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Lst>
  <p:notesMasterIdLst>
    <p:notesMasterId r:id="rId80"/>
  </p:notesMasterIdLst>
  <p:handoutMasterIdLst>
    <p:handoutMasterId r:id="rId81"/>
  </p:handoutMasterIdLst>
  <p:sldIdLst>
    <p:sldId id="609" r:id="rId5"/>
    <p:sldId id="636" r:id="rId6"/>
    <p:sldId id="258" r:id="rId7"/>
    <p:sldId id="259" r:id="rId8"/>
    <p:sldId id="260" r:id="rId9"/>
    <p:sldId id="261" r:id="rId10"/>
    <p:sldId id="638" r:id="rId11"/>
    <p:sldId id="438" r:id="rId12"/>
    <p:sldId id="578" r:id="rId13"/>
    <p:sldId id="579" r:id="rId14"/>
    <p:sldId id="580" r:id="rId15"/>
    <p:sldId id="263" r:id="rId16"/>
    <p:sldId id="319" r:id="rId17"/>
    <p:sldId id="264" r:id="rId18"/>
    <p:sldId id="320" r:id="rId19"/>
    <p:sldId id="624" r:id="rId20"/>
    <p:sldId id="322" r:id="rId21"/>
    <p:sldId id="321" r:id="rId22"/>
    <p:sldId id="625" r:id="rId23"/>
    <p:sldId id="324" r:id="rId24"/>
    <p:sldId id="325" r:id="rId25"/>
    <p:sldId id="326" r:id="rId26"/>
    <p:sldId id="327" r:id="rId27"/>
    <p:sldId id="329" r:id="rId28"/>
    <p:sldId id="330" r:id="rId29"/>
    <p:sldId id="331" r:id="rId30"/>
    <p:sldId id="332" r:id="rId31"/>
    <p:sldId id="333" r:id="rId32"/>
    <p:sldId id="334" r:id="rId33"/>
    <p:sldId id="626" r:id="rId34"/>
    <p:sldId id="336" r:id="rId35"/>
    <p:sldId id="337" r:id="rId36"/>
    <p:sldId id="338" r:id="rId37"/>
    <p:sldId id="339" r:id="rId38"/>
    <p:sldId id="340" r:id="rId39"/>
    <p:sldId id="341" r:id="rId40"/>
    <p:sldId id="342" r:id="rId41"/>
    <p:sldId id="344" r:id="rId42"/>
    <p:sldId id="345" r:id="rId43"/>
    <p:sldId id="346" r:id="rId44"/>
    <p:sldId id="585" r:id="rId45"/>
    <p:sldId id="612" r:id="rId46"/>
    <p:sldId id="611" r:id="rId47"/>
    <p:sldId id="347" r:id="rId48"/>
    <p:sldId id="348" r:id="rId49"/>
    <p:sldId id="630" r:id="rId50"/>
    <p:sldId id="582" r:id="rId51"/>
    <p:sldId id="583" r:id="rId52"/>
    <p:sldId id="584" r:id="rId53"/>
    <p:sldId id="586" r:id="rId54"/>
    <p:sldId id="588" r:id="rId55"/>
    <p:sldId id="601" r:id="rId56"/>
    <p:sldId id="605" r:id="rId57"/>
    <p:sldId id="606" r:id="rId58"/>
    <p:sldId id="590" r:id="rId59"/>
    <p:sldId id="592" r:id="rId60"/>
    <p:sldId id="593" r:id="rId61"/>
    <p:sldId id="637" r:id="rId62"/>
    <p:sldId id="596" r:id="rId63"/>
    <p:sldId id="599" r:id="rId64"/>
    <p:sldId id="603" r:id="rId65"/>
    <p:sldId id="604" r:id="rId66"/>
    <p:sldId id="613" r:id="rId67"/>
    <p:sldId id="614" r:id="rId68"/>
    <p:sldId id="623" r:id="rId69"/>
    <p:sldId id="632" r:id="rId70"/>
    <p:sldId id="634" r:id="rId71"/>
    <p:sldId id="615" r:id="rId72"/>
    <p:sldId id="616" r:id="rId73"/>
    <p:sldId id="633" r:id="rId74"/>
    <p:sldId id="618" r:id="rId75"/>
    <p:sldId id="619" r:id="rId76"/>
    <p:sldId id="620" r:id="rId77"/>
    <p:sldId id="439" r:id="rId78"/>
    <p:sldId id="440" r:id="rId79"/>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E4E91A5-C10D-44E1-B65D-F1E46AE54275}">
          <p14:sldIdLst>
            <p14:sldId id="609"/>
            <p14:sldId id="636"/>
            <p14:sldId id="258"/>
            <p14:sldId id="259"/>
            <p14:sldId id="260"/>
            <p14:sldId id="261"/>
            <p14:sldId id="638"/>
            <p14:sldId id="438"/>
            <p14:sldId id="578"/>
            <p14:sldId id="579"/>
            <p14:sldId id="580"/>
            <p14:sldId id="263"/>
            <p14:sldId id="319"/>
            <p14:sldId id="264"/>
            <p14:sldId id="320"/>
            <p14:sldId id="624"/>
            <p14:sldId id="322"/>
            <p14:sldId id="321"/>
            <p14:sldId id="625"/>
            <p14:sldId id="324"/>
            <p14:sldId id="325"/>
            <p14:sldId id="326"/>
            <p14:sldId id="327"/>
            <p14:sldId id="329"/>
            <p14:sldId id="330"/>
            <p14:sldId id="331"/>
            <p14:sldId id="332"/>
            <p14:sldId id="333"/>
            <p14:sldId id="334"/>
            <p14:sldId id="626"/>
            <p14:sldId id="336"/>
            <p14:sldId id="337"/>
            <p14:sldId id="338"/>
            <p14:sldId id="339"/>
            <p14:sldId id="340"/>
            <p14:sldId id="341"/>
            <p14:sldId id="342"/>
            <p14:sldId id="344"/>
            <p14:sldId id="345"/>
            <p14:sldId id="346"/>
            <p14:sldId id="585"/>
            <p14:sldId id="612"/>
            <p14:sldId id="611"/>
            <p14:sldId id="347"/>
            <p14:sldId id="348"/>
            <p14:sldId id="630"/>
            <p14:sldId id="582"/>
            <p14:sldId id="583"/>
            <p14:sldId id="584"/>
            <p14:sldId id="586"/>
            <p14:sldId id="588"/>
            <p14:sldId id="601"/>
            <p14:sldId id="605"/>
            <p14:sldId id="606"/>
            <p14:sldId id="590"/>
            <p14:sldId id="592"/>
            <p14:sldId id="593"/>
            <p14:sldId id="637"/>
            <p14:sldId id="596"/>
            <p14:sldId id="599"/>
            <p14:sldId id="603"/>
            <p14:sldId id="604"/>
            <p14:sldId id="613"/>
            <p14:sldId id="614"/>
            <p14:sldId id="623"/>
            <p14:sldId id="632"/>
            <p14:sldId id="634"/>
            <p14:sldId id="615"/>
            <p14:sldId id="616"/>
            <p14:sldId id="633"/>
            <p14:sldId id="618"/>
            <p14:sldId id="619"/>
            <p14:sldId id="620"/>
            <p14:sldId id="439"/>
            <p14:sldId id="44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1" clrIdx="0">
    <p:extLst>
      <p:ext uri="{19B8F6BF-5375-455C-9EA6-DF929625EA0E}">
        <p15:presenceInfo xmlns:p15="http://schemas.microsoft.com/office/powerpoint/2012/main" userId="S::Natalie.Finlayson@glasgow.ac.uk::fffa9436-0c20-47f6-a103-b85039ead7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DAEDEF"/>
    <a:srgbClr val="104F76"/>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07" autoAdjust="0"/>
    <p:restoredTop sz="92308" autoAdjust="0"/>
  </p:normalViewPr>
  <p:slideViewPr>
    <p:cSldViewPr snapToGrid="0">
      <p:cViewPr varScale="1">
        <p:scale>
          <a:sx n="46" d="100"/>
          <a:sy n="46" d="100"/>
        </p:scale>
        <p:origin x="1756" y="48"/>
      </p:cViewPr>
      <p:guideLst/>
    </p:cSldViewPr>
  </p:slideViewPr>
  <p:outlineViewPr>
    <p:cViewPr>
      <p:scale>
        <a:sx n="33" d="100"/>
        <a:sy n="33" d="100"/>
      </p:scale>
      <p:origin x="0" y="-6616"/>
    </p:cViewPr>
  </p:outlin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DF76D-CED8-4453-BCFE-298300EA91F2}" type="datetimeFigureOut">
              <a:rPr lang="en-GB" smtClean="0"/>
              <a:t>28/05/2021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5F7B1E-A455-4021-A661-0722C5B5B5E2}" type="slidenum">
              <a:rPr lang="en-GB" smtClean="0"/>
              <a:t>‹#›</a:t>
            </a:fld>
            <a:endParaRPr lang="en-GB"/>
          </a:p>
        </p:txBody>
      </p:sp>
    </p:spTree>
    <p:extLst>
      <p:ext uri="{BB962C8B-B14F-4D97-AF65-F5344CB8AC3E}">
        <p14:creationId xmlns:p14="http://schemas.microsoft.com/office/powerpoint/2010/main" val="1147133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BD439-F82B-405A-A365-1FBA48CF396B}" type="datetimeFigureOut">
              <a:rPr lang="en-GB" smtClean="0"/>
              <a:t>28/05/2021</a:t>
            </a:fld>
            <a:endParaRPr lang="en-GB"/>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1BA32C-E105-471E-9A5E-07E88562E407}" type="slidenum">
              <a:rPr lang="en-GB" smtClean="0"/>
              <a:t>‹#›</a:t>
            </a:fld>
            <a:endParaRPr lang="en-GB"/>
          </a:p>
        </p:txBody>
      </p:sp>
    </p:spTree>
    <p:extLst>
      <p:ext uri="{BB962C8B-B14F-4D97-AF65-F5344CB8AC3E}">
        <p14:creationId xmlns:p14="http://schemas.microsoft.com/office/powerpoint/2010/main" val="2087915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ixabay.com/es/users/anaterate-2348028/?utm_source=link-attribution&amp;utm_medium=referral&amp;utm_campaign=image&amp;utm_content=3128683"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pixabay.com/es/?utm_source=link-attribution&amp;utm_medium=referral&amp;utm_campaign=image&amp;utm_content=3128683"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DA65F1-1AA2-40AC-8D3A-BC105C850E44}" type="slidenum">
              <a:rPr lang="en-GB" altLang="en-US">
                <a:solidFill>
                  <a:srgbClr val="000000"/>
                </a:solidFill>
              </a:rPr>
              <a:pPr eaLnBrk="1" hangingPunct="1"/>
              <a:t>1</a:t>
            </a:fld>
            <a:endParaRPr lang="en-GB" altLang="en-US">
              <a:solidFill>
                <a:srgbClr val="000000"/>
              </a:solidFill>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65948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baseline="0" dirty="0"/>
              <a:t>train </a:t>
            </a:r>
            <a:r>
              <a:rPr lang="en-GB" baseline="0" dirty="0"/>
              <a:t>[232]; </a:t>
            </a:r>
            <a:r>
              <a:rPr lang="en-GB" b="1" baseline="0" dirty="0"/>
              <a:t>fin</a:t>
            </a:r>
            <a:r>
              <a:rPr lang="en-GB" baseline="0" dirty="0"/>
              <a:t> [111]; </a:t>
            </a:r>
            <a:r>
              <a:rPr lang="en-GB" b="1" baseline="0" dirty="0" err="1"/>
              <a:t>matin</a:t>
            </a:r>
            <a:r>
              <a:rPr lang="en-GB" b="1" baseline="0" dirty="0"/>
              <a:t> </a:t>
            </a:r>
            <a:r>
              <a:rPr lang="en-GB" b="0" baseline="0" dirty="0"/>
              <a:t>[442]</a:t>
            </a:r>
            <a:r>
              <a:rPr lang="en-GB" baseline="0" dirty="0"/>
              <a:t> </a:t>
            </a:r>
            <a:r>
              <a:rPr lang="en-GB" b="1" baseline="0" dirty="0" err="1"/>
              <a:t>vingt</a:t>
            </a:r>
            <a:r>
              <a:rPr lang="en-GB" baseline="0" dirty="0"/>
              <a:t>[1273]; </a:t>
            </a:r>
            <a:r>
              <a:rPr lang="en-GB" b="1" baseline="0" dirty="0" err="1"/>
              <a:t>maintenant</a:t>
            </a:r>
            <a:r>
              <a:rPr lang="en-GB" baseline="0" dirty="0"/>
              <a:t> [192]; </a:t>
            </a:r>
            <a:r>
              <a:rPr lang="en-GB" b="1" baseline="0" dirty="0"/>
              <a:t>main</a:t>
            </a:r>
            <a:r>
              <a:rPr lang="en-GB" baseline="0" dirty="0"/>
              <a:t> [418] </a:t>
            </a:r>
            <a:br>
              <a:rPr lang="en-GB" baseline="0" dirty="0"/>
            </a:br>
            <a:r>
              <a:rPr lang="en-GB" b="1" baseline="0" dirty="0"/>
              <a:t>tête </a:t>
            </a:r>
            <a:r>
              <a:rPr lang="en-GB" baseline="0" dirty="0"/>
              <a:t>[343]; </a:t>
            </a:r>
            <a:r>
              <a:rPr lang="en-GB" b="1" baseline="0" dirty="0"/>
              <a:t>fête</a:t>
            </a:r>
            <a:r>
              <a:rPr lang="en-GB" baseline="0" dirty="0"/>
              <a:t> [1490]; </a:t>
            </a:r>
            <a:r>
              <a:rPr lang="en-GB" b="1" baseline="0" dirty="0"/>
              <a:t>frère </a:t>
            </a:r>
            <a:r>
              <a:rPr lang="en-GB" b="0" baseline="0" dirty="0"/>
              <a:t>[1043]</a:t>
            </a:r>
            <a:r>
              <a:rPr lang="en-GB" baseline="0" dirty="0"/>
              <a:t> </a:t>
            </a:r>
            <a:r>
              <a:rPr lang="en-GB" b="1" baseline="0" dirty="0" err="1"/>
              <a:t>collège</a:t>
            </a:r>
            <a:r>
              <a:rPr lang="en-GB" baseline="0" dirty="0"/>
              <a:t> [2116]; </a:t>
            </a:r>
            <a:r>
              <a:rPr lang="en-GB" b="1" baseline="0" dirty="0" err="1"/>
              <a:t>problème</a:t>
            </a:r>
            <a:r>
              <a:rPr lang="en-GB" baseline="0" dirty="0"/>
              <a:t> [188]; </a:t>
            </a:r>
            <a:r>
              <a:rPr lang="en-GB" b="1" baseline="0" dirty="0" err="1"/>
              <a:t>être</a:t>
            </a:r>
            <a:r>
              <a:rPr lang="en-GB" baseline="0" dirty="0"/>
              <a:t>[5] </a:t>
            </a:r>
            <a:br>
              <a:rPr lang="en-GB" baseline="0" dirty="0"/>
            </a:br>
            <a:r>
              <a:rPr lang="en-GB" b="1" baseline="0" dirty="0" err="1"/>
              <a:t>vrai</a:t>
            </a:r>
            <a:r>
              <a:rPr lang="en-GB" b="1" baseline="0" dirty="0"/>
              <a:t> </a:t>
            </a:r>
            <a:r>
              <a:rPr lang="en-GB" baseline="0" dirty="0"/>
              <a:t>[292]; </a:t>
            </a:r>
            <a:r>
              <a:rPr lang="en-GB" b="1" baseline="0" dirty="0" err="1"/>
              <a:t>maison</a:t>
            </a:r>
            <a:r>
              <a:rPr lang="en-GB" baseline="0" dirty="0"/>
              <a:t> [325]; </a:t>
            </a:r>
            <a:r>
              <a:rPr lang="en-GB" b="1" baseline="0" dirty="0"/>
              <a:t>raison </a:t>
            </a:r>
            <a:r>
              <a:rPr lang="en-GB" b="0" baseline="0" dirty="0"/>
              <a:t>[72]</a:t>
            </a:r>
            <a:r>
              <a:rPr lang="en-GB" baseline="0" dirty="0"/>
              <a:t> </a:t>
            </a:r>
            <a:r>
              <a:rPr lang="en-GB" b="1" baseline="0" dirty="0" err="1"/>
              <a:t>mauvais</a:t>
            </a:r>
            <a:r>
              <a:rPr lang="en-GB" baseline="0" dirty="0"/>
              <a:t> [274]; </a:t>
            </a:r>
            <a:r>
              <a:rPr lang="en-GB" b="1" baseline="0" dirty="0"/>
              <a:t>faire </a:t>
            </a:r>
            <a:r>
              <a:rPr lang="en-GB" baseline="0" dirty="0"/>
              <a:t>[25]; </a:t>
            </a:r>
            <a:r>
              <a:rPr lang="en-GB" b="1" baseline="0" dirty="0" err="1"/>
              <a:t>semaine</a:t>
            </a:r>
            <a:r>
              <a:rPr lang="en-GB" b="1" baseline="0" dirty="0"/>
              <a:t> </a:t>
            </a:r>
            <a:r>
              <a:rPr lang="en-GB" baseline="0" dirty="0"/>
              <a:t>[245]</a:t>
            </a:r>
            <a:br>
              <a:rPr lang="en-GB" b="1" baseline="0" dirty="0"/>
            </a:br>
            <a:r>
              <a:rPr lang="en-GB" b="1" baseline="0" dirty="0" err="1"/>
              <a:t>voir</a:t>
            </a:r>
            <a:r>
              <a:rPr lang="en-GB" b="1" baseline="0" dirty="0"/>
              <a:t> </a:t>
            </a:r>
            <a:r>
              <a:rPr lang="en-GB" baseline="0" dirty="0"/>
              <a:t>[69]; </a:t>
            </a:r>
            <a:r>
              <a:rPr lang="en-GB" b="1" baseline="0" dirty="0" err="1"/>
              <a:t>droite</a:t>
            </a:r>
            <a:r>
              <a:rPr lang="en-GB" baseline="0" dirty="0"/>
              <a:t> [1293]; </a:t>
            </a:r>
            <a:r>
              <a:rPr lang="en-GB" b="1" baseline="0" dirty="0" err="1"/>
              <a:t>avoir</a:t>
            </a:r>
            <a:r>
              <a:rPr lang="en-GB" b="1" baseline="0" dirty="0"/>
              <a:t> </a:t>
            </a:r>
            <a:r>
              <a:rPr lang="en-GB" b="0" baseline="0" dirty="0"/>
              <a:t>[8]</a:t>
            </a:r>
            <a:r>
              <a:rPr lang="en-GB" baseline="0" dirty="0"/>
              <a:t> </a:t>
            </a:r>
            <a:r>
              <a:rPr lang="en-GB" b="1" baseline="0" dirty="0"/>
              <a:t>au revoir</a:t>
            </a:r>
            <a:r>
              <a:rPr lang="en-GB" baseline="0" dirty="0"/>
              <a:t> [n/a]; </a:t>
            </a:r>
            <a:r>
              <a:rPr lang="en-GB" b="1" baseline="0" dirty="0" err="1"/>
              <a:t>pourquoi</a:t>
            </a:r>
            <a:r>
              <a:rPr lang="en-GB" baseline="0" dirty="0"/>
              <a:t>[193]; </a:t>
            </a:r>
            <a:r>
              <a:rPr lang="en-GB" b="1" baseline="0" dirty="0"/>
              <a:t>trois</a:t>
            </a:r>
            <a:r>
              <a:rPr lang="en-GB" baseline="0" dirty="0"/>
              <a:t>[115]</a:t>
            </a:r>
            <a:br>
              <a:rPr lang="en-GB" baseline="0" dirty="0"/>
            </a:br>
            <a:r>
              <a:rPr lang="en-GB" b="1" baseline="0" dirty="0" err="1"/>
              <a:t>chercher</a:t>
            </a:r>
            <a:r>
              <a:rPr lang="en-GB" b="1" baseline="0" dirty="0"/>
              <a:t> </a:t>
            </a:r>
            <a:r>
              <a:rPr lang="en-GB" baseline="0" dirty="0"/>
              <a:t>[336]; </a:t>
            </a:r>
            <a:r>
              <a:rPr lang="en-GB" b="1" baseline="0" dirty="0" err="1"/>
              <a:t>dimanche</a:t>
            </a:r>
            <a:r>
              <a:rPr lang="en-GB" baseline="0" dirty="0"/>
              <a:t> [1235]; </a:t>
            </a:r>
            <a:r>
              <a:rPr lang="en-GB" b="1" baseline="0" dirty="0"/>
              <a:t>chanter </a:t>
            </a:r>
            <a:r>
              <a:rPr lang="en-GB" b="0" baseline="0" dirty="0"/>
              <a:t>[1820]</a:t>
            </a:r>
            <a:r>
              <a:rPr lang="en-GB" baseline="0" dirty="0"/>
              <a:t> </a:t>
            </a:r>
            <a:r>
              <a:rPr lang="en-GB" b="1" baseline="0" dirty="0"/>
              <a:t>bouche</a:t>
            </a:r>
            <a:r>
              <a:rPr lang="en-GB" baseline="0" dirty="0"/>
              <a:t> [1838]; </a:t>
            </a:r>
            <a:r>
              <a:rPr lang="en-GB" b="1" baseline="0" dirty="0"/>
              <a:t>champ</a:t>
            </a:r>
            <a:r>
              <a:rPr lang="en-GB" baseline="0" dirty="0"/>
              <a:t> [847]; </a:t>
            </a:r>
            <a:r>
              <a:rPr lang="en-GB" b="1" baseline="0" dirty="0"/>
              <a:t>chat</a:t>
            </a:r>
            <a:r>
              <a:rPr lang="en-GB" baseline="0" dirty="0"/>
              <a:t> [3138]</a:t>
            </a:r>
            <a:br>
              <a:rPr lang="en-GB" baseline="0" dirty="0"/>
            </a:br>
            <a:r>
              <a:rPr lang="en-GB" b="1" baseline="0" dirty="0" err="1"/>
              <a:t>ici</a:t>
            </a:r>
            <a:r>
              <a:rPr lang="en-GB" b="1" baseline="0" dirty="0"/>
              <a:t> </a:t>
            </a:r>
            <a:r>
              <a:rPr lang="en-GB" baseline="0" dirty="0"/>
              <a:t>[167]; </a:t>
            </a: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err="1">
                <a:solidFill>
                  <a:srgbClr val="115076"/>
                </a:solidFill>
                <a:latin typeface="Century Gothic" panose="020B0502020202020204" pitchFamily="34" charset="0"/>
                <a:cs typeface="Calibri" panose="020F0502020204030204" pitchFamily="34" charset="0"/>
              </a:rPr>
              <a:t>gar</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a:t>cinq</a:t>
            </a:r>
            <a:r>
              <a:rPr lang="en-GB" baseline="0" dirty="0"/>
              <a:t> [288]</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6193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baseline="0" dirty="0"/>
              <a:t>question</a:t>
            </a:r>
            <a:r>
              <a:rPr lang="en-GB" baseline="0" dirty="0"/>
              <a:t>[144]; </a:t>
            </a:r>
            <a:r>
              <a:rPr lang="en-GB" b="1" baseline="0" dirty="0" err="1"/>
              <a:t>quatre</a:t>
            </a:r>
            <a:r>
              <a:rPr lang="en-GB" baseline="0" dirty="0"/>
              <a:t>[283]; </a:t>
            </a:r>
            <a:r>
              <a:rPr lang="en-GB" b="1" baseline="0" dirty="0" err="1"/>
              <a:t>musique</a:t>
            </a:r>
            <a:r>
              <a:rPr lang="en-GB" b="1" baseline="0" dirty="0"/>
              <a:t> </a:t>
            </a:r>
            <a:r>
              <a:rPr lang="en-GB" b="0" baseline="0" dirty="0"/>
              <a:t>[1139]</a:t>
            </a:r>
            <a:r>
              <a:rPr lang="en-GB" baseline="0" dirty="0"/>
              <a:t> </a:t>
            </a:r>
            <a:r>
              <a:rPr lang="en-GB" b="1" baseline="0" dirty="0" err="1"/>
              <a:t>expliquer</a:t>
            </a:r>
            <a:r>
              <a:rPr lang="en-GB" baseline="0" dirty="0"/>
              <a:t> [252]; </a:t>
            </a:r>
            <a:r>
              <a:rPr lang="en-GB" b="1" baseline="0" dirty="0" err="1"/>
              <a:t>manquer</a:t>
            </a:r>
            <a:r>
              <a:rPr lang="en-GB" baseline="0" dirty="0"/>
              <a:t> [583]; </a:t>
            </a:r>
            <a:r>
              <a:rPr lang="en-GB" b="1" baseline="0" dirty="0"/>
              <a:t>unique</a:t>
            </a:r>
            <a:r>
              <a:rPr lang="en-GB" baseline="0" dirty="0"/>
              <a:t> [402]</a:t>
            </a:r>
            <a:br>
              <a:rPr lang="en-GB" baseline="0" dirty="0"/>
            </a:br>
            <a:r>
              <a:rPr lang="en-GB" b="1" baseline="0" dirty="0"/>
              <a:t>jour </a:t>
            </a:r>
            <a:r>
              <a:rPr lang="en-GB" baseline="0" dirty="0"/>
              <a:t>[78]; </a:t>
            </a:r>
            <a:r>
              <a:rPr lang="en-GB" b="1" baseline="0" dirty="0" err="1"/>
              <a:t>j’ai</a:t>
            </a:r>
            <a:r>
              <a:rPr lang="en-GB" baseline="0" dirty="0"/>
              <a:t> [8 - </a:t>
            </a:r>
            <a:r>
              <a:rPr lang="en-GB" baseline="0" dirty="0" err="1"/>
              <a:t>avoir</a:t>
            </a:r>
            <a:r>
              <a:rPr lang="en-GB" baseline="0" dirty="0"/>
              <a:t>]; </a:t>
            </a:r>
            <a:r>
              <a:rPr lang="en-GB" b="1" baseline="0" dirty="0" err="1"/>
              <a:t>génial</a:t>
            </a:r>
            <a:r>
              <a:rPr lang="en-GB" b="1" baseline="0" dirty="0"/>
              <a:t> </a:t>
            </a:r>
            <a:r>
              <a:rPr lang="en-GB" b="0" baseline="0" dirty="0"/>
              <a:t>[3872]</a:t>
            </a:r>
            <a:r>
              <a:rPr lang="en-GB" baseline="0" dirty="0"/>
              <a:t> </a:t>
            </a:r>
            <a:r>
              <a:rPr lang="en-GB" b="1" baseline="0" dirty="0" err="1"/>
              <a:t>sujet</a:t>
            </a:r>
            <a:r>
              <a:rPr lang="en-GB" baseline="0" dirty="0"/>
              <a:t> [353]; </a:t>
            </a:r>
            <a:r>
              <a:rPr lang="en-GB" b="1" baseline="0" dirty="0"/>
              <a:t>déjà</a:t>
            </a:r>
            <a:r>
              <a:rPr lang="en-GB" baseline="0" dirty="0"/>
              <a:t> [58]; </a:t>
            </a:r>
            <a:r>
              <a:rPr lang="en-GB" b="1" baseline="0" dirty="0" err="1"/>
              <a:t>jamais</a:t>
            </a:r>
            <a:r>
              <a:rPr lang="en-GB" baseline="0" dirty="0"/>
              <a:t> [179]; </a:t>
            </a:r>
            <a:br>
              <a:rPr lang="en-GB" baseline="0" dirty="0"/>
            </a:br>
            <a:r>
              <a:rPr lang="en-GB" b="1" baseline="0" dirty="0"/>
              <a:t>attention </a:t>
            </a:r>
            <a:r>
              <a:rPr lang="en-GB" b="0" baseline="0" dirty="0"/>
              <a:t>[482</a:t>
            </a:r>
            <a:r>
              <a:rPr lang="en-GB" baseline="0" dirty="0"/>
              <a:t>]; </a:t>
            </a:r>
            <a:r>
              <a:rPr lang="en-GB" b="1" baseline="0" dirty="0"/>
              <a:t>population</a:t>
            </a:r>
            <a:r>
              <a:rPr lang="en-GB" baseline="0" dirty="0"/>
              <a:t> [509]; </a:t>
            </a:r>
            <a:r>
              <a:rPr lang="en-GB" b="1" baseline="0" dirty="0"/>
              <a:t>action </a:t>
            </a:r>
            <a:r>
              <a:rPr lang="en-GB" b="0" baseline="0" dirty="0"/>
              <a:t>[355]</a:t>
            </a:r>
            <a:r>
              <a:rPr lang="en-GB" baseline="0" dirty="0"/>
              <a:t> </a:t>
            </a:r>
            <a:r>
              <a:rPr lang="en-GB" b="1" baseline="0" dirty="0"/>
              <a:t>situation </a:t>
            </a:r>
            <a:r>
              <a:rPr lang="en-GB" baseline="0" dirty="0"/>
              <a:t>[223]; </a:t>
            </a:r>
            <a:r>
              <a:rPr lang="en-GB" b="1" baseline="0" dirty="0"/>
              <a:t>international </a:t>
            </a:r>
            <a:r>
              <a:rPr lang="en-GB" baseline="0" dirty="0"/>
              <a:t>[282]; </a:t>
            </a:r>
            <a:r>
              <a:rPr lang="en-GB" b="1" baseline="0" dirty="0"/>
              <a:t>solution</a:t>
            </a:r>
            <a:r>
              <a:rPr lang="en-GB" baseline="0" dirty="0"/>
              <a:t> [608]; </a:t>
            </a:r>
            <a:br>
              <a:rPr lang="en-GB" baseline="0" dirty="0"/>
            </a:br>
            <a:r>
              <a:rPr lang="en-GB" b="1" baseline="0" dirty="0" err="1"/>
              <a:t>bien</a:t>
            </a:r>
            <a:r>
              <a:rPr lang="en-GB" b="1" baseline="0" dirty="0"/>
              <a:t> </a:t>
            </a:r>
            <a:r>
              <a:rPr lang="en-GB" baseline="0" dirty="0"/>
              <a:t>[47]; </a:t>
            </a:r>
            <a:r>
              <a:rPr lang="en-GB" b="1" baseline="0" dirty="0" err="1"/>
              <a:t>chien</a:t>
            </a:r>
            <a:r>
              <a:rPr lang="en-GB" baseline="0" dirty="0"/>
              <a:t> [1744]; </a:t>
            </a:r>
            <a:r>
              <a:rPr lang="en-GB" b="1" baseline="0" dirty="0" err="1"/>
              <a:t>rien</a:t>
            </a:r>
            <a:r>
              <a:rPr lang="en-GB" b="1" baseline="0" dirty="0"/>
              <a:t> </a:t>
            </a:r>
            <a:r>
              <a:rPr lang="en-GB" b="0" baseline="0" dirty="0"/>
              <a:t>[168]</a:t>
            </a:r>
            <a:r>
              <a:rPr lang="en-GB" baseline="0" dirty="0"/>
              <a:t> </a:t>
            </a:r>
            <a:r>
              <a:rPr lang="en-GB" b="1" baseline="0" dirty="0" err="1"/>
              <a:t>bientôt</a:t>
            </a:r>
            <a:r>
              <a:rPr lang="en-GB" baseline="0" dirty="0"/>
              <a:t> [1208]; </a:t>
            </a:r>
            <a:r>
              <a:rPr lang="en-GB" b="1" baseline="0" dirty="0" err="1"/>
              <a:t>ancien</a:t>
            </a:r>
            <a:r>
              <a:rPr lang="en-GB" baseline="0" dirty="0"/>
              <a:t> [392]; </a:t>
            </a:r>
            <a:r>
              <a:rPr lang="en-GB" b="1" baseline="0" dirty="0" err="1"/>
              <a:t>combien</a:t>
            </a:r>
            <a:r>
              <a:rPr lang="en-GB" b="1" baseline="0" dirty="0"/>
              <a:t>?</a:t>
            </a:r>
            <a:r>
              <a:rPr lang="en-GB" baseline="0" dirty="0"/>
              <a:t> [800]; </a:t>
            </a:r>
            <a:br>
              <a:rPr lang="en-GB" baseline="0" dirty="0"/>
            </a:br>
            <a:r>
              <a:rPr lang="en-GB" b="1" baseline="0" dirty="0"/>
              <a:t>un</a:t>
            </a:r>
            <a:r>
              <a:rPr lang="en-GB" baseline="0" dirty="0"/>
              <a:t> [3]; </a:t>
            </a:r>
            <a:r>
              <a:rPr lang="en-GB" b="1" baseline="0" dirty="0" err="1"/>
              <a:t>quelqu’un</a:t>
            </a:r>
            <a:r>
              <a:rPr lang="en-GB" b="1" baseline="0" dirty="0"/>
              <a:t> </a:t>
            </a:r>
            <a:r>
              <a:rPr lang="en-GB" baseline="0" dirty="0"/>
              <a:t>[772]; </a:t>
            </a:r>
            <a:r>
              <a:rPr lang="en-GB" b="1" baseline="0" dirty="0" err="1"/>
              <a:t>lundi</a:t>
            </a:r>
            <a:r>
              <a:rPr lang="en-GB" b="1" baseline="0" dirty="0"/>
              <a:t> </a:t>
            </a:r>
            <a:r>
              <a:rPr lang="en-GB" b="0" baseline="0" dirty="0"/>
              <a:t>[1091]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baseline="0" dirty="0"/>
              <a:t>Fruit image: </a:t>
            </a:r>
            <a:r>
              <a:rPr lang="de-DE" sz="1200" b="0" i="0" kern="1200" dirty="0">
                <a:solidFill>
                  <a:schemeClr val="tx1"/>
                </a:solidFill>
                <a:effectLst/>
                <a:latin typeface="Arial" pitchFamily="34" charset="0"/>
                <a:ea typeface="+mn-ea"/>
                <a:cs typeface="+mn-cs"/>
              </a:rPr>
              <a:t> </a:t>
            </a:r>
            <a:r>
              <a:rPr lang="de-DE" sz="1200" b="0" i="0" u="sng" kern="1200" dirty="0">
                <a:solidFill>
                  <a:schemeClr val="tx1"/>
                </a:solidFill>
                <a:effectLst/>
                <a:latin typeface="Arial" pitchFamily="34" charset="0"/>
                <a:ea typeface="+mn-ea"/>
                <a:cs typeface="+mn-cs"/>
                <a:hlinkClick r:id="rId3"/>
              </a:rPr>
              <a:t>Wolfgang Eckert</a:t>
            </a:r>
            <a:r>
              <a:rPr lang="de-DE" sz="1200" b="0" i="0" kern="1200" dirty="0">
                <a:solidFill>
                  <a:schemeClr val="tx1"/>
                </a:solidFill>
                <a:effectLst/>
                <a:latin typeface="Arial" pitchFamily="34" charset="0"/>
                <a:ea typeface="+mn-ea"/>
                <a:cs typeface="+mn-cs"/>
              </a:rPr>
              <a:t> en </a:t>
            </a:r>
            <a:r>
              <a:rPr lang="de-DE" sz="1200" b="0" i="0" u="sng" kern="1200" dirty="0">
                <a:solidFill>
                  <a:schemeClr val="tx1"/>
                </a:solidFill>
                <a:effectLst/>
                <a:latin typeface="Arial" pitchFamily="34" charset="0"/>
                <a:ea typeface="+mn-ea"/>
                <a:cs typeface="+mn-cs"/>
                <a:hlinkClick r:id="rId4"/>
              </a:rPr>
              <a:t>Pixabay</a:t>
            </a:r>
            <a:r>
              <a:rPr lang="de-DE" sz="1200" b="0" i="0" kern="1200" dirty="0">
                <a:solidFill>
                  <a:schemeClr val="tx1"/>
                </a:solidFill>
                <a:effectLst/>
                <a:latin typeface="Arial" pitchFamily="34" charset="0"/>
                <a:ea typeface="+mn-ea"/>
                <a:cs typeface="+mn-cs"/>
              </a:rPr>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620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Revisit</a:t>
            </a:r>
            <a:r>
              <a:rPr lang="fr-FR" dirty="0"/>
              <a:t> Y7 </a:t>
            </a:r>
            <a:r>
              <a:rPr lang="fr-FR" dirty="0" err="1"/>
              <a:t>vocabulary</a:t>
            </a:r>
            <a:r>
              <a:rPr lang="fr-FR" dirty="0"/>
              <a:t> (1/7)</a:t>
            </a:r>
          </a:p>
          <a:p>
            <a:r>
              <a:rPr lang="fr-FR" dirty="0"/>
              <a:t> </a:t>
            </a:r>
          </a:p>
          <a:p>
            <a:r>
              <a:rPr lang="fr-FR" dirty="0"/>
              <a:t>écrire [382], lire [278], affaires [170], anglais2 [784], cadeau [2298], chemise [3892], chien [1744], courses [1289], devoirs [39], femme [154], français2 [251], fruit [896], homme [136], livre [358], mot [220], ordinateur [2201], parents [546], phrase [2074], portable [4002], porte [696], règle [488], télé [2746], vacances [1726], vélo [4594], vêtements [2383], voiture [881], et [6], ou [33], un2 [3], une2 [3], des [3], le [1], la [1], les [1], ce [12], ça [54 (cela)], il2 [13], elle2 [38], voici [1103], cinq [288], deux [41], dix [372], douze [1664], huit [877], neuf [787], onze (2447), quatre [253], sept [905], six [450], trois [115], au revoir [4/1/1274], bonjour [1972], quoi [297], comment ça s’écrit ? [234/54/17/382], il y a [13/36/8]</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12</a:t>
            </a:fld>
            <a:endParaRPr lang="en-GB" altLang="en-US">
              <a:solidFill>
                <a:srgbClr val="000000"/>
              </a:solidFill>
            </a:endParaRPr>
          </a:p>
        </p:txBody>
      </p:sp>
    </p:spTree>
    <p:extLst>
      <p:ext uri="{BB962C8B-B14F-4D97-AF65-F5344CB8AC3E}">
        <p14:creationId xmlns:p14="http://schemas.microsoft.com/office/powerpoint/2010/main" val="607620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Revisit</a:t>
            </a:r>
            <a:r>
              <a:rPr lang="fr-FR" dirty="0"/>
              <a:t> Y7 </a:t>
            </a:r>
            <a:r>
              <a:rPr lang="fr-FR" dirty="0" err="1"/>
              <a:t>vocabulary</a:t>
            </a:r>
            <a:r>
              <a:rPr lang="fr-FR" dirty="0"/>
              <a:t> (1/7)</a:t>
            </a:r>
          </a:p>
          <a:p>
            <a:r>
              <a:rPr lang="fr-FR" dirty="0"/>
              <a:t> </a:t>
            </a:r>
          </a:p>
          <a:p>
            <a:r>
              <a:rPr lang="fr-FR" dirty="0"/>
              <a:t>écrire [382], lire [278], affaires [170], anglais2 [784], cadeau [2298], chemise [3892], chien [1744], courses [1289], devoirs [39], femme [154], français2 [251], fruit [896], homme [136], livre [358], mot [220], ordinateur [2201], parents [546], phrase [2074], portable [4002], porte [696], règle [488], télé [2746], vacances [1726], vélo [4594], vêtements [2383], voiture [881], et [6], ou [33], un2 [3], une2 [3], des [3], le [1], la [1], les [1], ce [12], ça [54 (cela)], il2 [13], elle2 [38], voici [1103], cinq [288], deux [41], dix [372], douze [1664], huit [877], neuf [787], onze (2447), quatre [253], sept [905], six [450], trois [115], au revoir [4/1/1274], bonjour [1972], quoi [297], comment ça s’écrit ? [234/54/17/382], il y a [13/36/8]</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13</a:t>
            </a:fld>
            <a:endParaRPr lang="en-GB" altLang="en-US">
              <a:solidFill>
                <a:srgbClr val="000000"/>
              </a:solidFill>
            </a:endParaRPr>
          </a:p>
        </p:txBody>
      </p:sp>
    </p:spTree>
    <p:extLst>
      <p:ext uri="{BB962C8B-B14F-4D97-AF65-F5344CB8AC3E}">
        <p14:creationId xmlns:p14="http://schemas.microsoft.com/office/powerpoint/2010/main" val="1474773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1BA32C-E105-471E-9A5E-07E88562E407}" type="slidenum">
              <a:rPr lang="en-GB" smtClean="0"/>
              <a:t>14</a:t>
            </a:fld>
            <a:endParaRPr lang="en-GB"/>
          </a:p>
        </p:txBody>
      </p:sp>
    </p:spTree>
    <p:extLst>
      <p:ext uri="{BB962C8B-B14F-4D97-AF65-F5344CB8AC3E}">
        <p14:creationId xmlns:p14="http://schemas.microsoft.com/office/powerpoint/2010/main" val="3286330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avocat [1188], bureau</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[273], directeur</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[640], emploi</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[517], </a:t>
            </a:r>
            <a:r>
              <a:rPr lang="en-GB" sz="1200" b="0" i="0" u="none" strike="noStrike" kern="1200" dirty="0" err="1">
                <a:solidFill>
                  <a:schemeClr val="tx1"/>
                </a:solidFill>
                <a:effectLst/>
                <a:latin typeface="+mn-lt"/>
                <a:ea typeface="+mn-ea"/>
                <a:cs typeface="+mn-cs"/>
              </a:rPr>
              <a:t>facteur</a:t>
            </a:r>
            <a:r>
              <a:rPr lang="en-GB" sz="1200" b="0" i="0" u="none" strike="noStrike" kern="1200" dirty="0">
                <a:solidFill>
                  <a:schemeClr val="tx1"/>
                </a:solidFill>
                <a:effectLst/>
                <a:latin typeface="+mn-lt"/>
                <a:ea typeface="+mn-ea"/>
                <a:cs typeface="+mn-cs"/>
              </a:rPr>
              <a:t> [1264], </a:t>
            </a:r>
            <a:r>
              <a:rPr lang="en-GB" sz="1200" b="0" i="0" u="none" strike="noStrike" kern="1200" dirty="0" err="1">
                <a:solidFill>
                  <a:schemeClr val="tx1"/>
                </a:solidFill>
                <a:effectLst/>
                <a:latin typeface="+mn-lt"/>
                <a:ea typeface="+mn-ea"/>
                <a:cs typeface="+mn-cs"/>
              </a:rPr>
              <a:t>secrétaire</a:t>
            </a:r>
            <a:r>
              <a:rPr lang="en-GB" sz="1200" b="0" i="0" u="none" strike="noStrike" kern="1200" dirty="0">
                <a:solidFill>
                  <a:schemeClr val="tx1"/>
                </a:solidFill>
                <a:effectLst/>
                <a:latin typeface="+mn-lt"/>
                <a:ea typeface="+mn-ea"/>
                <a:cs typeface="+mn-cs"/>
              </a:rPr>
              <a:t> [920], </a:t>
            </a:r>
            <a:r>
              <a:rPr lang="en-GB" sz="1200" b="0" i="0" u="none" strike="noStrike" kern="1200" dirty="0" err="1">
                <a:solidFill>
                  <a:schemeClr val="tx1"/>
                </a:solidFill>
                <a:effectLst/>
                <a:latin typeface="+mn-lt"/>
                <a:ea typeface="+mn-ea"/>
                <a:cs typeface="+mn-cs"/>
              </a:rPr>
              <a:t>ambitieux</a:t>
            </a:r>
            <a:r>
              <a:rPr lang="en-GB" sz="1200" b="0" i="0" u="none" strike="noStrike" kern="1200" dirty="0">
                <a:solidFill>
                  <a:schemeClr val="tx1"/>
                </a:solidFill>
                <a:effectLst/>
                <a:latin typeface="+mn-lt"/>
                <a:ea typeface="+mn-ea"/>
                <a:cs typeface="+mn-cs"/>
              </a:rPr>
              <a:t> [2905], prudent [1529], </a:t>
            </a:r>
            <a:r>
              <a:rPr lang="en-GB" sz="1200" b="0" i="0" u="none" strike="noStrike" kern="1200" dirty="0" err="1">
                <a:solidFill>
                  <a:schemeClr val="tx1"/>
                </a:solidFill>
                <a:effectLst/>
                <a:latin typeface="+mn-lt"/>
                <a:ea typeface="+mn-ea"/>
                <a:cs typeface="+mn-cs"/>
              </a:rPr>
              <a:t>travailleur</a:t>
            </a:r>
            <a:r>
              <a:rPr lang="en-GB" sz="1200" b="0" i="0" u="none" strike="noStrike" kern="1200" dirty="0">
                <a:solidFill>
                  <a:schemeClr val="tx1"/>
                </a:solidFill>
                <a:effectLst/>
                <a:latin typeface="+mn-lt"/>
                <a:ea typeface="+mn-ea"/>
                <a:cs typeface="+mn-cs"/>
              </a:rPr>
              <a:t>,</a:t>
            </a:r>
            <a:r>
              <a:rPr lang="en-GB" sz="1200" b="0" i="0" u="none" strike="noStrike" kern="1200" baseline="300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travailleuse</a:t>
            </a:r>
            <a:r>
              <a:rPr lang="en-GB" sz="1200" b="0" i="0" u="none" strike="noStrike" kern="1200" dirty="0">
                <a:solidFill>
                  <a:schemeClr val="tx1"/>
                </a:solidFill>
                <a:effectLst/>
                <a:latin typeface="+mn-lt"/>
                <a:ea typeface="+mn-ea"/>
                <a:cs typeface="+mn-cs"/>
              </a:rPr>
              <a:t> [1341], </a:t>
            </a:r>
            <a:r>
              <a:rPr lang="en-GB" sz="1200" b="0" i="0" u="none" strike="noStrike" kern="1200" dirty="0" err="1">
                <a:solidFill>
                  <a:schemeClr val="tx1"/>
                </a:solidFill>
                <a:effectLst/>
                <a:latin typeface="+mn-lt"/>
                <a:ea typeface="+mn-ea"/>
                <a:cs typeface="+mn-cs"/>
              </a:rPr>
              <a:t>assez</a:t>
            </a:r>
            <a:r>
              <a:rPr lang="en-GB" sz="1200" b="0" i="0" u="none" strike="noStrike" kern="1200" dirty="0">
                <a:solidFill>
                  <a:schemeClr val="tx1"/>
                </a:solidFill>
                <a:effectLst/>
                <a:latin typeface="+mn-lt"/>
                <a:ea typeface="+mn-ea"/>
                <a:cs typeface="+mn-cs"/>
              </a:rPr>
              <a:t> [321]</a:t>
            </a:r>
            <a:r>
              <a:rPr lang="en-GB" b="0" dirty="0"/>
              <a:t> </a:t>
            </a:r>
            <a:endParaRPr lang="fr-FR" b="0" dirty="0"/>
          </a:p>
        </p:txBody>
      </p:sp>
      <p:sp>
        <p:nvSpPr>
          <p:cNvPr id="4" name="Slide Number Placeholder 3"/>
          <p:cNvSpPr>
            <a:spLocks noGrp="1"/>
          </p:cNvSpPr>
          <p:nvPr>
            <p:ph type="sldNum" sz="quarter" idx="10"/>
          </p:nvPr>
        </p:nvSpPr>
        <p:spPr/>
        <p:txBody>
          <a:bodyPr/>
          <a:lstStyle/>
          <a:p>
            <a:fld id="{FC1BA32C-E105-471E-9A5E-07E88562E407}" type="slidenum">
              <a:rPr lang="en-GB" smtClean="0"/>
              <a:t>15</a:t>
            </a:fld>
            <a:endParaRPr lang="en-GB"/>
          </a:p>
        </p:txBody>
      </p:sp>
    </p:spTree>
    <p:extLst>
      <p:ext uri="{BB962C8B-B14F-4D97-AF65-F5344CB8AC3E}">
        <p14:creationId xmlns:p14="http://schemas.microsoft.com/office/powerpoint/2010/main" val="1157700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1BA32C-E105-471E-9A5E-07E88562E407}" type="slidenum">
              <a:rPr lang="en-GB" smtClean="0"/>
              <a:t>16</a:t>
            </a:fld>
            <a:endParaRPr lang="en-GB"/>
          </a:p>
        </p:txBody>
      </p:sp>
    </p:spTree>
    <p:extLst>
      <p:ext uri="{BB962C8B-B14F-4D97-AF65-F5344CB8AC3E}">
        <p14:creationId xmlns:p14="http://schemas.microsoft.com/office/powerpoint/2010/main" val="174461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avocat [1188], bureau2 [273], directeur1 [640], directrice2 [640], emploi1 [517], serveur [4377], serveuse [4377], secrétaire [920], ambitieux [2905], ambitieuse [2905], prudent [1529], travailleur1 [1341], travailleuse1 [1341], assez [321]</a:t>
            </a:r>
          </a:p>
        </p:txBody>
      </p:sp>
      <p:sp>
        <p:nvSpPr>
          <p:cNvPr id="4" name="Slide Number Placeholder 3"/>
          <p:cNvSpPr>
            <a:spLocks noGrp="1"/>
          </p:cNvSpPr>
          <p:nvPr>
            <p:ph type="sldNum" sz="quarter" idx="10"/>
          </p:nvPr>
        </p:nvSpPr>
        <p:spPr/>
        <p:txBody>
          <a:bodyPr/>
          <a:lstStyle/>
          <a:p>
            <a:fld id="{FC1BA32C-E105-471E-9A5E-07E88562E407}" type="slidenum">
              <a:rPr lang="en-GB" smtClean="0"/>
              <a:t>17</a:t>
            </a:fld>
            <a:endParaRPr lang="en-GB"/>
          </a:p>
        </p:txBody>
      </p:sp>
    </p:spTree>
    <p:extLst>
      <p:ext uri="{BB962C8B-B14F-4D97-AF65-F5344CB8AC3E}">
        <p14:creationId xmlns:p14="http://schemas.microsoft.com/office/powerpoint/2010/main" val="3230283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célébrer</a:t>
            </a:r>
            <a:r>
              <a:rPr lang="en-GB" sz="1200" b="0" i="0" u="none" strike="noStrike" kern="1200" dirty="0">
                <a:solidFill>
                  <a:schemeClr val="tx1"/>
                </a:solidFill>
                <a:effectLst/>
                <a:latin typeface="+mn-lt"/>
                <a:ea typeface="+mn-ea"/>
                <a:cs typeface="+mn-cs"/>
              </a:rPr>
              <a:t> [2170], </a:t>
            </a:r>
            <a:r>
              <a:rPr lang="en-GB" sz="1200" b="0" i="0" u="none" strike="noStrike" kern="1200" dirty="0" err="1">
                <a:solidFill>
                  <a:schemeClr val="tx1"/>
                </a:solidFill>
                <a:effectLst/>
                <a:latin typeface="+mn-lt"/>
                <a:ea typeface="+mn-ea"/>
                <a:cs typeface="+mn-cs"/>
              </a:rPr>
              <a:t>préférer</a:t>
            </a:r>
            <a:r>
              <a:rPr lang="en-GB" sz="1200" b="0" i="0" u="none" strike="noStrike" kern="1200" dirty="0">
                <a:solidFill>
                  <a:schemeClr val="tx1"/>
                </a:solidFill>
                <a:effectLst/>
                <a:latin typeface="+mn-lt"/>
                <a:ea typeface="+mn-ea"/>
                <a:cs typeface="+mn-cs"/>
              </a:rPr>
              <a:t> [597], on</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[29], </a:t>
            </a:r>
            <a:r>
              <a:rPr lang="en-GB" sz="1200" b="0" i="0" u="none" strike="noStrike" kern="1200" dirty="0" err="1">
                <a:solidFill>
                  <a:schemeClr val="tx1"/>
                </a:solidFill>
                <a:effectLst/>
                <a:latin typeface="+mn-lt"/>
                <a:ea typeface="+mn-ea"/>
                <a:cs typeface="+mn-cs"/>
              </a:rPr>
              <a:t>avril</a:t>
            </a:r>
            <a:r>
              <a:rPr lang="en-GB" sz="1200" b="0" i="0" u="none" strike="noStrike" kern="1200" dirty="0">
                <a:solidFill>
                  <a:schemeClr val="tx1"/>
                </a:solidFill>
                <a:effectLst/>
                <a:latin typeface="+mn-lt"/>
                <a:ea typeface="+mn-ea"/>
                <a:cs typeface="+mn-cs"/>
              </a:rPr>
              <a:t> [1022], date [660], </a:t>
            </a:r>
            <a:r>
              <a:rPr lang="en-GB" sz="1200" b="0" i="0" u="none" strike="noStrike" kern="1200" dirty="0" err="1">
                <a:solidFill>
                  <a:schemeClr val="tx1"/>
                </a:solidFill>
                <a:effectLst/>
                <a:latin typeface="+mn-lt"/>
                <a:ea typeface="+mn-ea"/>
                <a:cs typeface="+mn-cs"/>
              </a:rPr>
              <a:t>événement</a:t>
            </a:r>
            <a:r>
              <a:rPr lang="en-GB" sz="1200" b="0" i="0" u="none" strike="noStrike" kern="1200" dirty="0">
                <a:solidFill>
                  <a:schemeClr val="tx1"/>
                </a:solidFill>
                <a:effectLst/>
                <a:latin typeface="+mn-lt"/>
                <a:ea typeface="+mn-ea"/>
                <a:cs typeface="+mn-cs"/>
              </a:rPr>
              <a:t> [573], </a:t>
            </a:r>
            <a:r>
              <a:rPr lang="en-GB" sz="1200" b="0" i="0" u="none" strike="noStrike" kern="1200" dirty="0" err="1">
                <a:solidFill>
                  <a:schemeClr val="tx1"/>
                </a:solidFill>
                <a:effectLst/>
                <a:latin typeface="+mn-lt"/>
                <a:ea typeface="+mn-ea"/>
                <a:cs typeface="+mn-cs"/>
              </a:rPr>
              <a:t>février</a:t>
            </a:r>
            <a:r>
              <a:rPr lang="en-GB" sz="1200" b="0" i="0" u="none" strike="noStrike" kern="1200" dirty="0">
                <a:solidFill>
                  <a:schemeClr val="tx1"/>
                </a:solidFill>
                <a:effectLst/>
                <a:latin typeface="+mn-lt"/>
                <a:ea typeface="+mn-ea"/>
                <a:cs typeface="+mn-cs"/>
              </a:rPr>
              <a:t> [1136], </a:t>
            </a:r>
            <a:r>
              <a:rPr lang="en-GB" sz="1200" b="0" i="0" u="none" strike="noStrike" kern="1200" dirty="0" err="1">
                <a:solidFill>
                  <a:schemeClr val="tx1"/>
                </a:solidFill>
                <a:effectLst/>
                <a:latin typeface="+mn-lt"/>
                <a:ea typeface="+mn-ea"/>
                <a:cs typeface="+mn-cs"/>
              </a:rPr>
              <a:t>janvier</a:t>
            </a:r>
            <a:r>
              <a:rPr lang="en-GB" sz="1200" b="0" i="0" u="none" strike="noStrike" kern="1200" dirty="0">
                <a:solidFill>
                  <a:schemeClr val="tx1"/>
                </a:solidFill>
                <a:effectLst/>
                <a:latin typeface="+mn-lt"/>
                <a:ea typeface="+mn-ea"/>
                <a:cs typeface="+mn-cs"/>
              </a:rPr>
              <a:t> [939], </a:t>
            </a:r>
            <a:r>
              <a:rPr lang="en-GB" sz="1200" b="0" i="0" u="none" strike="noStrike" kern="1200" dirty="0" err="1">
                <a:solidFill>
                  <a:schemeClr val="tx1"/>
                </a:solidFill>
                <a:effectLst/>
                <a:latin typeface="+mn-lt"/>
                <a:ea typeface="+mn-ea"/>
                <a:cs typeface="+mn-cs"/>
              </a:rPr>
              <a:t>juin</a:t>
            </a:r>
            <a:r>
              <a:rPr lang="en-GB" sz="1200" b="0" i="0" u="none" strike="noStrike" kern="1200" dirty="0">
                <a:solidFill>
                  <a:schemeClr val="tx1"/>
                </a:solidFill>
                <a:effectLst/>
                <a:latin typeface="+mn-lt"/>
                <a:ea typeface="+mn-ea"/>
                <a:cs typeface="+mn-cs"/>
              </a:rPr>
              <a:t> [931], </a:t>
            </a:r>
            <a:r>
              <a:rPr lang="en-GB" sz="1200" b="0" i="0" u="none" strike="noStrike" kern="1200" dirty="0" err="1">
                <a:solidFill>
                  <a:schemeClr val="tx1"/>
                </a:solidFill>
                <a:effectLst/>
                <a:latin typeface="+mn-lt"/>
                <a:ea typeface="+mn-ea"/>
                <a:cs typeface="+mn-cs"/>
              </a:rPr>
              <a:t>mai</a:t>
            </a:r>
            <a:r>
              <a:rPr lang="en-GB" sz="1200" b="0" i="0" u="none" strike="noStrike" kern="1200" dirty="0">
                <a:solidFill>
                  <a:schemeClr val="tx1"/>
                </a:solidFill>
                <a:effectLst/>
                <a:latin typeface="+mn-lt"/>
                <a:ea typeface="+mn-ea"/>
                <a:cs typeface="+mn-cs"/>
              </a:rPr>
              <a:t> [943], mars [868], tradition [1371], premier, première [56], quatorze [3359], quinze [1472], seize [3285], </a:t>
            </a:r>
            <a:r>
              <a:rPr lang="en-GB" sz="1200" b="0" i="0" u="none" strike="noStrike" kern="1200" dirty="0" err="1">
                <a:solidFill>
                  <a:schemeClr val="tx1"/>
                </a:solidFill>
                <a:effectLst/>
                <a:latin typeface="+mn-lt"/>
                <a:ea typeface="+mn-ea"/>
                <a:cs typeface="+mn-cs"/>
              </a:rPr>
              <a:t>trente</a:t>
            </a:r>
            <a:r>
              <a:rPr lang="en-GB" sz="1200" b="0" i="0" u="none" strike="noStrike" kern="1200" dirty="0">
                <a:solidFill>
                  <a:schemeClr val="tx1"/>
                </a:solidFill>
                <a:effectLst/>
                <a:latin typeface="+mn-lt"/>
                <a:ea typeface="+mn-ea"/>
                <a:cs typeface="+mn-cs"/>
              </a:rPr>
              <a:t> [1646], </a:t>
            </a:r>
            <a:r>
              <a:rPr lang="en-GB" sz="1200" b="0" i="0" u="none" strike="noStrike" kern="1200" dirty="0" err="1">
                <a:solidFill>
                  <a:schemeClr val="tx1"/>
                </a:solidFill>
                <a:effectLst/>
                <a:latin typeface="+mn-lt"/>
                <a:ea typeface="+mn-ea"/>
                <a:cs typeface="+mn-cs"/>
              </a:rPr>
              <a:t>treize</a:t>
            </a:r>
            <a:r>
              <a:rPr lang="en-GB" sz="1200" b="0" i="0" u="none" strike="noStrike" kern="1200" dirty="0">
                <a:solidFill>
                  <a:schemeClr val="tx1"/>
                </a:solidFill>
                <a:effectLst/>
                <a:latin typeface="+mn-lt"/>
                <a:ea typeface="+mn-ea"/>
                <a:cs typeface="+mn-cs"/>
              </a:rPr>
              <a:t> [3245], </a:t>
            </a:r>
            <a:r>
              <a:rPr lang="en-GB" sz="1200" b="0" i="0" u="none" strike="noStrike" kern="1200" dirty="0" err="1">
                <a:solidFill>
                  <a:schemeClr val="tx1"/>
                </a:solidFill>
                <a:effectLst/>
                <a:latin typeface="+mn-lt"/>
                <a:ea typeface="+mn-ea"/>
                <a:cs typeface="+mn-cs"/>
              </a:rPr>
              <a:t>vingt</a:t>
            </a:r>
            <a:r>
              <a:rPr lang="en-GB" sz="1200" b="0" i="0" u="none" strike="noStrike" kern="1200" dirty="0">
                <a:solidFill>
                  <a:schemeClr val="tx1"/>
                </a:solidFill>
                <a:effectLst/>
                <a:latin typeface="+mn-lt"/>
                <a:ea typeface="+mn-ea"/>
                <a:cs typeface="+mn-cs"/>
              </a:rPr>
              <a:t> [1273]</a:t>
            </a:r>
            <a:r>
              <a:rPr lang="en-GB" dirty="0"/>
              <a:t> </a:t>
            </a:r>
            <a:endParaRPr lang="en-US" dirty="0"/>
          </a:p>
        </p:txBody>
      </p:sp>
      <p:sp>
        <p:nvSpPr>
          <p:cNvPr id="4" name="Slide Number Placeholder 3"/>
          <p:cNvSpPr>
            <a:spLocks noGrp="1"/>
          </p:cNvSpPr>
          <p:nvPr>
            <p:ph type="sldNum" sz="quarter" idx="5"/>
          </p:nvPr>
        </p:nvSpPr>
        <p:spPr/>
        <p:txBody>
          <a:bodyPr/>
          <a:lstStyle/>
          <a:p>
            <a:fld id="{FC1BA32C-E105-471E-9A5E-07E88562E407}" type="slidenum">
              <a:rPr lang="en-GB" smtClean="0"/>
              <a:t>18</a:t>
            </a:fld>
            <a:endParaRPr lang="en-GB"/>
          </a:p>
        </p:txBody>
      </p:sp>
    </p:spTree>
    <p:extLst>
      <p:ext uri="{BB962C8B-B14F-4D97-AF65-F5344CB8AC3E}">
        <p14:creationId xmlns:p14="http://schemas.microsoft.com/office/powerpoint/2010/main" val="107782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1BA32C-E105-471E-9A5E-07E88562E407}" type="slidenum">
              <a:rPr lang="en-GB" smtClean="0"/>
              <a:t>19</a:t>
            </a:fld>
            <a:endParaRPr lang="en-GB"/>
          </a:p>
        </p:txBody>
      </p:sp>
    </p:spTree>
    <p:extLst>
      <p:ext uri="{BB962C8B-B14F-4D97-AF65-F5344CB8AC3E}">
        <p14:creationId xmlns:p14="http://schemas.microsoft.com/office/powerpoint/2010/main" val="1323967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Version 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1BA32C-E105-471E-9A5E-07E88562E4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687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organiser [701], </a:t>
            </a:r>
            <a:r>
              <a:rPr lang="en-GB" sz="1200" b="0" i="0" u="none" strike="noStrike" kern="1200" dirty="0" err="1">
                <a:solidFill>
                  <a:schemeClr val="tx1"/>
                </a:solidFill>
                <a:effectLst/>
                <a:latin typeface="+mn-lt"/>
                <a:ea typeface="+mn-ea"/>
                <a:cs typeface="+mn-cs"/>
              </a:rPr>
              <a:t>chacun</a:t>
            </a:r>
            <a:r>
              <a:rPr lang="en-GB" sz="1200" b="0" i="0" u="none" strike="noStrike" kern="1200" dirty="0">
                <a:solidFill>
                  <a:schemeClr val="tx1"/>
                </a:solidFill>
                <a:effectLst/>
                <a:latin typeface="+mn-lt"/>
                <a:ea typeface="+mn-ea"/>
                <a:cs typeface="+mn-cs"/>
              </a:rPr>
              <a:t> [323], </a:t>
            </a:r>
            <a:r>
              <a:rPr lang="en-GB" sz="1200" b="0" i="0" u="none" strike="noStrike" kern="1200" dirty="0" err="1">
                <a:solidFill>
                  <a:schemeClr val="tx1"/>
                </a:solidFill>
                <a:effectLst/>
                <a:latin typeface="+mn-lt"/>
                <a:ea typeface="+mn-ea"/>
                <a:cs typeface="+mn-cs"/>
              </a:rPr>
              <a:t>anniversaire</a:t>
            </a:r>
            <a:r>
              <a:rPr lang="en-GB" sz="1200" b="0" i="0" u="none" strike="noStrike" kern="1200" dirty="0">
                <a:solidFill>
                  <a:schemeClr val="tx1"/>
                </a:solidFill>
                <a:effectLst/>
                <a:latin typeface="+mn-lt"/>
                <a:ea typeface="+mn-ea"/>
                <a:cs typeface="+mn-cs"/>
              </a:rPr>
              <a:t> [2043], </a:t>
            </a:r>
            <a:r>
              <a:rPr lang="en-GB" sz="1200" b="0" i="0" u="none" strike="noStrike" kern="1200" dirty="0" err="1">
                <a:solidFill>
                  <a:schemeClr val="tx1"/>
                </a:solidFill>
                <a:effectLst/>
                <a:latin typeface="+mn-lt"/>
                <a:ea typeface="+mn-ea"/>
                <a:cs typeface="+mn-cs"/>
              </a:rPr>
              <a:t>août</a:t>
            </a:r>
            <a:r>
              <a:rPr lang="en-GB" sz="1200" b="0" i="0" u="none" strike="noStrike" kern="1200" dirty="0">
                <a:solidFill>
                  <a:schemeClr val="tx1"/>
                </a:solidFill>
                <a:effectLst/>
                <a:latin typeface="+mn-lt"/>
                <a:ea typeface="+mn-ea"/>
                <a:cs typeface="+mn-cs"/>
              </a:rPr>
              <a:t> [1445], </a:t>
            </a:r>
            <a:r>
              <a:rPr lang="en-GB" sz="1200" b="0" i="0" u="none" strike="noStrike" kern="1200" dirty="0" err="1">
                <a:solidFill>
                  <a:schemeClr val="tx1"/>
                </a:solidFill>
                <a:effectLst/>
                <a:latin typeface="+mn-lt"/>
                <a:ea typeface="+mn-ea"/>
                <a:cs typeface="+mn-cs"/>
              </a:rPr>
              <a:t>décembre</a:t>
            </a:r>
            <a:r>
              <a:rPr lang="en-GB" sz="1200" b="0" i="0" u="none" strike="noStrike" kern="1200" dirty="0">
                <a:solidFill>
                  <a:schemeClr val="tx1"/>
                </a:solidFill>
                <a:effectLst/>
                <a:latin typeface="+mn-lt"/>
                <a:ea typeface="+mn-ea"/>
                <a:cs typeface="+mn-cs"/>
              </a:rPr>
              <a:t> [891], </a:t>
            </a:r>
            <a:r>
              <a:rPr lang="en-GB" sz="1200" b="0" i="0" u="none" strike="noStrike" kern="1200" dirty="0" err="1">
                <a:solidFill>
                  <a:schemeClr val="tx1"/>
                </a:solidFill>
                <a:effectLst/>
                <a:latin typeface="+mn-lt"/>
                <a:ea typeface="+mn-ea"/>
                <a:cs typeface="+mn-cs"/>
              </a:rPr>
              <a:t>juillet</a:t>
            </a:r>
            <a:r>
              <a:rPr lang="en-GB" sz="1200" b="0" i="0" u="none" strike="noStrike" kern="1200" dirty="0">
                <a:solidFill>
                  <a:schemeClr val="tx1"/>
                </a:solidFill>
                <a:effectLst/>
                <a:latin typeface="+mn-lt"/>
                <a:ea typeface="+mn-ea"/>
                <a:cs typeface="+mn-cs"/>
              </a:rPr>
              <a:t> [1326], </a:t>
            </a:r>
            <a:r>
              <a:rPr lang="en-GB" sz="1200" b="0" i="0" u="none" strike="noStrike" kern="1200" dirty="0" err="1">
                <a:solidFill>
                  <a:schemeClr val="tx1"/>
                </a:solidFill>
                <a:effectLst/>
                <a:latin typeface="+mn-lt"/>
                <a:ea typeface="+mn-ea"/>
                <a:cs typeface="+mn-cs"/>
              </a:rPr>
              <a:t>septembre</a:t>
            </a:r>
            <a:r>
              <a:rPr lang="en-GB" sz="1200" b="0" i="0" u="none" strike="noStrike" kern="1200" dirty="0">
                <a:solidFill>
                  <a:schemeClr val="tx1"/>
                </a:solidFill>
                <a:effectLst/>
                <a:latin typeface="+mn-lt"/>
                <a:ea typeface="+mn-ea"/>
                <a:cs typeface="+mn-cs"/>
              </a:rPr>
              <a:t> [944], </a:t>
            </a:r>
            <a:r>
              <a:rPr lang="en-GB" sz="1200" b="0" i="0" u="none" strike="noStrike" kern="1200" dirty="0" err="1">
                <a:solidFill>
                  <a:schemeClr val="tx1"/>
                </a:solidFill>
                <a:effectLst/>
                <a:latin typeface="+mn-lt"/>
                <a:ea typeface="+mn-ea"/>
                <a:cs typeface="+mn-cs"/>
              </a:rPr>
              <a:t>octobre</a:t>
            </a:r>
            <a:r>
              <a:rPr lang="en-GB" sz="1200" b="0" i="0" u="none" strike="noStrike" kern="1200" dirty="0">
                <a:solidFill>
                  <a:schemeClr val="tx1"/>
                </a:solidFill>
                <a:effectLst/>
                <a:latin typeface="+mn-lt"/>
                <a:ea typeface="+mn-ea"/>
                <a:cs typeface="+mn-cs"/>
              </a:rPr>
              <a:t> [826], </a:t>
            </a:r>
            <a:r>
              <a:rPr lang="en-GB" sz="1200" b="0" i="0" u="none" strike="noStrike" kern="1200" dirty="0" err="1">
                <a:solidFill>
                  <a:schemeClr val="tx1"/>
                </a:solidFill>
                <a:effectLst/>
                <a:latin typeface="+mn-lt"/>
                <a:ea typeface="+mn-ea"/>
                <a:cs typeface="+mn-cs"/>
              </a:rPr>
              <a:t>novembre</a:t>
            </a:r>
            <a:r>
              <a:rPr lang="en-GB" sz="1200" b="0" i="0" u="none" strike="noStrike" kern="1200" dirty="0">
                <a:solidFill>
                  <a:schemeClr val="tx1"/>
                </a:solidFill>
                <a:effectLst/>
                <a:latin typeface="+mn-lt"/>
                <a:ea typeface="+mn-ea"/>
                <a:cs typeface="+mn-cs"/>
              </a:rPr>
              <a:t> [982], </a:t>
            </a:r>
            <a:r>
              <a:rPr lang="en-GB" sz="1200" b="0" i="0" u="none" strike="noStrike" kern="1200" dirty="0" err="1">
                <a:solidFill>
                  <a:schemeClr val="tx1"/>
                </a:solidFill>
                <a:effectLst/>
                <a:latin typeface="+mn-lt"/>
                <a:ea typeface="+mn-ea"/>
                <a:cs typeface="+mn-cs"/>
              </a:rPr>
              <a:t>général</a:t>
            </a:r>
            <a:r>
              <a:rPr lang="en-GB" sz="1200" b="0" i="0" u="none" strike="noStrike" kern="1200" dirty="0">
                <a:solidFill>
                  <a:schemeClr val="tx1"/>
                </a:solidFill>
                <a:effectLst/>
                <a:latin typeface="+mn-lt"/>
                <a:ea typeface="+mn-ea"/>
                <a:cs typeface="+mn-cs"/>
              </a:rPr>
              <a:t> [147], national [227], </a:t>
            </a:r>
            <a:r>
              <a:rPr lang="en-GB" sz="1200" b="0" i="0" u="none" strike="noStrike" kern="1200" dirty="0" err="1">
                <a:solidFill>
                  <a:schemeClr val="tx1"/>
                </a:solidFill>
                <a:effectLst/>
                <a:latin typeface="+mn-lt"/>
                <a:ea typeface="+mn-ea"/>
                <a:cs typeface="+mn-cs"/>
              </a:rPr>
              <a:t>partout</a:t>
            </a:r>
            <a:r>
              <a:rPr lang="en-GB" sz="1200" b="0" i="0" u="none" strike="noStrike" kern="1200" dirty="0">
                <a:solidFill>
                  <a:schemeClr val="tx1"/>
                </a:solidFill>
                <a:effectLst/>
                <a:latin typeface="+mn-lt"/>
                <a:ea typeface="+mn-ea"/>
                <a:cs typeface="+mn-cs"/>
              </a:rPr>
              <a:t> [581]</a:t>
            </a:r>
            <a:r>
              <a:rPr lang="en-GB" dirty="0"/>
              <a:t> </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21</a:t>
            </a:fld>
            <a:endParaRPr lang="en-GB" altLang="en-US">
              <a:solidFill>
                <a:srgbClr val="000000"/>
              </a:solidFill>
            </a:endParaRPr>
          </a:p>
        </p:txBody>
      </p:sp>
    </p:spTree>
    <p:extLst>
      <p:ext uri="{BB962C8B-B14F-4D97-AF65-F5344CB8AC3E}">
        <p14:creationId xmlns:p14="http://schemas.microsoft.com/office/powerpoint/2010/main" val="2534357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avocat [1188], bureau2 [273], directeur1 [640], directrice2 [640], emploi1 [517], serveur [4377], serveuse [4377], secrétaire [920], ambitieux [2905], ambitieuse [2905], prudent [1529], travailleur1 [1341], travailleuse1 [1341], assez [321]</a:t>
            </a:r>
          </a:p>
        </p:txBody>
      </p:sp>
      <p:sp>
        <p:nvSpPr>
          <p:cNvPr id="4" name="Slide Number Placeholder 3"/>
          <p:cNvSpPr>
            <a:spLocks noGrp="1"/>
          </p:cNvSpPr>
          <p:nvPr>
            <p:ph type="sldNum" sz="quarter" idx="10"/>
          </p:nvPr>
        </p:nvSpPr>
        <p:spPr/>
        <p:txBody>
          <a:bodyPr/>
          <a:lstStyle/>
          <a:p>
            <a:fld id="{FC1BA32C-E105-471E-9A5E-07E88562E407}" type="slidenum">
              <a:rPr lang="en-GB" smtClean="0"/>
              <a:t>23</a:t>
            </a:fld>
            <a:endParaRPr lang="en-GB"/>
          </a:p>
        </p:txBody>
      </p:sp>
    </p:spTree>
    <p:extLst>
      <p:ext uri="{BB962C8B-B14F-4D97-AF65-F5344CB8AC3E}">
        <p14:creationId xmlns:p14="http://schemas.microsoft.com/office/powerpoint/2010/main" val="4050058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apporter</a:t>
            </a:r>
            <a:r>
              <a:rPr lang="en-GB" sz="1200" b="0" i="0" u="none" strike="noStrike" kern="1200" dirty="0">
                <a:solidFill>
                  <a:schemeClr val="tx1"/>
                </a:solidFill>
                <a:effectLst/>
                <a:latin typeface="+mn-lt"/>
                <a:ea typeface="+mn-ea"/>
                <a:cs typeface="+mn-cs"/>
              </a:rPr>
              <a:t> [339], </a:t>
            </a:r>
            <a:r>
              <a:rPr lang="en-GB" sz="1200" b="0" i="0" u="none" strike="noStrike" kern="1200" dirty="0" err="1">
                <a:solidFill>
                  <a:schemeClr val="tx1"/>
                </a:solidFill>
                <a:effectLst/>
                <a:latin typeface="+mn-lt"/>
                <a:ea typeface="+mn-ea"/>
                <a:cs typeface="+mn-cs"/>
              </a:rPr>
              <a:t>dit</a:t>
            </a:r>
            <a:r>
              <a:rPr lang="en-GB" sz="1200" b="0" i="0" u="none" strike="noStrike" kern="1200" dirty="0">
                <a:solidFill>
                  <a:schemeClr val="tx1"/>
                </a:solidFill>
                <a:effectLst/>
                <a:latin typeface="+mn-lt"/>
                <a:ea typeface="+mn-ea"/>
                <a:cs typeface="+mn-cs"/>
              </a:rPr>
              <a:t> [dire 37], fait [faire 25], </a:t>
            </a:r>
            <a:r>
              <a:rPr lang="en-GB" sz="1200" b="0" i="0" u="none" strike="noStrike" kern="1200" dirty="0" err="1">
                <a:solidFill>
                  <a:schemeClr val="tx1"/>
                </a:solidFill>
                <a:effectLst/>
                <a:latin typeface="+mn-lt"/>
                <a:ea typeface="+mn-ea"/>
                <a:cs typeface="+mn-cs"/>
              </a:rPr>
              <a:t>envoyer</a:t>
            </a:r>
            <a:r>
              <a:rPr lang="en-GB" sz="1200" b="0" i="0" u="none" strike="noStrike" kern="1200" dirty="0">
                <a:solidFill>
                  <a:schemeClr val="tx1"/>
                </a:solidFill>
                <a:effectLst/>
                <a:latin typeface="+mn-lt"/>
                <a:ea typeface="+mn-ea"/>
                <a:cs typeface="+mn-cs"/>
              </a:rPr>
              <a:t> [526], utiliser [345], </a:t>
            </a:r>
            <a:r>
              <a:rPr lang="en-GB" sz="1200" b="0" i="0" u="none" strike="noStrike" kern="1200" dirty="0" err="1">
                <a:solidFill>
                  <a:schemeClr val="tx1"/>
                </a:solidFill>
                <a:effectLst/>
                <a:latin typeface="+mn-lt"/>
                <a:ea typeface="+mn-ea"/>
                <a:cs typeface="+mn-cs"/>
              </a:rPr>
              <a:t>maintenant</a:t>
            </a:r>
            <a:r>
              <a:rPr lang="en-GB" sz="1200" b="0" i="0" u="none" strike="noStrike" kern="1200" dirty="0">
                <a:solidFill>
                  <a:schemeClr val="tx1"/>
                </a:solidFill>
                <a:effectLst/>
                <a:latin typeface="+mn-lt"/>
                <a:ea typeface="+mn-ea"/>
                <a:cs typeface="+mn-cs"/>
              </a:rPr>
              <a:t> [192], </a:t>
            </a:r>
            <a:r>
              <a:rPr lang="en-GB" sz="1200" b="0" i="0" u="none" strike="noStrike" kern="1200" dirty="0" err="1">
                <a:solidFill>
                  <a:schemeClr val="tx1"/>
                </a:solidFill>
                <a:effectLst/>
                <a:latin typeface="+mn-lt"/>
                <a:ea typeface="+mn-ea"/>
                <a:cs typeface="+mn-cs"/>
              </a:rPr>
              <a:t>hier</a:t>
            </a:r>
            <a:r>
              <a:rPr lang="en-GB" sz="1200" b="0" i="0" u="none" strike="noStrike" kern="1200" dirty="0">
                <a:solidFill>
                  <a:schemeClr val="tx1"/>
                </a:solidFill>
                <a:effectLst/>
                <a:latin typeface="+mn-lt"/>
                <a:ea typeface="+mn-ea"/>
                <a:cs typeface="+mn-cs"/>
              </a:rPr>
              <a:t> [872], appartement [2323], </a:t>
            </a:r>
            <a:r>
              <a:rPr lang="en-GB" sz="1200" b="0" i="0" u="none" strike="noStrike" kern="1200" dirty="0" err="1">
                <a:solidFill>
                  <a:schemeClr val="tx1"/>
                </a:solidFill>
                <a:effectLst/>
                <a:latin typeface="+mn-lt"/>
                <a:ea typeface="+mn-ea"/>
                <a:cs typeface="+mn-cs"/>
              </a:rPr>
              <a:t>banque</a:t>
            </a:r>
            <a:r>
              <a:rPr lang="en-GB" sz="1200" b="0" i="0" u="none" strike="noStrike" kern="1200" dirty="0">
                <a:solidFill>
                  <a:schemeClr val="tx1"/>
                </a:solidFill>
                <a:effectLst/>
                <a:latin typeface="+mn-lt"/>
                <a:ea typeface="+mn-ea"/>
                <a:cs typeface="+mn-cs"/>
              </a:rPr>
              <a:t> [774], </a:t>
            </a:r>
            <a:r>
              <a:rPr lang="en-GB" sz="1200" b="0" i="0" u="none" strike="noStrike" kern="1200" dirty="0" err="1">
                <a:solidFill>
                  <a:schemeClr val="tx1"/>
                </a:solidFill>
                <a:effectLst/>
                <a:latin typeface="+mn-lt"/>
                <a:ea typeface="+mn-ea"/>
                <a:cs typeface="+mn-cs"/>
              </a:rPr>
              <a:t>marché</a:t>
            </a:r>
            <a:r>
              <a:rPr lang="en-GB" sz="1200" b="0" i="0" u="none" strike="noStrike" kern="1200" dirty="0">
                <a:solidFill>
                  <a:schemeClr val="tx1"/>
                </a:solidFill>
                <a:effectLst/>
                <a:latin typeface="+mn-lt"/>
                <a:ea typeface="+mn-ea"/>
                <a:cs typeface="+mn-cs"/>
              </a:rPr>
              <a:t> [280], passé [501]</a:t>
            </a:r>
            <a:r>
              <a:rPr lang="en-GB" b="0" dirty="0"/>
              <a:t> </a:t>
            </a:r>
            <a:endParaRPr lang="en-US" b="0"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25</a:t>
            </a:fld>
            <a:endParaRPr lang="en-GB" altLang="en-US">
              <a:solidFill>
                <a:srgbClr val="000000"/>
              </a:solidFill>
            </a:endParaRPr>
          </a:p>
        </p:txBody>
      </p:sp>
    </p:spTree>
    <p:extLst>
      <p:ext uri="{BB962C8B-B14F-4D97-AF65-F5344CB8AC3E}">
        <p14:creationId xmlns:p14="http://schemas.microsoft.com/office/powerpoint/2010/main" val="4033106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automne</a:t>
            </a:r>
            <a:r>
              <a:rPr lang="en-GB" sz="1200" b="0" i="0" u="none" strike="noStrike" kern="1200" dirty="0">
                <a:solidFill>
                  <a:schemeClr val="tx1"/>
                </a:solidFill>
                <a:effectLst/>
                <a:latin typeface="+mn-lt"/>
                <a:ea typeface="+mn-ea"/>
                <a:cs typeface="+mn-cs"/>
              </a:rPr>
              <a:t> [1503], </a:t>
            </a:r>
            <a:r>
              <a:rPr lang="en-GB" sz="1200" b="0" i="0" u="none" strike="noStrike" kern="1200" dirty="0" err="1">
                <a:solidFill>
                  <a:schemeClr val="tx1"/>
                </a:solidFill>
                <a:effectLst/>
                <a:latin typeface="+mn-lt"/>
                <a:ea typeface="+mn-ea"/>
                <a:cs typeface="+mn-cs"/>
              </a:rPr>
              <a:t>été</a:t>
            </a:r>
            <a:r>
              <a:rPr lang="en-GB" sz="1200" b="0" i="0" u="none" strike="noStrike" kern="1200" dirty="0">
                <a:solidFill>
                  <a:schemeClr val="tx1"/>
                </a:solidFill>
                <a:effectLst/>
                <a:latin typeface="+mn-lt"/>
                <a:ea typeface="+mn-ea"/>
                <a:cs typeface="+mn-cs"/>
              </a:rPr>
              <a:t> [623], hiver [1586], </a:t>
            </a:r>
            <a:r>
              <a:rPr lang="en-GB" sz="1200" b="0" i="0" u="none" strike="noStrike" kern="1200" dirty="0" err="1">
                <a:solidFill>
                  <a:schemeClr val="tx1"/>
                </a:solidFill>
                <a:effectLst/>
                <a:latin typeface="+mn-lt"/>
                <a:ea typeface="+mn-ea"/>
                <a:cs typeface="+mn-cs"/>
              </a:rPr>
              <a:t>musée</a:t>
            </a:r>
            <a:r>
              <a:rPr lang="en-GB" sz="1200" b="0" i="0" u="none" strike="noStrike" kern="1200" dirty="0">
                <a:solidFill>
                  <a:schemeClr val="tx1"/>
                </a:solidFill>
                <a:effectLst/>
                <a:latin typeface="+mn-lt"/>
                <a:ea typeface="+mn-ea"/>
                <a:cs typeface="+mn-cs"/>
              </a:rPr>
              <a:t> [2216], </a:t>
            </a:r>
            <a:r>
              <a:rPr lang="en-GB" sz="1200" b="0" i="0" u="none" strike="noStrike" kern="1200" dirty="0" err="1">
                <a:solidFill>
                  <a:schemeClr val="tx1"/>
                </a:solidFill>
                <a:effectLst/>
                <a:latin typeface="+mn-lt"/>
                <a:ea typeface="+mn-ea"/>
                <a:cs typeface="+mn-cs"/>
              </a:rPr>
              <a:t>printemps</a:t>
            </a:r>
            <a:r>
              <a:rPr lang="en-GB" sz="1200" b="0" i="0" u="none" strike="noStrike" kern="1200" dirty="0">
                <a:solidFill>
                  <a:schemeClr val="tx1"/>
                </a:solidFill>
                <a:effectLst/>
                <a:latin typeface="+mn-lt"/>
                <a:ea typeface="+mn-ea"/>
                <a:cs typeface="+mn-cs"/>
              </a:rPr>
              <a:t> [1288], place [129], </a:t>
            </a:r>
            <a:r>
              <a:rPr lang="en-GB" sz="1200" b="0" i="0" u="none" strike="noStrike" kern="1200" dirty="0" err="1">
                <a:solidFill>
                  <a:schemeClr val="tx1"/>
                </a:solidFill>
                <a:effectLst/>
                <a:latin typeface="+mn-lt"/>
                <a:ea typeface="+mn-ea"/>
                <a:cs typeface="+mn-cs"/>
              </a:rPr>
              <a:t>saison</a:t>
            </a:r>
            <a:r>
              <a:rPr lang="en-GB" sz="1200" b="0" i="0" u="none" strike="noStrike" kern="1200" dirty="0">
                <a:solidFill>
                  <a:schemeClr val="tx1"/>
                </a:solidFill>
                <a:effectLst/>
                <a:latin typeface="+mn-lt"/>
                <a:ea typeface="+mn-ea"/>
                <a:cs typeface="+mn-cs"/>
              </a:rPr>
              <a:t> [1667], </a:t>
            </a:r>
            <a:r>
              <a:rPr lang="en-GB" sz="1200" b="0" i="0" u="none" strike="noStrike" kern="1200" dirty="0" err="1">
                <a:solidFill>
                  <a:schemeClr val="tx1"/>
                </a:solidFill>
                <a:effectLst/>
                <a:latin typeface="+mn-lt"/>
                <a:ea typeface="+mn-ea"/>
                <a:cs typeface="+mn-cs"/>
              </a:rPr>
              <a:t>belge</a:t>
            </a:r>
            <a:r>
              <a:rPr lang="en-GB" sz="1200" b="0" i="0" u="none" strike="noStrike" kern="1200" dirty="0">
                <a:solidFill>
                  <a:schemeClr val="tx1"/>
                </a:solidFill>
                <a:effectLst/>
                <a:latin typeface="+mn-lt"/>
                <a:ea typeface="+mn-ea"/>
                <a:cs typeface="+mn-cs"/>
              </a:rPr>
              <a:t> [2795], dernier [87], </a:t>
            </a:r>
            <a:r>
              <a:rPr lang="en-GB" sz="1200" b="0" i="0" u="none" strike="noStrike" kern="1200" dirty="0" err="1">
                <a:solidFill>
                  <a:schemeClr val="tx1"/>
                </a:solidFill>
                <a:effectLst/>
                <a:latin typeface="+mn-lt"/>
                <a:ea typeface="+mn-ea"/>
                <a:cs typeface="+mn-cs"/>
              </a:rPr>
              <a:t>dernière</a:t>
            </a:r>
            <a:r>
              <a:rPr lang="en-GB" sz="1200" b="0" i="0" u="none" strike="noStrike" kern="1200" dirty="0">
                <a:solidFill>
                  <a:schemeClr val="tx1"/>
                </a:solidFill>
                <a:effectLst/>
                <a:latin typeface="+mn-lt"/>
                <a:ea typeface="+mn-ea"/>
                <a:cs typeface="+mn-cs"/>
              </a:rPr>
              <a:t> [87],</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pendant [89], Belgique [n/a], </a:t>
            </a:r>
            <a:r>
              <a:rPr lang="en-GB" sz="1200" b="0" i="0" u="none" strike="noStrike" kern="1200" dirty="0" err="1">
                <a:solidFill>
                  <a:schemeClr val="tx1"/>
                </a:solidFill>
                <a:effectLst/>
                <a:latin typeface="+mn-lt"/>
                <a:ea typeface="+mn-ea"/>
                <a:cs typeface="+mn-cs"/>
              </a:rPr>
              <a:t>Bruxelles</a:t>
            </a:r>
            <a:r>
              <a:rPr lang="en-GB" sz="1200" b="0" i="0" u="none" strike="noStrike" kern="1200" dirty="0">
                <a:solidFill>
                  <a:schemeClr val="tx1"/>
                </a:solidFill>
                <a:effectLst/>
                <a:latin typeface="+mn-lt"/>
                <a:ea typeface="+mn-ea"/>
                <a:cs typeface="+mn-cs"/>
              </a:rPr>
              <a:t> [n/a]</a:t>
            </a:r>
            <a:r>
              <a:rPr lang="en-GB" dirty="0"/>
              <a:t> </a:t>
            </a:r>
            <a:endParaRPr lang="fr-FR" dirty="0"/>
          </a:p>
        </p:txBody>
      </p:sp>
      <p:sp>
        <p:nvSpPr>
          <p:cNvPr id="4" name="Slide Number Placeholder 3"/>
          <p:cNvSpPr>
            <a:spLocks noGrp="1"/>
          </p:cNvSpPr>
          <p:nvPr>
            <p:ph type="sldNum" sz="quarter" idx="10"/>
          </p:nvPr>
        </p:nvSpPr>
        <p:spPr/>
        <p:txBody>
          <a:bodyPr/>
          <a:lstStyle/>
          <a:p>
            <a:fld id="{FC1BA32C-E105-471E-9A5E-07E88562E407}" type="slidenum">
              <a:rPr lang="en-GB" smtClean="0"/>
              <a:t>27</a:t>
            </a:fld>
            <a:endParaRPr lang="en-GB"/>
          </a:p>
        </p:txBody>
      </p:sp>
    </p:spTree>
    <p:extLst>
      <p:ext uri="{BB962C8B-B14F-4D97-AF65-F5344CB8AC3E}">
        <p14:creationId xmlns:p14="http://schemas.microsoft.com/office/powerpoint/2010/main" val="2934467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emporter</a:t>
            </a:r>
            <a:r>
              <a:rPr lang="en-GB" sz="1200" b="0" i="0" u="none" strike="noStrike" kern="1200" dirty="0">
                <a:solidFill>
                  <a:schemeClr val="tx1"/>
                </a:solidFill>
                <a:effectLst/>
                <a:latin typeface="+mn-lt"/>
                <a:ea typeface="+mn-ea"/>
                <a:cs typeface="+mn-cs"/>
              </a:rPr>
              <a:t> [1128], </a:t>
            </a:r>
            <a:r>
              <a:rPr lang="en-GB" sz="1200" b="1" i="0" u="none" strike="noStrike" kern="1200" dirty="0">
                <a:solidFill>
                  <a:schemeClr val="tx1"/>
                </a:solidFill>
                <a:effectLst/>
                <a:latin typeface="+mn-lt"/>
                <a:ea typeface="+mn-ea"/>
                <a:cs typeface="+mn-cs"/>
              </a:rPr>
              <a:t>proposer</a:t>
            </a:r>
            <a:r>
              <a:rPr lang="en-GB" sz="1200" b="0" i="0" u="none" strike="noStrike" kern="1200" dirty="0">
                <a:solidFill>
                  <a:schemeClr val="tx1"/>
                </a:solidFill>
                <a:effectLst/>
                <a:latin typeface="+mn-lt"/>
                <a:ea typeface="+mn-ea"/>
                <a:cs typeface="+mn-cs"/>
              </a:rPr>
              <a:t> [338], voyager [2194], traverser [1040], </a:t>
            </a:r>
            <a:r>
              <a:rPr lang="en-GB" sz="1200" b="0" i="0" u="none" strike="noStrike" kern="1200" dirty="0" err="1">
                <a:solidFill>
                  <a:schemeClr val="tx1"/>
                </a:solidFill>
                <a:effectLst/>
                <a:latin typeface="+mn-lt"/>
                <a:ea typeface="+mn-ea"/>
                <a:cs typeface="+mn-cs"/>
              </a:rPr>
              <a:t>frontière</a:t>
            </a:r>
            <a:r>
              <a:rPr lang="en-GB" sz="1200" b="0" i="0" u="none" strike="noStrike" kern="1200" dirty="0">
                <a:solidFill>
                  <a:schemeClr val="tx1"/>
                </a:solidFill>
                <a:effectLst/>
                <a:latin typeface="+mn-lt"/>
                <a:ea typeface="+mn-ea"/>
                <a:cs typeface="+mn-cs"/>
              </a:rPr>
              <a:t> [1182], </a:t>
            </a:r>
            <a:r>
              <a:rPr lang="en-GB" sz="1200" b="0" i="0" u="none" strike="noStrike" kern="1200" dirty="0" err="1">
                <a:solidFill>
                  <a:schemeClr val="tx1"/>
                </a:solidFill>
                <a:effectLst/>
                <a:latin typeface="+mn-lt"/>
                <a:ea typeface="+mn-ea"/>
                <a:cs typeface="+mn-cs"/>
              </a:rPr>
              <a:t>forêt</a:t>
            </a:r>
            <a:r>
              <a:rPr lang="en-GB" sz="1200" b="0" i="0" u="none" strike="noStrike" kern="1200" dirty="0">
                <a:solidFill>
                  <a:schemeClr val="tx1"/>
                </a:solidFill>
                <a:effectLst/>
                <a:latin typeface="+mn-lt"/>
                <a:ea typeface="+mn-ea"/>
                <a:cs typeface="+mn-cs"/>
              </a:rPr>
              <a:t> [1724], </a:t>
            </a:r>
            <a:r>
              <a:rPr lang="en-GB" sz="1200" b="0" i="0" u="none" strike="noStrike" kern="1200" dirty="0" err="1">
                <a:solidFill>
                  <a:schemeClr val="tx1"/>
                </a:solidFill>
                <a:effectLst/>
                <a:latin typeface="+mn-lt"/>
                <a:ea typeface="+mn-ea"/>
                <a:cs typeface="+mn-cs"/>
              </a:rPr>
              <a:t>montagne</a:t>
            </a:r>
            <a:r>
              <a:rPr lang="en-GB" sz="1200" b="0" i="0" u="none" strike="noStrike" kern="1200" dirty="0">
                <a:solidFill>
                  <a:schemeClr val="tx1"/>
                </a:solidFill>
                <a:effectLst/>
                <a:latin typeface="+mn-lt"/>
                <a:ea typeface="+mn-ea"/>
                <a:cs typeface="+mn-cs"/>
              </a:rPr>
              <a:t> [1732], </a:t>
            </a:r>
            <a:r>
              <a:rPr lang="en-GB" sz="1200" b="0" i="0" u="none" strike="noStrike" kern="1200" dirty="0" err="1">
                <a:solidFill>
                  <a:schemeClr val="tx1"/>
                </a:solidFill>
                <a:effectLst/>
                <a:latin typeface="+mn-lt"/>
                <a:ea typeface="+mn-ea"/>
                <a:cs typeface="+mn-cs"/>
              </a:rPr>
              <a:t>vue</a:t>
            </a:r>
            <a:r>
              <a:rPr lang="en-GB" sz="1200" b="0" i="0" u="none" strike="noStrike" kern="1200" dirty="0">
                <a:solidFill>
                  <a:schemeClr val="tx1"/>
                </a:solidFill>
                <a:effectLst/>
                <a:latin typeface="+mn-lt"/>
                <a:ea typeface="+mn-ea"/>
                <a:cs typeface="+mn-cs"/>
              </a:rPr>
              <a:t> [191], </a:t>
            </a:r>
            <a:r>
              <a:rPr lang="en-GB" sz="1200" b="0" i="0" u="none" strike="noStrike" kern="1200" dirty="0" err="1">
                <a:solidFill>
                  <a:schemeClr val="tx1"/>
                </a:solidFill>
                <a:effectLst/>
                <a:latin typeface="+mn-lt"/>
                <a:ea typeface="+mn-ea"/>
                <a:cs typeface="+mn-cs"/>
              </a:rPr>
              <a:t>suisse</a:t>
            </a:r>
            <a:r>
              <a:rPr lang="en-GB" sz="1200" b="0" i="0" u="none" strike="noStrike" kern="1200" dirty="0">
                <a:solidFill>
                  <a:schemeClr val="tx1"/>
                </a:solidFill>
                <a:effectLst/>
                <a:latin typeface="+mn-lt"/>
                <a:ea typeface="+mn-ea"/>
                <a:cs typeface="+mn-cs"/>
              </a:rPr>
              <a:t> [2241], Suisse [n/a], Genève [n/a], il y </a:t>
            </a:r>
            <a:r>
              <a:rPr lang="en-GB" sz="1200" b="0" i="0" u="none" strike="noStrike" kern="1200" dirty="0" err="1">
                <a:solidFill>
                  <a:schemeClr val="tx1"/>
                </a:solidFill>
                <a:effectLst/>
                <a:latin typeface="+mn-lt"/>
                <a:ea typeface="+mn-ea"/>
                <a:cs typeface="+mn-cs"/>
              </a:rPr>
              <a:t>avait</a:t>
            </a:r>
            <a:r>
              <a:rPr lang="en-GB" sz="1200" b="0" i="0" u="none" strike="noStrike" kern="1200" dirty="0">
                <a:solidFill>
                  <a:schemeClr val="tx1"/>
                </a:solidFill>
                <a:effectLst/>
                <a:latin typeface="+mn-lt"/>
                <a:ea typeface="+mn-ea"/>
                <a:cs typeface="+mn-cs"/>
              </a:rPr>
              <a:t> [13/36/8]</a:t>
            </a:r>
            <a:r>
              <a:rPr lang="en-GB" dirty="0"/>
              <a:t> </a:t>
            </a:r>
            <a:endParaRPr lang="en-US" dirty="0"/>
          </a:p>
        </p:txBody>
      </p:sp>
      <p:sp>
        <p:nvSpPr>
          <p:cNvPr id="4" name="Slide Number Placeholder 3"/>
          <p:cNvSpPr>
            <a:spLocks noGrp="1"/>
          </p:cNvSpPr>
          <p:nvPr>
            <p:ph type="sldNum" sz="quarter" idx="5"/>
          </p:nvPr>
        </p:nvSpPr>
        <p:spPr/>
        <p:txBody>
          <a:bodyPr/>
          <a:lstStyle/>
          <a:p>
            <a:fld id="{FC1BA32C-E105-471E-9A5E-07E88562E407}" type="slidenum">
              <a:rPr lang="en-GB" smtClean="0"/>
              <a:t>29</a:t>
            </a:fld>
            <a:endParaRPr lang="en-GB"/>
          </a:p>
        </p:txBody>
      </p:sp>
    </p:spTree>
    <p:extLst>
      <p:ext uri="{BB962C8B-B14F-4D97-AF65-F5344CB8AC3E}">
        <p14:creationId xmlns:p14="http://schemas.microsoft.com/office/powerpoint/2010/main" val="1510933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gérer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gère</a:t>
            </a:r>
            <a:r>
              <a:rPr lang="en-GB" sz="1200" b="0" i="0" u="none" strike="noStrike" kern="1200" dirty="0">
                <a:solidFill>
                  <a:schemeClr val="tx1"/>
                </a:solidFill>
                <a:effectLst/>
                <a:latin typeface="+mn-lt"/>
                <a:ea typeface="+mn-ea"/>
                <a:cs typeface="+mn-cs"/>
              </a:rPr>
              <a:t> [1354], </a:t>
            </a:r>
            <a:r>
              <a:rPr lang="en-GB" sz="1200" b="0" i="0" u="none" strike="noStrike" kern="1200" dirty="0" err="1">
                <a:solidFill>
                  <a:schemeClr val="tx1"/>
                </a:solidFill>
                <a:effectLst/>
                <a:latin typeface="+mn-lt"/>
                <a:ea typeface="+mn-ea"/>
                <a:cs typeface="+mn-cs"/>
              </a:rPr>
              <a:t>espace</a:t>
            </a:r>
            <a:r>
              <a:rPr lang="en-GB" sz="1200" b="0" i="0" u="none" strike="noStrike" kern="1200" dirty="0">
                <a:solidFill>
                  <a:schemeClr val="tx1"/>
                </a:solidFill>
                <a:effectLst/>
                <a:latin typeface="+mn-lt"/>
                <a:ea typeface="+mn-ea"/>
                <a:cs typeface="+mn-cs"/>
              </a:rPr>
              <a:t> [870], </a:t>
            </a:r>
            <a:r>
              <a:rPr lang="en-GB" sz="1200" b="0" i="0" u="none" strike="noStrike" kern="1200" dirty="0" err="1">
                <a:solidFill>
                  <a:schemeClr val="tx1"/>
                </a:solidFill>
                <a:effectLst/>
                <a:latin typeface="+mn-lt"/>
                <a:ea typeface="+mn-ea"/>
                <a:cs typeface="+mn-cs"/>
              </a:rPr>
              <a:t>goût</a:t>
            </a:r>
            <a:r>
              <a:rPr lang="en-GB" sz="1200" b="0" i="0" u="none" strike="noStrike" kern="1200" dirty="0">
                <a:solidFill>
                  <a:schemeClr val="tx1"/>
                </a:solidFill>
                <a:effectLst/>
                <a:latin typeface="+mn-lt"/>
                <a:ea typeface="+mn-ea"/>
                <a:cs typeface="+mn-cs"/>
              </a:rPr>
              <a:t> [1829], langue</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[712], plat [2167], </a:t>
            </a:r>
            <a:r>
              <a:rPr lang="en-GB" sz="1200" b="0" i="0" u="none" strike="noStrike" kern="1200" dirty="0" err="1">
                <a:solidFill>
                  <a:schemeClr val="tx1"/>
                </a:solidFill>
                <a:effectLst/>
                <a:latin typeface="+mn-lt"/>
                <a:ea typeface="+mn-ea"/>
                <a:cs typeface="+mn-cs"/>
              </a:rPr>
              <a:t>recette</a:t>
            </a:r>
            <a:r>
              <a:rPr lang="en-GB" sz="1200" b="0" i="0" u="none" strike="noStrike" kern="1200" dirty="0">
                <a:solidFill>
                  <a:schemeClr val="tx1"/>
                </a:solidFill>
                <a:effectLst/>
                <a:latin typeface="+mn-lt"/>
                <a:ea typeface="+mn-ea"/>
                <a:cs typeface="+mn-cs"/>
              </a:rPr>
              <a:t> [1709], </a:t>
            </a:r>
            <a:r>
              <a:rPr lang="en-GB" sz="1200" b="0" i="0" u="none" strike="noStrike" kern="1200" dirty="0" err="1">
                <a:solidFill>
                  <a:schemeClr val="tx1"/>
                </a:solidFill>
                <a:effectLst/>
                <a:latin typeface="+mn-lt"/>
                <a:ea typeface="+mn-ea"/>
                <a:cs typeface="+mn-cs"/>
              </a:rPr>
              <a:t>repas</a:t>
            </a:r>
            <a:r>
              <a:rPr lang="en-GB" sz="1200" b="0" i="0" u="none" strike="noStrike" kern="1200" dirty="0">
                <a:solidFill>
                  <a:schemeClr val="tx1"/>
                </a:solidFill>
                <a:effectLst/>
                <a:latin typeface="+mn-lt"/>
                <a:ea typeface="+mn-ea"/>
                <a:cs typeface="+mn-cs"/>
              </a:rPr>
              <a:t> [2948] </a:t>
            </a:r>
            <a:r>
              <a:rPr lang="en-GB" sz="1200" b="0" i="0" u="none" strike="noStrike" kern="1200" dirty="0" err="1">
                <a:solidFill>
                  <a:schemeClr val="tx1"/>
                </a:solidFill>
                <a:effectLst/>
                <a:latin typeface="+mn-lt"/>
                <a:ea typeface="+mn-ea"/>
                <a:cs typeface="+mn-cs"/>
              </a:rPr>
              <a:t>d'abord</a:t>
            </a:r>
            <a:r>
              <a:rPr lang="en-GB" sz="1200" b="0" i="0" u="none" strike="noStrike" kern="1200" dirty="0">
                <a:solidFill>
                  <a:schemeClr val="tx1"/>
                </a:solidFill>
                <a:effectLst/>
                <a:latin typeface="+mn-lt"/>
                <a:ea typeface="+mn-ea"/>
                <a:cs typeface="+mn-cs"/>
              </a:rPr>
              <a:t> [326], </a:t>
            </a:r>
            <a:r>
              <a:rPr lang="en-GB" sz="1200" b="0" i="0" u="none" strike="noStrike" kern="1200" dirty="0" err="1">
                <a:solidFill>
                  <a:schemeClr val="tx1"/>
                </a:solidFill>
                <a:effectLst/>
                <a:latin typeface="+mn-lt"/>
                <a:ea typeface="+mn-ea"/>
                <a:cs typeface="+mn-cs"/>
              </a:rPr>
              <a:t>puis</a:t>
            </a:r>
            <a:r>
              <a:rPr lang="en-GB" sz="1200" b="0" i="0" u="none" strike="noStrike" kern="1200" dirty="0">
                <a:solidFill>
                  <a:schemeClr val="tx1"/>
                </a:solidFill>
                <a:effectLst/>
                <a:latin typeface="+mn-lt"/>
                <a:ea typeface="+mn-ea"/>
                <a:cs typeface="+mn-cs"/>
              </a:rPr>
              <a:t> [230], par [21], </a:t>
            </a:r>
            <a:r>
              <a:rPr lang="en-GB" sz="1200" b="0" i="0" u="none" strike="noStrike" kern="1200" dirty="0" err="1">
                <a:solidFill>
                  <a:schemeClr val="tx1"/>
                </a:solidFill>
                <a:effectLst/>
                <a:latin typeface="+mn-lt"/>
                <a:ea typeface="+mn-ea"/>
                <a:cs typeface="+mn-cs"/>
              </a:rPr>
              <a:t>puisque</a:t>
            </a:r>
            <a:r>
              <a:rPr lang="en-GB" sz="1200" b="0" i="0" u="none" strike="noStrike" kern="1200" dirty="0">
                <a:solidFill>
                  <a:schemeClr val="tx1"/>
                </a:solidFill>
                <a:effectLst/>
                <a:latin typeface="+mn-lt"/>
                <a:ea typeface="+mn-ea"/>
                <a:cs typeface="+mn-cs"/>
              </a:rPr>
              <a:t> [528], Noël [&gt;5000], </a:t>
            </a:r>
            <a:r>
              <a:rPr lang="en-GB" sz="1200" b="0" i="0" u="none" strike="noStrike" kern="1200" dirty="0" err="1">
                <a:solidFill>
                  <a:schemeClr val="tx1"/>
                </a:solidFill>
                <a:effectLst/>
                <a:latin typeface="+mn-lt"/>
                <a:ea typeface="+mn-ea"/>
                <a:cs typeface="+mn-cs"/>
              </a:rPr>
              <a:t>réveillon</a:t>
            </a:r>
            <a:r>
              <a:rPr lang="en-GB" sz="1200" b="0" i="0" u="none" strike="noStrike" kern="1200" dirty="0">
                <a:solidFill>
                  <a:schemeClr val="tx1"/>
                </a:solidFill>
                <a:effectLst/>
                <a:latin typeface="+mn-lt"/>
                <a:ea typeface="+mn-ea"/>
                <a:cs typeface="+mn-cs"/>
              </a:rPr>
              <a:t> [&gt;5000]</a:t>
            </a:r>
            <a:r>
              <a:rPr lang="en-GB" dirty="0"/>
              <a:t> </a:t>
            </a:r>
          </a:p>
        </p:txBody>
      </p:sp>
      <p:sp>
        <p:nvSpPr>
          <p:cNvPr id="4" name="Slide Number Placeholder 3"/>
          <p:cNvSpPr>
            <a:spLocks noGrp="1"/>
          </p:cNvSpPr>
          <p:nvPr>
            <p:ph type="sldNum" sz="quarter" idx="10"/>
          </p:nvPr>
        </p:nvSpPr>
        <p:spPr/>
        <p:txBody>
          <a:bodyPr/>
          <a:lstStyle/>
          <a:p>
            <a:fld id="{FC1BA32C-E105-471E-9A5E-07E88562E407}" type="slidenum">
              <a:rPr lang="en-GB" smtClean="0"/>
              <a:t>31</a:t>
            </a:fld>
            <a:endParaRPr lang="en-GB"/>
          </a:p>
        </p:txBody>
      </p:sp>
    </p:spTree>
    <p:extLst>
      <p:ext uri="{BB962C8B-B14F-4D97-AF65-F5344CB8AC3E}">
        <p14:creationId xmlns:p14="http://schemas.microsoft.com/office/powerpoint/2010/main" val="2753980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carte</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[955], (</a:t>
            </a:r>
            <a:r>
              <a:rPr lang="en-GB" sz="1200" b="0" i="0" u="none" strike="noStrike" kern="1200" dirty="0" err="1">
                <a:solidFill>
                  <a:schemeClr val="tx1"/>
                </a:solidFill>
                <a:effectLst/>
                <a:latin typeface="+mn-lt"/>
                <a:ea typeface="+mn-ea"/>
                <a:cs typeface="+mn-cs"/>
              </a:rPr>
              <a:t>à</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côté</a:t>
            </a:r>
            <a:r>
              <a:rPr lang="en-GB" sz="1200" b="0" i="0" u="none" strike="noStrike" kern="1200" dirty="0">
                <a:solidFill>
                  <a:schemeClr val="tx1"/>
                </a:solidFill>
                <a:effectLst/>
                <a:latin typeface="+mn-lt"/>
                <a:ea typeface="+mn-ea"/>
                <a:cs typeface="+mn-cs"/>
              </a:rPr>
              <a:t> (de) [123], foot(ball) [2602], </a:t>
            </a:r>
            <a:r>
              <a:rPr lang="en-GB" sz="1200" b="0" i="0" u="none" strike="noStrike" kern="1200" dirty="0" err="1">
                <a:solidFill>
                  <a:schemeClr val="tx1"/>
                </a:solidFill>
                <a:effectLst/>
                <a:latin typeface="+mn-lt"/>
                <a:ea typeface="+mn-ea"/>
                <a:cs typeface="+mn-cs"/>
              </a:rPr>
              <a:t>guitare</a:t>
            </a:r>
            <a:r>
              <a:rPr lang="en-GB" sz="1200" b="0" i="0" u="none" strike="noStrike" kern="1200" dirty="0">
                <a:solidFill>
                  <a:schemeClr val="tx1"/>
                </a:solidFill>
                <a:effectLst/>
                <a:latin typeface="+mn-lt"/>
                <a:ea typeface="+mn-ea"/>
                <a:cs typeface="+mn-cs"/>
              </a:rPr>
              <a:t> [&gt;5000],</a:t>
            </a:r>
            <a:r>
              <a:rPr lang="en-GB" sz="1200" b="1" i="0" u="none" strike="noStrike" kern="1200" dirty="0">
                <a:solidFill>
                  <a:schemeClr val="tx1"/>
                </a:solidFill>
                <a:effectLst/>
                <a:latin typeface="+mn-lt"/>
                <a:ea typeface="+mn-ea"/>
                <a:cs typeface="+mn-cs"/>
              </a:rPr>
              <a:t> instrument</a:t>
            </a:r>
            <a:r>
              <a:rPr lang="en-GB" sz="1200" b="0" i="0" u="none" strike="noStrike" kern="1200" dirty="0">
                <a:solidFill>
                  <a:schemeClr val="tx1"/>
                </a:solidFill>
                <a:effectLst/>
                <a:latin typeface="+mn-lt"/>
                <a:ea typeface="+mn-ea"/>
                <a:cs typeface="+mn-cs"/>
              </a:rPr>
              <a:t> [1650], </a:t>
            </a:r>
            <a:r>
              <a:rPr lang="en-GB" sz="1200" b="0" i="0" u="none" strike="noStrike" kern="1200" dirty="0" err="1">
                <a:solidFill>
                  <a:schemeClr val="tx1"/>
                </a:solidFill>
                <a:effectLst/>
                <a:latin typeface="+mn-lt"/>
                <a:ea typeface="+mn-ea"/>
                <a:cs typeface="+mn-cs"/>
              </a:rPr>
              <a:t>pétanque</a:t>
            </a:r>
            <a:r>
              <a:rPr lang="en-GB" sz="1200" b="0" i="0" u="none" strike="noStrike" kern="1200" dirty="0">
                <a:solidFill>
                  <a:schemeClr val="tx1"/>
                </a:solidFill>
                <a:effectLst/>
                <a:latin typeface="+mn-lt"/>
                <a:ea typeface="+mn-ea"/>
                <a:cs typeface="+mn-cs"/>
              </a:rPr>
              <a:t> [&gt;5000] piano [4967], </a:t>
            </a:r>
            <a:r>
              <a:rPr lang="en-GB" sz="1200" b="1" i="0" u="none" strike="noStrike" kern="1200" dirty="0">
                <a:solidFill>
                  <a:schemeClr val="tx1"/>
                </a:solidFill>
                <a:effectLst/>
                <a:latin typeface="+mn-lt"/>
                <a:ea typeface="+mn-ea"/>
                <a:cs typeface="+mn-cs"/>
              </a:rPr>
              <a:t>(</a:t>
            </a:r>
            <a:r>
              <a:rPr lang="en-GB" sz="1200" b="1" i="0" u="none" strike="noStrike" kern="1200" dirty="0" err="1">
                <a:solidFill>
                  <a:schemeClr val="tx1"/>
                </a:solidFill>
                <a:effectLst/>
                <a:latin typeface="+mn-lt"/>
                <a:ea typeface="+mn-ea"/>
                <a:cs typeface="+mn-cs"/>
              </a:rPr>
              <a:t>à</a:t>
            </a:r>
            <a:r>
              <a:rPr lang="en-GB" sz="1200" b="1" i="0" u="none" strike="noStrike" kern="1200" dirty="0">
                <a:solidFill>
                  <a:schemeClr val="tx1"/>
                </a:solidFill>
                <a:effectLst/>
                <a:latin typeface="+mn-lt"/>
                <a:ea typeface="+mn-ea"/>
                <a:cs typeface="+mn-cs"/>
              </a:rPr>
              <a:t>) droit</a:t>
            </a:r>
            <a:r>
              <a:rPr lang="en-GB" sz="1200" b="0" i="0" u="none" strike="noStrike" kern="1200" dirty="0">
                <a:solidFill>
                  <a:schemeClr val="tx1"/>
                </a:solidFill>
                <a:effectLst/>
                <a:latin typeface="+mn-lt"/>
                <a:ea typeface="+mn-ea"/>
                <a:cs typeface="+mn-cs"/>
              </a:rPr>
              <a:t> [1293], </a:t>
            </a:r>
            <a:r>
              <a:rPr lang="en-GB" sz="1200" b="1" i="0" u="none" strike="noStrike" kern="1200" dirty="0">
                <a:solidFill>
                  <a:schemeClr val="tx1"/>
                </a:solidFill>
                <a:effectLst/>
                <a:latin typeface="+mn-lt"/>
                <a:ea typeface="+mn-ea"/>
                <a:cs typeface="+mn-cs"/>
              </a:rPr>
              <a:t>(</a:t>
            </a:r>
            <a:r>
              <a:rPr lang="en-GB" sz="1200" b="1" i="0" u="none" strike="noStrike" kern="1200" dirty="0" err="1">
                <a:solidFill>
                  <a:schemeClr val="tx1"/>
                </a:solidFill>
                <a:effectLst/>
                <a:latin typeface="+mn-lt"/>
                <a:ea typeface="+mn-ea"/>
                <a:cs typeface="+mn-cs"/>
              </a:rPr>
              <a:t>à</a:t>
            </a:r>
            <a:r>
              <a:rPr lang="en-GB" sz="1200" b="1" i="0" u="none" strike="noStrike" kern="1200" dirty="0">
                <a:solidFill>
                  <a:schemeClr val="tx1"/>
                </a:solidFill>
                <a:effectLst/>
                <a:latin typeface="+mn-lt"/>
                <a:ea typeface="+mn-ea"/>
                <a:cs typeface="+mn-cs"/>
              </a:rPr>
              <a:t>)</a:t>
            </a:r>
            <a:r>
              <a:rPr lang="en-GB" sz="1200" b="0" i="0" u="none" strike="noStrike"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rPr>
              <a:t>gauche</a:t>
            </a:r>
            <a:r>
              <a:rPr lang="en-GB" sz="1200" b="0" i="0" u="none" strike="noStrike" kern="1200" dirty="0">
                <a:solidFill>
                  <a:schemeClr val="tx1"/>
                </a:solidFill>
                <a:effectLst/>
                <a:latin typeface="+mn-lt"/>
                <a:ea typeface="+mn-ea"/>
                <a:cs typeface="+mn-cs"/>
              </a:rPr>
              <a:t> [607], loin [341], </a:t>
            </a:r>
            <a:r>
              <a:rPr lang="en-GB" sz="1200" b="0" i="0" u="none" strike="noStrike" kern="1200" dirty="0" err="1">
                <a:solidFill>
                  <a:schemeClr val="tx1"/>
                </a:solidFill>
                <a:effectLst/>
                <a:latin typeface="+mn-lt"/>
                <a:ea typeface="+mn-ea"/>
                <a:cs typeface="+mn-cs"/>
              </a:rPr>
              <a:t>près</a:t>
            </a:r>
            <a:r>
              <a:rPr lang="en-GB" sz="1200" b="0" i="0" u="none" strike="noStrike" kern="1200" dirty="0">
                <a:solidFill>
                  <a:schemeClr val="tx1"/>
                </a:solidFill>
                <a:effectLst/>
                <a:latin typeface="+mn-lt"/>
                <a:ea typeface="+mn-ea"/>
                <a:cs typeface="+mn-cs"/>
              </a:rPr>
              <a:t> (de) [225]</a:t>
            </a:r>
            <a:br>
              <a:rPr lang="en-GB" sz="1200" b="0" i="0" u="none" strike="noStrike"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33</a:t>
            </a:fld>
            <a:endParaRPr lang="en-GB" altLang="en-US">
              <a:solidFill>
                <a:srgbClr val="000000"/>
              </a:solidFill>
            </a:endParaRPr>
          </a:p>
        </p:txBody>
      </p:sp>
    </p:spTree>
    <p:extLst>
      <p:ext uri="{BB962C8B-B14F-4D97-AF65-F5344CB8AC3E}">
        <p14:creationId xmlns:p14="http://schemas.microsoft.com/office/powerpoint/2010/main" val="3669367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acheter</a:t>
            </a:r>
            <a:r>
              <a:rPr lang="en-GB" sz="1200" b="0" i="0" u="none" strike="noStrike" kern="1200" dirty="0">
                <a:solidFill>
                  <a:schemeClr val="tx1"/>
                </a:solidFill>
                <a:effectLst/>
                <a:latin typeface="+mn-lt"/>
                <a:ea typeface="+mn-ea"/>
                <a:cs typeface="+mn-cs"/>
              </a:rPr>
              <a:t> [636], </a:t>
            </a:r>
            <a:r>
              <a:rPr lang="en-GB" sz="1200" b="0" i="0" u="none" strike="noStrike" kern="1200" dirty="0" err="1">
                <a:solidFill>
                  <a:schemeClr val="tx1"/>
                </a:solidFill>
                <a:effectLst/>
                <a:latin typeface="+mn-lt"/>
                <a:ea typeface="+mn-ea"/>
                <a:cs typeface="+mn-cs"/>
              </a:rPr>
              <a:t>coûter</a:t>
            </a:r>
            <a:r>
              <a:rPr lang="en-GB" sz="1200" b="0" i="0" u="none" strike="noStrike" kern="1200" dirty="0">
                <a:solidFill>
                  <a:schemeClr val="tx1"/>
                </a:solidFill>
                <a:effectLst/>
                <a:latin typeface="+mn-lt"/>
                <a:ea typeface="+mn-ea"/>
                <a:cs typeface="+mn-cs"/>
              </a:rPr>
              <a:t> [984], </a:t>
            </a:r>
            <a:r>
              <a:rPr lang="en-GB" sz="1200" b="0" i="0" u="none" strike="noStrike" kern="1200" dirty="0" err="1">
                <a:solidFill>
                  <a:schemeClr val="tx1"/>
                </a:solidFill>
                <a:effectLst/>
                <a:latin typeface="+mn-lt"/>
                <a:ea typeface="+mn-ea"/>
                <a:cs typeface="+mn-cs"/>
              </a:rPr>
              <a:t>peser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pèse</a:t>
            </a:r>
            <a:r>
              <a:rPr lang="en-GB" sz="1200" b="0" i="0" u="none" strike="noStrike" kern="1200" dirty="0">
                <a:solidFill>
                  <a:schemeClr val="tx1"/>
                </a:solidFill>
                <a:effectLst/>
                <a:latin typeface="+mn-lt"/>
                <a:ea typeface="+mn-ea"/>
                <a:cs typeface="+mn-cs"/>
              </a:rPr>
              <a:t> [1584], </a:t>
            </a:r>
            <a:r>
              <a:rPr lang="en-GB" sz="1200" b="0" i="0" u="none" strike="noStrike" kern="1200" dirty="0" err="1">
                <a:solidFill>
                  <a:schemeClr val="tx1"/>
                </a:solidFill>
                <a:effectLst/>
                <a:latin typeface="+mn-lt"/>
                <a:ea typeface="+mn-ea"/>
                <a:cs typeface="+mn-cs"/>
              </a:rPr>
              <a:t>eau</a:t>
            </a:r>
            <a:r>
              <a:rPr lang="en-GB" sz="1200" b="0" i="0" u="none" strike="noStrike" kern="1200" dirty="0">
                <a:solidFill>
                  <a:schemeClr val="tx1"/>
                </a:solidFill>
                <a:effectLst/>
                <a:latin typeface="+mn-lt"/>
                <a:ea typeface="+mn-ea"/>
                <a:cs typeface="+mn-cs"/>
              </a:rPr>
              <a:t> [475], euro [1753], exercice</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[1290], fromage [4475], glace [2580], pain [2802], </a:t>
            </a:r>
            <a:r>
              <a:rPr lang="en-GB" sz="1200" b="1" i="0" u="none" strike="noStrike" kern="1200" dirty="0">
                <a:solidFill>
                  <a:schemeClr val="tx1"/>
                </a:solidFill>
                <a:effectLst/>
                <a:latin typeface="+mn-lt"/>
                <a:ea typeface="+mn-ea"/>
                <a:cs typeface="+mn-cs"/>
              </a:rPr>
              <a:t>natation</a:t>
            </a:r>
            <a:r>
              <a:rPr lang="en-GB" sz="1200" b="0" i="0" u="none" strike="noStrike" kern="1200" dirty="0">
                <a:solidFill>
                  <a:schemeClr val="tx1"/>
                </a:solidFill>
                <a:effectLst/>
                <a:latin typeface="+mn-lt"/>
                <a:ea typeface="+mn-ea"/>
                <a:cs typeface="+mn-cs"/>
              </a:rPr>
              <a:t> [&gt;5000], </a:t>
            </a:r>
            <a:r>
              <a:rPr lang="en-GB" sz="1200" b="0" i="0" u="none" strike="noStrike" kern="1200" dirty="0" err="1">
                <a:solidFill>
                  <a:schemeClr val="tx1"/>
                </a:solidFill>
                <a:effectLst/>
                <a:latin typeface="+mn-lt"/>
                <a:ea typeface="+mn-ea"/>
                <a:cs typeface="+mn-cs"/>
              </a:rPr>
              <a:t>poisson</a:t>
            </a:r>
            <a:r>
              <a:rPr lang="en-GB" sz="1200" b="0" i="0" u="none" strike="noStrike" kern="1200" dirty="0">
                <a:solidFill>
                  <a:schemeClr val="tx1"/>
                </a:solidFill>
                <a:effectLst/>
                <a:latin typeface="+mn-lt"/>
                <a:ea typeface="+mn-ea"/>
                <a:cs typeface="+mn-cs"/>
              </a:rPr>
              <a:t> [1616], </a:t>
            </a:r>
            <a:r>
              <a:rPr lang="en-GB" sz="1200" b="1" i="0" u="none" strike="noStrike" kern="1200" dirty="0">
                <a:solidFill>
                  <a:schemeClr val="tx1"/>
                </a:solidFill>
                <a:effectLst/>
                <a:latin typeface="+mn-lt"/>
                <a:ea typeface="+mn-ea"/>
                <a:cs typeface="+mn-cs"/>
              </a:rPr>
              <a:t>sport</a:t>
            </a:r>
            <a:r>
              <a:rPr lang="en-GB" sz="1200" b="0" i="0" u="none" strike="noStrike" kern="1200" dirty="0">
                <a:solidFill>
                  <a:schemeClr val="tx1"/>
                </a:solidFill>
                <a:effectLst/>
                <a:latin typeface="+mn-lt"/>
                <a:ea typeface="+mn-ea"/>
                <a:cs typeface="+mn-cs"/>
              </a:rPr>
              <a:t> [2011], travail [153]</a:t>
            </a:r>
            <a:r>
              <a:rPr lang="en-GB" dirty="0"/>
              <a:t> </a:t>
            </a:r>
            <a:endParaRPr lang="fr-FR" dirty="0"/>
          </a:p>
        </p:txBody>
      </p:sp>
      <p:sp>
        <p:nvSpPr>
          <p:cNvPr id="4" name="Slide Number Placeholder 3"/>
          <p:cNvSpPr>
            <a:spLocks noGrp="1"/>
          </p:cNvSpPr>
          <p:nvPr>
            <p:ph type="sldNum" sz="quarter" idx="10"/>
          </p:nvPr>
        </p:nvSpPr>
        <p:spPr/>
        <p:txBody>
          <a:bodyPr/>
          <a:lstStyle/>
          <a:p>
            <a:fld id="{FC1BA32C-E105-471E-9A5E-07E88562E407}" type="slidenum">
              <a:rPr lang="en-GB" smtClean="0"/>
              <a:t>35</a:t>
            </a:fld>
            <a:endParaRPr lang="en-GB"/>
          </a:p>
        </p:txBody>
      </p:sp>
    </p:spTree>
    <p:extLst>
      <p:ext uri="{BB962C8B-B14F-4D97-AF65-F5344CB8AC3E}">
        <p14:creationId xmlns:p14="http://schemas.microsoft.com/office/powerpoint/2010/main" val="199427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boire</a:t>
            </a:r>
            <a:r>
              <a:rPr lang="en-GB" sz="1200" b="0" i="0" u="none" strike="noStrike" kern="1200" dirty="0">
                <a:solidFill>
                  <a:schemeClr val="tx1"/>
                </a:solidFill>
                <a:effectLst/>
                <a:latin typeface="+mn-lt"/>
                <a:ea typeface="+mn-ea"/>
                <a:cs typeface="+mn-cs"/>
              </a:rPr>
              <a:t> [1879], </a:t>
            </a:r>
            <a:r>
              <a:rPr lang="en-GB" sz="1200" b="0" i="0" u="none" strike="noStrike" kern="1200" dirty="0" err="1">
                <a:solidFill>
                  <a:schemeClr val="tx1"/>
                </a:solidFill>
                <a:effectLst/>
                <a:latin typeface="+mn-lt"/>
                <a:ea typeface="+mn-ea"/>
                <a:cs typeface="+mn-cs"/>
              </a:rPr>
              <a:t>boit</a:t>
            </a:r>
            <a:r>
              <a:rPr lang="en-GB" sz="1200" b="0" i="0" u="none" strike="noStrike" kern="1200" dirty="0">
                <a:solidFill>
                  <a:schemeClr val="tx1"/>
                </a:solidFill>
                <a:effectLst/>
                <a:latin typeface="+mn-lt"/>
                <a:ea typeface="+mn-ea"/>
                <a:cs typeface="+mn-cs"/>
              </a:rPr>
              <a:t> [1879], gagner</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[258], argent [472], chance [438], lait [2507], café</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[1886], </a:t>
            </a:r>
            <a:r>
              <a:rPr lang="en-GB" sz="1200" b="0" i="0" u="none" strike="noStrike" kern="1200" dirty="0" err="1">
                <a:solidFill>
                  <a:schemeClr val="tx1"/>
                </a:solidFill>
                <a:effectLst/>
                <a:latin typeface="+mn-lt"/>
                <a:ea typeface="+mn-ea"/>
                <a:cs typeface="+mn-cs"/>
              </a:rPr>
              <a:t>thé</a:t>
            </a:r>
            <a:r>
              <a:rPr lang="en-GB" sz="1200" b="0" i="0" u="none" strike="noStrike" kern="1200" dirty="0">
                <a:solidFill>
                  <a:schemeClr val="tx1"/>
                </a:solidFill>
                <a:effectLst/>
                <a:latin typeface="+mn-lt"/>
                <a:ea typeface="+mn-ea"/>
                <a:cs typeface="+mn-cs"/>
              </a:rPr>
              <a:t> [3517], </a:t>
            </a:r>
            <a:r>
              <a:rPr lang="en-GB" sz="1200" b="0" i="0" u="none" strike="noStrike" kern="1200" dirty="0" err="1">
                <a:solidFill>
                  <a:schemeClr val="tx1"/>
                </a:solidFill>
                <a:effectLst/>
                <a:latin typeface="+mn-lt"/>
                <a:ea typeface="+mn-ea"/>
                <a:cs typeface="+mn-cs"/>
              </a:rPr>
              <a:t>viande</a:t>
            </a:r>
            <a:r>
              <a:rPr lang="en-GB" sz="1200" b="0" i="0" u="none" strike="noStrike" kern="1200" dirty="0">
                <a:solidFill>
                  <a:schemeClr val="tx1"/>
                </a:solidFill>
                <a:effectLst/>
                <a:latin typeface="+mn-lt"/>
                <a:ea typeface="+mn-ea"/>
                <a:cs typeface="+mn-cs"/>
              </a:rPr>
              <a:t> [2625], </a:t>
            </a:r>
            <a:r>
              <a:rPr lang="en-GB" sz="1200" b="0" i="0" u="none" strike="noStrike" kern="1200" dirty="0" err="1">
                <a:solidFill>
                  <a:schemeClr val="tx1"/>
                </a:solidFill>
                <a:effectLst/>
                <a:latin typeface="+mn-lt"/>
                <a:ea typeface="+mn-ea"/>
                <a:cs typeface="+mn-cs"/>
              </a:rPr>
              <a:t>verre</a:t>
            </a:r>
            <a:r>
              <a:rPr lang="en-GB" sz="1200" b="0" i="0" u="none" strike="noStrike" kern="1200" dirty="0">
                <a:solidFill>
                  <a:schemeClr val="tx1"/>
                </a:solidFill>
                <a:effectLst/>
                <a:latin typeface="+mn-lt"/>
                <a:ea typeface="+mn-ea"/>
                <a:cs typeface="+mn-cs"/>
              </a:rPr>
              <a:t> [2174], </a:t>
            </a:r>
            <a:r>
              <a:rPr lang="en-GB" sz="1200" b="0" i="0" u="none" strike="noStrike" kern="1200" dirty="0" err="1">
                <a:solidFill>
                  <a:schemeClr val="tx1"/>
                </a:solidFill>
                <a:effectLst/>
                <a:latin typeface="+mn-lt"/>
                <a:ea typeface="+mn-ea"/>
                <a:cs typeface="+mn-cs"/>
              </a:rPr>
              <a:t>peu</a:t>
            </a:r>
            <a:r>
              <a:rPr lang="en-GB" sz="1200" b="0" i="0" u="none" strike="noStrike" kern="1200" dirty="0">
                <a:solidFill>
                  <a:schemeClr val="tx1"/>
                </a:solidFill>
                <a:effectLst/>
                <a:latin typeface="+mn-lt"/>
                <a:ea typeface="+mn-ea"/>
                <a:cs typeface="+mn-cs"/>
              </a:rPr>
              <a:t> [91], beaucoup [150]</a:t>
            </a:r>
            <a:r>
              <a:rPr lang="en-GB" dirty="0"/>
              <a:t> </a:t>
            </a:r>
            <a:endParaRPr lang="en-US" dirty="0"/>
          </a:p>
        </p:txBody>
      </p:sp>
      <p:sp>
        <p:nvSpPr>
          <p:cNvPr id="4" name="Slide Number Placeholder 3"/>
          <p:cNvSpPr>
            <a:spLocks noGrp="1"/>
          </p:cNvSpPr>
          <p:nvPr>
            <p:ph type="sldNum" sz="quarter" idx="5"/>
          </p:nvPr>
        </p:nvSpPr>
        <p:spPr/>
        <p:txBody>
          <a:bodyPr/>
          <a:lstStyle/>
          <a:p>
            <a:fld id="{FC1BA32C-E105-471E-9A5E-07E88562E407}" type="slidenum">
              <a:rPr lang="en-GB" smtClean="0"/>
              <a:t>37</a:t>
            </a:fld>
            <a:endParaRPr lang="en-GB"/>
          </a:p>
        </p:txBody>
      </p:sp>
    </p:spTree>
    <p:extLst>
      <p:ext uri="{BB962C8B-B14F-4D97-AF65-F5344CB8AC3E}">
        <p14:creationId xmlns:p14="http://schemas.microsoft.com/office/powerpoint/2010/main" val="3545714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39</a:t>
            </a:fld>
            <a:endParaRPr lang="en-GB"/>
          </a:p>
        </p:txBody>
      </p:sp>
    </p:spTree>
    <p:extLst>
      <p:ext uri="{BB962C8B-B14F-4D97-AF65-F5344CB8AC3E}">
        <p14:creationId xmlns:p14="http://schemas.microsoft.com/office/powerpoint/2010/main" val="2980066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a:t>
            </a:fld>
            <a:endParaRPr lang="en-GB" altLang="en-US">
              <a:solidFill>
                <a:srgbClr val="000000"/>
              </a:solidFill>
            </a:endParaRPr>
          </a:p>
        </p:txBody>
      </p:sp>
    </p:spTree>
    <p:extLst>
      <p:ext uri="{BB962C8B-B14F-4D97-AF65-F5344CB8AC3E}">
        <p14:creationId xmlns:p14="http://schemas.microsoft.com/office/powerpoint/2010/main" val="3693346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Revisit</a:t>
            </a:r>
            <a:r>
              <a:rPr lang="fr-FR" dirty="0"/>
              <a:t> Y7 </a:t>
            </a:r>
            <a:r>
              <a:rPr lang="fr-FR" dirty="0" err="1"/>
              <a:t>vocabulary</a:t>
            </a:r>
            <a:r>
              <a:rPr lang="fr-FR" dirty="0"/>
              <a:t> (3/7)</a:t>
            </a:r>
          </a:p>
          <a:p>
            <a:endParaRPr lang="fr-FR" dirty="0"/>
          </a:p>
          <a:p>
            <a:r>
              <a:rPr lang="fr-FR" dirty="0"/>
              <a:t>apprendre [327], comprendre [95], devenir [162], dire [37], dis [37], dit [37], dormir [1836], dors [1836], dort [1836], partir [163], pars [163], part [163], prendre [43], prend [43], prends [43], revenir [184], sortir [309], sors [309], sort [309], venir [88], viens [88], vient [88], année [102], jour [78], mois [178], moment [148], semaine [245], anglais1 [784], beau [393], belle [393], blanc [708], blanche [708], bleu [1216], bon [94], bonne [94], chaque [151], cher [803], chère [803], français1 [784], grand1 [59], grand2 [59], heureux [764], heureuse [764], intelligent [2509], intéressant [1244], jaune [2585], jeune [152], naturel [760], naturelle [760], noir [572], nouveau [67], nouvelle [67], petit1 [138], petit2 [138], rouge [987], sympa(</a:t>
            </a:r>
            <a:r>
              <a:rPr lang="fr-FR" dirty="0" err="1"/>
              <a:t>thique</a:t>
            </a:r>
            <a:r>
              <a:rPr lang="fr-FR" dirty="0"/>
              <a:t>) [4146], vert [1060], vieille [671], vieux [671], absolument [1009], aujourd’hui [233], bien [47], dehors [1217], en retard [7/1278], encore [51], ensemble [124], ici [167], normalement [2018], parfois [410], peut-être [190], rarement [2535], souvent [287], tôt [513], très [66]</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40</a:t>
            </a:fld>
            <a:endParaRPr lang="en-GB" altLang="en-US">
              <a:solidFill>
                <a:srgbClr val="000000"/>
              </a:solidFill>
            </a:endParaRPr>
          </a:p>
        </p:txBody>
      </p:sp>
    </p:spTree>
    <p:extLst>
      <p:ext uri="{BB962C8B-B14F-4D97-AF65-F5344CB8AC3E}">
        <p14:creationId xmlns:p14="http://schemas.microsoft.com/office/powerpoint/2010/main" val="536388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41</a:t>
            </a:fld>
            <a:endParaRPr lang="en-GB"/>
          </a:p>
        </p:txBody>
      </p:sp>
    </p:spTree>
    <p:extLst>
      <p:ext uri="{BB962C8B-B14F-4D97-AF65-F5344CB8AC3E}">
        <p14:creationId xmlns:p14="http://schemas.microsoft.com/office/powerpoint/2010/main" val="3350983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42</a:t>
            </a:fld>
            <a:endParaRPr lang="en-GB"/>
          </a:p>
        </p:txBody>
      </p:sp>
    </p:spTree>
    <p:extLst>
      <p:ext uri="{BB962C8B-B14F-4D97-AF65-F5344CB8AC3E}">
        <p14:creationId xmlns:p14="http://schemas.microsoft.com/office/powerpoint/2010/main" val="3248097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43</a:t>
            </a:fld>
            <a:endParaRPr lang="en-GB"/>
          </a:p>
        </p:txBody>
      </p:sp>
    </p:spTree>
    <p:extLst>
      <p:ext uri="{BB962C8B-B14F-4D97-AF65-F5344CB8AC3E}">
        <p14:creationId xmlns:p14="http://schemas.microsoft.com/office/powerpoint/2010/main" val="1082262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sortir</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[309], </a:t>
            </a:r>
            <a:r>
              <a:rPr lang="en-GB" sz="1200" b="0" i="0" u="none" strike="noStrike" kern="1200" dirty="0" err="1">
                <a:solidFill>
                  <a:schemeClr val="tx1"/>
                </a:solidFill>
                <a:effectLst/>
                <a:latin typeface="+mn-lt"/>
                <a:ea typeface="+mn-ea"/>
                <a:cs typeface="+mn-cs"/>
              </a:rPr>
              <a:t>sortons</a:t>
            </a:r>
            <a:r>
              <a:rPr lang="en-GB" sz="1200" b="0" i="0" u="none" strike="noStrike" kern="1200" dirty="0">
                <a:solidFill>
                  <a:schemeClr val="tx1"/>
                </a:solidFill>
                <a:effectLst/>
                <a:latin typeface="+mn-lt"/>
                <a:ea typeface="+mn-ea"/>
                <a:cs typeface="+mn-cs"/>
              </a:rPr>
              <a:t> [309], </a:t>
            </a:r>
            <a:r>
              <a:rPr lang="en-GB" sz="1200" b="0" i="0" u="none" strike="noStrike" kern="1200" dirty="0" err="1">
                <a:solidFill>
                  <a:schemeClr val="tx1"/>
                </a:solidFill>
                <a:effectLst/>
                <a:latin typeface="+mn-lt"/>
                <a:ea typeface="+mn-ea"/>
                <a:cs typeface="+mn-cs"/>
              </a:rPr>
              <a:t>sortez</a:t>
            </a:r>
            <a:r>
              <a:rPr lang="en-GB" sz="1200" b="0" i="0" u="none" strike="noStrike" kern="1200" dirty="0">
                <a:solidFill>
                  <a:schemeClr val="tx1"/>
                </a:solidFill>
                <a:effectLst/>
                <a:latin typeface="+mn-lt"/>
                <a:ea typeface="+mn-ea"/>
                <a:cs typeface="+mn-cs"/>
              </a:rPr>
              <a:t> [309], </a:t>
            </a:r>
            <a:r>
              <a:rPr lang="en-GB" sz="1200" b="0" i="0" u="none" strike="noStrike" kern="1200" dirty="0" err="1">
                <a:solidFill>
                  <a:schemeClr val="tx1"/>
                </a:solidFill>
                <a:effectLst/>
                <a:latin typeface="+mn-lt"/>
                <a:ea typeface="+mn-ea"/>
                <a:cs typeface="+mn-cs"/>
              </a:rPr>
              <a:t>sortent</a:t>
            </a:r>
            <a:r>
              <a:rPr lang="en-GB" sz="1200" b="0" i="0" u="none" strike="noStrike" kern="1200" dirty="0">
                <a:solidFill>
                  <a:schemeClr val="tx1"/>
                </a:solidFill>
                <a:effectLst/>
                <a:latin typeface="+mn-lt"/>
                <a:ea typeface="+mn-ea"/>
                <a:cs typeface="+mn-cs"/>
              </a:rPr>
              <a:t> [309], </a:t>
            </a:r>
            <a:r>
              <a:rPr lang="en-GB" sz="1200" b="0" i="0" u="none" strike="noStrike" kern="1200" dirty="0" err="1">
                <a:solidFill>
                  <a:schemeClr val="tx1"/>
                </a:solidFill>
                <a:effectLst/>
                <a:latin typeface="+mn-lt"/>
                <a:ea typeface="+mn-ea"/>
                <a:cs typeface="+mn-cs"/>
              </a:rPr>
              <a:t>venons</a:t>
            </a:r>
            <a:r>
              <a:rPr lang="en-GB" sz="1200" b="0" i="0" u="none" strike="noStrike" kern="1200" dirty="0">
                <a:solidFill>
                  <a:schemeClr val="tx1"/>
                </a:solidFill>
                <a:effectLst/>
                <a:latin typeface="+mn-lt"/>
                <a:ea typeface="+mn-ea"/>
                <a:cs typeface="+mn-cs"/>
              </a:rPr>
              <a:t> [88], </a:t>
            </a:r>
            <a:r>
              <a:rPr lang="en-GB" sz="1200" b="0" i="0" u="none" strike="noStrike" kern="1200" dirty="0" err="1">
                <a:solidFill>
                  <a:schemeClr val="tx1"/>
                </a:solidFill>
                <a:effectLst/>
                <a:latin typeface="+mn-lt"/>
                <a:ea typeface="+mn-ea"/>
                <a:cs typeface="+mn-cs"/>
              </a:rPr>
              <a:t>venez</a:t>
            </a:r>
            <a:r>
              <a:rPr lang="en-GB" sz="1200" b="0" i="0" u="none" strike="noStrike" kern="1200" dirty="0">
                <a:solidFill>
                  <a:schemeClr val="tx1"/>
                </a:solidFill>
                <a:effectLst/>
                <a:latin typeface="+mn-lt"/>
                <a:ea typeface="+mn-ea"/>
                <a:cs typeface="+mn-cs"/>
              </a:rPr>
              <a:t> [88], </a:t>
            </a:r>
            <a:r>
              <a:rPr lang="en-GB" sz="1200" b="0" i="0" u="none" strike="noStrike" kern="1200" dirty="0" err="1">
                <a:solidFill>
                  <a:schemeClr val="tx1"/>
                </a:solidFill>
                <a:effectLst/>
                <a:latin typeface="+mn-lt"/>
                <a:ea typeface="+mn-ea"/>
                <a:cs typeface="+mn-cs"/>
              </a:rPr>
              <a:t>viennent</a:t>
            </a:r>
            <a:r>
              <a:rPr lang="en-GB" sz="1200" b="0" i="0" u="none" strike="noStrike" kern="1200" dirty="0">
                <a:solidFill>
                  <a:schemeClr val="tx1"/>
                </a:solidFill>
                <a:effectLst/>
                <a:latin typeface="+mn-lt"/>
                <a:ea typeface="+mn-ea"/>
                <a:cs typeface="+mn-cs"/>
              </a:rPr>
              <a:t> [88] vous</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[50], </a:t>
            </a:r>
            <a:r>
              <a:rPr lang="en-GB" sz="1200" b="0" i="0" u="none" strike="noStrike" kern="1200" dirty="0" err="1">
                <a:solidFill>
                  <a:schemeClr val="tx1"/>
                </a:solidFill>
                <a:effectLst/>
                <a:latin typeface="+mn-lt"/>
                <a:ea typeface="+mn-ea"/>
                <a:cs typeface="+mn-cs"/>
              </a:rPr>
              <a:t>maman</a:t>
            </a:r>
            <a:r>
              <a:rPr lang="en-GB" sz="1200" b="0" i="0" u="none" strike="noStrike" kern="1200" dirty="0">
                <a:solidFill>
                  <a:schemeClr val="tx1"/>
                </a:solidFill>
                <a:effectLst/>
                <a:latin typeface="+mn-lt"/>
                <a:ea typeface="+mn-ea"/>
                <a:cs typeface="+mn-cs"/>
              </a:rPr>
              <a:t> [2168], papa [2458], possible [175], </a:t>
            </a:r>
            <a:r>
              <a:rPr lang="en-GB" sz="1200" b="0" i="0" u="none" strike="noStrike" kern="1200" dirty="0" err="1">
                <a:solidFill>
                  <a:schemeClr val="tx1"/>
                </a:solidFill>
                <a:effectLst/>
                <a:latin typeface="+mn-lt"/>
                <a:ea typeface="+mn-ea"/>
                <a:cs typeface="+mn-cs"/>
              </a:rPr>
              <a:t>seul</a:t>
            </a:r>
            <a:r>
              <a:rPr lang="en-GB" sz="1200" b="0" i="0" u="none" strike="noStrike" kern="1200" dirty="0">
                <a:solidFill>
                  <a:schemeClr val="tx1"/>
                </a:solidFill>
                <a:effectLst/>
                <a:latin typeface="+mn-lt"/>
                <a:ea typeface="+mn-ea"/>
                <a:cs typeface="+mn-cs"/>
              </a:rPr>
              <a:t> [101], sans [71], salut</a:t>
            </a:r>
            <a:r>
              <a:rPr lang="en-GB" sz="1200" b="0" i="0" u="none" strike="noStrike" kern="1200" baseline="30000" dirty="0">
                <a:solidFill>
                  <a:schemeClr val="tx1"/>
                </a:solidFill>
                <a:effectLst/>
                <a:latin typeface="+mn-lt"/>
                <a:ea typeface="+mn-ea"/>
                <a:cs typeface="+mn-cs"/>
              </a:rPr>
              <a:t>1, 2</a:t>
            </a:r>
            <a:r>
              <a:rPr lang="en-GB" sz="1200" b="0" i="0" u="none" strike="noStrike" kern="1200" dirty="0">
                <a:solidFill>
                  <a:schemeClr val="tx1"/>
                </a:solidFill>
                <a:effectLst/>
                <a:latin typeface="+mn-lt"/>
                <a:ea typeface="+mn-ea"/>
                <a:cs typeface="+mn-cs"/>
              </a:rPr>
              <a:t> [2205], </a:t>
            </a:r>
            <a:r>
              <a:rPr lang="en-GB" sz="1200" b="0" i="0" u="none" strike="noStrike" kern="1200" dirty="0" err="1">
                <a:solidFill>
                  <a:schemeClr val="tx1"/>
                </a:solidFill>
                <a:effectLst/>
                <a:latin typeface="+mn-lt"/>
                <a:ea typeface="+mn-ea"/>
                <a:cs typeface="+mn-cs"/>
              </a:rPr>
              <a:t>s’il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te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plaît</a:t>
            </a:r>
            <a:r>
              <a:rPr lang="en-GB" sz="1200" b="0" i="0" u="none" strike="noStrike" kern="1200" dirty="0">
                <a:solidFill>
                  <a:schemeClr val="tx1"/>
                </a:solidFill>
                <a:effectLst/>
                <a:latin typeface="+mn-lt"/>
                <a:ea typeface="+mn-ea"/>
                <a:cs typeface="+mn-cs"/>
              </a:rPr>
              <a:t> [34/13/112/804], </a:t>
            </a:r>
            <a:r>
              <a:rPr lang="en-GB" sz="1200" b="0" i="0" u="none" strike="noStrike" kern="1200" dirty="0" err="1">
                <a:solidFill>
                  <a:schemeClr val="tx1"/>
                </a:solidFill>
                <a:effectLst/>
                <a:latin typeface="+mn-lt"/>
                <a:ea typeface="+mn-ea"/>
                <a:cs typeface="+mn-cs"/>
              </a:rPr>
              <a:t>s'il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vous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plaît</a:t>
            </a:r>
            <a:r>
              <a:rPr lang="en-GB" sz="1200" b="0" i="0" u="none" strike="noStrike" kern="1200" dirty="0">
                <a:solidFill>
                  <a:schemeClr val="tx1"/>
                </a:solidFill>
                <a:effectLst/>
                <a:latin typeface="+mn-lt"/>
                <a:ea typeface="+mn-ea"/>
                <a:cs typeface="+mn-cs"/>
              </a:rPr>
              <a:t> [34/13/50/804]</a:t>
            </a:r>
            <a:endParaRPr lang="en-US" b="0"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45</a:t>
            </a:fld>
            <a:endParaRPr lang="en-GB" altLang="en-US">
              <a:solidFill>
                <a:srgbClr val="000000"/>
              </a:solidFill>
            </a:endParaRPr>
          </a:p>
        </p:txBody>
      </p:sp>
    </p:spTree>
    <p:extLst>
      <p:ext uri="{BB962C8B-B14F-4D97-AF65-F5344CB8AC3E}">
        <p14:creationId xmlns:p14="http://schemas.microsoft.com/office/powerpoint/2010/main" val="2583815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46</a:t>
            </a:fld>
            <a:endParaRPr lang="en-GB" altLang="en-US">
              <a:solidFill>
                <a:srgbClr val="000000"/>
              </a:solidFill>
            </a:endParaRPr>
          </a:p>
        </p:txBody>
      </p:sp>
    </p:spTree>
    <p:extLst>
      <p:ext uri="{BB962C8B-B14F-4D97-AF65-F5344CB8AC3E}">
        <p14:creationId xmlns:p14="http://schemas.microsoft.com/office/powerpoint/2010/main" val="36817792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choisir</a:t>
            </a:r>
            <a:r>
              <a:rPr lang="en-GB" sz="1200" b="0" i="0" u="none" strike="noStrike" kern="1200" dirty="0">
                <a:solidFill>
                  <a:schemeClr val="tx1"/>
                </a:solidFill>
                <a:effectLst/>
                <a:latin typeface="+mn-lt"/>
                <a:ea typeface="+mn-ea"/>
                <a:cs typeface="+mn-cs"/>
              </a:rPr>
              <a:t> [226], </a:t>
            </a:r>
            <a:r>
              <a:rPr lang="en-GB" sz="1200" b="0" i="0" u="none" strike="noStrike" kern="1200" dirty="0" err="1">
                <a:solidFill>
                  <a:schemeClr val="tx1"/>
                </a:solidFill>
                <a:effectLst/>
                <a:latin typeface="+mn-lt"/>
                <a:ea typeface="+mn-ea"/>
                <a:cs typeface="+mn-cs"/>
              </a:rPr>
              <a:t>définir</a:t>
            </a:r>
            <a:r>
              <a:rPr lang="en-GB" sz="1200" b="0" i="0" u="none" strike="noStrike" kern="1200" dirty="0">
                <a:solidFill>
                  <a:schemeClr val="tx1"/>
                </a:solidFill>
                <a:effectLst/>
                <a:latin typeface="+mn-lt"/>
                <a:ea typeface="+mn-ea"/>
                <a:cs typeface="+mn-cs"/>
              </a:rPr>
              <a:t> [916], </a:t>
            </a:r>
            <a:r>
              <a:rPr lang="en-GB" sz="1200" b="0" i="0" u="none" strike="noStrike" kern="1200" dirty="0" err="1">
                <a:solidFill>
                  <a:schemeClr val="tx1"/>
                </a:solidFill>
                <a:effectLst/>
                <a:latin typeface="+mn-lt"/>
                <a:ea typeface="+mn-ea"/>
                <a:cs typeface="+mn-cs"/>
              </a:rPr>
              <a:t>remplir</a:t>
            </a:r>
            <a:r>
              <a:rPr lang="en-GB" sz="1200" b="0" i="0" u="none" strike="noStrike" kern="1200" dirty="0">
                <a:solidFill>
                  <a:schemeClr val="tx1"/>
                </a:solidFill>
                <a:effectLst/>
                <a:latin typeface="+mn-lt"/>
                <a:ea typeface="+mn-ea"/>
                <a:cs typeface="+mn-cs"/>
              </a:rPr>
              <a:t> [751], </a:t>
            </a:r>
            <a:r>
              <a:rPr lang="en-GB" sz="1200" b="0" i="0" u="none" strike="noStrike" kern="1200" dirty="0" err="1">
                <a:solidFill>
                  <a:schemeClr val="tx1"/>
                </a:solidFill>
                <a:effectLst/>
                <a:latin typeface="+mn-lt"/>
                <a:ea typeface="+mn-ea"/>
                <a:cs typeface="+mn-cs"/>
              </a:rPr>
              <a:t>réussir</a:t>
            </a:r>
            <a:r>
              <a:rPr lang="en-GB" sz="1200" b="0" i="0" u="none" strike="noStrike" kern="1200" dirty="0">
                <a:solidFill>
                  <a:schemeClr val="tx1"/>
                </a:solidFill>
                <a:effectLst/>
                <a:latin typeface="+mn-lt"/>
                <a:ea typeface="+mn-ea"/>
                <a:cs typeface="+mn-cs"/>
              </a:rPr>
              <a:t> [279], blanc</a:t>
            </a:r>
            <a:r>
              <a:rPr lang="en-GB" sz="1200" b="0" i="0" u="none" strike="noStrike" kern="1200" baseline="30000" dirty="0">
                <a:solidFill>
                  <a:schemeClr val="tx1"/>
                </a:solidFill>
                <a:effectLst/>
                <a:latin typeface="+mn-lt"/>
                <a:ea typeface="+mn-ea"/>
                <a:cs typeface="+mn-cs"/>
              </a:rPr>
              <a:t>2 </a:t>
            </a:r>
            <a:r>
              <a:rPr lang="en-GB" sz="1200" b="0" i="0" u="none" strike="noStrike" kern="1200" dirty="0">
                <a:solidFill>
                  <a:schemeClr val="tx1"/>
                </a:solidFill>
                <a:effectLst/>
                <a:latin typeface="+mn-lt"/>
                <a:ea typeface="+mn-ea"/>
                <a:cs typeface="+mn-cs"/>
              </a:rPr>
              <a:t>[708], cahier [4001], examen [1448], lycée [2816], note [1161], </a:t>
            </a:r>
            <a:r>
              <a:rPr lang="en-GB" sz="1200" b="0" i="0" u="none" strike="noStrike" kern="1200" dirty="0" err="1">
                <a:solidFill>
                  <a:schemeClr val="tx1"/>
                </a:solidFill>
                <a:effectLst/>
                <a:latin typeface="+mn-lt"/>
                <a:ea typeface="+mn-ea"/>
                <a:cs typeface="+mn-cs"/>
              </a:rPr>
              <a:t>alors</a:t>
            </a:r>
            <a:r>
              <a:rPr lang="en-GB" sz="1200" b="0" i="0" u="none" strike="noStrike" kern="1200" dirty="0">
                <a:solidFill>
                  <a:schemeClr val="tx1"/>
                </a:solidFill>
                <a:effectLst/>
                <a:latin typeface="+mn-lt"/>
                <a:ea typeface="+mn-ea"/>
                <a:cs typeface="+mn-cs"/>
              </a:rPr>
              <a:t> [81]</a:t>
            </a:r>
            <a:r>
              <a:rPr lang="en-GB" b="0" dirty="0"/>
              <a:t> </a:t>
            </a:r>
            <a:endParaRPr lang="en-US" b="0" dirty="0"/>
          </a:p>
        </p:txBody>
      </p:sp>
      <p:sp>
        <p:nvSpPr>
          <p:cNvPr id="4" name="Slide Number Placeholder 3"/>
          <p:cNvSpPr>
            <a:spLocks noGrp="1"/>
          </p:cNvSpPr>
          <p:nvPr>
            <p:ph type="sldNum" sz="quarter" idx="5"/>
          </p:nvPr>
        </p:nvSpPr>
        <p:spPr/>
        <p:txBody>
          <a:bodyPr/>
          <a:lstStyle/>
          <a:p>
            <a:fld id="{FC1BA32C-E105-471E-9A5E-07E88562E407}" type="slidenum">
              <a:rPr lang="en-GB" smtClean="0"/>
              <a:t>47</a:t>
            </a:fld>
            <a:endParaRPr lang="en-GB"/>
          </a:p>
        </p:txBody>
      </p:sp>
    </p:spTree>
    <p:extLst>
      <p:ext uri="{BB962C8B-B14F-4D97-AF65-F5344CB8AC3E}">
        <p14:creationId xmlns:p14="http://schemas.microsoft.com/office/powerpoint/2010/main" val="978290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48</a:t>
            </a:fld>
            <a:endParaRPr lang="en-GB"/>
          </a:p>
        </p:txBody>
      </p:sp>
    </p:spTree>
    <p:extLst>
      <p:ext uri="{BB962C8B-B14F-4D97-AF65-F5344CB8AC3E}">
        <p14:creationId xmlns:p14="http://schemas.microsoft.com/office/powerpoint/2010/main" val="3856222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finir</a:t>
            </a:r>
            <a:r>
              <a:rPr lang="en-GB" sz="1200" b="0" i="0" u="none" strike="noStrike" kern="1200" dirty="0">
                <a:solidFill>
                  <a:schemeClr val="tx1"/>
                </a:solidFill>
                <a:effectLst/>
                <a:latin typeface="+mn-lt"/>
                <a:ea typeface="+mn-ea"/>
                <a:cs typeface="+mn-cs"/>
              </a:rPr>
              <a:t> [583], </a:t>
            </a:r>
            <a:r>
              <a:rPr lang="en-GB" sz="1200" b="0" i="0" u="none" strike="noStrike" kern="1200" dirty="0" err="1">
                <a:solidFill>
                  <a:schemeClr val="tx1"/>
                </a:solidFill>
                <a:effectLst/>
                <a:latin typeface="+mn-lt"/>
                <a:ea typeface="+mn-ea"/>
                <a:cs typeface="+mn-cs"/>
              </a:rPr>
              <a:t>nourrir</a:t>
            </a:r>
            <a:r>
              <a:rPr lang="en-GB" sz="1200" b="0" i="0" u="none" strike="noStrike" kern="1200" dirty="0">
                <a:solidFill>
                  <a:schemeClr val="tx1"/>
                </a:solidFill>
                <a:effectLst/>
                <a:latin typeface="+mn-lt"/>
                <a:ea typeface="+mn-ea"/>
                <a:cs typeface="+mn-cs"/>
              </a:rPr>
              <a:t> [1251], chat [3138], </a:t>
            </a:r>
            <a:r>
              <a:rPr lang="en-GB" sz="1200" b="0" i="0" u="none" strike="noStrike" kern="1200" dirty="0" err="1">
                <a:solidFill>
                  <a:schemeClr val="tx1"/>
                </a:solidFill>
                <a:effectLst/>
                <a:latin typeface="+mn-lt"/>
                <a:ea typeface="+mn-ea"/>
                <a:cs typeface="+mn-cs"/>
              </a:rPr>
              <a:t>dimanche</a:t>
            </a:r>
            <a:r>
              <a:rPr lang="en-GB" sz="1200" b="0" i="0" u="none" strike="noStrike" kern="1200" dirty="0">
                <a:solidFill>
                  <a:schemeClr val="tx1"/>
                </a:solidFill>
                <a:effectLst/>
                <a:latin typeface="+mn-lt"/>
                <a:ea typeface="+mn-ea"/>
                <a:cs typeface="+mn-cs"/>
              </a:rPr>
              <a:t> [1235], </a:t>
            </a:r>
            <a:r>
              <a:rPr lang="en-GB" sz="1200" b="0" i="0" u="none" strike="noStrike" kern="1200" dirty="0" err="1">
                <a:solidFill>
                  <a:schemeClr val="tx1"/>
                </a:solidFill>
                <a:effectLst/>
                <a:latin typeface="+mn-lt"/>
                <a:ea typeface="+mn-ea"/>
                <a:cs typeface="+mn-cs"/>
              </a:rPr>
              <a:t>heure</a:t>
            </a:r>
            <a:r>
              <a:rPr lang="en-GB" sz="1200" b="0" i="0" u="none" strike="noStrike" kern="1200" dirty="0">
                <a:solidFill>
                  <a:schemeClr val="tx1"/>
                </a:solidFill>
                <a:effectLst/>
                <a:latin typeface="+mn-lt"/>
                <a:ea typeface="+mn-ea"/>
                <a:cs typeface="+mn-cs"/>
              </a:rPr>
              <a:t> [99], </a:t>
            </a:r>
            <a:r>
              <a:rPr lang="en-GB" sz="1200" b="0" i="0" u="none" strike="noStrike" kern="1200" dirty="0" err="1">
                <a:solidFill>
                  <a:schemeClr val="tx1"/>
                </a:solidFill>
                <a:effectLst/>
                <a:latin typeface="+mn-lt"/>
                <a:ea typeface="+mn-ea"/>
                <a:cs typeface="+mn-cs"/>
              </a:rPr>
              <a:t>jeudi</a:t>
            </a:r>
            <a:r>
              <a:rPr lang="en-GB" sz="1200" b="0" i="0" u="none" strike="noStrike" kern="1200" dirty="0">
                <a:solidFill>
                  <a:schemeClr val="tx1"/>
                </a:solidFill>
                <a:effectLst/>
                <a:latin typeface="+mn-lt"/>
                <a:ea typeface="+mn-ea"/>
                <a:cs typeface="+mn-cs"/>
              </a:rPr>
              <a:t> [1112], </a:t>
            </a:r>
            <a:r>
              <a:rPr lang="en-GB" sz="1200" b="0" i="0" u="none" strike="noStrike" kern="1200" dirty="0" err="1">
                <a:solidFill>
                  <a:schemeClr val="tx1"/>
                </a:solidFill>
                <a:effectLst/>
                <a:latin typeface="+mn-lt"/>
                <a:ea typeface="+mn-ea"/>
                <a:cs typeface="+mn-cs"/>
              </a:rPr>
              <a:t>lundi</a:t>
            </a:r>
            <a:r>
              <a:rPr lang="en-GB" sz="1200" b="0" i="0" u="none" strike="noStrike" kern="1200" dirty="0">
                <a:solidFill>
                  <a:schemeClr val="tx1"/>
                </a:solidFill>
                <a:effectLst/>
                <a:latin typeface="+mn-lt"/>
                <a:ea typeface="+mn-ea"/>
                <a:cs typeface="+mn-cs"/>
              </a:rPr>
              <a:t> [1091], </a:t>
            </a:r>
            <a:r>
              <a:rPr lang="en-GB" sz="1200" b="0" i="0" u="none" strike="noStrike" kern="1200" dirty="0" err="1">
                <a:solidFill>
                  <a:schemeClr val="tx1"/>
                </a:solidFill>
                <a:effectLst/>
                <a:latin typeface="+mn-lt"/>
                <a:ea typeface="+mn-ea"/>
                <a:cs typeface="+mn-cs"/>
              </a:rPr>
              <a:t>mardi</a:t>
            </a:r>
            <a:r>
              <a:rPr lang="en-GB" sz="1200" b="0" i="0" u="none" strike="noStrike" kern="1200" dirty="0">
                <a:solidFill>
                  <a:schemeClr val="tx1"/>
                </a:solidFill>
                <a:effectLst/>
                <a:latin typeface="+mn-lt"/>
                <a:ea typeface="+mn-ea"/>
                <a:cs typeface="+mn-cs"/>
              </a:rPr>
              <a:t> [1044], </a:t>
            </a:r>
            <a:r>
              <a:rPr lang="en-GB" sz="1200" b="0" i="0" u="none" strike="noStrike" kern="1200" dirty="0" err="1">
                <a:solidFill>
                  <a:schemeClr val="tx1"/>
                </a:solidFill>
                <a:effectLst/>
                <a:latin typeface="+mn-lt"/>
                <a:ea typeface="+mn-ea"/>
                <a:cs typeface="+mn-cs"/>
              </a:rPr>
              <a:t>mercredi</a:t>
            </a:r>
            <a:r>
              <a:rPr lang="en-GB" sz="1200" b="0" i="0" u="none" strike="noStrike" kern="1200" dirty="0">
                <a:solidFill>
                  <a:schemeClr val="tx1"/>
                </a:solidFill>
                <a:effectLst/>
                <a:latin typeface="+mn-lt"/>
                <a:ea typeface="+mn-ea"/>
                <a:cs typeface="+mn-cs"/>
              </a:rPr>
              <a:t> [1168], minute [375], </a:t>
            </a:r>
            <a:r>
              <a:rPr lang="en-GB" sz="1200" b="0" i="0" u="none" strike="noStrike" kern="1200" dirty="0" err="1">
                <a:solidFill>
                  <a:schemeClr val="tx1"/>
                </a:solidFill>
                <a:effectLst/>
                <a:latin typeface="+mn-lt"/>
                <a:ea typeface="+mn-ea"/>
                <a:cs typeface="+mn-cs"/>
              </a:rPr>
              <a:t>vendredi</a:t>
            </a:r>
            <a:r>
              <a:rPr lang="en-GB" sz="1200" b="0" i="0" u="none" strike="noStrike" kern="1200" dirty="0">
                <a:solidFill>
                  <a:schemeClr val="tx1"/>
                </a:solidFill>
                <a:effectLst/>
                <a:latin typeface="+mn-lt"/>
                <a:ea typeface="+mn-ea"/>
                <a:cs typeface="+mn-cs"/>
              </a:rPr>
              <a:t> [1086]</a:t>
            </a:r>
            <a:r>
              <a:rPr lang="en-GB" b="0" dirty="0"/>
              <a:t> </a:t>
            </a:r>
            <a:endParaRPr lang="en-US" b="0"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49</a:t>
            </a:fld>
            <a:endParaRPr lang="en-GB" altLang="en-US">
              <a:solidFill>
                <a:srgbClr val="000000"/>
              </a:solidFill>
            </a:endParaRPr>
          </a:p>
        </p:txBody>
      </p:sp>
    </p:spTree>
    <p:extLst>
      <p:ext uri="{BB962C8B-B14F-4D97-AF65-F5344CB8AC3E}">
        <p14:creationId xmlns:p14="http://schemas.microsoft.com/office/powerpoint/2010/main" val="98377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feu [786], </a:t>
            </a:r>
            <a:r>
              <a:rPr lang="en-GB" sz="1200" b="0" i="0" u="none" strike="noStrike" kern="1200" dirty="0" err="1">
                <a:solidFill>
                  <a:schemeClr val="tx1"/>
                </a:solidFill>
                <a:effectLst/>
                <a:latin typeface="+mn-lt"/>
                <a:ea typeface="+mn-ea"/>
                <a:cs typeface="+mn-cs"/>
              </a:rPr>
              <a:t>hôpital</a:t>
            </a:r>
            <a:r>
              <a:rPr lang="en-GB" sz="1200" b="0" i="0" u="none" strike="noStrike" kern="1200" dirty="0">
                <a:solidFill>
                  <a:schemeClr val="tx1"/>
                </a:solidFill>
                <a:effectLst/>
                <a:latin typeface="+mn-lt"/>
                <a:ea typeface="+mn-ea"/>
                <a:cs typeface="+mn-cs"/>
              </a:rPr>
              <a:t> [1308], jeu [291], journal [520], </a:t>
            </a:r>
            <a:r>
              <a:rPr lang="en-GB" sz="1200" b="0" i="0" u="none" strike="noStrike" kern="1200" dirty="0" err="1">
                <a:solidFill>
                  <a:schemeClr val="tx1"/>
                </a:solidFill>
                <a:effectLst/>
                <a:latin typeface="+mn-lt"/>
                <a:ea typeface="+mn-ea"/>
                <a:cs typeface="+mn-cs"/>
              </a:rPr>
              <a:t>oiseau</a:t>
            </a:r>
            <a:r>
              <a:rPr lang="en-GB" sz="1200" b="0" i="0" u="none" strike="noStrike" kern="1200" dirty="0">
                <a:solidFill>
                  <a:schemeClr val="tx1"/>
                </a:solidFill>
                <a:effectLst/>
                <a:latin typeface="+mn-lt"/>
                <a:ea typeface="+mn-ea"/>
                <a:cs typeface="+mn-cs"/>
              </a:rPr>
              <a:t> [2435], </a:t>
            </a:r>
            <a:r>
              <a:rPr lang="en-GB" sz="1200" b="0" i="0" u="none" strike="noStrike" kern="1200" dirty="0" err="1">
                <a:solidFill>
                  <a:schemeClr val="tx1"/>
                </a:solidFill>
                <a:effectLst/>
                <a:latin typeface="+mn-lt"/>
                <a:ea typeface="+mn-ea"/>
                <a:cs typeface="+mn-cs"/>
              </a:rPr>
              <a:t>réseau</a:t>
            </a:r>
            <a:r>
              <a:rPr lang="en-GB" sz="1200" b="0" i="0" u="none" strike="noStrike" kern="1200" dirty="0">
                <a:solidFill>
                  <a:schemeClr val="tx1"/>
                </a:solidFill>
                <a:effectLst/>
                <a:latin typeface="+mn-lt"/>
                <a:ea typeface="+mn-ea"/>
                <a:cs typeface="+mn-cs"/>
              </a:rPr>
              <a:t> [721], </a:t>
            </a:r>
            <a:r>
              <a:rPr lang="en-GB" sz="1200" b="0" i="0" u="none" strike="noStrike" kern="1200" dirty="0" err="1">
                <a:solidFill>
                  <a:schemeClr val="tx1"/>
                </a:solidFill>
                <a:effectLst/>
                <a:latin typeface="+mn-lt"/>
                <a:ea typeface="+mn-ea"/>
                <a:cs typeface="+mn-cs"/>
              </a:rPr>
              <a:t>autre</a:t>
            </a:r>
            <a:r>
              <a:rPr lang="en-GB" sz="1200" b="0" i="0" u="none" strike="noStrike" kern="1200" dirty="0">
                <a:solidFill>
                  <a:schemeClr val="tx1"/>
                </a:solidFill>
                <a:effectLst/>
                <a:latin typeface="+mn-lt"/>
                <a:ea typeface="+mn-ea"/>
                <a:cs typeface="+mn-cs"/>
              </a:rPr>
              <a:t> [28], </a:t>
            </a:r>
            <a:r>
              <a:rPr lang="en-GB" sz="1200" b="0" i="0" u="none" strike="noStrike" kern="1200" dirty="0" err="1">
                <a:solidFill>
                  <a:schemeClr val="tx1"/>
                </a:solidFill>
                <a:effectLst/>
                <a:latin typeface="+mn-lt"/>
                <a:ea typeface="+mn-ea"/>
                <a:cs typeface="+mn-cs"/>
              </a:rPr>
              <a:t>même</a:t>
            </a:r>
            <a:r>
              <a:rPr lang="en-GB" sz="1200" b="0" i="0" u="none" strike="noStrike" kern="1200" dirty="0">
                <a:solidFill>
                  <a:schemeClr val="tx1"/>
                </a:solidFill>
                <a:effectLst/>
                <a:latin typeface="+mn-lt"/>
                <a:ea typeface="+mn-ea"/>
                <a:cs typeface="+mn-cs"/>
              </a:rPr>
              <a:t> [42], </a:t>
            </a:r>
            <a:r>
              <a:rPr lang="en-GB" sz="1200" b="0" i="0" u="none" strike="noStrike" kern="1200" dirty="0" err="1">
                <a:solidFill>
                  <a:schemeClr val="tx1"/>
                </a:solidFill>
                <a:effectLst/>
                <a:latin typeface="+mn-lt"/>
                <a:ea typeface="+mn-ea"/>
                <a:cs typeface="+mn-cs"/>
              </a:rPr>
              <a:t>idéal</a:t>
            </a:r>
            <a:r>
              <a:rPr lang="en-GB" sz="1200" b="0" i="0" u="none" strike="noStrike" kern="1200" dirty="0">
                <a:solidFill>
                  <a:schemeClr val="tx1"/>
                </a:solidFill>
                <a:effectLst/>
                <a:latin typeface="+mn-lt"/>
                <a:ea typeface="+mn-ea"/>
                <a:cs typeface="+mn-cs"/>
              </a:rPr>
              <a:t> [1429], international [282], local [622], </a:t>
            </a:r>
            <a:r>
              <a:rPr lang="en-GB" sz="1200" b="0" i="0" u="none" strike="noStrike" kern="1200" dirty="0" err="1">
                <a:solidFill>
                  <a:schemeClr val="tx1"/>
                </a:solidFill>
                <a:effectLst/>
                <a:latin typeface="+mn-lt"/>
                <a:ea typeface="+mn-ea"/>
                <a:cs typeface="+mn-cs"/>
              </a:rPr>
              <a:t>plusieurs</a:t>
            </a:r>
            <a:r>
              <a:rPr lang="en-GB" sz="1200" b="0" i="0" u="none" strike="noStrike" kern="1200" dirty="0">
                <a:solidFill>
                  <a:schemeClr val="tx1"/>
                </a:solidFill>
                <a:effectLst/>
                <a:latin typeface="+mn-lt"/>
                <a:ea typeface="+mn-ea"/>
                <a:cs typeface="+mn-cs"/>
              </a:rPr>
              <a:t> [213], social [301]</a:t>
            </a:r>
            <a:r>
              <a:rPr lang="en-GB" b="0" dirty="0"/>
              <a:t> </a:t>
            </a:r>
            <a:endParaRPr lang="en-US" b="0" dirty="0"/>
          </a:p>
        </p:txBody>
      </p:sp>
      <p:sp>
        <p:nvSpPr>
          <p:cNvPr id="4" name="Slide Number Placeholder 3"/>
          <p:cNvSpPr>
            <a:spLocks noGrp="1"/>
          </p:cNvSpPr>
          <p:nvPr>
            <p:ph type="sldNum" sz="quarter" idx="5"/>
          </p:nvPr>
        </p:nvSpPr>
        <p:spPr/>
        <p:txBody>
          <a:bodyPr/>
          <a:lstStyle/>
          <a:p>
            <a:fld id="{FC1BA32C-E105-471E-9A5E-07E88562E407}" type="slidenum">
              <a:rPr lang="en-GB" smtClean="0"/>
              <a:t>50</a:t>
            </a:fld>
            <a:endParaRPr lang="en-GB"/>
          </a:p>
        </p:txBody>
      </p:sp>
    </p:spTree>
    <p:extLst>
      <p:ext uri="{BB962C8B-B14F-4D97-AF65-F5344CB8AC3E}">
        <p14:creationId xmlns:p14="http://schemas.microsoft.com/office/powerpoint/2010/main" val="1123839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although not, of course with SFC!).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r>
              <a:rPr lang="en-GB" baseline="0" dirty="0"/>
              <a:t>Word frequency rankings (1 is the most common word in French): </a:t>
            </a:r>
            <a:br>
              <a:rPr lang="en-GB" baseline="0" dirty="0"/>
            </a:br>
            <a:r>
              <a:rPr lang="en-GB" b="1" baseline="0" dirty="0" err="1"/>
              <a:t>histoire</a:t>
            </a:r>
            <a:r>
              <a:rPr lang="en-GB" baseline="0" dirty="0"/>
              <a:t> [263]; </a:t>
            </a:r>
            <a:r>
              <a:rPr lang="en-GB" b="1" baseline="0" dirty="0" err="1"/>
              <a:t>huit</a:t>
            </a:r>
            <a:r>
              <a:rPr lang="en-GB" b="1" baseline="0" dirty="0"/>
              <a:t> </a:t>
            </a:r>
            <a:r>
              <a:rPr lang="en-GB" b="0" baseline="0" dirty="0"/>
              <a:t>[877];</a:t>
            </a:r>
            <a:r>
              <a:rPr lang="en-GB" baseline="0" dirty="0"/>
              <a:t> </a:t>
            </a:r>
            <a:r>
              <a:rPr lang="en-GB" b="1" baseline="0" dirty="0" err="1"/>
              <a:t>hôpital</a:t>
            </a:r>
            <a:r>
              <a:rPr lang="en-GB" baseline="0" dirty="0"/>
              <a:t> [1308]; </a:t>
            </a:r>
            <a:r>
              <a:rPr lang="en-GB" b="1" baseline="0" dirty="0" err="1"/>
              <a:t>hôtel</a:t>
            </a:r>
            <a:r>
              <a:rPr lang="en-GB" baseline="0" dirty="0"/>
              <a:t> [1774]; </a:t>
            </a:r>
            <a:r>
              <a:rPr lang="en-GB" b="1" baseline="0" dirty="0"/>
              <a:t>hiver</a:t>
            </a:r>
            <a:r>
              <a:rPr lang="en-GB" baseline="0" dirty="0"/>
              <a:t> [1586]; </a:t>
            </a:r>
            <a:r>
              <a:rPr lang="en-GB" b="1" baseline="0" dirty="0" err="1"/>
              <a:t>heure</a:t>
            </a:r>
            <a:r>
              <a:rPr lang="en-GB" b="1" baseline="0" dirty="0"/>
              <a:t> </a:t>
            </a:r>
            <a:r>
              <a:rPr lang="en-GB" baseline="0" dirty="0"/>
              <a:t>[99].</a:t>
            </a:r>
          </a:p>
          <a:p>
            <a:r>
              <a:rPr lang="en-GB" b="1" baseline="0" dirty="0"/>
              <a:t>camp</a:t>
            </a:r>
            <a:r>
              <a:rPr lang="en-GB" baseline="0" dirty="0"/>
              <a:t> [1084]; </a:t>
            </a:r>
            <a:r>
              <a:rPr lang="en-GB" b="1" baseline="0" dirty="0"/>
              <a:t>chambre </a:t>
            </a:r>
            <a:r>
              <a:rPr lang="en-GB" b="0" baseline="0" dirty="0"/>
              <a:t>[633]</a:t>
            </a:r>
            <a:r>
              <a:rPr lang="en-GB" baseline="0" dirty="0"/>
              <a:t> </a:t>
            </a:r>
            <a:r>
              <a:rPr lang="en-GB" b="1" baseline="0" dirty="0"/>
              <a:t>ensemble</a:t>
            </a:r>
            <a:r>
              <a:rPr lang="en-GB" baseline="0" dirty="0"/>
              <a:t> [124]; </a:t>
            </a:r>
            <a:r>
              <a:rPr lang="en-GB" b="1" baseline="0" dirty="0" err="1"/>
              <a:t>printemps</a:t>
            </a:r>
            <a:r>
              <a:rPr lang="en-GB" baseline="0" dirty="0"/>
              <a:t> [1288]; </a:t>
            </a:r>
            <a:r>
              <a:rPr lang="en-GB" b="1" baseline="0" dirty="0"/>
              <a:t>temps</a:t>
            </a:r>
            <a:r>
              <a:rPr lang="en-GB" baseline="0" dirty="0"/>
              <a:t> [65]; </a:t>
            </a:r>
            <a:r>
              <a:rPr lang="en-GB" b="1" baseline="0" dirty="0" err="1"/>
              <a:t>ressembler</a:t>
            </a:r>
            <a:r>
              <a:rPr lang="en-GB" b="1" baseline="0" dirty="0"/>
              <a:t> </a:t>
            </a:r>
            <a:r>
              <a:rPr lang="en-GB" baseline="0" dirty="0"/>
              <a:t>[1398].</a:t>
            </a:r>
          </a:p>
          <a:p>
            <a:r>
              <a:rPr lang="en-GB" b="1" baseline="0" dirty="0" err="1"/>
              <a:t>faim</a:t>
            </a:r>
            <a:r>
              <a:rPr lang="en-GB" baseline="0" dirty="0"/>
              <a:t> [1986]; </a:t>
            </a:r>
            <a:r>
              <a:rPr lang="en-GB" b="1" baseline="0" dirty="0"/>
              <a:t>simple </a:t>
            </a:r>
            <a:r>
              <a:rPr lang="en-GB" b="0" baseline="0" dirty="0"/>
              <a:t>[212];</a:t>
            </a:r>
            <a:r>
              <a:rPr lang="en-GB" baseline="0" dirty="0"/>
              <a:t> </a:t>
            </a:r>
            <a:r>
              <a:rPr lang="en-GB" b="1" baseline="0" dirty="0"/>
              <a:t>important</a:t>
            </a:r>
            <a:r>
              <a:rPr lang="en-GB" baseline="0" dirty="0"/>
              <a:t> [215]; </a:t>
            </a:r>
            <a:r>
              <a:rPr lang="en-GB" b="1" baseline="0" dirty="0" err="1"/>
              <a:t>grimper</a:t>
            </a:r>
            <a:r>
              <a:rPr lang="en-GB" baseline="0" dirty="0"/>
              <a:t> [2646]; </a:t>
            </a:r>
            <a:r>
              <a:rPr lang="en-GB" b="1" baseline="0" dirty="0" err="1"/>
              <a:t>imprimer</a:t>
            </a:r>
            <a:r>
              <a:rPr lang="en-GB" baseline="0" dirty="0"/>
              <a:t> [3092]; </a:t>
            </a:r>
            <a:r>
              <a:rPr lang="en-GB" b="1" baseline="0" dirty="0"/>
              <a:t>impossible </a:t>
            </a:r>
            <a:r>
              <a:rPr lang="en-GB" baseline="0" dirty="0"/>
              <a:t>[3092].</a:t>
            </a:r>
            <a:br>
              <a:rPr lang="en-GB" baseline="0" dirty="0"/>
            </a:br>
            <a:r>
              <a:rPr lang="en-GB" b="1" baseline="0" dirty="0"/>
              <a:t>nom</a:t>
            </a:r>
            <a:r>
              <a:rPr lang="en-GB" baseline="0" dirty="0"/>
              <a:t> [171]; </a:t>
            </a:r>
            <a:r>
              <a:rPr lang="en-GB" b="1" baseline="0" dirty="0" err="1"/>
              <a:t>comprendre</a:t>
            </a:r>
            <a:r>
              <a:rPr lang="en-GB" b="1" baseline="0" dirty="0"/>
              <a:t> </a:t>
            </a:r>
            <a:r>
              <a:rPr lang="en-GB" b="0" baseline="0" dirty="0"/>
              <a:t>[95];</a:t>
            </a:r>
            <a:r>
              <a:rPr lang="en-GB" baseline="0" dirty="0"/>
              <a:t> </a:t>
            </a:r>
            <a:r>
              <a:rPr lang="en-GB" b="1" baseline="0" dirty="0" err="1"/>
              <a:t>compte</a:t>
            </a:r>
            <a:r>
              <a:rPr lang="en-GB" baseline="0" dirty="0"/>
              <a:t> [254]; </a:t>
            </a:r>
            <a:r>
              <a:rPr lang="en-GB" b="1" baseline="0" dirty="0" err="1"/>
              <a:t>tomber</a:t>
            </a:r>
            <a:r>
              <a:rPr lang="en-GB" baseline="0" dirty="0"/>
              <a:t> [547]; </a:t>
            </a:r>
            <a:r>
              <a:rPr lang="en-GB" b="1" baseline="0" dirty="0"/>
              <a:t>combat</a:t>
            </a:r>
            <a:r>
              <a:rPr lang="en-GB" baseline="0" dirty="0"/>
              <a:t> [1062]; </a:t>
            </a:r>
            <a:r>
              <a:rPr lang="en-GB" b="1" baseline="0" dirty="0"/>
              <a:t>ombre </a:t>
            </a:r>
            <a:r>
              <a:rPr lang="en-GB" baseline="0" dirty="0"/>
              <a:t>[2001].</a:t>
            </a:r>
            <a:br>
              <a:rPr lang="en-GB" baseline="0" dirty="0"/>
            </a:br>
            <a:r>
              <a:rPr lang="en-GB" b="1" baseline="0" dirty="0"/>
              <a:t>un</a:t>
            </a:r>
            <a:r>
              <a:rPr lang="en-GB" baseline="0" dirty="0"/>
              <a:t> [3]; </a:t>
            </a:r>
            <a:r>
              <a:rPr lang="en-GB" b="1" baseline="0" dirty="0" err="1"/>
              <a:t>aucun</a:t>
            </a:r>
            <a:r>
              <a:rPr lang="en-GB" b="1" baseline="0" dirty="0"/>
              <a:t> </a:t>
            </a:r>
            <a:r>
              <a:rPr lang="en-GB" b="0" baseline="0" dirty="0"/>
              <a:t>[63]</a:t>
            </a:r>
            <a:r>
              <a:rPr lang="en-GB" baseline="0" dirty="0"/>
              <a:t> </a:t>
            </a:r>
            <a:r>
              <a:rPr lang="en-GB" b="1" baseline="0" dirty="0" err="1"/>
              <a:t>chacun</a:t>
            </a:r>
            <a:r>
              <a:rPr lang="en-GB" baseline="0" dirty="0"/>
              <a:t> [323]; </a:t>
            </a:r>
            <a:r>
              <a:rPr lang="en-GB" b="1" baseline="0" dirty="0" err="1"/>
              <a:t>commun</a:t>
            </a:r>
            <a:r>
              <a:rPr lang="en-GB" baseline="0" dirty="0"/>
              <a:t> [780]; </a:t>
            </a:r>
            <a:r>
              <a:rPr lang="en-GB" b="1" baseline="0" dirty="0" err="1"/>
              <a:t>lundi</a:t>
            </a:r>
            <a:r>
              <a:rPr lang="en-GB" baseline="0" dirty="0"/>
              <a:t> [1091]; </a:t>
            </a:r>
            <a:r>
              <a:rPr lang="en-GB" b="1" baseline="0" dirty="0"/>
              <a:t>parfum </a:t>
            </a:r>
            <a:r>
              <a:rPr lang="en-GB" baseline="0" dirty="0"/>
              <a:t>[4477].</a:t>
            </a:r>
            <a:br>
              <a:rPr lang="en-GB" baseline="0" dirty="0"/>
            </a:br>
            <a:r>
              <a:rPr lang="en-GB" b="1" dirty="0"/>
              <a:t>rue </a:t>
            </a:r>
            <a:r>
              <a:rPr lang="en-GB" b="0" dirty="0"/>
              <a:t>[598]; </a:t>
            </a:r>
            <a:r>
              <a:rPr lang="en-GB" sz="1200" b="1" dirty="0">
                <a:solidFill>
                  <a:srgbClr val="115076"/>
                </a:solidFill>
                <a:latin typeface="Century Gothic" panose="020B0502020202020204" pitchFamily="34" charset="0"/>
                <a:cs typeface="Calibri" panose="020F0502020204030204" pitchFamily="34" charset="0"/>
              </a:rPr>
              <a:t>f</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è</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e </a:t>
            </a:r>
            <a:r>
              <a:rPr lang="en-GB" sz="1200" b="0" dirty="0">
                <a:solidFill>
                  <a:srgbClr val="115076"/>
                </a:solidFill>
                <a:latin typeface="Century Gothic" panose="020B0502020202020204" pitchFamily="34" charset="0"/>
                <a:cs typeface="Calibri" panose="020F0502020204030204" pitchFamily="34" charset="0"/>
              </a:rPr>
              <a:t>[1043], </a:t>
            </a:r>
            <a:r>
              <a:rPr lang="en-GB" sz="1200" b="1" dirty="0">
                <a:solidFill>
                  <a:srgbClr val="115076"/>
                </a:solidFill>
                <a:latin typeface="Century Gothic" panose="020B0502020202020204" pitchFamily="34" charset="0"/>
                <a:cs typeface="Calibri" panose="020F0502020204030204" pitchFamily="34" charset="0"/>
              </a:rPr>
              <a:t>triste </a:t>
            </a:r>
            <a:r>
              <a:rPr lang="en-GB" sz="1200" b="0" dirty="0">
                <a:solidFill>
                  <a:srgbClr val="115076"/>
                </a:solidFill>
                <a:latin typeface="Century Gothic" panose="020B0502020202020204" pitchFamily="34" charset="0"/>
                <a:cs typeface="Calibri" panose="020F0502020204030204" pitchFamily="34" charset="0"/>
              </a:rPr>
              <a:t>[1843], </a:t>
            </a:r>
            <a:r>
              <a:rPr lang="en-GB" sz="1200" b="1" dirty="0" err="1">
                <a:solidFill>
                  <a:srgbClr val="115076"/>
                </a:solidFill>
                <a:latin typeface="Century Gothic" panose="020B0502020202020204" pitchFamily="34" charset="0"/>
                <a:cs typeface="Calibri" panose="020F0502020204030204" pitchFamily="34" charset="0"/>
              </a:rPr>
              <a:t>mode</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en-GB" sz="1200" b="1" dirty="0" err="1">
                <a:solidFill>
                  <a:srgbClr val="115076"/>
                </a:solidFill>
                <a:latin typeface="Century Gothic" panose="020B0502020202020204" pitchFamily="34" charset="0"/>
                <a:cs typeface="Calibri" panose="020F0502020204030204" pitchFamily="34" charset="0"/>
              </a:rPr>
              <a:t>êt</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en-GB" sz="1200" b="1" dirty="0" err="1">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solidFill>
                  <a:srgbClr val="000000"/>
                </a:solidFill>
              </a:rPr>
              <a:pPr/>
              <a:t>4</a:t>
            </a:fld>
            <a:endParaRPr lang="en-GB" altLang="en-US">
              <a:solidFill>
                <a:srgbClr val="000000"/>
              </a:solidFill>
            </a:endParaRPr>
          </a:p>
        </p:txBody>
      </p:sp>
    </p:spTree>
    <p:extLst>
      <p:ext uri="{BB962C8B-B14F-4D97-AF65-F5344CB8AC3E}">
        <p14:creationId xmlns:p14="http://schemas.microsoft.com/office/powerpoint/2010/main" val="6255275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51</a:t>
            </a:fld>
            <a:endParaRPr lang="en-GB"/>
          </a:p>
        </p:txBody>
      </p:sp>
    </p:spTree>
    <p:extLst>
      <p:ext uri="{BB962C8B-B14F-4D97-AF65-F5344CB8AC3E}">
        <p14:creationId xmlns:p14="http://schemas.microsoft.com/office/powerpoint/2010/main" val="19714211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52</a:t>
            </a:fld>
            <a:endParaRPr lang="en-GB"/>
          </a:p>
        </p:txBody>
      </p:sp>
    </p:spTree>
    <p:extLst>
      <p:ext uri="{BB962C8B-B14F-4D97-AF65-F5344CB8AC3E}">
        <p14:creationId xmlns:p14="http://schemas.microsoft.com/office/powerpoint/2010/main" val="4205257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54</a:t>
            </a:fld>
            <a:endParaRPr lang="en-GB"/>
          </a:p>
        </p:txBody>
      </p:sp>
    </p:spTree>
    <p:extLst>
      <p:ext uri="{BB962C8B-B14F-4D97-AF65-F5344CB8AC3E}">
        <p14:creationId xmlns:p14="http://schemas.microsoft.com/office/powerpoint/2010/main" val="39857356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55</a:t>
            </a:fld>
            <a:endParaRPr lang="en-GB"/>
          </a:p>
        </p:txBody>
      </p:sp>
    </p:spTree>
    <p:extLst>
      <p:ext uri="{BB962C8B-B14F-4D97-AF65-F5344CB8AC3E}">
        <p14:creationId xmlns:p14="http://schemas.microsoft.com/office/powerpoint/2010/main" val="26638037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italien</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[1477], plus [19], </a:t>
            </a:r>
            <a:r>
              <a:rPr lang="en-GB" sz="1200" b="0" i="0" u="none" strike="noStrike" kern="1200" dirty="0" err="1">
                <a:solidFill>
                  <a:schemeClr val="tx1"/>
                </a:solidFill>
                <a:effectLst/>
                <a:latin typeface="+mn-lt"/>
                <a:ea typeface="+mn-ea"/>
                <a:cs typeface="+mn-cs"/>
              </a:rPr>
              <a:t>moins</a:t>
            </a:r>
            <a:r>
              <a:rPr lang="en-GB" sz="1200" b="0" i="0" u="none" strike="noStrike" kern="1200" dirty="0">
                <a:solidFill>
                  <a:schemeClr val="tx1"/>
                </a:solidFill>
                <a:effectLst/>
                <a:latin typeface="+mn-lt"/>
                <a:ea typeface="+mn-ea"/>
                <a:cs typeface="+mn-cs"/>
              </a:rPr>
              <a:t> [62], aussi</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[44], que</a:t>
            </a:r>
            <a:r>
              <a:rPr lang="en-GB" sz="1200" b="0" i="0" u="none" strike="noStrike" kern="1200" baseline="30000" dirty="0">
                <a:solidFill>
                  <a:schemeClr val="tx1"/>
                </a:solidFill>
                <a:effectLst/>
                <a:latin typeface="+mn-lt"/>
                <a:ea typeface="+mn-ea"/>
                <a:cs typeface="+mn-cs"/>
              </a:rPr>
              <a:t>3</a:t>
            </a:r>
            <a:r>
              <a:rPr lang="en-GB" sz="1200" b="0" i="0" u="none" strike="noStrike" kern="1200" dirty="0">
                <a:solidFill>
                  <a:schemeClr val="tx1"/>
                </a:solidFill>
                <a:effectLst/>
                <a:latin typeface="+mn-lt"/>
                <a:ea typeface="+mn-ea"/>
                <a:cs typeface="+mn-cs"/>
              </a:rPr>
              <a:t> [9], </a:t>
            </a:r>
            <a:r>
              <a:rPr lang="en-GB" sz="1200" b="0" i="0" u="none" strike="noStrike" kern="1200" dirty="0" err="1">
                <a:solidFill>
                  <a:schemeClr val="tx1"/>
                </a:solidFill>
                <a:effectLst/>
                <a:latin typeface="+mn-lt"/>
                <a:ea typeface="+mn-ea"/>
                <a:cs typeface="+mn-cs"/>
              </a:rPr>
              <a:t>dangereux</a:t>
            </a:r>
            <a:r>
              <a:rPr lang="en-GB" sz="1200" b="0" i="0" u="none" strike="noStrike" kern="1200" dirty="0">
                <a:solidFill>
                  <a:schemeClr val="tx1"/>
                </a:solidFill>
                <a:effectLst/>
                <a:latin typeface="+mn-lt"/>
                <a:ea typeface="+mn-ea"/>
                <a:cs typeface="+mn-cs"/>
              </a:rPr>
              <a:t> [713], gentil [2832], </a:t>
            </a:r>
            <a:r>
              <a:rPr lang="en-GB" sz="1200" b="0" i="0" u="none" strike="noStrike" kern="1200" dirty="0" err="1">
                <a:solidFill>
                  <a:schemeClr val="tx1"/>
                </a:solidFill>
                <a:effectLst/>
                <a:latin typeface="+mn-lt"/>
                <a:ea typeface="+mn-ea"/>
                <a:cs typeface="+mn-cs"/>
              </a:rPr>
              <a:t>gros</a:t>
            </a:r>
            <a:r>
              <a:rPr lang="en-GB" sz="1200" b="0" i="0" u="none" strike="noStrike" kern="1200" dirty="0">
                <a:solidFill>
                  <a:schemeClr val="tx1"/>
                </a:solidFill>
                <a:effectLst/>
                <a:latin typeface="+mn-lt"/>
                <a:ea typeface="+mn-ea"/>
                <a:cs typeface="+mn-cs"/>
              </a:rPr>
              <a:t> [419], italien</a:t>
            </a:r>
            <a:r>
              <a:rPr lang="en-GB" sz="1200" b="0" i="0" u="none" strike="noStrike" kern="1200" baseline="30000" dirty="0">
                <a:solidFill>
                  <a:schemeClr val="tx1"/>
                </a:solidFill>
                <a:effectLst/>
                <a:latin typeface="+mn-lt"/>
                <a:ea typeface="+mn-ea"/>
                <a:cs typeface="+mn-cs"/>
              </a:rPr>
              <a:t>1 </a:t>
            </a:r>
            <a:r>
              <a:rPr lang="en-GB" sz="1200" b="0" i="0" u="none" strike="noStrike" kern="1200" dirty="0">
                <a:solidFill>
                  <a:schemeClr val="tx1"/>
                </a:solidFill>
                <a:effectLst/>
                <a:latin typeface="+mn-lt"/>
                <a:ea typeface="+mn-ea"/>
                <a:cs typeface="+mn-cs"/>
              </a:rPr>
              <a:t> [1477], </a:t>
            </a:r>
            <a:r>
              <a:rPr lang="en-GB" sz="1200" b="0" i="0" u="none" strike="noStrike" kern="1200" dirty="0" err="1">
                <a:solidFill>
                  <a:schemeClr val="tx1"/>
                </a:solidFill>
                <a:effectLst/>
                <a:latin typeface="+mn-lt"/>
                <a:ea typeface="+mn-ea"/>
                <a:cs typeface="+mn-cs"/>
              </a:rPr>
              <a:t>meilleur</a:t>
            </a:r>
            <a:r>
              <a:rPr lang="en-GB" sz="1200" b="0" i="0" u="none" strike="noStrike" kern="1200" dirty="0">
                <a:solidFill>
                  <a:schemeClr val="tx1"/>
                </a:solidFill>
                <a:effectLst/>
                <a:latin typeface="+mn-lt"/>
                <a:ea typeface="+mn-ea"/>
                <a:cs typeface="+mn-cs"/>
              </a:rPr>
              <a:t> [194], mince [3570], </a:t>
            </a:r>
            <a:r>
              <a:rPr lang="en-GB" sz="1200" b="0" i="0" u="none" strike="noStrike" kern="1200" dirty="0" err="1">
                <a:solidFill>
                  <a:schemeClr val="tx1"/>
                </a:solidFill>
                <a:effectLst/>
                <a:latin typeface="+mn-lt"/>
                <a:ea typeface="+mn-ea"/>
                <a:cs typeface="+mn-cs"/>
              </a:rPr>
              <a:t>pire</a:t>
            </a:r>
            <a:r>
              <a:rPr lang="en-GB" sz="1200" b="0" i="0" u="none" strike="noStrike" kern="1200" dirty="0">
                <a:solidFill>
                  <a:schemeClr val="tx1"/>
                </a:solidFill>
                <a:effectLst/>
                <a:latin typeface="+mn-lt"/>
                <a:ea typeface="+mn-ea"/>
                <a:cs typeface="+mn-cs"/>
              </a:rPr>
              <a:t> [743], </a:t>
            </a:r>
            <a:r>
              <a:rPr lang="en-GB" sz="1200" b="0" i="0" u="none" strike="noStrike" kern="1200" dirty="0" err="1">
                <a:solidFill>
                  <a:schemeClr val="tx1"/>
                </a:solidFill>
                <a:effectLst/>
                <a:latin typeface="+mn-lt"/>
                <a:ea typeface="+mn-ea"/>
                <a:cs typeface="+mn-cs"/>
              </a:rPr>
              <a:t>sûr</a:t>
            </a:r>
            <a:r>
              <a:rPr lang="en-GB" sz="1200" b="0" i="0" u="none" strike="noStrike" kern="1200" dirty="0">
                <a:solidFill>
                  <a:schemeClr val="tx1"/>
                </a:solidFill>
                <a:effectLst/>
                <a:latin typeface="+mn-lt"/>
                <a:ea typeface="+mn-ea"/>
                <a:cs typeface="+mn-cs"/>
              </a:rPr>
              <a:t> [270], Italie [n/a]</a:t>
            </a:r>
            <a:r>
              <a:rPr lang="en-GB" dirty="0"/>
              <a:t> </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56</a:t>
            </a:fld>
            <a:endParaRPr lang="en-GB" altLang="en-US">
              <a:solidFill>
                <a:srgbClr val="000000"/>
              </a:solidFill>
            </a:endParaRPr>
          </a:p>
        </p:txBody>
      </p:sp>
    </p:spTree>
    <p:extLst>
      <p:ext uri="{BB962C8B-B14F-4D97-AF65-F5344CB8AC3E}">
        <p14:creationId xmlns:p14="http://schemas.microsoft.com/office/powerpoint/2010/main" val="25665083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décision</a:t>
            </a:r>
            <a:r>
              <a:rPr lang="en-GB" sz="1200" b="0" i="0" u="none" strike="noStrike" kern="1200" dirty="0">
                <a:solidFill>
                  <a:schemeClr val="tx1"/>
                </a:solidFill>
                <a:effectLst/>
                <a:latin typeface="+mn-lt"/>
                <a:ea typeface="+mn-ea"/>
                <a:cs typeface="+mn-cs"/>
              </a:rPr>
              <a:t> [370], </a:t>
            </a:r>
            <a:r>
              <a:rPr lang="en-GB" sz="1200" b="0" i="0" u="none" strike="noStrike" kern="1200" dirty="0" err="1">
                <a:solidFill>
                  <a:schemeClr val="tx1"/>
                </a:solidFill>
                <a:effectLst/>
                <a:latin typeface="+mn-lt"/>
                <a:ea typeface="+mn-ea"/>
                <a:cs typeface="+mn-cs"/>
              </a:rPr>
              <a:t>soin</a:t>
            </a:r>
            <a:r>
              <a:rPr lang="en-GB" sz="1200" b="0" i="0" u="none" strike="noStrike" kern="1200" dirty="0">
                <a:solidFill>
                  <a:schemeClr val="tx1"/>
                </a:solidFill>
                <a:effectLst/>
                <a:latin typeface="+mn-lt"/>
                <a:ea typeface="+mn-ea"/>
                <a:cs typeface="+mn-cs"/>
              </a:rPr>
              <a:t> [1109], dur [1029], </a:t>
            </a:r>
            <a:r>
              <a:rPr lang="en-GB" sz="1200" b="0" i="0" u="none" strike="noStrike" kern="1200" dirty="0" err="1">
                <a:solidFill>
                  <a:schemeClr val="tx1"/>
                </a:solidFill>
                <a:effectLst/>
                <a:latin typeface="+mn-lt"/>
                <a:ea typeface="+mn-ea"/>
                <a:cs typeface="+mn-cs"/>
              </a:rPr>
              <a:t>facilement</a:t>
            </a:r>
            <a:r>
              <a:rPr lang="en-GB" sz="1200" b="0" i="0" u="none" strike="noStrike" kern="1200" dirty="0">
                <a:solidFill>
                  <a:schemeClr val="tx1"/>
                </a:solidFill>
                <a:effectLst/>
                <a:latin typeface="+mn-lt"/>
                <a:ea typeface="+mn-ea"/>
                <a:cs typeface="+mn-cs"/>
              </a:rPr>
              <a:t> [1194], </a:t>
            </a:r>
            <a:r>
              <a:rPr lang="en-GB" sz="1200" b="0" i="0" u="none" strike="noStrike" kern="1200" dirty="0" err="1">
                <a:solidFill>
                  <a:schemeClr val="tx1"/>
                </a:solidFill>
                <a:effectLst/>
                <a:latin typeface="+mn-lt"/>
                <a:ea typeface="+mn-ea"/>
                <a:cs typeface="+mn-cs"/>
              </a:rPr>
              <a:t>lentement</a:t>
            </a:r>
            <a:r>
              <a:rPr lang="en-GB" sz="1200" b="0" i="0" u="none" strike="noStrike" kern="1200" dirty="0">
                <a:solidFill>
                  <a:schemeClr val="tx1"/>
                </a:solidFill>
                <a:effectLst/>
                <a:latin typeface="+mn-lt"/>
                <a:ea typeface="+mn-ea"/>
                <a:cs typeface="+mn-cs"/>
              </a:rPr>
              <a:t> [2637], mal</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[277], </a:t>
            </a:r>
            <a:r>
              <a:rPr lang="en-GB" sz="1200" b="0" i="0" u="none" strike="noStrike" kern="1200" dirty="0" err="1">
                <a:solidFill>
                  <a:schemeClr val="tx1"/>
                </a:solidFill>
                <a:effectLst/>
                <a:latin typeface="+mn-lt"/>
                <a:ea typeface="+mn-ea"/>
                <a:cs typeface="+mn-cs"/>
              </a:rPr>
              <a:t>mieux</a:t>
            </a:r>
            <a:r>
              <a:rPr lang="en-GB" sz="1200" b="0" i="0" u="none" strike="noStrike" kern="1200" dirty="0">
                <a:solidFill>
                  <a:schemeClr val="tx1"/>
                </a:solidFill>
                <a:effectLst/>
                <a:latin typeface="+mn-lt"/>
                <a:ea typeface="+mn-ea"/>
                <a:cs typeface="+mn-cs"/>
              </a:rPr>
              <a:t> [217], </a:t>
            </a:r>
            <a:r>
              <a:rPr lang="en-GB" sz="1200" b="0" i="0" u="none" strike="noStrike" kern="1200" dirty="0" err="1">
                <a:solidFill>
                  <a:schemeClr val="tx1"/>
                </a:solidFill>
                <a:effectLst/>
                <a:latin typeface="+mn-lt"/>
                <a:ea typeface="+mn-ea"/>
                <a:cs typeface="+mn-cs"/>
              </a:rPr>
              <a:t>vite</a:t>
            </a:r>
            <a:r>
              <a:rPr lang="en-GB" sz="1200" b="0" i="0" u="none" strike="noStrike" kern="1200" dirty="0">
                <a:solidFill>
                  <a:schemeClr val="tx1"/>
                </a:solidFill>
                <a:effectLst/>
                <a:latin typeface="+mn-lt"/>
                <a:ea typeface="+mn-ea"/>
                <a:cs typeface="+mn-cs"/>
              </a:rPr>
              <a:t> [711]</a:t>
            </a:r>
            <a:r>
              <a:rPr lang="en-GB" dirty="0"/>
              <a:t> </a:t>
            </a:r>
            <a:endParaRPr lang="en-US" dirty="0"/>
          </a:p>
        </p:txBody>
      </p:sp>
      <p:sp>
        <p:nvSpPr>
          <p:cNvPr id="4" name="Slide Number Placeholder 3"/>
          <p:cNvSpPr>
            <a:spLocks noGrp="1"/>
          </p:cNvSpPr>
          <p:nvPr>
            <p:ph type="sldNum" sz="quarter" idx="5"/>
          </p:nvPr>
        </p:nvSpPr>
        <p:spPr/>
        <p:txBody>
          <a:bodyPr/>
          <a:lstStyle/>
          <a:p>
            <a:fld id="{FC1BA32C-E105-471E-9A5E-07E88562E407}" type="slidenum">
              <a:rPr lang="en-GB" smtClean="0"/>
              <a:t>57</a:t>
            </a:fld>
            <a:endParaRPr lang="en-GB"/>
          </a:p>
        </p:txBody>
      </p:sp>
    </p:spTree>
    <p:extLst>
      <p:ext uri="{BB962C8B-B14F-4D97-AF65-F5344CB8AC3E}">
        <p14:creationId xmlns:p14="http://schemas.microsoft.com/office/powerpoint/2010/main" val="42339927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58</a:t>
            </a:fld>
            <a:endParaRPr lang="en-GB"/>
          </a:p>
        </p:txBody>
      </p:sp>
    </p:spTree>
    <p:extLst>
      <p:ext uri="{BB962C8B-B14F-4D97-AF65-F5344CB8AC3E}">
        <p14:creationId xmlns:p14="http://schemas.microsoft.com/office/powerpoint/2010/main" val="34503925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dépendre</a:t>
            </a:r>
            <a:r>
              <a:rPr lang="en-GB" sz="1200" b="0" i="0" u="none" strike="noStrike" kern="1200" dirty="0">
                <a:solidFill>
                  <a:schemeClr val="tx1"/>
                </a:solidFill>
                <a:effectLst/>
                <a:latin typeface="+mn-lt"/>
                <a:ea typeface="+mn-ea"/>
                <a:cs typeface="+mn-cs"/>
              </a:rPr>
              <a:t> (de) [313], entendre [159], </a:t>
            </a:r>
            <a:r>
              <a:rPr lang="en-GB" sz="1200" b="0" i="0" u="none" strike="noStrike" kern="1200" dirty="0" err="1">
                <a:solidFill>
                  <a:schemeClr val="tx1"/>
                </a:solidFill>
                <a:effectLst/>
                <a:latin typeface="+mn-lt"/>
                <a:ea typeface="+mn-ea"/>
                <a:cs typeface="+mn-cs"/>
              </a:rPr>
              <a:t>répondre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à</a:t>
            </a:r>
            <a:r>
              <a:rPr lang="en-GB" sz="1200" b="0" i="0" u="none" strike="noStrike" kern="1200" dirty="0">
                <a:solidFill>
                  <a:schemeClr val="tx1"/>
                </a:solidFill>
                <a:effectLst/>
                <a:latin typeface="+mn-lt"/>
                <a:ea typeface="+mn-ea"/>
                <a:cs typeface="+mn-cs"/>
              </a:rPr>
              <a:t>) [200], </a:t>
            </a:r>
            <a:r>
              <a:rPr lang="en-GB" sz="1200" b="0" i="0" u="none" strike="noStrike" kern="1200" dirty="0" err="1">
                <a:solidFill>
                  <a:schemeClr val="tx1"/>
                </a:solidFill>
                <a:effectLst/>
                <a:latin typeface="+mn-lt"/>
                <a:ea typeface="+mn-ea"/>
                <a:cs typeface="+mn-cs"/>
              </a:rPr>
              <a:t>annonce</a:t>
            </a:r>
            <a:r>
              <a:rPr lang="en-GB" sz="1200" b="0" i="0" u="none" strike="noStrike" kern="1200" dirty="0">
                <a:solidFill>
                  <a:schemeClr val="tx1"/>
                </a:solidFill>
                <a:effectLst/>
                <a:latin typeface="+mn-lt"/>
                <a:ea typeface="+mn-ea"/>
                <a:cs typeface="+mn-cs"/>
              </a:rPr>
              <a:t> [1887], conversation [1747], espagnol</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[1666], message [792], soleil [1713], temps</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[65], espagnol</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[1666], </a:t>
            </a:r>
            <a:r>
              <a:rPr lang="en-GB" sz="1200" b="0" i="0" u="none" strike="noStrike" kern="1200" dirty="0" err="1">
                <a:solidFill>
                  <a:schemeClr val="tx1"/>
                </a:solidFill>
                <a:effectLst/>
                <a:latin typeface="+mn-lt"/>
                <a:ea typeface="+mn-ea"/>
                <a:cs typeface="+mn-cs"/>
              </a:rPr>
              <a:t>Espagne</a:t>
            </a:r>
            <a:r>
              <a:rPr lang="en-GB" sz="1200" b="0" i="0" u="none" strike="noStrike" kern="1200" dirty="0">
                <a:solidFill>
                  <a:schemeClr val="tx1"/>
                </a:solidFill>
                <a:effectLst/>
                <a:latin typeface="+mn-lt"/>
                <a:ea typeface="+mn-ea"/>
                <a:cs typeface="+mn-cs"/>
              </a:rPr>
              <a:t> [n/a]</a:t>
            </a:r>
            <a:r>
              <a:rPr lang="en-GB" b="0" dirty="0"/>
              <a:t> </a:t>
            </a:r>
            <a:endParaRPr lang="en-US" b="0"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60</a:t>
            </a:fld>
            <a:endParaRPr lang="en-GB" altLang="en-US">
              <a:solidFill>
                <a:srgbClr val="000000"/>
              </a:solidFill>
            </a:endParaRPr>
          </a:p>
        </p:txBody>
      </p:sp>
    </p:spTree>
    <p:extLst>
      <p:ext uri="{BB962C8B-B14F-4D97-AF65-F5344CB8AC3E}">
        <p14:creationId xmlns:p14="http://schemas.microsoft.com/office/powerpoint/2010/main" val="4173020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61</a:t>
            </a:fld>
            <a:endParaRPr lang="en-GB"/>
          </a:p>
        </p:txBody>
      </p:sp>
    </p:spTree>
    <p:extLst>
      <p:ext uri="{BB962C8B-B14F-4D97-AF65-F5344CB8AC3E}">
        <p14:creationId xmlns:p14="http://schemas.microsoft.com/office/powerpoint/2010/main" val="26683406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décrire</a:t>
            </a:r>
            <a:r>
              <a:rPr lang="en-GB" sz="1200" b="0" i="0" u="none" strike="noStrike" kern="1200" dirty="0">
                <a:solidFill>
                  <a:schemeClr val="tx1"/>
                </a:solidFill>
                <a:effectLst/>
                <a:latin typeface="+mn-lt"/>
                <a:ea typeface="+mn-ea"/>
                <a:cs typeface="+mn-cs"/>
              </a:rPr>
              <a:t> [1176], </a:t>
            </a:r>
            <a:r>
              <a:rPr lang="en-GB" sz="1200" b="0" i="0" u="none" strike="noStrike" kern="1200" dirty="0" err="1">
                <a:solidFill>
                  <a:schemeClr val="tx1"/>
                </a:solidFill>
                <a:effectLst/>
                <a:latin typeface="+mn-lt"/>
                <a:ea typeface="+mn-ea"/>
                <a:cs typeface="+mn-cs"/>
              </a:rPr>
              <a:t>traduire</a:t>
            </a:r>
            <a:r>
              <a:rPr lang="en-GB" sz="1200" b="0" i="0" u="none" strike="noStrike" kern="1200" dirty="0">
                <a:solidFill>
                  <a:schemeClr val="tx1"/>
                </a:solidFill>
                <a:effectLst/>
                <a:latin typeface="+mn-lt"/>
                <a:ea typeface="+mn-ea"/>
                <a:cs typeface="+mn-cs"/>
              </a:rPr>
              <a:t> [1125], </a:t>
            </a:r>
            <a:r>
              <a:rPr lang="en-GB" sz="1200" b="0" i="0" u="none" strike="noStrike" kern="1200" dirty="0" err="1">
                <a:solidFill>
                  <a:schemeClr val="tx1"/>
                </a:solidFill>
                <a:effectLst/>
                <a:latin typeface="+mn-lt"/>
                <a:ea typeface="+mn-ea"/>
                <a:cs typeface="+mn-cs"/>
              </a:rPr>
              <a:t>communauté</a:t>
            </a:r>
            <a:r>
              <a:rPr lang="en-GB" sz="1200" b="0" i="0" u="none" strike="noStrike" kern="1200" dirty="0">
                <a:solidFill>
                  <a:schemeClr val="tx1"/>
                </a:solidFill>
                <a:effectLst/>
                <a:latin typeface="+mn-lt"/>
                <a:ea typeface="+mn-ea"/>
                <a:cs typeface="+mn-cs"/>
              </a:rPr>
              <a:t> [558], culture [913], </a:t>
            </a:r>
            <a:r>
              <a:rPr lang="en-GB" sz="1200" b="0" i="0" u="none" strike="noStrike" kern="1200" dirty="0" err="1">
                <a:solidFill>
                  <a:schemeClr val="tx1"/>
                </a:solidFill>
                <a:effectLst/>
                <a:latin typeface="+mn-lt"/>
                <a:ea typeface="+mn-ea"/>
                <a:cs typeface="+mn-cs"/>
              </a:rPr>
              <a:t>expérience</a:t>
            </a:r>
            <a:r>
              <a:rPr lang="en-GB" sz="1200" b="0" i="0" u="none" strike="noStrike" kern="1200" dirty="0">
                <a:solidFill>
                  <a:schemeClr val="tx1"/>
                </a:solidFill>
                <a:effectLst/>
                <a:latin typeface="+mn-lt"/>
                <a:ea typeface="+mn-ea"/>
                <a:cs typeface="+mn-cs"/>
              </a:rPr>
              <a:t> [679], information [317], </a:t>
            </a:r>
            <a:r>
              <a:rPr lang="en-GB" sz="1200" b="0" i="0" u="none" strike="noStrike" kern="1200" dirty="0" err="1">
                <a:solidFill>
                  <a:schemeClr val="tx1"/>
                </a:solidFill>
                <a:effectLst/>
                <a:latin typeface="+mn-lt"/>
                <a:ea typeface="+mn-ea"/>
                <a:cs typeface="+mn-cs"/>
              </a:rPr>
              <a:t>produit</a:t>
            </a:r>
            <a:r>
              <a:rPr lang="en-GB" sz="1200" b="0" i="0" u="none" strike="noStrike" kern="1200" dirty="0">
                <a:solidFill>
                  <a:schemeClr val="tx1"/>
                </a:solidFill>
                <a:effectLst/>
                <a:latin typeface="+mn-lt"/>
                <a:ea typeface="+mn-ea"/>
                <a:cs typeface="+mn-cs"/>
              </a:rPr>
              <a:t> [373], programme [340], tout</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tous</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[24]</a:t>
            </a:r>
            <a:endParaRPr lang="en-US" b="0"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62</a:t>
            </a:fld>
            <a:endParaRPr lang="en-GB" altLang="en-US">
              <a:solidFill>
                <a:srgbClr val="000000"/>
              </a:solidFill>
            </a:endParaRPr>
          </a:p>
        </p:txBody>
      </p:sp>
    </p:spTree>
    <p:extLst>
      <p:ext uri="{BB962C8B-B14F-4D97-AF65-F5344CB8AC3E}">
        <p14:creationId xmlns:p14="http://schemas.microsoft.com/office/powerpoint/2010/main" val="208649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baseline="0" dirty="0" err="1">
                <a:solidFill>
                  <a:srgbClr val="115076"/>
                </a:solidFill>
                <a:cs typeface="Calibri" panose="020F0502020204030204" pitchFamily="34" charset="0"/>
              </a:rPr>
              <a:t>acteur</a:t>
            </a:r>
            <a:r>
              <a:rPr lang="en-GB" baseline="0" dirty="0"/>
              <a:t> [1552]; </a:t>
            </a:r>
            <a:r>
              <a:rPr lang="en-GB" b="1" baseline="0" dirty="0" err="1"/>
              <a:t>c</a:t>
            </a:r>
            <a:r>
              <a:rPr lang="en-GB" sz="1200" b="1" dirty="0" err="1">
                <a:solidFill>
                  <a:srgbClr val="115076"/>
                </a:solidFill>
                <a:cs typeface="Calibri" panose="020F0502020204030204" pitchFamily="34" charset="0"/>
              </a:rPr>
              <a:t>œur</a:t>
            </a:r>
            <a:r>
              <a:rPr lang="en-GB" b="1" baseline="0" dirty="0"/>
              <a:t> </a:t>
            </a:r>
            <a:r>
              <a:rPr lang="en-GB" b="0" baseline="0" dirty="0"/>
              <a:t>[568];</a:t>
            </a:r>
            <a:r>
              <a:rPr lang="en-GB" baseline="0" dirty="0"/>
              <a:t> </a:t>
            </a:r>
            <a:r>
              <a:rPr lang="en-GB" b="1" baseline="0" dirty="0" err="1"/>
              <a:t>jeune</a:t>
            </a:r>
            <a:r>
              <a:rPr lang="en-GB" baseline="0" dirty="0"/>
              <a:t> [152]; </a:t>
            </a:r>
            <a:r>
              <a:rPr lang="en-GB" b="1" baseline="0" dirty="0" err="1"/>
              <a:t>erreur</a:t>
            </a:r>
            <a:r>
              <a:rPr lang="en-GB" baseline="0" dirty="0"/>
              <a:t> [612]; </a:t>
            </a:r>
            <a:r>
              <a:rPr lang="en-GB" b="1" baseline="0" dirty="0" err="1"/>
              <a:t>neuf</a:t>
            </a:r>
            <a:r>
              <a:rPr lang="en-GB" baseline="0" dirty="0"/>
              <a:t> [787]; </a:t>
            </a:r>
            <a:r>
              <a:rPr lang="en-GB" b="1" baseline="0" dirty="0" err="1"/>
              <a:t>s</a:t>
            </a:r>
            <a:r>
              <a:rPr lang="en-GB" sz="1200" b="1" dirty="0" err="1">
                <a:solidFill>
                  <a:srgbClr val="115076"/>
                </a:solidFill>
                <a:cs typeface="Calibri" panose="020F0502020204030204" pitchFamily="34" charset="0"/>
              </a:rPr>
              <a:t>œur</a:t>
            </a:r>
            <a:r>
              <a:rPr lang="en-GB" baseline="0" dirty="0"/>
              <a:t> [1558].</a:t>
            </a:r>
            <a:br>
              <a:rPr lang="en-GB" baseline="0" dirty="0"/>
            </a:br>
            <a:r>
              <a:rPr lang="en-GB" b="1" baseline="0" dirty="0" err="1"/>
              <a:t>porte</a:t>
            </a:r>
            <a:r>
              <a:rPr lang="en-GB" b="1" baseline="0" dirty="0"/>
              <a:t> </a:t>
            </a:r>
            <a:r>
              <a:rPr lang="en-GB" baseline="0" dirty="0"/>
              <a:t>[696]; </a:t>
            </a:r>
            <a:r>
              <a:rPr lang="en-GB" b="1" baseline="0" dirty="0" err="1"/>
              <a:t>d’accord</a:t>
            </a:r>
            <a:r>
              <a:rPr lang="en-GB" b="1" baseline="0" dirty="0"/>
              <a:t> </a:t>
            </a:r>
            <a:r>
              <a:rPr lang="en-GB" b="0" baseline="0" dirty="0"/>
              <a:t>[736];</a:t>
            </a:r>
            <a:r>
              <a:rPr lang="en-GB" baseline="0" dirty="0"/>
              <a:t> </a:t>
            </a:r>
            <a:r>
              <a:rPr lang="en-GB" b="1" baseline="0" dirty="0" err="1"/>
              <a:t>personne</a:t>
            </a:r>
            <a:r>
              <a:rPr lang="en-GB" baseline="0" dirty="0"/>
              <a:t> [84]; </a:t>
            </a:r>
            <a:r>
              <a:rPr lang="en-GB" b="1" baseline="0" dirty="0" err="1"/>
              <a:t>dormir</a:t>
            </a:r>
            <a:r>
              <a:rPr lang="en-GB" baseline="0" dirty="0"/>
              <a:t> [39]; </a:t>
            </a:r>
            <a:r>
              <a:rPr lang="en-GB" sz="1200" b="1" dirty="0">
                <a:solidFill>
                  <a:srgbClr val="115076"/>
                </a:solidFill>
                <a:latin typeface="Century Gothic" panose="020B0502020202020204" pitchFamily="34" charset="0"/>
                <a:cs typeface="Calibri" panose="020F0502020204030204" pitchFamily="34" charset="0"/>
              </a:rPr>
              <a:t>éc</a:t>
            </a:r>
            <a:r>
              <a:rPr lang="en-GB" sz="1200" b="1" dirty="0">
                <a:solidFill>
                  <a:srgbClr val="F66400"/>
                </a:solidFill>
                <a:latin typeface="Century Gothic" panose="020B0502020202020204" pitchFamily="34" charset="0"/>
                <a:cs typeface="Calibri" panose="020F0502020204030204" pitchFamily="34" charset="0"/>
              </a:rPr>
              <a:t>o</a:t>
            </a:r>
            <a:r>
              <a:rPr lang="en-GB" sz="1200" b="1" dirty="0">
                <a:solidFill>
                  <a:srgbClr val="115076"/>
                </a:solidFill>
                <a:latin typeface="Century Gothic" panose="020B0502020202020204" pitchFamily="34" charset="0"/>
                <a:cs typeface="Calibri" panose="020F0502020204030204" pitchFamily="34" charset="0"/>
              </a:rPr>
              <a:t>le</a:t>
            </a:r>
            <a:r>
              <a:rPr lang="en-GB" b="1" baseline="0" dirty="0"/>
              <a:t> </a:t>
            </a:r>
            <a:r>
              <a:rPr lang="en-GB" baseline="0" dirty="0"/>
              <a:t>[477]; </a:t>
            </a:r>
            <a:r>
              <a:rPr lang="en-GB" b="1" baseline="0" dirty="0"/>
              <a:t>poste </a:t>
            </a:r>
            <a:r>
              <a:rPr lang="en-GB" baseline="0" dirty="0"/>
              <a:t>[489].</a:t>
            </a:r>
          </a:p>
          <a:p>
            <a:r>
              <a:rPr lang="fr-FR" b="1" baseline="0" dirty="0"/>
              <a:t>photo </a:t>
            </a:r>
            <a:r>
              <a:rPr lang="fr-FR" b="0" baseline="0" dirty="0"/>
              <a:t>[1412], </a:t>
            </a:r>
            <a:r>
              <a:rPr lang="fr-FR" b="1" baseline="0" dirty="0"/>
              <a:t>mot </a:t>
            </a:r>
            <a:r>
              <a:rPr lang="fr-FR" b="0" baseline="0" dirty="0"/>
              <a:t>[220], </a:t>
            </a:r>
            <a:r>
              <a:rPr lang="fr-FR" b="1" baseline="0" dirty="0"/>
              <a:t>hôpital </a:t>
            </a:r>
            <a:r>
              <a:rPr lang="fr-FR" b="0" baseline="0" dirty="0"/>
              <a:t>[1310], </a:t>
            </a:r>
            <a:r>
              <a:rPr lang="fr-FR" b="1" baseline="0" dirty="0"/>
              <a:t>chose </a:t>
            </a:r>
            <a:r>
              <a:rPr lang="fr-FR" b="0" baseline="0" dirty="0"/>
              <a:t>[125], </a:t>
            </a:r>
            <a:r>
              <a:rPr lang="fr-FR" b="1" baseline="0" dirty="0"/>
              <a:t>contrôle</a:t>
            </a:r>
            <a:r>
              <a:rPr lang="fr-FR" b="0" baseline="0" dirty="0"/>
              <a:t> [662], </a:t>
            </a:r>
            <a:r>
              <a:rPr lang="en-GB" sz="1200" b="1" dirty="0" err="1">
                <a:solidFill>
                  <a:srgbClr val="115076"/>
                </a:solidFill>
                <a:latin typeface="Century Gothic" panose="020B0502020202020204" pitchFamily="34" charset="0"/>
                <a:cs typeface="Calibri" panose="020F0502020204030204" pitchFamily="34" charset="0"/>
              </a:rPr>
              <a:t>dr</a:t>
            </a:r>
            <a:r>
              <a:rPr lang="en-GB" sz="1200" b="1" dirty="0" err="1">
                <a:solidFill>
                  <a:srgbClr val="E65D00"/>
                </a:solidFill>
                <a:latin typeface="Century Gothic" panose="020B0502020202020204" pitchFamily="34" charset="0"/>
                <a:cs typeface="Calibri" panose="020F0502020204030204" pitchFamily="34" charset="0"/>
              </a:rPr>
              <a:t>ô</a:t>
            </a:r>
            <a:r>
              <a:rPr lang="en-GB" sz="1200" b="1" dirty="0" err="1">
                <a:solidFill>
                  <a:srgbClr val="115076"/>
                </a:solidFill>
                <a:latin typeface="Century Gothic" panose="020B0502020202020204" pitchFamily="34" charset="0"/>
                <a:cs typeface="Calibri" panose="020F0502020204030204" pitchFamily="34" charset="0"/>
              </a:rPr>
              <a:t>le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[2166]</a:t>
            </a:r>
            <a:br>
              <a:rPr lang="en-GB" baseline="0" dirty="0"/>
            </a:br>
            <a:r>
              <a:rPr lang="en-GB" b="1" baseline="0" dirty="0" err="1"/>
              <a:t>maison</a:t>
            </a:r>
            <a:r>
              <a:rPr lang="en-GB" baseline="0" dirty="0"/>
              <a:t> [325]; </a:t>
            </a:r>
            <a:r>
              <a:rPr lang="en-GB" b="1" baseline="0" dirty="0"/>
              <a:t>chose </a:t>
            </a:r>
            <a:r>
              <a:rPr lang="en-GB" b="0" baseline="0" dirty="0"/>
              <a:t>[125];</a:t>
            </a:r>
            <a:r>
              <a:rPr lang="en-GB" baseline="0" dirty="0"/>
              <a:t> </a:t>
            </a:r>
            <a:r>
              <a:rPr lang="en-GB" b="1" baseline="0" dirty="0" err="1"/>
              <a:t>magasin</a:t>
            </a:r>
            <a:r>
              <a:rPr lang="en-GB" baseline="0" dirty="0"/>
              <a:t> [1736]; </a:t>
            </a:r>
            <a:r>
              <a:rPr lang="en-GB" b="1" baseline="0" dirty="0" err="1"/>
              <a:t>église</a:t>
            </a:r>
            <a:r>
              <a:rPr lang="en-GB" baseline="0" dirty="0"/>
              <a:t> [1782]; </a:t>
            </a:r>
            <a:r>
              <a:rPr lang="en-GB" b="1" baseline="0" dirty="0" err="1"/>
              <a:t>désolé</a:t>
            </a:r>
            <a:r>
              <a:rPr lang="en-GB" baseline="0" dirty="0"/>
              <a:t> [2081]; </a:t>
            </a:r>
            <a:r>
              <a:rPr lang="en-GB" b="1" baseline="0" dirty="0"/>
              <a:t>cuisine </a:t>
            </a:r>
            <a:r>
              <a:rPr lang="en-GB" baseline="0" dirty="0"/>
              <a:t>[2618].</a:t>
            </a:r>
          </a:p>
          <a:p>
            <a:r>
              <a:rPr lang="en-GB" b="1" baseline="0" dirty="0" err="1"/>
              <a:t>ligne</a:t>
            </a:r>
            <a:r>
              <a:rPr lang="en-GB" baseline="0" dirty="0"/>
              <a:t> [342]; </a:t>
            </a:r>
            <a:r>
              <a:rPr lang="en-GB" b="1" baseline="0" dirty="0" err="1"/>
              <a:t>gagner</a:t>
            </a:r>
            <a:r>
              <a:rPr lang="en-GB" b="1" baseline="0" dirty="0"/>
              <a:t> </a:t>
            </a:r>
            <a:r>
              <a:rPr lang="en-GB" b="0" baseline="0" dirty="0"/>
              <a:t>[258];</a:t>
            </a:r>
            <a:r>
              <a:rPr lang="en-GB" baseline="0" dirty="0"/>
              <a:t> </a:t>
            </a:r>
            <a:r>
              <a:rPr lang="en-GB" b="1" baseline="0" dirty="0"/>
              <a:t>ignorer</a:t>
            </a:r>
            <a:r>
              <a:rPr lang="en-GB" baseline="0" dirty="0"/>
              <a:t> [639]; </a:t>
            </a:r>
            <a:r>
              <a:rPr lang="en-GB" b="1" baseline="0" dirty="0" err="1"/>
              <a:t>espagnol</a:t>
            </a:r>
            <a:r>
              <a:rPr lang="en-GB" baseline="0" dirty="0"/>
              <a:t> [1666]; </a:t>
            </a:r>
            <a:r>
              <a:rPr lang="en-GB" b="1" baseline="0" dirty="0" err="1"/>
              <a:t>montagne</a:t>
            </a:r>
            <a:r>
              <a:rPr lang="en-GB" baseline="0" dirty="0"/>
              <a:t> [1734]; </a:t>
            </a:r>
            <a:r>
              <a:rPr lang="en-GB" b="1" baseline="0" dirty="0" err="1"/>
              <a:t>Allemagne</a:t>
            </a:r>
            <a:r>
              <a:rPr lang="en-GB" b="1" baseline="0" dirty="0"/>
              <a:t> </a:t>
            </a:r>
            <a:r>
              <a:rPr lang="en-GB" baseline="0" dirty="0"/>
              <a:t>[N/A].</a:t>
            </a:r>
          </a:p>
          <a:p>
            <a:r>
              <a:rPr lang="en-GB" b="1" baseline="0" dirty="0" err="1"/>
              <a:t>thé</a:t>
            </a:r>
            <a:r>
              <a:rPr lang="en-GB" baseline="0" dirty="0"/>
              <a:t> [3517]; </a:t>
            </a:r>
            <a:r>
              <a:rPr lang="en-GB" b="1" baseline="0" dirty="0" err="1"/>
              <a:t>méthode</a:t>
            </a:r>
            <a:r>
              <a:rPr lang="en-GB" b="1" baseline="0" dirty="0"/>
              <a:t> </a:t>
            </a:r>
            <a:r>
              <a:rPr lang="en-GB" b="0" baseline="0" dirty="0"/>
              <a:t>[1149];</a:t>
            </a:r>
            <a:r>
              <a:rPr lang="en-GB" baseline="0" dirty="0"/>
              <a:t> </a:t>
            </a:r>
            <a:r>
              <a:rPr lang="en-GB" b="1" baseline="0" dirty="0" err="1"/>
              <a:t>théâtre</a:t>
            </a:r>
            <a:r>
              <a:rPr lang="en-GB" baseline="0" dirty="0"/>
              <a:t> [1701]; </a:t>
            </a:r>
            <a:r>
              <a:rPr lang="en-GB" b="1" baseline="0" dirty="0" err="1"/>
              <a:t>bibliothèque</a:t>
            </a:r>
            <a:r>
              <a:rPr lang="en-GB" baseline="0" dirty="0"/>
              <a:t> [2511]; </a:t>
            </a:r>
            <a:r>
              <a:rPr lang="en-GB" b="1" baseline="0" dirty="0"/>
              <a:t>maths</a:t>
            </a:r>
            <a:r>
              <a:rPr lang="en-GB" baseline="0" dirty="0"/>
              <a:t> [3438]; </a:t>
            </a:r>
            <a:r>
              <a:rPr lang="en-GB" b="1" baseline="0" dirty="0" err="1"/>
              <a:t>sympathique</a:t>
            </a:r>
            <a:r>
              <a:rPr lang="en-GB" b="1" baseline="0" dirty="0"/>
              <a:t> </a:t>
            </a:r>
            <a:r>
              <a:rPr lang="en-GB" baseline="0" dirty="0"/>
              <a:t>[4164].</a:t>
            </a:r>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solidFill>
                  <a:srgbClr val="000000"/>
                </a:solidFill>
              </a:rPr>
              <a:pPr/>
              <a:t>5</a:t>
            </a:fld>
            <a:endParaRPr lang="en-GB" altLang="en-US">
              <a:solidFill>
                <a:srgbClr val="000000"/>
              </a:solidFill>
            </a:endParaRPr>
          </a:p>
        </p:txBody>
      </p:sp>
    </p:spTree>
    <p:extLst>
      <p:ext uri="{BB962C8B-B14F-4D97-AF65-F5344CB8AC3E}">
        <p14:creationId xmlns:p14="http://schemas.microsoft.com/office/powerpoint/2010/main" val="10012114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attendre</a:t>
            </a:r>
            <a:r>
              <a:rPr lang="en-GB" sz="1200" b="0" i="0" u="none" strike="noStrike" kern="1200" dirty="0">
                <a:solidFill>
                  <a:schemeClr val="tx1"/>
                </a:solidFill>
                <a:effectLst/>
                <a:latin typeface="+mn-lt"/>
                <a:ea typeface="+mn-ea"/>
                <a:cs typeface="+mn-cs"/>
              </a:rPr>
              <a:t> [155], </a:t>
            </a:r>
            <a:r>
              <a:rPr lang="en-GB" sz="1200" b="0" i="0" u="none" strike="noStrike" kern="1200" dirty="0" err="1">
                <a:solidFill>
                  <a:schemeClr val="tx1"/>
                </a:solidFill>
                <a:effectLst/>
                <a:latin typeface="+mn-lt"/>
                <a:ea typeface="+mn-ea"/>
                <a:cs typeface="+mn-cs"/>
              </a:rPr>
              <a:t>descendre</a:t>
            </a:r>
            <a:r>
              <a:rPr lang="en-GB" sz="1200" b="0" i="0" u="none" strike="noStrike" kern="1200" dirty="0">
                <a:solidFill>
                  <a:schemeClr val="tx1"/>
                </a:solidFill>
                <a:effectLst/>
                <a:latin typeface="+mn-lt"/>
                <a:ea typeface="+mn-ea"/>
                <a:cs typeface="+mn-cs"/>
              </a:rPr>
              <a:t> [1705],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bas [7/468], histoire</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[263], règle</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[488], </a:t>
            </a:r>
            <a:r>
              <a:rPr lang="en-GB" sz="1200" b="0" i="0" u="none" strike="noStrike" kern="1200" dirty="0" err="1">
                <a:solidFill>
                  <a:schemeClr val="tx1"/>
                </a:solidFill>
                <a:effectLst/>
                <a:latin typeface="+mn-lt"/>
                <a:ea typeface="+mn-ea"/>
                <a:cs typeface="+mn-cs"/>
              </a:rPr>
              <a:t>piste</a:t>
            </a:r>
            <a:r>
              <a:rPr lang="en-GB" sz="1200" b="0" i="0" u="none" strike="noStrike" kern="1200" dirty="0">
                <a:solidFill>
                  <a:schemeClr val="tx1"/>
                </a:solidFill>
                <a:effectLst/>
                <a:latin typeface="+mn-lt"/>
                <a:ea typeface="+mn-ea"/>
                <a:cs typeface="+mn-cs"/>
              </a:rPr>
              <a:t> [1902], roman [1262], </a:t>
            </a:r>
            <a:r>
              <a:rPr lang="en-GB" sz="1200" b="0" i="0" u="none" strike="noStrike" kern="1200" dirty="0" err="1">
                <a:solidFill>
                  <a:schemeClr val="tx1"/>
                </a:solidFill>
                <a:effectLst/>
                <a:latin typeface="+mn-lt"/>
                <a:ea typeface="+mn-ea"/>
                <a:cs typeface="+mn-cs"/>
              </a:rPr>
              <a:t>texte</a:t>
            </a:r>
            <a:r>
              <a:rPr lang="en-GB" sz="1200" b="0" i="0" u="none" strike="noStrike" kern="1200" dirty="0">
                <a:solidFill>
                  <a:schemeClr val="tx1"/>
                </a:solidFill>
                <a:effectLst/>
                <a:latin typeface="+mn-lt"/>
                <a:ea typeface="+mn-ea"/>
                <a:cs typeface="+mn-cs"/>
              </a:rPr>
              <a:t> [631] </a:t>
            </a:r>
            <a:endParaRPr lang="en-US" b="0" dirty="0"/>
          </a:p>
        </p:txBody>
      </p:sp>
      <p:sp>
        <p:nvSpPr>
          <p:cNvPr id="4" name="Slide Number Placeholder 3"/>
          <p:cNvSpPr>
            <a:spLocks noGrp="1"/>
          </p:cNvSpPr>
          <p:nvPr>
            <p:ph type="sldNum" sz="quarter" idx="5"/>
          </p:nvPr>
        </p:nvSpPr>
        <p:spPr/>
        <p:txBody>
          <a:bodyPr/>
          <a:lstStyle/>
          <a:p>
            <a:fld id="{FC1BA32C-E105-471E-9A5E-07E88562E407}" type="slidenum">
              <a:rPr lang="en-GB" smtClean="0"/>
              <a:t>63</a:t>
            </a:fld>
            <a:endParaRPr lang="en-GB"/>
          </a:p>
        </p:txBody>
      </p:sp>
    </p:spTree>
    <p:extLst>
      <p:ext uri="{BB962C8B-B14F-4D97-AF65-F5344CB8AC3E}">
        <p14:creationId xmlns:p14="http://schemas.microsoft.com/office/powerpoint/2010/main" val="15415329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64</a:t>
            </a:fld>
            <a:endParaRPr lang="en-GB"/>
          </a:p>
        </p:txBody>
      </p:sp>
    </p:spTree>
    <p:extLst>
      <p:ext uri="{BB962C8B-B14F-4D97-AF65-F5344CB8AC3E}">
        <p14:creationId xmlns:p14="http://schemas.microsoft.com/office/powerpoint/2010/main" val="29952778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conduire</a:t>
            </a:r>
            <a:r>
              <a:rPr lang="en-GB" sz="1200" b="0" i="0" u="none" strike="noStrike" kern="1200" dirty="0">
                <a:solidFill>
                  <a:schemeClr val="tx1"/>
                </a:solidFill>
                <a:effectLst/>
                <a:latin typeface="+mn-lt"/>
                <a:ea typeface="+mn-ea"/>
                <a:cs typeface="+mn-cs"/>
              </a:rPr>
              <a:t> [487], </a:t>
            </a:r>
            <a:r>
              <a:rPr lang="en-GB" sz="1200" b="0" i="0" u="none" strike="noStrike" kern="1200" dirty="0" err="1">
                <a:solidFill>
                  <a:schemeClr val="tx1"/>
                </a:solidFill>
                <a:effectLst/>
                <a:latin typeface="+mn-lt"/>
                <a:ea typeface="+mn-ea"/>
                <a:cs typeface="+mn-cs"/>
              </a:rPr>
              <a:t>dites</a:t>
            </a:r>
            <a:r>
              <a:rPr lang="en-GB" sz="1200" b="0" i="0" u="none" strike="noStrike" kern="1200" dirty="0">
                <a:solidFill>
                  <a:schemeClr val="tx1"/>
                </a:solidFill>
                <a:effectLst/>
                <a:latin typeface="+mn-lt"/>
                <a:ea typeface="+mn-ea"/>
                <a:cs typeface="+mn-cs"/>
              </a:rPr>
              <a:t> [37], </a:t>
            </a:r>
            <a:r>
              <a:rPr lang="en-GB" sz="1200" b="0" i="0" u="none" strike="noStrike" kern="1200" dirty="0" err="1">
                <a:solidFill>
                  <a:schemeClr val="tx1"/>
                </a:solidFill>
                <a:effectLst/>
                <a:latin typeface="+mn-lt"/>
                <a:ea typeface="+mn-ea"/>
                <a:cs typeface="+mn-cs"/>
              </a:rPr>
              <a:t>interdire</a:t>
            </a:r>
            <a:r>
              <a:rPr lang="en-GB" sz="1200" b="0" i="0" u="none" strike="noStrike" kern="1200" dirty="0">
                <a:solidFill>
                  <a:schemeClr val="tx1"/>
                </a:solidFill>
                <a:effectLst/>
                <a:latin typeface="+mn-lt"/>
                <a:ea typeface="+mn-ea"/>
                <a:cs typeface="+mn-cs"/>
              </a:rPr>
              <a:t> [533], </a:t>
            </a:r>
            <a:r>
              <a:rPr lang="en-GB" sz="1200" b="1" i="0" u="none" strike="noStrike" kern="1200" dirty="0" err="1">
                <a:solidFill>
                  <a:schemeClr val="tx1"/>
                </a:solidFill>
                <a:effectLst/>
                <a:latin typeface="+mn-lt"/>
                <a:ea typeface="+mn-ea"/>
                <a:cs typeface="+mn-cs"/>
              </a:rPr>
              <a:t>inscrire</a:t>
            </a:r>
            <a:r>
              <a:rPr lang="en-GB" sz="1200" b="0" i="0" u="none" strike="noStrike" kern="1200" dirty="0">
                <a:solidFill>
                  <a:schemeClr val="tx1"/>
                </a:solidFill>
                <a:effectLst/>
                <a:latin typeface="+mn-lt"/>
                <a:ea typeface="+mn-ea"/>
                <a:cs typeface="+mn-cs"/>
              </a:rPr>
              <a:t> [1004], lieu [117], </a:t>
            </a:r>
            <a:r>
              <a:rPr lang="en-GB" sz="1200" b="0" i="0" u="none" strike="noStrike" kern="1200" dirty="0" err="1">
                <a:solidFill>
                  <a:schemeClr val="tx1"/>
                </a:solidFill>
                <a:effectLst/>
                <a:latin typeface="+mn-lt"/>
                <a:ea typeface="+mn-ea"/>
                <a:cs typeface="+mn-cs"/>
              </a:rPr>
              <a:t>arbre</a:t>
            </a:r>
            <a:r>
              <a:rPr lang="en-GB" sz="1200" b="0" i="0" u="none" strike="noStrike" kern="1200" dirty="0">
                <a:solidFill>
                  <a:schemeClr val="tx1"/>
                </a:solidFill>
                <a:effectLst/>
                <a:latin typeface="+mn-lt"/>
                <a:ea typeface="+mn-ea"/>
                <a:cs typeface="+mn-cs"/>
              </a:rPr>
              <a:t> [2111], </a:t>
            </a:r>
            <a:r>
              <a:rPr lang="en-GB" sz="1200" b="1" i="0" u="none" strike="noStrike" kern="1200" dirty="0" err="1">
                <a:solidFill>
                  <a:schemeClr val="tx1"/>
                </a:solidFill>
                <a:effectLst/>
                <a:latin typeface="+mn-lt"/>
                <a:ea typeface="+mn-ea"/>
                <a:cs typeface="+mn-cs"/>
              </a:rPr>
              <a:t>autobus</a:t>
            </a:r>
            <a:r>
              <a:rPr lang="en-GB" sz="1200" b="0" i="0" u="none" strike="noStrike" kern="1200" dirty="0">
                <a:solidFill>
                  <a:schemeClr val="tx1"/>
                </a:solidFill>
                <a:effectLst/>
                <a:latin typeface="+mn-lt"/>
                <a:ea typeface="+mn-ea"/>
                <a:cs typeface="+mn-cs"/>
              </a:rPr>
              <a:t> [4216], </a:t>
            </a:r>
            <a:r>
              <a:rPr lang="en-GB" sz="1200" b="0" i="0" u="none" strike="noStrike" kern="1200" dirty="0" err="1">
                <a:solidFill>
                  <a:schemeClr val="tx1"/>
                </a:solidFill>
                <a:effectLst/>
                <a:latin typeface="+mn-lt"/>
                <a:ea typeface="+mn-ea"/>
                <a:cs typeface="+mn-cs"/>
              </a:rPr>
              <a:t>neige</a:t>
            </a:r>
            <a:r>
              <a:rPr lang="en-GB" sz="1200" b="0" i="0" u="none" strike="noStrike" kern="1200" dirty="0">
                <a:solidFill>
                  <a:schemeClr val="tx1"/>
                </a:solidFill>
                <a:effectLst/>
                <a:latin typeface="+mn-lt"/>
                <a:ea typeface="+mn-ea"/>
                <a:cs typeface="+mn-cs"/>
              </a:rPr>
              <a:t> [1824], </a:t>
            </a:r>
            <a:r>
              <a:rPr lang="en-GB" sz="1200" b="0" i="0" u="none" strike="noStrike" kern="1200" dirty="0" err="1">
                <a:solidFill>
                  <a:schemeClr val="tx1"/>
                </a:solidFill>
                <a:effectLst/>
                <a:latin typeface="+mn-lt"/>
                <a:ea typeface="+mn-ea"/>
                <a:cs typeface="+mn-cs"/>
              </a:rPr>
              <a:t>chaud</a:t>
            </a:r>
            <a:r>
              <a:rPr lang="en-GB" sz="1200" b="0" i="0" u="none" strike="noStrike" kern="1200" dirty="0">
                <a:solidFill>
                  <a:schemeClr val="tx1"/>
                </a:solidFill>
                <a:effectLst/>
                <a:latin typeface="+mn-lt"/>
                <a:ea typeface="+mn-ea"/>
                <a:cs typeface="+mn-cs"/>
              </a:rPr>
              <a:t> [1852], </a:t>
            </a:r>
            <a:r>
              <a:rPr lang="en-GB" sz="1200" b="0" i="0" u="none" strike="noStrike" kern="1200" dirty="0" err="1">
                <a:solidFill>
                  <a:schemeClr val="tx1"/>
                </a:solidFill>
                <a:effectLst/>
                <a:latin typeface="+mn-lt"/>
                <a:ea typeface="+mn-ea"/>
                <a:cs typeface="+mn-cs"/>
              </a:rPr>
              <a:t>froid</a:t>
            </a:r>
            <a:r>
              <a:rPr lang="en-GB" sz="1200" b="0" i="0" u="none" strike="noStrike" kern="1200" dirty="0">
                <a:solidFill>
                  <a:schemeClr val="tx1"/>
                </a:solidFill>
                <a:effectLst/>
                <a:latin typeface="+mn-lt"/>
                <a:ea typeface="+mn-ea"/>
                <a:cs typeface="+mn-cs"/>
              </a:rPr>
              <a:t> [1307], </a:t>
            </a:r>
            <a:r>
              <a:rPr lang="en-GB" sz="1200" b="1" i="0" u="none" strike="noStrike" kern="1200" dirty="0" err="1">
                <a:solidFill>
                  <a:schemeClr val="tx1"/>
                </a:solidFill>
                <a:effectLst/>
                <a:latin typeface="+mn-lt"/>
                <a:ea typeface="+mn-ea"/>
                <a:cs typeface="+mn-cs"/>
              </a:rPr>
              <a:t>scolaire</a:t>
            </a:r>
            <a:r>
              <a:rPr lang="en-GB" sz="1200" b="0" i="0" u="none" strike="noStrike" kern="1200" dirty="0">
                <a:solidFill>
                  <a:schemeClr val="tx1"/>
                </a:solidFill>
                <a:effectLst/>
                <a:latin typeface="+mn-lt"/>
                <a:ea typeface="+mn-ea"/>
                <a:cs typeface="+mn-cs"/>
              </a:rPr>
              <a:t> [1993]</a:t>
            </a:r>
            <a:br>
              <a:rPr lang="en-GB" sz="1200" b="0" i="0" u="none" strike="noStrike"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FC1BA32C-E105-471E-9A5E-07E88562E407}" type="slidenum">
              <a:rPr lang="en-GB" smtClean="0"/>
              <a:t>65</a:t>
            </a:fld>
            <a:endParaRPr lang="en-GB"/>
          </a:p>
        </p:txBody>
      </p:sp>
    </p:spTree>
    <p:extLst>
      <p:ext uri="{BB962C8B-B14F-4D97-AF65-F5344CB8AC3E}">
        <p14:creationId xmlns:p14="http://schemas.microsoft.com/office/powerpoint/2010/main" val="22217105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66</a:t>
            </a:fld>
            <a:endParaRPr lang="en-GB"/>
          </a:p>
        </p:txBody>
      </p:sp>
    </p:spTree>
    <p:extLst>
      <p:ext uri="{BB962C8B-B14F-4D97-AF65-F5344CB8AC3E}">
        <p14:creationId xmlns:p14="http://schemas.microsoft.com/office/powerpoint/2010/main" val="25543897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67</a:t>
            </a:fld>
            <a:endParaRPr lang="en-GB"/>
          </a:p>
        </p:txBody>
      </p:sp>
    </p:spTree>
    <p:extLst>
      <p:ext uri="{BB962C8B-B14F-4D97-AF65-F5344CB8AC3E}">
        <p14:creationId xmlns:p14="http://schemas.microsoft.com/office/powerpoint/2010/main" val="30903930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68</a:t>
            </a:fld>
            <a:endParaRPr lang="en-GB"/>
          </a:p>
        </p:txBody>
      </p:sp>
    </p:spTree>
    <p:extLst>
      <p:ext uri="{BB962C8B-B14F-4D97-AF65-F5344CB8AC3E}">
        <p14:creationId xmlns:p14="http://schemas.microsoft.com/office/powerpoint/2010/main" val="22167278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commencer [139], </a:t>
            </a:r>
            <a:r>
              <a:rPr lang="en-GB" sz="1200" b="0" i="0" u="none" strike="noStrike" kern="1200" dirty="0" err="1">
                <a:solidFill>
                  <a:schemeClr val="tx1"/>
                </a:solidFill>
                <a:effectLst/>
                <a:latin typeface="+mn-lt"/>
                <a:ea typeface="+mn-ea"/>
                <a:cs typeface="+mn-cs"/>
              </a:rPr>
              <a:t>expliquer</a:t>
            </a:r>
            <a:r>
              <a:rPr lang="en-GB" sz="1200" b="0" i="0" u="none" strike="noStrike" kern="1200" dirty="0">
                <a:solidFill>
                  <a:schemeClr val="tx1"/>
                </a:solidFill>
                <a:effectLst/>
                <a:latin typeface="+mn-lt"/>
                <a:ea typeface="+mn-ea"/>
                <a:cs typeface="+mn-cs"/>
              </a:rPr>
              <a:t> [252], </a:t>
            </a:r>
            <a:r>
              <a:rPr lang="en-GB" sz="1200" b="0" i="0" u="none" strike="noStrike" kern="1200" dirty="0" err="1">
                <a:solidFill>
                  <a:schemeClr val="tx1"/>
                </a:solidFill>
                <a:effectLst/>
                <a:latin typeface="+mn-lt"/>
                <a:ea typeface="+mn-ea"/>
                <a:cs typeface="+mn-cs"/>
              </a:rPr>
              <a:t>emprunter</a:t>
            </a:r>
            <a:r>
              <a:rPr lang="en-GB" sz="1200" b="0" i="0" u="none" strike="noStrike" kern="1200" dirty="0">
                <a:solidFill>
                  <a:schemeClr val="tx1"/>
                </a:solidFill>
                <a:effectLst/>
                <a:latin typeface="+mn-lt"/>
                <a:ea typeface="+mn-ea"/>
                <a:cs typeface="+mn-cs"/>
              </a:rPr>
              <a:t> [1123], quitter [507], </a:t>
            </a:r>
            <a:r>
              <a:rPr lang="en-GB" sz="1200" b="0" i="0" u="none" strike="noStrike" kern="1200" dirty="0" err="1">
                <a:solidFill>
                  <a:schemeClr val="tx1"/>
                </a:solidFill>
                <a:effectLst/>
                <a:latin typeface="+mn-lt"/>
                <a:ea typeface="+mn-ea"/>
                <a:cs typeface="+mn-cs"/>
              </a:rPr>
              <a:t>bibliothèque</a:t>
            </a:r>
            <a:r>
              <a:rPr lang="en-GB" sz="1200" b="0" i="0" u="none" strike="noStrike" kern="1200" dirty="0">
                <a:solidFill>
                  <a:schemeClr val="tx1"/>
                </a:solidFill>
                <a:effectLst/>
                <a:latin typeface="+mn-lt"/>
                <a:ea typeface="+mn-ea"/>
                <a:cs typeface="+mn-cs"/>
              </a:rPr>
              <a:t> [2511], </a:t>
            </a:r>
            <a:r>
              <a:rPr lang="en-GB" sz="1200" b="0" i="0" u="none" strike="noStrike" kern="1200" dirty="0" err="1">
                <a:solidFill>
                  <a:schemeClr val="tx1"/>
                </a:solidFill>
                <a:effectLst/>
                <a:latin typeface="+mn-lt"/>
                <a:ea typeface="+mn-ea"/>
                <a:cs typeface="+mn-cs"/>
              </a:rPr>
              <a:t>cours</a:t>
            </a:r>
            <a:r>
              <a:rPr lang="en-GB" sz="1200" b="0" i="0" u="none" strike="noStrike" kern="1200" dirty="0">
                <a:solidFill>
                  <a:schemeClr val="tx1"/>
                </a:solidFill>
                <a:effectLst/>
                <a:latin typeface="+mn-lt"/>
                <a:ea typeface="+mn-ea"/>
                <a:cs typeface="+mn-cs"/>
              </a:rPr>
              <a:t> [169], </a:t>
            </a:r>
            <a:r>
              <a:rPr lang="en-GB" sz="1200" b="0" i="0" u="none" strike="noStrike" kern="1200" dirty="0" err="1">
                <a:solidFill>
                  <a:schemeClr val="tx1"/>
                </a:solidFill>
                <a:effectLst/>
                <a:latin typeface="+mn-lt"/>
                <a:ea typeface="+mn-ea"/>
                <a:cs typeface="+mn-cs"/>
              </a:rPr>
              <a:t>fois</a:t>
            </a:r>
            <a:r>
              <a:rPr lang="en-GB" sz="1200" b="0" i="0" u="none" strike="noStrike" kern="1200" dirty="0">
                <a:solidFill>
                  <a:schemeClr val="tx1"/>
                </a:solidFill>
                <a:effectLst/>
                <a:latin typeface="+mn-lt"/>
                <a:ea typeface="+mn-ea"/>
                <a:cs typeface="+mn-cs"/>
              </a:rPr>
              <a:t> [49], </a:t>
            </a:r>
            <a:r>
              <a:rPr lang="en-GB" sz="1200" b="0" i="0" u="none" strike="noStrike" kern="1200" dirty="0" err="1">
                <a:solidFill>
                  <a:schemeClr val="tx1"/>
                </a:solidFill>
                <a:effectLst/>
                <a:latin typeface="+mn-lt"/>
                <a:ea typeface="+mn-ea"/>
                <a:cs typeface="+mn-cs"/>
              </a:rPr>
              <a:t>tâche</a:t>
            </a:r>
            <a:r>
              <a:rPr lang="en-GB" sz="1200" b="0" i="0" u="none" strike="noStrike" kern="1200" dirty="0">
                <a:solidFill>
                  <a:schemeClr val="tx1"/>
                </a:solidFill>
                <a:effectLst/>
                <a:latin typeface="+mn-lt"/>
                <a:ea typeface="+mn-ea"/>
                <a:cs typeface="+mn-cs"/>
              </a:rPr>
              <a:t> [887], déjà</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[58], </a:t>
            </a:r>
            <a:r>
              <a:rPr lang="en-GB" sz="1200" b="0" i="0" u="none" strike="noStrike" kern="1200" dirty="0" err="1">
                <a:solidFill>
                  <a:schemeClr val="tx1"/>
                </a:solidFill>
                <a:effectLst/>
                <a:latin typeface="+mn-lt"/>
                <a:ea typeface="+mn-ea"/>
                <a:cs typeface="+mn-cs"/>
              </a:rPr>
              <a:t>enfin</a:t>
            </a:r>
            <a:r>
              <a:rPr lang="en-GB" sz="1200" b="0" i="0" u="none" strike="noStrike" kern="1200" dirty="0">
                <a:solidFill>
                  <a:schemeClr val="tx1"/>
                </a:solidFill>
                <a:effectLst/>
                <a:latin typeface="+mn-lt"/>
                <a:ea typeface="+mn-ea"/>
                <a:cs typeface="+mn-cs"/>
              </a:rPr>
              <a:t> [349], </a:t>
            </a:r>
            <a:r>
              <a:rPr lang="en-GB" sz="1200" b="0" i="0" u="none" strike="noStrike" kern="1200" dirty="0" err="1">
                <a:solidFill>
                  <a:schemeClr val="tx1"/>
                </a:solidFill>
                <a:effectLst/>
                <a:latin typeface="+mn-lt"/>
                <a:ea typeface="+mn-ea"/>
                <a:cs typeface="+mn-cs"/>
              </a:rPr>
              <a:t>toujours</a:t>
            </a:r>
            <a:r>
              <a:rPr lang="en-GB" sz="1200" b="0" i="0" u="none" strike="noStrike" kern="1200" dirty="0">
                <a:solidFill>
                  <a:schemeClr val="tx1"/>
                </a:solidFill>
                <a:effectLst/>
                <a:latin typeface="+mn-lt"/>
                <a:ea typeface="+mn-ea"/>
                <a:cs typeface="+mn-cs"/>
              </a:rPr>
              <a:t> [103]</a:t>
            </a:r>
            <a:r>
              <a:rPr lang="en-GB" b="0" dirty="0"/>
              <a:t> </a:t>
            </a:r>
            <a:endParaRPr lang="en-US" b="0" dirty="0"/>
          </a:p>
        </p:txBody>
      </p:sp>
      <p:sp>
        <p:nvSpPr>
          <p:cNvPr id="4" name="Slide Number Placeholder 3"/>
          <p:cNvSpPr>
            <a:spLocks noGrp="1"/>
          </p:cNvSpPr>
          <p:nvPr>
            <p:ph type="sldNum" sz="quarter" idx="5"/>
          </p:nvPr>
        </p:nvSpPr>
        <p:spPr/>
        <p:txBody>
          <a:bodyPr/>
          <a:lstStyle/>
          <a:p>
            <a:fld id="{FC1BA32C-E105-471E-9A5E-07E88562E407}" type="slidenum">
              <a:rPr lang="en-GB" smtClean="0"/>
              <a:t>69</a:t>
            </a:fld>
            <a:endParaRPr lang="en-GB"/>
          </a:p>
        </p:txBody>
      </p:sp>
    </p:spTree>
    <p:extLst>
      <p:ext uri="{BB962C8B-B14F-4D97-AF65-F5344CB8AC3E}">
        <p14:creationId xmlns:p14="http://schemas.microsoft.com/office/powerpoint/2010/main" val="27095309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bu</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boire</a:t>
            </a:r>
            <a:r>
              <a:rPr lang="en-GB" sz="1200" b="0" i="0" u="none" strike="noStrike" kern="1200" dirty="0">
                <a:solidFill>
                  <a:schemeClr val="tx1"/>
                </a:solidFill>
                <a:effectLst/>
                <a:latin typeface="+mn-lt"/>
                <a:ea typeface="+mn-ea"/>
                <a:cs typeface="+mn-cs"/>
              </a:rPr>
              <a:t> - 1879], </a:t>
            </a:r>
            <a:r>
              <a:rPr lang="en-GB" sz="1200" b="0" i="0" u="none" strike="noStrike" kern="1200" dirty="0" err="1">
                <a:solidFill>
                  <a:schemeClr val="tx1"/>
                </a:solidFill>
                <a:effectLst/>
                <a:latin typeface="+mn-lt"/>
                <a:ea typeface="+mn-ea"/>
                <a:cs typeface="+mn-cs"/>
              </a:rPr>
              <a:t>eu</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avoir</a:t>
            </a:r>
            <a:r>
              <a:rPr lang="en-GB" sz="1200" b="0" i="0" u="none" strike="noStrike" kern="1200" dirty="0">
                <a:solidFill>
                  <a:schemeClr val="tx1"/>
                </a:solidFill>
                <a:effectLst/>
                <a:latin typeface="+mn-lt"/>
                <a:ea typeface="+mn-ea"/>
                <a:cs typeface="+mn-cs"/>
              </a:rPr>
              <a:t> - 8], pris [prendre - 43], accident [1227], bras [1253], jambe [2472], mal</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[277], </a:t>
            </a:r>
            <a:r>
              <a:rPr lang="en-GB" sz="1200" b="0" i="0" u="none" strike="noStrike" kern="1200" dirty="0" err="1">
                <a:solidFill>
                  <a:schemeClr val="tx1"/>
                </a:solidFill>
                <a:effectLst/>
                <a:latin typeface="+mn-lt"/>
                <a:ea typeface="+mn-ea"/>
                <a:cs typeface="+mn-cs"/>
              </a:rPr>
              <a:t>maladie</a:t>
            </a:r>
            <a:r>
              <a:rPr lang="en-GB" sz="1200" b="0" i="0" u="none" strike="noStrike" kern="1200" dirty="0">
                <a:solidFill>
                  <a:schemeClr val="tx1"/>
                </a:solidFill>
                <a:effectLst/>
                <a:latin typeface="+mn-lt"/>
                <a:ea typeface="+mn-ea"/>
                <a:cs typeface="+mn-cs"/>
              </a:rPr>
              <a:t> [793], petit-déjeuner [&gt;5000], photo [1412], déjà</a:t>
            </a:r>
            <a:r>
              <a:rPr lang="en-GB" sz="1200" b="0" i="0" u="none" strike="noStrike" kern="1200" baseline="30000" dirty="0">
                <a:solidFill>
                  <a:schemeClr val="tx1"/>
                </a:solidFill>
                <a:effectLst/>
                <a:latin typeface="+mn-lt"/>
                <a:ea typeface="+mn-ea"/>
                <a:cs typeface="+mn-cs"/>
              </a:rPr>
              <a:t>2 </a:t>
            </a:r>
            <a:r>
              <a:rPr lang="en-GB" sz="1200" b="0" i="0" u="none" strike="noStrike" kern="1200" dirty="0">
                <a:solidFill>
                  <a:schemeClr val="tx1"/>
                </a:solidFill>
                <a:effectLst/>
                <a:latin typeface="+mn-lt"/>
                <a:ea typeface="+mn-ea"/>
                <a:cs typeface="+mn-cs"/>
              </a:rPr>
              <a:t>[58], pas encore [18/51], </a:t>
            </a:r>
            <a:r>
              <a:rPr lang="en-GB" sz="1200" b="0" i="0" u="none" strike="noStrike" kern="1200" dirty="0" err="1">
                <a:solidFill>
                  <a:schemeClr val="tx1"/>
                </a:solidFill>
                <a:effectLst/>
                <a:latin typeface="+mn-lt"/>
                <a:ea typeface="+mn-ea"/>
                <a:cs typeface="+mn-cs"/>
              </a:rPr>
              <a:t>ensuite</a:t>
            </a:r>
            <a:r>
              <a:rPr lang="en-GB" sz="1200" b="0" i="0" u="none" strike="noStrike" kern="1200" dirty="0">
                <a:solidFill>
                  <a:schemeClr val="tx1"/>
                </a:solidFill>
                <a:effectLst/>
                <a:latin typeface="+mn-lt"/>
                <a:ea typeface="+mn-ea"/>
                <a:cs typeface="+mn-cs"/>
              </a:rPr>
              <a:t> [265]</a:t>
            </a:r>
            <a:br>
              <a:rPr lang="en-GB" sz="1200" b="0" i="0" u="none" strike="noStrike"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FC1BA32C-E105-471E-9A5E-07E88562E407}" type="slidenum">
              <a:rPr lang="en-GB" smtClean="0"/>
              <a:t>72</a:t>
            </a:fld>
            <a:endParaRPr lang="en-GB"/>
          </a:p>
        </p:txBody>
      </p:sp>
    </p:spTree>
    <p:extLst>
      <p:ext uri="{BB962C8B-B14F-4D97-AF65-F5344CB8AC3E}">
        <p14:creationId xmlns:p14="http://schemas.microsoft.com/office/powerpoint/2010/main" val="18601065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lever, </a:t>
            </a:r>
            <a:r>
              <a:rPr lang="en-GB" sz="1200" b="0" i="0" u="none" strike="noStrike" kern="1200" dirty="0" err="1">
                <a:solidFill>
                  <a:schemeClr val="tx1"/>
                </a:solidFill>
                <a:effectLst/>
                <a:latin typeface="+mn-lt"/>
                <a:ea typeface="+mn-ea"/>
                <a:cs typeface="+mn-cs"/>
              </a:rPr>
              <a:t>lève</a:t>
            </a:r>
            <a:r>
              <a:rPr lang="en-GB" sz="1200" b="0" i="0" u="none" strike="noStrike" kern="1200" dirty="0">
                <a:solidFill>
                  <a:schemeClr val="tx1"/>
                </a:solidFill>
                <a:effectLst/>
                <a:latin typeface="+mn-lt"/>
                <a:ea typeface="+mn-ea"/>
                <a:cs typeface="+mn-cs"/>
              </a:rPr>
              <a:t> [837], </a:t>
            </a:r>
            <a:r>
              <a:rPr lang="en-GB" sz="1200" b="0" i="0" u="none" strike="noStrike" kern="1200" dirty="0" err="1">
                <a:solidFill>
                  <a:schemeClr val="tx1"/>
                </a:solidFill>
                <a:effectLst/>
                <a:latin typeface="+mn-lt"/>
                <a:ea typeface="+mn-ea"/>
                <a:cs typeface="+mn-cs"/>
              </a:rPr>
              <a:t>reposer</a:t>
            </a:r>
            <a:r>
              <a:rPr lang="en-GB" sz="1200" b="0" i="0" u="none" strike="noStrike" kern="1200" dirty="0">
                <a:solidFill>
                  <a:schemeClr val="tx1"/>
                </a:solidFill>
                <a:effectLst/>
                <a:latin typeface="+mn-lt"/>
                <a:ea typeface="+mn-ea"/>
                <a:cs typeface="+mn-cs"/>
              </a:rPr>
              <a:t> [776], chapeau [2908], cuisine</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[2618], main [418], manteau [3764], matin [442], </a:t>
            </a:r>
            <a:r>
              <a:rPr lang="en-GB" sz="1200" b="0" i="0" u="none" strike="noStrike" kern="1200" dirty="0" err="1">
                <a:solidFill>
                  <a:schemeClr val="tx1"/>
                </a:solidFill>
                <a:effectLst/>
                <a:latin typeface="+mn-lt"/>
                <a:ea typeface="+mn-ea"/>
                <a:cs typeface="+mn-cs"/>
              </a:rPr>
              <a:t>pluie</a:t>
            </a:r>
            <a:r>
              <a:rPr lang="en-GB" sz="1200" b="0" i="0" u="none" strike="noStrike" kern="1200" dirty="0">
                <a:solidFill>
                  <a:schemeClr val="tx1"/>
                </a:solidFill>
                <a:effectLst/>
                <a:latin typeface="+mn-lt"/>
                <a:ea typeface="+mn-ea"/>
                <a:cs typeface="+mn-cs"/>
              </a:rPr>
              <a:t> [2217], tête [343]</a:t>
            </a:r>
            <a:r>
              <a:rPr lang="en-GB" b="0" dirty="0"/>
              <a:t> </a:t>
            </a:r>
            <a:endParaRPr lang="en-US" b="0" dirty="0"/>
          </a:p>
        </p:txBody>
      </p:sp>
      <p:sp>
        <p:nvSpPr>
          <p:cNvPr id="4" name="Slide Number Placeholder 3"/>
          <p:cNvSpPr>
            <a:spLocks noGrp="1"/>
          </p:cNvSpPr>
          <p:nvPr>
            <p:ph type="sldNum" sz="quarter" idx="5"/>
          </p:nvPr>
        </p:nvSpPr>
        <p:spPr/>
        <p:txBody>
          <a:bodyPr/>
          <a:lstStyle/>
          <a:p>
            <a:fld id="{FC1BA32C-E105-471E-9A5E-07E88562E407}" type="slidenum">
              <a:rPr lang="en-GB" smtClean="0"/>
              <a:t>73</a:t>
            </a:fld>
            <a:endParaRPr lang="en-GB"/>
          </a:p>
        </p:txBody>
      </p:sp>
    </p:spTree>
    <p:extLst>
      <p:ext uri="{BB962C8B-B14F-4D97-AF65-F5344CB8AC3E}">
        <p14:creationId xmlns:p14="http://schemas.microsoft.com/office/powerpoint/2010/main" val="29615292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9845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baseline="0" dirty="0" err="1"/>
              <a:t>brillant</a:t>
            </a:r>
            <a:r>
              <a:rPr lang="en-GB" baseline="0" dirty="0"/>
              <a:t> [2569]; </a:t>
            </a:r>
            <a:r>
              <a:rPr lang="en-GB" b="1" baseline="0" dirty="0" err="1"/>
              <a:t>juillet</a:t>
            </a:r>
            <a:r>
              <a:rPr lang="en-GB" baseline="0" dirty="0"/>
              <a:t> [1326]; </a:t>
            </a:r>
            <a:r>
              <a:rPr lang="en-GB" b="1" baseline="0" dirty="0" err="1"/>
              <a:t>habiller</a:t>
            </a:r>
            <a:r>
              <a:rPr lang="en-GB" baseline="0" dirty="0"/>
              <a:t> [3576]; </a:t>
            </a:r>
            <a:r>
              <a:rPr lang="en-GB" b="1" baseline="0" dirty="0" err="1"/>
              <a:t>famille</a:t>
            </a:r>
            <a:r>
              <a:rPr lang="en-GB" b="1" baseline="0" dirty="0"/>
              <a:t> </a:t>
            </a:r>
            <a:r>
              <a:rPr lang="en-GB" baseline="0" dirty="0"/>
              <a:t>[172]; </a:t>
            </a:r>
            <a:r>
              <a:rPr lang="en-GB" b="1" baseline="0" dirty="0" err="1"/>
              <a:t>pavillon</a:t>
            </a:r>
            <a:r>
              <a:rPr lang="en-GB" b="0" baseline="0" dirty="0"/>
              <a:t> [3412].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baseline="0" dirty="0"/>
              <a:t>taille</a:t>
            </a:r>
            <a:r>
              <a:rPr lang="en-GB" baseline="0" dirty="0"/>
              <a:t> [1500]; </a:t>
            </a:r>
            <a:r>
              <a:rPr lang="en-GB" b="1" baseline="0" dirty="0"/>
              <a:t>ail </a:t>
            </a:r>
            <a:r>
              <a:rPr lang="en-GB" b="0" baseline="0" dirty="0"/>
              <a:t>[&gt;5000]; </a:t>
            </a:r>
            <a:r>
              <a:rPr lang="en-GB" b="1" dirty="0" err="1"/>
              <a:t>détail</a:t>
            </a:r>
            <a:r>
              <a:rPr lang="en-GB" b="0" dirty="0"/>
              <a:t>[318]; </a:t>
            </a:r>
            <a:r>
              <a:rPr lang="en-GB" b="1" dirty="0" err="1"/>
              <a:t>médaille</a:t>
            </a:r>
            <a:r>
              <a:rPr lang="en-GB" b="1" baseline="0" dirty="0"/>
              <a:t> </a:t>
            </a:r>
            <a:r>
              <a:rPr lang="en-GB" b="0" baseline="0" dirty="0"/>
              <a:t>[3361]</a:t>
            </a:r>
            <a:r>
              <a:rPr lang="en-GB" baseline="0" dirty="0"/>
              <a:t> </a:t>
            </a:r>
            <a:r>
              <a:rPr lang="en-GB" b="1" baseline="0" dirty="0" err="1"/>
              <a:t>travailler</a:t>
            </a:r>
            <a:r>
              <a:rPr lang="en-GB" baseline="0" dirty="0"/>
              <a:t> [290]; </a:t>
            </a:r>
            <a:r>
              <a:rPr lang="en-GB" b="1" baseline="0" dirty="0" err="1"/>
              <a:t>ailleurs</a:t>
            </a:r>
            <a:r>
              <a:rPr lang="en-GB" baseline="0" dirty="0"/>
              <a:t> [360].</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b="0" i="0" u="sng" dirty="0">
                <a:solidFill>
                  <a:srgbClr val="222222"/>
                </a:solidFill>
                <a:effectLst/>
                <a:latin typeface="Arial" panose="020B0604020202020204" pitchFamily="34" charset="0"/>
              </a:rPr>
              <a:t>oreille</a:t>
            </a:r>
            <a:r>
              <a:rPr lang="fr-FR" b="0" i="0" dirty="0">
                <a:solidFill>
                  <a:srgbClr val="222222"/>
                </a:solidFill>
                <a:effectLst/>
                <a:latin typeface="Arial" panose="020B0604020202020204" pitchFamily="34" charset="0"/>
              </a:rPr>
              <a:t> [1844], meilleur [194], soleil [1713], bouteille [2979], merveilleux [2209], appareil [1420]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baseline="0" dirty="0"/>
              <a:t>fauteuil</a:t>
            </a:r>
            <a:r>
              <a:rPr lang="en-GB" baseline="0" dirty="0"/>
              <a:t> [2743]; </a:t>
            </a:r>
            <a:r>
              <a:rPr lang="en-GB" b="1" baseline="0" dirty="0" err="1"/>
              <a:t>feuille</a:t>
            </a:r>
            <a:r>
              <a:rPr lang="en-GB" b="1" baseline="0" dirty="0"/>
              <a:t> </a:t>
            </a:r>
            <a:r>
              <a:rPr lang="en-GB" b="0" baseline="0" dirty="0"/>
              <a:t>[2440]</a:t>
            </a:r>
            <a:r>
              <a:rPr lang="en-GB" baseline="0" dirty="0"/>
              <a:t> </a:t>
            </a:r>
            <a:r>
              <a:rPr lang="en-GB" b="1" baseline="0" dirty="0" err="1"/>
              <a:t>recueillir</a:t>
            </a:r>
            <a:r>
              <a:rPr lang="en-GB" baseline="0" dirty="0"/>
              <a:t> [1230]; </a:t>
            </a:r>
            <a:r>
              <a:rPr lang="en-GB" b="1" baseline="0" dirty="0" err="1"/>
              <a:t>accueil</a:t>
            </a:r>
            <a:r>
              <a:rPr lang="en-GB" baseline="0" dirty="0"/>
              <a:t> [2541], </a:t>
            </a:r>
            <a:r>
              <a:rPr lang="en-GB" b="1" baseline="0" dirty="0" err="1"/>
              <a:t>écureuil</a:t>
            </a:r>
            <a:r>
              <a:rPr lang="en-GB" b="1" baseline="0" dirty="0"/>
              <a:t> </a:t>
            </a:r>
            <a:r>
              <a:rPr lang="en-GB" baseline="0" dirty="0"/>
              <a:t>[&gt;5000], </a:t>
            </a:r>
            <a:r>
              <a:rPr lang="en-GB" b="1" dirty="0"/>
              <a:t>oeil </a:t>
            </a:r>
            <a:r>
              <a:rPr lang="en-GB" b="0" dirty="0"/>
              <a:t>[474]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baseline="0" dirty="0" err="1"/>
              <a:t>fouiller</a:t>
            </a:r>
            <a:r>
              <a:rPr lang="en-GB" baseline="0" dirty="0"/>
              <a:t> [3431]; </a:t>
            </a:r>
            <a:r>
              <a:rPr lang="en-GB" b="1" baseline="0" dirty="0" err="1"/>
              <a:t>brouiller</a:t>
            </a:r>
            <a:r>
              <a:rPr lang="en-GB" b="1" baseline="0" dirty="0"/>
              <a:t> </a:t>
            </a:r>
            <a:r>
              <a:rPr lang="en-GB" b="0" baseline="0" dirty="0"/>
              <a:t>[4682]</a:t>
            </a:r>
            <a:r>
              <a:rPr lang="en-GB" baseline="0" dirty="0"/>
              <a:t> </a:t>
            </a:r>
            <a:r>
              <a:rPr lang="en-GB" b="1" baseline="0" dirty="0" err="1"/>
              <a:t>débrouiller</a:t>
            </a:r>
            <a:r>
              <a:rPr lang="en-GB" baseline="0" dirty="0"/>
              <a:t> [3618]; </a:t>
            </a:r>
            <a:r>
              <a:rPr lang="en-GB" b="1" baseline="0" dirty="0"/>
              <a:t>grenouille</a:t>
            </a:r>
            <a:r>
              <a:rPr lang="en-GB" baseline="0" dirty="0"/>
              <a:t> [&gt;5000], </a:t>
            </a:r>
            <a:r>
              <a:rPr lang="en-GB" b="1" baseline="0" dirty="0" err="1"/>
              <a:t>mouillé</a:t>
            </a:r>
            <a:r>
              <a:rPr lang="en-GB" baseline="0" dirty="0"/>
              <a:t> [&gt;5000]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baseline="0" dirty="0" err="1"/>
              <a:t>système</a:t>
            </a:r>
            <a:r>
              <a:rPr lang="en-GB" baseline="0" dirty="0"/>
              <a:t> [289]; </a:t>
            </a:r>
            <a:r>
              <a:rPr lang="en-GB" b="1" baseline="0" dirty="0"/>
              <a:t>style </a:t>
            </a:r>
            <a:r>
              <a:rPr lang="en-GB" b="0" baseline="0" dirty="0"/>
              <a:t>[1999]</a:t>
            </a:r>
            <a:r>
              <a:rPr lang="en-GB" baseline="0" dirty="0"/>
              <a:t> </a:t>
            </a:r>
            <a:r>
              <a:rPr lang="en-GB" b="1" baseline="0" dirty="0"/>
              <a:t>physique</a:t>
            </a:r>
            <a:r>
              <a:rPr lang="en-GB" baseline="0" dirty="0"/>
              <a:t> [1146]; </a:t>
            </a:r>
            <a:r>
              <a:rPr lang="en-GB" b="1" baseline="0" dirty="0"/>
              <a:t>analyser</a:t>
            </a:r>
            <a:r>
              <a:rPr lang="en-GB" baseline="0" dirty="0"/>
              <a:t> [1209]; </a:t>
            </a:r>
            <a:r>
              <a:rPr lang="en-GB" b="1" baseline="0" dirty="0" err="1"/>
              <a:t>rythme</a:t>
            </a:r>
            <a:r>
              <a:rPr lang="en-GB" baseline="0" dirty="0"/>
              <a:t> [1662]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baseline="0" dirty="0" err="1"/>
              <a:t>envoyer</a:t>
            </a:r>
            <a:r>
              <a:rPr lang="en-GB" baseline="0" dirty="0"/>
              <a:t> [526]; </a:t>
            </a:r>
            <a:r>
              <a:rPr lang="en-GB" b="1" baseline="0" dirty="0"/>
              <a:t>royal </a:t>
            </a:r>
            <a:r>
              <a:rPr lang="en-GB" b="0" baseline="0" dirty="0"/>
              <a:t>[2290];</a:t>
            </a:r>
            <a:r>
              <a:rPr lang="en-GB" baseline="0" dirty="0"/>
              <a:t> </a:t>
            </a:r>
            <a:r>
              <a:rPr lang="en-GB" b="1" baseline="0" dirty="0" err="1"/>
              <a:t>nettoyer</a:t>
            </a:r>
            <a:r>
              <a:rPr lang="en-GB" baseline="0" dirty="0"/>
              <a:t> [3887]; </a:t>
            </a:r>
            <a:r>
              <a:rPr lang="en-GB" b="1" baseline="0" dirty="0" err="1"/>
              <a:t>employé</a:t>
            </a:r>
            <a:r>
              <a:rPr lang="en-GB" baseline="0" dirty="0"/>
              <a:t> [1485]; </a:t>
            </a:r>
            <a:r>
              <a:rPr lang="en-GB" b="1" baseline="0" dirty="0"/>
              <a:t>voyage</a:t>
            </a:r>
            <a:r>
              <a:rPr lang="en-GB" baseline="0" dirty="0"/>
              <a:t> [904]; </a:t>
            </a:r>
            <a:r>
              <a:rPr lang="en-GB" b="1" baseline="0" dirty="0" err="1"/>
              <a:t>moyen</a:t>
            </a:r>
            <a:r>
              <a:rPr lang="en-GB" baseline="0" dirty="0"/>
              <a:t> [186]</a:t>
            </a:r>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solidFill>
                  <a:srgbClr val="000000"/>
                </a:solidFill>
              </a:rPr>
              <a:pPr/>
              <a:t>6</a:t>
            </a:fld>
            <a:endParaRPr lang="en-GB" altLang="en-US">
              <a:solidFill>
                <a:srgbClr val="000000"/>
              </a:solidFill>
            </a:endParaRPr>
          </a:p>
        </p:txBody>
      </p:sp>
    </p:spTree>
    <p:extLst>
      <p:ext uri="{BB962C8B-B14F-4D97-AF65-F5344CB8AC3E}">
        <p14:creationId xmlns:p14="http://schemas.microsoft.com/office/powerpoint/2010/main" val="28493825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0879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8862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although not, of course with SFC!).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r>
              <a:rPr lang="en-GB" baseline="0" dirty="0"/>
              <a:t>Word frequency rankings (1 is the most common word in French): </a:t>
            </a:r>
            <a:br>
              <a:rPr lang="en-GB" baseline="0" dirty="0"/>
            </a:br>
            <a:r>
              <a:rPr lang="en-GB" b="1" baseline="0" dirty="0" err="1"/>
              <a:t>dans</a:t>
            </a:r>
            <a:r>
              <a:rPr lang="en-GB" baseline="0" dirty="0"/>
              <a:t> [11]; </a:t>
            </a:r>
            <a:r>
              <a:rPr lang="en-GB" b="1" baseline="0" dirty="0"/>
              <a:t>petit </a:t>
            </a:r>
            <a:r>
              <a:rPr lang="en-GB" b="0" baseline="0" dirty="0"/>
              <a:t>[138]</a:t>
            </a:r>
            <a:r>
              <a:rPr lang="en-GB" baseline="0" dirty="0"/>
              <a:t> </a:t>
            </a:r>
            <a:r>
              <a:rPr lang="en-GB" b="1" baseline="0" dirty="0"/>
              <a:t>prix</a:t>
            </a:r>
            <a:r>
              <a:rPr lang="en-GB" baseline="0" dirty="0"/>
              <a:t> [310]; </a:t>
            </a:r>
            <a:r>
              <a:rPr lang="en-GB" b="1" baseline="0" dirty="0"/>
              <a:t>mot</a:t>
            </a:r>
            <a:r>
              <a:rPr lang="en-GB" baseline="0" dirty="0"/>
              <a:t> [220]; </a:t>
            </a:r>
            <a:r>
              <a:rPr lang="en-GB" b="1" baseline="0" dirty="0" err="1"/>
              <a:t>mais</a:t>
            </a:r>
            <a:r>
              <a:rPr lang="en-GB" baseline="0" dirty="0"/>
              <a:t> [30]; </a:t>
            </a:r>
            <a:r>
              <a:rPr lang="en-GB" b="1" baseline="0" dirty="0"/>
              <a:t>grand </a:t>
            </a:r>
            <a:r>
              <a:rPr lang="en-GB" baseline="0" dirty="0"/>
              <a:t>[59]</a:t>
            </a:r>
            <a:br>
              <a:rPr lang="en-GB" baseline="0" dirty="0"/>
            </a:br>
            <a:r>
              <a:rPr lang="en-GB" b="1" baseline="0" dirty="0" err="1"/>
              <a:t>ça</a:t>
            </a:r>
            <a:r>
              <a:rPr lang="en-GB" b="1" baseline="0" dirty="0"/>
              <a:t> </a:t>
            </a:r>
            <a:r>
              <a:rPr lang="en-GB" b="1" baseline="0" dirty="0" err="1"/>
              <a:t>va</a:t>
            </a:r>
            <a:r>
              <a:rPr lang="en-GB" b="1" baseline="0" dirty="0"/>
              <a:t>?</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 </a:t>
            </a:r>
            <a:r>
              <a:rPr lang="en-GB" b="1" baseline="0" dirty="0"/>
              <a:t>animal </a:t>
            </a:r>
            <a:r>
              <a:rPr lang="en-GB" baseline="0" dirty="0"/>
              <a:t>[1002]</a:t>
            </a:r>
            <a:br>
              <a:rPr lang="en-GB" baseline="0" dirty="0"/>
            </a:b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 </a:t>
            </a:r>
            <a:r>
              <a:rPr lang="en-GB" b="1" baseline="0" dirty="0"/>
              <a:t>midi </a:t>
            </a:r>
            <a:r>
              <a:rPr lang="en-GB" baseline="0" dirty="0"/>
              <a:t>[2483]</a:t>
            </a:r>
            <a:br>
              <a:rPr lang="en-GB" baseline="0" dirty="0"/>
            </a:br>
            <a:r>
              <a:rPr lang="en-GB" b="1" baseline="0" dirty="0" err="1"/>
              <a:t>jeudi</a:t>
            </a:r>
            <a:r>
              <a:rPr lang="en-GB" baseline="0" dirty="0"/>
              <a:t>[1112]; </a:t>
            </a:r>
            <a:r>
              <a:rPr lang="en-GB" b="1" baseline="0" dirty="0"/>
              <a:t>lieu </a:t>
            </a:r>
            <a:r>
              <a:rPr lang="en-GB" b="0" baseline="0" dirty="0"/>
              <a:t>[117]</a:t>
            </a:r>
            <a:r>
              <a:rPr lang="en-GB" baseline="0" dirty="0"/>
              <a:t> </a:t>
            </a:r>
            <a:r>
              <a:rPr lang="en-GB" b="1" baseline="0" dirty="0"/>
              <a:t>feu</a:t>
            </a:r>
            <a:r>
              <a:rPr lang="en-GB" baseline="0" dirty="0"/>
              <a:t> [786]; </a:t>
            </a:r>
            <a:r>
              <a:rPr lang="en-GB" b="1" baseline="0" dirty="0"/>
              <a:t>un </a:t>
            </a:r>
            <a:r>
              <a:rPr lang="en-GB" b="1" baseline="0" dirty="0" err="1"/>
              <a:t>peu</a:t>
            </a:r>
            <a:r>
              <a:rPr lang="en-GB" baseline="0" dirty="0"/>
              <a:t> [138/91]; </a:t>
            </a:r>
            <a:r>
              <a:rPr lang="en-GB" b="1" baseline="0" dirty="0" err="1"/>
              <a:t>jeu</a:t>
            </a:r>
            <a:r>
              <a:rPr lang="en-GB" baseline="0" dirty="0"/>
              <a:t> [291]; </a:t>
            </a:r>
            <a:r>
              <a:rPr lang="en-GB" b="1" baseline="0" dirty="0" err="1"/>
              <a:t>deux</a:t>
            </a:r>
            <a:r>
              <a:rPr lang="en-GB" b="1" baseline="0" dirty="0"/>
              <a:t> </a:t>
            </a:r>
            <a:r>
              <a:rPr lang="en-GB" baseline="0" dirty="0"/>
              <a:t>[41]</a:t>
            </a:r>
            <a:br>
              <a:rPr lang="en-GB" baseline="0" dirty="0"/>
            </a:br>
            <a:r>
              <a:rPr lang="en-GB" b="1" baseline="0" dirty="0" err="1"/>
              <a:t>samedi</a:t>
            </a:r>
            <a:r>
              <a:rPr lang="en-GB" baseline="0" dirty="0"/>
              <a:t> [1355]; </a:t>
            </a:r>
            <a:r>
              <a:rPr lang="en-GB" b="1" baseline="0" dirty="0" err="1"/>
              <a:t>cela</a:t>
            </a:r>
            <a:r>
              <a:rPr lang="en-GB" b="1" baseline="0" dirty="0"/>
              <a:t> </a:t>
            </a:r>
            <a:r>
              <a:rPr lang="en-GB" b="0" baseline="0" dirty="0"/>
              <a:t>[54]</a:t>
            </a:r>
            <a:r>
              <a:rPr lang="en-GB" baseline="0" dirty="0"/>
              <a:t> </a:t>
            </a:r>
            <a:r>
              <a:rPr lang="en-GB" b="1" baseline="0" dirty="0"/>
              <a:t>second</a:t>
            </a:r>
            <a:r>
              <a:rPr lang="en-GB" baseline="0" dirty="0"/>
              <a:t> [379]; </a:t>
            </a:r>
            <a:r>
              <a:rPr lang="en-GB" b="1" baseline="0" dirty="0"/>
              <a:t>devoir</a:t>
            </a:r>
            <a:r>
              <a:rPr lang="en-GB" baseline="0" dirty="0"/>
              <a:t> [39]; </a:t>
            </a:r>
            <a:r>
              <a:rPr lang="en-GB" b="1" baseline="0" dirty="0"/>
              <a:t>cheval </a:t>
            </a:r>
            <a:r>
              <a:rPr lang="en-GB" baseline="0" dirty="0"/>
              <a:t>[2220]; </a:t>
            </a:r>
            <a:r>
              <a:rPr lang="en-GB" b="1" baseline="0" dirty="0"/>
              <a:t>je </a:t>
            </a:r>
            <a:r>
              <a:rPr lang="en-GB" baseline="0" dirty="0"/>
              <a:t>[22]</a:t>
            </a:r>
            <a:br>
              <a:rPr lang="en-GB" baseline="0" dirty="0"/>
            </a:br>
            <a:r>
              <a:rPr lang="en-GB" b="1" baseline="0" dirty="0"/>
              <a:t>gauche </a:t>
            </a:r>
            <a:r>
              <a:rPr lang="en-GB" baseline="0" dirty="0"/>
              <a:t>[607]; </a:t>
            </a:r>
            <a:r>
              <a:rPr lang="en-GB" b="1" baseline="0" dirty="0" err="1"/>
              <a:t>aussi</a:t>
            </a:r>
            <a:r>
              <a:rPr lang="en-GB" baseline="0" dirty="0"/>
              <a:t> [44]; </a:t>
            </a:r>
            <a:r>
              <a:rPr lang="en-GB" b="1" baseline="0" dirty="0"/>
              <a:t>faux</a:t>
            </a:r>
            <a:r>
              <a:rPr lang="en-GB" b="0" baseline="0" dirty="0"/>
              <a:t>[555]</a:t>
            </a:r>
            <a:r>
              <a:rPr lang="en-GB" baseline="0" dirty="0"/>
              <a:t> </a:t>
            </a:r>
            <a:r>
              <a:rPr lang="en-GB" b="1" baseline="0" dirty="0"/>
              <a:t>photo</a:t>
            </a:r>
            <a:r>
              <a:rPr lang="en-GB" baseline="0" dirty="0"/>
              <a:t> [1412]; </a:t>
            </a:r>
            <a:r>
              <a:rPr lang="en-GB" b="1" baseline="0" dirty="0"/>
              <a:t>beau</a:t>
            </a:r>
            <a:r>
              <a:rPr lang="en-GB" baseline="0" dirty="0"/>
              <a:t> [393]; </a:t>
            </a:r>
            <a:r>
              <a:rPr lang="en-GB" b="1" baseline="0" dirty="0"/>
              <a:t>eau</a:t>
            </a:r>
            <a:r>
              <a:rPr lang="en-GB" baseline="0" dirty="0"/>
              <a:t> [475]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0420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tu</a:t>
            </a:r>
            <a:r>
              <a:rPr lang="en-GB" baseline="0" dirty="0"/>
              <a:t> [112]; </a:t>
            </a:r>
            <a:r>
              <a:rPr lang="en-GB" b="1" baseline="0" dirty="0" err="1"/>
              <a:t>salut</a:t>
            </a:r>
            <a:r>
              <a:rPr lang="en-GB" b="1" baseline="0" dirty="0"/>
              <a:t> ! </a:t>
            </a:r>
            <a:r>
              <a:rPr lang="en-GB" b="0" baseline="0" dirty="0"/>
              <a:t>[2205]</a:t>
            </a:r>
            <a:r>
              <a:rPr lang="en-GB" baseline="0" dirty="0"/>
              <a:t> </a:t>
            </a:r>
            <a:r>
              <a:rPr lang="en-GB" b="1" baseline="0" dirty="0" err="1"/>
              <a:t>vue</a:t>
            </a:r>
            <a:r>
              <a:rPr lang="en-GB" baseline="0" dirty="0"/>
              <a:t> [191]; </a:t>
            </a:r>
            <a:r>
              <a:rPr lang="en-GB" b="1" baseline="0" dirty="0"/>
              <a:t>sur</a:t>
            </a:r>
            <a:r>
              <a:rPr lang="en-GB" baseline="0" dirty="0"/>
              <a:t> [16]; </a:t>
            </a:r>
            <a:r>
              <a:rPr lang="en-GB" b="1" baseline="0" dirty="0" err="1"/>
              <a:t>amusant</a:t>
            </a:r>
            <a:r>
              <a:rPr lang="en-GB" baseline="0" dirty="0"/>
              <a:t> [4695]; </a:t>
            </a:r>
            <a:r>
              <a:rPr lang="en-GB" b="1" baseline="0" dirty="0"/>
              <a:t>utiliser </a:t>
            </a:r>
            <a:r>
              <a:rPr lang="en-GB" baseline="0" dirty="0"/>
              <a:t>[345]</a:t>
            </a:r>
            <a:br>
              <a:rPr lang="en-GB" baseline="0" dirty="0"/>
            </a:br>
            <a:r>
              <a:rPr lang="en-GB" b="1" baseline="0" dirty="0"/>
              <a:t>nous</a:t>
            </a:r>
            <a:r>
              <a:rPr lang="en-GB" baseline="0" dirty="0"/>
              <a:t> [31]; </a:t>
            </a:r>
            <a:r>
              <a:rPr lang="en-GB" b="1" baseline="0" dirty="0" err="1"/>
              <a:t>trouver</a:t>
            </a:r>
            <a:r>
              <a:rPr lang="en-GB" b="1" baseline="0" dirty="0"/>
              <a:t> </a:t>
            </a:r>
            <a:r>
              <a:rPr lang="en-GB" b="0" baseline="0" dirty="0"/>
              <a:t>[83]</a:t>
            </a:r>
            <a:r>
              <a:rPr lang="en-GB" baseline="0" dirty="0"/>
              <a:t> </a:t>
            </a:r>
            <a:r>
              <a:rPr lang="en-GB" b="1" baseline="0" dirty="0" err="1"/>
              <a:t>jouer</a:t>
            </a:r>
            <a:r>
              <a:rPr lang="en-GB" baseline="0" dirty="0"/>
              <a:t> [219]; </a:t>
            </a:r>
            <a:r>
              <a:rPr lang="en-GB" b="1" baseline="0" dirty="0"/>
              <a:t>bonjour</a:t>
            </a:r>
            <a:r>
              <a:rPr lang="en-GB" baseline="0" dirty="0"/>
              <a:t> [1972]; </a:t>
            </a:r>
            <a:r>
              <a:rPr lang="en-GB" b="1" baseline="0" dirty="0" err="1"/>
              <a:t>toujours</a:t>
            </a:r>
            <a:r>
              <a:rPr lang="en-GB" baseline="0" dirty="0"/>
              <a:t> [103]; </a:t>
            </a:r>
            <a:r>
              <a:rPr lang="en-GB" b="1" baseline="0" dirty="0" err="1"/>
              <a:t>douze</a:t>
            </a:r>
            <a:r>
              <a:rPr lang="en-GB" b="1" baseline="0" dirty="0"/>
              <a:t> </a:t>
            </a:r>
            <a:r>
              <a:rPr lang="en-GB" baseline="0" dirty="0"/>
              <a:t>[1664]</a:t>
            </a:r>
            <a:br>
              <a:rPr lang="en-GB" baseline="0" dirty="0"/>
            </a:br>
            <a:r>
              <a:rPr lang="en-GB" b="1" baseline="0" dirty="0" err="1"/>
              <a:t>timide</a:t>
            </a:r>
            <a:r>
              <a:rPr lang="en-GB" b="1" baseline="0" dirty="0"/>
              <a:t> </a:t>
            </a:r>
            <a:r>
              <a:rPr lang="en-GB" baseline="0" dirty="0"/>
              <a:t>[3835]; </a:t>
            </a:r>
            <a:r>
              <a:rPr lang="en-GB" b="1" baseline="0" dirty="0"/>
              <a:t>monde</a:t>
            </a:r>
            <a:r>
              <a:rPr lang="en-GB" baseline="0" dirty="0"/>
              <a:t> [77]; </a:t>
            </a:r>
            <a:r>
              <a:rPr lang="en-GB" b="1" baseline="0" dirty="0" err="1"/>
              <a:t>moderne</a:t>
            </a:r>
            <a:r>
              <a:rPr lang="en-GB" b="1" baseline="0" dirty="0"/>
              <a:t> </a:t>
            </a:r>
            <a:r>
              <a:rPr lang="en-GB" b="0" baseline="0" dirty="0"/>
              <a:t>[1239]</a:t>
            </a:r>
            <a:r>
              <a:rPr lang="en-GB" baseline="0" dirty="0"/>
              <a:t> </a:t>
            </a:r>
            <a:r>
              <a:rPr lang="en-GB" b="1" baseline="0" dirty="0"/>
              <a:t>centre </a:t>
            </a:r>
            <a:r>
              <a:rPr lang="en-GB" baseline="0" dirty="0"/>
              <a:t>[491]; </a:t>
            </a:r>
            <a:r>
              <a:rPr lang="en-GB" b="1" baseline="0" dirty="0"/>
              <a:t>vie</a:t>
            </a:r>
            <a:r>
              <a:rPr lang="en-GB" baseline="0" dirty="0"/>
              <a:t> [132]; </a:t>
            </a:r>
            <a:r>
              <a:rPr lang="en-GB" b="1" baseline="0" dirty="0" err="1"/>
              <a:t>douze</a:t>
            </a:r>
            <a:r>
              <a:rPr lang="en-GB" baseline="0" dirty="0"/>
              <a:t> [1664]</a:t>
            </a:r>
            <a:br>
              <a:rPr lang="en-GB" baseline="0" dirty="0"/>
            </a:br>
            <a:r>
              <a:rPr lang="en-GB" b="1" baseline="0" dirty="0" err="1"/>
              <a:t>écrire</a:t>
            </a:r>
            <a:r>
              <a:rPr lang="en-GB" b="1" baseline="0" dirty="0"/>
              <a:t> </a:t>
            </a:r>
            <a:r>
              <a:rPr lang="en-GB" baseline="0" dirty="0"/>
              <a:t>[382]; </a:t>
            </a:r>
            <a:r>
              <a:rPr lang="en-GB" b="1" baseline="0" dirty="0" err="1"/>
              <a:t>bébé</a:t>
            </a:r>
            <a:r>
              <a:rPr lang="en-GB" baseline="0" dirty="0"/>
              <a:t> [&gt;5000]; </a:t>
            </a:r>
            <a:r>
              <a:rPr lang="en-GB" b="1" baseline="0" dirty="0" err="1"/>
              <a:t>aller</a:t>
            </a:r>
            <a:r>
              <a:rPr lang="en-GB" b="1" baseline="0" dirty="0"/>
              <a:t> </a:t>
            </a:r>
            <a:r>
              <a:rPr lang="en-GB" b="0" baseline="0" dirty="0"/>
              <a:t>[55]</a:t>
            </a:r>
            <a:r>
              <a:rPr lang="en-GB" baseline="0" dirty="0"/>
              <a:t> </a:t>
            </a:r>
            <a:r>
              <a:rPr lang="en-GB" b="1" baseline="0" dirty="0"/>
              <a:t>donner </a:t>
            </a:r>
            <a:r>
              <a:rPr lang="en-GB" baseline="0" dirty="0"/>
              <a:t>[46]; </a:t>
            </a:r>
            <a:r>
              <a:rPr lang="en-GB" b="1" baseline="0" dirty="0"/>
              <a:t>et</a:t>
            </a:r>
            <a:r>
              <a:rPr lang="en-GB" baseline="0" dirty="0"/>
              <a:t> [6]; </a:t>
            </a:r>
            <a:r>
              <a:rPr lang="en-GB" b="1" baseline="0" dirty="0" err="1"/>
              <a:t>parler</a:t>
            </a:r>
            <a:r>
              <a:rPr lang="en-GB" baseline="0" dirty="0"/>
              <a:t> [106]</a:t>
            </a:r>
            <a:br>
              <a:rPr lang="en-GB" baseline="0" dirty="0"/>
            </a:br>
            <a:r>
              <a:rPr lang="en-GB" b="1" baseline="0" dirty="0"/>
              <a:t>enfant </a:t>
            </a:r>
            <a:r>
              <a:rPr lang="en-GB" baseline="0" dirty="0"/>
              <a:t>[126]; </a:t>
            </a:r>
            <a:r>
              <a:rPr lang="en-GB" b="1" baseline="0" dirty="0"/>
              <a:t>grand </a:t>
            </a:r>
            <a:r>
              <a:rPr lang="en-GB" baseline="0" dirty="0"/>
              <a:t>[59]; </a:t>
            </a:r>
            <a:r>
              <a:rPr lang="en-GB" b="1" baseline="0" dirty="0" err="1"/>
              <a:t>quand</a:t>
            </a:r>
            <a:r>
              <a:rPr lang="en-GB" b="1" baseline="0" dirty="0"/>
              <a:t> </a:t>
            </a:r>
            <a:r>
              <a:rPr lang="en-GB" b="0" baseline="0" dirty="0"/>
              <a:t>[119]</a:t>
            </a:r>
            <a:r>
              <a:rPr lang="en-GB" baseline="0" dirty="0"/>
              <a:t> </a:t>
            </a:r>
            <a:r>
              <a:rPr lang="en-GB" b="1" baseline="0" dirty="0" err="1"/>
              <a:t>penser</a:t>
            </a:r>
            <a:r>
              <a:rPr lang="en-GB" b="1" baseline="0" dirty="0"/>
              <a:t> </a:t>
            </a:r>
            <a:r>
              <a:rPr lang="en-GB" baseline="0" dirty="0"/>
              <a:t>[116]; </a:t>
            </a:r>
            <a:r>
              <a:rPr lang="en-GB" b="1" baseline="0" dirty="0" err="1"/>
              <a:t>prendre</a:t>
            </a:r>
            <a:r>
              <a:rPr lang="en-GB" baseline="0" dirty="0"/>
              <a:t>[43]; </a:t>
            </a:r>
            <a:r>
              <a:rPr lang="en-GB" b="1" baseline="0" dirty="0"/>
              <a:t>encore </a:t>
            </a:r>
            <a:r>
              <a:rPr lang="en-GB" baseline="0" dirty="0"/>
              <a:t>[51]; </a:t>
            </a:r>
            <a:br>
              <a:rPr lang="en-GB" baseline="0" dirty="0"/>
            </a:br>
            <a:r>
              <a:rPr lang="en-GB" b="1" baseline="0" dirty="0"/>
              <a:t>non </a:t>
            </a:r>
            <a:r>
              <a:rPr lang="en-GB" baseline="0" dirty="0"/>
              <a:t>[72]; </a:t>
            </a:r>
            <a:r>
              <a:rPr lang="en-GB" b="1" baseline="0" dirty="0" err="1"/>
              <a:t>onze</a:t>
            </a:r>
            <a:r>
              <a:rPr lang="en-GB" baseline="0" dirty="0"/>
              <a:t> [2447]; </a:t>
            </a:r>
            <a:r>
              <a:rPr lang="en-GB" b="1" baseline="0" dirty="0"/>
              <a:t>continuer </a:t>
            </a:r>
            <a:r>
              <a:rPr lang="en-GB" b="0" baseline="0" dirty="0"/>
              <a:t>[113]</a:t>
            </a:r>
            <a:r>
              <a:rPr lang="en-GB" baseline="0" dirty="0"/>
              <a:t> </a:t>
            </a:r>
            <a:r>
              <a:rPr lang="en-GB" b="1" baseline="0" dirty="0"/>
              <a:t>monde</a:t>
            </a:r>
            <a:r>
              <a:rPr lang="en-GB" baseline="0" dirty="0"/>
              <a:t> [77]; </a:t>
            </a:r>
            <a:r>
              <a:rPr lang="en-GB" b="1" baseline="0" dirty="0" err="1"/>
              <a:t>montrer</a:t>
            </a:r>
            <a:r>
              <a:rPr lang="en-GB" baseline="0" dirty="0"/>
              <a:t> [108]; </a:t>
            </a:r>
            <a:r>
              <a:rPr lang="en-GB" b="1" baseline="0" dirty="0"/>
              <a:t>au fond</a:t>
            </a:r>
            <a:r>
              <a:rPr lang="en-GB" baseline="0" dirty="0"/>
              <a:t> [553];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4336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160521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85469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067482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6883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4770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1417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4322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9530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34306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1793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68885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88512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6382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14114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3656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5328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2509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56096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6258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69050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6070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9708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28840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63073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7495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20598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92548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066533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04861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78025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615241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588003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16597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92490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36332307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31245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185867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924678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273603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18616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7965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3738705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471230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37269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315193E-B882-4D4A-A08C-5FE85955E6BB}"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1708326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solidFill>
                <a:prstClr val="black">
                  <a:tint val="75000"/>
                </a:prstClr>
              </a:solidFill>
            </a:endParaRPr>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59464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8FA9F171-9D58-42E8-8EE2-6F6DCC4D89CC}" type="slidenum">
              <a:rPr lang="en-GB" smtClean="0">
                <a:solidFill>
                  <a:prstClr val="black">
                    <a:tint val="75000"/>
                  </a:prstClr>
                </a:solidFill>
                <a:latin typeface="Calibri" panose="020F0502020204030204"/>
              </a:rPr>
              <a:pPr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18493798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315193E-B882-4D4A-A08C-5FE85955E6BB}"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249564264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18" Type="http://schemas.openxmlformats.org/officeDocument/2006/relationships/image" Target="../media/image16.png"/><Relationship Id="rId3" Type="http://schemas.openxmlformats.org/officeDocument/2006/relationships/image" Target="../media/image1.jpeg"/><Relationship Id="rId21" Type="http://schemas.openxmlformats.org/officeDocument/2006/relationships/image" Target="../media/image19.pn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jpeg"/><Relationship Id="rId23" Type="http://schemas.openxmlformats.org/officeDocument/2006/relationships/image" Target="../media/image21.png"/><Relationship Id="rId10" Type="http://schemas.openxmlformats.org/officeDocument/2006/relationships/image" Target="../media/image8.jpeg"/><Relationship Id="rId19" Type="http://schemas.openxmlformats.org/officeDocument/2006/relationships/image" Target="../media/image17.pn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18" Type="http://schemas.openxmlformats.org/officeDocument/2006/relationships/image" Target="../media/image166.png"/><Relationship Id="rId26" Type="http://schemas.openxmlformats.org/officeDocument/2006/relationships/image" Target="../media/image174.png"/><Relationship Id="rId3" Type="http://schemas.openxmlformats.org/officeDocument/2006/relationships/image" Target="../media/image151.png"/><Relationship Id="rId21" Type="http://schemas.openxmlformats.org/officeDocument/2006/relationships/image" Target="../media/image169.png"/><Relationship Id="rId7" Type="http://schemas.openxmlformats.org/officeDocument/2006/relationships/image" Target="../media/image155.png"/><Relationship Id="rId12" Type="http://schemas.openxmlformats.org/officeDocument/2006/relationships/image" Target="../media/image160.png"/><Relationship Id="rId17" Type="http://schemas.openxmlformats.org/officeDocument/2006/relationships/image" Target="../media/image165.png"/><Relationship Id="rId25" Type="http://schemas.openxmlformats.org/officeDocument/2006/relationships/image" Target="../media/image173.png"/><Relationship Id="rId2" Type="http://schemas.openxmlformats.org/officeDocument/2006/relationships/notesSlide" Target="../notesSlides/notesSlide10.xml"/><Relationship Id="rId16" Type="http://schemas.openxmlformats.org/officeDocument/2006/relationships/image" Target="../media/image164.png"/><Relationship Id="rId20" Type="http://schemas.openxmlformats.org/officeDocument/2006/relationships/image" Target="../media/image168.png"/><Relationship Id="rId1" Type="http://schemas.openxmlformats.org/officeDocument/2006/relationships/slideLayout" Target="../slideLayouts/slideLayout29.xml"/><Relationship Id="rId6" Type="http://schemas.openxmlformats.org/officeDocument/2006/relationships/image" Target="../media/image154.png"/><Relationship Id="rId11" Type="http://schemas.openxmlformats.org/officeDocument/2006/relationships/image" Target="../media/image159.png"/><Relationship Id="rId24" Type="http://schemas.openxmlformats.org/officeDocument/2006/relationships/image" Target="../media/image172.png"/><Relationship Id="rId5" Type="http://schemas.openxmlformats.org/officeDocument/2006/relationships/image" Target="../media/image153.png"/><Relationship Id="rId15" Type="http://schemas.openxmlformats.org/officeDocument/2006/relationships/image" Target="../media/image163.png"/><Relationship Id="rId23" Type="http://schemas.openxmlformats.org/officeDocument/2006/relationships/image" Target="../media/image171.jpg"/><Relationship Id="rId10" Type="http://schemas.openxmlformats.org/officeDocument/2006/relationships/image" Target="../media/image158.png"/><Relationship Id="rId19" Type="http://schemas.openxmlformats.org/officeDocument/2006/relationships/image" Target="../media/image167.png"/><Relationship Id="rId4" Type="http://schemas.openxmlformats.org/officeDocument/2006/relationships/image" Target="../media/image152.png"/><Relationship Id="rId9" Type="http://schemas.openxmlformats.org/officeDocument/2006/relationships/image" Target="../media/image157.png"/><Relationship Id="rId14" Type="http://schemas.openxmlformats.org/officeDocument/2006/relationships/image" Target="../media/image162.png"/><Relationship Id="rId22" Type="http://schemas.openxmlformats.org/officeDocument/2006/relationships/image" Target="../media/image170.png"/></Relationships>
</file>

<file path=ppt/slides/_rels/slide11.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5.pn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184.png"/><Relationship Id="rId2" Type="http://schemas.openxmlformats.org/officeDocument/2006/relationships/notesSlide" Target="../notesSlides/notesSlide11.xml"/><Relationship Id="rId16" Type="http://schemas.openxmlformats.org/officeDocument/2006/relationships/image" Target="../media/image188.png"/><Relationship Id="rId1" Type="http://schemas.openxmlformats.org/officeDocument/2006/relationships/slideLayout" Target="../slideLayouts/slideLayout29.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5" Type="http://schemas.openxmlformats.org/officeDocument/2006/relationships/image" Target="../media/image18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 Id="rId14" Type="http://schemas.openxmlformats.org/officeDocument/2006/relationships/image" Target="../media/image186.png"/></Relationships>
</file>

<file path=ppt/slides/_rels/slide12.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191.png"/><Relationship Id="rId4" Type="http://schemas.openxmlformats.org/officeDocument/2006/relationships/image" Target="../media/image190.png"/></Relationships>
</file>

<file path=ppt/slides/_rels/slide13.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93.png"/><Relationship Id="rId7" Type="http://schemas.openxmlformats.org/officeDocument/2006/relationships/image" Target="../media/image19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89.png"/></Relationships>
</file>

<file path=ppt/slides/_rels/slide1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1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1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07.png"/><Relationship Id="rId4" Type="http://schemas.openxmlformats.org/officeDocument/2006/relationships/image" Target="../media/image206.png"/></Relationships>
</file>

<file path=ppt/slides/_rels/slide1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image" Target="../media/image209.png"/><Relationship Id="rId1" Type="http://schemas.openxmlformats.org/officeDocument/2006/relationships/slideLayout" Target="../slideLayouts/slideLayout6.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2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22.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1.png"/><Relationship Id="rId7" Type="http://schemas.openxmlformats.org/officeDocument/2006/relationships/image" Target="../media/image22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24.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33.png"/><Relationship Id="rId4" Type="http://schemas.openxmlformats.org/officeDocument/2006/relationships/image" Target="../media/image232.png"/></Relationships>
</file>

<file path=ppt/slides/_rels/slide2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jpeg"/><Relationship Id="rId1" Type="http://schemas.openxmlformats.org/officeDocument/2006/relationships/slideLayout" Target="../slideLayouts/slideLayout6.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2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44.png"/><Relationship Id="rId7" Type="http://schemas.openxmlformats.org/officeDocument/2006/relationships/image" Target="../media/image248.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52.jpg"/><Relationship Id="rId5" Type="http://schemas.openxmlformats.org/officeDocument/2006/relationships/image" Target="../media/image251.png"/><Relationship Id="rId4" Type="http://schemas.openxmlformats.org/officeDocument/2006/relationships/image" Target="../media/image250.png"/></Relationships>
</file>

<file path=ppt/slides/_rels/slide34.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5.png"/><Relationship Id="rId7" Type="http://schemas.openxmlformats.org/officeDocument/2006/relationships/image" Target="../media/image259.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jpeg"/></Relationships>
</file>

<file path=ppt/slides/_rels/slide36.xml.rels><?xml version="1.0" encoding="UTF-8" standalone="yes"?>
<Relationships xmlns="http://schemas.openxmlformats.org/package/2006/relationships"><Relationship Id="rId3" Type="http://schemas.openxmlformats.org/officeDocument/2006/relationships/image" Target="../media/image262.png"/><Relationship Id="rId7" Type="http://schemas.openxmlformats.org/officeDocument/2006/relationships/image" Target="../media/image266.png"/><Relationship Id="rId2" Type="http://schemas.openxmlformats.org/officeDocument/2006/relationships/image" Target="../media/image261.png"/><Relationship Id="rId1" Type="http://schemas.openxmlformats.org/officeDocument/2006/relationships/slideLayout" Target="../slideLayouts/slideLayout6.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png"/></Relationships>
</file>

<file path=ppt/slides/_rels/slide37.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269.png"/><Relationship Id="rId4" Type="http://schemas.openxmlformats.org/officeDocument/2006/relationships/image" Target="../media/image2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jpe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40.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image" Target="../media/image271.png"/><Relationship Id="rId7" Type="http://schemas.openxmlformats.org/officeDocument/2006/relationships/image" Target="../media/image275.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274.png"/><Relationship Id="rId11" Type="http://schemas.openxmlformats.org/officeDocument/2006/relationships/image" Target="../media/image279.png"/><Relationship Id="rId5" Type="http://schemas.openxmlformats.org/officeDocument/2006/relationships/image" Target="../media/image273.png"/><Relationship Id="rId10" Type="http://schemas.openxmlformats.org/officeDocument/2006/relationships/image" Target="../media/image278.png"/><Relationship Id="rId4" Type="http://schemas.openxmlformats.org/officeDocument/2006/relationships/image" Target="../media/image272.png"/><Relationship Id="rId9" Type="http://schemas.openxmlformats.org/officeDocument/2006/relationships/image" Target="../media/image277.png"/></Relationships>
</file>

<file path=ppt/slides/_rels/slide41.xml.rels><?xml version="1.0" encoding="UTF-8" standalone="yes"?>
<Relationships xmlns="http://schemas.openxmlformats.org/package/2006/relationships"><Relationship Id="rId3" Type="http://schemas.openxmlformats.org/officeDocument/2006/relationships/image" Target="../media/image280.png"/><Relationship Id="rId7" Type="http://schemas.openxmlformats.org/officeDocument/2006/relationships/image" Target="../media/image283.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282.png"/><Relationship Id="rId5" Type="http://schemas.openxmlformats.org/officeDocument/2006/relationships/image" Target="../media/image281.png"/><Relationship Id="rId4" Type="http://schemas.openxmlformats.org/officeDocument/2006/relationships/image" Target="../media/image189.png"/></Relationships>
</file>

<file path=ppt/slides/_rels/slide4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94.png"/></Relationships>
</file>

<file path=ppt/slides/_rels/slide43.xml.rels><?xml version="1.0" encoding="UTF-8" standalone="yes"?>
<Relationships xmlns="http://schemas.openxmlformats.org/package/2006/relationships"><Relationship Id="rId8" Type="http://schemas.openxmlformats.org/officeDocument/2006/relationships/image" Target="../media/image289.png"/><Relationship Id="rId3" Type="http://schemas.openxmlformats.org/officeDocument/2006/relationships/image" Target="../media/image284.png"/><Relationship Id="rId7" Type="http://schemas.openxmlformats.org/officeDocument/2006/relationships/image" Target="../media/image288.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287.png"/><Relationship Id="rId5" Type="http://schemas.openxmlformats.org/officeDocument/2006/relationships/image" Target="../media/image286.png"/><Relationship Id="rId4" Type="http://schemas.openxmlformats.org/officeDocument/2006/relationships/image" Target="../media/image285.png"/><Relationship Id="rId9" Type="http://schemas.openxmlformats.org/officeDocument/2006/relationships/image" Target="../media/image290.png"/></Relationships>
</file>

<file path=ppt/slides/_rels/slide44.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93.png"/></Relationships>
</file>

<file path=ppt/slides/_rels/slide46.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image" Target="../media/image294.png"/><Relationship Id="rId7" Type="http://schemas.openxmlformats.org/officeDocument/2006/relationships/image" Target="../media/image298.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297.png"/><Relationship Id="rId5" Type="http://schemas.openxmlformats.org/officeDocument/2006/relationships/image" Target="../media/image296.png"/><Relationship Id="rId4" Type="http://schemas.openxmlformats.org/officeDocument/2006/relationships/image" Target="../media/image295.png"/><Relationship Id="rId9" Type="http://schemas.openxmlformats.org/officeDocument/2006/relationships/image" Target="../media/image300.png"/></Relationships>
</file>

<file path=ppt/slides/_rels/slide47.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301.png"/><Relationship Id="rId7" Type="http://schemas.openxmlformats.org/officeDocument/2006/relationships/image" Target="../media/image305.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304.png"/><Relationship Id="rId5" Type="http://schemas.openxmlformats.org/officeDocument/2006/relationships/image" Target="../media/image303.png"/><Relationship Id="rId4" Type="http://schemas.openxmlformats.org/officeDocument/2006/relationships/image" Target="../media/image302.png"/><Relationship Id="rId9" Type="http://schemas.openxmlformats.org/officeDocument/2006/relationships/image" Target="../media/image307.png"/></Relationships>
</file>

<file path=ppt/slides/_rels/slide48.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311.png"/><Relationship Id="rId5" Type="http://schemas.openxmlformats.org/officeDocument/2006/relationships/image" Target="../media/image310.png"/><Relationship Id="rId4" Type="http://schemas.openxmlformats.org/officeDocument/2006/relationships/image" Target="../media/image309.png"/></Relationships>
</file>

<file path=ppt/slides/_rels/slide49.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314.png"/><Relationship Id="rId4" Type="http://schemas.openxmlformats.org/officeDocument/2006/relationships/image" Target="../media/image313.png"/></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40.png"/><Relationship Id="rId21" Type="http://schemas.openxmlformats.org/officeDocument/2006/relationships/image" Target="../media/image57.png"/><Relationship Id="rId7" Type="http://schemas.openxmlformats.org/officeDocument/2006/relationships/image" Target="../media/image44.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notesSlide" Target="../notesSlides/notesSlide5.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2.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1.jpeg"/><Relationship Id="rId9" Type="http://schemas.microsoft.com/office/2007/relationships/hdphoto" Target="../media/hdphoto1.wdp"/><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png"/></Relationships>
</file>

<file path=ppt/slides/_rels/slide50.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315.png"/><Relationship Id="rId4" Type="http://schemas.openxmlformats.org/officeDocument/2006/relationships/image" Target="../media/image317.png"/></Relationships>
</file>

<file path=ppt/slides/_rels/slide53.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31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321.png"/></Relationships>
</file>

<file path=ppt/slides/_rels/slide55.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324.png"/><Relationship Id="rId4" Type="http://schemas.openxmlformats.org/officeDocument/2006/relationships/image" Target="../media/image323.png"/></Relationships>
</file>

<file path=ppt/slides/_rels/slide56.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325.png"/><Relationship Id="rId7" Type="http://schemas.openxmlformats.org/officeDocument/2006/relationships/image" Target="../media/image329.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328.png"/><Relationship Id="rId5" Type="http://schemas.openxmlformats.org/officeDocument/2006/relationships/image" Target="../media/image327.png"/><Relationship Id="rId4" Type="http://schemas.openxmlformats.org/officeDocument/2006/relationships/image" Target="../media/image326.png"/></Relationships>
</file>

<file path=ppt/slides/_rels/slide57.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334.png"/><Relationship Id="rId3" Type="http://schemas.openxmlformats.org/officeDocument/2006/relationships/image" Target="../media/image322.png"/><Relationship Id="rId7" Type="http://schemas.openxmlformats.org/officeDocument/2006/relationships/image" Target="../media/image333.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332.png"/><Relationship Id="rId5" Type="http://schemas.openxmlformats.org/officeDocument/2006/relationships/image" Target="../media/image324.png"/><Relationship Id="rId10" Type="http://schemas.microsoft.com/office/2007/relationships/hdphoto" Target="../media/hdphoto2.wdp"/><Relationship Id="rId4" Type="http://schemas.openxmlformats.org/officeDocument/2006/relationships/image" Target="../media/image323.png"/><Relationship Id="rId9" Type="http://schemas.openxmlformats.org/officeDocument/2006/relationships/image" Target="../media/image335.png"/></Relationships>
</file>

<file path=ppt/slides/_rels/slide59.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6.xml"/><Relationship Id="rId5" Type="http://schemas.openxmlformats.org/officeDocument/2006/relationships/image" Target="../media/image307.png"/><Relationship Id="rId4" Type="http://schemas.openxmlformats.org/officeDocument/2006/relationships/image" Target="../media/image306.png"/></Relationships>
</file>

<file path=ppt/slides/_rels/slide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26" Type="http://schemas.openxmlformats.org/officeDocument/2006/relationships/image" Target="../media/image87.png"/><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5" Type="http://schemas.openxmlformats.org/officeDocument/2006/relationships/image" Target="../media/image86.png"/><Relationship Id="rId2" Type="http://schemas.openxmlformats.org/officeDocument/2006/relationships/notesSlide" Target="../notesSlides/notesSlide6.xml"/><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18.xml"/><Relationship Id="rId6" Type="http://schemas.openxmlformats.org/officeDocument/2006/relationships/image" Target="../media/image67.png"/><Relationship Id="rId11" Type="http://schemas.openxmlformats.org/officeDocument/2006/relationships/image" Target="../media/image72.png"/><Relationship Id="rId24" Type="http://schemas.openxmlformats.org/officeDocument/2006/relationships/image" Target="../media/image85.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9.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 Id="rId22" Type="http://schemas.openxmlformats.org/officeDocument/2006/relationships/image" Target="../media/image83.png"/><Relationship Id="rId27" Type="http://schemas.openxmlformats.org/officeDocument/2006/relationships/image" Target="../media/image88.png"/></Relationships>
</file>

<file path=ppt/slides/_rels/slide60.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338.png"/><Relationship Id="rId4" Type="http://schemas.openxmlformats.org/officeDocument/2006/relationships/image" Target="../media/image337.png"/></Relationships>
</file>

<file path=ppt/slides/_rels/slide6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341.png"/><Relationship Id="rId5" Type="http://schemas.openxmlformats.org/officeDocument/2006/relationships/image" Target="../media/image340.png"/><Relationship Id="rId4" Type="http://schemas.openxmlformats.org/officeDocument/2006/relationships/image" Target="../media/image339.png"/></Relationships>
</file>

<file path=ppt/slides/_rels/slide62.xml.rels><?xml version="1.0" encoding="UTF-8" standalone="yes"?>
<Relationships xmlns="http://schemas.openxmlformats.org/package/2006/relationships"><Relationship Id="rId3" Type="http://schemas.openxmlformats.org/officeDocument/2006/relationships/image" Target="../media/image342.png"/><Relationship Id="rId7" Type="http://schemas.openxmlformats.org/officeDocument/2006/relationships/image" Target="../media/image346.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345.png"/><Relationship Id="rId5" Type="http://schemas.openxmlformats.org/officeDocument/2006/relationships/image" Target="../media/image344.png"/><Relationship Id="rId4" Type="http://schemas.openxmlformats.org/officeDocument/2006/relationships/image" Target="../media/image343.png"/></Relationships>
</file>

<file path=ppt/slides/_rels/slide63.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350.png"/><Relationship Id="rId5" Type="http://schemas.openxmlformats.org/officeDocument/2006/relationships/image" Target="../media/image349.png"/><Relationship Id="rId4" Type="http://schemas.openxmlformats.org/officeDocument/2006/relationships/image" Target="../media/image348.png"/></Relationships>
</file>

<file path=ppt/slides/_rels/slide64.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353.png"/><Relationship Id="rId5" Type="http://schemas.openxmlformats.org/officeDocument/2006/relationships/image" Target="../media/image100.png"/><Relationship Id="rId4" Type="http://schemas.openxmlformats.org/officeDocument/2006/relationships/image" Target="../media/image352.png"/></Relationships>
</file>

<file path=ppt/slides/_rels/slide65.xml.rels><?xml version="1.0" encoding="UTF-8" standalone="yes"?>
<Relationships xmlns="http://schemas.openxmlformats.org/package/2006/relationships"><Relationship Id="rId8" Type="http://schemas.openxmlformats.org/officeDocument/2006/relationships/image" Target="../media/image359.png"/><Relationship Id="rId3" Type="http://schemas.openxmlformats.org/officeDocument/2006/relationships/image" Target="../media/image354.png"/><Relationship Id="rId7" Type="http://schemas.openxmlformats.org/officeDocument/2006/relationships/image" Target="../media/image358.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357.png"/><Relationship Id="rId5" Type="http://schemas.openxmlformats.org/officeDocument/2006/relationships/image" Target="../media/image356.png"/><Relationship Id="rId4" Type="http://schemas.openxmlformats.org/officeDocument/2006/relationships/image" Target="../media/image355.png"/></Relationships>
</file>

<file path=ppt/slides/_rels/slide6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362.png"/></Relationships>
</file>

<file path=ppt/slides/_rels/slide69.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365.png"/><Relationship Id="rId4" Type="http://schemas.openxmlformats.org/officeDocument/2006/relationships/image" Target="../media/image364.png"/></Relationships>
</file>

<file path=ppt/slides/_rels/slide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0.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image" Target="../media/image362.png"/><Relationship Id="rId1" Type="http://schemas.openxmlformats.org/officeDocument/2006/relationships/slideLayout" Target="../slideLayouts/slideLayout6.xml"/><Relationship Id="rId4" Type="http://schemas.openxmlformats.org/officeDocument/2006/relationships/image" Target="../media/image367.png"/></Relationships>
</file>

<file path=ppt/slides/_rels/slide72.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370.png"/><Relationship Id="rId4" Type="http://schemas.openxmlformats.org/officeDocument/2006/relationships/image" Target="../media/image369.png"/></Relationships>
</file>

<file path=ppt/slides/_rels/slide73.xml.rels><?xml version="1.0" encoding="UTF-8" standalone="yes"?>
<Relationships xmlns="http://schemas.openxmlformats.org/package/2006/relationships"><Relationship Id="rId8" Type="http://schemas.openxmlformats.org/officeDocument/2006/relationships/image" Target="../media/image376.png"/><Relationship Id="rId3" Type="http://schemas.openxmlformats.org/officeDocument/2006/relationships/image" Target="../media/image371.png"/><Relationship Id="rId7" Type="http://schemas.openxmlformats.org/officeDocument/2006/relationships/image" Target="../media/image375.pn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374.png"/><Relationship Id="rId5" Type="http://schemas.openxmlformats.org/officeDocument/2006/relationships/image" Target="../media/image373.png"/><Relationship Id="rId4" Type="http://schemas.openxmlformats.org/officeDocument/2006/relationships/image" Target="../media/image372.png"/></Relationships>
</file>

<file path=ppt/slides/_rels/slide74.xml.rels><?xml version="1.0" encoding="UTF-8" standalone="yes"?>
<Relationships xmlns="http://schemas.openxmlformats.org/package/2006/relationships"><Relationship Id="rId3" Type="http://schemas.openxmlformats.org/officeDocument/2006/relationships/image" Target="../media/image377.emf"/><Relationship Id="rId2" Type="http://schemas.openxmlformats.org/officeDocument/2006/relationships/notesSlide" Target="../notesSlides/notesSlide59.xml"/><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3" Type="http://schemas.openxmlformats.org/officeDocument/2006/relationships/image" Target="../media/image377.emf"/><Relationship Id="rId2" Type="http://schemas.openxmlformats.org/officeDocument/2006/relationships/notesSlide" Target="../notesSlides/notesSlide60.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13" Type="http://schemas.openxmlformats.org/officeDocument/2006/relationships/image" Target="../media/image104.png"/><Relationship Id="rId18" Type="http://schemas.openxmlformats.org/officeDocument/2006/relationships/image" Target="../media/image109.png"/><Relationship Id="rId26" Type="http://schemas.openxmlformats.org/officeDocument/2006/relationships/image" Target="../media/image117.png"/><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png"/><Relationship Id="rId12" Type="http://schemas.openxmlformats.org/officeDocument/2006/relationships/image" Target="../media/image103.jpg"/><Relationship Id="rId17" Type="http://schemas.openxmlformats.org/officeDocument/2006/relationships/image" Target="../media/image108.png"/><Relationship Id="rId25" Type="http://schemas.openxmlformats.org/officeDocument/2006/relationships/image" Target="../media/image116.png"/><Relationship Id="rId33" Type="http://schemas.openxmlformats.org/officeDocument/2006/relationships/image" Target="../media/image124.png"/><Relationship Id="rId2" Type="http://schemas.openxmlformats.org/officeDocument/2006/relationships/notesSlide" Target="../notesSlides/notesSlide8.xml"/><Relationship Id="rId16" Type="http://schemas.openxmlformats.org/officeDocument/2006/relationships/image" Target="../media/image107.png"/><Relationship Id="rId20" Type="http://schemas.openxmlformats.org/officeDocument/2006/relationships/image" Target="../media/image111.png"/><Relationship Id="rId29" Type="http://schemas.openxmlformats.org/officeDocument/2006/relationships/image" Target="../media/image120.png"/><Relationship Id="rId1" Type="http://schemas.openxmlformats.org/officeDocument/2006/relationships/slideLayout" Target="../slideLayouts/slideLayout28.xml"/><Relationship Id="rId6" Type="http://schemas.openxmlformats.org/officeDocument/2006/relationships/image" Target="../media/image97.png"/><Relationship Id="rId11" Type="http://schemas.openxmlformats.org/officeDocument/2006/relationships/image" Target="../media/image102.png"/><Relationship Id="rId24" Type="http://schemas.openxmlformats.org/officeDocument/2006/relationships/image" Target="../media/image115.png"/><Relationship Id="rId32" Type="http://schemas.openxmlformats.org/officeDocument/2006/relationships/image" Target="../media/image123.png"/><Relationship Id="rId5" Type="http://schemas.openxmlformats.org/officeDocument/2006/relationships/image" Target="../media/image96.png"/><Relationship Id="rId15" Type="http://schemas.openxmlformats.org/officeDocument/2006/relationships/image" Target="../media/image106.png"/><Relationship Id="rId23" Type="http://schemas.openxmlformats.org/officeDocument/2006/relationships/image" Target="../media/image114.png"/><Relationship Id="rId28" Type="http://schemas.openxmlformats.org/officeDocument/2006/relationships/image" Target="../media/image119.png"/><Relationship Id="rId10" Type="http://schemas.openxmlformats.org/officeDocument/2006/relationships/image" Target="../media/image101.png"/><Relationship Id="rId19" Type="http://schemas.openxmlformats.org/officeDocument/2006/relationships/image" Target="../media/image110.png"/><Relationship Id="rId31" Type="http://schemas.openxmlformats.org/officeDocument/2006/relationships/image" Target="../media/image122.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 Id="rId22" Type="http://schemas.openxmlformats.org/officeDocument/2006/relationships/image" Target="../media/image113.png"/><Relationship Id="rId27" Type="http://schemas.openxmlformats.org/officeDocument/2006/relationships/image" Target="../media/image118.png"/><Relationship Id="rId30" Type="http://schemas.openxmlformats.org/officeDocument/2006/relationships/image" Target="../media/image121.png"/><Relationship Id="rId8" Type="http://schemas.openxmlformats.org/officeDocument/2006/relationships/image" Target="../media/image99.png"/></Relationships>
</file>

<file path=ppt/slides/_rels/slide9.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18" Type="http://schemas.openxmlformats.org/officeDocument/2006/relationships/image" Target="../media/image140.png"/><Relationship Id="rId26" Type="http://schemas.openxmlformats.org/officeDocument/2006/relationships/image" Target="../media/image148.png"/><Relationship Id="rId3" Type="http://schemas.openxmlformats.org/officeDocument/2006/relationships/image" Target="../media/image125.png"/><Relationship Id="rId21" Type="http://schemas.openxmlformats.org/officeDocument/2006/relationships/image" Target="../media/image143.jpeg"/><Relationship Id="rId7" Type="http://schemas.openxmlformats.org/officeDocument/2006/relationships/image" Target="../media/image129.png"/><Relationship Id="rId12" Type="http://schemas.openxmlformats.org/officeDocument/2006/relationships/image" Target="../media/image134.png"/><Relationship Id="rId17" Type="http://schemas.openxmlformats.org/officeDocument/2006/relationships/image" Target="../media/image139.png"/><Relationship Id="rId25" Type="http://schemas.openxmlformats.org/officeDocument/2006/relationships/image" Target="../media/image147.png"/><Relationship Id="rId2" Type="http://schemas.openxmlformats.org/officeDocument/2006/relationships/notesSlide" Target="../notesSlides/notesSlide9.xml"/><Relationship Id="rId16" Type="http://schemas.openxmlformats.org/officeDocument/2006/relationships/image" Target="../media/image138.png"/><Relationship Id="rId20" Type="http://schemas.openxmlformats.org/officeDocument/2006/relationships/image" Target="../media/image142.png"/><Relationship Id="rId1" Type="http://schemas.openxmlformats.org/officeDocument/2006/relationships/slideLayout" Target="../slideLayouts/slideLayout29.xml"/><Relationship Id="rId6" Type="http://schemas.openxmlformats.org/officeDocument/2006/relationships/image" Target="../media/image128.png"/><Relationship Id="rId11" Type="http://schemas.openxmlformats.org/officeDocument/2006/relationships/image" Target="../media/image133.png"/><Relationship Id="rId24" Type="http://schemas.openxmlformats.org/officeDocument/2006/relationships/image" Target="../media/image146.png"/><Relationship Id="rId5" Type="http://schemas.openxmlformats.org/officeDocument/2006/relationships/image" Target="../media/image127.png"/><Relationship Id="rId15" Type="http://schemas.openxmlformats.org/officeDocument/2006/relationships/image" Target="../media/image137.png"/><Relationship Id="rId23" Type="http://schemas.openxmlformats.org/officeDocument/2006/relationships/image" Target="../media/image145.png"/><Relationship Id="rId28" Type="http://schemas.openxmlformats.org/officeDocument/2006/relationships/image" Target="../media/image150.png"/><Relationship Id="rId10" Type="http://schemas.openxmlformats.org/officeDocument/2006/relationships/image" Target="../media/image132.jpeg"/><Relationship Id="rId19" Type="http://schemas.openxmlformats.org/officeDocument/2006/relationships/image" Target="../media/image141.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 Id="rId22" Type="http://schemas.openxmlformats.org/officeDocument/2006/relationships/image" Target="../media/image144.png"/><Relationship Id="rId27" Type="http://schemas.openxmlformats.org/officeDocument/2006/relationships/image" Target="../media/image1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3262" y="5432911"/>
            <a:ext cx="6343650" cy="1800000"/>
          </a:xfrm>
        </p:spPr>
        <p:txBody>
          <a:bodyPr/>
          <a:lstStyle/>
          <a:p>
            <a:pPr eaLnBrk="1" hangingPunct="1"/>
            <a:r>
              <a:rPr lang="en-GB" altLang="en-US" sz="9200" b="1" dirty="0" err="1">
                <a:latin typeface="Century Gothic" panose="020B0502020202020204" pitchFamily="34" charset="0"/>
              </a:rPr>
              <a:t>Français</a:t>
            </a:r>
            <a:endParaRPr lang="en-US" altLang="en-US" sz="9200" b="1" dirty="0">
              <a:latin typeface="Century Gothic" panose="020B0502020202020204" pitchFamily="34" charset="0"/>
              <a:cs typeface="Arial" panose="020B0604020202020204" pitchFamily="34" charset="0"/>
            </a:endParaRPr>
          </a:p>
        </p:txBody>
      </p:sp>
      <p:sp>
        <p:nvSpPr>
          <p:cNvPr id="3075" name="Rectangle 3"/>
          <p:cNvSpPr>
            <a:spLocks noGrp="1" noChangeArrowheads="1"/>
          </p:cNvSpPr>
          <p:nvPr>
            <p:ph type="subTitle" idx="1"/>
          </p:nvPr>
        </p:nvSpPr>
        <p:spPr>
          <a:xfrm>
            <a:off x="696242" y="7146363"/>
            <a:ext cx="5537691" cy="1800000"/>
          </a:xfrm>
        </p:spPr>
        <p:txBody>
          <a:bodyPr/>
          <a:lstStyle/>
          <a:p>
            <a:pPr eaLnBrk="1" hangingPunct="1">
              <a:lnSpc>
                <a:spcPct val="90000"/>
              </a:lnSpc>
            </a:pPr>
            <a:r>
              <a:rPr lang="en-GB" altLang="en-US" b="1" dirty="0">
                <a:latin typeface="Century Gothic" panose="020B0502020202020204" pitchFamily="34" charset="0"/>
                <a:cs typeface="Segoe UI" panose="020B0502040204020203" pitchFamily="34" charset="0"/>
              </a:rPr>
              <a:t>Year 8 Language Guide</a:t>
            </a:r>
          </a:p>
        </p:txBody>
      </p:sp>
      <p:sp>
        <p:nvSpPr>
          <p:cNvPr id="3077" name="Text Box 5"/>
          <p:cNvSpPr txBox="1">
            <a:spLocks noChangeArrowheads="1"/>
          </p:cNvSpPr>
          <p:nvPr/>
        </p:nvSpPr>
        <p:spPr bwMode="auto">
          <a:xfrm>
            <a:off x="194468" y="7721497"/>
            <a:ext cx="6408738" cy="4616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sz="2400" dirty="0">
                <a:solidFill>
                  <a:srgbClr val="000000"/>
                </a:solidFill>
                <a:latin typeface="Century Gothic" panose="020B0502020202020204" pitchFamily="34" charset="0"/>
                <a:cs typeface="Segoe UI" panose="020B0502040204020203" pitchFamily="34" charset="0"/>
              </a:rPr>
              <a:t>Nom: …………………………………………..</a:t>
            </a:r>
          </a:p>
        </p:txBody>
      </p:sp>
      <p:sp>
        <p:nvSpPr>
          <p:cNvPr id="3079" name="Text Box 7"/>
          <p:cNvSpPr txBox="1">
            <a:spLocks noChangeArrowheads="1"/>
          </p:cNvSpPr>
          <p:nvPr/>
        </p:nvSpPr>
        <p:spPr bwMode="auto">
          <a:xfrm>
            <a:off x="194468" y="8324747"/>
            <a:ext cx="6408738" cy="4616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sz="2400" dirty="0" err="1">
                <a:solidFill>
                  <a:srgbClr val="000000"/>
                </a:solidFill>
                <a:latin typeface="Century Gothic" panose="020B0502020202020204" pitchFamily="34" charset="0"/>
                <a:cs typeface="Segoe UI" panose="020B0502040204020203" pitchFamily="34" charset="0"/>
              </a:rPr>
              <a:t>Professeur</a:t>
            </a:r>
            <a:r>
              <a:rPr lang="en-GB" altLang="en-US" sz="2400" dirty="0">
                <a:solidFill>
                  <a:srgbClr val="000000"/>
                </a:solidFill>
                <a:latin typeface="Century Gothic" panose="020B0502020202020204" pitchFamily="34" charset="0"/>
                <a:cs typeface="Segoe UI" panose="020B0502040204020203" pitchFamily="34" charset="0"/>
              </a:rPr>
              <a:t>/</a:t>
            </a:r>
            <a:r>
              <a:rPr lang="en-GB" altLang="en-US" sz="2400" dirty="0" err="1">
                <a:solidFill>
                  <a:srgbClr val="000000"/>
                </a:solidFill>
                <a:latin typeface="Century Gothic" panose="020B0502020202020204" pitchFamily="34" charset="0"/>
                <a:cs typeface="Segoe UI" panose="020B0502040204020203" pitchFamily="34" charset="0"/>
              </a:rPr>
              <a:t>Professeure</a:t>
            </a:r>
            <a:r>
              <a:rPr lang="en-GB" altLang="en-US" sz="2400" dirty="0">
                <a:solidFill>
                  <a:srgbClr val="000000"/>
                </a:solidFill>
                <a:latin typeface="Century Gothic" panose="020B0502020202020204" pitchFamily="34" charset="0"/>
                <a:cs typeface="Segoe UI" panose="020B0502040204020203" pitchFamily="34" charset="0"/>
              </a:rPr>
              <a:t>: ……………………</a:t>
            </a:r>
          </a:p>
        </p:txBody>
      </p:sp>
      <p:sp>
        <p:nvSpPr>
          <p:cNvPr id="7" name="TextBox 6">
            <a:extLst>
              <a:ext uri="{FF2B5EF4-FFF2-40B4-BE49-F238E27FC236}">
                <a16:creationId xmlns:a16="http://schemas.microsoft.com/office/drawing/2014/main" id="{CE7A0087-A405-B54A-BB92-5B08AE0735A8}"/>
              </a:ext>
            </a:extLst>
          </p:cNvPr>
          <p:cNvSpPr txBox="1"/>
          <p:nvPr/>
        </p:nvSpPr>
        <p:spPr>
          <a:xfrm>
            <a:off x="128949" y="8887974"/>
            <a:ext cx="2371009" cy="276999"/>
          </a:xfrm>
          <a:prstGeom prst="rect">
            <a:avLst/>
          </a:prstGeom>
          <a:noFill/>
        </p:spPr>
        <p:txBody>
          <a:bodyPr wrap="square" rtlCol="0">
            <a:spAutoFit/>
          </a:bodyPr>
          <a:lstStyle/>
          <a:p>
            <a:pPr fontAlgn="base">
              <a:spcBef>
                <a:spcPct val="0"/>
              </a:spcBef>
              <a:spcAft>
                <a:spcPct val="0"/>
              </a:spcAft>
            </a:pPr>
            <a:r>
              <a:rPr lang="en-US" sz="1200" dirty="0">
                <a:solidFill>
                  <a:srgbClr val="000000"/>
                </a:solidFill>
                <a:latin typeface="Century Gothic" panose="020B0502020202020204" pitchFamily="34" charset="0"/>
              </a:rPr>
              <a:t>Last updated: 21/05/2021</a:t>
            </a:r>
          </a:p>
        </p:txBody>
      </p:sp>
      <p:pic>
        <p:nvPicPr>
          <p:cNvPr id="23" name="Picture 22" descr="Image of a camel shepherd in Algeria.">
            <a:extLst>
              <a:ext uri="{FF2B5EF4-FFF2-40B4-BE49-F238E27FC236}">
                <a16:creationId xmlns:a16="http://schemas.microsoft.com/office/drawing/2014/main" id="{8D4C556D-92E0-DC4C-AA82-B2598E1D8F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8290" y="4260929"/>
            <a:ext cx="2233003" cy="1490287"/>
          </a:xfrm>
          <a:prstGeom prst="rect">
            <a:avLst/>
          </a:prstGeom>
        </p:spPr>
      </p:pic>
      <p:pic>
        <p:nvPicPr>
          <p:cNvPr id="39" name="Picture 38" descr="A group of people on bicycles in a road with mountains in the background.">
            <a:extLst>
              <a:ext uri="{FF2B5EF4-FFF2-40B4-BE49-F238E27FC236}">
                <a16:creationId xmlns:a16="http://schemas.microsoft.com/office/drawing/2014/main" id="{13812868-672B-7E4C-A6A3-2717A5445B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446" y="2828422"/>
            <a:ext cx="2253033" cy="1490287"/>
          </a:xfrm>
          <a:prstGeom prst="rect">
            <a:avLst/>
          </a:prstGeom>
        </p:spPr>
      </p:pic>
      <p:pic>
        <p:nvPicPr>
          <p:cNvPr id="58" name="Picture 2" descr="Picture of a famous French music event.">
            <a:extLst>
              <a:ext uri="{FF2B5EF4-FFF2-40B4-BE49-F238E27FC236}">
                <a16:creationId xmlns:a16="http://schemas.microsoft.com/office/drawing/2014/main" id="{76166168-FEAB-1246-9C41-828A2E1D7E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3016" y="4123911"/>
            <a:ext cx="2431755" cy="162196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Picture of Coco Chanel with a dog. ">
            <a:extLst>
              <a:ext uri="{FF2B5EF4-FFF2-40B4-BE49-F238E27FC236}">
                <a16:creationId xmlns:a16="http://schemas.microsoft.com/office/drawing/2014/main" id="{ED81B5B5-0583-C248-9BDD-621E1CFB9CB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5758" y="1386218"/>
            <a:ext cx="1075535" cy="1616885"/>
          </a:xfrm>
          <a:prstGeom prst="rect">
            <a:avLst/>
          </a:prstGeom>
          <a:noFill/>
        </p:spPr>
      </p:pic>
      <p:pic>
        <p:nvPicPr>
          <p:cNvPr id="60" name="Picture 59" descr="Picture of the French poet, Victor Hugo">
            <a:extLst>
              <a:ext uri="{FF2B5EF4-FFF2-40B4-BE49-F238E27FC236}">
                <a16:creationId xmlns:a16="http://schemas.microsoft.com/office/drawing/2014/main" id="{9460E155-BAA6-1D40-B2C0-47221D86C7E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5043" y="1413570"/>
            <a:ext cx="1071556" cy="1481290"/>
          </a:xfrm>
          <a:prstGeom prst="rect">
            <a:avLst/>
          </a:prstGeom>
          <a:noFill/>
        </p:spPr>
      </p:pic>
      <p:pic>
        <p:nvPicPr>
          <p:cNvPr id="61" name="Picture 60" descr="Picture of the philosopher Jean-Jacques Rousseau.">
            <a:extLst>
              <a:ext uri="{FF2B5EF4-FFF2-40B4-BE49-F238E27FC236}">
                <a16:creationId xmlns:a16="http://schemas.microsoft.com/office/drawing/2014/main" id="{7EAA3433-F32B-3141-B592-6E1400CE2465}"/>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214287" y="4116856"/>
            <a:ext cx="1122407" cy="1626790"/>
          </a:xfrm>
          <a:prstGeom prst="rect">
            <a:avLst/>
          </a:prstGeom>
          <a:noFill/>
        </p:spPr>
      </p:pic>
      <p:pic>
        <p:nvPicPr>
          <p:cNvPr id="62" name="Picture 61" descr="Picture of the actress Marion Cotillard.">
            <a:extLst>
              <a:ext uri="{FF2B5EF4-FFF2-40B4-BE49-F238E27FC236}">
                <a16:creationId xmlns:a16="http://schemas.microsoft.com/office/drawing/2014/main" id="{6C279E83-6BCC-574C-8585-DF02BA81810D}"/>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48383" y="8847"/>
            <a:ext cx="1069108" cy="1402494"/>
          </a:xfrm>
          <a:prstGeom prst="rect">
            <a:avLst/>
          </a:prstGeom>
          <a:noFill/>
        </p:spPr>
      </p:pic>
      <p:pic>
        <p:nvPicPr>
          <p:cNvPr id="63" name="Picture 62" descr="Picture of the scientist Marie Curie">
            <a:extLst>
              <a:ext uri="{FF2B5EF4-FFF2-40B4-BE49-F238E27FC236}">
                <a16:creationId xmlns:a16="http://schemas.microsoft.com/office/drawing/2014/main" id="{6C614782-2F24-254F-B25D-828B7E834A30}"/>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79275" y="8847"/>
            <a:ext cx="1069108" cy="1402494"/>
          </a:xfrm>
          <a:prstGeom prst="rect">
            <a:avLst/>
          </a:prstGeom>
          <a:noFill/>
        </p:spPr>
      </p:pic>
      <p:pic>
        <p:nvPicPr>
          <p:cNvPr id="64" name="Picture 63" descr="Picture of the singer Stromae.">
            <a:extLst>
              <a:ext uri="{FF2B5EF4-FFF2-40B4-BE49-F238E27FC236}">
                <a16:creationId xmlns:a16="http://schemas.microsoft.com/office/drawing/2014/main" id="{540A087E-B33C-C34A-BB59-DA759DCE570F}"/>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72128" y="1329750"/>
            <a:ext cx="1329606" cy="1570301"/>
          </a:xfrm>
          <a:prstGeom prst="rect">
            <a:avLst/>
          </a:prstGeom>
          <a:noFill/>
        </p:spPr>
      </p:pic>
      <p:pic>
        <p:nvPicPr>
          <p:cNvPr id="65" name="Picture 64" descr="Picture of the singer Celine Dion.">
            <a:extLst>
              <a:ext uri="{FF2B5EF4-FFF2-40B4-BE49-F238E27FC236}">
                <a16:creationId xmlns:a16="http://schemas.microsoft.com/office/drawing/2014/main" id="{6CB9E608-9514-2143-A80B-0FD2EAFE713C}"/>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8446" y="4116856"/>
            <a:ext cx="1061521" cy="1626790"/>
          </a:xfrm>
          <a:prstGeom prst="rect">
            <a:avLst/>
          </a:prstGeom>
          <a:noFill/>
        </p:spPr>
      </p:pic>
      <p:pic>
        <p:nvPicPr>
          <p:cNvPr id="67" name="Picture 2" descr="Picture of the Atomium, a landmark building in Brussels, Belgium.">
            <a:extLst>
              <a:ext uri="{FF2B5EF4-FFF2-40B4-BE49-F238E27FC236}">
                <a16:creationId xmlns:a16="http://schemas.microsoft.com/office/drawing/2014/main" id="{95DCE5B2-D59F-D544-A208-D90F74B387A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14771" y="2884499"/>
            <a:ext cx="2113200" cy="140439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Picture of the Cathedral of St. Michael and St. Gudula in Brussels, Belgium.">
            <a:extLst>
              <a:ext uri="{FF2B5EF4-FFF2-40B4-BE49-F238E27FC236}">
                <a16:creationId xmlns:a16="http://schemas.microsoft.com/office/drawing/2014/main" id="{A7461CE1-D2E8-C94C-B9B5-0F165D709D5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4157" y="1411340"/>
            <a:ext cx="1116851" cy="148871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An image of Biskra in Algeria. ">
            <a:extLst>
              <a:ext uri="{FF2B5EF4-FFF2-40B4-BE49-F238E27FC236}">
                <a16:creationId xmlns:a16="http://schemas.microsoft.com/office/drawing/2014/main" id="{EE2DAD6B-F261-1F4E-834B-A3291862E09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17491" y="8847"/>
            <a:ext cx="2108325" cy="1402494"/>
          </a:xfrm>
          <a:prstGeom prst="rect">
            <a:avLst/>
          </a:prstGeom>
        </p:spPr>
      </p:pic>
      <p:pic>
        <p:nvPicPr>
          <p:cNvPr id="57" name="Picture 56" descr="Picture of a castle.">
            <a:extLst>
              <a:ext uri="{FF2B5EF4-FFF2-40B4-BE49-F238E27FC236}">
                <a16:creationId xmlns:a16="http://schemas.microsoft.com/office/drawing/2014/main" id="{5FC998F7-48C9-094E-93BB-1EC00ECDFAB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0030" y="8846"/>
            <a:ext cx="2157683" cy="1402494"/>
          </a:xfrm>
          <a:prstGeom prst="rect">
            <a:avLst/>
          </a:prstGeom>
        </p:spPr>
      </p:pic>
      <p:pic>
        <p:nvPicPr>
          <p:cNvPr id="46" name="Picture 45" descr="Logo for the Organisation internationale de la Francophonie&#10;">
            <a:extLst>
              <a:ext uri="{FF2B5EF4-FFF2-40B4-BE49-F238E27FC236}">
                <a16:creationId xmlns:a16="http://schemas.microsoft.com/office/drawing/2014/main" id="{9653E0DF-48CC-534E-B10C-8D853CE2EC9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1616" t="19699" r="29218" b="41203"/>
          <a:stretch/>
        </p:blipFill>
        <p:spPr>
          <a:xfrm>
            <a:off x="2804676" y="1949755"/>
            <a:ext cx="1406882" cy="1404398"/>
          </a:xfrm>
          <a:prstGeom prst="rect">
            <a:avLst/>
          </a:prstGeom>
        </p:spPr>
      </p:pic>
      <p:pic>
        <p:nvPicPr>
          <p:cNvPr id="3" name="Picture 2" descr="Canada flag">
            <a:extLst>
              <a:ext uri="{FF2B5EF4-FFF2-40B4-BE49-F238E27FC236}">
                <a16:creationId xmlns:a16="http://schemas.microsoft.com/office/drawing/2014/main" id="{D10ABD6A-AED9-FA47-9156-C918660DD46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01007" y="1411339"/>
            <a:ext cx="893676" cy="446839"/>
          </a:xfrm>
          <a:prstGeom prst="rect">
            <a:avLst/>
          </a:prstGeom>
        </p:spPr>
      </p:pic>
      <p:pic>
        <p:nvPicPr>
          <p:cNvPr id="5" name="Picture 4" descr="Algeria flag">
            <a:extLst>
              <a:ext uri="{FF2B5EF4-FFF2-40B4-BE49-F238E27FC236}">
                <a16:creationId xmlns:a16="http://schemas.microsoft.com/office/drawing/2014/main" id="{92B50AB8-F01F-314C-864C-E14EE54BE03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155510" y="3690000"/>
            <a:ext cx="696423" cy="432000"/>
          </a:xfrm>
          <a:prstGeom prst="rect">
            <a:avLst/>
          </a:prstGeom>
        </p:spPr>
      </p:pic>
      <p:pic>
        <p:nvPicPr>
          <p:cNvPr id="9" name="Picture 8" descr="Switzerland flag">
            <a:extLst>
              <a:ext uri="{FF2B5EF4-FFF2-40B4-BE49-F238E27FC236}">
                <a16:creationId xmlns:a16="http://schemas.microsoft.com/office/drawing/2014/main" id="{7D8CF232-C572-C548-A7DC-D88F20CF9BC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64202" y="1412046"/>
            <a:ext cx="446400" cy="446400"/>
          </a:xfrm>
          <a:prstGeom prst="rect">
            <a:avLst/>
          </a:prstGeom>
        </p:spPr>
      </p:pic>
      <p:pic>
        <p:nvPicPr>
          <p:cNvPr id="11" name="Picture 10" descr="France flag">
            <a:extLst>
              <a:ext uri="{FF2B5EF4-FFF2-40B4-BE49-F238E27FC236}">
                <a16:creationId xmlns:a16="http://schemas.microsoft.com/office/drawing/2014/main" id="{505DF62B-8D85-344E-B670-26ADC632AB8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863491" y="3690000"/>
            <a:ext cx="649014" cy="432000"/>
          </a:xfrm>
          <a:prstGeom prst="rect">
            <a:avLst/>
          </a:prstGeom>
        </p:spPr>
      </p:pic>
      <p:pic>
        <p:nvPicPr>
          <p:cNvPr id="15" name="Picture 14" descr="Belgium flag">
            <a:extLst>
              <a:ext uri="{FF2B5EF4-FFF2-40B4-BE49-F238E27FC236}">
                <a16:creationId xmlns:a16="http://schemas.microsoft.com/office/drawing/2014/main" id="{286ABFC6-0E02-4F4C-AB9E-612AB19ECBB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499198" y="3690000"/>
            <a:ext cx="648000" cy="431325"/>
          </a:xfrm>
          <a:prstGeom prst="rect">
            <a:avLst/>
          </a:prstGeom>
        </p:spPr>
      </p:pic>
      <p:pic>
        <p:nvPicPr>
          <p:cNvPr id="19" name="Picture 18" descr="Flag of the Democratic Republic of the Congo">
            <a:extLst>
              <a:ext uri="{FF2B5EF4-FFF2-40B4-BE49-F238E27FC236}">
                <a16:creationId xmlns:a16="http://schemas.microsoft.com/office/drawing/2014/main" id="{7F6FBE12-96B5-BA48-9A95-2CE5356193F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394683" y="1413183"/>
            <a:ext cx="670649" cy="446400"/>
          </a:xfrm>
          <a:prstGeom prst="rect">
            <a:avLst/>
          </a:prstGeom>
        </p:spPr>
      </p:pic>
    </p:spTree>
    <p:extLst>
      <p:ext uri="{BB962C8B-B14F-4D97-AF65-F5344CB8AC3E}">
        <p14:creationId xmlns:p14="http://schemas.microsoft.com/office/powerpoint/2010/main" val="3651686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08000" y="118632"/>
            <a:ext cx="6526682"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These words have been especially chosen for their high-frequency.  This means words that are used a lot when you speak French, and therefore they are very useful words for you to know!</a:t>
            </a:r>
          </a:p>
        </p:txBody>
      </p:sp>
      <p:pic>
        <p:nvPicPr>
          <p:cNvPr id="5" name="Picture 4" descr="Picture of a train [train] to show SSC [ain/in]"/>
          <p:cNvPicPr>
            <a:picLocks noChangeAspect="1"/>
          </p:cNvPicPr>
          <p:nvPr/>
        </p:nvPicPr>
        <p:blipFill>
          <a:blip r:embed="rId3"/>
          <a:stretch>
            <a:fillRect/>
          </a:stretch>
        </p:blipFill>
        <p:spPr>
          <a:xfrm>
            <a:off x="131773" y="1249191"/>
            <a:ext cx="1125207" cy="1039348"/>
          </a:xfrm>
          <a:prstGeom prst="rect">
            <a:avLst/>
          </a:prstGeom>
        </p:spPr>
      </p:pic>
      <p:pic>
        <p:nvPicPr>
          <p:cNvPr id="6" name="Picture 5" descr="Picture of a head [tête] for SSC ê/è"/>
          <p:cNvPicPr>
            <a:picLocks noChangeAspect="1"/>
          </p:cNvPicPr>
          <p:nvPr/>
        </p:nvPicPr>
        <p:blipFill>
          <a:blip r:embed="rId4"/>
          <a:stretch>
            <a:fillRect/>
          </a:stretch>
        </p:blipFill>
        <p:spPr>
          <a:xfrm>
            <a:off x="131773" y="2545335"/>
            <a:ext cx="1125207" cy="1043867"/>
          </a:xfrm>
          <a:prstGeom prst="rect">
            <a:avLst/>
          </a:prstGeom>
        </p:spPr>
      </p:pic>
      <p:pic>
        <p:nvPicPr>
          <p:cNvPr id="7" name="Picture 6" descr="Picture of a tick to show true [vrai] for SSC ai"/>
          <p:cNvPicPr>
            <a:picLocks noChangeAspect="1"/>
          </p:cNvPicPr>
          <p:nvPr/>
        </p:nvPicPr>
        <p:blipFill>
          <a:blip r:embed="rId5"/>
          <a:stretch>
            <a:fillRect/>
          </a:stretch>
        </p:blipFill>
        <p:spPr>
          <a:xfrm>
            <a:off x="108000" y="3845998"/>
            <a:ext cx="1148980" cy="1070219"/>
          </a:xfrm>
          <a:prstGeom prst="rect">
            <a:avLst/>
          </a:prstGeom>
        </p:spPr>
      </p:pic>
      <p:pic>
        <p:nvPicPr>
          <p:cNvPr id="8" name="Picture 7" descr="Boy looking into microscope to show the word see [voir] for SSC [oi]"/>
          <p:cNvPicPr>
            <a:picLocks noChangeAspect="1"/>
          </p:cNvPicPr>
          <p:nvPr/>
        </p:nvPicPr>
        <p:blipFill>
          <a:blip r:embed="rId6"/>
          <a:stretch>
            <a:fillRect/>
          </a:stretch>
        </p:blipFill>
        <p:spPr>
          <a:xfrm>
            <a:off x="139258" y="5137623"/>
            <a:ext cx="1121949" cy="1044730"/>
          </a:xfrm>
          <a:prstGeom prst="rect">
            <a:avLst/>
          </a:prstGeom>
        </p:spPr>
      </p:pic>
      <p:pic>
        <p:nvPicPr>
          <p:cNvPr id="9" name="Picture 8" descr="Picture of a magnifying class for SSC ch"/>
          <p:cNvPicPr>
            <a:picLocks noChangeAspect="1"/>
          </p:cNvPicPr>
          <p:nvPr/>
        </p:nvPicPr>
        <p:blipFill>
          <a:blip r:embed="rId7"/>
          <a:stretch>
            <a:fillRect/>
          </a:stretch>
        </p:blipFill>
        <p:spPr>
          <a:xfrm>
            <a:off x="147306" y="6435231"/>
            <a:ext cx="1090862" cy="1003593"/>
          </a:xfrm>
          <a:prstGeom prst="rect">
            <a:avLst/>
          </a:prstGeom>
        </p:spPr>
      </p:pic>
      <p:pic>
        <p:nvPicPr>
          <p:cNvPr id="10" name="Picture 9" descr="Picture of a map pointing to a location for SSC c"/>
          <p:cNvPicPr>
            <a:picLocks noChangeAspect="1"/>
          </p:cNvPicPr>
          <p:nvPr/>
        </p:nvPicPr>
        <p:blipFill>
          <a:blip r:embed="rId8"/>
          <a:stretch>
            <a:fillRect/>
          </a:stretch>
        </p:blipFill>
        <p:spPr>
          <a:xfrm>
            <a:off x="139258" y="7727873"/>
            <a:ext cx="1063219" cy="998651"/>
          </a:xfrm>
          <a:prstGeom prst="rect">
            <a:avLst/>
          </a:prstGeom>
        </p:spPr>
      </p:pic>
      <p:sp>
        <p:nvSpPr>
          <p:cNvPr id="11" name="TextBox 10"/>
          <p:cNvSpPr txBox="1"/>
          <p:nvPr/>
        </p:nvSpPr>
        <p:spPr>
          <a:xfrm rot="10800000" flipV="1">
            <a:off x="1195761" y="18880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fin</a:t>
            </a:r>
          </a:p>
        </p:txBody>
      </p:sp>
      <p:sp>
        <p:nvSpPr>
          <p:cNvPr id="12" name="TextBox 11"/>
          <p:cNvSpPr txBox="1"/>
          <p:nvPr/>
        </p:nvSpPr>
        <p:spPr>
          <a:xfrm rot="10800000" flipV="1">
            <a:off x="2249259" y="18880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matin</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rot="10800000" flipV="1">
            <a:off x="3256505" y="18880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vingt</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rot="10800000" flipV="1">
            <a:off x="4298634" y="1888097"/>
            <a:ext cx="163152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maintenant</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rot="10800000" flipV="1">
            <a:off x="5768374" y="18880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main</a:t>
            </a:r>
          </a:p>
        </p:txBody>
      </p:sp>
      <p:sp>
        <p:nvSpPr>
          <p:cNvPr id="16" name="TextBox 15"/>
          <p:cNvSpPr txBox="1"/>
          <p:nvPr/>
        </p:nvSpPr>
        <p:spPr>
          <a:xfrm rot="10800000" flipV="1">
            <a:off x="1195761" y="31876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fête</a:t>
            </a:r>
          </a:p>
        </p:txBody>
      </p:sp>
      <p:sp>
        <p:nvSpPr>
          <p:cNvPr id="17" name="TextBox 16"/>
          <p:cNvSpPr txBox="1"/>
          <p:nvPr/>
        </p:nvSpPr>
        <p:spPr>
          <a:xfrm rot="10800000" flipV="1">
            <a:off x="2294675" y="31876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frère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rot="10800000" flipV="1">
            <a:off x="3393589" y="31876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collège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V="1">
            <a:off x="4498391" y="3187697"/>
            <a:ext cx="1423081"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problème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rot="10800000" flipV="1">
            <a:off x="5638802" y="31876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être</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rot="10800000" flipV="1">
            <a:off x="1215832" y="4503658"/>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maison</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rot="10800000" flipV="1">
            <a:off x="2274393" y="4506435"/>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raison</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rot="10800000" flipV="1">
            <a:off x="3397203" y="4510309"/>
            <a:ext cx="117343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mauvais</a:t>
            </a:r>
            <a:endParaRPr kumimoji="0" lang="en-GB" sz="18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4" name="TextBox 23"/>
          <p:cNvSpPr txBox="1"/>
          <p:nvPr/>
        </p:nvSpPr>
        <p:spPr>
          <a:xfrm rot="10800000" flipV="1">
            <a:off x="4469073" y="4492815"/>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faire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V="1">
            <a:off x="5562481" y="4520914"/>
            <a:ext cx="117343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semaine</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rot="10800000" flipV="1">
            <a:off x="1195761" y="57724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droite</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rot="10800000" flipV="1">
            <a:off x="2207382" y="57724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avoir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8" name="TextBox 27"/>
          <p:cNvSpPr txBox="1"/>
          <p:nvPr/>
        </p:nvSpPr>
        <p:spPr>
          <a:xfrm rot="10800000" flipV="1">
            <a:off x="3226312" y="5772497"/>
            <a:ext cx="1327938"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au revoir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9" name="TextBox 28"/>
          <p:cNvSpPr txBox="1"/>
          <p:nvPr/>
        </p:nvSpPr>
        <p:spPr>
          <a:xfrm rot="10800000" flipV="1">
            <a:off x="4378676" y="5772497"/>
            <a:ext cx="1686877"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pourquoi</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rot="10800000" flipV="1">
            <a:off x="5674594" y="57724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trois</a:t>
            </a:r>
          </a:p>
        </p:txBody>
      </p:sp>
      <p:sp>
        <p:nvSpPr>
          <p:cNvPr id="31" name="TextBox 30"/>
          <p:cNvSpPr txBox="1"/>
          <p:nvPr/>
        </p:nvSpPr>
        <p:spPr>
          <a:xfrm rot="10800000" flipV="1">
            <a:off x="1175477" y="7067031"/>
            <a:ext cx="1517801"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dimanche</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2" name="TextBox 31"/>
          <p:cNvSpPr txBox="1"/>
          <p:nvPr/>
        </p:nvSpPr>
        <p:spPr>
          <a:xfrm rot="10800000" flipV="1">
            <a:off x="2580257" y="7069065"/>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chanter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3" name="TextBox 32"/>
          <p:cNvSpPr txBox="1"/>
          <p:nvPr/>
        </p:nvSpPr>
        <p:spPr>
          <a:xfrm rot="10800000" flipV="1">
            <a:off x="3732560" y="7068156"/>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bouche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4" name="TextBox 33"/>
          <p:cNvSpPr txBox="1"/>
          <p:nvPr/>
        </p:nvSpPr>
        <p:spPr>
          <a:xfrm rot="10800000" flipV="1">
            <a:off x="4810343" y="70684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champ</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5" name="TextBox 34"/>
          <p:cNvSpPr txBox="1"/>
          <p:nvPr/>
        </p:nvSpPr>
        <p:spPr>
          <a:xfrm rot="10800000" flipV="1">
            <a:off x="5663939" y="7067031"/>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chat</a:t>
            </a:r>
          </a:p>
        </p:txBody>
      </p:sp>
      <p:sp>
        <p:nvSpPr>
          <p:cNvPr id="36" name="TextBox 35"/>
          <p:cNvSpPr txBox="1"/>
          <p:nvPr/>
        </p:nvSpPr>
        <p:spPr>
          <a:xfrm rot="10800000" flipV="1">
            <a:off x="1177713" y="8337442"/>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français</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7" name="TextBox 36"/>
          <p:cNvSpPr txBox="1"/>
          <p:nvPr/>
        </p:nvSpPr>
        <p:spPr>
          <a:xfrm rot="10800000" flipV="1">
            <a:off x="2276627" y="8340219"/>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garçon</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8" name="TextBox 37"/>
          <p:cNvSpPr txBox="1"/>
          <p:nvPr/>
        </p:nvSpPr>
        <p:spPr>
          <a:xfrm rot="10800000" flipV="1">
            <a:off x="3375541" y="83392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cinéma</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9" name="TextBox 38"/>
          <p:cNvSpPr txBox="1"/>
          <p:nvPr/>
        </p:nvSpPr>
        <p:spPr>
          <a:xfrm rot="10800000" flipV="1">
            <a:off x="4480344" y="83392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décider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0" name="TextBox 39"/>
          <p:cNvSpPr txBox="1"/>
          <p:nvPr/>
        </p:nvSpPr>
        <p:spPr>
          <a:xfrm rot="10800000" flipV="1">
            <a:off x="5564715" y="8339309"/>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cinq</a:t>
            </a:r>
          </a:p>
        </p:txBody>
      </p:sp>
      <p:sp>
        <p:nvSpPr>
          <p:cNvPr id="41" name="Rectangle 40"/>
          <p:cNvSpPr/>
          <p:nvPr/>
        </p:nvSpPr>
        <p:spPr>
          <a:xfrm>
            <a:off x="4611964" y="1520545"/>
            <a:ext cx="870751"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[now]</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2" name="Rectangle 41"/>
          <p:cNvSpPr/>
          <p:nvPr/>
        </p:nvSpPr>
        <p:spPr>
          <a:xfrm>
            <a:off x="1366669" y="1520897"/>
            <a:ext cx="835486"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[end]</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43" name="Picture 42" descr="Picture of morni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80257" y="1195850"/>
            <a:ext cx="520924" cy="729522"/>
          </a:xfrm>
          <a:prstGeom prst="rect">
            <a:avLst/>
          </a:prstGeom>
        </p:spPr>
      </p:pic>
      <p:pic>
        <p:nvPicPr>
          <p:cNvPr id="44" name="Picture 43" descr="Number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65931" y="1256593"/>
            <a:ext cx="737261" cy="571377"/>
          </a:xfrm>
          <a:prstGeom prst="rect">
            <a:avLst/>
          </a:prstGeom>
          <a:effectLst>
            <a:outerShdw blurRad="50800" dist="38100" dir="5400000" algn="t" rotWithShape="0">
              <a:prstClr val="black">
                <a:alpha val="40000"/>
              </a:prstClr>
            </a:outerShdw>
          </a:effectLst>
        </p:spPr>
      </p:pic>
      <p:pic>
        <p:nvPicPr>
          <p:cNvPr id="45" name="Picture 44" descr="Picture of a han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78282" y="1365587"/>
            <a:ext cx="877915" cy="620713"/>
          </a:xfrm>
          <a:prstGeom prst="rect">
            <a:avLst/>
          </a:prstGeom>
        </p:spPr>
      </p:pic>
      <p:pic>
        <p:nvPicPr>
          <p:cNvPr id="46" name="Picture 45" descr="Picture of a part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92894" y="2518187"/>
            <a:ext cx="749047" cy="669149"/>
          </a:xfrm>
          <a:prstGeom prst="rect">
            <a:avLst/>
          </a:prstGeom>
        </p:spPr>
      </p:pic>
      <p:pic>
        <p:nvPicPr>
          <p:cNvPr id="47" name="Picture 46" descr="Picture of a brother and sister with an arrow pointing to the brother"/>
          <p:cNvPicPr>
            <a:picLocks noChangeAspect="1"/>
          </p:cNvPicPr>
          <p:nvPr/>
        </p:nvPicPr>
        <p:blipFill>
          <a:blip r:embed="rId13"/>
          <a:stretch>
            <a:fillRect/>
          </a:stretch>
        </p:blipFill>
        <p:spPr>
          <a:xfrm>
            <a:off x="2491615" y="2508649"/>
            <a:ext cx="734697" cy="707145"/>
          </a:xfrm>
          <a:prstGeom prst="rect">
            <a:avLst/>
          </a:prstGeom>
        </p:spPr>
      </p:pic>
      <p:pic>
        <p:nvPicPr>
          <p:cNvPr id="48" name="Picture 47" descr="Picture of a school"/>
          <p:cNvPicPr>
            <a:picLocks noChangeAspect="1"/>
          </p:cNvPicPr>
          <p:nvPr/>
        </p:nvPicPr>
        <p:blipFill>
          <a:blip r:embed="rId14"/>
          <a:stretch>
            <a:fillRect/>
          </a:stretch>
        </p:blipFill>
        <p:spPr>
          <a:xfrm>
            <a:off x="3556426" y="2726652"/>
            <a:ext cx="847760" cy="433045"/>
          </a:xfrm>
          <a:prstGeom prst="rect">
            <a:avLst/>
          </a:prstGeom>
        </p:spPr>
      </p:pic>
      <p:sp>
        <p:nvSpPr>
          <p:cNvPr id="49" name="Rectangle 48"/>
          <p:cNvSpPr/>
          <p:nvPr/>
        </p:nvSpPr>
        <p:spPr>
          <a:xfrm>
            <a:off x="4416832" y="2821589"/>
            <a:ext cx="1277914"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[problem]</a:t>
            </a:r>
          </a:p>
        </p:txBody>
      </p:sp>
      <p:sp>
        <p:nvSpPr>
          <p:cNvPr id="50" name="Rectangle 49"/>
          <p:cNvSpPr/>
          <p:nvPr/>
        </p:nvSpPr>
        <p:spPr>
          <a:xfrm>
            <a:off x="5762234" y="2820497"/>
            <a:ext cx="91242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be]</a:t>
            </a:r>
          </a:p>
        </p:txBody>
      </p:sp>
      <p:pic>
        <p:nvPicPr>
          <p:cNvPr id="51" name="Picture 9" descr="Picture of a house"/>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0228" y="3859184"/>
            <a:ext cx="914820" cy="6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51"/>
          <p:cNvSpPr/>
          <p:nvPr/>
        </p:nvSpPr>
        <p:spPr>
          <a:xfrm>
            <a:off x="2262485" y="4069697"/>
            <a:ext cx="1192955"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[reason]</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3" name="Rectangle 52"/>
          <p:cNvSpPr/>
          <p:nvPr/>
        </p:nvSpPr>
        <p:spPr>
          <a:xfrm>
            <a:off x="3520748" y="4069697"/>
            <a:ext cx="857928"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[bad]</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4" name="Rectangle 53"/>
          <p:cNvSpPr/>
          <p:nvPr/>
        </p:nvSpPr>
        <p:spPr>
          <a:xfrm>
            <a:off x="4532607" y="4069697"/>
            <a:ext cx="994183"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do]</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5" name="Rectangle 54"/>
          <p:cNvSpPr/>
          <p:nvPr/>
        </p:nvSpPr>
        <p:spPr>
          <a:xfrm>
            <a:off x="5626898" y="4069697"/>
            <a:ext cx="1029449"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[week]</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56" name="Picture 2" descr="Right Arrow Clip Ar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16902" y="5228731"/>
            <a:ext cx="546962" cy="569752"/>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2220116" y="5350931"/>
            <a:ext cx="1292341"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have]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58" name="Picture 6" descr="Boy saying goodbye"/>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3743268" y="5020782"/>
            <a:ext cx="547186" cy="804684"/>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p:cNvSpPr/>
          <p:nvPr/>
        </p:nvSpPr>
        <p:spPr>
          <a:xfrm>
            <a:off x="4596478" y="5337459"/>
            <a:ext cx="1000595"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[why?]</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60" name="Picture 59" descr="Picture of the number 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13304" y="5074133"/>
            <a:ext cx="421315" cy="709333"/>
          </a:xfrm>
          <a:prstGeom prst="rect">
            <a:avLst/>
          </a:prstGeom>
        </p:spPr>
      </p:pic>
      <p:pic>
        <p:nvPicPr>
          <p:cNvPr id="62" name="Picture 61" descr="Picture of a calendar with an arrow pointing to Sunday"/>
          <p:cNvPicPr>
            <a:picLocks noChangeAspect="1"/>
          </p:cNvPicPr>
          <p:nvPr/>
        </p:nvPicPr>
        <p:blipFill>
          <a:blip r:embed="rId19"/>
          <a:stretch>
            <a:fillRect/>
          </a:stretch>
        </p:blipFill>
        <p:spPr>
          <a:xfrm>
            <a:off x="1580150" y="6487649"/>
            <a:ext cx="881873" cy="560552"/>
          </a:xfrm>
          <a:prstGeom prst="rect">
            <a:avLst/>
          </a:prstGeom>
        </p:spPr>
      </p:pic>
      <p:pic>
        <p:nvPicPr>
          <p:cNvPr id="63" name="Picture 62" descr="Picture of someone singi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965839" y="6232454"/>
            <a:ext cx="437527" cy="875054"/>
          </a:xfrm>
          <a:prstGeom prst="rect">
            <a:avLst/>
          </a:prstGeom>
        </p:spPr>
      </p:pic>
      <p:pic>
        <p:nvPicPr>
          <p:cNvPr id="64" name="Picture 63" descr="Mouth"/>
          <p:cNvPicPr>
            <a:picLocks noChangeAspect="1"/>
          </p:cNvPicPr>
          <p:nvPr/>
        </p:nvPicPr>
        <p:blipFill>
          <a:blip r:embed="rId21"/>
          <a:stretch>
            <a:fillRect/>
          </a:stretch>
        </p:blipFill>
        <p:spPr>
          <a:xfrm>
            <a:off x="4026652" y="6377476"/>
            <a:ext cx="528100" cy="731796"/>
          </a:xfrm>
          <a:prstGeom prst="rect">
            <a:avLst/>
          </a:prstGeom>
        </p:spPr>
      </p:pic>
      <p:sp>
        <p:nvSpPr>
          <p:cNvPr id="65" name="Rectangle 64"/>
          <p:cNvSpPr/>
          <p:nvPr/>
        </p:nvSpPr>
        <p:spPr>
          <a:xfrm>
            <a:off x="4840069" y="6594179"/>
            <a:ext cx="875561"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[field]</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66" name="Picture 65" descr="Picture of a cat"/>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778607" y="6548478"/>
            <a:ext cx="741180" cy="555885"/>
          </a:xfrm>
          <a:prstGeom prst="rect">
            <a:avLst/>
          </a:prstGeom>
        </p:spPr>
      </p:pic>
      <p:pic>
        <p:nvPicPr>
          <p:cNvPr id="67" name="Picture 66" descr="Flag of France"/>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372284" y="7775302"/>
            <a:ext cx="750707" cy="500471"/>
          </a:xfrm>
          <a:prstGeom prst="rect">
            <a:avLst/>
          </a:prstGeom>
        </p:spPr>
      </p:pic>
      <p:pic>
        <p:nvPicPr>
          <p:cNvPr id="68" name="Picture 67" descr="Picture of a boy"/>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582774" y="7614593"/>
            <a:ext cx="543141" cy="722849"/>
          </a:xfrm>
          <a:prstGeom prst="rect">
            <a:avLst/>
          </a:prstGeom>
        </p:spPr>
      </p:pic>
      <p:pic>
        <p:nvPicPr>
          <p:cNvPr id="69" name="Picture 68" descr="Picture of a film clip"/>
          <p:cNvPicPr>
            <a:picLocks noChangeAspect="1"/>
          </p:cNvPicPr>
          <p:nvPr/>
        </p:nvPicPr>
        <p:blipFill>
          <a:blip r:embed="rId25"/>
          <a:stretch>
            <a:fillRect/>
          </a:stretch>
        </p:blipFill>
        <p:spPr>
          <a:xfrm>
            <a:off x="3623654" y="7614593"/>
            <a:ext cx="643426" cy="760621"/>
          </a:xfrm>
          <a:prstGeom prst="rect">
            <a:avLst/>
          </a:prstGeom>
        </p:spPr>
      </p:pic>
      <p:sp>
        <p:nvSpPr>
          <p:cNvPr id="70" name="Rectangle 69"/>
          <p:cNvSpPr/>
          <p:nvPr/>
        </p:nvSpPr>
        <p:spPr>
          <a:xfrm>
            <a:off x="4442930" y="7928013"/>
            <a:ext cx="1282722"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decide]</a:t>
            </a:r>
            <a:endParaRPr kumimoji="0" lang="en-GB"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71" name="Picture 70" descr="Five"/>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842881" y="7637558"/>
            <a:ext cx="597482" cy="745608"/>
          </a:xfrm>
          <a:prstGeom prst="rect">
            <a:avLst/>
          </a:prstGeom>
          <a:effectLst>
            <a:outerShdw blurRad="50800" dist="38100" dir="5400000" algn="t" rotWithShape="0">
              <a:prstClr val="black">
                <a:alpha val="40000"/>
              </a:prstClr>
            </a:outerShdw>
          </a:effectLst>
        </p:spPr>
      </p:pic>
      <p:sp>
        <p:nvSpPr>
          <p:cNvPr id="72"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9</a:t>
            </a:r>
          </a:p>
        </p:txBody>
      </p:sp>
    </p:spTree>
    <p:extLst>
      <p:ext uri="{BB962C8B-B14F-4D97-AF65-F5344CB8AC3E}">
        <p14:creationId xmlns:p14="http://schemas.microsoft.com/office/powerpoint/2010/main" val="4005455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Picture of question mark for SSC qu"/>
          <p:cNvPicPr>
            <a:picLocks noChangeAspect="1"/>
          </p:cNvPicPr>
          <p:nvPr/>
        </p:nvPicPr>
        <p:blipFill>
          <a:blip r:embed="rId3"/>
          <a:stretch>
            <a:fillRect/>
          </a:stretch>
        </p:blipFill>
        <p:spPr>
          <a:xfrm>
            <a:off x="228084" y="430353"/>
            <a:ext cx="1087008" cy="1008112"/>
          </a:xfrm>
          <a:prstGeom prst="rect">
            <a:avLst/>
          </a:prstGeom>
        </p:spPr>
      </p:pic>
      <p:pic>
        <p:nvPicPr>
          <p:cNvPr id="6" name="Picture 5" descr="Picture of a warning sign for SSC tion"/>
          <p:cNvPicPr>
            <a:picLocks noChangeAspect="1"/>
          </p:cNvPicPr>
          <p:nvPr/>
        </p:nvPicPr>
        <p:blipFill>
          <a:blip r:embed="rId4"/>
          <a:stretch>
            <a:fillRect/>
          </a:stretch>
        </p:blipFill>
        <p:spPr>
          <a:xfrm>
            <a:off x="228083" y="3022643"/>
            <a:ext cx="1087009" cy="1016595"/>
          </a:xfrm>
          <a:prstGeom prst="rect">
            <a:avLst/>
          </a:prstGeom>
        </p:spPr>
      </p:pic>
      <p:pic>
        <p:nvPicPr>
          <p:cNvPr id="7" name="Picture 6" descr="Picture of a thumbs up for SSC ien"/>
          <p:cNvPicPr>
            <a:picLocks noChangeAspect="1"/>
          </p:cNvPicPr>
          <p:nvPr/>
        </p:nvPicPr>
        <p:blipFill>
          <a:blip r:embed="rId5"/>
          <a:stretch>
            <a:fillRect/>
          </a:stretch>
        </p:blipFill>
        <p:spPr>
          <a:xfrm>
            <a:off x="228083" y="4247627"/>
            <a:ext cx="1100918" cy="1020689"/>
          </a:xfrm>
          <a:prstGeom prst="rect">
            <a:avLst/>
          </a:prstGeom>
        </p:spPr>
      </p:pic>
      <p:sp>
        <p:nvSpPr>
          <p:cNvPr id="9" name="TextBox 8"/>
          <p:cNvSpPr txBox="1"/>
          <p:nvPr/>
        </p:nvSpPr>
        <p:spPr>
          <a:xfrm rot="10800000" flipV="1">
            <a:off x="1262699" y="106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quatre</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rot="10800000" flipV="1">
            <a:off x="2292671" y="1065600"/>
            <a:ext cx="1242376"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musique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rot="10800000" flipV="1">
            <a:off x="3460527" y="1081948"/>
            <a:ext cx="117343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expliquer</a:t>
            </a:r>
            <a:endParaRPr kumimoji="0" lang="en-GB" sz="16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rot="10800000" flipV="1">
            <a:off x="4565330" y="1108676"/>
            <a:ext cx="117343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manquer</a:t>
            </a:r>
            <a:endParaRPr kumimoji="0" lang="en-GB" sz="16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rot="10800000" flipV="1">
            <a:off x="5649701" y="106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unique</a:t>
            </a:r>
          </a:p>
        </p:txBody>
      </p:sp>
      <p:sp>
        <p:nvSpPr>
          <p:cNvPr id="14" name="TextBox 13"/>
          <p:cNvSpPr txBox="1"/>
          <p:nvPr/>
        </p:nvSpPr>
        <p:spPr>
          <a:xfrm rot="10800000" flipV="1">
            <a:off x="1238927" y="235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j’ai</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rot="10800000" flipV="1">
            <a:off x="2337841" y="235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génial</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rot="10800000" flipV="1">
            <a:off x="3436755" y="235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sujet</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rot="10800000" flipV="1">
            <a:off x="4541558" y="235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déja</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rot="10800000" flipV="1">
            <a:off x="5625929" y="235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jamais</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V="1">
            <a:off x="1276640" y="3285623"/>
            <a:ext cx="1173434"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population</a:t>
            </a:r>
          </a:p>
        </p:txBody>
      </p:sp>
      <p:sp>
        <p:nvSpPr>
          <p:cNvPr id="20" name="TextBox 19"/>
          <p:cNvSpPr txBox="1"/>
          <p:nvPr/>
        </p:nvSpPr>
        <p:spPr>
          <a:xfrm rot="10800000" flipV="1">
            <a:off x="2379805" y="3189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action</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rot="10800000" flipV="1">
            <a:off x="3429000" y="3174211"/>
            <a:ext cx="1209756"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situation</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rot="10800000" flipV="1">
            <a:off x="4542288" y="3289222"/>
            <a:ext cx="1173434"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international</a:t>
            </a:r>
            <a:endParaRPr kumimoji="0" lang="en-GB" sz="12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rot="10800000" flipV="1">
            <a:off x="5654363" y="3189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solution</a:t>
            </a:r>
          </a:p>
        </p:txBody>
      </p:sp>
      <p:sp>
        <p:nvSpPr>
          <p:cNvPr id="24" name="TextBox 23"/>
          <p:cNvSpPr txBox="1"/>
          <p:nvPr/>
        </p:nvSpPr>
        <p:spPr>
          <a:xfrm rot="10800000" flipV="1">
            <a:off x="1276640" y="4899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chien</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V="1">
            <a:off x="2244123" y="4899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rien</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rot="10800000" flipV="1">
            <a:off x="3234494" y="4899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bientôt</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rot="10800000" flipV="1">
            <a:off x="4242395" y="4899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ancien</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8" name="TextBox 27"/>
          <p:cNvSpPr txBox="1"/>
          <p:nvPr/>
        </p:nvSpPr>
        <p:spPr>
          <a:xfrm rot="10800000" flipV="1">
            <a:off x="5239907" y="4899600"/>
            <a:ext cx="1597169"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combien</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pic>
        <p:nvPicPr>
          <p:cNvPr id="34" name="Picture 33" descr="Numb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9304" y="295510"/>
            <a:ext cx="545702" cy="779574"/>
          </a:xfrm>
          <a:prstGeom prst="rect">
            <a:avLst/>
          </a:prstGeom>
          <a:effectLst>
            <a:outerShdw blurRad="50800" dist="38100" dir="5400000" algn="t" rotWithShape="0">
              <a:prstClr val="black">
                <a:alpha val="40000"/>
              </a:prstClr>
            </a:outerShdw>
          </a:effectLst>
        </p:spPr>
      </p:pic>
      <p:grpSp>
        <p:nvGrpSpPr>
          <p:cNvPr id="35" name="Group 34" descr="Picture of music notes"/>
          <p:cNvGrpSpPr/>
          <p:nvPr/>
        </p:nvGrpSpPr>
        <p:grpSpPr>
          <a:xfrm>
            <a:off x="2549243" y="415828"/>
            <a:ext cx="826056" cy="620532"/>
            <a:chOff x="8548748" y="1491968"/>
            <a:chExt cx="2435044" cy="1829202"/>
          </a:xfrm>
        </p:grpSpPr>
        <p:pic>
          <p:nvPicPr>
            <p:cNvPr id="36" name="Picture 35"/>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548748" y="1491968"/>
              <a:ext cx="796026" cy="1045657"/>
            </a:xfrm>
            <a:prstGeom prst="rect">
              <a:avLst/>
            </a:prstGeom>
          </p:spPr>
        </p:pic>
        <p:pic>
          <p:nvPicPr>
            <p:cNvPr id="37" name="Picture 36"/>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333360" y="1510411"/>
              <a:ext cx="1650432" cy="1810759"/>
            </a:xfrm>
            <a:prstGeom prst="rect">
              <a:avLst/>
            </a:prstGeom>
          </p:spPr>
        </p:pic>
      </p:grpSp>
      <p:sp>
        <p:nvSpPr>
          <p:cNvPr id="38" name="Rectangle 37"/>
          <p:cNvSpPr/>
          <p:nvPr/>
        </p:nvSpPr>
        <p:spPr>
          <a:xfrm>
            <a:off x="3406868" y="675895"/>
            <a:ext cx="1308371"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explain]</a:t>
            </a:r>
          </a:p>
        </p:txBody>
      </p:sp>
      <p:sp>
        <p:nvSpPr>
          <p:cNvPr id="39" name="Rectangle 38"/>
          <p:cNvSpPr/>
          <p:nvPr/>
        </p:nvSpPr>
        <p:spPr>
          <a:xfrm>
            <a:off x="4584329" y="556704"/>
            <a:ext cx="1164101"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miss; </a:t>
            </a:r>
            <a:b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b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be missing]</a:t>
            </a:r>
          </a:p>
        </p:txBody>
      </p:sp>
      <p:sp>
        <p:nvSpPr>
          <p:cNvPr id="40" name="Rectangle 39"/>
          <p:cNvSpPr/>
          <p:nvPr/>
        </p:nvSpPr>
        <p:spPr>
          <a:xfrm>
            <a:off x="5732710" y="578538"/>
            <a:ext cx="1053494"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[unique; </a:t>
            </a:r>
            <a:b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b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only]</a:t>
            </a:r>
          </a:p>
        </p:txBody>
      </p:sp>
      <p:sp>
        <p:nvSpPr>
          <p:cNvPr id="41" name="Rectangle 40"/>
          <p:cNvSpPr/>
          <p:nvPr/>
        </p:nvSpPr>
        <p:spPr>
          <a:xfrm>
            <a:off x="1335493" y="1937935"/>
            <a:ext cx="102784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[I have]</a:t>
            </a:r>
          </a:p>
        </p:txBody>
      </p:sp>
      <p:pic>
        <p:nvPicPr>
          <p:cNvPr id="42" name="Picture 41" descr="Smiley fa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20848" y="1737047"/>
            <a:ext cx="605036" cy="605036"/>
          </a:xfrm>
          <a:prstGeom prst="rect">
            <a:avLst/>
          </a:prstGeom>
        </p:spPr>
      </p:pic>
      <p:sp>
        <p:nvSpPr>
          <p:cNvPr id="43" name="Rectangle 42"/>
          <p:cNvSpPr/>
          <p:nvPr/>
        </p:nvSpPr>
        <p:spPr>
          <a:xfrm>
            <a:off x="3492114" y="1961223"/>
            <a:ext cx="1146468"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[subject]</a:t>
            </a:r>
          </a:p>
        </p:txBody>
      </p:sp>
      <p:sp>
        <p:nvSpPr>
          <p:cNvPr id="44" name="Rectangle 43"/>
          <p:cNvSpPr/>
          <p:nvPr/>
        </p:nvSpPr>
        <p:spPr>
          <a:xfrm>
            <a:off x="4549234" y="1973812"/>
            <a:ext cx="1200971"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[already]</a:t>
            </a:r>
          </a:p>
        </p:txBody>
      </p:sp>
      <p:sp>
        <p:nvSpPr>
          <p:cNvPr id="45" name="Rectangle 44"/>
          <p:cNvSpPr/>
          <p:nvPr/>
        </p:nvSpPr>
        <p:spPr>
          <a:xfrm>
            <a:off x="5751355" y="1986401"/>
            <a:ext cx="968535"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[never]</a:t>
            </a:r>
          </a:p>
        </p:txBody>
      </p:sp>
      <p:pic>
        <p:nvPicPr>
          <p:cNvPr id="46" name="Picture 45" descr="Picture of a do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64768" y="4215189"/>
            <a:ext cx="791292" cy="759640"/>
          </a:xfrm>
          <a:prstGeom prst="rect">
            <a:avLst/>
          </a:prstGeom>
        </p:spPr>
      </p:pic>
      <p:sp>
        <p:nvSpPr>
          <p:cNvPr id="47" name="Rectangle 46"/>
          <p:cNvSpPr/>
          <p:nvPr/>
        </p:nvSpPr>
        <p:spPr>
          <a:xfrm>
            <a:off x="2269495" y="4461741"/>
            <a:ext cx="117051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[nothing]</a:t>
            </a:r>
          </a:p>
        </p:txBody>
      </p:sp>
      <p:sp>
        <p:nvSpPr>
          <p:cNvPr id="48" name="Rectangle 47"/>
          <p:cNvSpPr/>
          <p:nvPr/>
        </p:nvSpPr>
        <p:spPr>
          <a:xfrm>
            <a:off x="3443068" y="4472346"/>
            <a:ext cx="86594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[soon]</a:t>
            </a:r>
          </a:p>
        </p:txBody>
      </p:sp>
      <p:pic>
        <p:nvPicPr>
          <p:cNvPr id="49" name="Picture 48" descr="Picture of the Colosseum in Rom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08131" y="4257034"/>
            <a:ext cx="845044" cy="545053"/>
          </a:xfrm>
          <a:prstGeom prst="rect">
            <a:avLst/>
          </a:prstGeom>
        </p:spPr>
      </p:pic>
      <p:pic>
        <p:nvPicPr>
          <p:cNvPr id="50" name="Picture 49" descr="Price tag"/>
          <p:cNvPicPr>
            <a:picLocks noChangeAspect="1"/>
          </p:cNvPicPr>
          <p:nvPr/>
        </p:nvPicPr>
        <p:blipFill>
          <a:blip r:embed="rId12"/>
          <a:stretch>
            <a:fillRect/>
          </a:stretch>
        </p:blipFill>
        <p:spPr>
          <a:xfrm>
            <a:off x="5526340" y="4234160"/>
            <a:ext cx="810232" cy="690481"/>
          </a:xfrm>
          <a:prstGeom prst="rect">
            <a:avLst/>
          </a:prstGeom>
        </p:spPr>
      </p:pic>
      <p:sp>
        <p:nvSpPr>
          <p:cNvPr id="3" name="TextBox 2"/>
          <p:cNvSpPr txBox="1"/>
          <p:nvPr/>
        </p:nvSpPr>
        <p:spPr>
          <a:xfrm>
            <a:off x="78491" y="5766788"/>
            <a:ext cx="6740218"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Des </a:t>
            </a:r>
            <a:r>
              <a:rPr kumimoji="0" lang="en-GB"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virelangues</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pour </a:t>
            </a:r>
            <a:r>
              <a:rPr kumimoji="0" lang="en-GB"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pratiquer</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(Some tongue twisters to practise).</a:t>
            </a:r>
          </a:p>
        </p:txBody>
      </p:sp>
      <p:sp>
        <p:nvSpPr>
          <p:cNvPr id="31" name="TextBox 30"/>
          <p:cNvSpPr txBox="1"/>
          <p:nvPr/>
        </p:nvSpPr>
        <p:spPr>
          <a:xfrm>
            <a:off x="78352" y="6387735"/>
            <a:ext cx="67270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Trois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gros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rats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gris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dans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trois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gros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trous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très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creux</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53" name="TextBox 52"/>
          <p:cNvSpPr txBox="1"/>
          <p:nvPr/>
        </p:nvSpPr>
        <p:spPr>
          <a:xfrm>
            <a:off x="91511" y="6639606"/>
            <a:ext cx="67270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Three big grey rats in three big, very deep holes.</a:t>
            </a:r>
          </a:p>
        </p:txBody>
      </p:sp>
      <p:sp>
        <p:nvSpPr>
          <p:cNvPr id="54" name="TextBox 53"/>
          <p:cNvSpPr txBox="1"/>
          <p:nvPr/>
        </p:nvSpPr>
        <p:spPr>
          <a:xfrm>
            <a:off x="73086" y="7095918"/>
            <a:ext cx="67270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Ce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vert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va</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le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verre</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vert.</a:t>
            </a:r>
          </a:p>
        </p:txBody>
      </p:sp>
      <p:sp>
        <p:nvSpPr>
          <p:cNvPr id="55" name="TextBox 54"/>
          <p:cNvSpPr txBox="1"/>
          <p:nvPr/>
        </p:nvSpPr>
        <p:spPr>
          <a:xfrm>
            <a:off x="86245" y="7347789"/>
            <a:ext cx="67270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This green worm goes towards the green glass.</a:t>
            </a:r>
          </a:p>
        </p:txBody>
      </p:sp>
      <p:sp>
        <p:nvSpPr>
          <p:cNvPr id="56" name="TextBox 55"/>
          <p:cNvSpPr txBox="1"/>
          <p:nvPr/>
        </p:nvSpPr>
        <p:spPr>
          <a:xfrm>
            <a:off x="96858" y="7835764"/>
            <a:ext cx="67270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Fruits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frais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fruits frits, fruits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cuits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fruits crus.</a:t>
            </a:r>
          </a:p>
        </p:txBody>
      </p:sp>
      <p:sp>
        <p:nvSpPr>
          <p:cNvPr id="57" name="TextBox 56"/>
          <p:cNvSpPr txBox="1"/>
          <p:nvPr/>
        </p:nvSpPr>
        <p:spPr>
          <a:xfrm>
            <a:off x="110017" y="8087635"/>
            <a:ext cx="67270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Fresh fruits, fried fruits, cooked fruits, raw fruits.</a:t>
            </a:r>
          </a:p>
        </p:txBody>
      </p:sp>
      <p:pic>
        <p:nvPicPr>
          <p:cNvPr id="32" name="Picture 31" descr="plate of frui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99389" y="7849791"/>
            <a:ext cx="853903" cy="579498"/>
          </a:xfrm>
          <a:prstGeom prst="rect">
            <a:avLst/>
          </a:prstGeom>
        </p:spPr>
      </p:pic>
      <p:pic>
        <p:nvPicPr>
          <p:cNvPr id="33" name="Picture 32" descr="R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239907" y="6491916"/>
            <a:ext cx="391999" cy="614900"/>
          </a:xfrm>
          <a:prstGeom prst="rect">
            <a:avLst/>
          </a:prstGeom>
        </p:spPr>
      </p:pic>
      <p:pic>
        <p:nvPicPr>
          <p:cNvPr id="58" name="Picture 57" descr="Caterpilla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9389" y="7086748"/>
            <a:ext cx="941229" cy="601504"/>
          </a:xfrm>
          <a:prstGeom prst="rect">
            <a:avLst/>
          </a:prstGeom>
        </p:spPr>
      </p:pic>
      <p:pic>
        <p:nvPicPr>
          <p:cNvPr id="59" name="Picture 58" descr="R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8619" y="6515902"/>
            <a:ext cx="391999" cy="614900"/>
          </a:xfrm>
          <a:prstGeom prst="rect">
            <a:avLst/>
          </a:prstGeom>
        </p:spPr>
      </p:pic>
      <p:pic>
        <p:nvPicPr>
          <p:cNvPr id="60" name="Picture 59" descr="r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6039372" y="6504724"/>
            <a:ext cx="391999" cy="614900"/>
          </a:xfrm>
          <a:prstGeom prst="rect">
            <a:avLst/>
          </a:prstGeom>
        </p:spPr>
      </p:pic>
      <p:sp>
        <p:nvSpPr>
          <p:cNvPr id="61"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10</a:t>
            </a:r>
          </a:p>
        </p:txBody>
      </p:sp>
      <p:pic>
        <p:nvPicPr>
          <p:cNvPr id="62" name="Picture 61" descr="Picture of sun for SSC j/soft g">
            <a:extLst>
              <a:ext uri="{FF2B5EF4-FFF2-40B4-BE49-F238E27FC236}">
                <a16:creationId xmlns:a16="http://schemas.microsoft.com/office/drawing/2014/main" id="{E19A9E39-0418-457E-B6DA-2BBE03CF3C43}"/>
              </a:ext>
            </a:extLst>
          </p:cNvPr>
          <p:cNvPicPr>
            <a:picLocks noChangeAspect="1"/>
          </p:cNvPicPr>
          <p:nvPr/>
        </p:nvPicPr>
        <p:blipFill>
          <a:blip r:embed="rId16"/>
          <a:stretch>
            <a:fillRect/>
          </a:stretch>
        </p:blipFill>
        <p:spPr>
          <a:xfrm>
            <a:off x="236847" y="1772020"/>
            <a:ext cx="1087200" cy="1016029"/>
          </a:xfrm>
          <a:prstGeom prst="rect">
            <a:avLst/>
          </a:prstGeom>
          <a:ln w="22225">
            <a:solidFill>
              <a:schemeClr val="tx1"/>
            </a:solidFill>
          </a:ln>
        </p:spPr>
      </p:pic>
    </p:spTree>
    <p:extLst>
      <p:ext uri="{BB962C8B-B14F-4D97-AF65-F5344CB8AC3E}">
        <p14:creationId xmlns:p14="http://schemas.microsoft.com/office/powerpoint/2010/main" val="3614644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containing T1.1 Semain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4" name="Title 3">
            <a:extLst>
              <a:ext uri="{FF2B5EF4-FFF2-40B4-BE49-F238E27FC236}">
                <a16:creationId xmlns:a16="http://schemas.microsoft.com/office/drawing/2014/main" id="{F96602FB-5089-9740-A491-BA6F7BE9ED27}"/>
              </a:ext>
            </a:extLst>
          </p:cNvPr>
          <p:cNvSpPr>
            <a:spLocks noGrp="1"/>
          </p:cNvSpPr>
          <p:nvPr>
            <p:ph type="title"/>
          </p:nvPr>
        </p:nvSpPr>
        <p:spPr>
          <a:xfrm>
            <a:off x="108000" y="145318"/>
            <a:ext cx="2016224" cy="441137"/>
          </a:xfrm>
        </p:spPr>
        <p:txBody>
          <a:bodyPr/>
          <a:lstStyle/>
          <a:p>
            <a:r>
              <a:rPr lang="en-GB" sz="2000" b="1" dirty="0">
                <a:solidFill>
                  <a:schemeClr val="bg1"/>
                </a:solidFill>
                <a:latin typeface="Century Gothic" panose="020B0502020202020204" pitchFamily="34" charset="0"/>
              </a:rPr>
              <a:t>T1.1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1</a:t>
            </a:r>
            <a:endParaRPr lang="en-US" sz="2000" dirty="0">
              <a:solidFill>
                <a:schemeClr val="bg1"/>
              </a:solidFill>
            </a:endParaRPr>
          </a:p>
        </p:txBody>
      </p:sp>
      <p:sp>
        <p:nvSpPr>
          <p:cNvPr id="6" name="Rectangle 5"/>
          <p:cNvSpPr/>
          <p:nvPr/>
        </p:nvSpPr>
        <p:spPr>
          <a:xfrm>
            <a:off x="108000" y="944728"/>
            <a:ext cx="6797080" cy="2308324"/>
          </a:xfrm>
          <a:prstGeom prst="rect">
            <a:avLst/>
          </a:prstGeom>
        </p:spPr>
        <p:txBody>
          <a:bodyPr wrap="square">
            <a:spAutoFit/>
          </a:bodyPr>
          <a:lstStyle/>
          <a:p>
            <a:pPr lvl="0">
              <a:defRPr/>
            </a:pPr>
            <a:r>
              <a:rPr lang="en-US" sz="1600" dirty="0">
                <a:latin typeface="Century Gothic" panose="020F0302020204030204"/>
              </a:rPr>
              <a:t>The </a:t>
            </a:r>
            <a:r>
              <a:rPr lang="en-US" sz="1600" b="1" dirty="0">
                <a:latin typeface="Century Gothic" panose="020F0302020204030204"/>
              </a:rPr>
              <a:t>plural articles</a:t>
            </a:r>
            <a:r>
              <a:rPr lang="en-US" sz="1600" dirty="0">
                <a:latin typeface="Century Gothic" panose="020F0302020204030204"/>
              </a:rPr>
              <a:t> ‘</a:t>
            </a:r>
            <a:r>
              <a:rPr lang="en-US" sz="1600" b="1" dirty="0">
                <a:latin typeface="Century Gothic" panose="020F0302020204030204"/>
              </a:rPr>
              <a:t>les</a:t>
            </a:r>
            <a:r>
              <a:rPr lang="en-US" sz="1600" dirty="0">
                <a:latin typeface="Century Gothic" panose="020F0302020204030204"/>
              </a:rPr>
              <a:t>’ and ‘</a:t>
            </a:r>
            <a:r>
              <a:rPr lang="en-US" sz="1600" b="1" dirty="0">
                <a:latin typeface="Century Gothic" panose="020F0302020204030204"/>
              </a:rPr>
              <a:t>des</a:t>
            </a:r>
            <a:r>
              <a:rPr lang="en-US" sz="1600" dirty="0">
                <a:latin typeface="Century Gothic" panose="020F0302020204030204"/>
              </a:rPr>
              <a:t>’</a:t>
            </a:r>
            <a:r>
              <a:rPr lang="en-US" sz="1600" b="1" dirty="0">
                <a:latin typeface="Century Gothic" panose="020F0302020204030204"/>
              </a:rPr>
              <a:t> </a:t>
            </a:r>
            <a:r>
              <a:rPr lang="en-US" sz="1600" dirty="0">
                <a:latin typeface="Century Gothic" panose="020F0302020204030204"/>
              </a:rPr>
              <a:t>end with a </a:t>
            </a:r>
            <a:r>
              <a:rPr lang="en-US" sz="1600" b="1" dirty="0">
                <a:latin typeface="Century Gothic" panose="020F0302020204030204"/>
              </a:rPr>
              <a:t>Silent Final Consonant</a:t>
            </a:r>
            <a:r>
              <a:rPr lang="en-US" sz="1600" dirty="0">
                <a:latin typeface="Century Gothic" panose="020F0302020204030204"/>
              </a:rPr>
              <a:t>:</a:t>
            </a:r>
          </a:p>
          <a:p>
            <a:pPr lvl="0">
              <a:defRPr/>
            </a:pPr>
            <a:endParaRPr lang="en-US" sz="1600" dirty="0">
              <a:latin typeface="Century Gothic" panose="020F0302020204030204"/>
            </a:endParaRPr>
          </a:p>
          <a:p>
            <a:pPr lvl="0">
              <a:defRPr/>
            </a:pPr>
            <a:endParaRPr lang="en-US" sz="1600" dirty="0">
              <a:latin typeface="Century Gothic" panose="020F0302020204030204"/>
            </a:endParaRPr>
          </a:p>
          <a:p>
            <a:pPr lvl="0">
              <a:defRPr/>
            </a:pPr>
            <a:r>
              <a:rPr lang="en-US" sz="1600" dirty="0">
                <a:latin typeface="Century Gothic" panose="020F0302020204030204"/>
              </a:rPr>
              <a:t>However, before a noun beginning with a </a:t>
            </a:r>
            <a:r>
              <a:rPr lang="en-US" sz="1600" b="1" dirty="0">
                <a:latin typeface="Century Gothic" panose="020F0302020204030204"/>
              </a:rPr>
              <a:t>vowel</a:t>
            </a:r>
            <a:r>
              <a:rPr lang="en-US" sz="1600" dirty="0">
                <a:latin typeface="Century Gothic" panose="020F0302020204030204"/>
              </a:rPr>
              <a:t> or ‘</a:t>
            </a:r>
            <a:r>
              <a:rPr lang="en-US" sz="1600" b="1" dirty="0">
                <a:latin typeface="Century Gothic" panose="020F0302020204030204"/>
              </a:rPr>
              <a:t>h</a:t>
            </a:r>
            <a:r>
              <a:rPr lang="en-US" sz="1600" dirty="0">
                <a:latin typeface="Century Gothic" panose="020F0302020204030204"/>
              </a:rPr>
              <a:t>’, the final ‘</a:t>
            </a:r>
            <a:r>
              <a:rPr lang="en-US" sz="1600" b="1" dirty="0">
                <a:latin typeface="Century Gothic" panose="020F0302020204030204"/>
              </a:rPr>
              <a:t>-s</a:t>
            </a:r>
            <a:r>
              <a:rPr lang="en-US" sz="1600" dirty="0">
                <a:latin typeface="Century Gothic" panose="020F0302020204030204"/>
              </a:rPr>
              <a:t>’ is pronounced like the English ‘z’. This is called </a:t>
            </a:r>
            <a:r>
              <a:rPr lang="en-US" sz="1600" b="1" dirty="0">
                <a:latin typeface="Century Gothic" panose="020F0302020204030204"/>
              </a:rPr>
              <a:t>liaison</a:t>
            </a:r>
            <a:r>
              <a:rPr lang="en-US" sz="1600" dirty="0">
                <a:latin typeface="Century Gothic" panose="020F0302020204030204"/>
              </a:rPr>
              <a:t>:</a:t>
            </a:r>
          </a:p>
          <a:p>
            <a:pPr lvl="0">
              <a:defRPr/>
            </a:pPr>
            <a:endParaRPr lang="en-US" sz="1600" dirty="0">
              <a:latin typeface="Century Gothic" panose="020F0302020204030204"/>
            </a:endParaRPr>
          </a:p>
          <a:p>
            <a:pPr lvl="0">
              <a:defRPr/>
            </a:pPr>
            <a:endParaRPr lang="en-US" sz="1600" dirty="0">
              <a:latin typeface="Century Gothic" panose="020F0302020204030204"/>
            </a:endParaRPr>
          </a:p>
          <a:p>
            <a:pPr lvl="0">
              <a:defRPr/>
            </a:pPr>
            <a:r>
              <a:rPr lang="en-US" sz="1600" dirty="0">
                <a:latin typeface="Century Gothic" panose="020F0302020204030204"/>
              </a:rPr>
              <a:t>The same thing happens with the </a:t>
            </a:r>
            <a:r>
              <a:rPr lang="en-US" sz="1600" b="1" dirty="0">
                <a:latin typeface="Century Gothic" panose="020F0302020204030204"/>
              </a:rPr>
              <a:t>numbers</a:t>
            </a:r>
            <a:r>
              <a:rPr lang="en-US" sz="1600" dirty="0">
                <a:latin typeface="Century Gothic" panose="020F0302020204030204"/>
              </a:rPr>
              <a:t> ‘</a:t>
            </a:r>
            <a:r>
              <a:rPr lang="en-US" sz="1600" b="1" dirty="0" err="1">
                <a:latin typeface="Century Gothic" panose="020F0302020204030204"/>
              </a:rPr>
              <a:t>deux</a:t>
            </a:r>
            <a:r>
              <a:rPr lang="en-US" sz="1600" dirty="0">
                <a:latin typeface="Century Gothic" panose="020F0302020204030204"/>
              </a:rPr>
              <a:t>’ and ‘</a:t>
            </a:r>
            <a:r>
              <a:rPr lang="en-US" sz="1600" b="1" dirty="0">
                <a:latin typeface="Century Gothic" panose="020F0302020204030204"/>
              </a:rPr>
              <a:t>trois</a:t>
            </a:r>
            <a:r>
              <a:rPr lang="en-US" sz="1600" dirty="0">
                <a:latin typeface="Century Gothic" panose="020F0302020204030204"/>
              </a:rPr>
              <a:t>’:</a:t>
            </a:r>
          </a:p>
          <a:p>
            <a:pPr lvl="0">
              <a:defRPr/>
            </a:pPr>
            <a:endParaRPr lang="en-US" sz="1600" dirty="0">
              <a:latin typeface="Century Gothic" panose="020F0302020204030204"/>
            </a:endParaRPr>
          </a:p>
        </p:txBody>
      </p:sp>
      <p:sp>
        <p:nvSpPr>
          <p:cNvPr id="7" name="Rectangle 6"/>
          <p:cNvSpPr/>
          <p:nvPr/>
        </p:nvSpPr>
        <p:spPr>
          <a:xfrm>
            <a:off x="98389" y="647381"/>
            <a:ext cx="1208985" cy="369332"/>
          </a:xfrm>
          <a:prstGeom prst="rect">
            <a:avLst/>
          </a:prstGeom>
        </p:spPr>
        <p:txBody>
          <a:bodyPr wrap="non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La liaison</a:t>
            </a:r>
            <a:endParaRPr lang="en-GB" dirty="0">
              <a:solidFill>
                <a:srgbClr val="000000"/>
              </a:solidFill>
              <a:latin typeface="Century Gothic" panose="020B0502020202020204" pitchFamily="34" charset="0"/>
            </a:endParaRPr>
          </a:p>
        </p:txBody>
      </p:sp>
      <p:sp>
        <p:nvSpPr>
          <p:cNvPr id="19" name="Content Placeholder 2"/>
          <p:cNvSpPr txBox="1">
            <a:spLocks/>
          </p:cNvSpPr>
          <p:nvPr/>
        </p:nvSpPr>
        <p:spPr>
          <a:xfrm>
            <a:off x="1114316" y="1292596"/>
            <a:ext cx="4374000" cy="303376"/>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000000"/>
                </a:solidFill>
              </a:rPr>
              <a:t>les </a:t>
            </a:r>
            <a:r>
              <a:rPr lang="en-GB" sz="1600" b="1" dirty="0" err="1">
                <a:solidFill>
                  <a:srgbClr val="000000"/>
                </a:solidFill>
              </a:rPr>
              <a:t>vacances</a:t>
            </a:r>
            <a:r>
              <a:rPr lang="en-GB" sz="1600" b="1" dirty="0">
                <a:solidFill>
                  <a:srgbClr val="000000"/>
                </a:solidFill>
              </a:rPr>
              <a:t>		des parents</a:t>
            </a:r>
          </a:p>
        </p:txBody>
      </p:sp>
      <p:sp>
        <p:nvSpPr>
          <p:cNvPr id="21" name="Content Placeholder 2"/>
          <p:cNvSpPr txBox="1">
            <a:spLocks/>
          </p:cNvSpPr>
          <p:nvPr/>
        </p:nvSpPr>
        <p:spPr>
          <a:xfrm>
            <a:off x="1114316" y="2299093"/>
            <a:ext cx="4374777" cy="302400"/>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000000"/>
                </a:solidFill>
              </a:rPr>
              <a:t>le</a:t>
            </a:r>
            <a:r>
              <a:rPr lang="en-GB" sz="1600" b="1" dirty="0">
                <a:solidFill>
                  <a:srgbClr val="EE6000"/>
                </a:solidFill>
              </a:rPr>
              <a:t>s a</a:t>
            </a:r>
            <a:r>
              <a:rPr lang="en-GB" sz="1600" b="1" dirty="0">
                <a:solidFill>
                  <a:srgbClr val="000000"/>
                </a:solidFill>
              </a:rPr>
              <a:t>ffaires		de</a:t>
            </a:r>
            <a:r>
              <a:rPr lang="en-GB" sz="1600" b="1" dirty="0">
                <a:solidFill>
                  <a:srgbClr val="EE6000"/>
                </a:solidFill>
              </a:rPr>
              <a:t>s h</a:t>
            </a:r>
            <a:r>
              <a:rPr lang="en-GB" sz="1600" b="1" dirty="0">
                <a:solidFill>
                  <a:srgbClr val="000000"/>
                </a:solidFill>
              </a:rPr>
              <a:t>ommes</a:t>
            </a:r>
          </a:p>
        </p:txBody>
      </p:sp>
      <p:sp>
        <p:nvSpPr>
          <p:cNvPr id="22" name="Arc 21" descr="Arrow highlighting liaison between s and h">
            <a:extLst>
              <a:ext uri="{FF2B5EF4-FFF2-40B4-BE49-F238E27FC236}">
                <a16:creationId xmlns:a16="http://schemas.microsoft.com/office/drawing/2014/main" id="{FE349915-CBAF-4CA5-84E7-1D6E16AD26CA}"/>
              </a:ext>
            </a:extLst>
          </p:cNvPr>
          <p:cNvSpPr/>
          <p:nvPr/>
        </p:nvSpPr>
        <p:spPr>
          <a:xfrm rot="8700000">
            <a:off x="4208929" y="2324175"/>
            <a:ext cx="335928" cy="269755"/>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3" name="Content Placeholder 2"/>
          <p:cNvSpPr txBox="1">
            <a:spLocks/>
          </p:cNvSpPr>
          <p:nvPr/>
        </p:nvSpPr>
        <p:spPr>
          <a:xfrm>
            <a:off x="1114316" y="3037863"/>
            <a:ext cx="4374777" cy="302400"/>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err="1">
                <a:solidFill>
                  <a:srgbClr val="000000"/>
                </a:solidFill>
              </a:rPr>
              <a:t>deu</a:t>
            </a:r>
            <a:r>
              <a:rPr lang="en-GB" sz="1600" b="1" dirty="0" err="1">
                <a:solidFill>
                  <a:srgbClr val="EE6000"/>
                </a:solidFill>
              </a:rPr>
              <a:t>x</a:t>
            </a:r>
            <a:r>
              <a:rPr lang="en-GB" sz="1600" b="1" dirty="0">
                <a:solidFill>
                  <a:srgbClr val="EE6000"/>
                </a:solidFill>
              </a:rPr>
              <a:t> </a:t>
            </a:r>
            <a:r>
              <a:rPr lang="en-GB" sz="1600" b="1" dirty="0" err="1">
                <a:solidFill>
                  <a:srgbClr val="EE6000"/>
                </a:solidFill>
              </a:rPr>
              <a:t>o</a:t>
            </a:r>
            <a:r>
              <a:rPr lang="en-GB" sz="1600" b="1" dirty="0" err="1">
                <a:solidFill>
                  <a:srgbClr val="000000"/>
                </a:solidFill>
              </a:rPr>
              <a:t>rdinateurs</a:t>
            </a:r>
            <a:r>
              <a:rPr lang="en-GB" sz="1600" b="1" dirty="0">
                <a:solidFill>
                  <a:srgbClr val="000000"/>
                </a:solidFill>
              </a:rPr>
              <a:t>		troi</a:t>
            </a:r>
            <a:r>
              <a:rPr lang="en-GB" sz="1600" b="1" dirty="0">
                <a:solidFill>
                  <a:srgbClr val="EE6000"/>
                </a:solidFill>
              </a:rPr>
              <a:t>s </a:t>
            </a:r>
            <a:r>
              <a:rPr lang="en-GB" sz="1600" b="1" dirty="0" err="1">
                <a:solidFill>
                  <a:srgbClr val="EE6000"/>
                </a:solidFill>
              </a:rPr>
              <a:t>i</a:t>
            </a:r>
            <a:r>
              <a:rPr lang="en-GB" sz="1600" b="1" dirty="0" err="1">
                <a:solidFill>
                  <a:srgbClr val="000000"/>
                </a:solidFill>
              </a:rPr>
              <a:t>dées</a:t>
            </a:r>
            <a:endParaRPr lang="en-GB" sz="1600" b="1" dirty="0">
              <a:solidFill>
                <a:srgbClr val="000000"/>
              </a:solidFill>
            </a:endParaRPr>
          </a:p>
        </p:txBody>
      </p:sp>
      <p:sp>
        <p:nvSpPr>
          <p:cNvPr id="24" name="Arc 23" descr="Line highlighting the liaison between x and o">
            <a:extLst>
              <a:ext uri="{FF2B5EF4-FFF2-40B4-BE49-F238E27FC236}">
                <a16:creationId xmlns:a16="http://schemas.microsoft.com/office/drawing/2014/main" id="{FE349915-CBAF-4CA5-84E7-1D6E16AD26CA}"/>
              </a:ext>
            </a:extLst>
          </p:cNvPr>
          <p:cNvSpPr/>
          <p:nvPr/>
        </p:nvSpPr>
        <p:spPr>
          <a:xfrm rot="8700000">
            <a:off x="1588210" y="3092686"/>
            <a:ext cx="335928" cy="269755"/>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5" name="Arc 24" descr="Line highlighting the liaison between s and i">
            <a:extLst>
              <a:ext uri="{FF2B5EF4-FFF2-40B4-BE49-F238E27FC236}">
                <a16:creationId xmlns:a16="http://schemas.microsoft.com/office/drawing/2014/main" id="{FE349915-CBAF-4CA5-84E7-1D6E16AD26CA}"/>
              </a:ext>
            </a:extLst>
          </p:cNvPr>
          <p:cNvSpPr/>
          <p:nvPr/>
        </p:nvSpPr>
        <p:spPr>
          <a:xfrm rot="8700000">
            <a:off x="4185534" y="3068317"/>
            <a:ext cx="335928" cy="269755"/>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 name="Rectangle 4">
            <a:extLst>
              <a:ext uri="{FF2B5EF4-FFF2-40B4-BE49-F238E27FC236}">
                <a16:creationId xmlns:a16="http://schemas.microsoft.com/office/drawing/2014/main" id="{44D90496-6191-4F73-AEE9-0E9313B66530}"/>
              </a:ext>
            </a:extLst>
          </p:cNvPr>
          <p:cNvSpPr/>
          <p:nvPr/>
        </p:nvSpPr>
        <p:spPr>
          <a:xfrm>
            <a:off x="4788000" y="108000"/>
            <a:ext cx="1926296" cy="424800"/>
          </a:xfrm>
          <a:prstGeom prst="rect">
            <a:avLst/>
          </a:prstGeom>
          <a:ln>
            <a:solidFill>
              <a:schemeClr val="tx1">
                <a:alpha val="94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Prononciation</a:t>
            </a:r>
            <a:endParaRPr lang="en-GB" dirty="0">
              <a:solidFill>
                <a:srgbClr val="000000"/>
              </a:solidFill>
              <a:latin typeface="Century Gothic" panose="020B0502020202020204" pitchFamily="34" charset="0"/>
            </a:endParaRPr>
          </a:p>
        </p:txBody>
      </p:sp>
      <p:sp>
        <p:nvSpPr>
          <p:cNvPr id="20" name="Arc 19" descr="Line highlighting the liaison between s and a">
            <a:extLst>
              <a:ext uri="{FF2B5EF4-FFF2-40B4-BE49-F238E27FC236}">
                <a16:creationId xmlns:a16="http://schemas.microsoft.com/office/drawing/2014/main" id="{FE349915-CBAF-4CA5-84E7-1D6E16AD26CA}"/>
              </a:ext>
            </a:extLst>
          </p:cNvPr>
          <p:cNvSpPr/>
          <p:nvPr/>
        </p:nvSpPr>
        <p:spPr>
          <a:xfrm rot="8700000">
            <a:off x="1415409" y="2324175"/>
            <a:ext cx="335928" cy="269755"/>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8" name="Slide Number Placeholder 1">
            <a:extLst>
              <a:ext uri="{FF2B5EF4-FFF2-40B4-BE49-F238E27FC236}">
                <a16:creationId xmlns:a16="http://schemas.microsoft.com/office/drawing/2014/main" id="{35FB8641-64AE-4C35-B73B-DC05CDB4265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11</a:t>
            </a:r>
          </a:p>
        </p:txBody>
      </p:sp>
      <p:sp>
        <p:nvSpPr>
          <p:cNvPr id="9" name="Rectangle 8">
            <a:extLst>
              <a:ext uri="{FF2B5EF4-FFF2-40B4-BE49-F238E27FC236}">
                <a16:creationId xmlns:a16="http://schemas.microsoft.com/office/drawing/2014/main" id="{6179B5D2-AF90-419E-90B0-42C75CCEC146}"/>
              </a:ext>
            </a:extLst>
          </p:cNvPr>
          <p:cNvSpPr/>
          <p:nvPr/>
        </p:nvSpPr>
        <p:spPr>
          <a:xfrm>
            <a:off x="108000" y="3922585"/>
            <a:ext cx="6713238" cy="830997"/>
          </a:xfrm>
          <a:prstGeom prst="rect">
            <a:avLst/>
          </a:prstGeom>
        </p:spPr>
        <p:txBody>
          <a:bodyPr wrap="square">
            <a:spAutoFit/>
          </a:bodyPr>
          <a:lstStyle/>
          <a:p>
            <a:pPr lvl="0">
              <a:defRPr/>
            </a:pPr>
            <a:r>
              <a:rPr lang="en-GB" sz="1600" dirty="0">
                <a:latin typeface="Century Gothic" panose="020F0302020204030204"/>
              </a:rPr>
              <a:t>French nouns are either masculine or feminine. Each gender has a different word for ‘the’ and ‘a’. Nouns can also be singular or plural. The number also influences the word for ‘the’ and ‘a’. </a:t>
            </a:r>
            <a:endParaRPr lang="en-US" sz="1600" dirty="0">
              <a:latin typeface="Century Gothic" panose="020F0302020204030204"/>
            </a:endParaRPr>
          </a:p>
        </p:txBody>
      </p:sp>
      <p:sp>
        <p:nvSpPr>
          <p:cNvPr id="11" name="TextBox 10">
            <a:extLst>
              <a:ext uri="{FF2B5EF4-FFF2-40B4-BE49-F238E27FC236}">
                <a16:creationId xmlns:a16="http://schemas.microsoft.com/office/drawing/2014/main" id="{C7F88EA3-677A-4F2D-8A11-825F43E6F376}"/>
              </a:ext>
            </a:extLst>
          </p:cNvPr>
          <p:cNvSpPr txBox="1"/>
          <p:nvPr/>
        </p:nvSpPr>
        <p:spPr>
          <a:xfrm>
            <a:off x="180554" y="4829330"/>
            <a:ext cx="1563855" cy="2307600"/>
          </a:xfrm>
          <a:prstGeom prst="rect">
            <a:avLst/>
          </a:prstGeom>
          <a:noFill/>
          <a:ln w="19050">
            <a:solidFill>
              <a:schemeClr val="accent4"/>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EE6000"/>
                </a:solidFill>
                <a:effectLst/>
                <a:uLnTx/>
                <a:uFillTx/>
                <a:latin typeface="Century Gothic" panose="020F0302020204030204"/>
              </a:rPr>
              <a:t>masculine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EE6000"/>
                </a:solidFill>
                <a:effectLst/>
                <a:uLnTx/>
                <a:uFillTx/>
                <a:latin typeface="Century Gothic" panose="020F0302020204030204"/>
              </a:rPr>
              <a:t>le</a:t>
            </a:r>
            <a:r>
              <a:rPr kumimoji="0" lang="en-GB" sz="1600" b="1" i="0" u="none" strike="noStrike" kern="0" cap="none" spc="0" normalizeH="0" baseline="0" noProof="0" dirty="0">
                <a:ln>
                  <a:noFill/>
                </a:ln>
                <a:effectLst/>
                <a:uLnTx/>
                <a:uFillTx/>
                <a:latin typeface="Century Gothic" panose="020F0302020204030204"/>
              </a:rPr>
              <a:t> </a:t>
            </a:r>
            <a:r>
              <a:rPr kumimoji="0" lang="en-GB" sz="1600" b="0" i="0" u="none" strike="noStrike" kern="0" cap="none" spc="0" normalizeH="0" baseline="0" noProof="0" dirty="0" err="1">
                <a:ln>
                  <a:noFill/>
                </a:ln>
                <a:effectLst/>
                <a:uLnTx/>
                <a:uFillTx/>
                <a:latin typeface="Century Gothic" panose="020F0302020204030204"/>
              </a:rPr>
              <a:t>vélo</a:t>
            </a:r>
            <a:r>
              <a:rPr kumimoji="0" lang="en-GB" sz="1600" b="0" i="0" u="none" strike="noStrike" kern="0" cap="none" spc="0" normalizeH="0" baseline="0" noProof="0" dirty="0">
                <a:ln>
                  <a:noFill/>
                </a:ln>
                <a:effectLst/>
                <a:uLnTx/>
                <a:uFillTx/>
                <a:latin typeface="Century Gothic" panose="020F0302020204030204"/>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rPr>
              <a:t>(</a:t>
            </a:r>
            <a:r>
              <a:rPr kumimoji="0" lang="en-GB" sz="1600" b="1" i="0" u="none" strike="noStrike" kern="0" cap="none" spc="0" normalizeH="0" baseline="0" noProof="0" dirty="0">
                <a:ln>
                  <a:noFill/>
                </a:ln>
                <a:effectLst/>
                <a:uLnTx/>
                <a:uFillTx/>
                <a:latin typeface="Century Gothic" panose="020F0302020204030204"/>
              </a:rPr>
              <a:t>the</a:t>
            </a:r>
            <a:r>
              <a:rPr kumimoji="0" lang="en-GB" sz="1600" b="0" i="0" u="none" strike="noStrike" kern="0" cap="none" spc="0" normalizeH="0" baseline="0" noProof="0" dirty="0">
                <a:ln>
                  <a:noFill/>
                </a:ln>
                <a:effectLst/>
                <a:uLnTx/>
                <a:uFillTx/>
                <a:latin typeface="Century Gothic" panose="020F0302020204030204"/>
              </a:rPr>
              <a:t> bike)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0" dirty="0">
                <a:solidFill>
                  <a:srgbClr val="EE6000"/>
                </a:solidFill>
                <a:latin typeface="Century Gothic" panose="020F0302020204030204"/>
              </a:rPr>
              <a:t>un</a:t>
            </a:r>
            <a:r>
              <a:rPr kumimoji="0" lang="en-GB" sz="1600" b="1" i="0" u="none" strike="noStrike" kern="0" cap="none" spc="0" normalizeH="0" baseline="0" noProof="0" dirty="0">
                <a:ln>
                  <a:noFill/>
                </a:ln>
                <a:effectLst/>
                <a:uLnTx/>
                <a:uFillTx/>
                <a:latin typeface="Century Gothic" panose="020F0302020204030204"/>
              </a:rPr>
              <a:t> </a:t>
            </a:r>
            <a:r>
              <a:rPr kumimoji="0" lang="en-GB" sz="1600" b="0" i="0" u="none" strike="noStrike" kern="0" cap="none" spc="0" normalizeH="0" baseline="0" noProof="0" dirty="0" err="1">
                <a:ln>
                  <a:noFill/>
                </a:ln>
                <a:effectLst/>
                <a:uLnTx/>
                <a:uFillTx/>
                <a:latin typeface="Century Gothic" panose="020F0302020204030204"/>
              </a:rPr>
              <a:t>vélo</a:t>
            </a:r>
            <a:r>
              <a:rPr kumimoji="0" lang="en-GB" sz="1600" b="0" i="0" u="none" strike="noStrike" kern="0" cap="none" spc="0" normalizeH="0" baseline="0" noProof="0" dirty="0">
                <a:ln>
                  <a:noFill/>
                </a:ln>
                <a:effectLst/>
                <a:uLnTx/>
                <a:uFillTx/>
                <a:latin typeface="Century Gothic" panose="020F0302020204030204"/>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rPr>
              <a:t>(</a:t>
            </a:r>
            <a:r>
              <a:rPr kumimoji="0" lang="en-GB" sz="1600" b="1" i="0" u="none" strike="noStrike" kern="0" cap="none" spc="0" normalizeH="0" baseline="0" noProof="0" dirty="0">
                <a:ln>
                  <a:noFill/>
                </a:ln>
                <a:effectLst/>
                <a:uLnTx/>
                <a:uFillTx/>
                <a:latin typeface="Century Gothic" panose="020F0302020204030204"/>
              </a:rPr>
              <a:t>a</a:t>
            </a:r>
            <a:r>
              <a:rPr kumimoji="0" lang="en-GB" sz="1600" b="0" i="0" u="none" strike="noStrike" kern="0" cap="none" spc="0" normalizeH="0" baseline="0" noProof="0" dirty="0">
                <a:ln>
                  <a:noFill/>
                </a:ln>
                <a:effectLst/>
                <a:uLnTx/>
                <a:uFillTx/>
                <a:latin typeface="Century Gothic" panose="020F0302020204030204"/>
              </a:rPr>
              <a:t> bike)</a:t>
            </a:r>
          </a:p>
        </p:txBody>
      </p:sp>
      <p:sp>
        <p:nvSpPr>
          <p:cNvPr id="12" name="TextBox 11">
            <a:extLst>
              <a:ext uri="{FF2B5EF4-FFF2-40B4-BE49-F238E27FC236}">
                <a16:creationId xmlns:a16="http://schemas.microsoft.com/office/drawing/2014/main" id="{89D515EF-C6AB-40A4-BA95-C73B92DB1905}"/>
              </a:ext>
            </a:extLst>
          </p:cNvPr>
          <p:cNvSpPr txBox="1"/>
          <p:nvPr/>
        </p:nvSpPr>
        <p:spPr>
          <a:xfrm>
            <a:off x="1847714" y="4828663"/>
            <a:ext cx="1562400" cy="2308324"/>
          </a:xfrm>
          <a:prstGeom prst="rect">
            <a:avLst/>
          </a:prstGeom>
          <a:noFill/>
          <a:ln w="19050">
            <a:solidFill>
              <a:schemeClr val="accent4"/>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EE6000"/>
                </a:solidFill>
                <a:effectLst/>
                <a:uLnTx/>
                <a:uFillTx/>
                <a:latin typeface="Century Gothic" panose="020F0302020204030204"/>
              </a:rPr>
              <a:t>feminine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EE6000"/>
                </a:solidFill>
                <a:effectLst/>
                <a:uLnTx/>
                <a:uFillTx/>
                <a:latin typeface="Century Gothic" panose="020F0302020204030204"/>
              </a:rPr>
              <a:t>la</a:t>
            </a:r>
            <a:r>
              <a:rPr kumimoji="0" lang="en-GB" sz="1600" b="1" i="0" u="none" strike="noStrike" kern="0" cap="none" spc="0" normalizeH="0" baseline="0" noProof="0" dirty="0">
                <a:ln>
                  <a:noFill/>
                </a:ln>
                <a:effectLst/>
                <a:uLnTx/>
                <a:uFillTx/>
                <a:latin typeface="Century Gothic" panose="020F0302020204030204"/>
              </a:rPr>
              <a:t> </a:t>
            </a:r>
            <a:r>
              <a:rPr kumimoji="0" lang="en-GB" sz="1600" b="0" i="0" u="none" strike="noStrike" kern="0" cap="none" spc="0" normalizeH="0" baseline="0" noProof="0" dirty="0" err="1">
                <a:ln>
                  <a:noFill/>
                </a:ln>
                <a:effectLst/>
                <a:uLnTx/>
                <a:uFillTx/>
                <a:latin typeface="Century Gothic" panose="020F0302020204030204"/>
              </a:rPr>
              <a:t>télé</a:t>
            </a:r>
            <a:r>
              <a:rPr kumimoji="0" lang="en-GB" sz="1600" b="0" i="0" u="none" strike="noStrike" kern="0" cap="none" spc="0" normalizeH="0" baseline="0" noProof="0" dirty="0">
                <a:ln>
                  <a:noFill/>
                </a:ln>
                <a:effectLst/>
                <a:uLnTx/>
                <a:uFillTx/>
                <a:latin typeface="Century Gothic" panose="020F0302020204030204"/>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rPr>
              <a:t>(</a:t>
            </a:r>
            <a:r>
              <a:rPr kumimoji="0" lang="en-GB" sz="1600" b="1" i="0" u="none" strike="noStrike" kern="0" cap="none" spc="0" normalizeH="0" baseline="0" noProof="0" dirty="0">
                <a:ln>
                  <a:noFill/>
                </a:ln>
                <a:effectLst/>
                <a:uLnTx/>
                <a:uFillTx/>
                <a:latin typeface="Century Gothic" panose="020F0302020204030204"/>
              </a:rPr>
              <a:t>the</a:t>
            </a:r>
            <a:r>
              <a:rPr kumimoji="0" lang="en-GB" sz="1600" b="0" i="0" u="none" strike="noStrike" kern="0" cap="none" spc="0" normalizeH="0" baseline="0" noProof="0" dirty="0">
                <a:ln>
                  <a:noFill/>
                </a:ln>
                <a:effectLst/>
                <a:uLnTx/>
                <a:uFillTx/>
                <a:latin typeface="Century Gothic" panose="020F0302020204030204"/>
              </a:rPr>
              <a:t> TV)</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   </a:t>
            </a:r>
            <a:r>
              <a:rPr kumimoji="0" lang="en-GB" sz="1600" b="1" i="0" u="none" strike="noStrike" kern="0" cap="none" spc="0" normalizeH="0" baseline="0" noProof="0" dirty="0" err="1">
                <a:ln>
                  <a:noFill/>
                </a:ln>
                <a:solidFill>
                  <a:srgbClr val="EE6000"/>
                </a:solidFill>
                <a:effectLst/>
                <a:uLnTx/>
                <a:uFillTx/>
                <a:latin typeface="Century Gothic" panose="020F0302020204030204"/>
              </a:rPr>
              <a:t>une</a:t>
            </a:r>
            <a:r>
              <a:rPr kumimoji="0" lang="en-GB" sz="1600" b="0" i="0" u="none" strike="noStrike" kern="0" cap="none" spc="0" normalizeH="0" baseline="0" noProof="0" dirty="0">
                <a:ln>
                  <a:noFill/>
                </a:ln>
                <a:solidFill>
                  <a:srgbClr val="EE6000"/>
                </a:solidFill>
                <a:effectLst/>
                <a:uLnTx/>
                <a:uFillTx/>
                <a:latin typeface="Century Gothic" panose="020F0302020204030204"/>
              </a:rPr>
              <a:t> </a:t>
            </a:r>
            <a:r>
              <a:rPr kumimoji="0" lang="en-GB" sz="1600" b="0" i="0" u="none" strike="noStrike" kern="0" cap="none" spc="0" normalizeH="0" baseline="0" noProof="0" dirty="0" err="1">
                <a:ln>
                  <a:noFill/>
                </a:ln>
                <a:effectLst/>
                <a:uLnTx/>
                <a:uFillTx/>
                <a:latin typeface="Century Gothic" panose="020F0302020204030204"/>
              </a:rPr>
              <a:t>télé</a:t>
            </a:r>
            <a:endParaRPr kumimoji="0" lang="en-GB" sz="1600" b="0"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rPr>
              <a:t>(</a:t>
            </a:r>
            <a:r>
              <a:rPr kumimoji="0" lang="en-GB" sz="1600" b="1" i="0" u="none" strike="noStrike" kern="0" cap="none" spc="0" normalizeH="0" baseline="0" noProof="0" dirty="0">
                <a:ln>
                  <a:noFill/>
                </a:ln>
                <a:effectLst/>
                <a:uLnTx/>
                <a:uFillTx/>
                <a:latin typeface="Century Gothic" panose="020F0302020204030204"/>
              </a:rPr>
              <a:t>a </a:t>
            </a:r>
            <a:r>
              <a:rPr kumimoji="0" lang="en-GB" sz="1600" b="0" i="0" u="none" strike="noStrike" kern="0" cap="none" spc="0" normalizeH="0" baseline="0" noProof="0" dirty="0">
                <a:ln>
                  <a:noFill/>
                </a:ln>
                <a:effectLst/>
                <a:uLnTx/>
                <a:uFillTx/>
                <a:latin typeface="Century Gothic" panose="020F0302020204030204"/>
              </a:rPr>
              <a:t>TV)</a:t>
            </a:r>
          </a:p>
        </p:txBody>
      </p:sp>
      <p:sp>
        <p:nvSpPr>
          <p:cNvPr id="13" name="TextBox 12">
            <a:extLst>
              <a:ext uri="{FF2B5EF4-FFF2-40B4-BE49-F238E27FC236}">
                <a16:creationId xmlns:a16="http://schemas.microsoft.com/office/drawing/2014/main" id="{E3314386-0D7F-477E-8ED2-0193B5B63D33}"/>
              </a:ext>
            </a:extLst>
          </p:cNvPr>
          <p:cNvSpPr txBox="1"/>
          <p:nvPr/>
        </p:nvSpPr>
        <p:spPr>
          <a:xfrm>
            <a:off x="5179125" y="4828663"/>
            <a:ext cx="1562400" cy="2307600"/>
          </a:xfrm>
          <a:prstGeom prst="rect">
            <a:avLst/>
          </a:prstGeom>
          <a:noFill/>
          <a:ln w="19050">
            <a:solidFill>
              <a:schemeClr val="tx2"/>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EE6000"/>
                </a:solidFill>
                <a:effectLst/>
                <a:uLnTx/>
                <a:uFillTx/>
                <a:latin typeface="Century Gothic" panose="020F0302020204030204"/>
              </a:rPr>
              <a:t>plural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EE6000"/>
                </a:solidFill>
                <a:effectLst/>
                <a:uLnTx/>
                <a:uFillTx/>
                <a:latin typeface="Century Gothic" panose="020F0302020204030204"/>
              </a:rPr>
              <a:t>les</a:t>
            </a:r>
            <a:r>
              <a:rPr kumimoji="0" lang="en-GB" sz="1600" b="0" i="0" u="none" strike="noStrike" kern="0" cap="none" spc="0" normalizeH="0" baseline="0" noProof="0" dirty="0">
                <a:ln>
                  <a:noFill/>
                </a:ln>
                <a:solidFill>
                  <a:srgbClr val="EE6000"/>
                </a:solidFill>
                <a:effectLst/>
                <a:uLnTx/>
                <a:uFillTx/>
                <a:latin typeface="Century Gothic" panose="020F0302020204030204"/>
              </a:rPr>
              <a:t> </a:t>
            </a:r>
            <a:r>
              <a:rPr kumimoji="0" lang="en-GB" sz="1600" b="0" i="0" u="none" strike="noStrike" kern="0" cap="none" spc="0" normalizeH="0" baseline="0" noProof="0" dirty="0" err="1">
                <a:ln>
                  <a:noFill/>
                </a:ln>
                <a:effectLst/>
                <a:uLnTx/>
                <a:uFillTx/>
                <a:latin typeface="Century Gothic" panose="020F0302020204030204"/>
              </a:rPr>
              <a:t>vélo</a:t>
            </a:r>
            <a:r>
              <a:rPr lang="en-GB" sz="1600" kern="0" dirty="0">
                <a:latin typeface="Century Gothic" panose="020F0302020204030204"/>
              </a:rPr>
              <a:t>s</a:t>
            </a:r>
            <a:endParaRPr kumimoji="0" lang="en-GB" sz="1600" b="0"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rPr>
              <a:t>(</a:t>
            </a:r>
            <a:r>
              <a:rPr kumimoji="0" lang="en-GB" sz="1600" b="1" i="0" u="none" strike="noStrike" kern="0" cap="none" spc="0" normalizeH="0" baseline="0" noProof="0" dirty="0">
                <a:ln>
                  <a:noFill/>
                </a:ln>
                <a:effectLst/>
                <a:uLnTx/>
                <a:uFillTx/>
                <a:latin typeface="Century Gothic" panose="020F0302020204030204"/>
              </a:rPr>
              <a:t>the </a:t>
            </a:r>
            <a:r>
              <a:rPr kumimoji="0" lang="en-GB" sz="1600" b="0" i="0" u="none" strike="noStrike" kern="0" cap="none" spc="0" normalizeH="0" baseline="0" noProof="0" dirty="0">
                <a:ln>
                  <a:noFill/>
                </a:ln>
                <a:effectLst/>
                <a:uLnTx/>
                <a:uFillTx/>
                <a:latin typeface="Century Gothic" panose="020F0302020204030204"/>
              </a:rPr>
              <a:t>bikes)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EE6000"/>
                </a:solidFill>
                <a:effectLst/>
                <a:uLnTx/>
                <a:uFillTx/>
                <a:latin typeface="Century Gothic" panose="020F0302020204030204"/>
              </a:rPr>
              <a:t>des</a:t>
            </a:r>
            <a:r>
              <a:rPr kumimoji="0" lang="en-GB" sz="1600" b="0" i="0" u="none" strike="noStrike" kern="0" cap="none" spc="0" normalizeH="0" baseline="0" noProof="0" dirty="0">
                <a:ln>
                  <a:noFill/>
                </a:ln>
                <a:solidFill>
                  <a:srgbClr val="EE6000"/>
                </a:solidFill>
                <a:effectLst/>
                <a:uLnTx/>
                <a:uFillTx/>
                <a:latin typeface="Century Gothic" panose="020F0302020204030204"/>
              </a:rPr>
              <a:t> </a:t>
            </a:r>
            <a:r>
              <a:rPr kumimoji="0" lang="en-GB" sz="1600" b="0" i="0" u="none" strike="noStrike" kern="0" cap="none" spc="0" normalizeH="0" baseline="0" noProof="0" dirty="0" err="1">
                <a:ln>
                  <a:noFill/>
                </a:ln>
                <a:effectLst/>
                <a:uLnTx/>
                <a:uFillTx/>
                <a:latin typeface="Century Gothic" panose="020F0302020204030204"/>
              </a:rPr>
              <a:t>vélos</a:t>
            </a:r>
            <a:endParaRPr kumimoji="0" lang="en-GB" sz="1600" b="0"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rPr>
              <a:t>(</a:t>
            </a:r>
            <a:r>
              <a:rPr kumimoji="0" lang="en-GB" sz="1600" b="1" i="0" u="none" strike="noStrike" kern="0" cap="none" spc="0" normalizeH="0" baseline="0" noProof="0" dirty="0">
                <a:ln>
                  <a:noFill/>
                </a:ln>
                <a:effectLst/>
                <a:uLnTx/>
                <a:uFillTx/>
                <a:latin typeface="Century Gothic" panose="020F0302020204030204"/>
              </a:rPr>
              <a:t>some </a:t>
            </a:r>
            <a:r>
              <a:rPr kumimoji="0" lang="en-GB" sz="1600" b="0" i="0" u="none" strike="noStrike" kern="0" cap="none" spc="0" normalizeH="0" baseline="0" noProof="0" dirty="0">
                <a:ln>
                  <a:noFill/>
                </a:ln>
                <a:effectLst/>
                <a:uLnTx/>
                <a:uFillTx/>
                <a:latin typeface="Century Gothic" panose="020F0302020204030204"/>
              </a:rPr>
              <a:t>bikes)</a:t>
            </a:r>
          </a:p>
        </p:txBody>
      </p:sp>
      <p:pic>
        <p:nvPicPr>
          <p:cNvPr id="14" name="Picture 6" descr="black and white clip art bike - Clip Art Library">
            <a:extLst>
              <a:ext uri="{FF2B5EF4-FFF2-40B4-BE49-F238E27FC236}">
                <a16:creationId xmlns:a16="http://schemas.microsoft.com/office/drawing/2014/main" id="{E1999A08-EBDF-46C0-AA24-1186221591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503" y="5245077"/>
            <a:ext cx="747918" cy="48303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FFBDF043-1C33-40DE-9589-A0D3AB73055D}"/>
              </a:ext>
            </a:extLst>
          </p:cNvPr>
          <p:cNvSpPr/>
          <p:nvPr/>
        </p:nvSpPr>
        <p:spPr>
          <a:xfrm>
            <a:off x="5029307" y="3477179"/>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43" name="TextBox 42">
            <a:extLst>
              <a:ext uri="{FF2B5EF4-FFF2-40B4-BE49-F238E27FC236}">
                <a16:creationId xmlns:a16="http://schemas.microsoft.com/office/drawing/2014/main" id="{264D6877-AF12-439C-8986-8A54B9F1FDAB}"/>
              </a:ext>
            </a:extLst>
          </p:cNvPr>
          <p:cNvSpPr txBox="1"/>
          <p:nvPr/>
        </p:nvSpPr>
        <p:spPr>
          <a:xfrm>
            <a:off x="3513419" y="4828663"/>
            <a:ext cx="1562400" cy="2308324"/>
          </a:xfrm>
          <a:prstGeom prst="rect">
            <a:avLst/>
          </a:prstGeom>
          <a:noFill/>
          <a:ln w="19050">
            <a:solidFill>
              <a:schemeClr val="accent4"/>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0" dirty="0">
                <a:solidFill>
                  <a:srgbClr val="EE6000"/>
                </a:solidFill>
                <a:latin typeface="Century Gothic" panose="020F0302020204030204"/>
              </a:rPr>
              <a:t>before a vowel/h-</a:t>
            </a:r>
            <a:endParaRPr kumimoji="0" lang="en-GB" sz="1600" b="1" i="0" u="none" strike="noStrike" kern="0" cap="none" spc="0" normalizeH="0" baseline="0" noProof="0" dirty="0">
              <a:ln>
                <a:noFill/>
              </a:ln>
              <a:solidFill>
                <a:srgbClr val="EE6000"/>
              </a:solidFill>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EE6000"/>
                </a:solidFill>
                <a:effectLst/>
                <a:uLnTx/>
                <a:uFillTx/>
                <a:latin typeface="Century Gothic" panose="020F0302020204030204"/>
              </a:rPr>
              <a:t>l’</a:t>
            </a:r>
            <a:r>
              <a:rPr lang="en-GB" sz="1600" kern="0" dirty="0" err="1">
                <a:latin typeface="Century Gothic" panose="020F0302020204030204"/>
              </a:rPr>
              <a:t>ami</a:t>
            </a:r>
            <a:r>
              <a:rPr lang="en-GB" sz="1600" kern="0" dirty="0">
                <a:latin typeface="Century Gothic" panose="020F0302020204030204"/>
              </a:rPr>
              <a:t>(e)</a:t>
            </a:r>
            <a:endParaRPr kumimoji="0" lang="en-GB" sz="1600" b="0" i="0" u="none" strike="noStrike" kern="0" cap="none" spc="0" normalizeH="0" baseline="0" noProof="0" dirty="0">
              <a:ln>
                <a:noFill/>
              </a:ln>
              <a:effectLst/>
              <a:uLnTx/>
              <a:uFillTx/>
              <a:latin typeface="Century Gothic" panose="020F03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rPr>
              <a:t> (</a:t>
            </a:r>
            <a:r>
              <a:rPr kumimoji="0" lang="en-GB" sz="1600" b="1" i="0" u="none" strike="noStrike" kern="0" cap="none" spc="0" normalizeH="0" baseline="0" noProof="0" dirty="0">
                <a:ln>
                  <a:noFill/>
                </a:ln>
                <a:effectLst/>
                <a:uLnTx/>
                <a:uFillTx/>
                <a:latin typeface="Century Gothic" panose="020F0302020204030204"/>
              </a:rPr>
              <a:t>the</a:t>
            </a:r>
            <a:r>
              <a:rPr kumimoji="0" lang="en-GB" sz="1600" b="0" i="0" u="none" strike="noStrike" kern="0" cap="none" spc="0" normalizeH="0" baseline="0" noProof="0" dirty="0">
                <a:ln>
                  <a:noFill/>
                </a:ln>
                <a:effectLst/>
                <a:uLnTx/>
                <a:uFillTx/>
                <a:latin typeface="Century Gothic" panose="020F0302020204030204"/>
              </a:rPr>
              <a:t> friend m/f)</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   </a:t>
            </a:r>
            <a:r>
              <a:rPr kumimoji="0" lang="en-GB" sz="1600" b="1" i="0" u="none" strike="noStrike" kern="0" cap="none" spc="0" normalizeH="0" baseline="0" noProof="0" dirty="0">
                <a:ln>
                  <a:noFill/>
                </a:ln>
                <a:solidFill>
                  <a:srgbClr val="EE6000"/>
                </a:solidFill>
                <a:effectLst/>
                <a:uLnTx/>
                <a:uFillTx/>
                <a:latin typeface="Century Gothic" panose="020F0302020204030204"/>
              </a:rPr>
              <a:t>un(e)</a:t>
            </a:r>
            <a:r>
              <a:rPr kumimoji="0" lang="en-GB" sz="1600" b="0" i="0" u="none" strike="noStrike" kern="0" cap="none" spc="0" normalizeH="0" baseline="0" noProof="0" dirty="0">
                <a:ln>
                  <a:noFill/>
                </a:ln>
                <a:solidFill>
                  <a:srgbClr val="EE6000"/>
                </a:solidFill>
                <a:effectLst/>
                <a:uLnTx/>
                <a:uFillTx/>
                <a:latin typeface="Century Gothic" panose="020F0302020204030204"/>
              </a:rPr>
              <a:t> </a:t>
            </a:r>
            <a:r>
              <a:rPr kumimoji="0" lang="en-GB" sz="1600" b="0" i="0" u="none" strike="noStrike" kern="0" cap="none" spc="0" normalizeH="0" baseline="0" noProof="0" dirty="0" err="1">
                <a:ln>
                  <a:noFill/>
                </a:ln>
                <a:effectLst/>
                <a:uLnTx/>
                <a:uFillTx/>
                <a:latin typeface="Century Gothic" panose="020F0302020204030204"/>
              </a:rPr>
              <a:t>ami</a:t>
            </a:r>
            <a:r>
              <a:rPr kumimoji="0" lang="en-GB" sz="1600" b="0" i="0" u="none" strike="noStrike" kern="0" cap="none" spc="0" normalizeH="0" baseline="0" noProof="0" dirty="0">
                <a:ln>
                  <a:noFill/>
                </a:ln>
                <a:effectLst/>
                <a:uLnTx/>
                <a:uFillTx/>
                <a:latin typeface="Century Gothic" panose="020F0302020204030204"/>
              </a:rPr>
              <a:t>(e)</a:t>
            </a:r>
          </a:p>
          <a:p>
            <a:pPr>
              <a:defRPr/>
            </a:pPr>
            <a:r>
              <a:rPr kumimoji="0" lang="en-GB" sz="1600" b="0" i="0" u="none" strike="noStrike" kern="0" cap="none" spc="0" normalizeH="0" baseline="0" noProof="0" dirty="0">
                <a:ln>
                  <a:noFill/>
                </a:ln>
                <a:effectLst/>
                <a:uLnTx/>
                <a:uFillTx/>
                <a:latin typeface="Century Gothic" panose="020F0302020204030204"/>
              </a:rPr>
              <a:t>   (</a:t>
            </a:r>
            <a:r>
              <a:rPr kumimoji="0" lang="en-GB" sz="1600" b="1" i="0" u="none" strike="noStrike" kern="0" cap="none" spc="0" normalizeH="0" baseline="0" noProof="0" dirty="0">
                <a:ln>
                  <a:noFill/>
                </a:ln>
                <a:effectLst/>
                <a:uLnTx/>
                <a:uFillTx/>
                <a:latin typeface="Century Gothic" panose="020F0302020204030204"/>
              </a:rPr>
              <a:t>a</a:t>
            </a:r>
            <a:r>
              <a:rPr kumimoji="0" lang="en-GB" sz="1600" b="0" i="0" u="none" strike="noStrike" kern="0" cap="none" spc="0" normalizeH="0" baseline="0" noProof="0" dirty="0">
                <a:ln>
                  <a:noFill/>
                </a:ln>
                <a:effectLst/>
                <a:uLnTx/>
                <a:uFillTx/>
                <a:latin typeface="Century Gothic" panose="020F0302020204030204"/>
              </a:rPr>
              <a:t> friend m/f)</a:t>
            </a:r>
          </a:p>
        </p:txBody>
      </p:sp>
      <p:pic>
        <p:nvPicPr>
          <p:cNvPr id="47" name="Picture 46" descr="Picture of a girl (Sophie)">
            <a:extLst>
              <a:ext uri="{FF2B5EF4-FFF2-40B4-BE49-F238E27FC236}">
                <a16:creationId xmlns:a16="http://schemas.microsoft.com/office/drawing/2014/main" id="{E5D3EAB8-91A6-497F-B436-F801177F6A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3056" y="5264216"/>
            <a:ext cx="545258" cy="545258"/>
          </a:xfrm>
          <a:prstGeom prst="rect">
            <a:avLst/>
          </a:prstGeom>
        </p:spPr>
      </p:pic>
      <p:sp>
        <p:nvSpPr>
          <p:cNvPr id="49" name="TextBox 48">
            <a:extLst>
              <a:ext uri="{FF2B5EF4-FFF2-40B4-BE49-F238E27FC236}">
                <a16:creationId xmlns:a16="http://schemas.microsoft.com/office/drawing/2014/main" id="{C507492E-9524-4A16-BFDF-C5A45EB526DB}"/>
              </a:ext>
            </a:extLst>
          </p:cNvPr>
          <p:cNvSpPr txBox="1"/>
          <p:nvPr/>
        </p:nvSpPr>
        <p:spPr>
          <a:xfrm>
            <a:off x="4138548" y="5440142"/>
            <a:ext cx="309230" cy="369332"/>
          </a:xfrm>
          <a:prstGeom prst="rect">
            <a:avLst/>
          </a:prstGeom>
          <a:noFill/>
        </p:spPr>
        <p:txBody>
          <a:bodyPr wrap="square" rtlCol="0">
            <a:spAutoFit/>
          </a:bodyPr>
          <a:lstStyle/>
          <a:p>
            <a:r>
              <a:rPr lang="en-GB" b="1" dirty="0">
                <a:latin typeface="Century Gothic" panose="020B0502020202020204" pitchFamily="34" charset="0"/>
              </a:rPr>
              <a:t>/</a:t>
            </a:r>
          </a:p>
        </p:txBody>
      </p:sp>
      <p:pic>
        <p:nvPicPr>
          <p:cNvPr id="51" name="Picture 50" descr="Picture of a boy (Amir)">
            <a:extLst>
              <a:ext uri="{FF2B5EF4-FFF2-40B4-BE49-F238E27FC236}">
                <a16:creationId xmlns:a16="http://schemas.microsoft.com/office/drawing/2014/main" id="{5D5201CC-DC43-4CEB-AA3A-40315B7919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6797" y="5302568"/>
            <a:ext cx="502882" cy="502882"/>
          </a:xfrm>
          <a:prstGeom prst="rect">
            <a:avLst/>
          </a:prstGeom>
        </p:spPr>
      </p:pic>
      <p:pic>
        <p:nvPicPr>
          <p:cNvPr id="55" name="Picture 2" descr="Quiet Sign Clip Art">
            <a:extLst>
              <a:ext uri="{FF2B5EF4-FFF2-40B4-BE49-F238E27FC236}">
                <a16:creationId xmlns:a16="http://schemas.microsoft.com/office/drawing/2014/main" id="{039428A3-904C-4DC1-A4F7-90DA1A8EC4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8273" y="1292596"/>
            <a:ext cx="268915" cy="380323"/>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B7842FA2-4283-4E97-9325-BCA298067F08}"/>
              </a:ext>
            </a:extLst>
          </p:cNvPr>
          <p:cNvSpPr/>
          <p:nvPr/>
        </p:nvSpPr>
        <p:spPr>
          <a:xfrm>
            <a:off x="108000" y="7610357"/>
            <a:ext cx="6819859" cy="584775"/>
          </a:xfrm>
          <a:prstGeom prst="rect">
            <a:avLst/>
          </a:prstGeom>
        </p:spPr>
        <p:txBody>
          <a:bodyPr wrap="square">
            <a:spAutoFit/>
          </a:bodyPr>
          <a:lstStyle/>
          <a:p>
            <a:pPr lvl="0">
              <a:defRPr/>
            </a:pPr>
            <a:r>
              <a:rPr lang="en-GB" sz="1600" dirty="0">
                <a:latin typeface="Century Gothic" panose="020F0302020204030204"/>
              </a:rPr>
              <a:t>To say what there </a:t>
            </a:r>
            <a:r>
              <a:rPr lang="en-GB" sz="1600" b="1" dirty="0">
                <a:latin typeface="Century Gothic" panose="020F0302020204030204"/>
              </a:rPr>
              <a:t>is</a:t>
            </a:r>
            <a:r>
              <a:rPr lang="en-GB" sz="1600" dirty="0">
                <a:latin typeface="Century Gothic" panose="020F0302020204030204"/>
              </a:rPr>
              <a:t>, use </a:t>
            </a:r>
            <a:r>
              <a:rPr lang="en-GB" sz="1600" dirty="0" err="1">
                <a:latin typeface="Century Gothic" panose="020F0302020204030204"/>
              </a:rPr>
              <a:t>il</a:t>
            </a:r>
            <a:r>
              <a:rPr lang="en-GB" sz="1600" dirty="0">
                <a:latin typeface="Century Gothic" panose="020F0302020204030204"/>
              </a:rPr>
              <a:t> y a + </a:t>
            </a:r>
            <a:r>
              <a:rPr lang="en-GB" sz="1600" b="1" dirty="0">
                <a:latin typeface="Century Gothic" panose="020F0302020204030204"/>
              </a:rPr>
              <a:t>indefinite article</a:t>
            </a:r>
            <a:r>
              <a:rPr lang="en-GB" sz="1600" dirty="0">
                <a:latin typeface="Century Gothic" panose="020F0302020204030204"/>
              </a:rPr>
              <a:t>:</a:t>
            </a:r>
          </a:p>
          <a:p>
            <a:pPr>
              <a:defRPr/>
            </a:pPr>
            <a:r>
              <a:rPr lang="en-GB" sz="1600" dirty="0">
                <a:latin typeface="Century Gothic" panose="020F0302020204030204"/>
              </a:rPr>
              <a:t>Il y a </a:t>
            </a:r>
            <a:r>
              <a:rPr lang="en-GB" sz="1600" b="1" dirty="0">
                <a:latin typeface="Century Gothic" panose="020F0302020204030204"/>
              </a:rPr>
              <a:t>un</a:t>
            </a:r>
            <a:r>
              <a:rPr lang="en-GB" sz="1600" dirty="0">
                <a:latin typeface="Century Gothic" panose="020F0302020204030204"/>
              </a:rPr>
              <a:t> </a:t>
            </a:r>
            <a:r>
              <a:rPr kumimoji="0" lang="en-GB" sz="1600" b="0" i="0" u="none" strike="noStrike" kern="0" cap="none" spc="0" normalizeH="0" baseline="0" noProof="0" dirty="0" err="1">
                <a:ln>
                  <a:noFill/>
                </a:ln>
                <a:effectLst/>
                <a:uLnTx/>
                <a:uFillTx/>
                <a:latin typeface="Century Gothic" panose="020F0302020204030204"/>
              </a:rPr>
              <a:t>vélo</a:t>
            </a:r>
            <a:r>
              <a:rPr lang="en-GB" sz="1600" dirty="0">
                <a:latin typeface="Century Gothic" panose="020F0302020204030204"/>
              </a:rPr>
              <a:t> 	         Il y a </a:t>
            </a:r>
            <a:r>
              <a:rPr lang="en-GB" sz="1600" b="1" dirty="0" err="1">
                <a:latin typeface="Century Gothic" panose="020F0302020204030204"/>
              </a:rPr>
              <a:t>une</a:t>
            </a:r>
            <a:r>
              <a:rPr lang="en-GB" sz="1600" dirty="0">
                <a:latin typeface="Century Gothic" panose="020F0302020204030204"/>
              </a:rPr>
              <a:t> </a:t>
            </a:r>
            <a:r>
              <a:rPr kumimoji="0" lang="en-GB" sz="1600" b="0" i="0" u="none" strike="noStrike" kern="0" cap="none" spc="0" normalizeH="0" baseline="0" noProof="0" dirty="0" err="1">
                <a:ln>
                  <a:noFill/>
                </a:ln>
                <a:effectLst/>
                <a:uLnTx/>
                <a:uFillTx/>
                <a:latin typeface="Century Gothic" panose="020F0302020204030204"/>
              </a:rPr>
              <a:t>télé</a:t>
            </a:r>
            <a:r>
              <a:rPr kumimoji="0" lang="en-GB" sz="1600" b="0" i="0" u="none" strike="noStrike" kern="0" cap="none" spc="0" normalizeH="0" baseline="0" noProof="0" dirty="0">
                <a:ln>
                  <a:noFill/>
                </a:ln>
                <a:effectLst/>
                <a:uLnTx/>
                <a:uFillTx/>
                <a:latin typeface="Century Gothic" panose="020F0302020204030204"/>
              </a:rPr>
              <a:t> 	</a:t>
            </a:r>
            <a:r>
              <a:rPr lang="en-GB" sz="1600" dirty="0">
                <a:latin typeface="Century Gothic" panose="020F0302020204030204"/>
              </a:rPr>
              <a:t>Il y a </a:t>
            </a:r>
            <a:r>
              <a:rPr lang="en-GB" sz="1600" b="1" dirty="0">
                <a:latin typeface="Century Gothic" panose="020F0302020204030204"/>
              </a:rPr>
              <a:t>des</a:t>
            </a:r>
            <a:r>
              <a:rPr lang="en-GB" sz="1600" dirty="0">
                <a:latin typeface="Century Gothic" panose="020F0302020204030204"/>
              </a:rPr>
              <a:t> </a:t>
            </a:r>
            <a:r>
              <a:rPr kumimoji="0" lang="en-GB" sz="1600" b="0" i="0" u="none" strike="noStrike" kern="0" cap="none" spc="0" normalizeH="0" baseline="0" noProof="0" dirty="0" err="1">
                <a:ln>
                  <a:noFill/>
                </a:ln>
                <a:effectLst/>
                <a:uLnTx/>
                <a:uFillTx/>
                <a:latin typeface="Century Gothic" panose="020F0302020204030204"/>
              </a:rPr>
              <a:t>vélos</a:t>
            </a:r>
            <a:endParaRPr lang="en-GB" sz="1600" dirty="0">
              <a:latin typeface="Century Gothic" panose="020F0302020204030204"/>
            </a:endParaRPr>
          </a:p>
        </p:txBody>
      </p:sp>
      <p:sp>
        <p:nvSpPr>
          <p:cNvPr id="80" name="Rectangle 79">
            <a:extLst>
              <a:ext uri="{FF2B5EF4-FFF2-40B4-BE49-F238E27FC236}">
                <a16:creationId xmlns:a16="http://schemas.microsoft.com/office/drawing/2014/main" id="{BB9FBF10-1089-4BE1-A39C-207D66E16866}"/>
              </a:ext>
            </a:extLst>
          </p:cNvPr>
          <p:cNvSpPr/>
          <p:nvPr/>
        </p:nvSpPr>
        <p:spPr>
          <a:xfrm>
            <a:off x="108000" y="8273172"/>
            <a:ext cx="7251659" cy="584775"/>
          </a:xfrm>
          <a:prstGeom prst="rect">
            <a:avLst/>
          </a:prstGeom>
        </p:spPr>
        <p:txBody>
          <a:bodyPr wrap="square">
            <a:spAutoFit/>
          </a:bodyPr>
          <a:lstStyle/>
          <a:p>
            <a:pPr>
              <a:defRPr/>
            </a:pPr>
            <a:r>
              <a:rPr lang="en-GB" sz="1600" dirty="0">
                <a:latin typeface="Century Gothic" panose="020F0302020204030204"/>
              </a:rPr>
              <a:t>To say what there </a:t>
            </a:r>
            <a:r>
              <a:rPr lang="en-GB" sz="1600" b="1" dirty="0">
                <a:latin typeface="Century Gothic" panose="020F0302020204030204"/>
              </a:rPr>
              <a:t>isn’t</a:t>
            </a:r>
            <a:r>
              <a:rPr lang="en-GB" sz="1600" dirty="0">
                <a:latin typeface="Century Gothic" panose="020F0302020204030204"/>
              </a:rPr>
              <a:t>, use </a:t>
            </a:r>
            <a:r>
              <a:rPr lang="en-GB" sz="1600" dirty="0" err="1">
                <a:latin typeface="Century Gothic" panose="020F0302020204030204"/>
              </a:rPr>
              <a:t>il</a:t>
            </a:r>
            <a:r>
              <a:rPr lang="en-GB" sz="1600" dirty="0">
                <a:latin typeface="Century Gothic" panose="020F0302020204030204"/>
              </a:rPr>
              <a:t> </a:t>
            </a:r>
            <a:r>
              <a:rPr lang="en-GB" sz="1600" b="1" dirty="0" err="1">
                <a:latin typeface="Century Gothic" panose="020F0302020204030204"/>
              </a:rPr>
              <a:t>n’</a:t>
            </a:r>
            <a:r>
              <a:rPr lang="en-GB" sz="1600" dirty="0" err="1">
                <a:latin typeface="Century Gothic" panose="020F0302020204030204"/>
              </a:rPr>
              <a:t>y</a:t>
            </a:r>
            <a:r>
              <a:rPr lang="en-GB" sz="1600" dirty="0">
                <a:latin typeface="Century Gothic" panose="020F0302020204030204"/>
              </a:rPr>
              <a:t> a </a:t>
            </a:r>
            <a:r>
              <a:rPr lang="en-GB" sz="1600" b="1" dirty="0">
                <a:latin typeface="Century Gothic" panose="020F0302020204030204"/>
              </a:rPr>
              <a:t>pas</a:t>
            </a:r>
            <a:r>
              <a:rPr lang="en-GB" sz="1600" dirty="0">
                <a:latin typeface="Century Gothic" panose="020F0302020204030204"/>
              </a:rPr>
              <a:t> + </a:t>
            </a:r>
            <a:r>
              <a:rPr lang="en-GB" sz="1600" b="1" dirty="0">
                <a:latin typeface="Century Gothic" panose="020F0302020204030204"/>
              </a:rPr>
              <a:t>article</a:t>
            </a:r>
            <a:r>
              <a:rPr lang="en-GB" sz="1600" dirty="0">
                <a:latin typeface="Century Gothic" panose="020F0302020204030204"/>
              </a:rPr>
              <a:t> ‘</a:t>
            </a:r>
            <a:r>
              <a:rPr lang="en-GB" sz="1600" b="1" dirty="0">
                <a:latin typeface="Century Gothic" panose="020F0302020204030204"/>
              </a:rPr>
              <a:t>de</a:t>
            </a:r>
            <a:r>
              <a:rPr lang="en-GB" sz="1600" dirty="0">
                <a:latin typeface="Century Gothic" panose="020F0302020204030204"/>
              </a:rPr>
              <a:t>’ for </a:t>
            </a:r>
            <a:r>
              <a:rPr lang="en-GB" sz="1600" b="1" dirty="0">
                <a:latin typeface="Century Gothic" panose="020F0302020204030204"/>
              </a:rPr>
              <a:t>all genders</a:t>
            </a:r>
            <a:r>
              <a:rPr lang="en-GB" sz="1600" dirty="0">
                <a:latin typeface="Century Gothic" panose="020F0302020204030204"/>
              </a:rPr>
              <a:t>:</a:t>
            </a:r>
          </a:p>
          <a:p>
            <a:pPr>
              <a:defRPr/>
            </a:pPr>
            <a:r>
              <a:rPr lang="en-GB" sz="1600" dirty="0">
                <a:latin typeface="Century Gothic" panose="020F0302020204030204"/>
              </a:rPr>
              <a:t>Il </a:t>
            </a:r>
            <a:r>
              <a:rPr lang="en-GB" sz="1600" b="1" dirty="0" err="1">
                <a:latin typeface="Century Gothic" panose="020F0302020204030204"/>
              </a:rPr>
              <a:t>n’</a:t>
            </a:r>
            <a:r>
              <a:rPr lang="en-GB" sz="1600" dirty="0" err="1">
                <a:latin typeface="Century Gothic" panose="020F0302020204030204"/>
              </a:rPr>
              <a:t>y</a:t>
            </a:r>
            <a:r>
              <a:rPr lang="en-GB" sz="1600" dirty="0">
                <a:latin typeface="Century Gothic" panose="020F0302020204030204"/>
              </a:rPr>
              <a:t> a </a:t>
            </a:r>
            <a:r>
              <a:rPr lang="en-GB" sz="1600" b="1" dirty="0">
                <a:latin typeface="Century Gothic" panose="020F0302020204030204"/>
              </a:rPr>
              <a:t>pas de</a:t>
            </a:r>
            <a:r>
              <a:rPr lang="en-GB" sz="1600" dirty="0">
                <a:latin typeface="Century Gothic" panose="020F0302020204030204"/>
              </a:rPr>
              <a:t> </a:t>
            </a:r>
            <a:r>
              <a:rPr kumimoji="0" lang="en-GB" sz="1600" b="0" i="0" u="none" strike="noStrike" kern="0" cap="none" spc="0" normalizeH="0" baseline="0" noProof="0" dirty="0" err="1">
                <a:ln>
                  <a:noFill/>
                </a:ln>
                <a:effectLst/>
                <a:uLnTx/>
                <a:uFillTx/>
                <a:latin typeface="Century Gothic" panose="020F0302020204030204"/>
              </a:rPr>
              <a:t>vélo</a:t>
            </a:r>
            <a:r>
              <a:rPr lang="en-GB" sz="1600" dirty="0">
                <a:latin typeface="Century Gothic" panose="020F0302020204030204"/>
              </a:rPr>
              <a:t>        Il </a:t>
            </a:r>
            <a:r>
              <a:rPr lang="en-GB" sz="1600" b="1" dirty="0" err="1">
                <a:latin typeface="Century Gothic" panose="020F0302020204030204"/>
              </a:rPr>
              <a:t>n’</a:t>
            </a:r>
            <a:r>
              <a:rPr lang="en-GB" sz="1600" dirty="0" err="1">
                <a:latin typeface="Century Gothic" panose="020F0302020204030204"/>
              </a:rPr>
              <a:t>y</a:t>
            </a:r>
            <a:r>
              <a:rPr lang="en-GB" sz="1600" dirty="0">
                <a:latin typeface="Century Gothic" panose="020F0302020204030204"/>
              </a:rPr>
              <a:t> a </a:t>
            </a:r>
            <a:r>
              <a:rPr lang="en-GB" sz="1600" b="1" dirty="0">
                <a:latin typeface="Century Gothic" panose="020F0302020204030204"/>
              </a:rPr>
              <a:t>pas de</a:t>
            </a:r>
            <a:r>
              <a:rPr lang="en-GB" sz="1600" dirty="0">
                <a:latin typeface="Century Gothic" panose="020F0302020204030204"/>
              </a:rPr>
              <a:t> </a:t>
            </a:r>
            <a:r>
              <a:rPr kumimoji="0" lang="en-GB" sz="1600" b="0" i="0" u="none" strike="noStrike" kern="0" cap="none" spc="0" normalizeH="0" baseline="0" noProof="0" dirty="0" err="1">
                <a:ln>
                  <a:noFill/>
                </a:ln>
                <a:effectLst/>
                <a:uLnTx/>
                <a:uFillTx/>
                <a:latin typeface="Century Gothic" panose="020F0302020204030204"/>
              </a:rPr>
              <a:t>télé</a:t>
            </a:r>
            <a:r>
              <a:rPr kumimoji="0" lang="en-GB" sz="1600" b="0" i="0" u="none" strike="noStrike" kern="0" cap="none" spc="0" normalizeH="0" baseline="0" noProof="0" dirty="0">
                <a:ln>
                  <a:noFill/>
                </a:ln>
                <a:effectLst/>
                <a:uLnTx/>
                <a:uFillTx/>
                <a:latin typeface="Century Gothic" panose="020F0302020204030204"/>
              </a:rPr>
              <a:t>        </a:t>
            </a:r>
            <a:r>
              <a:rPr lang="en-GB" sz="1600" dirty="0">
                <a:latin typeface="Century Gothic" panose="020F0302020204030204"/>
              </a:rPr>
              <a:t>Il </a:t>
            </a:r>
            <a:r>
              <a:rPr lang="en-GB" sz="1600" b="1" dirty="0" err="1">
                <a:latin typeface="Century Gothic" panose="020F0302020204030204"/>
              </a:rPr>
              <a:t>n’</a:t>
            </a:r>
            <a:r>
              <a:rPr lang="en-GB" sz="1600" dirty="0" err="1">
                <a:latin typeface="Century Gothic" panose="020F0302020204030204"/>
              </a:rPr>
              <a:t>y</a:t>
            </a:r>
            <a:r>
              <a:rPr lang="en-GB" sz="1600" dirty="0">
                <a:latin typeface="Century Gothic" panose="020F0302020204030204"/>
              </a:rPr>
              <a:t> a </a:t>
            </a:r>
            <a:r>
              <a:rPr lang="en-GB" sz="1600" b="1" dirty="0">
                <a:latin typeface="Century Gothic" panose="020F0302020204030204"/>
              </a:rPr>
              <a:t>pas de </a:t>
            </a:r>
            <a:r>
              <a:rPr kumimoji="0" lang="en-GB" sz="1600" b="0" i="0" u="none" strike="noStrike" kern="0" cap="none" spc="0" normalizeH="0" baseline="0" noProof="0" dirty="0" err="1">
                <a:ln>
                  <a:noFill/>
                </a:ln>
                <a:effectLst/>
                <a:uLnTx/>
                <a:uFillTx/>
                <a:latin typeface="Century Gothic" panose="020F0302020204030204"/>
              </a:rPr>
              <a:t>vélos</a:t>
            </a:r>
            <a:endParaRPr lang="en-GB" sz="1600" dirty="0">
              <a:latin typeface="Century Gothic" panose="020F0302020204030204"/>
            </a:endParaRPr>
          </a:p>
        </p:txBody>
      </p:sp>
      <p:pic>
        <p:nvPicPr>
          <p:cNvPr id="82" name="Picture 4" descr="Television vintage tv clipart clipartfest - Clip Art Library">
            <a:extLst>
              <a:ext uri="{FF2B5EF4-FFF2-40B4-BE49-F238E27FC236}">
                <a16:creationId xmlns:a16="http://schemas.microsoft.com/office/drawing/2014/main" id="{D0D46A0B-CDD4-48F1-8A27-3D509A79E1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4916" y="5192782"/>
            <a:ext cx="458259" cy="58191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black and white clip art bike - Clip Art Library">
            <a:extLst>
              <a:ext uri="{FF2B5EF4-FFF2-40B4-BE49-F238E27FC236}">
                <a16:creationId xmlns:a16="http://schemas.microsoft.com/office/drawing/2014/main" id="{300231E3-0619-4D71-AD69-6AA7BFB8FA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2509" y="5326726"/>
            <a:ext cx="617936" cy="39908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descr="black and white clip art bike - Clip Art Library">
            <a:extLst>
              <a:ext uri="{FF2B5EF4-FFF2-40B4-BE49-F238E27FC236}">
                <a16:creationId xmlns:a16="http://schemas.microsoft.com/office/drawing/2014/main" id="{64F2AFBB-ABE3-47DF-97B4-E421EF43BE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4605" y="5310987"/>
            <a:ext cx="617936" cy="399085"/>
          </a:xfrm>
          <a:prstGeom prst="rect">
            <a:avLst/>
          </a:prstGeom>
          <a:noFill/>
          <a:extLst>
            <a:ext uri="{909E8E84-426E-40DD-AFC4-6F175D3DCCD1}">
              <a14:hiddenFill xmlns:a14="http://schemas.microsoft.com/office/drawing/2010/main">
                <a:solidFill>
                  <a:srgbClr val="FFFFFF"/>
                </a:solidFill>
              </a14:hiddenFill>
            </a:ext>
          </a:extLst>
        </p:spPr>
      </p:pic>
      <p:sp>
        <p:nvSpPr>
          <p:cNvPr id="94" name="Rectangle 93">
            <a:extLst>
              <a:ext uri="{FF2B5EF4-FFF2-40B4-BE49-F238E27FC236}">
                <a16:creationId xmlns:a16="http://schemas.microsoft.com/office/drawing/2014/main" id="{58EDD7C4-994C-4BFF-98CC-EEC098EDCBCF}"/>
              </a:ext>
            </a:extLst>
          </p:cNvPr>
          <p:cNvSpPr/>
          <p:nvPr/>
        </p:nvSpPr>
        <p:spPr>
          <a:xfrm>
            <a:off x="108000" y="3502031"/>
            <a:ext cx="4861878" cy="369332"/>
          </a:xfrm>
          <a:prstGeom prst="rect">
            <a:avLst/>
          </a:prstGeom>
        </p:spPr>
        <p:txBody>
          <a:bodyPr wrap="squar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Gender, number and articles</a:t>
            </a:r>
            <a:endParaRPr lang="en-GB" dirty="0">
              <a:solidFill>
                <a:srgbClr val="000000"/>
              </a:solidFill>
              <a:latin typeface="Century Gothic" panose="020B0502020202020204" pitchFamily="34" charset="0"/>
            </a:endParaRPr>
          </a:p>
        </p:txBody>
      </p:sp>
      <p:sp>
        <p:nvSpPr>
          <p:cNvPr id="96" name="Rectangle 95">
            <a:extLst>
              <a:ext uri="{FF2B5EF4-FFF2-40B4-BE49-F238E27FC236}">
                <a16:creationId xmlns:a16="http://schemas.microsoft.com/office/drawing/2014/main" id="{D8D864AD-FBC3-45F4-A359-9CF2969A37D5}"/>
              </a:ext>
            </a:extLst>
          </p:cNvPr>
          <p:cNvSpPr/>
          <p:nvPr/>
        </p:nvSpPr>
        <p:spPr>
          <a:xfrm>
            <a:off x="108000" y="7222903"/>
            <a:ext cx="4861878" cy="369332"/>
          </a:xfrm>
          <a:prstGeom prst="rect">
            <a:avLst/>
          </a:prstGeom>
        </p:spPr>
        <p:txBody>
          <a:bodyPr wrap="squar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Using ‘</a:t>
            </a:r>
            <a:r>
              <a:rPr lang="en-GB" b="1" dirty="0" err="1">
                <a:solidFill>
                  <a:srgbClr val="000000"/>
                </a:solidFill>
                <a:latin typeface="Century Gothic" panose="020B0502020202020204" pitchFamily="34" charset="0"/>
                <a:cs typeface="Calibri" panose="020F0502020204030204" pitchFamily="34" charset="0"/>
              </a:rPr>
              <a:t>il</a:t>
            </a:r>
            <a:r>
              <a:rPr lang="en-GB" b="1" dirty="0">
                <a:solidFill>
                  <a:srgbClr val="000000"/>
                </a:solidFill>
                <a:latin typeface="Century Gothic" panose="020B0502020202020204" pitchFamily="34" charset="0"/>
                <a:cs typeface="Calibri" panose="020F0502020204030204" pitchFamily="34" charset="0"/>
              </a:rPr>
              <a:t> y a’ and ‘</a:t>
            </a:r>
            <a:r>
              <a:rPr lang="en-GB" b="1" dirty="0" err="1">
                <a:solidFill>
                  <a:srgbClr val="000000"/>
                </a:solidFill>
                <a:latin typeface="Century Gothic" panose="020B0502020202020204" pitchFamily="34" charset="0"/>
                <a:cs typeface="Calibri" panose="020F0502020204030204" pitchFamily="34" charset="0"/>
              </a:rPr>
              <a:t>il</a:t>
            </a:r>
            <a:r>
              <a:rPr lang="en-GB" b="1" dirty="0">
                <a:solidFill>
                  <a:srgbClr val="000000"/>
                </a:solidFill>
                <a:latin typeface="Century Gothic" panose="020B0502020202020204" pitchFamily="34" charset="0"/>
                <a:cs typeface="Calibri" panose="020F0502020204030204" pitchFamily="34" charset="0"/>
              </a:rPr>
              <a:t> </a:t>
            </a:r>
            <a:r>
              <a:rPr lang="en-GB" b="1" dirty="0" err="1">
                <a:solidFill>
                  <a:srgbClr val="000000"/>
                </a:solidFill>
                <a:latin typeface="Century Gothic" panose="020B0502020202020204" pitchFamily="34" charset="0"/>
                <a:cs typeface="Calibri" panose="020F0502020204030204" pitchFamily="34" charset="0"/>
              </a:rPr>
              <a:t>n’y</a:t>
            </a:r>
            <a:r>
              <a:rPr lang="en-GB" b="1" dirty="0">
                <a:solidFill>
                  <a:srgbClr val="000000"/>
                </a:solidFill>
                <a:latin typeface="Century Gothic" panose="020B0502020202020204" pitchFamily="34" charset="0"/>
                <a:cs typeface="Calibri" panose="020F0502020204030204" pitchFamily="34" charset="0"/>
              </a:rPr>
              <a:t> a pas de’</a:t>
            </a:r>
            <a:endParaRPr lang="en-GB"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866500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7D3DE4-1B8E-4EF9-A0F4-FAE19AE97A2E}"/>
              </a:ext>
            </a:extLst>
          </p:cNvPr>
          <p:cNvSpPr/>
          <p:nvPr/>
        </p:nvSpPr>
        <p:spPr>
          <a:xfrm>
            <a:off x="4970560" y="7002072"/>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2" name="Rectangle 1" descr="Grey rectangle containing the text: Asking how to say and write new words in French">
            <a:extLst>
              <a:ext uri="{FF2B5EF4-FFF2-40B4-BE49-F238E27FC236}">
                <a16:creationId xmlns:a16="http://schemas.microsoft.com/office/drawing/2014/main" id="{62EBD834-1E2D-44FA-960B-D5E01CB2C65F}"/>
              </a:ext>
            </a:extLst>
          </p:cNvPr>
          <p:cNvSpPr/>
          <p:nvPr/>
        </p:nvSpPr>
        <p:spPr>
          <a:xfrm>
            <a:off x="86276" y="6995056"/>
            <a:ext cx="4614294" cy="640745"/>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4" name="Title 3">
            <a:extLst>
              <a:ext uri="{FF2B5EF4-FFF2-40B4-BE49-F238E27FC236}">
                <a16:creationId xmlns:a16="http://schemas.microsoft.com/office/drawing/2014/main" id="{F96602FB-5089-9740-A491-BA6F7BE9ED27}"/>
              </a:ext>
            </a:extLst>
          </p:cNvPr>
          <p:cNvSpPr>
            <a:spLocks noGrp="1"/>
          </p:cNvSpPr>
          <p:nvPr>
            <p:ph type="title"/>
          </p:nvPr>
        </p:nvSpPr>
        <p:spPr>
          <a:xfrm>
            <a:off x="108000" y="7032336"/>
            <a:ext cx="4614294" cy="560534"/>
          </a:xfrm>
        </p:spPr>
        <p:txBody>
          <a:bodyPr/>
          <a:lstStyle/>
          <a:p>
            <a:pPr algn="l"/>
            <a:r>
              <a:rPr lang="en-GB" sz="2000" b="1" dirty="0">
                <a:solidFill>
                  <a:schemeClr val="bg1"/>
                </a:solidFill>
                <a:latin typeface="Century Gothic" panose="020B0502020202020204" pitchFamily="34" charset="0"/>
              </a:rPr>
              <a:t>Asking how to say and write new words in French</a:t>
            </a:r>
            <a:endParaRPr lang="en-US" sz="2000" dirty="0">
              <a:solidFill>
                <a:schemeClr val="bg1"/>
              </a:solidFill>
            </a:endParaRPr>
          </a:p>
        </p:txBody>
      </p:sp>
      <p:pic>
        <p:nvPicPr>
          <p:cNvPr id="17" name="Picture 2" descr="QR code"/>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58230" y="7467837"/>
            <a:ext cx="959961" cy="959961"/>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12</a:t>
            </a:r>
          </a:p>
        </p:txBody>
      </p:sp>
      <p:sp>
        <p:nvSpPr>
          <p:cNvPr id="26" name="Rounded Rectangle 25"/>
          <p:cNvSpPr/>
          <p:nvPr/>
        </p:nvSpPr>
        <p:spPr>
          <a:xfrm>
            <a:off x="4739288" y="7658734"/>
            <a:ext cx="991374" cy="640745"/>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a:t>
            </a:r>
          </a:p>
          <a:p>
            <a:pPr algn="ctr"/>
            <a:r>
              <a:rPr lang="en-GB" sz="1400" b="1" dirty="0">
                <a:solidFill>
                  <a:srgbClr val="000000"/>
                </a:solidFill>
                <a:latin typeface="Century Gothic" panose="020B0502020202020204" pitchFamily="34" charset="0"/>
              </a:rPr>
              <a:t>1/6 Y7 vocab</a:t>
            </a:r>
          </a:p>
        </p:txBody>
      </p:sp>
      <p:sp>
        <p:nvSpPr>
          <p:cNvPr id="6" name="Rectangle 5">
            <a:extLst>
              <a:ext uri="{FF2B5EF4-FFF2-40B4-BE49-F238E27FC236}">
                <a16:creationId xmlns:a16="http://schemas.microsoft.com/office/drawing/2014/main" id="{B66D5E35-F90C-42FA-BFC5-BFD6E1B7C71B}"/>
              </a:ext>
            </a:extLst>
          </p:cNvPr>
          <p:cNvSpPr/>
          <p:nvPr/>
        </p:nvSpPr>
        <p:spPr>
          <a:xfrm>
            <a:off x="108000" y="463965"/>
            <a:ext cx="6713238" cy="830997"/>
          </a:xfrm>
          <a:prstGeom prst="rect">
            <a:avLst/>
          </a:prstGeom>
        </p:spPr>
        <p:txBody>
          <a:bodyPr wrap="square">
            <a:spAutoFit/>
          </a:bodyPr>
          <a:lstStyle/>
          <a:p>
            <a:pPr lvl="0">
              <a:defRPr/>
            </a:pPr>
            <a:r>
              <a:rPr lang="en-US" sz="1600" dirty="0">
                <a:latin typeface="Century Gothic" panose="020F0302020204030204"/>
              </a:rPr>
              <a:t>We have seen that French has different words for ‘</a:t>
            </a:r>
            <a:r>
              <a:rPr lang="en-US" sz="1600" b="1" dirty="0">
                <a:latin typeface="Century Gothic" panose="020F0302020204030204"/>
              </a:rPr>
              <a:t>the</a:t>
            </a:r>
            <a:r>
              <a:rPr lang="en-US" sz="1600" dirty="0">
                <a:latin typeface="Century Gothic" panose="020F0302020204030204"/>
              </a:rPr>
              <a:t>’ and ‘</a:t>
            </a:r>
            <a:r>
              <a:rPr lang="en-US" sz="1600" b="1" dirty="0">
                <a:latin typeface="Century Gothic" panose="020F0302020204030204"/>
              </a:rPr>
              <a:t>a</a:t>
            </a:r>
            <a:r>
              <a:rPr lang="en-US" sz="1600" dirty="0">
                <a:latin typeface="Century Gothic" panose="020F0302020204030204"/>
              </a:rPr>
              <a:t>’ depending on the </a:t>
            </a:r>
            <a:r>
              <a:rPr lang="en-US" sz="1600" b="1" dirty="0">
                <a:latin typeface="Century Gothic" panose="020F0302020204030204"/>
              </a:rPr>
              <a:t>gender</a:t>
            </a:r>
            <a:r>
              <a:rPr lang="en-US" sz="1600" dirty="0">
                <a:latin typeface="Century Gothic" panose="020F0302020204030204"/>
              </a:rPr>
              <a:t> and </a:t>
            </a:r>
            <a:r>
              <a:rPr lang="en-US" sz="1600" b="1" dirty="0">
                <a:latin typeface="Century Gothic" panose="020F0302020204030204"/>
              </a:rPr>
              <a:t>number </a:t>
            </a:r>
            <a:r>
              <a:rPr lang="en-US" sz="1600" dirty="0">
                <a:latin typeface="Century Gothic" panose="020F0302020204030204"/>
              </a:rPr>
              <a:t>of the noun.</a:t>
            </a:r>
          </a:p>
          <a:p>
            <a:pPr lvl="0">
              <a:defRPr/>
            </a:pPr>
            <a:r>
              <a:rPr lang="en-US" sz="1600" dirty="0">
                <a:latin typeface="Century Gothic" panose="020F0302020204030204"/>
              </a:rPr>
              <a:t>This is also true of the words for ‘</a:t>
            </a:r>
            <a:r>
              <a:rPr lang="en-US" sz="1600" b="1" dirty="0">
                <a:latin typeface="Century Gothic" panose="020F0302020204030204"/>
              </a:rPr>
              <a:t>my</a:t>
            </a:r>
            <a:r>
              <a:rPr lang="en-US" sz="1600" dirty="0">
                <a:latin typeface="Century Gothic" panose="020F0302020204030204"/>
              </a:rPr>
              <a:t>’ and ‘</a:t>
            </a:r>
            <a:r>
              <a:rPr lang="en-US" sz="1600" b="1" dirty="0">
                <a:latin typeface="Century Gothic" panose="020F0302020204030204"/>
              </a:rPr>
              <a:t>your</a:t>
            </a:r>
            <a:r>
              <a:rPr lang="en-US" sz="1600" dirty="0">
                <a:latin typeface="Century Gothic" panose="020F0302020204030204"/>
              </a:rPr>
              <a:t>’:</a:t>
            </a:r>
          </a:p>
        </p:txBody>
      </p:sp>
      <p:sp>
        <p:nvSpPr>
          <p:cNvPr id="7" name="TextBox 6">
            <a:extLst>
              <a:ext uri="{FF2B5EF4-FFF2-40B4-BE49-F238E27FC236}">
                <a16:creationId xmlns:a16="http://schemas.microsoft.com/office/drawing/2014/main" id="{0FC188F7-DA51-470E-B771-63E40DF22155}"/>
              </a:ext>
            </a:extLst>
          </p:cNvPr>
          <p:cNvSpPr txBox="1"/>
          <p:nvPr/>
        </p:nvSpPr>
        <p:spPr>
          <a:xfrm>
            <a:off x="143225" y="1407629"/>
            <a:ext cx="1563855" cy="2339102"/>
          </a:xfrm>
          <a:prstGeom prst="rect">
            <a:avLst/>
          </a:prstGeom>
          <a:noFill/>
          <a:ln w="19050">
            <a:solidFill>
              <a:schemeClr val="accent4"/>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EE6000"/>
                </a:solidFill>
                <a:effectLst/>
                <a:uLnTx/>
                <a:uFillTx/>
                <a:latin typeface="Century Gothic" panose="020F0302020204030204"/>
              </a:rPr>
              <a:t>masculine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EE6000"/>
                </a:solidFill>
                <a:effectLst/>
                <a:uLnTx/>
                <a:uFillTx/>
                <a:latin typeface="Century Gothic" panose="020F0302020204030204"/>
              </a:rPr>
              <a:t>mon</a:t>
            </a:r>
            <a:r>
              <a:rPr kumimoji="0" lang="en-GB" sz="1600" b="1" i="0" u="none" strike="noStrike" kern="0" cap="none" spc="0" normalizeH="0" baseline="0" noProof="0" dirty="0">
                <a:ln>
                  <a:noFill/>
                </a:ln>
                <a:effectLst/>
                <a:uLnTx/>
                <a:uFillTx/>
                <a:latin typeface="Century Gothic" panose="020F0302020204030204"/>
              </a:rPr>
              <a:t> </a:t>
            </a:r>
            <a:r>
              <a:rPr kumimoji="0" lang="en-GB" sz="1600" b="0" i="0" u="none" strike="noStrike" kern="0" cap="none" spc="0" normalizeH="0" baseline="0" noProof="0" dirty="0" err="1">
                <a:ln>
                  <a:noFill/>
                </a:ln>
                <a:effectLst/>
                <a:uLnTx/>
                <a:uFillTx/>
                <a:latin typeface="Century Gothic" panose="020F0302020204030204"/>
              </a:rPr>
              <a:t>vélo</a:t>
            </a:r>
            <a:r>
              <a:rPr kumimoji="0" lang="en-GB" sz="1600" b="0" i="0" u="none" strike="noStrike" kern="0" cap="none" spc="0" normalizeH="0" baseline="0" noProof="0" dirty="0">
                <a:ln>
                  <a:noFill/>
                </a:ln>
                <a:effectLst/>
                <a:uLnTx/>
                <a:uFillTx/>
                <a:latin typeface="Century Gothic" panose="020F0302020204030204"/>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rPr>
              <a:t>(</a:t>
            </a:r>
            <a:r>
              <a:rPr kumimoji="0" lang="en-GB" sz="1600" b="1" i="0" u="none" strike="noStrike" kern="0" cap="none" spc="0" normalizeH="0" baseline="0" noProof="0" dirty="0">
                <a:ln>
                  <a:noFill/>
                </a:ln>
                <a:effectLst/>
                <a:uLnTx/>
                <a:uFillTx/>
                <a:latin typeface="Century Gothic" panose="020F0302020204030204"/>
              </a:rPr>
              <a:t>my</a:t>
            </a:r>
            <a:r>
              <a:rPr kumimoji="0" lang="en-GB" sz="1600" b="0" i="0" u="none" strike="noStrike" kern="0" cap="none" spc="0" normalizeH="0" baseline="0" noProof="0" dirty="0">
                <a:ln>
                  <a:noFill/>
                </a:ln>
                <a:effectLst/>
                <a:uLnTx/>
                <a:uFillTx/>
                <a:latin typeface="Century Gothic" panose="020F0302020204030204"/>
              </a:rPr>
              <a:t> bike)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EE6000"/>
                </a:solidFill>
                <a:effectLst/>
                <a:uLnTx/>
                <a:uFillTx/>
                <a:latin typeface="Century Gothic" panose="020F0302020204030204"/>
              </a:rPr>
              <a:t>ton</a:t>
            </a:r>
            <a:r>
              <a:rPr kumimoji="0" lang="en-GB" sz="1600" b="1" i="0" u="none" strike="noStrike" kern="0" cap="none" spc="0" normalizeH="0" baseline="0" noProof="0" dirty="0">
                <a:ln>
                  <a:noFill/>
                </a:ln>
                <a:effectLst/>
                <a:uLnTx/>
                <a:uFillTx/>
                <a:latin typeface="Century Gothic" panose="020F0302020204030204"/>
              </a:rPr>
              <a:t> </a:t>
            </a:r>
            <a:r>
              <a:rPr kumimoji="0" lang="en-GB" sz="1600" b="0" i="0" u="none" strike="noStrike" kern="0" cap="none" spc="0" normalizeH="0" baseline="0" noProof="0" dirty="0" err="1">
                <a:ln>
                  <a:noFill/>
                </a:ln>
                <a:effectLst/>
                <a:uLnTx/>
                <a:uFillTx/>
                <a:latin typeface="Century Gothic" panose="020F0302020204030204"/>
              </a:rPr>
              <a:t>vélo</a:t>
            </a:r>
            <a:r>
              <a:rPr kumimoji="0" lang="en-GB" sz="1600" b="0" i="0" u="none" strike="noStrike" kern="0" cap="none" spc="0" normalizeH="0" baseline="0" noProof="0" dirty="0">
                <a:ln>
                  <a:noFill/>
                </a:ln>
                <a:effectLst/>
                <a:uLnTx/>
                <a:uFillTx/>
                <a:latin typeface="Century Gothic" panose="020F0302020204030204"/>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rPr>
              <a:t>(</a:t>
            </a:r>
            <a:r>
              <a:rPr kumimoji="0" lang="en-GB" sz="1600" b="1" i="0" u="none" strike="noStrike" kern="0" cap="none" spc="0" normalizeH="0" baseline="0" noProof="0" dirty="0">
                <a:ln>
                  <a:noFill/>
                </a:ln>
                <a:effectLst/>
                <a:uLnTx/>
                <a:uFillTx/>
                <a:latin typeface="Century Gothic" panose="020F0302020204030204"/>
              </a:rPr>
              <a:t>your</a:t>
            </a:r>
            <a:r>
              <a:rPr kumimoji="0" lang="en-GB" sz="1600" b="0" i="0" u="none" strike="noStrike" kern="0" cap="none" spc="0" normalizeH="0" baseline="0" noProof="0" dirty="0">
                <a:ln>
                  <a:noFill/>
                </a:ln>
                <a:effectLst/>
                <a:uLnTx/>
                <a:uFillTx/>
                <a:latin typeface="Century Gothic" panose="020F0302020204030204"/>
              </a:rPr>
              <a:t> bike)</a:t>
            </a:r>
          </a:p>
        </p:txBody>
      </p:sp>
      <p:sp>
        <p:nvSpPr>
          <p:cNvPr id="9" name="TextBox 8">
            <a:extLst>
              <a:ext uri="{FF2B5EF4-FFF2-40B4-BE49-F238E27FC236}">
                <a16:creationId xmlns:a16="http://schemas.microsoft.com/office/drawing/2014/main" id="{BB1B7768-654D-4F11-8EDB-594F70B885CB}"/>
              </a:ext>
            </a:extLst>
          </p:cNvPr>
          <p:cNvSpPr txBox="1"/>
          <p:nvPr/>
        </p:nvSpPr>
        <p:spPr>
          <a:xfrm>
            <a:off x="1821177" y="1414983"/>
            <a:ext cx="2935457" cy="2339102"/>
          </a:xfrm>
          <a:prstGeom prst="rect">
            <a:avLst/>
          </a:prstGeom>
          <a:noFill/>
          <a:ln w="19050">
            <a:solidFill>
              <a:schemeClr val="accent4"/>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EE6000"/>
                </a:solidFill>
                <a:effectLst/>
                <a:uLnTx/>
                <a:uFillTx/>
                <a:latin typeface="Century Gothic" panose="020F0302020204030204"/>
              </a:rPr>
              <a:t>feminine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  </a:t>
            </a:r>
            <a:r>
              <a:rPr kumimoji="0" lang="en-GB" sz="1600" b="1" i="0" u="none" strike="noStrike" kern="0" cap="none" spc="0" normalizeH="0" baseline="0" noProof="0" dirty="0">
                <a:ln>
                  <a:noFill/>
                </a:ln>
                <a:solidFill>
                  <a:srgbClr val="EE6000"/>
                </a:solidFill>
                <a:effectLst/>
                <a:uLnTx/>
                <a:uFillTx/>
                <a:latin typeface="Century Gothic" panose="020F0302020204030204"/>
              </a:rPr>
              <a:t>ma</a:t>
            </a:r>
            <a:r>
              <a:rPr kumimoji="0" lang="en-GB" sz="1600" b="1" i="0" u="none" strike="noStrike" kern="0" cap="none" spc="0" normalizeH="0" baseline="0" noProof="0" dirty="0">
                <a:ln>
                  <a:noFill/>
                </a:ln>
                <a:effectLst/>
                <a:uLnTx/>
                <a:uFillTx/>
                <a:latin typeface="Century Gothic" panose="020F0302020204030204"/>
              </a:rPr>
              <a:t> </a:t>
            </a:r>
            <a:r>
              <a:rPr kumimoji="0" lang="en-GB" sz="1600" b="0" i="0" u="none" strike="noStrike" kern="0" cap="none" spc="0" normalizeH="0" baseline="0" noProof="0" dirty="0">
                <a:ln>
                  <a:noFill/>
                </a:ln>
                <a:effectLst/>
                <a:uLnTx/>
                <a:uFillTx/>
                <a:latin typeface="Century Gothic" panose="020F0302020204030204"/>
              </a:rPr>
              <a:t>voiture         </a:t>
            </a:r>
            <a:r>
              <a:rPr kumimoji="0" lang="en-GB" sz="1600" b="1" i="0" u="none" strike="noStrike" kern="0" cap="none" spc="0" normalizeH="0" baseline="0" noProof="0" dirty="0">
                <a:ln>
                  <a:noFill/>
                </a:ln>
                <a:solidFill>
                  <a:srgbClr val="EE6000"/>
                </a:solidFill>
                <a:effectLst/>
                <a:uLnTx/>
                <a:uFillTx/>
                <a:latin typeface="Century Gothic" panose="020F0302020204030204"/>
              </a:rPr>
              <a:t>mon</a:t>
            </a:r>
            <a:r>
              <a:rPr kumimoji="0" lang="en-GB" sz="1600" b="1" i="0" u="none" strike="noStrike" kern="0" cap="none" spc="0" normalizeH="0" baseline="0" noProof="0" dirty="0">
                <a:ln>
                  <a:noFill/>
                </a:ln>
                <a:effectLst/>
                <a:uLnTx/>
                <a:uFillTx/>
                <a:latin typeface="Century Gothic" panose="020F0302020204030204"/>
              </a:rPr>
              <a:t> </a:t>
            </a:r>
            <a:r>
              <a:rPr kumimoji="0" lang="en-GB" sz="1600" b="0" i="0" u="none" strike="noStrike" kern="0" cap="none" spc="0" normalizeH="0" baseline="0" noProof="0" dirty="0">
                <a:ln>
                  <a:noFill/>
                </a:ln>
                <a:effectLst/>
                <a:uLnTx/>
                <a:uFillTx/>
                <a:latin typeface="Century Gothic" panose="020F0302020204030204"/>
              </a:rPr>
              <a:t>amie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rPr>
              <a:t>    (</a:t>
            </a:r>
            <a:r>
              <a:rPr kumimoji="0" lang="en-GB" sz="1600" b="1" i="0" u="none" strike="noStrike" kern="0" cap="none" spc="0" normalizeH="0" baseline="0" noProof="0" dirty="0">
                <a:ln>
                  <a:noFill/>
                </a:ln>
                <a:effectLst/>
                <a:uLnTx/>
                <a:uFillTx/>
                <a:latin typeface="Century Gothic" panose="020F0302020204030204"/>
              </a:rPr>
              <a:t>my</a:t>
            </a:r>
            <a:r>
              <a:rPr kumimoji="0" lang="en-GB" sz="1600" b="0" i="0" u="none" strike="noStrike" kern="0" cap="none" spc="0" normalizeH="0" baseline="0" noProof="0" dirty="0">
                <a:ln>
                  <a:noFill/>
                </a:ln>
                <a:effectLst/>
                <a:uLnTx/>
                <a:uFillTx/>
                <a:latin typeface="Century Gothic" panose="020F0302020204030204"/>
              </a:rPr>
              <a:t> car)          (</a:t>
            </a:r>
            <a:r>
              <a:rPr kumimoji="0" lang="en-GB" sz="1600" b="1" i="0" u="none" strike="noStrike" kern="0" cap="none" spc="0" normalizeH="0" baseline="0" noProof="0" dirty="0">
                <a:ln>
                  <a:noFill/>
                </a:ln>
                <a:effectLst/>
                <a:uLnTx/>
                <a:uFillTx/>
                <a:latin typeface="Century Gothic" panose="020F0302020204030204"/>
              </a:rPr>
              <a:t>my </a:t>
            </a:r>
            <a:r>
              <a:rPr kumimoji="0" lang="en-GB" sz="1600" b="0" i="0" u="none" strike="noStrike" kern="0" cap="none" spc="0" normalizeH="0" baseline="0" noProof="0" dirty="0">
                <a:ln>
                  <a:noFill/>
                </a:ln>
                <a:effectLst/>
                <a:uLnTx/>
                <a:uFillTx/>
                <a:latin typeface="Century Gothic" panose="020F0302020204030204"/>
              </a:rPr>
              <a:t>friend)</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   </a:t>
            </a:r>
            <a:r>
              <a:rPr kumimoji="0" lang="en-GB" sz="1600" b="1" i="0" u="none" strike="noStrike" kern="0" cap="none" spc="0" normalizeH="0" baseline="0" noProof="0" dirty="0">
                <a:ln>
                  <a:noFill/>
                </a:ln>
                <a:solidFill>
                  <a:srgbClr val="EE6000"/>
                </a:solidFill>
                <a:effectLst/>
                <a:uLnTx/>
                <a:uFillTx/>
                <a:latin typeface="Century Gothic" panose="020F0302020204030204"/>
              </a:rPr>
              <a:t>ta</a:t>
            </a:r>
            <a:r>
              <a:rPr kumimoji="0" lang="en-GB" sz="1600" b="0" i="0" u="none" strike="noStrike" kern="0" cap="none" spc="0" normalizeH="0" baseline="0" noProof="0" dirty="0">
                <a:ln>
                  <a:noFill/>
                </a:ln>
                <a:solidFill>
                  <a:srgbClr val="EE6000"/>
                </a:solidFill>
                <a:effectLst/>
                <a:uLnTx/>
                <a:uFillTx/>
                <a:latin typeface="Century Gothic" panose="020F0302020204030204"/>
              </a:rPr>
              <a:t> </a:t>
            </a:r>
            <a:r>
              <a:rPr kumimoji="0" lang="en-GB" sz="1600" b="0" i="0" u="none" strike="noStrike" kern="0" cap="none" spc="0" normalizeH="0" baseline="0" noProof="0" dirty="0">
                <a:ln>
                  <a:noFill/>
                </a:ln>
                <a:effectLst/>
                <a:uLnTx/>
                <a:uFillTx/>
                <a:latin typeface="Century Gothic" panose="020F0302020204030204"/>
              </a:rPr>
              <a:t>voiture           </a:t>
            </a:r>
            <a:r>
              <a:rPr kumimoji="0" lang="en-GB" sz="1600" b="1" i="0" u="none" strike="noStrike" kern="0" cap="none" spc="0" normalizeH="0" baseline="0" noProof="0" dirty="0">
                <a:ln>
                  <a:noFill/>
                </a:ln>
                <a:solidFill>
                  <a:srgbClr val="EE6000"/>
                </a:solidFill>
                <a:effectLst/>
                <a:uLnTx/>
                <a:uFillTx/>
                <a:latin typeface="Century Gothic" panose="020F0302020204030204"/>
              </a:rPr>
              <a:t>ton</a:t>
            </a:r>
            <a:r>
              <a:rPr kumimoji="0" lang="en-GB" sz="1600" b="0" i="0" u="none" strike="noStrike" kern="0" cap="none" spc="0" normalizeH="0" baseline="0" noProof="0" dirty="0">
                <a:ln>
                  <a:noFill/>
                </a:ln>
                <a:solidFill>
                  <a:srgbClr val="EE6000"/>
                </a:solidFill>
                <a:effectLst/>
                <a:uLnTx/>
                <a:uFillTx/>
                <a:latin typeface="Century Gothic" panose="020F0302020204030204"/>
              </a:rPr>
              <a:t> </a:t>
            </a:r>
            <a:r>
              <a:rPr kumimoji="0" lang="en-GB" sz="1600" b="0" i="0" u="none" strike="noStrike" kern="0" cap="none" spc="0" normalizeH="0" baseline="0" noProof="0" dirty="0">
                <a:ln>
                  <a:noFill/>
                </a:ln>
                <a:effectLst/>
                <a:uLnTx/>
                <a:uFillTx/>
                <a:latin typeface="Century Gothic" panose="020F0302020204030204"/>
              </a:rPr>
              <a:t>amie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rPr>
              <a:t>   (</a:t>
            </a:r>
            <a:r>
              <a:rPr kumimoji="0" lang="en-GB" sz="1600" b="1" i="0" u="none" strike="noStrike" kern="0" cap="none" spc="0" normalizeH="0" baseline="0" noProof="0" dirty="0">
                <a:ln>
                  <a:noFill/>
                </a:ln>
                <a:effectLst/>
                <a:uLnTx/>
                <a:uFillTx/>
                <a:latin typeface="Century Gothic" panose="020F0302020204030204"/>
              </a:rPr>
              <a:t>your </a:t>
            </a:r>
            <a:r>
              <a:rPr kumimoji="0" lang="en-GB" sz="1600" b="0" i="0" u="none" strike="noStrike" kern="0" cap="none" spc="0" normalizeH="0" baseline="0" noProof="0" dirty="0">
                <a:ln>
                  <a:noFill/>
                </a:ln>
                <a:effectLst/>
                <a:uLnTx/>
                <a:uFillTx/>
                <a:latin typeface="Century Gothic" panose="020F0302020204030204"/>
              </a:rPr>
              <a:t>car)       (</a:t>
            </a:r>
            <a:r>
              <a:rPr kumimoji="0" lang="en-GB" sz="1600" b="1" i="0" u="none" strike="noStrike" kern="0" cap="none" spc="0" normalizeH="0" baseline="0" noProof="0" dirty="0">
                <a:ln>
                  <a:noFill/>
                </a:ln>
                <a:effectLst/>
                <a:uLnTx/>
                <a:uFillTx/>
                <a:latin typeface="Century Gothic" panose="020F0302020204030204"/>
              </a:rPr>
              <a:t>your </a:t>
            </a:r>
            <a:r>
              <a:rPr kumimoji="0" lang="en-GB" sz="1600" b="0" i="0" u="none" strike="noStrike" kern="0" cap="none" spc="0" normalizeH="0" baseline="0" noProof="0" dirty="0">
                <a:ln>
                  <a:noFill/>
                </a:ln>
                <a:effectLst/>
                <a:uLnTx/>
                <a:uFillTx/>
                <a:latin typeface="Century Gothic" panose="020F0302020204030204"/>
              </a:rPr>
              <a:t>friend)</a:t>
            </a:r>
          </a:p>
        </p:txBody>
      </p:sp>
      <p:sp>
        <p:nvSpPr>
          <p:cNvPr id="13" name="TextBox 12">
            <a:extLst>
              <a:ext uri="{FF2B5EF4-FFF2-40B4-BE49-F238E27FC236}">
                <a16:creationId xmlns:a16="http://schemas.microsoft.com/office/drawing/2014/main" id="{AE6AD18A-729C-4BB7-AA8F-5172A675EEE0}"/>
              </a:ext>
            </a:extLst>
          </p:cNvPr>
          <p:cNvSpPr txBox="1"/>
          <p:nvPr/>
        </p:nvSpPr>
        <p:spPr>
          <a:xfrm>
            <a:off x="4846239" y="1414000"/>
            <a:ext cx="1856386" cy="2339102"/>
          </a:xfrm>
          <a:prstGeom prst="rect">
            <a:avLst/>
          </a:prstGeom>
          <a:noFill/>
          <a:ln w="19050">
            <a:solidFill>
              <a:schemeClr val="tx2"/>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EE6000"/>
                </a:solidFill>
                <a:effectLst/>
                <a:uLnTx/>
                <a:uFillTx/>
                <a:latin typeface="Century Gothic" panose="020F0302020204030204"/>
              </a:rPr>
              <a:t>plural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solidFill>
                  <a:srgbClr val="EE6000"/>
                </a:solidFill>
                <a:effectLst/>
                <a:uLnTx/>
                <a:uFillTx/>
                <a:latin typeface="Century Gothic" panose="020F0302020204030204"/>
              </a:rPr>
              <a:t>mes</a:t>
            </a:r>
            <a:r>
              <a:rPr kumimoji="0" lang="en-GB" sz="1600" b="0" i="0" u="none" strike="noStrike" kern="0" cap="none" spc="0" normalizeH="0" baseline="0" noProof="0" dirty="0">
                <a:ln>
                  <a:noFill/>
                </a:ln>
                <a:solidFill>
                  <a:srgbClr val="EE6000"/>
                </a:solidFill>
                <a:effectLst/>
                <a:uLnTx/>
                <a:uFillTx/>
                <a:latin typeface="Century Gothic" panose="020F0302020204030204"/>
              </a:rPr>
              <a:t> </a:t>
            </a:r>
            <a:r>
              <a:rPr kumimoji="0" lang="en-GB" sz="1600" b="0" i="0" u="none" strike="noStrike" kern="0" cap="none" spc="0" normalizeH="0" baseline="0" noProof="0" dirty="0" err="1">
                <a:ln>
                  <a:noFill/>
                </a:ln>
                <a:effectLst/>
                <a:uLnTx/>
                <a:uFillTx/>
                <a:latin typeface="Century Gothic" panose="020F0302020204030204"/>
              </a:rPr>
              <a:t>voitures</a:t>
            </a:r>
            <a:endParaRPr kumimoji="0" lang="en-GB" sz="1600" b="0"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rPr>
              <a:t>(</a:t>
            </a:r>
            <a:r>
              <a:rPr kumimoji="0" lang="en-GB" sz="1600" b="1" i="0" u="none" strike="noStrike" kern="0" cap="none" spc="0" normalizeH="0" baseline="0" noProof="0" dirty="0">
                <a:ln>
                  <a:noFill/>
                </a:ln>
                <a:effectLst/>
                <a:uLnTx/>
                <a:uFillTx/>
                <a:latin typeface="Century Gothic" panose="020F0302020204030204"/>
              </a:rPr>
              <a:t>my </a:t>
            </a:r>
            <a:r>
              <a:rPr kumimoji="0" lang="en-GB" sz="1600" b="0" i="0" u="none" strike="noStrike" kern="0" cap="none" spc="0" normalizeH="0" baseline="0" noProof="0" dirty="0">
                <a:ln>
                  <a:noFill/>
                </a:ln>
                <a:effectLst/>
                <a:uLnTx/>
                <a:uFillTx/>
                <a:latin typeface="Century Gothic" panose="020F0302020204030204"/>
              </a:rPr>
              <a:t>cars)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solidFill>
                  <a:srgbClr val="EE6000"/>
                </a:solidFill>
                <a:effectLst/>
                <a:uLnTx/>
                <a:uFillTx/>
                <a:latin typeface="Century Gothic" panose="020F0302020204030204"/>
              </a:rPr>
              <a:t>tes</a:t>
            </a:r>
            <a:r>
              <a:rPr kumimoji="0" lang="en-GB" sz="1600" b="0" i="0" u="none" strike="noStrike" kern="0" cap="none" spc="0" normalizeH="0" baseline="0" noProof="0" dirty="0">
                <a:ln>
                  <a:noFill/>
                </a:ln>
                <a:solidFill>
                  <a:srgbClr val="EE6000"/>
                </a:solidFill>
                <a:effectLst/>
                <a:uLnTx/>
                <a:uFillTx/>
                <a:latin typeface="Century Gothic" panose="020F0302020204030204"/>
              </a:rPr>
              <a:t> </a:t>
            </a:r>
            <a:r>
              <a:rPr kumimoji="0" lang="en-GB" sz="1600" b="0" i="0" u="none" strike="noStrike" kern="0" cap="none" spc="0" normalizeH="0" baseline="0" noProof="0" dirty="0" err="1">
                <a:ln>
                  <a:noFill/>
                </a:ln>
                <a:effectLst/>
                <a:uLnTx/>
                <a:uFillTx/>
                <a:latin typeface="Century Gothic" panose="020F0302020204030204"/>
              </a:rPr>
              <a:t>voitures</a:t>
            </a:r>
            <a:endParaRPr kumimoji="0" lang="en-GB" sz="1600" b="0"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rPr>
              <a:t>(</a:t>
            </a:r>
            <a:r>
              <a:rPr kumimoji="0" lang="en-GB" sz="1600" b="1" i="0" u="none" strike="noStrike" kern="0" cap="none" spc="0" normalizeH="0" baseline="0" noProof="0" dirty="0">
                <a:ln>
                  <a:noFill/>
                </a:ln>
                <a:effectLst/>
                <a:uLnTx/>
                <a:uFillTx/>
                <a:latin typeface="Century Gothic" panose="020F0302020204030204"/>
              </a:rPr>
              <a:t>your </a:t>
            </a:r>
            <a:r>
              <a:rPr kumimoji="0" lang="en-GB" sz="1600" b="0" i="0" u="none" strike="noStrike" kern="0" cap="none" spc="0" normalizeH="0" baseline="0" noProof="0" dirty="0">
                <a:ln>
                  <a:noFill/>
                </a:ln>
                <a:effectLst/>
                <a:uLnTx/>
                <a:uFillTx/>
                <a:latin typeface="Century Gothic" panose="020F0302020204030204"/>
              </a:rPr>
              <a:t>cars)</a:t>
            </a:r>
          </a:p>
        </p:txBody>
      </p:sp>
      <p:pic>
        <p:nvPicPr>
          <p:cNvPr id="15" name="Picture 6" descr="black and white clip art bike - Clip Art Library">
            <a:extLst>
              <a:ext uri="{FF2B5EF4-FFF2-40B4-BE49-F238E27FC236}">
                <a16:creationId xmlns:a16="http://schemas.microsoft.com/office/drawing/2014/main" id="{CB8A6F97-F2E2-4823-A425-3E36BF12D5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711" y="1831397"/>
            <a:ext cx="747918" cy="4830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Model car Clip art Die-cast toy - car png download - 1969*1392 ...">
            <a:extLst>
              <a:ext uri="{FF2B5EF4-FFF2-40B4-BE49-F238E27FC236}">
                <a16:creationId xmlns:a16="http://schemas.microsoft.com/office/drawing/2014/main" id="{1B3132C2-C2A2-4054-94E0-B0F3F844CA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3269" y="1824167"/>
            <a:ext cx="711368" cy="50288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Model car Clip art Die-cast toy - car png download - 1969*1392 ...">
            <a:extLst>
              <a:ext uri="{FF2B5EF4-FFF2-40B4-BE49-F238E27FC236}">
                <a16:creationId xmlns:a16="http://schemas.microsoft.com/office/drawing/2014/main" id="{16650102-1EE8-4091-B4A3-251EFE46F6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8529" y="1795394"/>
            <a:ext cx="711368" cy="5028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Model car Clip art Die-cast toy - car png download - 1969*1392 ...">
            <a:extLst>
              <a:ext uri="{FF2B5EF4-FFF2-40B4-BE49-F238E27FC236}">
                <a16:creationId xmlns:a16="http://schemas.microsoft.com/office/drawing/2014/main" id="{6D3D3602-FBD6-45D5-9EAD-00655E6BF7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4823" y="1824919"/>
            <a:ext cx="711368" cy="50288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Model car Clip art Die-cast toy - car png download - 1969*1392 ...">
            <a:extLst>
              <a:ext uri="{FF2B5EF4-FFF2-40B4-BE49-F238E27FC236}">
                <a16:creationId xmlns:a16="http://schemas.microsoft.com/office/drawing/2014/main" id="{BCC4D03A-685D-4F91-AE7D-668EA84A67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3407" y="1842697"/>
            <a:ext cx="711368" cy="50288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Picture of a girl [Sophie]">
            <a:extLst>
              <a:ext uri="{FF2B5EF4-FFF2-40B4-BE49-F238E27FC236}">
                <a16:creationId xmlns:a16="http://schemas.microsoft.com/office/drawing/2014/main" id="{2BE2AE4C-D0EF-4333-8CE9-7809C231C6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7026" y="1650468"/>
            <a:ext cx="711368" cy="711368"/>
          </a:xfrm>
          <a:prstGeom prst="rect">
            <a:avLst/>
          </a:prstGeom>
        </p:spPr>
      </p:pic>
      <p:sp>
        <p:nvSpPr>
          <p:cNvPr id="33" name="TextBox 32">
            <a:extLst>
              <a:ext uri="{FF2B5EF4-FFF2-40B4-BE49-F238E27FC236}">
                <a16:creationId xmlns:a16="http://schemas.microsoft.com/office/drawing/2014/main" id="{802AF06C-0ECE-444C-8D8C-4E0DFF71FF3A}"/>
              </a:ext>
            </a:extLst>
          </p:cNvPr>
          <p:cNvSpPr txBox="1"/>
          <p:nvPr/>
        </p:nvSpPr>
        <p:spPr>
          <a:xfrm>
            <a:off x="4297863" y="3878646"/>
            <a:ext cx="2061228" cy="646986"/>
          </a:xfrm>
          <a:prstGeom prst="wedgeRoundRectCallout">
            <a:avLst>
              <a:gd name="adj1" fmla="val -35229"/>
              <a:gd name="adj2" fmla="val -178473"/>
              <a:gd name="adj3" fmla="val 16667"/>
            </a:avLst>
          </a:prstGeom>
          <a:solidFill>
            <a:schemeClr val="accent5"/>
          </a:solidFill>
          <a:ln>
            <a:solidFill>
              <a:schemeClr val="tx2"/>
            </a:solidFill>
          </a:ln>
        </p:spPr>
        <p:txBody>
          <a:bodyPr wrap="square" rtlCol="0">
            <a:spAutoFit/>
          </a:bodyPr>
          <a:lstStyle/>
          <a:p>
            <a:pPr algn="ctr"/>
            <a:r>
              <a:rPr lang="en-GB" sz="1600" b="1" dirty="0">
                <a:latin typeface="Century Gothic" panose="020F0302020204030204"/>
                <a:sym typeface="Wingdings" panose="05000000000000000000" pitchFamily="2" charset="2"/>
              </a:rPr>
              <a:t>ma</a:t>
            </a:r>
            <a:r>
              <a:rPr lang="en-GB" sz="1600" dirty="0">
                <a:latin typeface="Century Gothic" panose="020F0302020204030204"/>
                <a:sym typeface="Wingdings" panose="05000000000000000000" pitchFamily="2" charset="2"/>
              </a:rPr>
              <a:t>  </a:t>
            </a:r>
            <a:r>
              <a:rPr lang="en-GB" sz="1600" b="1" dirty="0">
                <a:latin typeface="Century Gothic" panose="020F0302020204030204"/>
                <a:sym typeface="Wingdings" panose="05000000000000000000" pitchFamily="2" charset="2"/>
              </a:rPr>
              <a:t>mon </a:t>
            </a:r>
            <a:r>
              <a:rPr lang="en-GB" sz="1600" dirty="0">
                <a:latin typeface="Century Gothic" panose="020F0302020204030204"/>
                <a:sym typeface="Wingdings" panose="05000000000000000000" pitchFamily="2" charset="2"/>
              </a:rPr>
              <a:t>before a </a:t>
            </a:r>
            <a:r>
              <a:rPr lang="en-GB" sz="1600" b="1" dirty="0">
                <a:latin typeface="Century Gothic" panose="020F0302020204030204"/>
                <a:sym typeface="Wingdings" panose="05000000000000000000" pitchFamily="2" charset="2"/>
              </a:rPr>
              <a:t>vowel</a:t>
            </a:r>
            <a:r>
              <a:rPr lang="en-GB" sz="1600" dirty="0">
                <a:latin typeface="Century Gothic" panose="020F0302020204030204"/>
                <a:sym typeface="Wingdings" panose="05000000000000000000" pitchFamily="2" charset="2"/>
              </a:rPr>
              <a:t> / </a:t>
            </a:r>
            <a:r>
              <a:rPr lang="en-GB" sz="1600" b="1" dirty="0">
                <a:latin typeface="Century Gothic" panose="020F0302020204030204"/>
                <a:sym typeface="Wingdings" panose="05000000000000000000" pitchFamily="2" charset="2"/>
              </a:rPr>
              <a:t>h-</a:t>
            </a:r>
            <a:endParaRPr lang="en-GB" sz="1400" b="1" dirty="0">
              <a:latin typeface="Century Gothic" panose="020F0302020204030204"/>
            </a:endParaRPr>
          </a:p>
        </p:txBody>
      </p:sp>
      <p:sp>
        <p:nvSpPr>
          <p:cNvPr id="35" name="TextBox 34">
            <a:extLst>
              <a:ext uri="{FF2B5EF4-FFF2-40B4-BE49-F238E27FC236}">
                <a16:creationId xmlns:a16="http://schemas.microsoft.com/office/drawing/2014/main" id="{8C790B86-93C1-43F1-849B-6847104671DD}"/>
              </a:ext>
            </a:extLst>
          </p:cNvPr>
          <p:cNvSpPr txBox="1"/>
          <p:nvPr/>
        </p:nvSpPr>
        <p:spPr>
          <a:xfrm>
            <a:off x="1923280" y="3878646"/>
            <a:ext cx="1814527" cy="646986"/>
          </a:xfrm>
          <a:prstGeom prst="wedgeRoundRectCallout">
            <a:avLst>
              <a:gd name="adj1" fmla="val 30910"/>
              <a:gd name="adj2" fmla="val -86111"/>
              <a:gd name="adj3" fmla="val 16667"/>
            </a:avLst>
          </a:prstGeom>
          <a:solidFill>
            <a:schemeClr val="accent5"/>
          </a:solidFill>
          <a:ln>
            <a:solidFill>
              <a:schemeClr val="tx2"/>
            </a:solidFill>
          </a:ln>
        </p:spPr>
        <p:txBody>
          <a:bodyPr wrap="square" rtlCol="0">
            <a:spAutoFit/>
          </a:bodyPr>
          <a:lstStyle/>
          <a:p>
            <a:pPr algn="ctr"/>
            <a:r>
              <a:rPr lang="en-GB" sz="1600" b="1" dirty="0">
                <a:latin typeface="Century Gothic" panose="020F0302020204030204"/>
                <a:sym typeface="Wingdings" panose="05000000000000000000" pitchFamily="2" charset="2"/>
              </a:rPr>
              <a:t>ta</a:t>
            </a:r>
            <a:r>
              <a:rPr lang="en-GB" sz="1600" dirty="0">
                <a:latin typeface="Century Gothic" panose="020F0302020204030204"/>
                <a:sym typeface="Wingdings" panose="05000000000000000000" pitchFamily="2" charset="2"/>
              </a:rPr>
              <a:t>  </a:t>
            </a:r>
            <a:r>
              <a:rPr lang="en-GB" sz="1600" b="1" dirty="0">
                <a:latin typeface="Century Gothic" panose="020F0302020204030204"/>
                <a:sym typeface="Wingdings" panose="05000000000000000000" pitchFamily="2" charset="2"/>
              </a:rPr>
              <a:t>ton </a:t>
            </a:r>
            <a:r>
              <a:rPr lang="en-GB" sz="1600" dirty="0">
                <a:latin typeface="Century Gothic" panose="020F0302020204030204"/>
                <a:sym typeface="Wingdings" panose="05000000000000000000" pitchFamily="2" charset="2"/>
              </a:rPr>
              <a:t>before a </a:t>
            </a:r>
            <a:r>
              <a:rPr lang="en-GB" sz="1600" b="1" dirty="0">
                <a:latin typeface="Century Gothic" panose="020F0302020204030204"/>
                <a:sym typeface="Wingdings" panose="05000000000000000000" pitchFamily="2" charset="2"/>
              </a:rPr>
              <a:t>vowel</a:t>
            </a:r>
            <a:r>
              <a:rPr lang="en-GB" sz="1600" dirty="0">
                <a:latin typeface="Century Gothic" panose="020F0302020204030204"/>
                <a:sym typeface="Wingdings" panose="05000000000000000000" pitchFamily="2" charset="2"/>
              </a:rPr>
              <a:t> / </a:t>
            </a:r>
            <a:r>
              <a:rPr lang="en-GB" sz="1600" b="1" dirty="0">
                <a:latin typeface="Century Gothic" panose="020F0302020204030204"/>
                <a:sym typeface="Wingdings" panose="05000000000000000000" pitchFamily="2" charset="2"/>
              </a:rPr>
              <a:t>h-</a:t>
            </a:r>
            <a:endParaRPr lang="en-GB" sz="1400" b="1" dirty="0">
              <a:latin typeface="Century Gothic" panose="020F0302020204030204"/>
            </a:endParaRPr>
          </a:p>
        </p:txBody>
      </p:sp>
      <p:sp>
        <p:nvSpPr>
          <p:cNvPr id="39" name="TextBox 38">
            <a:extLst>
              <a:ext uri="{FF2B5EF4-FFF2-40B4-BE49-F238E27FC236}">
                <a16:creationId xmlns:a16="http://schemas.microsoft.com/office/drawing/2014/main" id="{844E9F87-42F6-48DD-AD8E-8981FE843901}"/>
              </a:ext>
            </a:extLst>
          </p:cNvPr>
          <p:cNvSpPr txBox="1"/>
          <p:nvPr/>
        </p:nvSpPr>
        <p:spPr>
          <a:xfrm>
            <a:off x="92933" y="5670861"/>
            <a:ext cx="6644351" cy="1077218"/>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b="1" dirty="0">
                <a:latin typeface="Century Gothic" panose="020B0502020202020204" pitchFamily="34" charset="0"/>
              </a:rPr>
              <a:t>Le</a:t>
            </a:r>
            <a:r>
              <a:rPr lang="en-GB" sz="1600" dirty="0">
                <a:latin typeface="Century Gothic" panose="020B0502020202020204" pitchFamily="34" charset="0"/>
              </a:rPr>
              <a:t> livre </a:t>
            </a:r>
            <a:r>
              <a:rPr lang="en-GB" sz="1600" dirty="0" err="1">
                <a:latin typeface="Century Gothic" panose="020B0502020202020204" pitchFamily="34" charset="0"/>
              </a:rPr>
              <a:t>est</a:t>
            </a:r>
            <a:r>
              <a:rPr lang="en-GB" sz="1600" dirty="0">
                <a:latin typeface="Century Gothic" panose="020B0502020202020204" pitchFamily="34" charset="0"/>
              </a:rPr>
              <a:t> bon.	      	</a:t>
            </a:r>
            <a:r>
              <a:rPr lang="en-GB" sz="1600" b="1" dirty="0">
                <a:latin typeface="Century Gothic" panose="020B0502020202020204" pitchFamily="34" charset="0"/>
              </a:rPr>
              <a:t>Il </a:t>
            </a:r>
            <a:r>
              <a:rPr lang="en-GB" sz="1600" dirty="0" err="1">
                <a:latin typeface="Century Gothic" panose="020B0502020202020204" pitchFamily="34" charset="0"/>
              </a:rPr>
              <a:t>est</a:t>
            </a:r>
            <a:r>
              <a:rPr lang="en-GB" sz="1600" dirty="0">
                <a:latin typeface="Century Gothic" panose="020B0502020202020204" pitchFamily="34" charset="0"/>
              </a:rPr>
              <a:t> bon. </a:t>
            </a:r>
            <a:r>
              <a:rPr lang="en-GB" sz="1600" dirty="0">
                <a:latin typeface="Century Gothic" panose="020B0502020202020204" pitchFamily="34" charset="0"/>
                <a:sym typeface="Wingdings" panose="05000000000000000000" pitchFamily="2" charset="2"/>
              </a:rPr>
              <a:t> </a:t>
            </a:r>
            <a:r>
              <a:rPr lang="en-GB" sz="1600" b="1" i="1" dirty="0">
                <a:latin typeface="Century Gothic" panose="020B0502020202020204" pitchFamily="34" charset="0"/>
              </a:rPr>
              <a:t>It (m)</a:t>
            </a:r>
            <a:r>
              <a:rPr lang="en-GB" sz="1600" i="1" dirty="0">
                <a:latin typeface="Century Gothic" panose="020B0502020202020204" pitchFamily="34" charset="0"/>
              </a:rPr>
              <a:t> is good. </a:t>
            </a:r>
          </a:p>
          <a:p>
            <a:r>
              <a:rPr lang="en-GB" sz="1600" b="1" dirty="0">
                <a:latin typeface="Century Gothic" panose="020B0502020202020204" pitchFamily="34" charset="0"/>
              </a:rPr>
              <a:t>Les</a:t>
            </a:r>
            <a:r>
              <a:rPr lang="en-GB" sz="1600" dirty="0">
                <a:latin typeface="Century Gothic" panose="020B0502020202020204" pitchFamily="34" charset="0"/>
              </a:rPr>
              <a:t> livre</a:t>
            </a:r>
            <a:r>
              <a:rPr lang="en-GB" sz="1600" b="1" dirty="0">
                <a:latin typeface="Century Gothic" panose="020B0502020202020204" pitchFamily="34" charset="0"/>
              </a:rPr>
              <a:t>s</a:t>
            </a:r>
            <a:r>
              <a:rPr lang="en-GB" sz="1600" dirty="0">
                <a:latin typeface="Century Gothic" panose="020B0502020202020204" pitchFamily="34" charset="0"/>
              </a:rPr>
              <a:t> </a:t>
            </a:r>
            <a:r>
              <a:rPr lang="en-GB" sz="1600" dirty="0" err="1">
                <a:latin typeface="Century Gothic" panose="020B0502020202020204" pitchFamily="34" charset="0"/>
              </a:rPr>
              <a:t>sont</a:t>
            </a:r>
            <a:r>
              <a:rPr lang="en-GB" sz="1600" dirty="0">
                <a:latin typeface="Century Gothic" panose="020B0502020202020204" pitchFamily="34" charset="0"/>
              </a:rPr>
              <a:t> bon</a:t>
            </a:r>
            <a:r>
              <a:rPr lang="en-GB" sz="1600" b="1" dirty="0">
                <a:latin typeface="Century Gothic" panose="020B0502020202020204" pitchFamily="34" charset="0"/>
              </a:rPr>
              <a:t>s</a:t>
            </a:r>
            <a:r>
              <a:rPr lang="en-GB" sz="1600" dirty="0">
                <a:latin typeface="Century Gothic" panose="020B0502020202020204" pitchFamily="34" charset="0"/>
              </a:rPr>
              <a:t>.     	</a:t>
            </a:r>
            <a:r>
              <a:rPr lang="en-GB" sz="1600" b="1" dirty="0" err="1">
                <a:latin typeface="Century Gothic" panose="020B0502020202020204" pitchFamily="34" charset="0"/>
              </a:rPr>
              <a:t>Ils</a:t>
            </a:r>
            <a:r>
              <a:rPr lang="en-GB" sz="1600" dirty="0">
                <a:latin typeface="Century Gothic" panose="020B0502020202020204" pitchFamily="34" charset="0"/>
              </a:rPr>
              <a:t> </a:t>
            </a:r>
            <a:r>
              <a:rPr lang="en-GB" sz="1600" dirty="0" err="1">
                <a:latin typeface="Century Gothic" panose="020B0502020202020204" pitchFamily="34" charset="0"/>
              </a:rPr>
              <a:t>sont</a:t>
            </a:r>
            <a:r>
              <a:rPr lang="en-GB" sz="1600" dirty="0">
                <a:latin typeface="Century Gothic" panose="020B0502020202020204" pitchFamily="34" charset="0"/>
              </a:rPr>
              <a:t> bon</a:t>
            </a:r>
            <a:r>
              <a:rPr lang="en-GB" sz="1600" b="1" dirty="0">
                <a:latin typeface="Century Gothic" panose="020B0502020202020204" pitchFamily="34" charset="0"/>
              </a:rPr>
              <a:t>s</a:t>
            </a:r>
            <a:r>
              <a:rPr lang="en-GB" sz="1600" dirty="0">
                <a:latin typeface="Century Gothic" panose="020B0502020202020204" pitchFamily="34" charset="0"/>
              </a:rPr>
              <a:t>. </a:t>
            </a:r>
            <a:r>
              <a:rPr lang="en-GB" sz="1600" b="1" i="1" dirty="0">
                <a:latin typeface="Century Gothic" panose="020B0502020202020204" pitchFamily="34" charset="0"/>
              </a:rPr>
              <a:t>They (m)</a:t>
            </a:r>
            <a:r>
              <a:rPr lang="en-GB" sz="1600" i="1" dirty="0">
                <a:latin typeface="Century Gothic" panose="020B0502020202020204" pitchFamily="34" charset="0"/>
              </a:rPr>
              <a:t> are good. </a:t>
            </a:r>
            <a:endParaRPr lang="en-GB" sz="1600" b="1" dirty="0">
              <a:latin typeface="Century Gothic" panose="020B0502020202020204" pitchFamily="34" charset="0"/>
            </a:endParaRPr>
          </a:p>
          <a:p>
            <a:r>
              <a:rPr lang="en-GB" sz="1600" b="1" dirty="0">
                <a:latin typeface="Century Gothic" panose="020B0502020202020204" pitchFamily="34" charset="0"/>
              </a:rPr>
              <a:t>La </a:t>
            </a:r>
            <a:r>
              <a:rPr lang="en-GB" sz="1600" dirty="0" err="1">
                <a:latin typeface="Century Gothic" panose="020B0502020202020204" pitchFamily="34" charset="0"/>
              </a:rPr>
              <a:t>règle</a:t>
            </a:r>
            <a:r>
              <a:rPr lang="en-GB" sz="1600" dirty="0">
                <a:latin typeface="Century Gothic" panose="020B0502020202020204" pitchFamily="34" charset="0"/>
              </a:rPr>
              <a:t> </a:t>
            </a:r>
            <a:r>
              <a:rPr lang="en-GB" sz="1600" dirty="0" err="1">
                <a:latin typeface="Century Gothic" panose="020B0502020202020204" pitchFamily="34" charset="0"/>
              </a:rPr>
              <a:t>est</a:t>
            </a:r>
            <a:r>
              <a:rPr lang="en-GB" sz="1600" dirty="0">
                <a:latin typeface="Century Gothic" panose="020B0502020202020204" pitchFamily="34" charset="0"/>
              </a:rPr>
              <a:t> petite.	      	</a:t>
            </a:r>
            <a:r>
              <a:rPr lang="en-GB" sz="1600" b="1" dirty="0">
                <a:latin typeface="Century Gothic" panose="020B0502020202020204" pitchFamily="34" charset="0"/>
              </a:rPr>
              <a:t>Elle</a:t>
            </a:r>
            <a:r>
              <a:rPr lang="en-GB" sz="1600" dirty="0">
                <a:latin typeface="Century Gothic" panose="020B0502020202020204" pitchFamily="34" charset="0"/>
              </a:rPr>
              <a:t> </a:t>
            </a:r>
            <a:r>
              <a:rPr lang="en-GB" sz="1600" dirty="0" err="1">
                <a:latin typeface="Century Gothic" panose="020B0502020202020204" pitchFamily="34" charset="0"/>
              </a:rPr>
              <a:t>est</a:t>
            </a:r>
            <a:r>
              <a:rPr lang="en-GB" sz="1600" dirty="0">
                <a:latin typeface="Century Gothic" panose="020B0502020202020204" pitchFamily="34" charset="0"/>
              </a:rPr>
              <a:t> petite. </a:t>
            </a:r>
            <a:r>
              <a:rPr lang="en-GB" sz="1600" dirty="0">
                <a:latin typeface="Century Gothic" panose="020B0502020202020204" pitchFamily="34" charset="0"/>
                <a:sym typeface="Wingdings" panose="05000000000000000000" pitchFamily="2" charset="2"/>
              </a:rPr>
              <a:t></a:t>
            </a:r>
            <a:r>
              <a:rPr lang="en-GB" sz="1600" b="1" dirty="0">
                <a:latin typeface="Century Gothic" panose="020B0502020202020204" pitchFamily="34" charset="0"/>
                <a:sym typeface="Wingdings" panose="05000000000000000000" pitchFamily="2" charset="2"/>
              </a:rPr>
              <a:t> </a:t>
            </a:r>
            <a:r>
              <a:rPr lang="en-GB" sz="1600" b="1" i="1" dirty="0">
                <a:latin typeface="Century Gothic" panose="020B0502020202020204" pitchFamily="34" charset="0"/>
              </a:rPr>
              <a:t>It (f) </a:t>
            </a:r>
            <a:r>
              <a:rPr lang="en-GB" sz="1600" i="1" dirty="0">
                <a:latin typeface="Century Gothic" panose="020B0502020202020204" pitchFamily="34" charset="0"/>
              </a:rPr>
              <a:t>is short.</a:t>
            </a:r>
          </a:p>
          <a:p>
            <a:r>
              <a:rPr lang="en-GB" sz="1600" b="1" dirty="0">
                <a:latin typeface="Century Gothic" panose="020B0502020202020204" pitchFamily="34" charset="0"/>
              </a:rPr>
              <a:t>Les </a:t>
            </a:r>
            <a:r>
              <a:rPr lang="en-GB" sz="1600" dirty="0" err="1">
                <a:latin typeface="Century Gothic" panose="020B0502020202020204" pitchFamily="34" charset="0"/>
              </a:rPr>
              <a:t>règle</a:t>
            </a:r>
            <a:r>
              <a:rPr lang="en-GB" sz="1600" b="1" dirty="0" err="1">
                <a:latin typeface="Century Gothic" panose="020B0502020202020204" pitchFamily="34" charset="0"/>
              </a:rPr>
              <a:t>s</a:t>
            </a:r>
            <a:r>
              <a:rPr lang="en-GB" sz="1600" dirty="0">
                <a:latin typeface="Century Gothic" panose="020B0502020202020204" pitchFamily="34" charset="0"/>
              </a:rPr>
              <a:t> </a:t>
            </a:r>
            <a:r>
              <a:rPr lang="en-GB" sz="1600" dirty="0" err="1">
                <a:latin typeface="Century Gothic" panose="020B0502020202020204" pitchFamily="34" charset="0"/>
              </a:rPr>
              <a:t>sont</a:t>
            </a:r>
            <a:r>
              <a:rPr lang="en-GB" sz="1600" dirty="0">
                <a:latin typeface="Century Gothic" panose="020B0502020202020204" pitchFamily="34" charset="0"/>
              </a:rPr>
              <a:t> petite</a:t>
            </a:r>
            <a:r>
              <a:rPr lang="en-GB" sz="1600" b="1" dirty="0">
                <a:latin typeface="Century Gothic" panose="020B0502020202020204" pitchFamily="34" charset="0"/>
              </a:rPr>
              <a:t>s</a:t>
            </a:r>
            <a:r>
              <a:rPr lang="en-GB" sz="1600" dirty="0">
                <a:latin typeface="Century Gothic" panose="020B0502020202020204" pitchFamily="34" charset="0"/>
              </a:rPr>
              <a:t>.	</a:t>
            </a:r>
            <a:r>
              <a:rPr lang="en-GB" sz="1600" b="1" dirty="0" err="1">
                <a:latin typeface="Century Gothic" panose="020B0502020202020204" pitchFamily="34" charset="0"/>
              </a:rPr>
              <a:t>Elles</a:t>
            </a:r>
            <a:r>
              <a:rPr lang="en-GB" sz="1600" dirty="0">
                <a:latin typeface="Century Gothic" panose="020B0502020202020204" pitchFamily="34" charset="0"/>
              </a:rPr>
              <a:t> </a:t>
            </a:r>
            <a:r>
              <a:rPr lang="en-GB" sz="1600" dirty="0" err="1">
                <a:latin typeface="Century Gothic" panose="020B0502020202020204" pitchFamily="34" charset="0"/>
              </a:rPr>
              <a:t>sont</a:t>
            </a:r>
            <a:r>
              <a:rPr lang="en-GB" sz="1600" dirty="0">
                <a:latin typeface="Century Gothic" panose="020B0502020202020204" pitchFamily="34" charset="0"/>
              </a:rPr>
              <a:t> petite</a:t>
            </a:r>
            <a:r>
              <a:rPr lang="en-GB" sz="1600" b="1" dirty="0">
                <a:latin typeface="Century Gothic" panose="020B0502020202020204" pitchFamily="34" charset="0"/>
              </a:rPr>
              <a:t>s</a:t>
            </a:r>
            <a:r>
              <a:rPr lang="en-GB" sz="1600" dirty="0">
                <a:latin typeface="Century Gothic" panose="020B0502020202020204" pitchFamily="34" charset="0"/>
              </a:rPr>
              <a:t>. </a:t>
            </a:r>
            <a:r>
              <a:rPr lang="en-GB" sz="1600" dirty="0">
                <a:latin typeface="Century Gothic" panose="020B0502020202020204" pitchFamily="34" charset="0"/>
                <a:sym typeface="Wingdings" panose="05000000000000000000" pitchFamily="2" charset="2"/>
              </a:rPr>
              <a:t></a:t>
            </a:r>
            <a:r>
              <a:rPr lang="en-GB" sz="1600" b="1" dirty="0">
                <a:latin typeface="Century Gothic" panose="020B0502020202020204" pitchFamily="34" charset="0"/>
                <a:sym typeface="Wingdings" panose="05000000000000000000" pitchFamily="2" charset="2"/>
              </a:rPr>
              <a:t> </a:t>
            </a:r>
            <a:r>
              <a:rPr lang="en-GB" sz="1600" b="1" i="1" dirty="0">
                <a:latin typeface="Century Gothic" panose="020B0502020202020204" pitchFamily="34" charset="0"/>
              </a:rPr>
              <a:t>They (f) </a:t>
            </a:r>
            <a:r>
              <a:rPr lang="en-GB" sz="1600" i="1" dirty="0">
                <a:latin typeface="Century Gothic" panose="020B0502020202020204" pitchFamily="34" charset="0"/>
              </a:rPr>
              <a:t>are short.</a:t>
            </a:r>
            <a:endParaRPr lang="en-GB" sz="1600" dirty="0">
              <a:latin typeface="Century Gothic" panose="020B0502020202020204" pitchFamily="34" charset="0"/>
            </a:endParaRPr>
          </a:p>
        </p:txBody>
      </p:sp>
      <p:sp>
        <p:nvSpPr>
          <p:cNvPr id="41" name="TextBox 40">
            <a:extLst>
              <a:ext uri="{FF2B5EF4-FFF2-40B4-BE49-F238E27FC236}">
                <a16:creationId xmlns:a16="http://schemas.microsoft.com/office/drawing/2014/main" id="{747FEB2F-803B-483B-9BE6-F4E260561753}"/>
              </a:ext>
            </a:extLst>
          </p:cNvPr>
          <p:cNvSpPr txBox="1"/>
          <p:nvPr/>
        </p:nvSpPr>
        <p:spPr>
          <a:xfrm>
            <a:off x="108000" y="5012071"/>
            <a:ext cx="6766545" cy="615553"/>
          </a:xfrm>
          <a:prstGeom prst="rect">
            <a:avLst/>
          </a:prstGeom>
          <a:noFill/>
        </p:spPr>
        <p:txBody>
          <a:bodyPr wrap="square" rtlCol="0">
            <a:spAutoFit/>
          </a:bodyPr>
          <a:lstStyle/>
          <a:p>
            <a:r>
              <a:rPr lang="en-GB" sz="1700" dirty="0">
                <a:latin typeface="Century Gothic" panose="020B0502020202020204" pitchFamily="34" charset="0"/>
              </a:rPr>
              <a:t>When we are referring to </a:t>
            </a:r>
            <a:r>
              <a:rPr lang="en-GB" sz="1700" b="1" dirty="0">
                <a:latin typeface="Century Gothic" panose="020B0502020202020204" pitchFamily="34" charset="0"/>
              </a:rPr>
              <a:t>things, </a:t>
            </a:r>
            <a:r>
              <a:rPr lang="en-GB" sz="1700" dirty="0" err="1">
                <a:latin typeface="Century Gothic" panose="020B0502020202020204" pitchFamily="34" charset="0"/>
              </a:rPr>
              <a:t>il</a:t>
            </a:r>
            <a:r>
              <a:rPr lang="en-GB" sz="1700" dirty="0">
                <a:latin typeface="Century Gothic" panose="020B0502020202020204" pitchFamily="34" charset="0"/>
              </a:rPr>
              <a:t>/</a:t>
            </a:r>
            <a:r>
              <a:rPr lang="en-GB" sz="1700" dirty="0" err="1">
                <a:latin typeface="Century Gothic" panose="020B0502020202020204" pitchFamily="34" charset="0"/>
              </a:rPr>
              <a:t>elle</a:t>
            </a:r>
            <a:r>
              <a:rPr lang="en-GB" sz="1700" dirty="0">
                <a:latin typeface="Century Gothic" panose="020B0502020202020204" pitchFamily="34" charset="0"/>
              </a:rPr>
              <a:t> means ‘</a:t>
            </a:r>
            <a:r>
              <a:rPr lang="en-GB" sz="1700" b="1" dirty="0">
                <a:latin typeface="Century Gothic" panose="020B0502020202020204" pitchFamily="34" charset="0"/>
              </a:rPr>
              <a:t>it</a:t>
            </a:r>
            <a:r>
              <a:rPr lang="en-GB" sz="1700" dirty="0">
                <a:latin typeface="Century Gothic" panose="020B0502020202020204" pitchFamily="34" charset="0"/>
              </a:rPr>
              <a:t>’ and </a:t>
            </a:r>
            <a:r>
              <a:rPr lang="en-GB" sz="1700" dirty="0" err="1">
                <a:latin typeface="Century Gothic" panose="020B0502020202020204" pitchFamily="34" charset="0"/>
              </a:rPr>
              <a:t>ils</a:t>
            </a:r>
            <a:r>
              <a:rPr lang="en-GB" sz="1700" dirty="0">
                <a:latin typeface="Century Gothic" panose="020B0502020202020204" pitchFamily="34" charset="0"/>
              </a:rPr>
              <a:t>/</a:t>
            </a:r>
            <a:r>
              <a:rPr lang="en-GB" sz="1700" dirty="0" err="1">
                <a:latin typeface="Century Gothic" panose="020B0502020202020204" pitchFamily="34" charset="0"/>
              </a:rPr>
              <a:t>elles</a:t>
            </a:r>
            <a:r>
              <a:rPr lang="en-GB" sz="1700" dirty="0">
                <a:latin typeface="Century Gothic" panose="020B0502020202020204" pitchFamily="34" charset="0"/>
              </a:rPr>
              <a:t> means ‘</a:t>
            </a:r>
            <a:r>
              <a:rPr lang="en-GB" sz="1700" b="1" dirty="0">
                <a:latin typeface="Century Gothic" panose="020B0502020202020204" pitchFamily="34" charset="0"/>
              </a:rPr>
              <a:t>they</a:t>
            </a:r>
            <a:r>
              <a:rPr lang="en-GB" sz="1700" dirty="0">
                <a:latin typeface="Century Gothic" panose="020B0502020202020204" pitchFamily="34" charset="0"/>
              </a:rPr>
              <a:t>’. The word for it or they matches the gender:</a:t>
            </a:r>
          </a:p>
        </p:txBody>
      </p:sp>
      <p:pic>
        <p:nvPicPr>
          <p:cNvPr id="45" name="Picture 44" descr="Picture of a girl (Léa)">
            <a:extLst>
              <a:ext uri="{FF2B5EF4-FFF2-40B4-BE49-F238E27FC236}">
                <a16:creationId xmlns:a16="http://schemas.microsoft.com/office/drawing/2014/main" id="{5E750BC2-3D63-4376-BA96-2F141AEF07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70" y="7601056"/>
            <a:ext cx="1077219" cy="1077219"/>
          </a:xfrm>
          <a:prstGeom prst="rect">
            <a:avLst/>
          </a:prstGeom>
        </p:spPr>
      </p:pic>
      <p:pic>
        <p:nvPicPr>
          <p:cNvPr id="47" name="Picture 46" descr="Picture of a boy (Amir)">
            <a:extLst>
              <a:ext uri="{FF2B5EF4-FFF2-40B4-BE49-F238E27FC236}">
                <a16:creationId xmlns:a16="http://schemas.microsoft.com/office/drawing/2014/main" id="{5BF9D11E-CE20-4AA3-85F4-6CA77B627C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5421" y="7658734"/>
            <a:ext cx="1077220" cy="1077220"/>
          </a:xfrm>
          <a:prstGeom prst="rect">
            <a:avLst/>
          </a:prstGeom>
        </p:spPr>
      </p:pic>
      <p:sp>
        <p:nvSpPr>
          <p:cNvPr id="48" name="Speech Bubble: Oval 47">
            <a:extLst>
              <a:ext uri="{FF2B5EF4-FFF2-40B4-BE49-F238E27FC236}">
                <a16:creationId xmlns:a16="http://schemas.microsoft.com/office/drawing/2014/main" id="{A2001BBF-A977-4274-8D8E-469BFB2CD2E7}"/>
              </a:ext>
            </a:extLst>
          </p:cNvPr>
          <p:cNvSpPr/>
          <p:nvPr/>
        </p:nvSpPr>
        <p:spPr>
          <a:xfrm>
            <a:off x="1008460" y="8083281"/>
            <a:ext cx="1576731" cy="800100"/>
          </a:xfrm>
          <a:prstGeom prst="wedgeEllipseCallout">
            <a:avLst>
              <a:gd name="adj1" fmla="val -52047"/>
              <a:gd name="adj2" fmla="val -39088"/>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latin typeface="Century Gothic" panose="020B0502020202020204" pitchFamily="34" charset="0"/>
              </a:rPr>
              <a:t>Comment </a:t>
            </a:r>
            <a:r>
              <a:rPr lang="en-GB" sz="1600" dirty="0" err="1">
                <a:solidFill>
                  <a:schemeClr val="tx1"/>
                </a:solidFill>
                <a:latin typeface="Century Gothic" panose="020B0502020202020204" pitchFamily="34" charset="0"/>
              </a:rPr>
              <a:t>dit</a:t>
            </a:r>
            <a:r>
              <a:rPr lang="en-GB" sz="1600" dirty="0">
                <a:solidFill>
                  <a:schemeClr val="tx1"/>
                </a:solidFill>
                <a:latin typeface="Century Gothic" panose="020B0502020202020204" pitchFamily="34" charset="0"/>
              </a:rPr>
              <a:t>-on </a:t>
            </a:r>
            <a:r>
              <a:rPr lang="en-GB" sz="1600" dirty="0" err="1">
                <a:solidFill>
                  <a:schemeClr val="tx1"/>
                </a:solidFill>
                <a:latin typeface="Century Gothic" panose="020B0502020202020204" pitchFamily="34" charset="0"/>
              </a:rPr>
              <a:t>ça</a:t>
            </a:r>
            <a:r>
              <a:rPr lang="en-GB" sz="1600" dirty="0">
                <a:solidFill>
                  <a:schemeClr val="tx1"/>
                </a:solidFill>
                <a:latin typeface="Century Gothic" panose="020B0502020202020204" pitchFamily="34" charset="0"/>
              </a:rPr>
              <a:t> ?</a:t>
            </a:r>
          </a:p>
        </p:txBody>
      </p:sp>
      <p:sp>
        <p:nvSpPr>
          <p:cNvPr id="54" name="Speech Bubble: Oval 53">
            <a:extLst>
              <a:ext uri="{FF2B5EF4-FFF2-40B4-BE49-F238E27FC236}">
                <a16:creationId xmlns:a16="http://schemas.microsoft.com/office/drawing/2014/main" id="{9A98CA30-F38A-4A83-BB4D-8A0E1A7AA7B6}"/>
              </a:ext>
            </a:extLst>
          </p:cNvPr>
          <p:cNvSpPr/>
          <p:nvPr/>
        </p:nvSpPr>
        <p:spPr>
          <a:xfrm>
            <a:off x="2412451" y="7448462"/>
            <a:ext cx="1576731" cy="800100"/>
          </a:xfrm>
          <a:prstGeom prst="wedgeEllipseCallout">
            <a:avLst>
              <a:gd name="adj1" fmla="val 51052"/>
              <a:gd name="adj2" fmla="val 45039"/>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latin typeface="Century Gothic" panose="020B0502020202020204" pitchFamily="34" charset="0"/>
              </a:rPr>
              <a:t>Comment </a:t>
            </a:r>
            <a:r>
              <a:rPr lang="en-GB" sz="1600" dirty="0" err="1">
                <a:solidFill>
                  <a:schemeClr val="tx1"/>
                </a:solidFill>
                <a:latin typeface="Century Gothic" panose="020B0502020202020204" pitchFamily="34" charset="0"/>
              </a:rPr>
              <a:t>ça</a:t>
            </a:r>
            <a:r>
              <a:rPr lang="en-GB" sz="1600" dirty="0">
                <a:solidFill>
                  <a:schemeClr val="tx1"/>
                </a:solidFill>
                <a:latin typeface="Century Gothic" panose="020B0502020202020204" pitchFamily="34" charset="0"/>
              </a:rPr>
              <a:t> </a:t>
            </a:r>
            <a:r>
              <a:rPr lang="en-GB" sz="1600" dirty="0" err="1">
                <a:solidFill>
                  <a:schemeClr val="tx1"/>
                </a:solidFill>
                <a:latin typeface="Century Gothic" panose="020B0502020202020204" pitchFamily="34" charset="0"/>
              </a:rPr>
              <a:t>s’écrit</a:t>
            </a:r>
            <a:r>
              <a:rPr lang="en-GB" sz="1600" dirty="0">
                <a:solidFill>
                  <a:schemeClr val="tx1"/>
                </a:solidFill>
                <a:latin typeface="Century Gothic" panose="020B0502020202020204" pitchFamily="34" charset="0"/>
              </a:rPr>
              <a:t> ?</a:t>
            </a:r>
          </a:p>
        </p:txBody>
      </p:sp>
      <p:sp>
        <p:nvSpPr>
          <p:cNvPr id="56" name="Rectangle 55">
            <a:extLst>
              <a:ext uri="{FF2B5EF4-FFF2-40B4-BE49-F238E27FC236}">
                <a16:creationId xmlns:a16="http://schemas.microsoft.com/office/drawing/2014/main" id="{58116802-FC95-4648-BB54-87F30F766427}"/>
              </a:ext>
            </a:extLst>
          </p:cNvPr>
          <p:cNvSpPr/>
          <p:nvPr/>
        </p:nvSpPr>
        <p:spPr>
          <a:xfrm>
            <a:off x="108000" y="134013"/>
            <a:ext cx="4861878" cy="369332"/>
          </a:xfrm>
          <a:prstGeom prst="rect">
            <a:avLst/>
          </a:prstGeom>
        </p:spPr>
        <p:txBody>
          <a:bodyPr wrap="squar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Possessive adjectives</a:t>
            </a:r>
            <a:endParaRPr lang="en-GB" dirty="0">
              <a:solidFill>
                <a:srgbClr val="000000"/>
              </a:solidFill>
              <a:latin typeface="Century Gothic" panose="020B0502020202020204" pitchFamily="34" charset="0"/>
            </a:endParaRPr>
          </a:p>
        </p:txBody>
      </p:sp>
      <p:sp>
        <p:nvSpPr>
          <p:cNvPr id="58" name="Rectangle 57">
            <a:extLst>
              <a:ext uri="{FF2B5EF4-FFF2-40B4-BE49-F238E27FC236}">
                <a16:creationId xmlns:a16="http://schemas.microsoft.com/office/drawing/2014/main" id="{63CA49E9-8295-4E66-82DB-964C68288A1A}"/>
              </a:ext>
            </a:extLst>
          </p:cNvPr>
          <p:cNvSpPr/>
          <p:nvPr/>
        </p:nvSpPr>
        <p:spPr>
          <a:xfrm>
            <a:off x="108000" y="4609807"/>
            <a:ext cx="4861878" cy="369332"/>
          </a:xfrm>
          <a:prstGeom prst="rect">
            <a:avLst/>
          </a:prstGeom>
        </p:spPr>
        <p:txBody>
          <a:bodyPr wrap="squar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Saying ‘it’ and ‘they’</a:t>
            </a:r>
            <a:endParaRPr lang="en-GB"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676757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Rounded Corners 1" descr="Light yellow box with test: ">
            <a:extLst>
              <a:ext uri="{FF2B5EF4-FFF2-40B4-BE49-F238E27FC236}">
                <a16:creationId xmlns:a16="http://schemas.microsoft.com/office/drawing/2014/main" id="{5DFD0B8C-AACA-486A-B37E-7986A4D381D1}"/>
              </a:ext>
            </a:extLst>
          </p:cNvPr>
          <p:cNvSpPr/>
          <p:nvPr/>
        </p:nvSpPr>
        <p:spPr>
          <a:xfrm>
            <a:off x="4840145" y="4238456"/>
            <a:ext cx="1722642" cy="640788"/>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TextBox 75">
            <a:extLst>
              <a:ext uri="{FF2B5EF4-FFF2-40B4-BE49-F238E27FC236}">
                <a16:creationId xmlns:a16="http://schemas.microsoft.com/office/drawing/2014/main" id="{0A6E586C-CCEC-4E4F-A422-77B665E96236}"/>
              </a:ext>
            </a:extLst>
          </p:cNvPr>
          <p:cNvSpPr txBox="1"/>
          <p:nvPr/>
        </p:nvSpPr>
        <p:spPr>
          <a:xfrm>
            <a:off x="4840145" y="4269527"/>
            <a:ext cx="1829215" cy="918120"/>
          </a:xfrm>
          <a:prstGeom prst="rect">
            <a:avLst/>
          </a:prstGeom>
          <a:noFill/>
        </p:spPr>
        <p:txBody>
          <a:bodyPr wrap="square" rtlCol="0">
            <a:spAutoFit/>
          </a:bodyPr>
          <a:lstStyle/>
          <a:p>
            <a:r>
              <a:rPr lang="en-GB" sz="1600" dirty="0">
                <a:latin typeface="Century Gothic" panose="020B0502020202020204" pitchFamily="34" charset="0"/>
              </a:rPr>
              <a:t>Est-</a:t>
            </a:r>
            <a:r>
              <a:rPr lang="en-GB" sz="1600" dirty="0" err="1">
                <a:latin typeface="Century Gothic" panose="020B0502020202020204" pitchFamily="34" charset="0"/>
              </a:rPr>
              <a:t>ce</a:t>
            </a:r>
            <a:r>
              <a:rPr lang="en-GB" sz="1600" dirty="0">
                <a:latin typeface="Century Gothic" panose="020B0502020202020204" pitchFamily="34" charset="0"/>
              </a:rPr>
              <a:t> que </a:t>
            </a:r>
            <a:r>
              <a:rPr lang="en-GB" sz="1600" dirty="0" err="1">
                <a:latin typeface="Century Gothic" panose="020B0502020202020204" pitchFamily="34" charset="0"/>
              </a:rPr>
              <a:t>tu</a:t>
            </a:r>
            <a:r>
              <a:rPr lang="en-GB" sz="1600" dirty="0">
                <a:latin typeface="Century Gothic" panose="020B0502020202020204" pitchFamily="34" charset="0"/>
              </a:rPr>
              <a:t> es </a:t>
            </a:r>
            <a:r>
              <a:rPr lang="en-GB" sz="1600" dirty="0" err="1">
                <a:latin typeface="Century Gothic" panose="020B0502020202020204" pitchFamily="34" charset="0"/>
              </a:rPr>
              <a:t>malade</a:t>
            </a:r>
            <a:r>
              <a:rPr lang="en-GB" sz="1600" dirty="0">
                <a:latin typeface="Century Gothic" panose="020B0502020202020204" pitchFamily="34" charset="0"/>
              </a:rPr>
              <a:t> ?</a:t>
            </a:r>
          </a:p>
        </p:txBody>
      </p:sp>
      <p:sp>
        <p:nvSpPr>
          <p:cNvPr id="2" name="Rectangle 1" descr="Grey rectangle containing T1.1 Semaine 2 ">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4000"/>
            <a:ext cx="2091458" cy="411815"/>
          </a:xfrm>
        </p:spPr>
        <p:txBody>
          <a:bodyPr/>
          <a:lstStyle/>
          <a:p>
            <a:r>
              <a:rPr lang="en-GB" sz="2000" b="1" dirty="0">
                <a:solidFill>
                  <a:schemeClr val="bg1"/>
                </a:solidFill>
                <a:latin typeface="Century Gothic" panose="020B0502020202020204" pitchFamily="34" charset="0"/>
              </a:rPr>
              <a:t>T1.1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2</a:t>
            </a:r>
            <a:endParaRPr lang="en-US" sz="2000" dirty="0">
              <a:solidFill>
                <a:schemeClr val="bg1"/>
              </a:solidFill>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13</a:t>
            </a:r>
          </a:p>
        </p:txBody>
      </p:sp>
      <p:sp>
        <p:nvSpPr>
          <p:cNvPr id="6" name="Rectangle 5">
            <a:extLst>
              <a:ext uri="{FF2B5EF4-FFF2-40B4-BE49-F238E27FC236}">
                <a16:creationId xmlns:a16="http://schemas.microsoft.com/office/drawing/2014/main" id="{12E41B82-C3F7-45AE-B5EC-8306B44A57D9}"/>
              </a:ext>
            </a:extLst>
          </p:cNvPr>
          <p:cNvSpPr/>
          <p:nvPr/>
        </p:nvSpPr>
        <p:spPr>
          <a:xfrm>
            <a:off x="108000" y="1120221"/>
            <a:ext cx="6757484" cy="4770537"/>
          </a:xfrm>
          <a:prstGeom prst="rect">
            <a:avLst/>
          </a:prstGeom>
        </p:spPr>
        <p:txBody>
          <a:bodyPr wrap="square">
            <a:spAutoFit/>
          </a:bodyPr>
          <a:lstStyle/>
          <a:p>
            <a:pPr lvl="0"/>
            <a:r>
              <a:rPr lang="en-US" sz="1600" dirty="0">
                <a:latin typeface="Century Gothic" panose="020F0302020204030204"/>
              </a:rPr>
              <a:t>You know two ways to form yes/no questions:</a:t>
            </a:r>
          </a:p>
          <a:p>
            <a:pPr lvl="0"/>
            <a:r>
              <a:rPr lang="en-US" sz="1600" dirty="0">
                <a:latin typeface="Century Gothic" panose="020F0302020204030204"/>
              </a:rPr>
              <a:t>			</a:t>
            </a:r>
            <a:r>
              <a:rPr lang="en-US" sz="1600" b="1" i="1" dirty="0">
                <a:latin typeface="Century Gothic" panose="020F0302020204030204"/>
              </a:rPr>
              <a:t>	</a:t>
            </a:r>
          </a:p>
          <a:p>
            <a:pPr lvl="0"/>
            <a:r>
              <a:rPr lang="en-US" sz="1600" dirty="0">
                <a:latin typeface="Century Gothic" panose="020F0302020204030204"/>
              </a:rPr>
              <a:t>1. </a:t>
            </a:r>
            <a:r>
              <a:rPr lang="en-US" sz="1600" b="1" dirty="0">
                <a:latin typeface="Century Gothic" panose="020F0302020204030204"/>
              </a:rPr>
              <a:t>swapping the verb/subject </a:t>
            </a:r>
            <a:r>
              <a:rPr lang="en-US" sz="1600" dirty="0">
                <a:latin typeface="Century Gothic" panose="020F0302020204030204"/>
              </a:rPr>
              <a:t>and adding a hyphen (inversion):</a:t>
            </a:r>
          </a:p>
          <a:p>
            <a:pPr lvl="0"/>
            <a:endParaRPr lang="en-US" sz="1600" b="1" dirty="0">
              <a:latin typeface="Century Gothic" panose="020F0302020204030204"/>
            </a:endParaRPr>
          </a:p>
          <a:p>
            <a:pPr lvl="0"/>
            <a:endParaRPr lang="en-US" sz="1600" b="1" dirty="0">
              <a:latin typeface="Century Gothic" panose="020F0302020204030204"/>
            </a:endParaRPr>
          </a:p>
          <a:p>
            <a:pPr lvl="0"/>
            <a:endParaRPr lang="en-US" sz="1600" b="1" dirty="0">
              <a:latin typeface="Century Gothic" panose="020F0302020204030204"/>
            </a:endParaRPr>
          </a:p>
          <a:p>
            <a:pPr lvl="0"/>
            <a:r>
              <a:rPr lang="en-US" sz="1600" dirty="0">
                <a:latin typeface="Century Gothic" panose="020F0302020204030204"/>
              </a:rPr>
              <a:t>2. </a:t>
            </a:r>
            <a:r>
              <a:rPr lang="en-GB" sz="1600" b="1" dirty="0">
                <a:latin typeface="Century Gothic" panose="020B0502020202020204" pitchFamily="34" charset="0"/>
              </a:rPr>
              <a:t>raising your pitch </a:t>
            </a:r>
            <a:r>
              <a:rPr lang="en-GB" sz="1600" dirty="0">
                <a:latin typeface="Century Gothic" panose="020B0502020202020204" pitchFamily="34" charset="0"/>
              </a:rPr>
              <a:t>at the end of the sentence (rising intonation):</a:t>
            </a:r>
          </a:p>
          <a:p>
            <a:pPr lvl="0"/>
            <a:endParaRPr lang="en-GB" sz="1600" dirty="0">
              <a:latin typeface="Century Gothic" panose="020B0502020202020204" pitchFamily="34" charset="0"/>
            </a:endParaRPr>
          </a:p>
          <a:p>
            <a:pPr lvl="0"/>
            <a:endParaRPr lang="en-GB" sz="1600" dirty="0">
              <a:latin typeface="Century Gothic" panose="020B0502020202020204" pitchFamily="34" charset="0"/>
            </a:endParaRPr>
          </a:p>
          <a:p>
            <a:pPr lvl="0"/>
            <a:endParaRPr lang="en-GB" sz="1600" dirty="0">
              <a:latin typeface="Century Gothic" panose="020B0502020202020204" pitchFamily="34" charset="0"/>
            </a:endParaRPr>
          </a:p>
          <a:p>
            <a:r>
              <a:rPr lang="en-GB" sz="1600" dirty="0">
                <a:solidFill>
                  <a:srgbClr val="000000"/>
                </a:solidFill>
                <a:latin typeface="Century Gothic" panose="020F0302020204030204"/>
              </a:rPr>
              <a:t>To </a:t>
            </a:r>
            <a:r>
              <a:rPr lang="en-GB" sz="1600" b="1" dirty="0">
                <a:solidFill>
                  <a:srgbClr val="000000"/>
                </a:solidFill>
                <a:latin typeface="Century Gothic" panose="020F0302020204030204"/>
              </a:rPr>
              <a:t>emphasise</a:t>
            </a:r>
            <a:r>
              <a:rPr lang="en-GB" sz="1600" dirty="0">
                <a:solidFill>
                  <a:srgbClr val="000000"/>
                </a:solidFill>
                <a:latin typeface="Century Gothic" panose="020F0302020204030204"/>
              </a:rPr>
              <a:t> that a question is being asked, we can add ‘</a:t>
            </a:r>
            <a:r>
              <a:rPr lang="en-GB" sz="1600" b="1" dirty="0">
                <a:solidFill>
                  <a:srgbClr val="000000"/>
                </a:solidFill>
                <a:latin typeface="Century Gothic" panose="020F0302020204030204"/>
              </a:rPr>
              <a:t>Est-</a:t>
            </a:r>
            <a:r>
              <a:rPr lang="en-GB" sz="1600" b="1" dirty="0" err="1">
                <a:solidFill>
                  <a:srgbClr val="000000"/>
                </a:solidFill>
                <a:latin typeface="Century Gothic" panose="020F0302020204030204"/>
              </a:rPr>
              <a:t>ce</a:t>
            </a:r>
            <a:r>
              <a:rPr lang="en-GB" sz="1600" b="1" dirty="0">
                <a:solidFill>
                  <a:srgbClr val="000000"/>
                </a:solidFill>
                <a:latin typeface="Century Gothic" panose="020F0302020204030204"/>
              </a:rPr>
              <a:t> que</a:t>
            </a:r>
            <a:r>
              <a:rPr lang="en-GB" sz="1600" dirty="0">
                <a:solidFill>
                  <a:srgbClr val="000000"/>
                </a:solidFill>
                <a:latin typeface="Century Gothic" panose="020F0302020204030204"/>
              </a:rPr>
              <a:t>’</a:t>
            </a:r>
            <a:r>
              <a:rPr lang="en-GB" sz="1600" b="1" dirty="0">
                <a:solidFill>
                  <a:srgbClr val="000000"/>
                </a:solidFill>
                <a:latin typeface="Century Gothic" panose="020F0302020204030204"/>
              </a:rPr>
              <a:t> </a:t>
            </a:r>
            <a:r>
              <a:rPr lang="en-GB" sz="1600" dirty="0">
                <a:solidFill>
                  <a:srgbClr val="000000"/>
                </a:solidFill>
                <a:latin typeface="Century Gothic" panose="020F0302020204030204"/>
              </a:rPr>
              <a:t>(‘Is it that...?’) to the beginning of an </a:t>
            </a:r>
            <a:r>
              <a:rPr lang="en-GB" sz="1600" b="1" dirty="0">
                <a:solidFill>
                  <a:srgbClr val="000000"/>
                </a:solidFill>
                <a:latin typeface="Century Gothic" panose="020F0302020204030204"/>
              </a:rPr>
              <a:t>intonation question</a:t>
            </a:r>
            <a:r>
              <a:rPr lang="en-GB" sz="1600" dirty="0">
                <a:solidFill>
                  <a:srgbClr val="000000"/>
                </a:solidFill>
                <a:latin typeface="Century Gothic" panose="020F0302020204030204"/>
              </a:rPr>
              <a:t>:</a:t>
            </a:r>
          </a:p>
          <a:p>
            <a:endParaRPr lang="en-GB" sz="1600" dirty="0">
              <a:solidFill>
                <a:srgbClr val="000000"/>
              </a:solidFill>
              <a:latin typeface="Century Gothic" panose="020F0302020204030204"/>
            </a:endParaRPr>
          </a:p>
          <a:p>
            <a:endParaRPr lang="en-GB" sz="1600" dirty="0">
              <a:solidFill>
                <a:srgbClr val="000000"/>
              </a:solidFill>
              <a:latin typeface="Century Gothic" panose="020F0302020204030204"/>
            </a:endParaRPr>
          </a:p>
          <a:p>
            <a:endParaRPr lang="en-GB" sz="1600" dirty="0">
              <a:solidFill>
                <a:srgbClr val="000000"/>
              </a:solidFill>
              <a:latin typeface="Century Gothic" panose="020F0302020204030204"/>
            </a:endParaRPr>
          </a:p>
          <a:p>
            <a:endParaRPr lang="en-GB" sz="1600" dirty="0">
              <a:solidFill>
                <a:srgbClr val="000000"/>
              </a:solidFill>
              <a:latin typeface="Century Gothic" panose="020F0302020204030204"/>
            </a:endParaRPr>
          </a:p>
          <a:p>
            <a:r>
              <a:rPr lang="en-GB" sz="1600" b="1" dirty="0">
                <a:solidFill>
                  <a:srgbClr val="000000"/>
                </a:solidFill>
                <a:latin typeface="Century Gothic" panose="020F0302020204030204"/>
              </a:rPr>
              <a:t>Inversion questions </a:t>
            </a:r>
            <a:r>
              <a:rPr lang="en-GB" sz="1600" dirty="0">
                <a:solidFill>
                  <a:srgbClr val="000000"/>
                </a:solidFill>
                <a:latin typeface="Century Gothic" panose="020F0302020204030204"/>
              </a:rPr>
              <a:t>are used in more </a:t>
            </a:r>
            <a:r>
              <a:rPr lang="en-GB" sz="1600" b="1" dirty="0">
                <a:solidFill>
                  <a:srgbClr val="000000"/>
                </a:solidFill>
                <a:latin typeface="Century Gothic" panose="020F0302020204030204"/>
              </a:rPr>
              <a:t>formal</a:t>
            </a:r>
            <a:r>
              <a:rPr lang="en-GB" sz="1600" dirty="0">
                <a:solidFill>
                  <a:srgbClr val="000000"/>
                </a:solidFill>
                <a:latin typeface="Century Gothic" panose="020F0302020204030204"/>
              </a:rPr>
              <a:t> situations, especially in writing. In casual conversation, </a:t>
            </a:r>
            <a:r>
              <a:rPr lang="en-GB" sz="1600" b="1" dirty="0" err="1">
                <a:solidFill>
                  <a:srgbClr val="000000"/>
                </a:solidFill>
                <a:latin typeface="Century Gothic" panose="020F0302020204030204"/>
              </a:rPr>
              <a:t>est-ce</a:t>
            </a:r>
            <a:r>
              <a:rPr lang="en-GB" sz="1600" b="1" dirty="0">
                <a:solidFill>
                  <a:srgbClr val="000000"/>
                </a:solidFill>
                <a:latin typeface="Century Gothic" panose="020F0302020204030204"/>
              </a:rPr>
              <a:t> que </a:t>
            </a:r>
            <a:r>
              <a:rPr lang="en-GB" sz="1600" dirty="0">
                <a:solidFill>
                  <a:srgbClr val="000000"/>
                </a:solidFill>
                <a:latin typeface="Century Gothic" panose="020F0302020204030204"/>
              </a:rPr>
              <a:t>questions and </a:t>
            </a:r>
            <a:r>
              <a:rPr lang="en-GB" sz="1600" b="1" dirty="0">
                <a:solidFill>
                  <a:srgbClr val="000000"/>
                </a:solidFill>
                <a:latin typeface="Century Gothic" panose="020F0302020204030204"/>
              </a:rPr>
              <a:t>intonation </a:t>
            </a:r>
            <a:r>
              <a:rPr lang="en-GB" sz="1600" dirty="0">
                <a:solidFill>
                  <a:srgbClr val="000000"/>
                </a:solidFill>
                <a:latin typeface="Century Gothic" panose="020F0302020204030204"/>
              </a:rPr>
              <a:t>questions are more usual.</a:t>
            </a:r>
          </a:p>
        </p:txBody>
      </p:sp>
      <p:sp>
        <p:nvSpPr>
          <p:cNvPr id="31" name="Rectangle: Rounded Corners 1" descr="Light yellow rectangle with the text: Tu es malade">
            <a:extLst>
              <a:ext uri="{FF2B5EF4-FFF2-40B4-BE49-F238E27FC236}">
                <a16:creationId xmlns:a16="http://schemas.microsoft.com/office/drawing/2014/main" id="{2DE7F5CA-EC2D-4CE9-ADB5-E8E8CBBFF3C8}"/>
              </a:ext>
            </a:extLst>
          </p:cNvPr>
          <p:cNvSpPr/>
          <p:nvPr/>
        </p:nvSpPr>
        <p:spPr>
          <a:xfrm>
            <a:off x="1634711" y="2058618"/>
            <a:ext cx="1710907" cy="38880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909574A8-FAD4-4DCB-81D2-B66184CEB10B}"/>
              </a:ext>
            </a:extLst>
          </p:cNvPr>
          <p:cNvSpPr txBox="1"/>
          <p:nvPr/>
        </p:nvSpPr>
        <p:spPr>
          <a:xfrm>
            <a:off x="1634711" y="2077470"/>
            <a:ext cx="1816754" cy="340022"/>
          </a:xfrm>
          <a:prstGeom prst="rect">
            <a:avLst/>
          </a:prstGeom>
          <a:noFill/>
        </p:spPr>
        <p:txBody>
          <a:bodyPr wrap="square" rtlCol="0">
            <a:spAutoFit/>
          </a:bodyPr>
          <a:lstStyle/>
          <a:p>
            <a:r>
              <a:rPr lang="en-GB" sz="1600" dirty="0">
                <a:latin typeface="Century Gothic" panose="020B0502020202020204" pitchFamily="34" charset="0"/>
              </a:rPr>
              <a:t>Tu es </a:t>
            </a:r>
            <a:r>
              <a:rPr lang="en-GB" sz="1600" dirty="0" err="1">
                <a:latin typeface="Century Gothic" panose="020B0502020202020204" pitchFamily="34" charset="0"/>
              </a:rPr>
              <a:t>malade</a:t>
            </a:r>
            <a:r>
              <a:rPr lang="en-GB" sz="1600" dirty="0">
                <a:latin typeface="Century Gothic" panose="020B0502020202020204" pitchFamily="34" charset="0"/>
              </a:rPr>
              <a:t>.</a:t>
            </a:r>
          </a:p>
        </p:txBody>
      </p:sp>
      <p:sp>
        <p:nvSpPr>
          <p:cNvPr id="33" name="TextBox 32">
            <a:extLst>
              <a:ext uri="{FF2B5EF4-FFF2-40B4-BE49-F238E27FC236}">
                <a16:creationId xmlns:a16="http://schemas.microsoft.com/office/drawing/2014/main" id="{344D89EE-66F8-4DD8-B5EE-D6AB0087E85E}"/>
              </a:ext>
            </a:extLst>
          </p:cNvPr>
          <p:cNvSpPr txBox="1"/>
          <p:nvPr/>
        </p:nvSpPr>
        <p:spPr>
          <a:xfrm>
            <a:off x="285001" y="2072880"/>
            <a:ext cx="1189749" cy="338554"/>
          </a:xfrm>
          <a:prstGeom prst="rect">
            <a:avLst/>
          </a:prstGeom>
          <a:solidFill>
            <a:srgbClr val="DAA52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Statement</a:t>
            </a:r>
          </a:p>
        </p:txBody>
      </p:sp>
      <p:sp>
        <p:nvSpPr>
          <p:cNvPr id="37" name="Rectangle: Rounded Corners 1" descr="Light yellow rectangle ">
            <a:extLst>
              <a:ext uri="{FF2B5EF4-FFF2-40B4-BE49-F238E27FC236}">
                <a16:creationId xmlns:a16="http://schemas.microsoft.com/office/drawing/2014/main" id="{45DABE17-F8B8-437A-84BA-76A90AD4FD19}"/>
              </a:ext>
            </a:extLst>
          </p:cNvPr>
          <p:cNvSpPr/>
          <p:nvPr/>
        </p:nvSpPr>
        <p:spPr>
          <a:xfrm>
            <a:off x="4840145" y="2039283"/>
            <a:ext cx="1722642" cy="40813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74E0C148-8149-441F-83EB-5A6DE1D3B3C1}"/>
              </a:ext>
            </a:extLst>
          </p:cNvPr>
          <p:cNvSpPr txBox="1"/>
          <p:nvPr/>
        </p:nvSpPr>
        <p:spPr>
          <a:xfrm>
            <a:off x="4840145" y="2059073"/>
            <a:ext cx="1829215" cy="356932"/>
          </a:xfrm>
          <a:prstGeom prst="rect">
            <a:avLst/>
          </a:prstGeom>
          <a:noFill/>
        </p:spPr>
        <p:txBody>
          <a:bodyPr wrap="square" rtlCol="0">
            <a:spAutoFit/>
          </a:bodyPr>
          <a:lstStyle/>
          <a:p>
            <a:r>
              <a:rPr lang="en-GB" sz="1600" dirty="0">
                <a:latin typeface="Century Gothic" panose="020B0502020202020204" pitchFamily="34" charset="0"/>
              </a:rPr>
              <a:t>Es-</a:t>
            </a:r>
            <a:r>
              <a:rPr lang="en-GB" sz="1600" dirty="0" err="1">
                <a:latin typeface="Century Gothic" panose="020B0502020202020204" pitchFamily="34" charset="0"/>
              </a:rPr>
              <a:t>tu</a:t>
            </a:r>
            <a:r>
              <a:rPr lang="en-GB" sz="1600" dirty="0">
                <a:latin typeface="Century Gothic" panose="020B0502020202020204" pitchFamily="34" charset="0"/>
              </a:rPr>
              <a:t> </a:t>
            </a:r>
            <a:r>
              <a:rPr lang="en-GB" sz="1600" dirty="0" err="1">
                <a:latin typeface="Century Gothic" panose="020B0502020202020204" pitchFamily="34" charset="0"/>
              </a:rPr>
              <a:t>malade</a:t>
            </a:r>
            <a:r>
              <a:rPr lang="en-GB" sz="1600" dirty="0">
                <a:latin typeface="Century Gothic" panose="020B0502020202020204" pitchFamily="34" charset="0"/>
              </a:rPr>
              <a:t> ?</a:t>
            </a:r>
          </a:p>
        </p:txBody>
      </p:sp>
      <p:sp>
        <p:nvSpPr>
          <p:cNvPr id="39" name="TextBox 38">
            <a:extLst>
              <a:ext uri="{FF2B5EF4-FFF2-40B4-BE49-F238E27FC236}">
                <a16:creationId xmlns:a16="http://schemas.microsoft.com/office/drawing/2014/main" id="{C7118CBA-92E2-4E9E-A66D-FC3712B21F54}"/>
              </a:ext>
            </a:extLst>
          </p:cNvPr>
          <p:cNvSpPr txBox="1"/>
          <p:nvPr/>
        </p:nvSpPr>
        <p:spPr>
          <a:xfrm>
            <a:off x="3510257" y="2075035"/>
            <a:ext cx="1189749" cy="338554"/>
          </a:xfrm>
          <a:prstGeom prst="rect">
            <a:avLst/>
          </a:prstGeom>
          <a:solidFill>
            <a:srgbClr val="DAA52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Question</a:t>
            </a:r>
          </a:p>
        </p:txBody>
      </p:sp>
      <p:cxnSp>
        <p:nvCxnSpPr>
          <p:cNvPr id="45" name="Straight Arrow Connector 44" descr="Picture of a straight arrow indicating flat intonation">
            <a:extLst>
              <a:ext uri="{FF2B5EF4-FFF2-40B4-BE49-F238E27FC236}">
                <a16:creationId xmlns:a16="http://schemas.microsoft.com/office/drawing/2014/main" id="{25CFA09B-6BB0-4A6C-BDBB-4B52C0015718}"/>
              </a:ext>
            </a:extLst>
          </p:cNvPr>
          <p:cNvCxnSpPr/>
          <p:nvPr/>
        </p:nvCxnSpPr>
        <p:spPr>
          <a:xfrm flipV="1">
            <a:off x="2020196" y="3552432"/>
            <a:ext cx="1045784" cy="1"/>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4" name="Group 3" descr="Arrow going up at the end to highlight rising intonation at the end of the sentence">
            <a:extLst>
              <a:ext uri="{FF2B5EF4-FFF2-40B4-BE49-F238E27FC236}">
                <a16:creationId xmlns:a16="http://schemas.microsoft.com/office/drawing/2014/main" id="{C5A2EEE5-B977-7646-90F3-BFE2161FE492}"/>
              </a:ext>
            </a:extLst>
          </p:cNvPr>
          <p:cNvGrpSpPr/>
          <p:nvPr/>
        </p:nvGrpSpPr>
        <p:grpSpPr>
          <a:xfrm>
            <a:off x="5231860" y="3488466"/>
            <a:ext cx="1045784" cy="63966"/>
            <a:chOff x="5231860" y="3488466"/>
            <a:chExt cx="1045784" cy="63966"/>
          </a:xfrm>
        </p:grpSpPr>
        <p:cxnSp>
          <p:nvCxnSpPr>
            <p:cNvPr id="47" name="Straight Connector 46">
              <a:extLst>
                <a:ext uri="{FF2B5EF4-FFF2-40B4-BE49-F238E27FC236}">
                  <a16:creationId xmlns:a16="http://schemas.microsoft.com/office/drawing/2014/main" id="{B5E22492-B5D7-4C40-8688-F51C3CFC91A7}"/>
                </a:ext>
              </a:extLst>
            </p:cNvPr>
            <p:cNvCxnSpPr/>
            <p:nvPr/>
          </p:nvCxnSpPr>
          <p:spPr>
            <a:xfrm>
              <a:off x="5231860" y="3552432"/>
              <a:ext cx="555241" cy="0"/>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3BAFEFC0-E3EE-47A2-A32B-D804074C2943}"/>
                </a:ext>
              </a:extLst>
            </p:cNvPr>
            <p:cNvCxnSpPr/>
            <p:nvPr/>
          </p:nvCxnSpPr>
          <p:spPr>
            <a:xfrm flipV="1">
              <a:off x="5787101" y="3488466"/>
              <a:ext cx="490543" cy="639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54" name="Rectangle: Rounded Corners 1" descr="Light yellow rectangle">
            <a:extLst>
              <a:ext uri="{FF2B5EF4-FFF2-40B4-BE49-F238E27FC236}">
                <a16:creationId xmlns:a16="http://schemas.microsoft.com/office/drawing/2014/main" id="{2BEE8F58-0A18-4499-9DC9-DF2D6B4C1FE0}"/>
              </a:ext>
            </a:extLst>
          </p:cNvPr>
          <p:cNvSpPr/>
          <p:nvPr/>
        </p:nvSpPr>
        <p:spPr>
          <a:xfrm>
            <a:off x="1634711" y="3016443"/>
            <a:ext cx="1710907" cy="38880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DA8D8A2F-8679-46AC-9D54-6594654D9437}"/>
              </a:ext>
            </a:extLst>
          </p:cNvPr>
          <p:cNvSpPr txBox="1"/>
          <p:nvPr/>
        </p:nvSpPr>
        <p:spPr>
          <a:xfrm>
            <a:off x="1634711" y="3035295"/>
            <a:ext cx="1816754" cy="340022"/>
          </a:xfrm>
          <a:prstGeom prst="rect">
            <a:avLst/>
          </a:prstGeom>
          <a:noFill/>
        </p:spPr>
        <p:txBody>
          <a:bodyPr wrap="square" rtlCol="0">
            <a:spAutoFit/>
          </a:bodyPr>
          <a:lstStyle/>
          <a:p>
            <a:r>
              <a:rPr lang="en-GB" sz="1600" dirty="0">
                <a:latin typeface="Century Gothic" panose="020B0502020202020204" pitchFamily="34" charset="0"/>
              </a:rPr>
              <a:t>Tu es </a:t>
            </a:r>
            <a:r>
              <a:rPr lang="en-GB" sz="1600" dirty="0" err="1">
                <a:latin typeface="Century Gothic" panose="020B0502020202020204" pitchFamily="34" charset="0"/>
              </a:rPr>
              <a:t>malade</a:t>
            </a:r>
            <a:r>
              <a:rPr lang="en-GB" sz="1600" dirty="0">
                <a:latin typeface="Century Gothic" panose="020B0502020202020204" pitchFamily="34" charset="0"/>
              </a:rPr>
              <a:t>.</a:t>
            </a:r>
          </a:p>
        </p:txBody>
      </p:sp>
      <p:sp>
        <p:nvSpPr>
          <p:cNvPr id="57" name="TextBox 56">
            <a:extLst>
              <a:ext uri="{FF2B5EF4-FFF2-40B4-BE49-F238E27FC236}">
                <a16:creationId xmlns:a16="http://schemas.microsoft.com/office/drawing/2014/main" id="{2BC965B8-17AF-4B3D-92FB-100D5DB0CA23}"/>
              </a:ext>
            </a:extLst>
          </p:cNvPr>
          <p:cNvSpPr txBox="1"/>
          <p:nvPr/>
        </p:nvSpPr>
        <p:spPr>
          <a:xfrm>
            <a:off x="285001" y="3030705"/>
            <a:ext cx="1189749" cy="338554"/>
          </a:xfrm>
          <a:prstGeom prst="rect">
            <a:avLst/>
          </a:prstGeom>
          <a:solidFill>
            <a:srgbClr val="DAA52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Statement</a:t>
            </a:r>
          </a:p>
        </p:txBody>
      </p:sp>
      <p:sp>
        <p:nvSpPr>
          <p:cNvPr id="62" name="Rectangle: Rounded Corners 1" descr="Light yellow box with text: Tu es malade ? ">
            <a:extLst>
              <a:ext uri="{FF2B5EF4-FFF2-40B4-BE49-F238E27FC236}">
                <a16:creationId xmlns:a16="http://schemas.microsoft.com/office/drawing/2014/main" id="{C59154F2-B13A-49B1-A547-401B26A56F27}"/>
              </a:ext>
            </a:extLst>
          </p:cNvPr>
          <p:cNvSpPr/>
          <p:nvPr/>
        </p:nvSpPr>
        <p:spPr>
          <a:xfrm>
            <a:off x="4840145" y="2997108"/>
            <a:ext cx="1722642" cy="40813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3236FDCB-BD3E-4698-B3D9-54000E629707}"/>
              </a:ext>
            </a:extLst>
          </p:cNvPr>
          <p:cNvSpPr txBox="1"/>
          <p:nvPr/>
        </p:nvSpPr>
        <p:spPr>
          <a:xfrm>
            <a:off x="4840145" y="3016898"/>
            <a:ext cx="1829215" cy="338554"/>
          </a:xfrm>
          <a:prstGeom prst="rect">
            <a:avLst/>
          </a:prstGeom>
          <a:noFill/>
        </p:spPr>
        <p:txBody>
          <a:bodyPr wrap="square" rtlCol="0">
            <a:spAutoFit/>
          </a:bodyPr>
          <a:lstStyle/>
          <a:p>
            <a:r>
              <a:rPr lang="en-GB" sz="1600" dirty="0">
                <a:latin typeface="Century Gothic" panose="020B0502020202020204" pitchFamily="34" charset="0"/>
              </a:rPr>
              <a:t>Tu es </a:t>
            </a:r>
            <a:r>
              <a:rPr lang="en-GB" sz="1600" dirty="0" err="1">
                <a:latin typeface="Century Gothic" panose="020B0502020202020204" pitchFamily="34" charset="0"/>
              </a:rPr>
              <a:t>malade</a:t>
            </a:r>
            <a:r>
              <a:rPr lang="en-GB" sz="1600" dirty="0">
                <a:latin typeface="Century Gothic" panose="020B0502020202020204" pitchFamily="34" charset="0"/>
              </a:rPr>
              <a:t> ?</a:t>
            </a:r>
          </a:p>
        </p:txBody>
      </p:sp>
      <p:sp>
        <p:nvSpPr>
          <p:cNvPr id="64" name="TextBox 63">
            <a:extLst>
              <a:ext uri="{FF2B5EF4-FFF2-40B4-BE49-F238E27FC236}">
                <a16:creationId xmlns:a16="http://schemas.microsoft.com/office/drawing/2014/main" id="{CBF59856-79D4-453F-AE7B-483F3E92A475}"/>
              </a:ext>
            </a:extLst>
          </p:cNvPr>
          <p:cNvSpPr txBox="1"/>
          <p:nvPr/>
        </p:nvSpPr>
        <p:spPr>
          <a:xfrm>
            <a:off x="3510257" y="3032860"/>
            <a:ext cx="1189749" cy="338554"/>
          </a:xfrm>
          <a:prstGeom prst="rect">
            <a:avLst/>
          </a:prstGeom>
          <a:solidFill>
            <a:srgbClr val="DAA52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Question</a:t>
            </a:r>
          </a:p>
        </p:txBody>
      </p:sp>
      <p:cxnSp>
        <p:nvCxnSpPr>
          <p:cNvPr id="66" name="Straight Arrow Connector 65" descr="Straight arrow to show flat intonation">
            <a:extLst>
              <a:ext uri="{FF2B5EF4-FFF2-40B4-BE49-F238E27FC236}">
                <a16:creationId xmlns:a16="http://schemas.microsoft.com/office/drawing/2014/main" id="{6A36693C-7D14-4BAE-8835-1F32FDE25A65}"/>
              </a:ext>
            </a:extLst>
          </p:cNvPr>
          <p:cNvCxnSpPr/>
          <p:nvPr/>
        </p:nvCxnSpPr>
        <p:spPr>
          <a:xfrm flipV="1">
            <a:off x="2020196" y="4793780"/>
            <a:ext cx="1045784" cy="1"/>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8" name="Straight Connector 67" descr="Light yellow box with test: ">
            <a:extLst>
              <a:ext uri="{FF2B5EF4-FFF2-40B4-BE49-F238E27FC236}">
                <a16:creationId xmlns:a16="http://schemas.microsoft.com/office/drawing/2014/main" id="{8107BC9D-2936-4E0C-9E0D-0B61C7FC831E}"/>
              </a:ext>
            </a:extLst>
          </p:cNvPr>
          <p:cNvCxnSpPr/>
          <p:nvPr/>
        </p:nvCxnSpPr>
        <p:spPr>
          <a:xfrm>
            <a:off x="5168872" y="5020842"/>
            <a:ext cx="555241" cy="0"/>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Arrow Connector 68" descr="Light yellow box with test: ">
            <a:extLst>
              <a:ext uri="{FF2B5EF4-FFF2-40B4-BE49-F238E27FC236}">
                <a16:creationId xmlns:a16="http://schemas.microsoft.com/office/drawing/2014/main" id="{2C4DD3CD-DC89-4F52-B33A-5F9541A98DD7}"/>
              </a:ext>
            </a:extLst>
          </p:cNvPr>
          <p:cNvCxnSpPr/>
          <p:nvPr/>
        </p:nvCxnSpPr>
        <p:spPr>
          <a:xfrm flipV="1">
            <a:off x="5724113" y="4956876"/>
            <a:ext cx="490543" cy="639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1" name="Rectangle: Rounded Corners 1" descr="Light yellow box with text: Tu es malade.">
            <a:extLst>
              <a:ext uri="{FF2B5EF4-FFF2-40B4-BE49-F238E27FC236}">
                <a16:creationId xmlns:a16="http://schemas.microsoft.com/office/drawing/2014/main" id="{1E4D470A-8AA3-4E38-ADAB-336BA3261E56}"/>
              </a:ext>
            </a:extLst>
          </p:cNvPr>
          <p:cNvSpPr/>
          <p:nvPr/>
        </p:nvSpPr>
        <p:spPr>
          <a:xfrm>
            <a:off x="1634711" y="4257791"/>
            <a:ext cx="1710907" cy="38880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8462C495-C296-48AE-8117-B58FC6EAC02E}"/>
              </a:ext>
            </a:extLst>
          </p:cNvPr>
          <p:cNvSpPr txBox="1"/>
          <p:nvPr/>
        </p:nvSpPr>
        <p:spPr>
          <a:xfrm>
            <a:off x="1634711" y="4276643"/>
            <a:ext cx="1816754" cy="340022"/>
          </a:xfrm>
          <a:prstGeom prst="rect">
            <a:avLst/>
          </a:prstGeom>
          <a:noFill/>
        </p:spPr>
        <p:txBody>
          <a:bodyPr wrap="square" rtlCol="0">
            <a:spAutoFit/>
          </a:bodyPr>
          <a:lstStyle/>
          <a:p>
            <a:r>
              <a:rPr lang="en-GB" sz="1600" dirty="0">
                <a:latin typeface="Century Gothic" panose="020B0502020202020204" pitchFamily="34" charset="0"/>
              </a:rPr>
              <a:t>Tu es </a:t>
            </a:r>
            <a:r>
              <a:rPr lang="en-GB" sz="1600" dirty="0" err="1">
                <a:latin typeface="Century Gothic" panose="020B0502020202020204" pitchFamily="34" charset="0"/>
              </a:rPr>
              <a:t>malade</a:t>
            </a:r>
            <a:r>
              <a:rPr lang="en-GB" sz="1600" dirty="0">
                <a:latin typeface="Century Gothic" panose="020B0502020202020204" pitchFamily="34" charset="0"/>
              </a:rPr>
              <a:t>.</a:t>
            </a:r>
          </a:p>
        </p:txBody>
      </p:sp>
      <p:sp>
        <p:nvSpPr>
          <p:cNvPr id="73" name="TextBox 72">
            <a:extLst>
              <a:ext uri="{FF2B5EF4-FFF2-40B4-BE49-F238E27FC236}">
                <a16:creationId xmlns:a16="http://schemas.microsoft.com/office/drawing/2014/main" id="{32A1CA29-8817-4917-9BA8-11987E16CCAD}"/>
              </a:ext>
            </a:extLst>
          </p:cNvPr>
          <p:cNvSpPr txBox="1"/>
          <p:nvPr/>
        </p:nvSpPr>
        <p:spPr>
          <a:xfrm>
            <a:off x="285001" y="4272053"/>
            <a:ext cx="1189749" cy="338554"/>
          </a:xfrm>
          <a:prstGeom prst="rect">
            <a:avLst/>
          </a:prstGeom>
          <a:solidFill>
            <a:srgbClr val="DAA52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Statement</a:t>
            </a:r>
          </a:p>
        </p:txBody>
      </p:sp>
      <p:sp>
        <p:nvSpPr>
          <p:cNvPr id="77" name="TextBox 76">
            <a:extLst>
              <a:ext uri="{FF2B5EF4-FFF2-40B4-BE49-F238E27FC236}">
                <a16:creationId xmlns:a16="http://schemas.microsoft.com/office/drawing/2014/main" id="{77DBB62E-8B0B-4B58-825C-C02649855F0E}"/>
              </a:ext>
            </a:extLst>
          </p:cNvPr>
          <p:cNvSpPr txBox="1"/>
          <p:nvPr/>
        </p:nvSpPr>
        <p:spPr>
          <a:xfrm>
            <a:off x="3510257" y="4274208"/>
            <a:ext cx="1189749" cy="338554"/>
          </a:xfrm>
          <a:prstGeom prst="rect">
            <a:avLst/>
          </a:prstGeom>
          <a:solidFill>
            <a:srgbClr val="DAA52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Question</a:t>
            </a:r>
          </a:p>
        </p:txBody>
      </p:sp>
      <p:sp>
        <p:nvSpPr>
          <p:cNvPr id="12" name="Rounded Rectangular Callout 59">
            <a:extLst>
              <a:ext uri="{FF2B5EF4-FFF2-40B4-BE49-F238E27FC236}">
                <a16:creationId xmlns:a16="http://schemas.microsoft.com/office/drawing/2014/main" id="{EDBC8773-7B43-44AA-9F90-E49E0E7FAF19}"/>
              </a:ext>
            </a:extLst>
          </p:cNvPr>
          <p:cNvSpPr/>
          <p:nvPr/>
        </p:nvSpPr>
        <p:spPr>
          <a:xfrm>
            <a:off x="4778173" y="645990"/>
            <a:ext cx="2017855" cy="860570"/>
          </a:xfrm>
          <a:prstGeom prst="wedgeRoundRectCallout">
            <a:avLst>
              <a:gd name="adj1" fmla="val -22937"/>
              <a:gd name="adj2" fmla="val 65964"/>
              <a:gd name="adj3" fmla="val 16667"/>
            </a:avLst>
          </a:prstGeom>
          <a:solidFill>
            <a:schemeClr val="accent5"/>
          </a:solidFill>
          <a:ln w="12700" cap="flat" cmpd="sng" algn="ctr">
            <a:solidFill>
              <a:schemeClr val="tx2"/>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There is a </a:t>
            </a:r>
            <a:r>
              <a:rPr kumimoji="0" lang="en-GB" sz="1600" b="1" i="0" u="none" strike="noStrike" kern="0" cap="none" spc="0" normalizeH="0" baseline="0" noProof="0" dirty="0">
                <a:ln>
                  <a:noFill/>
                </a:ln>
                <a:effectLst/>
                <a:uLnTx/>
                <a:uFillTx/>
                <a:latin typeface="Century Gothic" panose="020F0302020204030204"/>
                <a:ea typeface="+mn-ea"/>
                <a:cs typeface="+mn-cs"/>
              </a:rPr>
              <a:t>space</a:t>
            </a:r>
            <a:r>
              <a:rPr kumimoji="0" lang="en-GB" sz="1600" b="0" i="0" u="none" strike="noStrike" kern="0" cap="none" spc="0" normalizeH="0" baseline="0" noProof="0" dirty="0">
                <a:ln>
                  <a:noFill/>
                </a:ln>
                <a:effectLst/>
                <a:uLnTx/>
                <a:uFillTx/>
                <a:latin typeface="Century Gothic" panose="020F0302020204030204"/>
                <a:ea typeface="+mn-ea"/>
                <a:cs typeface="+mn-cs"/>
              </a:rPr>
              <a:t> before the </a:t>
            </a:r>
            <a:r>
              <a:rPr kumimoji="0" lang="en-GB" sz="1600" b="1" i="0" u="none" strike="noStrike" kern="0" cap="none" spc="0" normalizeH="0" baseline="0" noProof="0" dirty="0">
                <a:ln>
                  <a:noFill/>
                </a:ln>
                <a:effectLst/>
                <a:uLnTx/>
                <a:uFillTx/>
                <a:latin typeface="Century Gothic" panose="020F0302020204030204"/>
                <a:ea typeface="+mn-ea"/>
                <a:cs typeface="+mn-cs"/>
              </a:rPr>
              <a:t>question mark in French</a:t>
            </a:r>
            <a:r>
              <a:rPr kumimoji="0" lang="en-GB" sz="1600" b="0" i="0" u="none" strike="noStrike" kern="0" cap="none" spc="0" normalizeH="0" baseline="0" noProof="0" dirty="0">
                <a:ln>
                  <a:noFill/>
                </a:ln>
                <a:effectLst/>
                <a:uLnTx/>
                <a:uFillTx/>
                <a:latin typeface="Century Gothic" panose="020F0302020204030204"/>
                <a:ea typeface="+mn-ea"/>
                <a:cs typeface="+mn-cs"/>
              </a:rPr>
              <a:t>!</a:t>
            </a:r>
          </a:p>
        </p:txBody>
      </p:sp>
      <p:sp>
        <p:nvSpPr>
          <p:cNvPr id="14" name="Rectangle 13">
            <a:extLst>
              <a:ext uri="{FF2B5EF4-FFF2-40B4-BE49-F238E27FC236}">
                <a16:creationId xmlns:a16="http://schemas.microsoft.com/office/drawing/2014/main" id="{8CF8A28A-04FB-49F3-91F1-1558322BC1BB}"/>
              </a:ext>
            </a:extLst>
          </p:cNvPr>
          <p:cNvSpPr/>
          <p:nvPr/>
        </p:nvSpPr>
        <p:spPr>
          <a:xfrm>
            <a:off x="108000" y="710647"/>
            <a:ext cx="4861878" cy="369332"/>
          </a:xfrm>
          <a:prstGeom prst="rect">
            <a:avLst/>
          </a:prstGeom>
        </p:spPr>
        <p:txBody>
          <a:bodyPr wrap="squar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Yes/no questions</a:t>
            </a:r>
            <a:endParaRPr lang="en-GB" dirty="0">
              <a:solidFill>
                <a:srgbClr val="000000"/>
              </a:solidFill>
              <a:latin typeface="Century Gothic" panose="020B0502020202020204" pitchFamily="34" charset="0"/>
            </a:endParaRPr>
          </a:p>
        </p:txBody>
      </p:sp>
      <p:sp>
        <p:nvSpPr>
          <p:cNvPr id="44" name="Rectangle 43">
            <a:extLst>
              <a:ext uri="{FF2B5EF4-FFF2-40B4-BE49-F238E27FC236}">
                <a16:creationId xmlns:a16="http://schemas.microsoft.com/office/drawing/2014/main" id="{69C61841-6454-0F4D-95E6-88F7AAFBAC3D}"/>
              </a:ext>
            </a:extLst>
          </p:cNvPr>
          <p:cNvSpPr/>
          <p:nvPr/>
        </p:nvSpPr>
        <p:spPr>
          <a:xfrm>
            <a:off x="108000" y="6223604"/>
            <a:ext cx="7459181" cy="2554545"/>
          </a:xfrm>
          <a:prstGeom prst="rect">
            <a:avLst/>
          </a:prstGeom>
        </p:spPr>
        <p:txBody>
          <a:bodyPr wrap="square">
            <a:spAutoFit/>
          </a:bodyPr>
          <a:lstStyle/>
          <a:p>
            <a:pPr lvl="0"/>
            <a:endParaRPr lang="en-US" sz="800" b="1" dirty="0">
              <a:latin typeface="Century Gothic" panose="020F0302020204030204"/>
            </a:endParaRPr>
          </a:p>
          <a:p>
            <a:pPr lvl="0"/>
            <a:endParaRPr lang="en-US" sz="1600" b="1" dirty="0">
              <a:latin typeface="Century Gothic" panose="020F0302020204030204"/>
            </a:endParaRPr>
          </a:p>
          <a:p>
            <a:pPr lvl="0"/>
            <a:endParaRPr lang="en-US" sz="1600" b="1" dirty="0">
              <a:latin typeface="Century Gothic" panose="020F0302020204030204"/>
            </a:endParaRPr>
          </a:p>
          <a:p>
            <a:pPr lvl="0">
              <a:defRPr/>
            </a:pPr>
            <a:r>
              <a:rPr lang="en-US" sz="1600" dirty="0">
                <a:latin typeface="Century Gothic" panose="020F0302020204030204"/>
              </a:rPr>
              <a:t>Je </a:t>
            </a:r>
            <a:r>
              <a:rPr lang="en-US" sz="1600" dirty="0" err="1">
                <a:latin typeface="Century Gothic" panose="020F0302020204030204"/>
              </a:rPr>
              <a:t>suis</a:t>
            </a:r>
            <a:r>
              <a:rPr lang="en-US" sz="1600" dirty="0">
                <a:latin typeface="Century Gothic" panose="020F0302020204030204"/>
              </a:rPr>
              <a:t> </a:t>
            </a:r>
            <a:r>
              <a:rPr lang="en-US" sz="1600" dirty="0" err="1">
                <a:latin typeface="Century Gothic" panose="020F0302020204030204"/>
              </a:rPr>
              <a:t>avocate</a:t>
            </a:r>
            <a:r>
              <a:rPr lang="en-US" sz="1600" dirty="0">
                <a:latin typeface="Century Gothic" panose="020F0302020204030204"/>
              </a:rPr>
              <a:t>.		I am </a:t>
            </a:r>
            <a:r>
              <a:rPr lang="en-US" sz="1600" b="1" dirty="0">
                <a:latin typeface="Century Gothic" panose="020F0302020204030204"/>
              </a:rPr>
              <a:t>a</a:t>
            </a:r>
            <a:r>
              <a:rPr lang="en-US" sz="1600" dirty="0">
                <a:latin typeface="Century Gothic" panose="020F0302020204030204"/>
              </a:rPr>
              <a:t> lawyer (f.).</a:t>
            </a:r>
          </a:p>
          <a:p>
            <a:pPr lvl="0">
              <a:defRPr/>
            </a:pPr>
            <a:r>
              <a:rPr lang="en-US" sz="1600" dirty="0">
                <a:latin typeface="Century Gothic" panose="020F0302020204030204"/>
              </a:rPr>
              <a:t>Il </a:t>
            </a:r>
            <a:r>
              <a:rPr lang="en-US" sz="1600" dirty="0" err="1">
                <a:latin typeface="Century Gothic" panose="020F0302020204030204"/>
              </a:rPr>
              <a:t>veut</a:t>
            </a:r>
            <a:r>
              <a:rPr lang="en-US" sz="1600" dirty="0">
                <a:latin typeface="Century Gothic" panose="020F0302020204030204"/>
              </a:rPr>
              <a:t> </a:t>
            </a:r>
            <a:r>
              <a:rPr lang="en-US" sz="1600" dirty="0" err="1">
                <a:latin typeface="Century Gothic" panose="020F0302020204030204"/>
              </a:rPr>
              <a:t>être</a:t>
            </a:r>
            <a:r>
              <a:rPr lang="en-US" sz="1600" dirty="0">
                <a:latin typeface="Century Gothic" panose="020F0302020204030204"/>
              </a:rPr>
              <a:t> </a:t>
            </a:r>
            <a:r>
              <a:rPr lang="fr-FR" sz="1600" dirty="0">
                <a:latin typeface="Century Gothic" panose="020B0502020202020204" pitchFamily="34" charset="0"/>
              </a:rPr>
              <a:t>secrétaire.</a:t>
            </a:r>
            <a:r>
              <a:rPr lang="fr-FR" sz="1600" i="1" dirty="0">
                <a:latin typeface="Century Gothic" panose="020B0502020202020204" pitchFamily="34" charset="0"/>
              </a:rPr>
              <a:t>	</a:t>
            </a:r>
            <a:r>
              <a:rPr lang="fr-FR" sz="1600" dirty="0">
                <a:latin typeface="Century Gothic" panose="020B0502020202020204" pitchFamily="34" charset="0"/>
              </a:rPr>
              <a:t>He </a:t>
            </a:r>
            <a:r>
              <a:rPr lang="fr-FR" sz="1600" dirty="0" err="1">
                <a:latin typeface="Century Gothic" panose="020B0502020202020204" pitchFamily="34" charset="0"/>
              </a:rPr>
              <a:t>wants</a:t>
            </a:r>
            <a:r>
              <a:rPr lang="fr-FR" sz="1600" dirty="0">
                <a:latin typeface="Century Gothic" panose="020B0502020202020204" pitchFamily="34" charset="0"/>
              </a:rPr>
              <a:t> to </a:t>
            </a:r>
            <a:r>
              <a:rPr lang="fr-FR" sz="1600" dirty="0" err="1">
                <a:latin typeface="Century Gothic" panose="020B0502020202020204" pitchFamily="34" charset="0"/>
              </a:rPr>
              <a:t>be</a:t>
            </a:r>
            <a:r>
              <a:rPr lang="fr-FR" sz="1600" dirty="0">
                <a:latin typeface="Century Gothic" panose="020B0502020202020204" pitchFamily="34" charset="0"/>
              </a:rPr>
              <a:t> </a:t>
            </a:r>
            <a:r>
              <a:rPr lang="fr-FR" sz="1600" b="1" dirty="0">
                <a:latin typeface="Century Gothic" panose="020B0502020202020204" pitchFamily="34" charset="0"/>
              </a:rPr>
              <a:t>a </a:t>
            </a:r>
            <a:r>
              <a:rPr lang="fr-FR" sz="1600" dirty="0" err="1">
                <a:latin typeface="Century Gothic" panose="020B0502020202020204" pitchFamily="34" charset="0"/>
              </a:rPr>
              <a:t>secretary</a:t>
            </a:r>
            <a:r>
              <a:rPr lang="fr-FR" sz="1600" dirty="0">
                <a:latin typeface="Century Gothic" panose="020B0502020202020204" pitchFamily="34" charset="0"/>
              </a:rPr>
              <a:t>.</a:t>
            </a:r>
          </a:p>
          <a:p>
            <a:pPr lvl="0">
              <a:defRPr/>
            </a:pPr>
            <a:endParaRPr lang="fr-FR" sz="2600" i="1" dirty="0">
              <a:latin typeface="Century Gothic" panose="020B0502020202020204" pitchFamily="34" charset="0"/>
            </a:endParaRPr>
          </a:p>
          <a:p>
            <a:pPr lvl="0">
              <a:defRPr/>
            </a:pPr>
            <a:endParaRPr lang="fr-FR" sz="1600" i="1" dirty="0">
              <a:latin typeface="Century Gothic" panose="020B0502020202020204" pitchFamily="34" charset="0"/>
            </a:endParaRPr>
          </a:p>
          <a:p>
            <a:pPr lvl="0">
              <a:defRPr/>
            </a:pPr>
            <a:endParaRPr lang="fr-FR" sz="1400" i="1" dirty="0">
              <a:latin typeface="Century Gothic" panose="020B0502020202020204" pitchFamily="34" charset="0"/>
            </a:endParaRPr>
          </a:p>
          <a:p>
            <a:pPr lvl="0">
              <a:defRPr/>
            </a:pPr>
            <a:r>
              <a:rPr lang="en-US" sz="1600" dirty="0">
                <a:latin typeface="Century Gothic" panose="020F0302020204030204"/>
              </a:rPr>
              <a:t>Je </a:t>
            </a:r>
            <a:r>
              <a:rPr lang="en-US" sz="1600" dirty="0" err="1">
                <a:latin typeface="Century Gothic" panose="020F0302020204030204"/>
              </a:rPr>
              <a:t>suis</a:t>
            </a:r>
            <a:r>
              <a:rPr lang="en-US" sz="1600" dirty="0">
                <a:latin typeface="Century Gothic" panose="020F0302020204030204"/>
              </a:rPr>
              <a:t> </a:t>
            </a:r>
            <a:r>
              <a:rPr lang="en-US" sz="1600" b="1" dirty="0" err="1">
                <a:latin typeface="Century Gothic" panose="020F0302020204030204"/>
              </a:rPr>
              <a:t>une</a:t>
            </a:r>
            <a:r>
              <a:rPr lang="en-US" sz="1600" b="1" dirty="0">
                <a:latin typeface="Century Gothic" panose="020F0302020204030204"/>
              </a:rPr>
              <a:t> </a:t>
            </a:r>
            <a:r>
              <a:rPr lang="en-US" sz="1600" dirty="0" err="1">
                <a:latin typeface="Century Gothic" panose="020F0302020204030204"/>
              </a:rPr>
              <a:t>avocate</a:t>
            </a:r>
            <a:r>
              <a:rPr lang="en-US" sz="1600" dirty="0">
                <a:latin typeface="Century Gothic" panose="020F0302020204030204"/>
              </a:rPr>
              <a:t> </a:t>
            </a:r>
            <a:r>
              <a:rPr lang="en-US" sz="1600" dirty="0" err="1">
                <a:latin typeface="Century Gothic" panose="020F0302020204030204"/>
              </a:rPr>
              <a:t>ambitieuse</a:t>
            </a:r>
            <a:r>
              <a:rPr lang="en-US" sz="1600" dirty="0">
                <a:latin typeface="Century Gothic" panose="020F0302020204030204"/>
              </a:rPr>
              <a:t>.     I am an ambitious lawyer.</a:t>
            </a:r>
          </a:p>
          <a:p>
            <a:pPr>
              <a:defRPr/>
            </a:pPr>
            <a:r>
              <a:rPr lang="en-US" sz="1600" dirty="0" err="1">
                <a:latin typeface="Century Gothic" panose="020F0302020204030204"/>
              </a:rPr>
              <a:t>C’est</a:t>
            </a:r>
            <a:r>
              <a:rPr lang="en-US" sz="1600" dirty="0">
                <a:latin typeface="Century Gothic" panose="020F0302020204030204"/>
              </a:rPr>
              <a:t> </a:t>
            </a:r>
            <a:r>
              <a:rPr lang="en-US" sz="1600" b="1" dirty="0">
                <a:latin typeface="Century Gothic" panose="020F0302020204030204"/>
              </a:rPr>
              <a:t>un </a:t>
            </a:r>
            <a:r>
              <a:rPr lang="en-US" sz="1600" dirty="0" err="1">
                <a:latin typeface="Century Gothic" panose="020F0302020204030204"/>
              </a:rPr>
              <a:t>secrétaire</a:t>
            </a:r>
            <a:r>
              <a:rPr lang="en-US" sz="1600" dirty="0">
                <a:latin typeface="Century Gothic" panose="020F0302020204030204"/>
              </a:rPr>
              <a:t> de </a:t>
            </a:r>
            <a:r>
              <a:rPr lang="en-US" sz="1600" dirty="0" err="1">
                <a:latin typeface="Century Gothic" panose="020F0302020204030204"/>
              </a:rPr>
              <a:t>l'école</a:t>
            </a:r>
            <a:r>
              <a:rPr lang="en-US" sz="1600" dirty="0">
                <a:latin typeface="Century Gothic" panose="020F0302020204030204"/>
              </a:rPr>
              <a:t>.         He’s a secretary at the school.</a:t>
            </a:r>
          </a:p>
        </p:txBody>
      </p:sp>
      <p:pic>
        <p:nvPicPr>
          <p:cNvPr id="49" name="Picture 48" descr="Man sitting at a desk">
            <a:extLst>
              <a:ext uri="{FF2B5EF4-FFF2-40B4-BE49-F238E27FC236}">
                <a16:creationId xmlns:a16="http://schemas.microsoft.com/office/drawing/2014/main" id="{CEE27B93-0F19-6F45-86A8-83B4EACD1C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938" r="18289"/>
          <a:stretch/>
        </p:blipFill>
        <p:spPr>
          <a:xfrm>
            <a:off x="6107118" y="6871735"/>
            <a:ext cx="566531" cy="554394"/>
          </a:xfrm>
          <a:prstGeom prst="rect">
            <a:avLst/>
          </a:prstGeom>
        </p:spPr>
      </p:pic>
      <p:sp>
        <p:nvSpPr>
          <p:cNvPr id="50" name="Content Placeholder 2">
            <a:extLst>
              <a:ext uri="{FF2B5EF4-FFF2-40B4-BE49-F238E27FC236}">
                <a16:creationId xmlns:a16="http://schemas.microsoft.com/office/drawing/2014/main" id="{2DD82EBC-73D9-5545-8E02-237D06EADE6A}"/>
              </a:ext>
            </a:extLst>
          </p:cNvPr>
          <p:cNvSpPr txBox="1">
            <a:spLocks/>
          </p:cNvSpPr>
          <p:nvPr/>
        </p:nvSpPr>
        <p:spPr>
          <a:xfrm>
            <a:off x="177233" y="6403343"/>
            <a:ext cx="6531540" cy="338372"/>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1600" dirty="0">
                <a:solidFill>
                  <a:srgbClr val="000000"/>
                </a:solidFill>
                <a:latin typeface="Century Gothic" panose="020F0302020204030204"/>
              </a:rPr>
              <a:t>There is </a:t>
            </a:r>
            <a:r>
              <a:rPr lang="en-US" sz="1600" b="1" dirty="0">
                <a:solidFill>
                  <a:srgbClr val="000000"/>
                </a:solidFill>
                <a:latin typeface="Century Gothic" panose="020F0302020204030204"/>
              </a:rPr>
              <a:t>no indefinite article </a:t>
            </a:r>
            <a:r>
              <a:rPr lang="en-US" sz="1600" dirty="0">
                <a:solidFill>
                  <a:srgbClr val="000000"/>
                </a:solidFill>
                <a:latin typeface="Century Gothic" panose="020F0302020204030204"/>
              </a:rPr>
              <a:t>after </a:t>
            </a:r>
            <a:r>
              <a:rPr lang="en-US" sz="1600" i="1" dirty="0" err="1">
                <a:solidFill>
                  <a:srgbClr val="000000"/>
                </a:solidFill>
                <a:latin typeface="Century Gothic" panose="020F0302020204030204"/>
              </a:rPr>
              <a:t>être</a:t>
            </a:r>
            <a:r>
              <a:rPr lang="en-US" sz="1600" dirty="0">
                <a:solidFill>
                  <a:srgbClr val="000000"/>
                </a:solidFill>
                <a:latin typeface="Century Gothic" panose="020F0302020204030204"/>
              </a:rPr>
              <a:t> + profession: </a:t>
            </a:r>
          </a:p>
        </p:txBody>
      </p:sp>
      <p:sp>
        <p:nvSpPr>
          <p:cNvPr id="51" name="Content Placeholder 2">
            <a:extLst>
              <a:ext uri="{FF2B5EF4-FFF2-40B4-BE49-F238E27FC236}">
                <a16:creationId xmlns:a16="http://schemas.microsoft.com/office/drawing/2014/main" id="{E39792F8-2DCE-8F4C-8429-246EC0AB71BF}"/>
              </a:ext>
            </a:extLst>
          </p:cNvPr>
          <p:cNvSpPr txBox="1">
            <a:spLocks/>
          </p:cNvSpPr>
          <p:nvPr/>
        </p:nvSpPr>
        <p:spPr>
          <a:xfrm>
            <a:off x="177233" y="7529189"/>
            <a:ext cx="6531540" cy="554394"/>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1600" dirty="0">
                <a:solidFill>
                  <a:srgbClr val="000000"/>
                </a:solidFill>
                <a:latin typeface="Century Gothic" panose="020F0302020204030204"/>
              </a:rPr>
              <a:t>We </a:t>
            </a:r>
            <a:r>
              <a:rPr lang="en-US" sz="1600" b="1" dirty="0">
                <a:solidFill>
                  <a:srgbClr val="000000"/>
                </a:solidFill>
                <a:latin typeface="Century Gothic" panose="020F0302020204030204"/>
              </a:rPr>
              <a:t>do need</a:t>
            </a:r>
            <a:r>
              <a:rPr lang="en-US" sz="1600" dirty="0">
                <a:solidFill>
                  <a:srgbClr val="000000"/>
                </a:solidFill>
                <a:latin typeface="Century Gothic" panose="020F0302020204030204"/>
              </a:rPr>
              <a:t> </a:t>
            </a:r>
            <a:r>
              <a:rPr lang="en-US" sz="1600" b="1" dirty="0">
                <a:solidFill>
                  <a:srgbClr val="000000"/>
                </a:solidFill>
                <a:latin typeface="Century Gothic" panose="020F0302020204030204"/>
              </a:rPr>
              <a:t>articles</a:t>
            </a:r>
            <a:r>
              <a:rPr lang="en-US" sz="1600" dirty="0">
                <a:solidFill>
                  <a:srgbClr val="000000"/>
                </a:solidFill>
                <a:latin typeface="Century Gothic" panose="020F0302020204030204"/>
              </a:rPr>
              <a:t> with more general statements, like when we use </a:t>
            </a:r>
            <a:r>
              <a:rPr lang="en-US" sz="1600" b="1" dirty="0">
                <a:solidFill>
                  <a:srgbClr val="000000"/>
                </a:solidFill>
                <a:latin typeface="Century Gothic" panose="020F0302020204030204"/>
              </a:rPr>
              <a:t>adjectives </a:t>
            </a:r>
            <a:r>
              <a:rPr lang="en-US" sz="1600" dirty="0">
                <a:solidFill>
                  <a:srgbClr val="000000"/>
                </a:solidFill>
                <a:latin typeface="Century Gothic" panose="020F0302020204030204"/>
              </a:rPr>
              <a:t>to give </a:t>
            </a:r>
            <a:r>
              <a:rPr lang="en-US" sz="1600" b="1" dirty="0">
                <a:solidFill>
                  <a:srgbClr val="000000"/>
                </a:solidFill>
                <a:latin typeface="Century Gothic" panose="020F0302020204030204"/>
              </a:rPr>
              <a:t>information about the job.</a:t>
            </a:r>
            <a:endParaRPr lang="en-US" sz="1600" dirty="0">
              <a:solidFill>
                <a:srgbClr val="000000"/>
              </a:solidFill>
              <a:latin typeface="Century Gothic" panose="020F0302020204030204"/>
            </a:endParaRPr>
          </a:p>
        </p:txBody>
      </p:sp>
      <p:sp>
        <p:nvSpPr>
          <p:cNvPr id="53" name="Rectangle 52">
            <a:extLst>
              <a:ext uri="{FF2B5EF4-FFF2-40B4-BE49-F238E27FC236}">
                <a16:creationId xmlns:a16="http://schemas.microsoft.com/office/drawing/2014/main" id="{8E5193C8-A136-2541-91BE-0A11B304DF35}"/>
              </a:ext>
            </a:extLst>
          </p:cNvPr>
          <p:cNvSpPr/>
          <p:nvPr/>
        </p:nvSpPr>
        <p:spPr>
          <a:xfrm>
            <a:off x="172381" y="5909610"/>
            <a:ext cx="4861878" cy="369332"/>
          </a:xfrm>
          <a:prstGeom prst="rect">
            <a:avLst/>
          </a:prstGeom>
        </p:spPr>
        <p:txBody>
          <a:bodyPr wrap="squar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Talking about professions</a:t>
            </a:r>
            <a:endParaRPr lang="en-GB"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92994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14</a:t>
            </a:r>
          </a:p>
        </p:txBody>
      </p:sp>
      <p:graphicFrame>
        <p:nvGraphicFramePr>
          <p:cNvPr id="38" name="Table 37"/>
          <p:cNvGraphicFramePr>
            <a:graphicFrameLocks noGrp="1"/>
          </p:cNvGraphicFramePr>
          <p:nvPr>
            <p:extLst>
              <p:ext uri="{D42A27DB-BD31-4B8C-83A1-F6EECF244321}">
                <p14:modId xmlns:p14="http://schemas.microsoft.com/office/powerpoint/2010/main" val="2860856729"/>
              </p:ext>
            </p:extLst>
          </p:nvPr>
        </p:nvGraphicFramePr>
        <p:xfrm>
          <a:off x="857439" y="4847113"/>
          <a:ext cx="3225600" cy="1692000"/>
        </p:xfrm>
        <a:graphic>
          <a:graphicData uri="http://schemas.openxmlformats.org/drawingml/2006/table">
            <a:tbl>
              <a:tblPr>
                <a:tableStyleId>{5940675A-B579-460E-94D1-54222C63F5DA}</a:tableStyleId>
              </a:tblPr>
              <a:tblGrid>
                <a:gridCol w="1371600">
                  <a:extLst>
                    <a:ext uri="{9D8B030D-6E8A-4147-A177-3AD203B41FA5}">
                      <a16:colId xmlns:a16="http://schemas.microsoft.com/office/drawing/2014/main" val="20000"/>
                    </a:ext>
                  </a:extLst>
                </a:gridCol>
                <a:gridCol w="1854000">
                  <a:extLst>
                    <a:ext uri="{9D8B030D-6E8A-4147-A177-3AD203B41FA5}">
                      <a16:colId xmlns:a16="http://schemas.microsoft.com/office/drawing/2014/main" val="20001"/>
                    </a:ext>
                  </a:extLst>
                </a:gridCol>
              </a:tblGrid>
              <a:tr h="338400">
                <a:tc>
                  <a:txBody>
                    <a:bodyPr/>
                    <a:lstStyle/>
                    <a:p>
                      <a:pPr algn="l" fontAlgn="b"/>
                      <a:r>
                        <a:rPr lang="en-GB" sz="1600" b="0" i="0" u="none" strike="noStrike" dirty="0" err="1">
                          <a:solidFill>
                            <a:srgbClr val="000000"/>
                          </a:solidFill>
                          <a:effectLst/>
                          <a:latin typeface="Century Gothic" panose="020B0502020202020204" pitchFamily="34" charset="0"/>
                        </a:rPr>
                        <a:t>ambitieuse</a:t>
                      </a:r>
                      <a:endParaRPr lang="en-GB" sz="1600" b="0" i="0" u="none" strike="noStrike" dirty="0">
                        <a:solidFill>
                          <a:srgbClr val="000000"/>
                        </a:solidFill>
                        <a:effectLst/>
                        <a:latin typeface="Century Gothic" panose="020B0502020202020204" pitchFamily="34" charset="0"/>
                      </a:endParaRPr>
                    </a:p>
                  </a:txBody>
                  <a:tcPr marL="36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ambitious</a:t>
                      </a:r>
                      <a:r>
                        <a:rPr lang="en-GB" sz="1600" b="0" i="0" u="none" strike="noStrike" baseline="0" dirty="0">
                          <a:solidFill>
                            <a:srgbClr val="000000"/>
                          </a:solidFill>
                          <a:effectLst/>
                          <a:latin typeface="Century Gothic" panose="020B0502020202020204" pitchFamily="34" charset="0"/>
                        </a:rPr>
                        <a:t> (f)</a:t>
                      </a:r>
                      <a:endParaRPr lang="en-GB" sz="1600" b="0" i="0" u="none" strike="noStrike" dirty="0">
                        <a:solidFill>
                          <a:srgbClr val="000000"/>
                        </a:solidFill>
                        <a:effectLst/>
                        <a:latin typeface="Century Gothic" panose="020B0502020202020204" pitchFamily="34" charset="0"/>
                      </a:endParaRPr>
                    </a:p>
                  </a:txBody>
                  <a:tcPr marL="36000" marR="90000" marT="46800" marB="46800" anchor="b"/>
                </a:tc>
                <a:extLst>
                  <a:ext uri="{0D108BD9-81ED-4DB2-BD59-A6C34878D82A}">
                    <a16:rowId xmlns:a16="http://schemas.microsoft.com/office/drawing/2014/main" val="3429577537"/>
                  </a:ext>
                </a:extLst>
              </a:tr>
              <a:tr h="338400">
                <a:tc>
                  <a:txBody>
                    <a:bodyPr/>
                    <a:lstStyle/>
                    <a:p>
                      <a:pPr algn="l" fontAlgn="b"/>
                      <a:r>
                        <a:rPr lang="en-GB" sz="1600" b="0" i="0" u="none" strike="noStrike" dirty="0">
                          <a:solidFill>
                            <a:srgbClr val="000000"/>
                          </a:solidFill>
                          <a:effectLst/>
                          <a:latin typeface="Century Gothic" panose="020B0502020202020204" pitchFamily="34" charset="0"/>
                        </a:rPr>
                        <a:t>prudent(e)</a:t>
                      </a:r>
                    </a:p>
                  </a:txBody>
                  <a:tcPr marL="36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careful (m/f)</a:t>
                      </a:r>
                    </a:p>
                  </a:txBody>
                  <a:tcPr marL="36000" marR="90000" marT="46800" marB="46800" anchor="b"/>
                </a:tc>
                <a:extLst>
                  <a:ext uri="{0D108BD9-81ED-4DB2-BD59-A6C34878D82A}">
                    <a16:rowId xmlns:a16="http://schemas.microsoft.com/office/drawing/2014/main" val="2723239967"/>
                  </a:ext>
                </a:extLst>
              </a:tr>
              <a:tr h="338400">
                <a:tc>
                  <a:txBody>
                    <a:bodyPr/>
                    <a:lstStyle/>
                    <a:p>
                      <a:pPr algn="l" fontAlgn="b"/>
                      <a:r>
                        <a:rPr lang="en-GB" sz="1600" b="0" i="0" u="none" strike="noStrike" dirty="0" err="1">
                          <a:solidFill>
                            <a:srgbClr val="000000"/>
                          </a:solidFill>
                          <a:effectLst/>
                          <a:latin typeface="Century Gothic" panose="020B0502020202020204" pitchFamily="34" charset="0"/>
                        </a:rPr>
                        <a:t>travailleur</a:t>
                      </a:r>
                      <a:endParaRPr lang="en-GB" sz="1600" b="0" i="0" u="none" strike="noStrike" dirty="0">
                        <a:solidFill>
                          <a:srgbClr val="000000"/>
                        </a:solidFill>
                        <a:effectLst/>
                        <a:latin typeface="Century Gothic" panose="020B0502020202020204" pitchFamily="34" charset="0"/>
                      </a:endParaRPr>
                    </a:p>
                  </a:txBody>
                  <a:tcPr marL="36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hard-working</a:t>
                      </a:r>
                      <a:r>
                        <a:rPr lang="en-GB" sz="1600" b="0" i="0" u="none" strike="noStrike" baseline="0" dirty="0">
                          <a:solidFill>
                            <a:srgbClr val="000000"/>
                          </a:solidFill>
                          <a:effectLst/>
                          <a:latin typeface="Century Gothic" panose="020B0502020202020204" pitchFamily="34" charset="0"/>
                        </a:rPr>
                        <a:t> (m)</a:t>
                      </a:r>
                      <a:endParaRPr lang="en-GB" sz="1600" b="0" i="0" u="none" strike="noStrike" dirty="0">
                        <a:solidFill>
                          <a:srgbClr val="000000"/>
                        </a:solidFill>
                        <a:effectLst/>
                        <a:latin typeface="Century Gothic" panose="020B0502020202020204" pitchFamily="34" charset="0"/>
                      </a:endParaRPr>
                    </a:p>
                  </a:txBody>
                  <a:tcPr marL="36000" marR="0" marT="46800" marB="46800" anchor="b"/>
                </a:tc>
                <a:extLst>
                  <a:ext uri="{0D108BD9-81ED-4DB2-BD59-A6C34878D82A}">
                    <a16:rowId xmlns:a16="http://schemas.microsoft.com/office/drawing/2014/main" val="10002"/>
                  </a:ext>
                </a:extLst>
              </a:tr>
              <a:tr h="338400">
                <a:tc>
                  <a:txBody>
                    <a:bodyPr/>
                    <a:lstStyle/>
                    <a:p>
                      <a:pPr algn="l" fontAlgn="b"/>
                      <a:r>
                        <a:rPr lang="en-GB" sz="1600" b="0" i="0" u="none" strike="noStrike" dirty="0" err="1">
                          <a:solidFill>
                            <a:srgbClr val="000000"/>
                          </a:solidFill>
                          <a:effectLst/>
                          <a:latin typeface="Century Gothic" panose="020B0502020202020204" pitchFamily="34" charset="0"/>
                        </a:rPr>
                        <a:t>travailleuse</a:t>
                      </a:r>
                      <a:endParaRPr lang="en-GB" sz="1600" b="0" i="0" u="none" strike="noStrike" dirty="0">
                        <a:solidFill>
                          <a:srgbClr val="000000"/>
                        </a:solidFill>
                        <a:effectLst/>
                        <a:latin typeface="Century Gothic" panose="020B0502020202020204" pitchFamily="34" charset="0"/>
                      </a:endParaRPr>
                    </a:p>
                  </a:txBody>
                  <a:tcPr marL="36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hard-working (f)</a:t>
                      </a:r>
                    </a:p>
                  </a:txBody>
                  <a:tcPr marL="36000" marR="0" marT="46800" marB="46800" anchor="b"/>
                </a:tc>
                <a:extLst>
                  <a:ext uri="{0D108BD9-81ED-4DB2-BD59-A6C34878D82A}">
                    <a16:rowId xmlns:a16="http://schemas.microsoft.com/office/drawing/2014/main" val="10003"/>
                  </a:ext>
                </a:extLst>
              </a:tr>
              <a:tr h="338400">
                <a:tc>
                  <a:txBody>
                    <a:bodyPr/>
                    <a:lstStyle/>
                    <a:p>
                      <a:pPr algn="l" fontAlgn="b"/>
                      <a:r>
                        <a:rPr lang="en-GB" sz="1600" b="0" i="0" u="none" strike="noStrike" dirty="0" err="1">
                          <a:solidFill>
                            <a:srgbClr val="000000"/>
                          </a:solidFill>
                          <a:effectLst/>
                          <a:latin typeface="Century Gothic" panose="020B0502020202020204" pitchFamily="34" charset="0"/>
                        </a:rPr>
                        <a:t>assez</a:t>
                      </a:r>
                      <a:endParaRPr lang="en-GB" sz="1600" b="0" i="0" u="none" strike="noStrike" dirty="0">
                        <a:solidFill>
                          <a:srgbClr val="000000"/>
                        </a:solidFill>
                        <a:effectLst/>
                        <a:latin typeface="Century Gothic" panose="020B0502020202020204" pitchFamily="34" charset="0"/>
                      </a:endParaRPr>
                    </a:p>
                  </a:txBody>
                  <a:tcPr marL="36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quite</a:t>
                      </a:r>
                    </a:p>
                  </a:txBody>
                  <a:tcPr marL="36000" marR="0" marT="46800" marB="46800" anchor="b"/>
                </a:tc>
                <a:extLst>
                  <a:ext uri="{0D108BD9-81ED-4DB2-BD59-A6C34878D82A}">
                    <a16:rowId xmlns:a16="http://schemas.microsoft.com/office/drawing/2014/main" val="10004"/>
                  </a:ext>
                </a:extLst>
              </a:tr>
            </a:tbl>
          </a:graphicData>
        </a:graphic>
      </p:graphicFrame>
      <p:sp>
        <p:nvSpPr>
          <p:cNvPr id="39" name="Rectangle 38">
            <a:extLst>
              <a:ext uri="{FF2B5EF4-FFF2-40B4-BE49-F238E27FC236}">
                <a16:creationId xmlns:a16="http://schemas.microsoft.com/office/drawing/2014/main" id="{187D3DE4-1B8E-4EF9-A0F4-FAE19AE97A2E}"/>
              </a:ext>
            </a:extLst>
          </p:cNvPr>
          <p:cNvSpPr/>
          <p:nvPr/>
        </p:nvSpPr>
        <p:spPr>
          <a:xfrm>
            <a:off x="5017465" y="118800"/>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graphicFrame>
        <p:nvGraphicFramePr>
          <p:cNvPr id="40" name="Table 39"/>
          <p:cNvGraphicFramePr>
            <a:graphicFrameLocks noGrp="1"/>
          </p:cNvGraphicFramePr>
          <p:nvPr>
            <p:extLst>
              <p:ext uri="{D42A27DB-BD31-4B8C-83A1-F6EECF244321}">
                <p14:modId xmlns:p14="http://schemas.microsoft.com/office/powerpoint/2010/main" val="1658656789"/>
              </p:ext>
            </p:extLst>
          </p:nvPr>
        </p:nvGraphicFramePr>
        <p:xfrm>
          <a:off x="857439" y="1137050"/>
          <a:ext cx="3226059" cy="3711840"/>
        </p:xfrm>
        <a:graphic>
          <a:graphicData uri="http://schemas.openxmlformats.org/drawingml/2006/table">
            <a:tbl>
              <a:tblPr>
                <a:tableStyleId>{5940675A-B579-460E-94D1-54222C63F5DA}</a:tableStyleId>
              </a:tblPr>
              <a:tblGrid>
                <a:gridCol w="1373737">
                  <a:extLst>
                    <a:ext uri="{9D8B030D-6E8A-4147-A177-3AD203B41FA5}">
                      <a16:colId xmlns:a16="http://schemas.microsoft.com/office/drawing/2014/main" val="2576834893"/>
                    </a:ext>
                  </a:extLst>
                </a:gridCol>
                <a:gridCol w="1852322">
                  <a:extLst>
                    <a:ext uri="{9D8B030D-6E8A-4147-A177-3AD203B41FA5}">
                      <a16:colId xmlns:a16="http://schemas.microsoft.com/office/drawing/2014/main" val="3222018720"/>
                    </a:ext>
                  </a:extLst>
                </a:gridCol>
              </a:tblGrid>
              <a:tr h="326907">
                <a:tc>
                  <a:txBody>
                    <a:bodyPr/>
                    <a:lstStyle/>
                    <a:p>
                      <a:pPr algn="l" fontAlgn="b"/>
                      <a:r>
                        <a:rPr lang="en-GB" sz="1600" b="0" i="0" u="none" strike="noStrike" dirty="0">
                          <a:solidFill>
                            <a:srgbClr val="000000"/>
                          </a:solidFill>
                          <a:effectLst/>
                          <a:latin typeface="Century Gothic" panose="020B0502020202020204" pitchFamily="34" charset="0"/>
                        </a:rPr>
                        <a:t>un </a:t>
                      </a:r>
                      <a:r>
                        <a:rPr lang="en-GB" sz="1600" b="0" i="0" u="none" strike="noStrike" dirty="0" err="1">
                          <a:solidFill>
                            <a:srgbClr val="000000"/>
                          </a:solidFill>
                          <a:effectLst/>
                          <a:latin typeface="Century Gothic" panose="020B0502020202020204" pitchFamily="34" charset="0"/>
                        </a:rPr>
                        <a:t>avocat</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lawyer (m)</a:t>
                      </a:r>
                    </a:p>
                  </a:txBody>
                  <a:tcPr marL="72000" marR="0" marT="46800" marB="46800" anchor="b"/>
                </a:tc>
                <a:extLst>
                  <a:ext uri="{0D108BD9-81ED-4DB2-BD59-A6C34878D82A}">
                    <a16:rowId xmlns:a16="http://schemas.microsoft.com/office/drawing/2014/main" val="4007166980"/>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une</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avocate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lawyer</a:t>
                      </a:r>
                      <a:r>
                        <a:rPr lang="en-GB" sz="1600" b="0" i="0" u="none" strike="noStrike" baseline="0" dirty="0">
                          <a:solidFill>
                            <a:srgbClr val="000000"/>
                          </a:solidFill>
                          <a:effectLst/>
                          <a:latin typeface="Century Gothic" panose="020B0502020202020204" pitchFamily="34" charset="0"/>
                        </a:rPr>
                        <a:t> (f)</a:t>
                      </a:r>
                      <a:endParaRPr lang="en-GB" sz="1600" b="0" i="0" u="none" strike="noStrike" dirty="0">
                        <a:solidFill>
                          <a:srgbClr val="000000"/>
                        </a:solidFill>
                        <a:effectLst/>
                        <a:latin typeface="Century Gothic" panose="020B0502020202020204" pitchFamily="34" charset="0"/>
                      </a:endParaRPr>
                    </a:p>
                  </a:txBody>
                  <a:tcPr marL="72000" marR="0" marT="46800" marB="46800" anchor="b"/>
                </a:tc>
                <a:extLst>
                  <a:ext uri="{0D108BD9-81ED-4DB2-BD59-A6C34878D82A}">
                    <a16:rowId xmlns:a16="http://schemas.microsoft.com/office/drawing/2014/main" val="141838412"/>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le bureau</a:t>
                      </a: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desk</a:t>
                      </a:r>
                      <a:r>
                        <a:rPr lang="en-GB" sz="1600" b="0" i="0" u="none" strike="noStrike" baseline="0" dirty="0">
                          <a:solidFill>
                            <a:srgbClr val="000000"/>
                          </a:solidFill>
                          <a:effectLst/>
                          <a:latin typeface="Century Gothic" panose="020B0502020202020204" pitchFamily="34" charset="0"/>
                        </a:rPr>
                        <a:t>, office</a:t>
                      </a:r>
                      <a:endParaRPr lang="en-GB" sz="1600" b="0" i="0" u="none" strike="noStrike" dirty="0">
                        <a:solidFill>
                          <a:srgbClr val="000000"/>
                        </a:solidFill>
                        <a:effectLst/>
                        <a:latin typeface="Century Gothic" panose="020B0502020202020204" pitchFamily="34" charset="0"/>
                      </a:endParaRPr>
                    </a:p>
                  </a:txBody>
                  <a:tcPr marL="72000" marR="0" marT="46800" marB="46800" anchor="b"/>
                </a:tc>
                <a:extLst>
                  <a:ext uri="{0D108BD9-81ED-4DB2-BD59-A6C34878D82A}">
                    <a16:rowId xmlns:a16="http://schemas.microsoft.com/office/drawing/2014/main" val="1683749526"/>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directeur</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err="1">
                          <a:solidFill>
                            <a:srgbClr val="000000"/>
                          </a:solidFill>
                          <a:effectLst/>
                          <a:latin typeface="Century Gothic" panose="020B0502020202020204" pitchFamily="34" charset="0"/>
                        </a:rPr>
                        <a:t>headteacher</a:t>
                      </a:r>
                      <a:r>
                        <a:rPr lang="en-GB" sz="1600" b="0" i="0" u="none" strike="noStrike" baseline="0" dirty="0">
                          <a:solidFill>
                            <a:srgbClr val="000000"/>
                          </a:solidFill>
                          <a:effectLst/>
                          <a:latin typeface="Century Gothic" panose="020B0502020202020204" pitchFamily="34" charset="0"/>
                        </a:rPr>
                        <a:t> (m)</a:t>
                      </a:r>
                      <a:endParaRPr lang="en-GB" sz="1600" b="0" i="0" u="none" strike="noStrike" dirty="0">
                        <a:solidFill>
                          <a:srgbClr val="000000"/>
                        </a:solidFill>
                        <a:effectLst/>
                        <a:latin typeface="Century Gothic" panose="020B0502020202020204" pitchFamily="34" charset="0"/>
                      </a:endParaRPr>
                    </a:p>
                  </a:txBody>
                  <a:tcPr marL="72000" marR="0" marT="46800" marB="46800" anchor="b"/>
                </a:tc>
                <a:extLst>
                  <a:ext uri="{0D108BD9-81ED-4DB2-BD59-A6C34878D82A}">
                    <a16:rowId xmlns:a16="http://schemas.microsoft.com/office/drawing/2014/main" val="3029552813"/>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directrice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err="1">
                          <a:solidFill>
                            <a:srgbClr val="000000"/>
                          </a:solidFill>
                          <a:effectLst/>
                          <a:latin typeface="Century Gothic" panose="020B0502020202020204" pitchFamily="34" charset="0"/>
                        </a:rPr>
                        <a:t>headteacher</a:t>
                      </a:r>
                      <a:r>
                        <a:rPr lang="en-GB" sz="1600" b="0" i="0" u="none" strike="noStrike" baseline="0" dirty="0">
                          <a:solidFill>
                            <a:srgbClr val="000000"/>
                          </a:solidFill>
                          <a:effectLst/>
                          <a:latin typeface="Century Gothic" panose="020B0502020202020204" pitchFamily="34" charset="0"/>
                        </a:rPr>
                        <a:t> (f)</a:t>
                      </a:r>
                      <a:endParaRPr lang="en-GB" sz="1600" b="0" i="0" u="none" strike="noStrike" dirty="0">
                        <a:solidFill>
                          <a:srgbClr val="000000"/>
                        </a:solidFill>
                        <a:effectLst/>
                        <a:latin typeface="Century Gothic" panose="020B0502020202020204" pitchFamily="34" charset="0"/>
                      </a:endParaRPr>
                    </a:p>
                  </a:txBody>
                  <a:tcPr marL="72000" marR="0" marT="46800" marB="46800" anchor="b"/>
                </a:tc>
                <a:extLst>
                  <a:ext uri="{0D108BD9-81ED-4DB2-BD59-A6C34878D82A}">
                    <a16:rowId xmlns:a16="http://schemas.microsoft.com/office/drawing/2014/main" val="3491161878"/>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l’emploi</a:t>
                      </a:r>
                      <a:r>
                        <a:rPr lang="en-GB" sz="1600" b="0" i="0" u="none" strike="noStrike" baseline="0" dirty="0">
                          <a:solidFill>
                            <a:srgbClr val="000000"/>
                          </a:solidFill>
                          <a:effectLst/>
                          <a:latin typeface="Century Gothic" panose="020B0502020202020204" pitchFamily="34" charset="0"/>
                        </a:rPr>
                        <a:t> (m)</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job</a:t>
                      </a:r>
                    </a:p>
                  </a:txBody>
                  <a:tcPr marL="72000" marR="0" marT="46800" marB="46800" anchor="b"/>
                </a:tc>
                <a:extLst>
                  <a:ext uri="{0D108BD9-81ED-4DB2-BD59-A6C34878D82A}">
                    <a16:rowId xmlns:a16="http://schemas.microsoft.com/office/drawing/2014/main" val="977986458"/>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facteur</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postman (m)</a:t>
                      </a:r>
                    </a:p>
                  </a:txBody>
                  <a:tcPr marL="72000" marR="0" marT="46800" marB="46800" anchor="b"/>
                </a:tc>
                <a:extLst>
                  <a:ext uri="{0D108BD9-81ED-4DB2-BD59-A6C34878D82A}">
                    <a16:rowId xmlns:a16="http://schemas.microsoft.com/office/drawing/2014/main" val="3008129673"/>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factrice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postwoman f)</a:t>
                      </a:r>
                    </a:p>
                  </a:txBody>
                  <a:tcPr marL="72000" marR="0" marT="46800" marB="46800" anchor="b"/>
                </a:tc>
                <a:extLst>
                  <a:ext uri="{0D108BD9-81ED-4DB2-BD59-A6C34878D82A}">
                    <a16:rowId xmlns:a16="http://schemas.microsoft.com/office/drawing/2014/main" val="428210005"/>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secrétaire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secretary (m)</a:t>
                      </a:r>
                    </a:p>
                  </a:txBody>
                  <a:tcPr marL="72000" marR="0" marT="46800" marB="46800" anchor="b"/>
                </a:tc>
                <a:extLst>
                  <a:ext uri="{0D108BD9-81ED-4DB2-BD59-A6C34878D82A}">
                    <a16:rowId xmlns:a16="http://schemas.microsoft.com/office/drawing/2014/main" val="4091572625"/>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secrétaire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secretary</a:t>
                      </a:r>
                      <a:r>
                        <a:rPr lang="en-GB" sz="1600" b="0" i="0" u="none" strike="noStrike" baseline="0" dirty="0">
                          <a:solidFill>
                            <a:srgbClr val="000000"/>
                          </a:solidFill>
                          <a:effectLst/>
                          <a:latin typeface="Century Gothic" panose="020B0502020202020204" pitchFamily="34" charset="0"/>
                        </a:rPr>
                        <a:t> (f)</a:t>
                      </a:r>
                      <a:endParaRPr lang="en-GB" sz="1600" b="0" i="0" u="none" strike="noStrike" dirty="0">
                        <a:solidFill>
                          <a:srgbClr val="000000"/>
                        </a:solidFill>
                        <a:effectLst/>
                        <a:latin typeface="Century Gothic" panose="020B0502020202020204" pitchFamily="34" charset="0"/>
                      </a:endParaRPr>
                    </a:p>
                  </a:txBody>
                  <a:tcPr marL="72000" marR="0" marT="46800" marB="46800" anchor="b"/>
                </a:tc>
                <a:extLst>
                  <a:ext uri="{0D108BD9-81ED-4DB2-BD59-A6C34878D82A}">
                    <a16:rowId xmlns:a16="http://schemas.microsoft.com/office/drawing/2014/main" val="1061227613"/>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ambitieux</a:t>
                      </a:r>
                      <a:endParaRPr lang="en-GB" sz="1600" b="0" i="0" u="none" strike="noStrike" dirty="0">
                        <a:solidFill>
                          <a:srgbClr val="000000"/>
                        </a:solidFill>
                        <a:effectLst/>
                        <a:latin typeface="Century Gothic" panose="020B0502020202020204" pitchFamily="34" charset="0"/>
                      </a:endParaRPr>
                    </a:p>
                  </a:txBody>
                  <a:tcPr marL="36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ambitious (m)</a:t>
                      </a:r>
                    </a:p>
                  </a:txBody>
                  <a:tcPr marL="36000" marR="90000" marT="46800" marB="46800" anchor="b"/>
                </a:tc>
                <a:extLst>
                  <a:ext uri="{0D108BD9-81ED-4DB2-BD59-A6C34878D82A}">
                    <a16:rowId xmlns:a16="http://schemas.microsoft.com/office/drawing/2014/main" val="1731187937"/>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1042106782"/>
              </p:ext>
            </p:extLst>
          </p:nvPr>
        </p:nvGraphicFramePr>
        <p:xfrm>
          <a:off x="200369" y="1117130"/>
          <a:ext cx="797537" cy="4051536"/>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37628">
                <a:tc>
                  <a:txBody>
                    <a:bodyPr/>
                    <a:lstStyle/>
                    <a:p>
                      <a:pPr algn="ct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2704064"/>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a:t>
                      </a:r>
                      <a:r>
                        <a:rPr lang="en-GB" sz="1600" i="1" baseline="0" dirty="0">
                          <a:latin typeface="Century Gothic" panose="020B0502020202020204" pitchFamily="34" charset="0"/>
                        </a:rPr>
                        <a:t>m</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9756074"/>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3"/>
                  </a:ext>
                </a:extLst>
              </a:tr>
            </a:tbl>
          </a:graphicData>
        </a:graphic>
      </p:graphicFrame>
      <p:sp>
        <p:nvSpPr>
          <p:cNvPr id="43" name="Rectangle 42">
            <a:extLst>
              <a:ext uri="{FF2B5EF4-FFF2-40B4-BE49-F238E27FC236}">
                <a16:creationId xmlns:a16="http://schemas.microsoft.com/office/drawing/2014/main" id="{62EBD834-1E2D-44FA-960B-D5E01CB2C65F}"/>
              </a:ext>
            </a:extLst>
          </p:cNvPr>
          <p:cNvSpPr/>
          <p:nvPr/>
        </p:nvSpPr>
        <p:spPr>
          <a:xfrm>
            <a:off x="197447" y="118800"/>
            <a:ext cx="4723469" cy="675284"/>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45" name="Rounded Rectangle 44"/>
          <p:cNvSpPr/>
          <p:nvPr/>
        </p:nvSpPr>
        <p:spPr>
          <a:xfrm>
            <a:off x="4657809" y="8208507"/>
            <a:ext cx="1761105" cy="49376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7.3.1.4 &amp; 7.3.2.5</a:t>
            </a:r>
          </a:p>
        </p:txBody>
      </p:sp>
      <p:graphicFrame>
        <p:nvGraphicFramePr>
          <p:cNvPr id="11" name="Table 10">
            <a:extLst>
              <a:ext uri="{FF2B5EF4-FFF2-40B4-BE49-F238E27FC236}">
                <a16:creationId xmlns:a16="http://schemas.microsoft.com/office/drawing/2014/main" id="{7B1C77B2-5AD2-4AFF-822F-840DAA437986}"/>
              </a:ext>
            </a:extLst>
          </p:cNvPr>
          <p:cNvGraphicFramePr>
            <a:graphicFrameLocks noGrp="1"/>
          </p:cNvGraphicFramePr>
          <p:nvPr>
            <p:extLst>
              <p:ext uri="{D42A27DB-BD31-4B8C-83A1-F6EECF244321}">
                <p14:modId xmlns:p14="http://schemas.microsoft.com/office/powerpoint/2010/main" val="1730681843"/>
              </p:ext>
            </p:extLst>
          </p:nvPr>
        </p:nvGraphicFramePr>
        <p:xfrm>
          <a:off x="197447" y="4868810"/>
          <a:ext cx="797537" cy="1676400"/>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0">
                <a:tc>
                  <a:txBody>
                    <a:bodyPr/>
                    <a:lstStyle/>
                    <a:p>
                      <a:pPr algn="ctr">
                        <a:lnSpc>
                          <a:spcPct val="100000"/>
                        </a:lnSpc>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0">
                <a:tc>
                  <a:txBody>
                    <a:bodyPr/>
                    <a:lstStyle/>
                    <a:p>
                      <a:pPr algn="ctr">
                        <a:lnSpc>
                          <a:spcPct val="100000"/>
                        </a:lnSpc>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0">
                <a:tc>
                  <a:txBody>
                    <a:bodyPr/>
                    <a:lstStyle/>
                    <a:p>
                      <a:pPr algn="ctr">
                        <a:lnSpc>
                          <a:spcPct val="100000"/>
                        </a:lnSpc>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07386649"/>
                  </a:ext>
                </a:extLst>
              </a:tr>
            </a:tbl>
          </a:graphicData>
        </a:graphic>
      </p:graphicFrame>
      <p:pic>
        <p:nvPicPr>
          <p:cNvPr id="42" name="Picture 41" descr="QR code"/>
          <p:cNvPicPr>
            <a:picLocks noChangeAspect="1"/>
          </p:cNvPicPr>
          <p:nvPr/>
        </p:nvPicPr>
        <p:blipFill rotWithShape="1">
          <a:blip r:embed="rId3" cstate="print">
            <a:extLst>
              <a:ext uri="{28A0092B-C50C-407E-A947-70E740481C1C}">
                <a14:useLocalDpi xmlns:a14="http://schemas.microsoft.com/office/drawing/2010/main" val="0"/>
              </a:ext>
            </a:extLst>
          </a:blip>
          <a:srcRect t="9236"/>
          <a:stretch/>
        </p:blipFill>
        <p:spPr>
          <a:xfrm>
            <a:off x="5538362" y="7350499"/>
            <a:ext cx="891476" cy="786040"/>
          </a:xfrm>
          <a:prstGeom prst="rect">
            <a:avLst/>
          </a:prstGeom>
        </p:spPr>
      </p:pic>
      <p:pic>
        <p:nvPicPr>
          <p:cNvPr id="5" name="Picture 4" descr="Postman">
            <a:extLst>
              <a:ext uri="{FF2B5EF4-FFF2-40B4-BE49-F238E27FC236}">
                <a16:creationId xmlns:a16="http://schemas.microsoft.com/office/drawing/2014/main" id="{2BE46DCF-E9D2-DD44-9E1F-A9CE09CA99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0916" y="4173829"/>
            <a:ext cx="1468754" cy="2797627"/>
          </a:xfrm>
          <a:prstGeom prst="rect">
            <a:avLst/>
          </a:prstGeom>
        </p:spPr>
      </p:pic>
      <p:pic>
        <p:nvPicPr>
          <p:cNvPr id="7" name="Picture 6" descr="A group of people sitting at a table">
            <a:extLst>
              <a:ext uri="{FF2B5EF4-FFF2-40B4-BE49-F238E27FC236}">
                <a16:creationId xmlns:a16="http://schemas.microsoft.com/office/drawing/2014/main" id="{411C83B6-62BD-994A-8809-772F9F6415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780" y="6700756"/>
            <a:ext cx="3061504" cy="2219590"/>
          </a:xfrm>
          <a:prstGeom prst="rect">
            <a:avLst/>
          </a:prstGeom>
        </p:spPr>
      </p:pic>
      <p:pic>
        <p:nvPicPr>
          <p:cNvPr id="10" name="Picture 9" descr="A person in a suit and tie">
            <a:extLst>
              <a:ext uri="{FF2B5EF4-FFF2-40B4-BE49-F238E27FC236}">
                <a16:creationId xmlns:a16="http://schemas.microsoft.com/office/drawing/2014/main" id="{5834B087-4C70-4A4E-AECA-A631BB6BC8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8481" y="1007461"/>
            <a:ext cx="1451038" cy="2902075"/>
          </a:xfrm>
          <a:prstGeom prst="rect">
            <a:avLst/>
          </a:prstGeom>
        </p:spPr>
      </p:pic>
      <p:sp>
        <p:nvSpPr>
          <p:cNvPr id="2" name="Title 1">
            <a:extLst>
              <a:ext uri="{FF2B5EF4-FFF2-40B4-BE49-F238E27FC236}">
                <a16:creationId xmlns:a16="http://schemas.microsoft.com/office/drawing/2014/main" id="{B4581F70-71CD-5540-8FE2-254A9173EB84}"/>
              </a:ext>
            </a:extLst>
          </p:cNvPr>
          <p:cNvSpPr>
            <a:spLocks noGrp="1"/>
          </p:cNvSpPr>
          <p:nvPr>
            <p:ph type="title"/>
          </p:nvPr>
        </p:nvSpPr>
        <p:spPr>
          <a:xfrm>
            <a:off x="173414" y="-305589"/>
            <a:ext cx="4747502" cy="1524000"/>
          </a:xfrm>
        </p:spPr>
        <p:txBody>
          <a:bodyPr/>
          <a:lstStyle/>
          <a:p>
            <a:pPr algn="l"/>
            <a:r>
              <a:rPr lang="en-US" sz="2000" b="1" dirty="0">
                <a:solidFill>
                  <a:schemeClr val="bg1"/>
                </a:solidFill>
                <a:latin typeface="Century Gothic" panose="020B0502020202020204" pitchFamily="34" charset="0"/>
              </a:rPr>
              <a:t>Distinguishing between being and having: talking about jobs</a:t>
            </a:r>
          </a:p>
        </p:txBody>
      </p:sp>
    </p:spTree>
    <p:extLst>
      <p:ext uri="{BB962C8B-B14F-4D97-AF65-F5344CB8AC3E}">
        <p14:creationId xmlns:p14="http://schemas.microsoft.com/office/powerpoint/2010/main" val="3008578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15</a:t>
            </a:r>
          </a:p>
        </p:txBody>
      </p:sp>
      <p:sp>
        <p:nvSpPr>
          <p:cNvPr id="21" name="Rectangle 20" descr="Grey rectangle with text: T1.1 Semaine 3">
            <a:extLst>
              <a:ext uri="{FF2B5EF4-FFF2-40B4-BE49-F238E27FC236}">
                <a16:creationId xmlns:a16="http://schemas.microsoft.com/office/drawing/2014/main" id="{280B2C1C-B463-354C-9910-7DD3FA23847C}"/>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23" name="Rectangle 22">
            <a:extLst>
              <a:ext uri="{FF2B5EF4-FFF2-40B4-BE49-F238E27FC236}">
                <a16:creationId xmlns:a16="http://schemas.microsoft.com/office/drawing/2014/main" id="{96A8AABA-A769-1646-8404-E2AF0627112F}"/>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24" name="Title 7">
            <a:extLst>
              <a:ext uri="{FF2B5EF4-FFF2-40B4-BE49-F238E27FC236}">
                <a16:creationId xmlns:a16="http://schemas.microsoft.com/office/drawing/2014/main" id="{6B03C76D-1F41-0E4A-9ABF-2319556DA96E}"/>
              </a:ext>
            </a:extLst>
          </p:cNvPr>
          <p:cNvSpPr>
            <a:spLocks noGrp="1"/>
          </p:cNvSpPr>
          <p:nvPr>
            <p:ph type="title"/>
          </p:nvPr>
        </p:nvSpPr>
        <p:spPr>
          <a:xfrm>
            <a:off x="108000" y="144000"/>
            <a:ext cx="2091458" cy="411815"/>
          </a:xfrm>
        </p:spPr>
        <p:txBody>
          <a:bodyPr/>
          <a:lstStyle/>
          <a:p>
            <a:r>
              <a:rPr lang="en-GB" sz="2000" b="1" dirty="0">
                <a:solidFill>
                  <a:schemeClr val="bg1"/>
                </a:solidFill>
                <a:latin typeface="Century Gothic" panose="020B0502020202020204" pitchFamily="34" charset="0"/>
              </a:rPr>
              <a:t>T1.1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3</a:t>
            </a:r>
            <a:endParaRPr lang="en-US" sz="2000" dirty="0">
              <a:solidFill>
                <a:schemeClr val="bg1"/>
              </a:solidFill>
            </a:endParaRPr>
          </a:p>
        </p:txBody>
      </p:sp>
      <p:sp>
        <p:nvSpPr>
          <p:cNvPr id="6" name="Rectangle 5">
            <a:extLst>
              <a:ext uri="{FF2B5EF4-FFF2-40B4-BE49-F238E27FC236}">
                <a16:creationId xmlns:a16="http://schemas.microsoft.com/office/drawing/2014/main" id="{FD75FFF1-8A28-2741-AD64-EEB2C0F5B4F4}"/>
              </a:ext>
            </a:extLst>
          </p:cNvPr>
          <p:cNvSpPr/>
          <p:nvPr/>
        </p:nvSpPr>
        <p:spPr>
          <a:xfrm>
            <a:off x="108000" y="1069590"/>
            <a:ext cx="7459181" cy="1815882"/>
          </a:xfrm>
          <a:prstGeom prst="rect">
            <a:avLst/>
          </a:prstGeom>
        </p:spPr>
        <p:txBody>
          <a:bodyPr wrap="square">
            <a:spAutoFit/>
          </a:bodyPr>
          <a:lstStyle/>
          <a:p>
            <a:pPr lvl="0"/>
            <a:r>
              <a:rPr lang="en-US" sz="1600" dirty="0">
                <a:latin typeface="Century Gothic" panose="020F0302020204030204"/>
              </a:rPr>
              <a:t>We know two rules for making masculine </a:t>
            </a:r>
            <a:r>
              <a:rPr lang="en-US" sz="1600" b="1" dirty="0">
                <a:latin typeface="Century Gothic" panose="020F0302020204030204"/>
              </a:rPr>
              <a:t>nouns</a:t>
            </a:r>
            <a:r>
              <a:rPr lang="en-US" sz="1600" dirty="0">
                <a:latin typeface="Century Gothic" panose="020F0302020204030204"/>
              </a:rPr>
              <a:t> feminine:	</a:t>
            </a:r>
          </a:p>
          <a:p>
            <a:pPr lvl="0"/>
            <a:r>
              <a:rPr lang="en-US" sz="800" dirty="0">
                <a:latin typeface="Century Gothic" panose="020F0302020204030204"/>
              </a:rPr>
              <a:t>		</a:t>
            </a:r>
            <a:r>
              <a:rPr lang="en-US" sz="800" i="1" dirty="0">
                <a:latin typeface="Century Gothic" panose="020F0302020204030204"/>
              </a:rPr>
              <a:t>	</a:t>
            </a:r>
            <a:endParaRPr lang="en-US" sz="800" b="1" i="1" dirty="0">
              <a:latin typeface="Century Gothic" panose="020F0302020204030204"/>
            </a:endParaRPr>
          </a:p>
          <a:p>
            <a:pPr lvl="0"/>
            <a:r>
              <a:rPr lang="en-US" sz="1600" dirty="0">
                <a:latin typeface="Century Gothic" panose="020F0302020204030204"/>
              </a:rPr>
              <a:t>1. add </a:t>
            </a:r>
            <a:r>
              <a:rPr lang="en-US" sz="1600" b="1" dirty="0">
                <a:latin typeface="Century Gothic" panose="020F0302020204030204"/>
              </a:rPr>
              <a:t>-e</a:t>
            </a:r>
            <a:r>
              <a:rPr lang="en-US" sz="1600" dirty="0">
                <a:latin typeface="Century Gothic" panose="020F0302020204030204"/>
              </a:rPr>
              <a:t>: 		un avocat	</a:t>
            </a:r>
            <a:r>
              <a:rPr lang="en-US" sz="1600" b="1" dirty="0" err="1">
                <a:latin typeface="Century Gothic" panose="020F0302020204030204"/>
              </a:rPr>
              <a:t>une</a:t>
            </a:r>
            <a:r>
              <a:rPr lang="en-US" sz="1600" dirty="0">
                <a:latin typeface="Century Gothic" panose="020F0302020204030204"/>
              </a:rPr>
              <a:t> </a:t>
            </a:r>
            <a:r>
              <a:rPr lang="en-US" sz="1600" dirty="0" err="1">
                <a:latin typeface="Century Gothic" panose="020F0302020204030204"/>
              </a:rPr>
              <a:t>avocat</a:t>
            </a:r>
            <a:r>
              <a:rPr lang="en-US" sz="1600" b="1" dirty="0" err="1">
                <a:latin typeface="Century Gothic" panose="020F0302020204030204"/>
              </a:rPr>
              <a:t>e</a:t>
            </a:r>
            <a:endParaRPr lang="en-US" sz="1600" b="1" dirty="0">
              <a:latin typeface="Century Gothic" panose="020F0302020204030204"/>
            </a:endParaRPr>
          </a:p>
          <a:p>
            <a:r>
              <a:rPr lang="en-US" sz="1600" dirty="0">
                <a:latin typeface="Century Gothic" panose="020F0302020204030204"/>
              </a:rPr>
              <a:t>2. change the article only:	un </a:t>
            </a:r>
            <a:r>
              <a:rPr lang="en-US" sz="1600" dirty="0" err="1">
                <a:latin typeface="Century Gothic" panose="020F0302020204030204"/>
              </a:rPr>
              <a:t>médecin</a:t>
            </a:r>
            <a:r>
              <a:rPr lang="en-US" sz="1600" dirty="0">
                <a:latin typeface="Century Gothic" panose="020F0302020204030204"/>
              </a:rPr>
              <a:t>	</a:t>
            </a:r>
            <a:r>
              <a:rPr lang="en-US" sz="1600" b="1" dirty="0" err="1">
                <a:latin typeface="Century Gothic" panose="020F0302020204030204"/>
              </a:rPr>
              <a:t>une</a:t>
            </a:r>
            <a:r>
              <a:rPr lang="en-US" sz="1600" dirty="0">
                <a:latin typeface="Century Gothic" panose="020F0302020204030204"/>
              </a:rPr>
              <a:t> </a:t>
            </a:r>
            <a:r>
              <a:rPr lang="en-US" sz="1600" dirty="0" err="1">
                <a:latin typeface="Century Gothic" panose="020F0302020204030204"/>
              </a:rPr>
              <a:t>médecin</a:t>
            </a:r>
            <a:endParaRPr lang="en-US" sz="1600" dirty="0">
              <a:latin typeface="Century Gothic" panose="020F0302020204030204"/>
            </a:endParaRPr>
          </a:p>
          <a:p>
            <a:pPr lvl="0"/>
            <a:r>
              <a:rPr lang="en-US" sz="1600" dirty="0">
                <a:latin typeface="Century Gothic" panose="020F0302020204030204"/>
              </a:rPr>
              <a:t>		</a:t>
            </a:r>
          </a:p>
          <a:p>
            <a:pPr lvl="0"/>
            <a:r>
              <a:rPr lang="en-US" sz="1600" dirty="0">
                <a:latin typeface="Century Gothic" panose="020F0302020204030204"/>
              </a:rPr>
              <a:t>		</a:t>
            </a:r>
          </a:p>
          <a:p>
            <a:pPr lvl="0"/>
            <a:r>
              <a:rPr lang="en-US" sz="1600" dirty="0">
                <a:latin typeface="Century Gothic" panose="020F0302020204030204"/>
              </a:rPr>
              <a:t>3. change </a:t>
            </a:r>
            <a:r>
              <a:rPr lang="en-US" sz="1600" b="1" dirty="0">
                <a:latin typeface="Century Gothic" panose="020F0302020204030204"/>
              </a:rPr>
              <a:t>-</a:t>
            </a:r>
            <a:r>
              <a:rPr lang="en-US" sz="1600" b="1" dirty="0" err="1">
                <a:latin typeface="Century Gothic" panose="020F0302020204030204"/>
              </a:rPr>
              <a:t>eur</a:t>
            </a:r>
            <a:r>
              <a:rPr lang="en-US" sz="1600" b="1" dirty="0">
                <a:latin typeface="Century Gothic" panose="020F0302020204030204"/>
              </a:rPr>
              <a:t> </a:t>
            </a:r>
            <a:r>
              <a:rPr lang="en-US" sz="1600" dirty="0">
                <a:latin typeface="Century Gothic" panose="020F0302020204030204"/>
              </a:rPr>
              <a:t>to </a:t>
            </a:r>
            <a:r>
              <a:rPr lang="en-US" sz="1600" b="1" dirty="0">
                <a:latin typeface="Century Gothic" panose="020F0302020204030204"/>
              </a:rPr>
              <a:t>-rice:	</a:t>
            </a:r>
            <a:r>
              <a:rPr lang="en-US" sz="1600" dirty="0">
                <a:latin typeface="Century Gothic" panose="020F0302020204030204"/>
              </a:rPr>
              <a:t>un </a:t>
            </a:r>
            <a:r>
              <a:rPr lang="en-US" sz="1600" dirty="0" err="1">
                <a:latin typeface="Century Gothic" panose="020F0302020204030204"/>
              </a:rPr>
              <a:t>acteur</a:t>
            </a:r>
            <a:r>
              <a:rPr lang="en-US" sz="1600" dirty="0">
                <a:latin typeface="Century Gothic" panose="020F0302020204030204"/>
              </a:rPr>
              <a:t>	</a:t>
            </a:r>
            <a:r>
              <a:rPr lang="en-US" sz="1600" b="1" dirty="0" err="1">
                <a:latin typeface="Century Gothic" panose="020F0302020204030204"/>
              </a:rPr>
              <a:t>une</a:t>
            </a:r>
            <a:r>
              <a:rPr lang="en-US" sz="1600" dirty="0">
                <a:latin typeface="Century Gothic" panose="020F0302020204030204"/>
              </a:rPr>
              <a:t> </a:t>
            </a:r>
            <a:r>
              <a:rPr lang="en-US" sz="1600" dirty="0" err="1">
                <a:latin typeface="Century Gothic" panose="020F0302020204030204"/>
              </a:rPr>
              <a:t>act</a:t>
            </a:r>
            <a:r>
              <a:rPr lang="en-US" sz="1600" b="1" dirty="0" err="1">
                <a:latin typeface="Century Gothic" panose="020F0302020204030204"/>
              </a:rPr>
              <a:t>rice</a:t>
            </a:r>
            <a:endParaRPr lang="en-US" sz="1600" b="1" dirty="0">
              <a:latin typeface="Century Gothic" panose="020F0302020204030204"/>
            </a:endParaRPr>
          </a:p>
          <a:p>
            <a:pPr lvl="0"/>
            <a:endParaRPr lang="en-US" sz="800" b="1" dirty="0">
              <a:latin typeface="Century Gothic" panose="020F0302020204030204"/>
            </a:endParaRPr>
          </a:p>
        </p:txBody>
      </p:sp>
      <p:sp>
        <p:nvSpPr>
          <p:cNvPr id="7" name="Content Placeholder 2">
            <a:extLst>
              <a:ext uri="{FF2B5EF4-FFF2-40B4-BE49-F238E27FC236}">
                <a16:creationId xmlns:a16="http://schemas.microsoft.com/office/drawing/2014/main" id="{97924A5C-4140-5549-9576-CDDEC6E8C76C}"/>
              </a:ext>
            </a:extLst>
          </p:cNvPr>
          <p:cNvSpPr txBox="1">
            <a:spLocks/>
          </p:cNvSpPr>
          <p:nvPr/>
        </p:nvSpPr>
        <p:spPr>
          <a:xfrm>
            <a:off x="177233" y="2033443"/>
            <a:ext cx="2735645" cy="331672"/>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GB" sz="1600" dirty="0">
                <a:solidFill>
                  <a:srgbClr val="000000"/>
                </a:solidFill>
                <a:latin typeface="Century Gothic" panose="020F0302020204030204"/>
              </a:rPr>
              <a:t>Here is another ways:</a:t>
            </a:r>
          </a:p>
        </p:txBody>
      </p:sp>
      <p:sp>
        <p:nvSpPr>
          <p:cNvPr id="12" name="Rectangle 11">
            <a:extLst>
              <a:ext uri="{FF2B5EF4-FFF2-40B4-BE49-F238E27FC236}">
                <a16:creationId xmlns:a16="http://schemas.microsoft.com/office/drawing/2014/main" id="{5E77BAAD-FAAC-9947-B029-952A37119019}"/>
              </a:ext>
            </a:extLst>
          </p:cNvPr>
          <p:cNvSpPr/>
          <p:nvPr/>
        </p:nvSpPr>
        <p:spPr>
          <a:xfrm>
            <a:off x="127234" y="3410345"/>
            <a:ext cx="6656966" cy="2800767"/>
          </a:xfrm>
          <a:prstGeom prst="rect">
            <a:avLst/>
          </a:prstGeom>
        </p:spPr>
        <p:txBody>
          <a:bodyPr wrap="square">
            <a:spAutoFit/>
          </a:bodyPr>
          <a:lstStyle/>
          <a:p>
            <a:pPr lvl="0"/>
            <a:r>
              <a:rPr lang="en-US" sz="1600" dirty="0">
                <a:latin typeface="Century Gothic" panose="020F0302020204030204"/>
              </a:rPr>
              <a:t>We know three ways to make masculine </a:t>
            </a:r>
            <a:r>
              <a:rPr lang="en-US" sz="1600" b="1" dirty="0">
                <a:latin typeface="Century Gothic" panose="020F0302020204030204"/>
              </a:rPr>
              <a:t>adjectives</a:t>
            </a:r>
            <a:r>
              <a:rPr lang="en-US" sz="1600" dirty="0">
                <a:latin typeface="Century Gothic" panose="020F0302020204030204"/>
              </a:rPr>
              <a:t> feminine:</a:t>
            </a:r>
          </a:p>
          <a:p>
            <a:pPr lvl="0"/>
            <a:r>
              <a:rPr lang="en-US" sz="1600" dirty="0">
                <a:latin typeface="Century Gothic" panose="020F0302020204030204"/>
              </a:rPr>
              <a:t>			</a:t>
            </a:r>
            <a:r>
              <a:rPr lang="en-US" sz="1600" b="1" i="1" dirty="0">
                <a:latin typeface="Century Gothic" panose="020F0302020204030204"/>
              </a:rPr>
              <a:t>	</a:t>
            </a:r>
          </a:p>
          <a:p>
            <a:pPr lvl="0"/>
            <a:r>
              <a:rPr lang="en-US" sz="1600" dirty="0">
                <a:latin typeface="Century Gothic" panose="020F0302020204030204"/>
              </a:rPr>
              <a:t>1. add </a:t>
            </a:r>
            <a:r>
              <a:rPr lang="en-US" sz="1600" b="1" dirty="0">
                <a:latin typeface="Century Gothic" panose="020F0302020204030204"/>
              </a:rPr>
              <a:t>-e</a:t>
            </a:r>
            <a:r>
              <a:rPr lang="en-US" sz="1600" dirty="0">
                <a:latin typeface="Century Gothic" panose="020F0302020204030204"/>
              </a:rPr>
              <a:t>: 		grand (m)	</a:t>
            </a:r>
            <a:r>
              <a:rPr lang="en-US" sz="1600" dirty="0" err="1">
                <a:latin typeface="Century Gothic" panose="020F0302020204030204"/>
              </a:rPr>
              <a:t>grand</a:t>
            </a:r>
            <a:r>
              <a:rPr lang="en-US" sz="1600" b="1" dirty="0" err="1">
                <a:latin typeface="Century Gothic" panose="020F0302020204030204"/>
              </a:rPr>
              <a:t>e</a:t>
            </a:r>
            <a:r>
              <a:rPr lang="en-US" sz="1600" b="1" dirty="0">
                <a:latin typeface="Century Gothic" panose="020F0302020204030204"/>
              </a:rPr>
              <a:t> </a:t>
            </a:r>
            <a:r>
              <a:rPr lang="en-US" sz="1600" dirty="0">
                <a:latin typeface="Century Gothic" panose="020F0302020204030204"/>
              </a:rPr>
              <a:t>(f)</a:t>
            </a:r>
            <a:endParaRPr lang="en-US" sz="1600" b="1" dirty="0">
              <a:latin typeface="Century Gothic" panose="020F0302020204030204"/>
            </a:endParaRPr>
          </a:p>
          <a:p>
            <a:pPr lvl="0"/>
            <a:r>
              <a:rPr lang="en-US" sz="1600" dirty="0">
                <a:latin typeface="Century Gothic" panose="020F0302020204030204"/>
              </a:rPr>
              <a:t>2. no change if ends in </a:t>
            </a:r>
            <a:r>
              <a:rPr lang="en-US" sz="1600" b="1" dirty="0">
                <a:latin typeface="Century Gothic" panose="020F0302020204030204"/>
              </a:rPr>
              <a:t>–e</a:t>
            </a:r>
            <a:r>
              <a:rPr lang="en-US" sz="1600" dirty="0">
                <a:latin typeface="Century Gothic" panose="020F0302020204030204"/>
              </a:rPr>
              <a:t>:	</a:t>
            </a:r>
            <a:r>
              <a:rPr lang="en-US" sz="1600" dirty="0" err="1">
                <a:latin typeface="Century Gothic" panose="020F0302020204030204"/>
              </a:rPr>
              <a:t>calm</a:t>
            </a:r>
            <a:r>
              <a:rPr lang="en-US" sz="1600" b="1" dirty="0" err="1">
                <a:latin typeface="Century Gothic" panose="020F0302020204030204"/>
              </a:rPr>
              <a:t>e</a:t>
            </a:r>
            <a:r>
              <a:rPr lang="en-US" sz="1600" dirty="0">
                <a:latin typeface="Century Gothic" panose="020F0302020204030204"/>
              </a:rPr>
              <a:t> (m)	</a:t>
            </a:r>
            <a:r>
              <a:rPr lang="en-US" sz="1600" dirty="0" err="1">
                <a:latin typeface="Century Gothic" panose="020F0302020204030204"/>
              </a:rPr>
              <a:t>calm</a:t>
            </a:r>
            <a:r>
              <a:rPr lang="en-US" sz="1600" b="1" dirty="0" err="1">
                <a:latin typeface="Century Gothic" panose="020F0302020204030204"/>
              </a:rPr>
              <a:t>e</a:t>
            </a:r>
            <a:r>
              <a:rPr lang="en-US" sz="1600" dirty="0">
                <a:latin typeface="Century Gothic" panose="020F0302020204030204"/>
              </a:rPr>
              <a:t> (f)</a:t>
            </a:r>
          </a:p>
          <a:p>
            <a:pPr lvl="0"/>
            <a:r>
              <a:rPr lang="en-US" sz="1600" dirty="0">
                <a:latin typeface="Century Gothic" panose="020F0302020204030204"/>
              </a:rPr>
              <a:t>3. irregular forms:		beau (m)	b</a:t>
            </a:r>
            <a:r>
              <a:rPr lang="en-US" sz="1600" b="1" dirty="0">
                <a:latin typeface="Century Gothic" panose="020F0302020204030204"/>
              </a:rPr>
              <a:t>elle </a:t>
            </a:r>
            <a:r>
              <a:rPr lang="en-US" sz="1600" dirty="0">
                <a:latin typeface="Century Gothic" panose="020F0302020204030204"/>
              </a:rPr>
              <a:t>(f)</a:t>
            </a:r>
            <a:endParaRPr lang="en-US" sz="1600" b="1" dirty="0">
              <a:latin typeface="Century Gothic" panose="020F0302020204030204"/>
            </a:endParaRPr>
          </a:p>
          <a:p>
            <a:pPr lvl="0"/>
            <a:r>
              <a:rPr lang="en-US" sz="1600" dirty="0">
                <a:latin typeface="Century Gothic" panose="020F0302020204030204"/>
              </a:rPr>
              <a:t>    			</a:t>
            </a:r>
            <a:r>
              <a:rPr lang="en-US" sz="1600" dirty="0" err="1">
                <a:latin typeface="Century Gothic" panose="020F0302020204030204"/>
              </a:rPr>
              <a:t>vieux</a:t>
            </a:r>
            <a:r>
              <a:rPr lang="en-US" sz="1600" dirty="0">
                <a:latin typeface="Century Gothic" panose="020F0302020204030204"/>
              </a:rPr>
              <a:t> (m)		</a:t>
            </a:r>
            <a:r>
              <a:rPr lang="en-US" sz="1600" dirty="0" err="1">
                <a:latin typeface="Century Gothic" panose="020F0302020204030204"/>
              </a:rPr>
              <a:t>vie</a:t>
            </a:r>
            <a:r>
              <a:rPr lang="en-US" sz="1600" b="1" dirty="0" err="1">
                <a:latin typeface="Century Gothic" panose="020F0302020204030204"/>
              </a:rPr>
              <a:t>ille</a:t>
            </a:r>
            <a:r>
              <a:rPr lang="en-US" sz="1600" dirty="0">
                <a:latin typeface="Century Gothic" panose="020F0302020204030204"/>
              </a:rPr>
              <a:t> (f)</a:t>
            </a:r>
          </a:p>
          <a:p>
            <a:pPr lvl="0"/>
            <a:endParaRPr lang="en-US" sz="1600" dirty="0">
              <a:latin typeface="Century Gothic" panose="020F0302020204030204"/>
            </a:endParaRPr>
          </a:p>
          <a:p>
            <a:pPr lvl="0"/>
            <a:endParaRPr lang="en-US" sz="1600" dirty="0">
              <a:latin typeface="Century Gothic" panose="020F0302020204030204"/>
            </a:endParaRPr>
          </a:p>
          <a:p>
            <a:pPr lvl="0"/>
            <a:r>
              <a:rPr lang="en-US" sz="1600" dirty="0">
                <a:latin typeface="Century Gothic" panose="020F0302020204030204"/>
              </a:rPr>
              <a:t>3. change </a:t>
            </a:r>
            <a:r>
              <a:rPr lang="en-US" sz="1600" b="1" dirty="0">
                <a:latin typeface="Century Gothic" panose="020F0302020204030204"/>
              </a:rPr>
              <a:t>-x </a:t>
            </a:r>
            <a:r>
              <a:rPr lang="en-US" sz="1600" dirty="0">
                <a:latin typeface="Century Gothic" panose="020F0302020204030204"/>
              </a:rPr>
              <a:t>to </a:t>
            </a:r>
            <a:r>
              <a:rPr lang="en-US" sz="1600" b="1" dirty="0">
                <a:latin typeface="Century Gothic" panose="020F0302020204030204"/>
              </a:rPr>
              <a:t>-se</a:t>
            </a:r>
            <a:r>
              <a:rPr lang="en-US" sz="1600" dirty="0">
                <a:latin typeface="Century Gothic" panose="020F0302020204030204"/>
              </a:rPr>
              <a:t>	</a:t>
            </a:r>
            <a:r>
              <a:rPr lang="en-US" sz="1600" dirty="0" err="1">
                <a:latin typeface="Century Gothic" panose="020F0302020204030204"/>
              </a:rPr>
              <a:t>heureu</a:t>
            </a:r>
            <a:r>
              <a:rPr lang="en-US" sz="1600" b="1" dirty="0" err="1">
                <a:latin typeface="Century Gothic" panose="020F0302020204030204"/>
              </a:rPr>
              <a:t>x</a:t>
            </a:r>
            <a:r>
              <a:rPr lang="en-US" sz="1600" dirty="0">
                <a:latin typeface="Century Gothic" panose="020F0302020204030204"/>
              </a:rPr>
              <a:t> (m)	</a:t>
            </a:r>
            <a:r>
              <a:rPr lang="en-US" sz="1600" dirty="0" err="1">
                <a:latin typeface="Century Gothic" panose="020F0302020204030204"/>
              </a:rPr>
              <a:t>heureu</a:t>
            </a:r>
            <a:r>
              <a:rPr lang="en-US" sz="1600" b="1" dirty="0" err="1">
                <a:latin typeface="Century Gothic" panose="020F0302020204030204"/>
              </a:rPr>
              <a:t>se</a:t>
            </a:r>
            <a:r>
              <a:rPr lang="en-US" sz="1600" b="1" dirty="0">
                <a:latin typeface="Century Gothic" panose="020F0302020204030204"/>
              </a:rPr>
              <a:t> </a:t>
            </a:r>
            <a:r>
              <a:rPr lang="en-US" sz="1600" dirty="0">
                <a:latin typeface="Century Gothic" panose="020F0302020204030204"/>
              </a:rPr>
              <a:t>(f)</a:t>
            </a:r>
          </a:p>
          <a:p>
            <a:pPr lvl="0"/>
            <a:r>
              <a:rPr lang="en-US" sz="1600" dirty="0">
                <a:latin typeface="Century Gothic" panose="020F0302020204030204"/>
              </a:rPr>
              <a:t>			</a:t>
            </a:r>
            <a:r>
              <a:rPr lang="en-US" sz="1600" dirty="0" err="1">
                <a:latin typeface="Century Gothic" panose="020F0302020204030204"/>
              </a:rPr>
              <a:t>ambitieu</a:t>
            </a:r>
            <a:r>
              <a:rPr lang="en-US" sz="1600" b="1" dirty="0" err="1">
                <a:latin typeface="Century Gothic" panose="020F0302020204030204"/>
              </a:rPr>
              <a:t>x</a:t>
            </a:r>
            <a:r>
              <a:rPr lang="en-US" sz="1600" b="1" dirty="0">
                <a:latin typeface="Century Gothic" panose="020F0302020204030204"/>
              </a:rPr>
              <a:t> </a:t>
            </a:r>
            <a:r>
              <a:rPr lang="en-US" sz="1600" dirty="0">
                <a:latin typeface="Century Gothic" panose="020F0302020204030204"/>
              </a:rPr>
              <a:t>(m)	</a:t>
            </a:r>
            <a:r>
              <a:rPr lang="en-US" sz="1600" dirty="0" err="1">
                <a:latin typeface="Century Gothic" panose="020F0302020204030204"/>
              </a:rPr>
              <a:t>ambitieu</a:t>
            </a:r>
            <a:r>
              <a:rPr lang="en-US" sz="1600" b="1" dirty="0" err="1">
                <a:latin typeface="Century Gothic" panose="020F0302020204030204"/>
              </a:rPr>
              <a:t>se</a:t>
            </a:r>
            <a:r>
              <a:rPr lang="en-US" sz="1600" b="1" dirty="0">
                <a:latin typeface="Century Gothic" panose="020F0302020204030204"/>
              </a:rPr>
              <a:t> </a:t>
            </a:r>
            <a:r>
              <a:rPr lang="en-US" sz="1600" dirty="0">
                <a:latin typeface="Century Gothic" panose="020F0302020204030204"/>
              </a:rPr>
              <a:t>(f)</a:t>
            </a:r>
          </a:p>
          <a:p>
            <a:pPr lvl="0"/>
            <a:r>
              <a:rPr lang="en-US" sz="1600" dirty="0">
                <a:latin typeface="Century Gothic" panose="020F0302020204030204"/>
              </a:rPr>
              <a:t>exception:		</a:t>
            </a:r>
            <a:r>
              <a:rPr lang="en-US" sz="1600" dirty="0" err="1">
                <a:latin typeface="Century Gothic" panose="020F0302020204030204"/>
              </a:rPr>
              <a:t>travailleur</a:t>
            </a:r>
            <a:r>
              <a:rPr lang="en-US" sz="1600" dirty="0">
                <a:latin typeface="Century Gothic" panose="020F0302020204030204"/>
              </a:rPr>
              <a:t> (m)	</a:t>
            </a:r>
            <a:r>
              <a:rPr lang="en-US" sz="1600" dirty="0" err="1">
                <a:latin typeface="Century Gothic" panose="020F0302020204030204"/>
              </a:rPr>
              <a:t>travailleu</a:t>
            </a:r>
            <a:r>
              <a:rPr lang="en-US" sz="1600" b="1" dirty="0" err="1">
                <a:latin typeface="Century Gothic" panose="020F0302020204030204"/>
              </a:rPr>
              <a:t>se</a:t>
            </a:r>
            <a:r>
              <a:rPr lang="en-US" sz="1600" b="1" dirty="0">
                <a:latin typeface="Century Gothic" panose="020F0302020204030204"/>
              </a:rPr>
              <a:t> </a:t>
            </a:r>
            <a:r>
              <a:rPr lang="en-US" sz="1600" dirty="0">
                <a:latin typeface="Century Gothic" panose="020F0302020204030204"/>
              </a:rPr>
              <a:t>(f)</a:t>
            </a:r>
            <a:endParaRPr lang="en-US" sz="1600" b="1" dirty="0">
              <a:latin typeface="Century Gothic" panose="020F0302020204030204"/>
            </a:endParaRPr>
          </a:p>
        </p:txBody>
      </p:sp>
      <p:sp>
        <p:nvSpPr>
          <p:cNvPr id="14" name="Content Placeholder 2">
            <a:extLst>
              <a:ext uri="{FF2B5EF4-FFF2-40B4-BE49-F238E27FC236}">
                <a16:creationId xmlns:a16="http://schemas.microsoft.com/office/drawing/2014/main" id="{50A87B5B-3B35-C24D-A4A3-EFD0A248FFE5}"/>
              </a:ext>
            </a:extLst>
          </p:cNvPr>
          <p:cNvSpPr txBox="1">
            <a:spLocks/>
          </p:cNvSpPr>
          <p:nvPr/>
        </p:nvSpPr>
        <p:spPr>
          <a:xfrm>
            <a:off x="191615" y="4986528"/>
            <a:ext cx="2608919" cy="315594"/>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GB" sz="1600" dirty="0">
                <a:solidFill>
                  <a:srgbClr val="000000"/>
                </a:solidFill>
                <a:latin typeface="Century Gothic" panose="020F0302020204030204"/>
              </a:rPr>
              <a:t>Here is another rule:</a:t>
            </a:r>
          </a:p>
        </p:txBody>
      </p:sp>
      <p:sp>
        <p:nvSpPr>
          <p:cNvPr id="15" name="Rectangle 14">
            <a:extLst>
              <a:ext uri="{FF2B5EF4-FFF2-40B4-BE49-F238E27FC236}">
                <a16:creationId xmlns:a16="http://schemas.microsoft.com/office/drawing/2014/main" id="{734D6A52-C4BE-8343-86FC-68CD60C4A21B}"/>
              </a:ext>
            </a:extLst>
          </p:cNvPr>
          <p:cNvSpPr/>
          <p:nvPr/>
        </p:nvSpPr>
        <p:spPr>
          <a:xfrm>
            <a:off x="127234" y="3033358"/>
            <a:ext cx="4861878" cy="369332"/>
          </a:xfrm>
          <a:prstGeom prst="rect">
            <a:avLst/>
          </a:prstGeom>
        </p:spPr>
        <p:txBody>
          <a:bodyPr wrap="squar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Adjective agreement (-x to -se)</a:t>
            </a:r>
            <a:endParaRPr lang="en-GB" dirty="0">
              <a:solidFill>
                <a:srgbClr val="000000"/>
              </a:solidFill>
              <a:latin typeface="Century Gothic" panose="020B0502020202020204" pitchFamily="34" charset="0"/>
            </a:endParaRPr>
          </a:p>
        </p:txBody>
      </p:sp>
      <p:sp>
        <p:nvSpPr>
          <p:cNvPr id="19" name="Rectangle 18">
            <a:extLst>
              <a:ext uri="{FF2B5EF4-FFF2-40B4-BE49-F238E27FC236}">
                <a16:creationId xmlns:a16="http://schemas.microsoft.com/office/drawing/2014/main" id="{057A1715-8624-E343-9E82-4084FC59F4E1}"/>
              </a:ext>
            </a:extLst>
          </p:cNvPr>
          <p:cNvSpPr/>
          <p:nvPr/>
        </p:nvSpPr>
        <p:spPr>
          <a:xfrm>
            <a:off x="127234" y="683709"/>
            <a:ext cx="4861878" cy="369332"/>
          </a:xfrm>
          <a:prstGeom prst="rect">
            <a:avLst/>
          </a:prstGeom>
        </p:spPr>
        <p:txBody>
          <a:bodyPr wrap="squar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Feminine noun formation -</a:t>
            </a:r>
            <a:r>
              <a:rPr lang="en-GB" b="1" dirty="0" err="1">
                <a:solidFill>
                  <a:srgbClr val="000000"/>
                </a:solidFill>
                <a:latin typeface="Century Gothic" panose="020B0502020202020204" pitchFamily="34" charset="0"/>
                <a:cs typeface="Calibri" panose="020F0502020204030204" pitchFamily="34" charset="0"/>
              </a:rPr>
              <a:t>eur</a:t>
            </a:r>
            <a:r>
              <a:rPr lang="en-GB" b="1" dirty="0">
                <a:solidFill>
                  <a:srgbClr val="000000"/>
                </a:solidFill>
                <a:latin typeface="Century Gothic" panose="020B0502020202020204" pitchFamily="34" charset="0"/>
                <a:cs typeface="Calibri" panose="020F0502020204030204" pitchFamily="34" charset="0"/>
              </a:rPr>
              <a:t> ➜ -rice</a:t>
            </a:r>
            <a:endParaRPr lang="en-GB" dirty="0">
              <a:solidFill>
                <a:srgbClr val="000000"/>
              </a:solidFill>
              <a:latin typeface="Century Gothic" panose="020B0502020202020204" pitchFamily="34" charset="0"/>
            </a:endParaRPr>
          </a:p>
        </p:txBody>
      </p:sp>
      <p:sp>
        <p:nvSpPr>
          <p:cNvPr id="20" name="Rounded Rectangle 19">
            <a:extLst>
              <a:ext uri="{FF2B5EF4-FFF2-40B4-BE49-F238E27FC236}">
                <a16:creationId xmlns:a16="http://schemas.microsoft.com/office/drawing/2014/main" id="{88EF3022-897A-7B4D-A7E1-03021063760B}"/>
              </a:ext>
            </a:extLst>
          </p:cNvPr>
          <p:cNvSpPr/>
          <p:nvPr/>
        </p:nvSpPr>
        <p:spPr>
          <a:xfrm>
            <a:off x="4657809" y="8208507"/>
            <a:ext cx="1761105" cy="49376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7.3.1.4 &amp; 7.3.2.5</a:t>
            </a:r>
          </a:p>
        </p:txBody>
      </p:sp>
      <p:pic>
        <p:nvPicPr>
          <p:cNvPr id="22" name="Picture 21" descr="QR code">
            <a:extLst>
              <a:ext uri="{FF2B5EF4-FFF2-40B4-BE49-F238E27FC236}">
                <a16:creationId xmlns:a16="http://schemas.microsoft.com/office/drawing/2014/main" id="{BF2A2A5D-4744-A549-A2B8-FF9636A98C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236"/>
          <a:stretch/>
        </p:blipFill>
        <p:spPr>
          <a:xfrm>
            <a:off x="5538362" y="7350499"/>
            <a:ext cx="891476" cy="786040"/>
          </a:xfrm>
          <a:prstGeom prst="rect">
            <a:avLst/>
          </a:prstGeom>
        </p:spPr>
      </p:pic>
      <p:pic>
        <p:nvPicPr>
          <p:cNvPr id="3" name="Picture 2" descr="Female doctor">
            <a:extLst>
              <a:ext uri="{FF2B5EF4-FFF2-40B4-BE49-F238E27FC236}">
                <a16:creationId xmlns:a16="http://schemas.microsoft.com/office/drawing/2014/main" id="{1FBF33E1-6BEC-4341-89FD-2BC9C93EB7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4469" y="6294612"/>
            <a:ext cx="1539192" cy="2626888"/>
          </a:xfrm>
          <a:prstGeom prst="rect">
            <a:avLst/>
          </a:prstGeom>
        </p:spPr>
      </p:pic>
      <p:pic>
        <p:nvPicPr>
          <p:cNvPr id="5" name="Picture 4" descr="Policeman">
            <a:extLst>
              <a:ext uri="{FF2B5EF4-FFF2-40B4-BE49-F238E27FC236}">
                <a16:creationId xmlns:a16="http://schemas.microsoft.com/office/drawing/2014/main" id="{F9FACE9B-6552-0040-9A90-2B84EC10DD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595" y="6294612"/>
            <a:ext cx="2608919" cy="2759848"/>
          </a:xfrm>
          <a:prstGeom prst="rect">
            <a:avLst/>
          </a:prstGeom>
        </p:spPr>
      </p:pic>
      <p:pic>
        <p:nvPicPr>
          <p:cNvPr id="1026" name="Picture 2" descr="Actress, Beauty, Celebrity, Dress, Gold">
            <a:extLst>
              <a:ext uri="{FF2B5EF4-FFF2-40B4-BE49-F238E27FC236}">
                <a16:creationId xmlns:a16="http://schemas.microsoft.com/office/drawing/2014/main" id="{06FD404A-1A39-4532-86C6-A0996C7021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4424" y="2202663"/>
            <a:ext cx="686342" cy="97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445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A7AD17-3A6C-E243-BEBA-82B4F9CC3376}"/>
              </a:ext>
            </a:extLst>
          </p:cNvPr>
          <p:cNvSpPr/>
          <p:nvPr/>
        </p:nvSpPr>
        <p:spPr>
          <a:xfrm>
            <a:off x="108000" y="1021920"/>
            <a:ext cx="6656966" cy="2539157"/>
          </a:xfrm>
          <a:prstGeom prst="rect">
            <a:avLst/>
          </a:prstGeom>
        </p:spPr>
        <p:txBody>
          <a:bodyPr wrap="square">
            <a:spAutoFit/>
          </a:bodyPr>
          <a:lstStyle/>
          <a:p>
            <a:pPr lvl="0">
              <a:defRPr/>
            </a:pPr>
            <a:r>
              <a:rPr lang="en-GB" sz="1600" dirty="0">
                <a:latin typeface="Century Gothic" panose="020F0302020204030204"/>
              </a:rPr>
              <a:t>Numbers </a:t>
            </a:r>
            <a:r>
              <a:rPr lang="en-GB" sz="1600" b="1" dirty="0">
                <a:latin typeface="Century Gothic" panose="020F0302020204030204"/>
              </a:rPr>
              <a:t>13-16</a:t>
            </a:r>
            <a:r>
              <a:rPr lang="en-GB" sz="1600" dirty="0">
                <a:latin typeface="Century Gothic" panose="020F0302020204030204"/>
              </a:rPr>
              <a:t> are as follows :</a:t>
            </a:r>
          </a:p>
          <a:p>
            <a:pPr lvl="0">
              <a:defRPr/>
            </a:pPr>
            <a:endParaRPr lang="en-GB" sz="800" dirty="0">
              <a:latin typeface="Century Gothic" panose="020F0302020204030204"/>
            </a:endParaRPr>
          </a:p>
          <a:p>
            <a:pPr lvl="0">
              <a:defRPr/>
            </a:pPr>
            <a:r>
              <a:rPr lang="en-GB" sz="1600" b="1" dirty="0" err="1">
                <a:solidFill>
                  <a:schemeClr val="tx2"/>
                </a:solidFill>
                <a:latin typeface="Century Gothic" panose="020F0302020204030204"/>
              </a:rPr>
              <a:t>treize</a:t>
            </a:r>
            <a:r>
              <a:rPr lang="en-GB" sz="1600" b="1" dirty="0">
                <a:solidFill>
                  <a:schemeClr val="tx2"/>
                </a:solidFill>
                <a:latin typeface="Century Gothic" panose="020F0302020204030204"/>
              </a:rPr>
              <a:t> </a:t>
            </a:r>
            <a:r>
              <a:rPr lang="en-GB" sz="1600" dirty="0">
                <a:solidFill>
                  <a:schemeClr val="tx2"/>
                </a:solidFill>
                <a:latin typeface="Century Gothic" panose="020F0302020204030204"/>
              </a:rPr>
              <a:t>thirteen</a:t>
            </a:r>
            <a:r>
              <a:rPr lang="en-GB" sz="1600" b="1" dirty="0">
                <a:solidFill>
                  <a:schemeClr val="tx2"/>
                </a:solidFill>
                <a:latin typeface="Century Gothic" panose="020F0302020204030204"/>
              </a:rPr>
              <a:t>	quatorze </a:t>
            </a:r>
            <a:r>
              <a:rPr lang="en-GB" sz="1600" dirty="0">
                <a:solidFill>
                  <a:schemeClr val="tx2"/>
                </a:solidFill>
                <a:latin typeface="Century Gothic" panose="020F0302020204030204"/>
              </a:rPr>
              <a:t>fourteen</a:t>
            </a:r>
            <a:r>
              <a:rPr lang="en-GB" sz="1600" b="1" dirty="0">
                <a:solidFill>
                  <a:schemeClr val="tx2"/>
                </a:solidFill>
                <a:latin typeface="Century Gothic" panose="020F0302020204030204"/>
              </a:rPr>
              <a:t>				 quinze </a:t>
            </a:r>
            <a:r>
              <a:rPr lang="en-GB" sz="1600" dirty="0">
                <a:solidFill>
                  <a:schemeClr val="tx2"/>
                </a:solidFill>
                <a:latin typeface="Century Gothic" panose="020F0302020204030204"/>
              </a:rPr>
              <a:t>fifteen</a:t>
            </a:r>
            <a:r>
              <a:rPr lang="en-GB" sz="1600" b="1" dirty="0">
                <a:solidFill>
                  <a:schemeClr val="tx2"/>
                </a:solidFill>
                <a:latin typeface="Century Gothic" panose="020F0302020204030204"/>
              </a:rPr>
              <a:t>	seize </a:t>
            </a:r>
            <a:r>
              <a:rPr lang="en-GB" sz="1600" dirty="0">
                <a:solidFill>
                  <a:schemeClr val="tx2"/>
                </a:solidFill>
                <a:latin typeface="Century Gothic" panose="020F0302020204030204"/>
              </a:rPr>
              <a:t>sixteen</a:t>
            </a:r>
          </a:p>
          <a:p>
            <a:pPr lvl="0">
              <a:defRPr/>
            </a:pPr>
            <a:endParaRPr lang="en-GB" sz="800" b="1" dirty="0">
              <a:latin typeface="Century Gothic" panose="020F0302020204030204"/>
            </a:endParaRPr>
          </a:p>
          <a:p>
            <a:pPr>
              <a:defRPr/>
            </a:pPr>
            <a:r>
              <a:rPr lang="en-GB" sz="1600" dirty="0">
                <a:solidFill>
                  <a:srgbClr val="000000"/>
                </a:solidFill>
                <a:latin typeface="Century Gothic" panose="020F0302020204030204"/>
              </a:rPr>
              <a:t>Numbers </a:t>
            </a:r>
            <a:r>
              <a:rPr lang="en-GB" sz="1600" b="1" dirty="0">
                <a:solidFill>
                  <a:srgbClr val="000000"/>
                </a:solidFill>
                <a:latin typeface="Century Gothic" panose="020F0302020204030204"/>
              </a:rPr>
              <a:t>17-31 </a:t>
            </a:r>
            <a:r>
              <a:rPr lang="en-GB" sz="1600" dirty="0">
                <a:solidFill>
                  <a:srgbClr val="000000"/>
                </a:solidFill>
                <a:latin typeface="Century Gothic" panose="020F0302020204030204"/>
              </a:rPr>
              <a:t>are made up of a </a:t>
            </a:r>
            <a:r>
              <a:rPr lang="en-GB" sz="1600" b="1" dirty="0">
                <a:solidFill>
                  <a:srgbClr val="000000"/>
                </a:solidFill>
                <a:latin typeface="Century Gothic" panose="020F0302020204030204"/>
              </a:rPr>
              <a:t>combination </a:t>
            </a:r>
            <a:r>
              <a:rPr lang="en-GB" sz="1600" dirty="0">
                <a:solidFill>
                  <a:srgbClr val="000000"/>
                </a:solidFill>
                <a:latin typeface="Century Gothic" panose="020F0302020204030204"/>
              </a:rPr>
              <a:t>of </a:t>
            </a:r>
            <a:r>
              <a:rPr lang="en-GB" sz="1600" b="1" dirty="0">
                <a:solidFill>
                  <a:srgbClr val="000000"/>
                </a:solidFill>
                <a:latin typeface="Century Gothic" panose="020F0302020204030204"/>
              </a:rPr>
              <a:t>other numbers:</a:t>
            </a:r>
            <a:endParaRPr lang="en-GB" sz="1600" b="1" dirty="0">
              <a:latin typeface="Century Gothic" panose="020F0302020204030204"/>
            </a:endParaRPr>
          </a:p>
          <a:p>
            <a:pPr lvl="0">
              <a:defRPr/>
            </a:pPr>
            <a:endParaRPr lang="en-GB" sz="700" b="1" dirty="0">
              <a:solidFill>
                <a:schemeClr val="tx2"/>
              </a:solidFill>
              <a:latin typeface="Century Gothic" panose="020F0302020204030204"/>
            </a:endParaRPr>
          </a:p>
          <a:p>
            <a:pPr lvl="0">
              <a:defRPr/>
            </a:pPr>
            <a:r>
              <a:rPr lang="en-GB" sz="1600" b="1" dirty="0">
                <a:solidFill>
                  <a:schemeClr val="tx2"/>
                </a:solidFill>
                <a:latin typeface="Century Gothic" panose="020F0302020204030204"/>
              </a:rPr>
              <a:t>dix-sept </a:t>
            </a:r>
            <a:r>
              <a:rPr lang="en-GB" sz="1600" dirty="0">
                <a:solidFill>
                  <a:schemeClr val="tx2"/>
                </a:solidFill>
                <a:latin typeface="Century Gothic" panose="020F0302020204030204"/>
              </a:rPr>
              <a:t>seventeen</a:t>
            </a:r>
            <a:r>
              <a:rPr lang="en-GB" sz="1600" b="1" dirty="0">
                <a:solidFill>
                  <a:schemeClr val="tx2"/>
                </a:solidFill>
                <a:latin typeface="Century Gothic" panose="020F0302020204030204"/>
              </a:rPr>
              <a:t>	dix-</a:t>
            </a:r>
            <a:r>
              <a:rPr lang="en-GB" sz="1600" b="1" dirty="0" err="1">
                <a:solidFill>
                  <a:schemeClr val="tx2"/>
                </a:solidFill>
                <a:latin typeface="Century Gothic" panose="020F0302020204030204"/>
              </a:rPr>
              <a:t>huit</a:t>
            </a:r>
            <a:r>
              <a:rPr lang="en-GB" sz="1600" b="1" dirty="0">
                <a:solidFill>
                  <a:schemeClr val="tx2"/>
                </a:solidFill>
                <a:latin typeface="Century Gothic" panose="020F0302020204030204"/>
              </a:rPr>
              <a:t> </a:t>
            </a:r>
            <a:r>
              <a:rPr lang="en-GB" sz="1600" dirty="0">
                <a:solidFill>
                  <a:schemeClr val="tx2"/>
                </a:solidFill>
                <a:latin typeface="Century Gothic" panose="020F0302020204030204"/>
              </a:rPr>
              <a:t>eighteen</a:t>
            </a:r>
            <a:r>
              <a:rPr lang="en-GB" sz="1600" b="1" dirty="0">
                <a:solidFill>
                  <a:schemeClr val="tx2"/>
                </a:solidFill>
                <a:latin typeface="Century Gothic" panose="020F0302020204030204"/>
              </a:rPr>
              <a:t>		</a:t>
            </a:r>
          </a:p>
          <a:p>
            <a:pPr lvl="0">
              <a:defRPr/>
            </a:pPr>
            <a:r>
              <a:rPr lang="en-GB" sz="1600" b="1" dirty="0">
                <a:solidFill>
                  <a:schemeClr val="tx2"/>
                </a:solidFill>
                <a:latin typeface="Century Gothic" panose="020F0302020204030204"/>
              </a:rPr>
              <a:t>dix-</a:t>
            </a:r>
            <a:r>
              <a:rPr lang="en-GB" sz="1600" b="1" dirty="0" err="1">
                <a:solidFill>
                  <a:schemeClr val="tx2"/>
                </a:solidFill>
                <a:latin typeface="Century Gothic" panose="020F0302020204030204"/>
              </a:rPr>
              <a:t>neuf</a:t>
            </a:r>
            <a:r>
              <a:rPr lang="en-GB" sz="1600" b="1" dirty="0">
                <a:solidFill>
                  <a:schemeClr val="tx2"/>
                </a:solidFill>
                <a:latin typeface="Century Gothic" panose="020F0302020204030204"/>
              </a:rPr>
              <a:t> </a:t>
            </a:r>
            <a:r>
              <a:rPr lang="en-GB" sz="1600" dirty="0">
                <a:solidFill>
                  <a:schemeClr val="tx2"/>
                </a:solidFill>
                <a:latin typeface="Century Gothic" panose="020F0302020204030204"/>
              </a:rPr>
              <a:t>nineteen</a:t>
            </a:r>
            <a:endParaRPr lang="en-GB" sz="1600" b="1" dirty="0">
              <a:solidFill>
                <a:schemeClr val="tx2"/>
              </a:solidFill>
              <a:latin typeface="Century Gothic" panose="020F0302020204030204"/>
            </a:endParaRPr>
          </a:p>
          <a:p>
            <a:pPr lvl="0">
              <a:defRPr/>
            </a:pPr>
            <a:endParaRPr lang="en-GB" sz="800" b="1" dirty="0">
              <a:solidFill>
                <a:schemeClr val="tx2"/>
              </a:solidFill>
              <a:latin typeface="Century Gothic" panose="020F0302020204030204"/>
            </a:endParaRPr>
          </a:p>
          <a:p>
            <a:pPr lvl="0">
              <a:defRPr/>
            </a:pPr>
            <a:r>
              <a:rPr lang="en-GB" sz="1600" b="1" dirty="0" err="1">
                <a:solidFill>
                  <a:schemeClr val="tx2"/>
                </a:solidFill>
                <a:latin typeface="Century Gothic" panose="020F0302020204030204"/>
              </a:rPr>
              <a:t>vingt</a:t>
            </a:r>
            <a:r>
              <a:rPr lang="en-GB" sz="1600" b="1" dirty="0">
                <a:solidFill>
                  <a:schemeClr val="tx2"/>
                </a:solidFill>
                <a:latin typeface="Century Gothic" panose="020F0302020204030204"/>
              </a:rPr>
              <a:t> </a:t>
            </a:r>
            <a:r>
              <a:rPr lang="en-GB" sz="1600" dirty="0">
                <a:solidFill>
                  <a:schemeClr val="tx2"/>
                </a:solidFill>
                <a:latin typeface="Century Gothic" panose="020F0302020204030204"/>
              </a:rPr>
              <a:t>twenty</a:t>
            </a:r>
            <a:r>
              <a:rPr lang="en-GB" sz="1600" b="1" dirty="0">
                <a:solidFill>
                  <a:schemeClr val="tx2"/>
                </a:solidFill>
                <a:latin typeface="Century Gothic" panose="020F0302020204030204"/>
              </a:rPr>
              <a:t>		</a:t>
            </a:r>
            <a:r>
              <a:rPr lang="en-GB" sz="1600" b="1" dirty="0" err="1">
                <a:solidFill>
                  <a:schemeClr val="tx2"/>
                </a:solidFill>
                <a:latin typeface="Century Gothic" panose="020F0302020204030204"/>
              </a:rPr>
              <a:t>trente</a:t>
            </a:r>
            <a:r>
              <a:rPr lang="en-GB" sz="1600" b="1" dirty="0">
                <a:solidFill>
                  <a:schemeClr val="tx2"/>
                </a:solidFill>
                <a:latin typeface="Century Gothic" panose="020F0302020204030204"/>
              </a:rPr>
              <a:t> </a:t>
            </a:r>
            <a:r>
              <a:rPr lang="en-GB" sz="1600" dirty="0">
                <a:solidFill>
                  <a:schemeClr val="tx2"/>
                </a:solidFill>
                <a:latin typeface="Century Gothic" panose="020F0302020204030204"/>
              </a:rPr>
              <a:t>thirty</a:t>
            </a:r>
            <a:endParaRPr lang="en-GB" sz="1600" b="1" dirty="0">
              <a:solidFill>
                <a:schemeClr val="tx2"/>
              </a:solidFill>
              <a:latin typeface="Century Gothic" panose="020F0302020204030204"/>
            </a:endParaRPr>
          </a:p>
          <a:p>
            <a:pPr lvl="0">
              <a:defRPr/>
            </a:pPr>
            <a:r>
              <a:rPr lang="en-GB" sz="1600" b="1" dirty="0" err="1">
                <a:solidFill>
                  <a:schemeClr val="tx2"/>
                </a:solidFill>
                <a:latin typeface="Century Gothic" panose="020F0302020204030204"/>
              </a:rPr>
              <a:t>vingt</a:t>
            </a:r>
            <a:r>
              <a:rPr lang="en-GB" sz="1600" b="1" dirty="0">
                <a:solidFill>
                  <a:schemeClr val="tx2"/>
                </a:solidFill>
                <a:latin typeface="Century Gothic" panose="020F0302020204030204"/>
              </a:rPr>
              <a:t>-deux </a:t>
            </a:r>
            <a:r>
              <a:rPr lang="en-GB" sz="1600" dirty="0">
                <a:solidFill>
                  <a:schemeClr val="tx2"/>
                </a:solidFill>
                <a:latin typeface="Century Gothic" panose="020F0302020204030204"/>
              </a:rPr>
              <a:t>twenty-two</a:t>
            </a:r>
            <a:r>
              <a:rPr lang="en-GB" sz="1600" b="1" dirty="0">
                <a:solidFill>
                  <a:schemeClr val="tx2"/>
                </a:solidFill>
                <a:latin typeface="Century Gothic" panose="020F0302020204030204"/>
              </a:rPr>
              <a:t>	</a:t>
            </a:r>
            <a:r>
              <a:rPr lang="en-GB" sz="1600" b="1" dirty="0" err="1">
                <a:solidFill>
                  <a:schemeClr val="tx2"/>
                </a:solidFill>
                <a:latin typeface="Century Gothic" panose="020F0302020204030204"/>
              </a:rPr>
              <a:t>trente</a:t>
            </a:r>
            <a:r>
              <a:rPr lang="en-GB" sz="1600" b="1" dirty="0">
                <a:solidFill>
                  <a:schemeClr val="tx2"/>
                </a:solidFill>
                <a:latin typeface="Century Gothic" panose="020F0302020204030204"/>
              </a:rPr>
              <a:t>-et-un </a:t>
            </a:r>
            <a:r>
              <a:rPr lang="en-GB" sz="1600" dirty="0">
                <a:solidFill>
                  <a:schemeClr val="tx2"/>
                </a:solidFill>
                <a:latin typeface="Century Gothic" panose="020F0302020204030204"/>
              </a:rPr>
              <a:t>thirty-one</a:t>
            </a:r>
            <a:endParaRPr lang="en-US" sz="1600" b="1" dirty="0">
              <a:solidFill>
                <a:schemeClr val="tx2"/>
              </a:solidFill>
              <a:latin typeface="Century Gothic" panose="020F0302020204030204"/>
            </a:endParaRPr>
          </a:p>
        </p:txBody>
      </p:sp>
      <p:sp>
        <p:nvSpPr>
          <p:cNvPr id="27" name="Rectangle 26" descr="Grey rectangle with text: T1.1 Semaine 4">
            <a:extLst>
              <a:ext uri="{FF2B5EF4-FFF2-40B4-BE49-F238E27FC236}">
                <a16:creationId xmlns:a16="http://schemas.microsoft.com/office/drawing/2014/main" id="{ABD37DC7-E7E0-4F2F-9FC9-F102FBCB1672}"/>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28" name="Title 7">
            <a:extLst>
              <a:ext uri="{FF2B5EF4-FFF2-40B4-BE49-F238E27FC236}">
                <a16:creationId xmlns:a16="http://schemas.microsoft.com/office/drawing/2014/main" id="{03DF6DAA-B02A-46F4-BF79-8512707CE317}"/>
              </a:ext>
            </a:extLst>
          </p:cNvPr>
          <p:cNvSpPr txBox="1">
            <a:spLocks/>
          </p:cNvSpPr>
          <p:nvPr/>
        </p:nvSpPr>
        <p:spPr bwMode="auto">
          <a:xfrm>
            <a:off x="108000" y="144000"/>
            <a:ext cx="2091458" cy="41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dirty="0">
              <a:solidFill>
                <a:schemeClr val="bg1"/>
              </a:solidFill>
            </a:endParaRPr>
          </a:p>
        </p:txBody>
      </p:sp>
      <p:sp>
        <p:nvSpPr>
          <p:cNvPr id="33" name="Rectangle 32"/>
          <p:cNvSpPr/>
          <p:nvPr/>
        </p:nvSpPr>
        <p:spPr>
          <a:xfrm>
            <a:off x="108000" y="3808640"/>
            <a:ext cx="6767748" cy="4154984"/>
          </a:xfrm>
          <a:prstGeom prst="rect">
            <a:avLst/>
          </a:prstGeom>
        </p:spPr>
        <p:txBody>
          <a:bodyPr wrap="square">
            <a:spAutoFit/>
          </a:bodyPr>
          <a:lstStyle/>
          <a:p>
            <a:pPr lvl="0">
              <a:defRPr/>
            </a:pPr>
            <a:endParaRPr lang="en-US" sz="1600" dirty="0">
              <a:latin typeface="Century Gothic" panose="020F0302020204030204"/>
            </a:endParaRPr>
          </a:p>
          <a:p>
            <a:pPr lvl="0">
              <a:defRPr/>
            </a:pPr>
            <a:r>
              <a:rPr lang="en-US" sz="1600" dirty="0">
                <a:latin typeface="Century Gothic" panose="020F0302020204030204"/>
              </a:rPr>
              <a:t>We know we can add </a:t>
            </a:r>
            <a:r>
              <a:rPr lang="en-US" sz="1600" b="1" dirty="0" err="1">
                <a:latin typeface="Century Gothic" panose="020F0302020204030204"/>
              </a:rPr>
              <a:t>est-ce</a:t>
            </a:r>
            <a:r>
              <a:rPr lang="en-US" sz="1600" b="1" dirty="0">
                <a:latin typeface="Century Gothic" panose="020F0302020204030204"/>
              </a:rPr>
              <a:t> que </a:t>
            </a:r>
            <a:r>
              <a:rPr lang="en-US" sz="1600" dirty="0">
                <a:latin typeface="Century Gothic" panose="020F0302020204030204"/>
              </a:rPr>
              <a:t>to </a:t>
            </a:r>
            <a:r>
              <a:rPr lang="en-US" sz="1600" b="1" dirty="0">
                <a:latin typeface="Century Gothic" panose="020F0302020204030204"/>
              </a:rPr>
              <a:t>yes/no</a:t>
            </a:r>
            <a:r>
              <a:rPr lang="en-US" sz="1600" dirty="0">
                <a:latin typeface="Century Gothic" panose="020F0302020204030204"/>
              </a:rPr>
              <a:t> intonation questions to </a:t>
            </a:r>
            <a:r>
              <a:rPr lang="en-US" sz="1600" b="1" dirty="0" err="1">
                <a:latin typeface="Century Gothic" panose="020F0302020204030204"/>
              </a:rPr>
              <a:t>emphasise</a:t>
            </a:r>
            <a:r>
              <a:rPr lang="en-US" sz="1600" dirty="0">
                <a:latin typeface="Century Gothic" panose="020F0302020204030204"/>
              </a:rPr>
              <a:t> that </a:t>
            </a:r>
            <a:r>
              <a:rPr lang="en-US" sz="1600" b="1" dirty="0">
                <a:latin typeface="Century Gothic" panose="020F0302020204030204"/>
              </a:rPr>
              <a:t>something is being asked </a:t>
            </a:r>
            <a:r>
              <a:rPr lang="en-US" sz="1600" dirty="0">
                <a:latin typeface="Century Gothic" panose="020F0302020204030204"/>
              </a:rPr>
              <a:t>:</a:t>
            </a:r>
          </a:p>
          <a:p>
            <a:pPr lvl="0">
              <a:defRPr/>
            </a:pPr>
            <a:endParaRPr lang="en-US" sz="1200" dirty="0">
              <a:latin typeface="Century Gothic" panose="020F0302020204030204"/>
            </a:endParaRPr>
          </a:p>
          <a:p>
            <a:pPr lvl="0">
              <a:defRPr/>
            </a:pPr>
            <a:r>
              <a:rPr lang="en-US" sz="1600" b="1" dirty="0">
                <a:latin typeface="Century Gothic" panose="020F0302020204030204"/>
              </a:rPr>
              <a:t>Est-</a:t>
            </a:r>
            <a:r>
              <a:rPr lang="en-US" sz="1600" b="1" dirty="0" err="1">
                <a:latin typeface="Century Gothic" panose="020F0302020204030204"/>
              </a:rPr>
              <a:t>ce</a:t>
            </a:r>
            <a:r>
              <a:rPr lang="en-US" sz="1600" b="1" dirty="0">
                <a:latin typeface="Century Gothic" panose="020F0302020204030204"/>
              </a:rPr>
              <a:t> que </a:t>
            </a:r>
            <a:r>
              <a:rPr lang="en-US" sz="1600" dirty="0" err="1">
                <a:latin typeface="Century Gothic" panose="020F0302020204030204"/>
              </a:rPr>
              <a:t>tu</a:t>
            </a:r>
            <a:r>
              <a:rPr lang="en-US" sz="1600" dirty="0">
                <a:latin typeface="Century Gothic" panose="020F0302020204030204"/>
              </a:rPr>
              <a:t> </a:t>
            </a:r>
            <a:r>
              <a:rPr lang="en-US" sz="1600" dirty="0" err="1">
                <a:latin typeface="Century Gothic" panose="020F0302020204030204"/>
              </a:rPr>
              <a:t>manges</a:t>
            </a:r>
            <a:r>
              <a:rPr lang="en-US" sz="1600" dirty="0">
                <a:latin typeface="Century Gothic" panose="020F0302020204030204"/>
              </a:rPr>
              <a:t> des fruits ?</a:t>
            </a:r>
          </a:p>
          <a:p>
            <a:pPr lvl="0">
              <a:defRPr/>
            </a:pPr>
            <a:r>
              <a:rPr lang="en-US" sz="1600" i="1" dirty="0">
                <a:latin typeface="Century Gothic" panose="020F0302020204030204"/>
              </a:rPr>
              <a:t>Do you eat fruit?</a:t>
            </a:r>
          </a:p>
          <a:p>
            <a:pPr lvl="0">
              <a:defRPr/>
            </a:pPr>
            <a:endParaRPr lang="en-US" sz="600" i="1" dirty="0">
              <a:latin typeface="Century Gothic" panose="020F0302020204030204"/>
            </a:endParaRPr>
          </a:p>
          <a:p>
            <a:pPr lvl="0">
              <a:defRPr/>
            </a:pPr>
            <a:r>
              <a:rPr lang="en-US" sz="1600" b="1" dirty="0">
                <a:latin typeface="Century Gothic" panose="020F0302020204030204"/>
              </a:rPr>
              <a:t>Est-</a:t>
            </a:r>
            <a:r>
              <a:rPr lang="en-US" sz="1600" b="1" dirty="0" err="1">
                <a:latin typeface="Century Gothic" panose="020F0302020204030204"/>
              </a:rPr>
              <a:t>ce</a:t>
            </a:r>
            <a:r>
              <a:rPr lang="en-US" sz="1600" b="1" dirty="0">
                <a:latin typeface="Century Gothic" panose="020F0302020204030204"/>
              </a:rPr>
              <a:t> </a:t>
            </a:r>
            <a:r>
              <a:rPr lang="en-US" sz="1600" dirty="0">
                <a:latin typeface="Century Gothic" panose="020F0302020204030204"/>
              </a:rPr>
              <a:t>que </a:t>
            </a:r>
            <a:r>
              <a:rPr lang="en-US" sz="1600" dirty="0" err="1">
                <a:latin typeface="Century Gothic" panose="020F0302020204030204"/>
              </a:rPr>
              <a:t>tu</a:t>
            </a:r>
            <a:r>
              <a:rPr lang="en-US" sz="1600" dirty="0">
                <a:latin typeface="Century Gothic" panose="020F0302020204030204"/>
              </a:rPr>
              <a:t> </a:t>
            </a:r>
            <a:r>
              <a:rPr lang="en-US" sz="1600" dirty="0" err="1">
                <a:latin typeface="Century Gothic" panose="020F0302020204030204"/>
              </a:rPr>
              <a:t>demandes</a:t>
            </a:r>
            <a:r>
              <a:rPr lang="en-US" sz="1600" dirty="0">
                <a:latin typeface="Century Gothic" panose="020F0302020204030204"/>
              </a:rPr>
              <a:t> un </a:t>
            </a:r>
            <a:r>
              <a:rPr lang="en-US" sz="1600" dirty="0" err="1">
                <a:latin typeface="Century Gothic" panose="020F0302020204030204"/>
              </a:rPr>
              <a:t>cadeau</a:t>
            </a:r>
            <a:r>
              <a:rPr lang="en-US" sz="1600" dirty="0">
                <a:latin typeface="Century Gothic" panose="020F0302020204030204"/>
              </a:rPr>
              <a:t> ?</a:t>
            </a:r>
          </a:p>
          <a:p>
            <a:pPr lvl="0">
              <a:defRPr/>
            </a:pPr>
            <a:r>
              <a:rPr lang="en-US" sz="1600" i="1" dirty="0">
                <a:latin typeface="Century Gothic" panose="020F0302020204030204"/>
              </a:rPr>
              <a:t>Are you asking for a present?</a:t>
            </a:r>
          </a:p>
          <a:p>
            <a:pPr lvl="0">
              <a:defRPr/>
            </a:pPr>
            <a:endParaRPr lang="en-US" sz="800" b="1" dirty="0">
              <a:latin typeface="Century Gothic" panose="020F0302020204030204"/>
            </a:endParaRPr>
          </a:p>
          <a:p>
            <a:pPr lvl="0">
              <a:defRPr/>
            </a:pPr>
            <a:endParaRPr lang="en-US" sz="1600" dirty="0">
              <a:solidFill>
                <a:srgbClr val="203864"/>
              </a:solidFill>
              <a:latin typeface="Century Gothic" panose="020F0302020204030204"/>
            </a:endParaRPr>
          </a:p>
          <a:p>
            <a:pPr lvl="0">
              <a:defRPr/>
            </a:pPr>
            <a:endParaRPr lang="en-US" sz="1600" b="1" dirty="0">
              <a:solidFill>
                <a:srgbClr val="EE6000"/>
              </a:solidFill>
              <a:latin typeface="Century Gothic" panose="020F0302020204030204"/>
            </a:endParaRPr>
          </a:p>
          <a:p>
            <a:pPr lvl="0">
              <a:defRPr/>
            </a:pPr>
            <a:endParaRPr lang="en-US" sz="1600" b="1" dirty="0">
              <a:solidFill>
                <a:srgbClr val="EE6000"/>
              </a:solidFill>
              <a:latin typeface="Century Gothic" panose="020F0302020204030204"/>
            </a:endParaRPr>
          </a:p>
          <a:p>
            <a:pPr lvl="0">
              <a:defRPr/>
            </a:pPr>
            <a:r>
              <a:rPr lang="en-US" sz="1600" b="1" dirty="0" err="1">
                <a:solidFill>
                  <a:schemeClr val="tx2"/>
                </a:solidFill>
                <a:latin typeface="Century Gothic" panose="020F0302020204030204"/>
              </a:rPr>
              <a:t>Combien</a:t>
            </a:r>
            <a:r>
              <a:rPr lang="en-US" sz="1600" b="1" dirty="0">
                <a:solidFill>
                  <a:schemeClr val="tx2"/>
                </a:solidFill>
                <a:latin typeface="Century Gothic" panose="020F0302020204030204"/>
              </a:rPr>
              <a:t> </a:t>
            </a:r>
            <a:r>
              <a:rPr lang="en-US" sz="1600" dirty="0">
                <a:solidFill>
                  <a:schemeClr val="tx2"/>
                </a:solidFill>
                <a:latin typeface="Century Gothic" panose="020F0302020204030204"/>
              </a:rPr>
              <a:t>de</a:t>
            </a:r>
            <a:r>
              <a:rPr lang="en-US" sz="1600" b="1" dirty="0">
                <a:solidFill>
                  <a:schemeClr val="tx2"/>
                </a:solidFill>
                <a:latin typeface="Century Gothic" panose="020F0302020204030204"/>
              </a:rPr>
              <a:t> </a:t>
            </a:r>
            <a:r>
              <a:rPr lang="en-US" sz="1600" dirty="0">
                <a:solidFill>
                  <a:schemeClr val="tx2"/>
                </a:solidFill>
                <a:latin typeface="Century Gothic" panose="020F0302020204030204"/>
              </a:rPr>
              <a:t>fruits </a:t>
            </a:r>
            <a:r>
              <a:rPr lang="en-US" sz="1600" b="1" dirty="0" err="1">
                <a:solidFill>
                  <a:schemeClr val="tx2"/>
                </a:solidFill>
                <a:latin typeface="Century Gothic" panose="020F0302020204030204"/>
              </a:rPr>
              <a:t>est-ce</a:t>
            </a:r>
            <a:r>
              <a:rPr lang="en-US" sz="1600" dirty="0">
                <a:solidFill>
                  <a:schemeClr val="tx2"/>
                </a:solidFill>
                <a:latin typeface="Century Gothic" panose="020F0302020204030204"/>
              </a:rPr>
              <a:t> que </a:t>
            </a:r>
            <a:r>
              <a:rPr lang="en-US" sz="1600" dirty="0" err="1">
                <a:solidFill>
                  <a:schemeClr val="tx2"/>
                </a:solidFill>
                <a:latin typeface="Century Gothic" panose="020F0302020204030204"/>
              </a:rPr>
              <a:t>tu</a:t>
            </a:r>
            <a:r>
              <a:rPr lang="en-US" sz="1600" dirty="0">
                <a:solidFill>
                  <a:schemeClr val="tx2"/>
                </a:solidFill>
                <a:latin typeface="Century Gothic" panose="020F0302020204030204"/>
              </a:rPr>
              <a:t> </a:t>
            </a:r>
            <a:r>
              <a:rPr lang="en-US" sz="1600" dirty="0" err="1">
                <a:solidFill>
                  <a:schemeClr val="tx2"/>
                </a:solidFill>
                <a:latin typeface="Century Gothic" panose="020F0302020204030204"/>
              </a:rPr>
              <a:t>manges</a:t>
            </a:r>
            <a:r>
              <a:rPr lang="en-US" sz="1600" dirty="0">
                <a:solidFill>
                  <a:schemeClr val="tx2"/>
                </a:solidFill>
                <a:latin typeface="Century Gothic" panose="020F0302020204030204"/>
              </a:rPr>
              <a:t> ?</a:t>
            </a:r>
          </a:p>
          <a:p>
            <a:pPr lvl="0">
              <a:defRPr/>
            </a:pPr>
            <a:r>
              <a:rPr lang="en-US" sz="1600" i="1" dirty="0">
                <a:latin typeface="Century Gothic" panose="020F0302020204030204"/>
              </a:rPr>
              <a:t>How much fruit do you eat?</a:t>
            </a:r>
          </a:p>
          <a:p>
            <a:pPr lvl="0">
              <a:defRPr/>
            </a:pPr>
            <a:endParaRPr lang="en-US" sz="600" i="1" dirty="0">
              <a:latin typeface="Century Gothic" panose="020F0302020204030204"/>
            </a:endParaRPr>
          </a:p>
          <a:p>
            <a:pPr lvl="0">
              <a:defRPr/>
            </a:pPr>
            <a:r>
              <a:rPr lang="en-US" sz="1600" b="1" dirty="0" err="1">
                <a:solidFill>
                  <a:schemeClr val="tx2"/>
                </a:solidFill>
                <a:latin typeface="Century Gothic" panose="020F0302020204030204"/>
              </a:rPr>
              <a:t>Qu</a:t>
            </a:r>
            <a:r>
              <a:rPr lang="en-US" sz="1600" dirty="0" err="1">
                <a:solidFill>
                  <a:schemeClr val="tx2"/>
                </a:solidFill>
                <a:latin typeface="Century Gothic" panose="020F0302020204030204"/>
              </a:rPr>
              <a:t>’</a:t>
            </a:r>
            <a:r>
              <a:rPr lang="en-US" sz="1600" b="1" dirty="0" err="1">
                <a:latin typeface="Century Gothic" panose="020F0302020204030204"/>
              </a:rPr>
              <a:t>est-ce</a:t>
            </a:r>
            <a:r>
              <a:rPr lang="en-US" sz="1600" b="1" dirty="0">
                <a:latin typeface="Century Gothic" panose="020F0302020204030204"/>
              </a:rPr>
              <a:t> que </a:t>
            </a:r>
            <a:r>
              <a:rPr lang="en-US" sz="1600" dirty="0" err="1">
                <a:latin typeface="Century Gothic" panose="020F0302020204030204"/>
              </a:rPr>
              <a:t>tu</a:t>
            </a:r>
            <a:r>
              <a:rPr lang="en-US" sz="1600" dirty="0">
                <a:latin typeface="Century Gothic" panose="020F0302020204030204"/>
              </a:rPr>
              <a:t> </a:t>
            </a:r>
            <a:r>
              <a:rPr lang="en-US" sz="1600" dirty="0" err="1">
                <a:latin typeface="Century Gothic" panose="020F0302020204030204"/>
              </a:rPr>
              <a:t>demandes</a:t>
            </a:r>
            <a:r>
              <a:rPr lang="en-US" sz="1600" dirty="0">
                <a:latin typeface="Century Gothic" panose="020F0302020204030204"/>
              </a:rPr>
              <a:t> ?</a:t>
            </a:r>
          </a:p>
          <a:p>
            <a:pPr lvl="0">
              <a:defRPr/>
            </a:pPr>
            <a:r>
              <a:rPr lang="en-US" sz="1600" i="1" dirty="0">
                <a:latin typeface="Century Gothic" panose="020F0302020204030204"/>
              </a:rPr>
              <a:t>What are you asking for?</a:t>
            </a:r>
          </a:p>
        </p:txBody>
      </p:sp>
      <p:sp>
        <p:nvSpPr>
          <p:cNvPr id="76" name="Content Placeholder 2"/>
          <p:cNvSpPr txBox="1">
            <a:spLocks/>
          </p:cNvSpPr>
          <p:nvPr/>
        </p:nvSpPr>
        <p:spPr>
          <a:xfrm>
            <a:off x="152512" y="5945366"/>
            <a:ext cx="6588472" cy="565762"/>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1600" dirty="0">
                <a:solidFill>
                  <a:srgbClr val="000000"/>
                </a:solidFill>
                <a:latin typeface="Century Gothic" panose="020F0302020204030204"/>
              </a:rPr>
              <a:t>To turn these into </a:t>
            </a:r>
            <a:r>
              <a:rPr lang="en-US" sz="1600" b="1" dirty="0">
                <a:solidFill>
                  <a:srgbClr val="000000"/>
                </a:solidFill>
                <a:latin typeface="Century Gothic" panose="020F0302020204030204"/>
              </a:rPr>
              <a:t>information</a:t>
            </a:r>
            <a:r>
              <a:rPr lang="en-US" sz="1600" dirty="0">
                <a:solidFill>
                  <a:srgbClr val="000000"/>
                </a:solidFill>
                <a:latin typeface="Century Gothic" panose="020F0302020204030204"/>
              </a:rPr>
              <a:t> questions, add a </a:t>
            </a:r>
            <a:r>
              <a:rPr lang="en-US" sz="1600" b="1" dirty="0">
                <a:solidFill>
                  <a:schemeClr val="tx2"/>
                </a:solidFill>
                <a:latin typeface="Century Gothic" panose="020F0302020204030204"/>
              </a:rPr>
              <a:t>question word</a:t>
            </a:r>
            <a:r>
              <a:rPr lang="en-US" sz="1600" dirty="0">
                <a:solidFill>
                  <a:schemeClr val="tx2"/>
                </a:solidFill>
                <a:latin typeface="Century Gothic" panose="020F0302020204030204"/>
              </a:rPr>
              <a:t> </a:t>
            </a:r>
            <a:r>
              <a:rPr lang="en-US" sz="1600" b="1" dirty="0">
                <a:solidFill>
                  <a:srgbClr val="000000"/>
                </a:solidFill>
                <a:latin typeface="Century Gothic" panose="020F0302020204030204"/>
              </a:rPr>
              <a:t>before</a:t>
            </a:r>
            <a:r>
              <a:rPr lang="en-US" sz="1600" dirty="0">
                <a:solidFill>
                  <a:srgbClr val="000000"/>
                </a:solidFill>
                <a:latin typeface="Century Gothic" panose="020F0302020204030204"/>
              </a:rPr>
              <a:t> </a:t>
            </a:r>
            <a:r>
              <a:rPr lang="en-US" sz="1600" i="1" dirty="0" err="1">
                <a:solidFill>
                  <a:srgbClr val="000000"/>
                </a:solidFill>
                <a:latin typeface="Century Gothic" panose="020F0302020204030204"/>
              </a:rPr>
              <a:t>est-ce</a:t>
            </a:r>
            <a:r>
              <a:rPr lang="en-US" sz="1600" i="1" dirty="0">
                <a:solidFill>
                  <a:srgbClr val="000000"/>
                </a:solidFill>
                <a:latin typeface="Century Gothic" panose="020F0302020204030204"/>
              </a:rPr>
              <a:t> que </a:t>
            </a:r>
            <a:r>
              <a:rPr lang="en-US" sz="1600" dirty="0">
                <a:solidFill>
                  <a:srgbClr val="000000"/>
                </a:solidFill>
                <a:latin typeface="Century Gothic" panose="020F0302020204030204"/>
              </a:rPr>
              <a:t>:</a:t>
            </a:r>
          </a:p>
        </p:txBody>
      </p:sp>
      <p:sp>
        <p:nvSpPr>
          <p:cNvPr id="77" name="Content Placeholder 2"/>
          <p:cNvSpPr txBox="1">
            <a:spLocks/>
          </p:cNvSpPr>
          <p:nvPr/>
        </p:nvSpPr>
        <p:spPr>
          <a:xfrm>
            <a:off x="190128" y="7859024"/>
            <a:ext cx="6550855" cy="586588"/>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1600" dirty="0">
                <a:solidFill>
                  <a:srgbClr val="000000"/>
                </a:solidFill>
                <a:latin typeface="Century Gothic" panose="020F0302020204030204"/>
              </a:rPr>
              <a:t>Remember - the </a:t>
            </a:r>
            <a:r>
              <a:rPr lang="en-US" sz="1600" b="1" dirty="0">
                <a:solidFill>
                  <a:srgbClr val="000000"/>
                </a:solidFill>
                <a:latin typeface="Century Gothic" panose="020F0302020204030204"/>
              </a:rPr>
              <a:t>subject</a:t>
            </a:r>
            <a:r>
              <a:rPr lang="en-US" sz="1600" dirty="0">
                <a:solidFill>
                  <a:srgbClr val="000000"/>
                </a:solidFill>
                <a:latin typeface="Century Gothic" panose="020F0302020204030204"/>
              </a:rPr>
              <a:t> and </a:t>
            </a:r>
            <a:r>
              <a:rPr lang="en-US" sz="1600" b="1" dirty="0">
                <a:solidFill>
                  <a:srgbClr val="000000"/>
                </a:solidFill>
                <a:latin typeface="Century Gothic" panose="020F0302020204030204"/>
              </a:rPr>
              <a:t>verb</a:t>
            </a:r>
            <a:r>
              <a:rPr lang="en-US" sz="1600" dirty="0">
                <a:solidFill>
                  <a:srgbClr val="000000"/>
                </a:solidFill>
                <a:latin typeface="Century Gothic" panose="020F0302020204030204"/>
              </a:rPr>
              <a:t> stay in the </a:t>
            </a:r>
            <a:r>
              <a:rPr lang="en-US" sz="1600" b="1" dirty="0">
                <a:solidFill>
                  <a:srgbClr val="000000"/>
                </a:solidFill>
                <a:latin typeface="Century Gothic" panose="020F0302020204030204"/>
              </a:rPr>
              <a:t>same order </a:t>
            </a:r>
            <a:r>
              <a:rPr lang="en-US" sz="1600" dirty="0">
                <a:solidFill>
                  <a:srgbClr val="000000"/>
                </a:solidFill>
                <a:latin typeface="Century Gothic" panose="020F0302020204030204"/>
              </a:rPr>
              <a:t>with </a:t>
            </a:r>
            <a:r>
              <a:rPr lang="en-US" sz="1600" i="1" dirty="0" err="1">
                <a:solidFill>
                  <a:srgbClr val="000000"/>
                </a:solidFill>
                <a:latin typeface="Century Gothic" panose="020F0302020204030204"/>
              </a:rPr>
              <a:t>est-ce</a:t>
            </a:r>
            <a:r>
              <a:rPr lang="en-US" sz="1600" i="1" dirty="0">
                <a:solidFill>
                  <a:srgbClr val="000000"/>
                </a:solidFill>
                <a:latin typeface="Century Gothic" panose="020F0302020204030204"/>
              </a:rPr>
              <a:t> que</a:t>
            </a:r>
            <a:r>
              <a:rPr lang="en-US" sz="1600" dirty="0">
                <a:solidFill>
                  <a:srgbClr val="000000"/>
                </a:solidFill>
                <a:latin typeface="Century Gothic" panose="020F0302020204030204"/>
              </a:rPr>
              <a:t>, unlike in questions with subject-verb inversion.</a:t>
            </a:r>
          </a:p>
        </p:txBody>
      </p:sp>
      <p:sp>
        <p:nvSpPr>
          <p:cNvPr id="79" name="TextBox 78">
            <a:extLst>
              <a:ext uri="{FF2B5EF4-FFF2-40B4-BE49-F238E27FC236}">
                <a16:creationId xmlns:a16="http://schemas.microsoft.com/office/drawing/2014/main" id="{659CB449-BF01-4AE1-A720-E4CAF89E003F}"/>
              </a:ext>
            </a:extLst>
          </p:cNvPr>
          <p:cNvSpPr txBox="1"/>
          <p:nvPr/>
        </p:nvSpPr>
        <p:spPr>
          <a:xfrm>
            <a:off x="3611020" y="7261781"/>
            <a:ext cx="2800339" cy="374571"/>
          </a:xfrm>
          <a:prstGeom prst="wedgeRoundRectCallout">
            <a:avLst>
              <a:gd name="adj1" fmla="val -58048"/>
              <a:gd name="adj2" fmla="val 19097"/>
              <a:gd name="adj3" fmla="val 16667"/>
            </a:avLst>
          </a:prstGeom>
          <a:solidFill>
            <a:schemeClr val="accent5"/>
          </a:solidFill>
          <a:ln>
            <a:solidFill>
              <a:schemeClr val="tx1"/>
            </a:solidFill>
          </a:ln>
        </p:spPr>
        <p:txBody>
          <a:bodyPr wrap="none" rtlCol="0">
            <a:spAutoFit/>
          </a:bodyPr>
          <a:lstStyle/>
          <a:p>
            <a:r>
              <a:rPr lang="en-GB" sz="1600" b="1" dirty="0">
                <a:solidFill>
                  <a:schemeClr val="tx2"/>
                </a:solidFill>
                <a:latin typeface="Century Gothic" panose="020F0302020204030204"/>
              </a:rPr>
              <a:t>que</a:t>
            </a:r>
            <a:r>
              <a:rPr lang="en-GB" sz="1600" dirty="0">
                <a:solidFill>
                  <a:schemeClr val="tx2"/>
                </a:solidFill>
                <a:latin typeface="Century Gothic" panose="020F0302020204030204"/>
              </a:rPr>
              <a:t> </a:t>
            </a:r>
            <a:r>
              <a:rPr lang="en-GB" sz="1600" dirty="0">
                <a:solidFill>
                  <a:schemeClr val="tx2"/>
                </a:solidFill>
                <a:latin typeface="Century Gothic" panose="020F0302020204030204"/>
                <a:sym typeface="Wingdings" panose="05000000000000000000" pitchFamily="2" charset="2"/>
              </a:rPr>
              <a:t> </a:t>
            </a:r>
            <a:r>
              <a:rPr lang="en-GB" sz="1600" b="1" dirty="0" err="1">
                <a:solidFill>
                  <a:schemeClr val="tx2"/>
                </a:solidFill>
                <a:latin typeface="Century Gothic" panose="020F0302020204030204"/>
                <a:sym typeface="Wingdings" panose="05000000000000000000" pitchFamily="2" charset="2"/>
              </a:rPr>
              <a:t>qu</a:t>
            </a:r>
            <a:r>
              <a:rPr lang="en-GB" sz="1600" b="1" dirty="0">
                <a:solidFill>
                  <a:schemeClr val="tx2"/>
                </a:solidFill>
                <a:latin typeface="Century Gothic" panose="020F0302020204030204"/>
                <a:sym typeface="Wingdings" panose="05000000000000000000" pitchFamily="2" charset="2"/>
              </a:rPr>
              <a:t>’</a:t>
            </a:r>
            <a:r>
              <a:rPr lang="en-GB" sz="1600" dirty="0">
                <a:solidFill>
                  <a:schemeClr val="tx2"/>
                </a:solidFill>
                <a:latin typeface="Century Gothic" panose="020F0302020204030204"/>
                <a:sym typeface="Wingdings" panose="05000000000000000000" pitchFamily="2" charset="2"/>
              </a:rPr>
              <a:t> before a vowel</a:t>
            </a:r>
            <a:endParaRPr lang="en-GB" sz="1600" b="1" dirty="0">
              <a:solidFill>
                <a:schemeClr val="tx2"/>
              </a:solidFill>
              <a:latin typeface="Century Gothic" panose="020F0302020204030204"/>
            </a:endParaRPr>
          </a:p>
        </p:txBody>
      </p:sp>
      <p:pic>
        <p:nvPicPr>
          <p:cNvPr id="3" name="Picture 2" descr="Picture of a girl [Léa]">
            <a:extLst>
              <a:ext uri="{FF2B5EF4-FFF2-40B4-BE49-F238E27FC236}">
                <a16:creationId xmlns:a16="http://schemas.microsoft.com/office/drawing/2014/main" id="{E1C49E18-6417-459E-8310-BF641977DB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0589" y="5029293"/>
            <a:ext cx="845157" cy="845157"/>
          </a:xfrm>
          <a:prstGeom prst="rect">
            <a:avLst/>
          </a:prstGeom>
        </p:spPr>
      </p:pic>
      <p:sp>
        <p:nvSpPr>
          <p:cNvPr id="6" name="Speech Bubble: Oval 5">
            <a:extLst>
              <a:ext uri="{FF2B5EF4-FFF2-40B4-BE49-F238E27FC236}">
                <a16:creationId xmlns:a16="http://schemas.microsoft.com/office/drawing/2014/main" id="{FBF6BA48-7C89-48C5-A30B-5A01098618E0}"/>
              </a:ext>
            </a:extLst>
          </p:cNvPr>
          <p:cNvSpPr/>
          <p:nvPr/>
        </p:nvSpPr>
        <p:spPr>
          <a:xfrm>
            <a:off x="4835580" y="5268546"/>
            <a:ext cx="546403" cy="417193"/>
          </a:xfrm>
          <a:prstGeom prst="wedgeEllipseCallout">
            <a:avLst>
              <a:gd name="adj1" fmla="val -57559"/>
              <a:gd name="adj2" fmla="val 40016"/>
            </a:avLst>
          </a:prstGeom>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latin typeface="Century Gothic" panose="020B0502020202020204" pitchFamily="34" charset="0"/>
              </a:rPr>
              <a:t>?</a:t>
            </a:r>
          </a:p>
        </p:txBody>
      </p:sp>
      <p:pic>
        <p:nvPicPr>
          <p:cNvPr id="8" name="Picture 7" descr="A boy (Amir)">
            <a:extLst>
              <a:ext uri="{FF2B5EF4-FFF2-40B4-BE49-F238E27FC236}">
                <a16:creationId xmlns:a16="http://schemas.microsoft.com/office/drawing/2014/main" id="{8DDAA9D8-94DA-4358-9118-A76706F8D3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7234" y="4856080"/>
            <a:ext cx="992003" cy="992003"/>
          </a:xfrm>
          <a:prstGeom prst="rect">
            <a:avLst/>
          </a:prstGeom>
        </p:spPr>
      </p:pic>
      <p:sp>
        <p:nvSpPr>
          <p:cNvPr id="9" name="Thought Bubble: Cloud 8" descr="Thought bubble">
            <a:extLst>
              <a:ext uri="{FF2B5EF4-FFF2-40B4-BE49-F238E27FC236}">
                <a16:creationId xmlns:a16="http://schemas.microsoft.com/office/drawing/2014/main" id="{C659F0E9-B72E-4E0A-A178-42B14ACC5452}"/>
              </a:ext>
            </a:extLst>
          </p:cNvPr>
          <p:cNvSpPr/>
          <p:nvPr/>
        </p:nvSpPr>
        <p:spPr>
          <a:xfrm>
            <a:off x="4728025" y="4434968"/>
            <a:ext cx="1307915" cy="619716"/>
          </a:xfrm>
          <a:prstGeom prst="cloudCallout">
            <a:avLst>
              <a:gd name="adj1" fmla="val 18940"/>
              <a:gd name="adj2" fmla="val 73093"/>
            </a:avLst>
          </a:prstGeom>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Fruit Bowl, Fruits, Food, Fresh, Diet, Bowl, Nutrition">
            <a:extLst>
              <a:ext uri="{FF2B5EF4-FFF2-40B4-BE49-F238E27FC236}">
                <a16:creationId xmlns:a16="http://schemas.microsoft.com/office/drawing/2014/main" id="{4BBB5B7F-73E8-4682-92F5-4034533348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5240" y="4511975"/>
            <a:ext cx="653483" cy="40918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B3E28B3-9948-4D4F-B052-D2B627CFBEA7}"/>
              </a:ext>
            </a:extLst>
          </p:cNvPr>
          <p:cNvSpPr/>
          <p:nvPr/>
        </p:nvSpPr>
        <p:spPr>
          <a:xfrm>
            <a:off x="108000" y="3735984"/>
            <a:ext cx="4861878" cy="369332"/>
          </a:xfrm>
          <a:prstGeom prst="rect">
            <a:avLst/>
          </a:prstGeom>
        </p:spPr>
        <p:txBody>
          <a:bodyPr wrap="squar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Using </a:t>
            </a:r>
            <a:r>
              <a:rPr lang="en-GB" b="1" dirty="0" err="1">
                <a:solidFill>
                  <a:srgbClr val="000000"/>
                </a:solidFill>
                <a:latin typeface="Century Gothic" panose="020B0502020202020204" pitchFamily="34" charset="0"/>
                <a:cs typeface="Calibri" panose="020F0502020204030204" pitchFamily="34" charset="0"/>
              </a:rPr>
              <a:t>est-ce</a:t>
            </a:r>
            <a:r>
              <a:rPr lang="en-GB" b="1" dirty="0">
                <a:solidFill>
                  <a:srgbClr val="000000"/>
                </a:solidFill>
                <a:latin typeface="Century Gothic" panose="020B0502020202020204" pitchFamily="34" charset="0"/>
                <a:cs typeface="Calibri" panose="020F0502020204030204" pitchFamily="34" charset="0"/>
              </a:rPr>
              <a:t> que with a question word</a:t>
            </a:r>
            <a:endParaRPr lang="en-GB" dirty="0">
              <a:solidFill>
                <a:srgbClr val="000000"/>
              </a:solidFill>
              <a:latin typeface="Century Gothic" panose="020B0502020202020204" pitchFamily="34" charset="0"/>
            </a:endParaRPr>
          </a:p>
        </p:txBody>
      </p:sp>
      <p:sp>
        <p:nvSpPr>
          <p:cNvPr id="4" name="Rectangle 3">
            <a:extLst>
              <a:ext uri="{FF2B5EF4-FFF2-40B4-BE49-F238E27FC236}">
                <a16:creationId xmlns:a16="http://schemas.microsoft.com/office/drawing/2014/main" id="{2E6B0D7B-A292-4112-9103-3724E2A2FD26}"/>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3"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16</a:t>
            </a:r>
          </a:p>
        </p:txBody>
      </p:sp>
      <p:sp>
        <p:nvSpPr>
          <p:cNvPr id="29" name="TextBox 28">
            <a:extLst>
              <a:ext uri="{FF2B5EF4-FFF2-40B4-BE49-F238E27FC236}">
                <a16:creationId xmlns:a16="http://schemas.microsoft.com/office/drawing/2014/main" id="{A0004244-0C90-4C40-A826-345488416E01}"/>
              </a:ext>
            </a:extLst>
          </p:cNvPr>
          <p:cNvSpPr txBox="1"/>
          <p:nvPr/>
        </p:nvSpPr>
        <p:spPr>
          <a:xfrm>
            <a:off x="4794631" y="2306014"/>
            <a:ext cx="1874725" cy="544830"/>
          </a:xfrm>
          <a:prstGeom prst="wedgeRoundRectCallout">
            <a:avLst>
              <a:gd name="adj1" fmla="val -57099"/>
              <a:gd name="adj2" fmla="val 17442"/>
              <a:gd name="adj3" fmla="val 16667"/>
            </a:avLst>
          </a:prstGeom>
          <a:solidFill>
            <a:schemeClr val="accent5"/>
          </a:solidFill>
          <a:ln>
            <a:solidFill>
              <a:schemeClr val="accent4"/>
            </a:solidFill>
          </a:ln>
        </p:spPr>
        <p:txBody>
          <a:bodyPr wrap="square" lIns="72000" tIns="0" rIns="0" bIns="0" rtlCol="0">
            <a:spAutoFit/>
          </a:bodyPr>
          <a:lstStyle/>
          <a:p>
            <a:r>
              <a:rPr lang="en-GB" sz="1600" dirty="0">
                <a:solidFill>
                  <a:schemeClr val="tx2"/>
                </a:solidFill>
                <a:latin typeface="Century Gothic" panose="020F0302020204030204"/>
              </a:rPr>
              <a:t>Join the numbers with a </a:t>
            </a:r>
            <a:r>
              <a:rPr lang="en-GB" sz="1600" b="1" dirty="0">
                <a:solidFill>
                  <a:schemeClr val="tx2"/>
                </a:solidFill>
                <a:latin typeface="Century Gothic" panose="020F0302020204030204"/>
              </a:rPr>
              <a:t>hyphen</a:t>
            </a:r>
            <a:r>
              <a:rPr lang="en-GB" sz="1600" dirty="0">
                <a:solidFill>
                  <a:schemeClr val="tx2"/>
                </a:solidFill>
                <a:latin typeface="Century Gothic" panose="020F0302020204030204"/>
              </a:rPr>
              <a:t>.</a:t>
            </a:r>
            <a:endParaRPr lang="en-GB" sz="1600" b="1" dirty="0">
              <a:solidFill>
                <a:schemeClr val="tx2"/>
              </a:solidFill>
              <a:latin typeface="Century Gothic" panose="020F0302020204030204"/>
            </a:endParaRPr>
          </a:p>
        </p:txBody>
      </p:sp>
      <p:sp>
        <p:nvSpPr>
          <p:cNvPr id="30" name="TextBox 29">
            <a:extLst>
              <a:ext uri="{FF2B5EF4-FFF2-40B4-BE49-F238E27FC236}">
                <a16:creationId xmlns:a16="http://schemas.microsoft.com/office/drawing/2014/main" id="{2AA82CEA-D1E4-4A45-937B-3BD008896C03}"/>
              </a:ext>
            </a:extLst>
          </p:cNvPr>
          <p:cNvSpPr txBox="1"/>
          <p:nvPr/>
        </p:nvSpPr>
        <p:spPr>
          <a:xfrm>
            <a:off x="5304889" y="2938575"/>
            <a:ext cx="1364467" cy="544830"/>
          </a:xfrm>
          <a:prstGeom prst="wedgeRoundRectCallout">
            <a:avLst>
              <a:gd name="adj1" fmla="val -57099"/>
              <a:gd name="adj2" fmla="val 17442"/>
              <a:gd name="adj3" fmla="val 16667"/>
            </a:avLst>
          </a:prstGeom>
          <a:solidFill>
            <a:schemeClr val="accent5"/>
          </a:solidFill>
          <a:ln>
            <a:solidFill>
              <a:schemeClr val="accent4"/>
            </a:solidFill>
          </a:ln>
        </p:spPr>
        <p:txBody>
          <a:bodyPr wrap="square" lIns="72000" tIns="0" rIns="0" bIns="0" rtlCol="0">
            <a:spAutoFit/>
          </a:bodyPr>
          <a:lstStyle/>
          <a:p>
            <a:r>
              <a:rPr lang="en-GB" sz="1600" dirty="0">
                <a:solidFill>
                  <a:schemeClr val="tx2"/>
                </a:solidFill>
                <a:latin typeface="Century Gothic" panose="020F0302020204030204"/>
              </a:rPr>
              <a:t>Add </a:t>
            </a:r>
            <a:r>
              <a:rPr lang="en-GB" sz="1600" b="1" dirty="0">
                <a:solidFill>
                  <a:schemeClr val="tx2"/>
                </a:solidFill>
                <a:latin typeface="Century Gothic" panose="020F0302020204030204"/>
              </a:rPr>
              <a:t>et</a:t>
            </a:r>
            <a:r>
              <a:rPr lang="en-GB" sz="1600" dirty="0">
                <a:solidFill>
                  <a:schemeClr val="tx2"/>
                </a:solidFill>
                <a:latin typeface="Century Gothic" panose="020F0302020204030204"/>
              </a:rPr>
              <a:t> before ‘</a:t>
            </a:r>
            <a:r>
              <a:rPr lang="en-GB" sz="1600" b="1" dirty="0">
                <a:solidFill>
                  <a:schemeClr val="tx2"/>
                </a:solidFill>
                <a:latin typeface="Century Gothic" panose="020F0302020204030204"/>
              </a:rPr>
              <a:t>un</a:t>
            </a:r>
            <a:r>
              <a:rPr lang="en-GB" sz="1600" dirty="0">
                <a:solidFill>
                  <a:schemeClr val="tx2"/>
                </a:solidFill>
                <a:latin typeface="Century Gothic" panose="020F0302020204030204"/>
              </a:rPr>
              <a:t>’.</a:t>
            </a:r>
            <a:endParaRPr lang="en-GB" sz="1600" b="1" dirty="0">
              <a:solidFill>
                <a:schemeClr val="tx2"/>
              </a:solidFill>
              <a:latin typeface="Century Gothic" panose="020F0302020204030204"/>
            </a:endParaRPr>
          </a:p>
        </p:txBody>
      </p:sp>
      <p:sp>
        <p:nvSpPr>
          <p:cNvPr id="34" name="Rectangle 33">
            <a:extLst>
              <a:ext uri="{FF2B5EF4-FFF2-40B4-BE49-F238E27FC236}">
                <a16:creationId xmlns:a16="http://schemas.microsoft.com/office/drawing/2014/main" id="{4294E99C-D085-074B-9046-7F00FD444EFE}"/>
              </a:ext>
            </a:extLst>
          </p:cNvPr>
          <p:cNvSpPr/>
          <p:nvPr/>
        </p:nvSpPr>
        <p:spPr>
          <a:xfrm>
            <a:off x="108000" y="678543"/>
            <a:ext cx="4861878" cy="369332"/>
          </a:xfrm>
          <a:prstGeom prst="rect">
            <a:avLst/>
          </a:prstGeom>
        </p:spPr>
        <p:txBody>
          <a:bodyPr wrap="squar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Construction rule for numbers 13-31</a:t>
            </a:r>
            <a:endParaRPr lang="en-GB" dirty="0">
              <a:solidFill>
                <a:srgbClr val="000000"/>
              </a:solidFill>
              <a:latin typeface="Century Gothic" panose="020B0502020202020204" pitchFamily="34" charset="0"/>
            </a:endParaRPr>
          </a:p>
        </p:txBody>
      </p:sp>
      <p:sp>
        <p:nvSpPr>
          <p:cNvPr id="2" name="Title 1">
            <a:extLst>
              <a:ext uri="{FF2B5EF4-FFF2-40B4-BE49-F238E27FC236}">
                <a16:creationId xmlns:a16="http://schemas.microsoft.com/office/drawing/2014/main" id="{24500168-6861-3847-8765-38BEF33C47C9}"/>
              </a:ext>
            </a:extLst>
          </p:cNvPr>
          <p:cNvSpPr>
            <a:spLocks noGrp="1"/>
          </p:cNvSpPr>
          <p:nvPr>
            <p:ph type="title"/>
          </p:nvPr>
        </p:nvSpPr>
        <p:spPr>
          <a:xfrm>
            <a:off x="-1906108" y="-414028"/>
            <a:ext cx="6172200" cy="1524000"/>
          </a:xfrm>
        </p:spPr>
        <p:txBody>
          <a:bodyPr/>
          <a:lstStyle/>
          <a:p>
            <a:r>
              <a:rPr lang="en-US" sz="2000" b="1" dirty="0">
                <a:solidFill>
                  <a:schemeClr val="bg1"/>
                </a:solidFill>
                <a:latin typeface="Century Gothic" panose="020B0502020202020204" pitchFamily="34" charset="0"/>
              </a:rPr>
              <a:t>T1.1 </a:t>
            </a:r>
            <a:r>
              <a:rPr lang="en-US" sz="2000" b="1" dirty="0" err="1">
                <a:solidFill>
                  <a:schemeClr val="bg1"/>
                </a:solidFill>
                <a:latin typeface="Century Gothic" panose="020B0502020202020204" pitchFamily="34" charset="0"/>
              </a:rPr>
              <a:t>Semaine</a:t>
            </a:r>
            <a:r>
              <a:rPr lang="en-US" sz="2000" b="1" dirty="0">
                <a:solidFill>
                  <a:schemeClr val="bg1"/>
                </a:solidFill>
                <a:latin typeface="Century Gothic" panose="020B0502020202020204" pitchFamily="34" charset="0"/>
              </a:rPr>
              <a:t> 4</a:t>
            </a:r>
          </a:p>
        </p:txBody>
      </p:sp>
    </p:spTree>
    <p:extLst>
      <p:ext uri="{BB962C8B-B14F-4D97-AF65-F5344CB8AC3E}">
        <p14:creationId xmlns:p14="http://schemas.microsoft.com/office/powerpoint/2010/main" val="3518305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50">
            <a:extLst>
              <a:ext uri="{FF2B5EF4-FFF2-40B4-BE49-F238E27FC236}">
                <a16:creationId xmlns:a16="http://schemas.microsoft.com/office/drawing/2014/main" id="{E2939BEC-1D10-41CA-86FC-C74C52B32251}"/>
              </a:ext>
            </a:extLst>
          </p:cNvPr>
          <p:cNvGraphicFramePr>
            <a:graphicFrameLocks noGrp="1"/>
          </p:cNvGraphicFramePr>
          <p:nvPr>
            <p:extLst>
              <p:ext uri="{D42A27DB-BD31-4B8C-83A1-F6EECF244321}">
                <p14:modId xmlns:p14="http://schemas.microsoft.com/office/powerpoint/2010/main" val="554206165"/>
              </p:ext>
            </p:extLst>
          </p:nvPr>
        </p:nvGraphicFramePr>
        <p:xfrm>
          <a:off x="989682" y="3780247"/>
          <a:ext cx="4484179" cy="3711840"/>
        </p:xfrm>
        <a:graphic>
          <a:graphicData uri="http://schemas.openxmlformats.org/drawingml/2006/table">
            <a:tbl>
              <a:tblPr>
                <a:tableStyleId>{5940675A-B579-460E-94D1-54222C63F5DA}</a:tableStyleId>
              </a:tblPr>
              <a:tblGrid>
                <a:gridCol w="1872000">
                  <a:extLst>
                    <a:ext uri="{9D8B030D-6E8A-4147-A177-3AD203B41FA5}">
                      <a16:colId xmlns:a16="http://schemas.microsoft.com/office/drawing/2014/main" val="2576834893"/>
                    </a:ext>
                  </a:extLst>
                </a:gridCol>
                <a:gridCol w="2612179">
                  <a:extLst>
                    <a:ext uri="{9D8B030D-6E8A-4147-A177-3AD203B41FA5}">
                      <a16:colId xmlns:a16="http://schemas.microsoft.com/office/drawing/2014/main" val="3222018720"/>
                    </a:ext>
                  </a:extLst>
                </a:gridCol>
              </a:tblGrid>
              <a:tr h="182809">
                <a:tc>
                  <a:txBody>
                    <a:bodyPr/>
                    <a:lstStyle/>
                    <a:p>
                      <a:r>
                        <a:rPr lang="en-GB" sz="1600" dirty="0">
                          <a:latin typeface="Century Gothic" panose="020B0502020202020204" pitchFamily="34" charset="0"/>
                        </a:rPr>
                        <a:t>mars (m)</a:t>
                      </a:r>
                    </a:p>
                  </a:txBody>
                  <a:tcPr marL="90000" marR="90000" marT="46800" marB="46800" anchor="b"/>
                </a:tc>
                <a:tc>
                  <a:txBody>
                    <a:bodyPr/>
                    <a:lstStyle/>
                    <a:p>
                      <a:r>
                        <a:rPr lang="en-GB" sz="1600" dirty="0">
                          <a:latin typeface="Century Gothic" panose="020B0502020202020204" pitchFamily="34" charset="0"/>
                        </a:rPr>
                        <a:t>March</a:t>
                      </a:r>
                    </a:p>
                  </a:txBody>
                  <a:tcPr marL="90000" marR="90000" marT="46800" marB="46800" anchor="b"/>
                </a:tc>
                <a:extLst>
                  <a:ext uri="{0D108BD9-81ED-4DB2-BD59-A6C34878D82A}">
                    <a16:rowId xmlns:a16="http://schemas.microsoft.com/office/drawing/2014/main" val="3008129673"/>
                  </a:ext>
                </a:extLst>
              </a:tr>
              <a:tr h="182809">
                <a:tc>
                  <a:txBody>
                    <a:bodyPr/>
                    <a:lstStyle/>
                    <a:p>
                      <a:r>
                        <a:rPr lang="en-GB" sz="1600" dirty="0" err="1">
                          <a:latin typeface="Century Gothic" panose="020B0502020202020204" pitchFamily="34" charset="0"/>
                        </a:rPr>
                        <a:t>mai</a:t>
                      </a:r>
                      <a:r>
                        <a:rPr lang="en-GB" sz="1600" dirty="0">
                          <a:latin typeface="Century Gothic" panose="020B0502020202020204" pitchFamily="34" charset="0"/>
                        </a:rPr>
                        <a:t> (m)</a:t>
                      </a:r>
                    </a:p>
                  </a:txBody>
                  <a:tcPr marL="90000" marR="90000" marT="46800" marB="46800" anchor="b"/>
                </a:tc>
                <a:tc>
                  <a:txBody>
                    <a:bodyPr/>
                    <a:lstStyle/>
                    <a:p>
                      <a:r>
                        <a:rPr lang="en-GB" sz="1600" dirty="0">
                          <a:latin typeface="Century Gothic" panose="020B0502020202020204" pitchFamily="34" charset="0"/>
                        </a:rPr>
                        <a:t>May</a:t>
                      </a:r>
                    </a:p>
                  </a:txBody>
                  <a:tcPr marL="90000" marR="90000" marT="46800" marB="46800" anchor="b"/>
                </a:tc>
                <a:extLst>
                  <a:ext uri="{0D108BD9-81ED-4DB2-BD59-A6C34878D82A}">
                    <a16:rowId xmlns:a16="http://schemas.microsoft.com/office/drawing/2014/main" val="4091572625"/>
                  </a:ext>
                </a:extLst>
              </a:tr>
              <a:tr h="182809">
                <a:tc>
                  <a:txBody>
                    <a:bodyPr/>
                    <a:lstStyle/>
                    <a:p>
                      <a:r>
                        <a:rPr lang="en-GB" sz="1600" dirty="0">
                          <a:latin typeface="Century Gothic" panose="020B0502020202020204" pitchFamily="34" charset="0"/>
                        </a:rPr>
                        <a:t>la tradition</a:t>
                      </a:r>
                    </a:p>
                  </a:txBody>
                  <a:tcPr marL="90000" marR="90000" marT="46800" marB="46800" anchor="b"/>
                </a:tc>
                <a:tc>
                  <a:txBody>
                    <a:bodyPr/>
                    <a:lstStyle/>
                    <a:p>
                      <a:r>
                        <a:rPr lang="en-GB" sz="1600" dirty="0">
                          <a:latin typeface="Century Gothic" panose="020B0502020202020204" pitchFamily="34" charset="0"/>
                        </a:rPr>
                        <a:t>tradition</a:t>
                      </a:r>
                    </a:p>
                  </a:txBody>
                  <a:tcPr marL="90000" marR="90000" marT="46800" marB="46800" anchor="b"/>
                </a:tc>
                <a:extLst>
                  <a:ext uri="{0D108BD9-81ED-4DB2-BD59-A6C34878D82A}">
                    <a16:rowId xmlns:a16="http://schemas.microsoft.com/office/drawing/2014/main" val="1522871163"/>
                  </a:ext>
                </a:extLst>
              </a:tr>
              <a:tr h="182809">
                <a:tc>
                  <a:txBody>
                    <a:bodyPr/>
                    <a:lstStyle/>
                    <a:p>
                      <a:r>
                        <a:rPr lang="en-GB" sz="1600" dirty="0">
                          <a:latin typeface="Century Gothic" panose="020B0502020202020204" pitchFamily="34" charset="0"/>
                        </a:rPr>
                        <a:t>premier</a:t>
                      </a:r>
                    </a:p>
                  </a:txBody>
                  <a:tcPr marL="90000" marR="90000" marT="46800" marB="46800" anchor="b"/>
                </a:tc>
                <a:tc>
                  <a:txBody>
                    <a:bodyPr/>
                    <a:lstStyle/>
                    <a:p>
                      <a:r>
                        <a:rPr lang="en-GB" sz="1600" dirty="0">
                          <a:latin typeface="Century Gothic" panose="020B0502020202020204" pitchFamily="34" charset="0"/>
                        </a:rPr>
                        <a:t>first</a:t>
                      </a:r>
                      <a:r>
                        <a:rPr lang="en-GB" sz="1600" baseline="0" dirty="0">
                          <a:latin typeface="Century Gothic" panose="020B0502020202020204" pitchFamily="34" charset="0"/>
                        </a:rPr>
                        <a:t> (m)</a:t>
                      </a:r>
                      <a:endParaRPr lang="en-GB" sz="1600"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3984258927"/>
                  </a:ext>
                </a:extLst>
              </a:tr>
              <a:tr h="182809">
                <a:tc>
                  <a:txBody>
                    <a:bodyPr/>
                    <a:lstStyle/>
                    <a:p>
                      <a:r>
                        <a:rPr lang="en-GB" sz="1600" dirty="0">
                          <a:latin typeface="Century Gothic" panose="020B0502020202020204" pitchFamily="34" charset="0"/>
                        </a:rPr>
                        <a:t>première</a:t>
                      </a:r>
                    </a:p>
                  </a:txBody>
                  <a:tcPr marL="90000" marR="90000" marT="46800" marB="46800" anchor="b"/>
                </a:tc>
                <a:tc>
                  <a:txBody>
                    <a:bodyPr/>
                    <a:lstStyle/>
                    <a:p>
                      <a:r>
                        <a:rPr lang="en-GB" sz="1600" dirty="0">
                          <a:latin typeface="Century Gothic" panose="020B0502020202020204" pitchFamily="34" charset="0"/>
                        </a:rPr>
                        <a:t>first (f)</a:t>
                      </a:r>
                    </a:p>
                  </a:txBody>
                  <a:tcPr marL="90000" marR="90000" marT="46800" marB="46800" anchor="b"/>
                </a:tc>
                <a:extLst>
                  <a:ext uri="{0D108BD9-81ED-4DB2-BD59-A6C34878D82A}">
                    <a16:rowId xmlns:a16="http://schemas.microsoft.com/office/drawing/2014/main" val="882592948"/>
                  </a:ext>
                </a:extLst>
              </a:tr>
              <a:tr h="182809">
                <a:tc>
                  <a:txBody>
                    <a:bodyPr/>
                    <a:lstStyle/>
                    <a:p>
                      <a:r>
                        <a:rPr lang="en-GB" sz="1600" dirty="0" err="1">
                          <a:latin typeface="Century Gothic" panose="020B0502020202020204" pitchFamily="34" charset="0"/>
                        </a:rPr>
                        <a:t>quatorze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fourteen</a:t>
                      </a:r>
                    </a:p>
                  </a:txBody>
                  <a:tcPr marL="90000" marR="90000" marT="46800" marB="46800" anchor="b"/>
                </a:tc>
                <a:extLst>
                  <a:ext uri="{0D108BD9-81ED-4DB2-BD59-A6C34878D82A}">
                    <a16:rowId xmlns:a16="http://schemas.microsoft.com/office/drawing/2014/main" val="482969324"/>
                  </a:ext>
                </a:extLst>
              </a:tr>
              <a:tr h="182809">
                <a:tc>
                  <a:txBody>
                    <a:bodyPr/>
                    <a:lstStyle/>
                    <a:p>
                      <a:r>
                        <a:rPr lang="en-GB" sz="1600" dirty="0">
                          <a:latin typeface="Century Gothic" panose="020B0502020202020204" pitchFamily="34" charset="0"/>
                        </a:rPr>
                        <a:t>quinze</a:t>
                      </a:r>
                    </a:p>
                  </a:txBody>
                  <a:tcPr marL="90000" marR="90000" marT="46800" marB="46800" anchor="b"/>
                </a:tc>
                <a:tc>
                  <a:txBody>
                    <a:bodyPr/>
                    <a:lstStyle/>
                    <a:p>
                      <a:r>
                        <a:rPr lang="en-GB" sz="1600" dirty="0">
                          <a:latin typeface="Century Gothic" panose="020B0502020202020204" pitchFamily="34" charset="0"/>
                        </a:rPr>
                        <a:t>fifteen</a:t>
                      </a:r>
                    </a:p>
                  </a:txBody>
                  <a:tcPr marL="90000" marR="90000" marT="46800" marB="46800" anchor="b"/>
                </a:tc>
                <a:extLst>
                  <a:ext uri="{0D108BD9-81ED-4DB2-BD59-A6C34878D82A}">
                    <a16:rowId xmlns:a16="http://schemas.microsoft.com/office/drawing/2014/main" val="689655495"/>
                  </a:ext>
                </a:extLst>
              </a:tr>
              <a:tr h="182809">
                <a:tc>
                  <a:txBody>
                    <a:bodyPr/>
                    <a:lstStyle/>
                    <a:p>
                      <a:r>
                        <a:rPr lang="en-GB" sz="1600" dirty="0">
                          <a:latin typeface="Century Gothic" panose="020B0502020202020204" pitchFamily="34" charset="0"/>
                        </a:rPr>
                        <a:t>seize</a:t>
                      </a:r>
                    </a:p>
                  </a:txBody>
                  <a:tcPr marL="90000" marR="90000" marT="46800" marB="46800" anchor="b"/>
                </a:tc>
                <a:tc>
                  <a:txBody>
                    <a:bodyPr/>
                    <a:lstStyle/>
                    <a:p>
                      <a:r>
                        <a:rPr lang="en-GB" sz="1600" dirty="0">
                          <a:latin typeface="Century Gothic" panose="020B0502020202020204" pitchFamily="34" charset="0"/>
                        </a:rPr>
                        <a:t>sixteen</a:t>
                      </a:r>
                    </a:p>
                  </a:txBody>
                  <a:tcPr marL="90000" marR="90000" marT="46800" marB="46800" anchor="b"/>
                </a:tc>
                <a:extLst>
                  <a:ext uri="{0D108BD9-81ED-4DB2-BD59-A6C34878D82A}">
                    <a16:rowId xmlns:a16="http://schemas.microsoft.com/office/drawing/2014/main" val="2479219828"/>
                  </a:ext>
                </a:extLst>
              </a:tr>
              <a:tr h="182809">
                <a:tc>
                  <a:txBody>
                    <a:bodyPr/>
                    <a:lstStyle/>
                    <a:p>
                      <a:r>
                        <a:rPr lang="en-GB" sz="1600" dirty="0" err="1">
                          <a:latin typeface="Century Gothic" panose="020B0502020202020204" pitchFamily="34" charset="0"/>
                        </a:rPr>
                        <a:t>trente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thirty</a:t>
                      </a:r>
                    </a:p>
                  </a:txBody>
                  <a:tcPr marL="90000" marR="90000" marT="46800" marB="46800" anchor="b"/>
                </a:tc>
                <a:extLst>
                  <a:ext uri="{0D108BD9-81ED-4DB2-BD59-A6C34878D82A}">
                    <a16:rowId xmlns:a16="http://schemas.microsoft.com/office/drawing/2014/main" val="2739662230"/>
                  </a:ext>
                </a:extLst>
              </a:tr>
              <a:tr h="182809">
                <a:tc>
                  <a:txBody>
                    <a:bodyPr/>
                    <a:lstStyle/>
                    <a:p>
                      <a:r>
                        <a:rPr lang="en-GB" sz="1600" dirty="0" err="1">
                          <a:latin typeface="Century Gothic" panose="020B0502020202020204" pitchFamily="34" charset="0"/>
                        </a:rPr>
                        <a:t>treize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thirteen</a:t>
                      </a:r>
                    </a:p>
                  </a:txBody>
                  <a:tcPr marL="90000" marR="90000" marT="46800" marB="46800" anchor="b"/>
                </a:tc>
                <a:extLst>
                  <a:ext uri="{0D108BD9-81ED-4DB2-BD59-A6C34878D82A}">
                    <a16:rowId xmlns:a16="http://schemas.microsoft.com/office/drawing/2014/main" val="1757881582"/>
                  </a:ext>
                </a:extLst>
              </a:tr>
              <a:tr h="0">
                <a:tc>
                  <a:txBody>
                    <a:bodyPr/>
                    <a:lstStyle/>
                    <a:p>
                      <a:r>
                        <a:rPr lang="en-GB" sz="1600" dirty="0" err="1">
                          <a:latin typeface="Century Gothic" panose="020B0502020202020204" pitchFamily="34" charset="0"/>
                        </a:rPr>
                        <a:t>vingt</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twenty</a:t>
                      </a:r>
                    </a:p>
                  </a:txBody>
                  <a:tcPr marL="90000" marR="90000" marT="46800" marB="46800" anchor="b"/>
                </a:tc>
                <a:extLst>
                  <a:ext uri="{0D108BD9-81ED-4DB2-BD59-A6C34878D82A}">
                    <a16:rowId xmlns:a16="http://schemas.microsoft.com/office/drawing/2014/main" val="1730251608"/>
                  </a:ext>
                </a:extLst>
              </a:tr>
            </a:tbl>
          </a:graphicData>
        </a:graphic>
      </p:graphicFrame>
      <p:pic>
        <p:nvPicPr>
          <p:cNvPr id="12" name="Picture 2" descr="QR code">
            <a:extLst>
              <a:ext uri="{FF2B5EF4-FFF2-40B4-BE49-F238E27FC236}">
                <a16:creationId xmlns:a16="http://schemas.microsoft.com/office/drawing/2014/main" id="{65101031-883B-40DF-BAF0-4EB424DA9A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42478" y="7164800"/>
            <a:ext cx="883244" cy="8832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17</a:t>
            </a:r>
          </a:p>
        </p:txBody>
      </p:sp>
      <p:sp>
        <p:nvSpPr>
          <p:cNvPr id="13" name="Rounded Rectangle 9">
            <a:extLst>
              <a:ext uri="{FF2B5EF4-FFF2-40B4-BE49-F238E27FC236}">
                <a16:creationId xmlns:a16="http://schemas.microsoft.com/office/drawing/2014/main" id="{8CEC6F14-A09C-4933-865E-694E9EA63017}"/>
              </a:ext>
            </a:extLst>
          </p:cNvPr>
          <p:cNvSpPr/>
          <p:nvPr/>
        </p:nvSpPr>
        <p:spPr>
          <a:xfrm>
            <a:off x="4669912" y="8048043"/>
            <a:ext cx="1676515" cy="544830"/>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7.3.2.6 &amp; 7.3.1.5</a:t>
            </a:r>
          </a:p>
        </p:txBody>
      </p:sp>
      <p:sp>
        <p:nvSpPr>
          <p:cNvPr id="32" name="Rectangle 31" descr="Grey rectangle with text: Talking about what, when, where and why you celebrate">
            <a:extLst>
              <a:ext uri="{FF2B5EF4-FFF2-40B4-BE49-F238E27FC236}">
                <a16:creationId xmlns:a16="http://schemas.microsoft.com/office/drawing/2014/main" id="{E6E58AD1-6040-4FE6-8E51-5F5748D5BE95}"/>
              </a:ext>
            </a:extLst>
          </p:cNvPr>
          <p:cNvSpPr/>
          <p:nvPr/>
        </p:nvSpPr>
        <p:spPr>
          <a:xfrm>
            <a:off x="142023" y="110617"/>
            <a:ext cx="4690108" cy="70919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33" name="Title 3">
            <a:extLst>
              <a:ext uri="{FF2B5EF4-FFF2-40B4-BE49-F238E27FC236}">
                <a16:creationId xmlns:a16="http://schemas.microsoft.com/office/drawing/2014/main" id="{F1C295F6-25DD-42A4-8FCD-E1AF4050ED56}"/>
              </a:ext>
            </a:extLst>
          </p:cNvPr>
          <p:cNvSpPr>
            <a:spLocks noGrp="1"/>
          </p:cNvSpPr>
          <p:nvPr>
            <p:ph type="title"/>
          </p:nvPr>
        </p:nvSpPr>
        <p:spPr>
          <a:xfrm>
            <a:off x="108000" y="117745"/>
            <a:ext cx="4690108" cy="702062"/>
          </a:xfrm>
        </p:spPr>
        <p:txBody>
          <a:bodyPr/>
          <a:lstStyle/>
          <a:p>
            <a:pPr algn="l"/>
            <a:r>
              <a:rPr lang="en-GB" sz="2000" b="1" dirty="0">
                <a:solidFill>
                  <a:schemeClr val="bg1"/>
                </a:solidFill>
                <a:latin typeface="Century Gothic" panose="020B0502020202020204" pitchFamily="34" charset="0"/>
              </a:rPr>
              <a:t>Talking about what, when, where and why you celebrate</a:t>
            </a:r>
          </a:p>
        </p:txBody>
      </p:sp>
      <p:graphicFrame>
        <p:nvGraphicFramePr>
          <p:cNvPr id="38" name="Table 37">
            <a:extLst>
              <a:ext uri="{FF2B5EF4-FFF2-40B4-BE49-F238E27FC236}">
                <a16:creationId xmlns:a16="http://schemas.microsoft.com/office/drawing/2014/main" id="{C841219A-D8F7-4DC7-AEA2-DC6186600F91}"/>
              </a:ext>
            </a:extLst>
          </p:cNvPr>
          <p:cNvGraphicFramePr>
            <a:graphicFrameLocks noGrp="1"/>
          </p:cNvGraphicFramePr>
          <p:nvPr>
            <p:extLst>
              <p:ext uri="{D42A27DB-BD31-4B8C-83A1-F6EECF244321}">
                <p14:modId xmlns:p14="http://schemas.microsoft.com/office/powerpoint/2010/main" val="1326641075"/>
              </p:ext>
            </p:extLst>
          </p:nvPr>
        </p:nvGraphicFramePr>
        <p:xfrm>
          <a:off x="989682" y="1052511"/>
          <a:ext cx="4486914" cy="2727736"/>
        </p:xfrm>
        <a:graphic>
          <a:graphicData uri="http://schemas.openxmlformats.org/drawingml/2006/table">
            <a:tbl>
              <a:tblPr>
                <a:tableStyleId>{5940675A-B579-460E-94D1-54222C63F5DA}</a:tableStyleId>
              </a:tblPr>
              <a:tblGrid>
                <a:gridCol w="1871739">
                  <a:extLst>
                    <a:ext uri="{9D8B030D-6E8A-4147-A177-3AD203B41FA5}">
                      <a16:colId xmlns:a16="http://schemas.microsoft.com/office/drawing/2014/main" val="2576834893"/>
                    </a:ext>
                  </a:extLst>
                </a:gridCol>
                <a:gridCol w="2615175">
                  <a:extLst>
                    <a:ext uri="{9D8B030D-6E8A-4147-A177-3AD203B41FA5}">
                      <a16:colId xmlns:a16="http://schemas.microsoft.com/office/drawing/2014/main" val="3222018720"/>
                    </a:ext>
                  </a:extLst>
                </a:gridCol>
              </a:tblGrid>
              <a:tr h="338400">
                <a:tc>
                  <a:txBody>
                    <a:bodyPr/>
                    <a:lstStyle/>
                    <a:p>
                      <a:r>
                        <a:rPr lang="en-GB" sz="1600" dirty="0" err="1">
                          <a:latin typeface="Century Gothic" panose="020B0502020202020204" pitchFamily="34" charset="0"/>
                        </a:rPr>
                        <a:t>célébrer</a:t>
                      </a:r>
                      <a:endParaRPr lang="en-GB" sz="1600" dirty="0">
                        <a:latin typeface="Century Gothic" panose="020B0502020202020204" pitchFamily="34" charset="0"/>
                      </a:endParaRPr>
                    </a:p>
                  </a:txBody>
                  <a:tcPr marL="72000" marR="0" marT="46800" marB="46800" anchor="b"/>
                </a:tc>
                <a:tc>
                  <a:txBody>
                    <a:bodyPr/>
                    <a:lstStyle/>
                    <a:p>
                      <a:r>
                        <a:rPr lang="en-GB" sz="1600" dirty="0">
                          <a:latin typeface="Century Gothic" panose="020B0502020202020204" pitchFamily="34" charset="0"/>
                        </a:rPr>
                        <a:t>to celebrate</a:t>
                      </a:r>
                      <a:r>
                        <a:rPr lang="en-GB" sz="1600" baseline="0" dirty="0">
                          <a:latin typeface="Century Gothic" panose="020B0502020202020204" pitchFamily="34" charset="0"/>
                        </a:rPr>
                        <a:t>, celebrating</a:t>
                      </a:r>
                      <a:endParaRPr lang="en-GB" sz="1600" dirty="0">
                        <a:latin typeface="Century Gothic" panose="020B0502020202020204" pitchFamily="34" charset="0"/>
                      </a:endParaRPr>
                    </a:p>
                  </a:txBody>
                  <a:tcPr marL="72000" marR="0" marT="46800" marB="46800" anchor="b"/>
                </a:tc>
                <a:extLst>
                  <a:ext uri="{0D108BD9-81ED-4DB2-BD59-A6C34878D82A}">
                    <a16:rowId xmlns:a16="http://schemas.microsoft.com/office/drawing/2014/main" val="4007166980"/>
                  </a:ext>
                </a:extLst>
              </a:tr>
              <a:tr h="338400">
                <a:tc>
                  <a:txBody>
                    <a:bodyPr/>
                    <a:lstStyle/>
                    <a:p>
                      <a:r>
                        <a:rPr lang="en-GB" sz="1600" dirty="0" err="1">
                          <a:latin typeface="Century Gothic" panose="020B0502020202020204" pitchFamily="34" charset="0"/>
                        </a:rPr>
                        <a:t>préférer</a:t>
                      </a:r>
                      <a:endParaRPr lang="en-GB" sz="1600" dirty="0">
                        <a:latin typeface="Century Gothic" panose="020B0502020202020204" pitchFamily="34" charset="0"/>
                      </a:endParaRPr>
                    </a:p>
                  </a:txBody>
                  <a:tcPr marL="72000" marR="0" marT="46800" marB="46800" anchor="b"/>
                </a:tc>
                <a:tc>
                  <a:txBody>
                    <a:bodyPr/>
                    <a:lstStyle/>
                    <a:p>
                      <a:r>
                        <a:rPr lang="en-GB" sz="1600" dirty="0">
                          <a:latin typeface="Century Gothic" panose="020B0502020202020204" pitchFamily="34" charset="0"/>
                        </a:rPr>
                        <a:t>to</a:t>
                      </a:r>
                      <a:r>
                        <a:rPr lang="en-GB" sz="1600" baseline="0" dirty="0">
                          <a:latin typeface="Century Gothic" panose="020B0502020202020204" pitchFamily="34" charset="0"/>
                        </a:rPr>
                        <a:t> prefer, preferring</a:t>
                      </a:r>
                      <a:endParaRPr lang="en-GB" sz="1600" dirty="0">
                        <a:latin typeface="Century Gothic" panose="020B0502020202020204" pitchFamily="34" charset="0"/>
                      </a:endParaRPr>
                    </a:p>
                  </a:txBody>
                  <a:tcPr marL="72000" marR="0" marT="46800" marB="46800" anchor="b"/>
                </a:tc>
                <a:extLst>
                  <a:ext uri="{0D108BD9-81ED-4DB2-BD59-A6C34878D82A}">
                    <a16:rowId xmlns:a16="http://schemas.microsoft.com/office/drawing/2014/main" val="141838412"/>
                  </a:ext>
                </a:extLst>
              </a:tr>
              <a:tr h="338400">
                <a:tc>
                  <a:txBody>
                    <a:bodyPr/>
                    <a:lstStyle/>
                    <a:p>
                      <a:r>
                        <a:rPr lang="en-GB" sz="1600" dirty="0">
                          <a:latin typeface="Century Gothic" panose="020B0502020202020204" pitchFamily="34" charset="0"/>
                        </a:rPr>
                        <a:t>on</a:t>
                      </a:r>
                    </a:p>
                  </a:txBody>
                  <a:tcPr marL="72000" marR="90000" marT="46800" marB="46800" anchor="b"/>
                </a:tc>
                <a:tc>
                  <a:txBody>
                    <a:bodyPr/>
                    <a:lstStyle/>
                    <a:p>
                      <a:r>
                        <a:rPr lang="en-GB" sz="1600" dirty="0">
                          <a:latin typeface="Century Gothic" panose="020B0502020202020204" pitchFamily="34" charset="0"/>
                        </a:rPr>
                        <a:t>everyone, you, one</a:t>
                      </a:r>
                    </a:p>
                  </a:txBody>
                  <a:tcPr marL="72000" marR="90000" marT="46800" marB="46800" anchor="b"/>
                </a:tc>
                <a:extLst>
                  <a:ext uri="{0D108BD9-81ED-4DB2-BD59-A6C34878D82A}">
                    <a16:rowId xmlns:a16="http://schemas.microsoft.com/office/drawing/2014/main" val="1683749526"/>
                  </a:ext>
                </a:extLst>
              </a:tr>
              <a:tr h="340834">
                <a:tc>
                  <a:txBody>
                    <a:bodyPr/>
                    <a:lstStyle/>
                    <a:p>
                      <a:r>
                        <a:rPr lang="en-GB" sz="1600" dirty="0">
                          <a:latin typeface="Century Gothic" panose="020B0502020202020204" pitchFamily="34" charset="0"/>
                        </a:rPr>
                        <a:t>la date</a:t>
                      </a:r>
                    </a:p>
                  </a:txBody>
                  <a:tcPr marL="72000" marR="90000" marT="46800" marB="46800" anchor="b"/>
                </a:tc>
                <a:tc>
                  <a:txBody>
                    <a:bodyPr/>
                    <a:lstStyle/>
                    <a:p>
                      <a:r>
                        <a:rPr lang="en-GB" sz="1600" dirty="0">
                          <a:latin typeface="Century Gothic" panose="020B0502020202020204" pitchFamily="34" charset="0"/>
                        </a:rPr>
                        <a:t>date</a:t>
                      </a:r>
                    </a:p>
                  </a:txBody>
                  <a:tcPr marL="72000" marR="90000" marT="46800" marB="46800" anchor="b"/>
                </a:tc>
                <a:extLst>
                  <a:ext uri="{0D108BD9-81ED-4DB2-BD59-A6C34878D82A}">
                    <a16:rowId xmlns:a16="http://schemas.microsoft.com/office/drawing/2014/main" val="977986458"/>
                  </a:ext>
                </a:extLst>
              </a:tr>
              <a:tr h="349200">
                <a:tc>
                  <a:txBody>
                    <a:bodyPr/>
                    <a:lstStyle/>
                    <a:p>
                      <a:r>
                        <a:rPr lang="en-GB" sz="1600" dirty="0" err="1">
                          <a:latin typeface="Century Gothic" panose="020B0502020202020204" pitchFamily="34" charset="0"/>
                        </a:rPr>
                        <a:t>l’évènement</a:t>
                      </a:r>
                      <a:r>
                        <a:rPr lang="en-GB" sz="1600" dirty="0">
                          <a:latin typeface="Century Gothic" panose="020B0502020202020204" pitchFamily="34" charset="0"/>
                        </a:rPr>
                        <a:t> (m)</a:t>
                      </a:r>
                    </a:p>
                  </a:txBody>
                  <a:tcPr marL="72000" marR="90000" marT="46800" marB="46800" anchor="b"/>
                </a:tc>
                <a:tc>
                  <a:txBody>
                    <a:bodyPr/>
                    <a:lstStyle/>
                    <a:p>
                      <a:r>
                        <a:rPr lang="en-GB" sz="1600" dirty="0">
                          <a:latin typeface="Century Gothic" panose="020B0502020202020204" pitchFamily="34" charset="0"/>
                        </a:rPr>
                        <a:t>event</a:t>
                      </a:r>
                    </a:p>
                  </a:txBody>
                  <a:tcPr marL="72000" marR="90000" marT="46800" marB="46800" anchor="b"/>
                </a:tc>
                <a:extLst>
                  <a:ext uri="{0D108BD9-81ED-4DB2-BD59-A6C34878D82A}">
                    <a16:rowId xmlns:a16="http://schemas.microsoft.com/office/drawing/2014/main" val="3008129673"/>
                  </a:ext>
                </a:extLst>
              </a:tr>
              <a:tr h="340834">
                <a:tc>
                  <a:txBody>
                    <a:bodyPr/>
                    <a:lstStyle/>
                    <a:p>
                      <a:r>
                        <a:rPr lang="en-GB" sz="1600" dirty="0" err="1">
                          <a:latin typeface="Century Gothic" panose="020B0502020202020204" pitchFamily="34" charset="0"/>
                        </a:rPr>
                        <a:t>février</a:t>
                      </a:r>
                      <a:r>
                        <a:rPr lang="en-GB" sz="1600" dirty="0">
                          <a:latin typeface="Century Gothic" panose="020B0502020202020204" pitchFamily="34" charset="0"/>
                        </a:rPr>
                        <a:t> (m)</a:t>
                      </a:r>
                    </a:p>
                  </a:txBody>
                  <a:tcPr marL="90000" marR="90000" marT="46800" marB="46800" anchor="b"/>
                </a:tc>
                <a:tc>
                  <a:txBody>
                    <a:bodyPr/>
                    <a:lstStyle/>
                    <a:p>
                      <a:r>
                        <a:rPr lang="en-GB" sz="1600" dirty="0">
                          <a:latin typeface="Century Gothic" panose="020B0502020202020204" pitchFamily="34" charset="0"/>
                        </a:rPr>
                        <a:t>February</a:t>
                      </a:r>
                    </a:p>
                  </a:txBody>
                  <a:tcPr marL="90000" marR="90000" marT="46800" marB="46800" anchor="b"/>
                </a:tc>
                <a:extLst>
                  <a:ext uri="{0D108BD9-81ED-4DB2-BD59-A6C34878D82A}">
                    <a16:rowId xmlns:a16="http://schemas.microsoft.com/office/drawing/2014/main" val="4091572625"/>
                  </a:ext>
                </a:extLst>
              </a:tr>
              <a:tr h="340834">
                <a:tc>
                  <a:txBody>
                    <a:bodyPr/>
                    <a:lstStyle/>
                    <a:p>
                      <a:r>
                        <a:rPr lang="en-GB" sz="1600" dirty="0" err="1">
                          <a:latin typeface="Century Gothic" panose="020B0502020202020204" pitchFamily="34" charset="0"/>
                        </a:rPr>
                        <a:t>janvier</a:t>
                      </a:r>
                      <a:r>
                        <a:rPr lang="en-GB" sz="1600" dirty="0">
                          <a:latin typeface="Century Gothic" panose="020B0502020202020204" pitchFamily="34" charset="0"/>
                        </a:rPr>
                        <a:t> (m)</a:t>
                      </a:r>
                    </a:p>
                  </a:txBody>
                  <a:tcPr marL="90000" marR="90000" marT="46800" marB="46800" anchor="b"/>
                </a:tc>
                <a:tc>
                  <a:txBody>
                    <a:bodyPr/>
                    <a:lstStyle/>
                    <a:p>
                      <a:r>
                        <a:rPr lang="en-GB" sz="1600" dirty="0">
                          <a:latin typeface="Century Gothic" panose="020B0502020202020204" pitchFamily="34" charset="0"/>
                        </a:rPr>
                        <a:t>January</a:t>
                      </a:r>
                    </a:p>
                  </a:txBody>
                  <a:tcPr marL="90000" marR="90000" marT="46800" marB="46800" anchor="b"/>
                </a:tc>
                <a:extLst>
                  <a:ext uri="{0D108BD9-81ED-4DB2-BD59-A6C34878D82A}">
                    <a16:rowId xmlns:a16="http://schemas.microsoft.com/office/drawing/2014/main" val="1522871163"/>
                  </a:ext>
                </a:extLst>
              </a:tr>
              <a:tr h="340834">
                <a:tc>
                  <a:txBody>
                    <a:bodyPr/>
                    <a:lstStyle/>
                    <a:p>
                      <a:r>
                        <a:rPr lang="en-GB" sz="1600" dirty="0" err="1">
                          <a:latin typeface="Century Gothic" panose="020B0502020202020204" pitchFamily="34" charset="0"/>
                        </a:rPr>
                        <a:t>juin</a:t>
                      </a:r>
                      <a:r>
                        <a:rPr lang="en-GB" sz="1600" dirty="0">
                          <a:latin typeface="Century Gothic" panose="020B0502020202020204" pitchFamily="34" charset="0"/>
                        </a:rPr>
                        <a:t> (m)</a:t>
                      </a:r>
                    </a:p>
                  </a:txBody>
                  <a:tcPr marL="90000" marR="90000" marT="46800" marB="46800" anchor="b"/>
                </a:tc>
                <a:tc>
                  <a:txBody>
                    <a:bodyPr/>
                    <a:lstStyle/>
                    <a:p>
                      <a:r>
                        <a:rPr lang="en-GB" sz="1600" dirty="0">
                          <a:latin typeface="Century Gothic" panose="020B0502020202020204" pitchFamily="34" charset="0"/>
                        </a:rPr>
                        <a:t>June</a:t>
                      </a:r>
                    </a:p>
                  </a:txBody>
                  <a:tcPr marL="90000" marR="90000" marT="46800" marB="46800" anchor="b"/>
                </a:tc>
                <a:extLst>
                  <a:ext uri="{0D108BD9-81ED-4DB2-BD59-A6C34878D82A}">
                    <a16:rowId xmlns:a16="http://schemas.microsoft.com/office/drawing/2014/main" val="3208732134"/>
                  </a:ext>
                </a:extLst>
              </a:tr>
            </a:tbl>
          </a:graphicData>
        </a:graphic>
      </p:graphicFrame>
      <p:graphicFrame>
        <p:nvGraphicFramePr>
          <p:cNvPr id="47" name="Table 46">
            <a:extLst>
              <a:ext uri="{FF2B5EF4-FFF2-40B4-BE49-F238E27FC236}">
                <a16:creationId xmlns:a16="http://schemas.microsoft.com/office/drawing/2014/main" id="{98CE4AA7-9515-4840-9ACD-B82595BAA1E0}"/>
              </a:ext>
            </a:extLst>
          </p:cNvPr>
          <p:cNvGraphicFramePr>
            <a:graphicFrameLocks noGrp="1"/>
          </p:cNvGraphicFramePr>
          <p:nvPr>
            <p:extLst>
              <p:ext uri="{D42A27DB-BD31-4B8C-83A1-F6EECF244321}">
                <p14:modId xmlns:p14="http://schemas.microsoft.com/office/powerpoint/2010/main" val="3548090017"/>
              </p:ext>
            </p:extLst>
          </p:nvPr>
        </p:nvGraphicFramePr>
        <p:xfrm>
          <a:off x="189410" y="3779213"/>
          <a:ext cx="797537" cy="3713908"/>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37628">
                <a:tc>
                  <a:txBody>
                    <a:bodyPr/>
                    <a:lstStyle/>
                    <a:p>
                      <a:pPr algn="ct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9756074"/>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3"/>
                  </a:ext>
                </a:extLst>
              </a:tr>
            </a:tbl>
          </a:graphicData>
        </a:graphic>
      </p:graphicFrame>
      <p:graphicFrame>
        <p:nvGraphicFramePr>
          <p:cNvPr id="60" name="Table 59">
            <a:extLst>
              <a:ext uri="{FF2B5EF4-FFF2-40B4-BE49-F238E27FC236}">
                <a16:creationId xmlns:a16="http://schemas.microsoft.com/office/drawing/2014/main" id="{74B0ED03-5C9B-41D8-AD8E-5D44122F5F5C}"/>
              </a:ext>
            </a:extLst>
          </p:cNvPr>
          <p:cNvGraphicFramePr>
            <a:graphicFrameLocks noGrp="1"/>
          </p:cNvGraphicFramePr>
          <p:nvPr>
            <p:extLst>
              <p:ext uri="{D42A27DB-BD31-4B8C-83A1-F6EECF244321}">
                <p14:modId xmlns:p14="http://schemas.microsoft.com/office/powerpoint/2010/main" val="2980988196"/>
              </p:ext>
            </p:extLst>
          </p:nvPr>
        </p:nvGraphicFramePr>
        <p:xfrm>
          <a:off x="192144" y="1052511"/>
          <a:ext cx="797537" cy="1005840"/>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0">
                <a:tc>
                  <a:txBody>
                    <a:bodyPr/>
                    <a:lstStyle/>
                    <a:p>
                      <a:pPr algn="ct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pron</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57755708"/>
                  </a:ext>
                </a:extLst>
              </a:tr>
            </a:tbl>
          </a:graphicData>
        </a:graphic>
      </p:graphicFrame>
      <p:graphicFrame>
        <p:nvGraphicFramePr>
          <p:cNvPr id="64" name="Table 63">
            <a:extLst>
              <a:ext uri="{FF2B5EF4-FFF2-40B4-BE49-F238E27FC236}">
                <a16:creationId xmlns:a16="http://schemas.microsoft.com/office/drawing/2014/main" id="{B893A0D6-4F21-482B-AAB3-5F287AC6B02A}"/>
              </a:ext>
            </a:extLst>
          </p:cNvPr>
          <p:cNvGraphicFramePr>
            <a:graphicFrameLocks noGrp="1"/>
          </p:cNvGraphicFramePr>
          <p:nvPr>
            <p:extLst>
              <p:ext uri="{D42A27DB-BD31-4B8C-83A1-F6EECF244321}">
                <p14:modId xmlns:p14="http://schemas.microsoft.com/office/powerpoint/2010/main" val="4021297745"/>
              </p:ext>
            </p:extLst>
          </p:nvPr>
        </p:nvGraphicFramePr>
        <p:xfrm>
          <a:off x="192144" y="2082290"/>
          <a:ext cx="797537" cy="1676400"/>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0">
                <a:tc>
                  <a:txBody>
                    <a:bodyPr/>
                    <a:lstStyle/>
                    <a:p>
                      <a:pPr algn="ct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bl>
          </a:graphicData>
        </a:graphic>
      </p:graphicFrame>
    </p:spTree>
    <p:extLst>
      <p:ext uri="{BB962C8B-B14F-4D97-AF65-F5344CB8AC3E}">
        <p14:creationId xmlns:p14="http://schemas.microsoft.com/office/powerpoint/2010/main" val="4049693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18</a:t>
            </a:r>
          </a:p>
        </p:txBody>
      </p:sp>
      <p:sp>
        <p:nvSpPr>
          <p:cNvPr id="22" name="Rectangle 21" descr="Grey rectangle with text: T1.1 Semaine 5">
            <a:extLst>
              <a:ext uri="{FF2B5EF4-FFF2-40B4-BE49-F238E27FC236}">
                <a16:creationId xmlns:a16="http://schemas.microsoft.com/office/drawing/2014/main" id="{D5BA9276-4A8D-2E46-9856-D006EE0849C0}"/>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23" name="Rectangle 22">
            <a:extLst>
              <a:ext uri="{FF2B5EF4-FFF2-40B4-BE49-F238E27FC236}">
                <a16:creationId xmlns:a16="http://schemas.microsoft.com/office/drawing/2014/main" id="{C64AF5F3-C6A9-2143-A150-5CA1A5029D84}"/>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24" name="Title 7">
            <a:extLst>
              <a:ext uri="{FF2B5EF4-FFF2-40B4-BE49-F238E27FC236}">
                <a16:creationId xmlns:a16="http://schemas.microsoft.com/office/drawing/2014/main" id="{CDA4A53A-26A3-BC49-AEC8-A84BCB529CDE}"/>
              </a:ext>
            </a:extLst>
          </p:cNvPr>
          <p:cNvSpPr>
            <a:spLocks noGrp="1"/>
          </p:cNvSpPr>
          <p:nvPr>
            <p:ph type="title"/>
          </p:nvPr>
        </p:nvSpPr>
        <p:spPr>
          <a:xfrm>
            <a:off x="108000" y="144000"/>
            <a:ext cx="2091458" cy="411815"/>
          </a:xfrm>
        </p:spPr>
        <p:txBody>
          <a:bodyPr/>
          <a:lstStyle/>
          <a:p>
            <a:r>
              <a:rPr lang="en-GB" sz="2000" b="1" dirty="0">
                <a:solidFill>
                  <a:schemeClr val="bg1"/>
                </a:solidFill>
                <a:latin typeface="Century Gothic" panose="020B0502020202020204" pitchFamily="34" charset="0"/>
              </a:rPr>
              <a:t>T1.1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5</a:t>
            </a:r>
            <a:endParaRPr lang="en-US" sz="2000" dirty="0">
              <a:solidFill>
                <a:schemeClr val="bg1"/>
              </a:solidFill>
            </a:endParaRPr>
          </a:p>
        </p:txBody>
      </p:sp>
      <p:sp>
        <p:nvSpPr>
          <p:cNvPr id="6" name="TextBox 5">
            <a:extLst>
              <a:ext uri="{FF2B5EF4-FFF2-40B4-BE49-F238E27FC236}">
                <a16:creationId xmlns:a16="http://schemas.microsoft.com/office/drawing/2014/main" id="{B0CFB500-040B-8D46-A137-65AD77D3D811}"/>
              </a:ext>
            </a:extLst>
          </p:cNvPr>
          <p:cNvSpPr txBox="1"/>
          <p:nvPr/>
        </p:nvSpPr>
        <p:spPr>
          <a:xfrm>
            <a:off x="172381" y="1661517"/>
            <a:ext cx="6575540" cy="1200329"/>
          </a:xfrm>
          <a:prstGeom prst="rect">
            <a:avLst/>
          </a:prstGeom>
          <a:noFill/>
        </p:spPr>
        <p:txBody>
          <a:bodyPr wrap="square" rtlCol="0">
            <a:spAutoFit/>
          </a:bodyPr>
          <a:lstStyle/>
          <a:p>
            <a:pPr>
              <a:defRPr/>
            </a:pPr>
            <a:r>
              <a:rPr lang="en-GB" sz="1600" dirty="0">
                <a:solidFill>
                  <a:srgbClr val="000000"/>
                </a:solidFill>
                <a:latin typeface="Century Gothic" panose="020F0302020204030204"/>
              </a:rPr>
              <a:t>In French, we simply add </a:t>
            </a:r>
            <a:r>
              <a:rPr lang="en-GB" sz="1600" b="1" dirty="0">
                <a:solidFill>
                  <a:schemeClr val="tx2"/>
                </a:solidFill>
                <a:latin typeface="Century Gothic" panose="020F0302020204030204"/>
              </a:rPr>
              <a:t>le</a:t>
            </a:r>
            <a:r>
              <a:rPr lang="en-GB" sz="1600" dirty="0">
                <a:solidFill>
                  <a:srgbClr val="EE6000"/>
                </a:solidFill>
                <a:latin typeface="Century Gothic" panose="020F0302020204030204"/>
              </a:rPr>
              <a:t> </a:t>
            </a:r>
            <a:r>
              <a:rPr lang="en-GB" sz="1600" dirty="0">
                <a:solidFill>
                  <a:srgbClr val="000000"/>
                </a:solidFill>
                <a:latin typeface="Century Gothic" panose="020F0302020204030204"/>
              </a:rPr>
              <a:t>before a number to make it a date:</a:t>
            </a:r>
          </a:p>
          <a:p>
            <a:pPr>
              <a:defRPr/>
            </a:pPr>
            <a:r>
              <a:rPr lang="en-GB" sz="1600" b="1" dirty="0">
                <a:solidFill>
                  <a:schemeClr val="tx2"/>
                </a:solidFill>
                <a:latin typeface="Century Gothic" panose="020F0302020204030204"/>
              </a:rPr>
              <a:t>Le</a:t>
            </a:r>
            <a:r>
              <a:rPr lang="en-GB" sz="1600" dirty="0">
                <a:latin typeface="Century Gothic" panose="020F0302020204030204"/>
              </a:rPr>
              <a:t> quatorze </a:t>
            </a:r>
            <a:r>
              <a:rPr lang="en-GB" sz="1600" dirty="0" err="1">
                <a:latin typeface="Century Gothic" panose="020F0302020204030204"/>
              </a:rPr>
              <a:t>février</a:t>
            </a:r>
            <a:r>
              <a:rPr lang="en-GB" sz="1600" dirty="0">
                <a:latin typeface="Century Gothic" panose="020F0302020204030204"/>
              </a:rPr>
              <a:t>			14 </a:t>
            </a:r>
            <a:r>
              <a:rPr lang="en-GB" sz="1600" dirty="0" err="1">
                <a:latin typeface="Century Gothic" panose="020F0302020204030204"/>
              </a:rPr>
              <a:t>février</a:t>
            </a:r>
            <a:endParaRPr lang="en-GB" sz="1600" dirty="0">
              <a:latin typeface="Century Gothic" panose="020F0302020204030204"/>
            </a:endParaRPr>
          </a:p>
          <a:p>
            <a:pPr>
              <a:defRPr/>
            </a:pPr>
            <a:endParaRPr lang="en-GB" sz="800" dirty="0">
              <a:latin typeface="Century Gothic" panose="020F0302020204030204"/>
            </a:endParaRPr>
          </a:p>
          <a:p>
            <a:pPr>
              <a:defRPr/>
            </a:pPr>
            <a:r>
              <a:rPr lang="en-GB" sz="1600" dirty="0">
                <a:solidFill>
                  <a:srgbClr val="000000"/>
                </a:solidFill>
                <a:latin typeface="Century Gothic" panose="020F0302020204030204"/>
              </a:rPr>
              <a:t>The only </a:t>
            </a:r>
            <a:r>
              <a:rPr lang="en-GB" sz="1600" b="1" dirty="0">
                <a:solidFill>
                  <a:srgbClr val="000000"/>
                </a:solidFill>
                <a:latin typeface="Century Gothic" panose="020F0302020204030204"/>
              </a:rPr>
              <a:t>exception</a:t>
            </a:r>
            <a:r>
              <a:rPr lang="en-GB" sz="1600" dirty="0">
                <a:solidFill>
                  <a:srgbClr val="000000"/>
                </a:solidFill>
                <a:latin typeface="Century Gothic" panose="020F0302020204030204"/>
              </a:rPr>
              <a:t> is the </a:t>
            </a:r>
            <a:r>
              <a:rPr lang="en-GB" sz="1600" b="1" dirty="0">
                <a:solidFill>
                  <a:srgbClr val="000000"/>
                </a:solidFill>
                <a:latin typeface="Century Gothic" panose="020F0302020204030204"/>
              </a:rPr>
              <a:t>first</a:t>
            </a:r>
            <a:r>
              <a:rPr lang="en-GB" sz="1600" dirty="0">
                <a:solidFill>
                  <a:srgbClr val="000000"/>
                </a:solidFill>
                <a:latin typeface="Century Gothic" panose="020F0302020204030204"/>
              </a:rPr>
              <a:t> day of the month:</a:t>
            </a:r>
          </a:p>
          <a:p>
            <a:pPr lvl="0">
              <a:defRPr/>
            </a:pPr>
            <a:r>
              <a:rPr lang="en-GB" sz="1600" b="1" dirty="0">
                <a:solidFill>
                  <a:schemeClr val="tx2"/>
                </a:solidFill>
                <a:latin typeface="Century Gothic" panose="020F0302020204030204"/>
              </a:rPr>
              <a:t>Le premier </a:t>
            </a:r>
            <a:r>
              <a:rPr lang="en-GB" sz="1600" dirty="0" err="1">
                <a:latin typeface="Century Gothic" panose="020F0302020204030204"/>
              </a:rPr>
              <a:t>janvier</a:t>
            </a:r>
            <a:r>
              <a:rPr lang="en-GB" sz="1600" dirty="0">
                <a:latin typeface="Century Gothic" panose="020F0302020204030204"/>
              </a:rPr>
              <a:t>			</a:t>
            </a:r>
            <a:r>
              <a:rPr lang="fr-FR" sz="1600" dirty="0">
                <a:latin typeface="Century Gothic" panose="020F0302020204030204"/>
              </a:rPr>
              <a:t>1</a:t>
            </a:r>
            <a:r>
              <a:rPr lang="fr-FR" sz="1600" b="1" baseline="30000" dirty="0">
                <a:solidFill>
                  <a:schemeClr val="tx2"/>
                </a:solidFill>
                <a:latin typeface="Century Gothic" panose="020F0302020204030204"/>
              </a:rPr>
              <a:t>er</a:t>
            </a:r>
            <a:r>
              <a:rPr lang="fr-FR" sz="1600" dirty="0">
                <a:latin typeface="Century Gothic" panose="020F0302020204030204"/>
              </a:rPr>
              <a:t> janvier</a:t>
            </a:r>
          </a:p>
        </p:txBody>
      </p:sp>
      <p:sp>
        <p:nvSpPr>
          <p:cNvPr id="8" name="Rectangle 7">
            <a:extLst>
              <a:ext uri="{FF2B5EF4-FFF2-40B4-BE49-F238E27FC236}">
                <a16:creationId xmlns:a16="http://schemas.microsoft.com/office/drawing/2014/main" id="{CAF2FFB9-A57C-254C-8082-ADE91F89EE1A}"/>
              </a:ext>
            </a:extLst>
          </p:cNvPr>
          <p:cNvSpPr/>
          <p:nvPr/>
        </p:nvSpPr>
        <p:spPr>
          <a:xfrm>
            <a:off x="172380" y="1036868"/>
            <a:ext cx="6496979" cy="584775"/>
          </a:xfrm>
          <a:prstGeom prst="rect">
            <a:avLst/>
          </a:prstGeom>
        </p:spPr>
        <p:txBody>
          <a:bodyPr wrap="square">
            <a:spAutoFit/>
          </a:bodyPr>
          <a:lstStyle/>
          <a:p>
            <a:pPr lvl="0">
              <a:defRPr/>
            </a:pPr>
            <a:r>
              <a:rPr lang="en-GB" sz="1600" dirty="0">
                <a:latin typeface="Century Gothic" panose="020F0302020204030204"/>
              </a:rPr>
              <a:t>In English, we change the form of numbers to make dates:</a:t>
            </a:r>
            <a:endParaRPr lang="en-GB" sz="1100" dirty="0">
              <a:latin typeface="Century Gothic" panose="020F0302020204030204"/>
            </a:endParaRPr>
          </a:p>
          <a:p>
            <a:pPr lvl="0">
              <a:defRPr/>
            </a:pPr>
            <a:r>
              <a:rPr lang="en-GB" sz="1600" b="1" dirty="0">
                <a:solidFill>
                  <a:schemeClr val="tx2"/>
                </a:solidFill>
                <a:latin typeface="Century Gothic" panose="020F0302020204030204"/>
              </a:rPr>
              <a:t>The</a:t>
            </a:r>
            <a:r>
              <a:rPr lang="en-GB" sz="1600" dirty="0">
                <a:solidFill>
                  <a:schemeClr val="tx2"/>
                </a:solidFill>
                <a:latin typeface="Century Gothic" panose="020F0302020204030204"/>
              </a:rPr>
              <a:t> fourteen</a:t>
            </a:r>
            <a:r>
              <a:rPr lang="en-GB" sz="1600" b="1" dirty="0">
                <a:solidFill>
                  <a:schemeClr val="tx2"/>
                </a:solidFill>
                <a:latin typeface="Century Gothic" panose="020F0302020204030204"/>
              </a:rPr>
              <a:t>th</a:t>
            </a:r>
            <a:r>
              <a:rPr lang="en-GB" sz="1600" dirty="0">
                <a:solidFill>
                  <a:schemeClr val="tx2"/>
                </a:solidFill>
                <a:latin typeface="Century Gothic" panose="020F0302020204030204"/>
              </a:rPr>
              <a:t> of February	  14</a:t>
            </a:r>
            <a:r>
              <a:rPr lang="en-GB" sz="1600" b="1" baseline="30000" dirty="0">
                <a:solidFill>
                  <a:schemeClr val="tx2"/>
                </a:solidFill>
                <a:latin typeface="Century Gothic" panose="020F0302020204030204"/>
              </a:rPr>
              <a:t>th</a:t>
            </a:r>
            <a:r>
              <a:rPr lang="en-GB" sz="1600" dirty="0">
                <a:solidFill>
                  <a:schemeClr val="tx2"/>
                </a:solidFill>
                <a:latin typeface="Century Gothic" panose="020F0302020204030204"/>
              </a:rPr>
              <a:t> February	</a:t>
            </a:r>
          </a:p>
        </p:txBody>
      </p:sp>
      <p:sp>
        <p:nvSpPr>
          <p:cNvPr id="9" name="TextBox 8">
            <a:extLst>
              <a:ext uri="{FF2B5EF4-FFF2-40B4-BE49-F238E27FC236}">
                <a16:creationId xmlns:a16="http://schemas.microsoft.com/office/drawing/2014/main" id="{A468A9EF-1BBF-2B4B-8DBE-53DF6B260492}"/>
              </a:ext>
            </a:extLst>
          </p:cNvPr>
          <p:cNvSpPr txBox="1"/>
          <p:nvPr/>
        </p:nvSpPr>
        <p:spPr>
          <a:xfrm>
            <a:off x="5304892" y="2131038"/>
            <a:ext cx="1364467" cy="1170098"/>
          </a:xfrm>
          <a:prstGeom prst="wedgeRoundRectCallout">
            <a:avLst>
              <a:gd name="adj1" fmla="val -61790"/>
              <a:gd name="adj2" fmla="val -22112"/>
              <a:gd name="adj3" fmla="val 16667"/>
            </a:avLst>
          </a:prstGeom>
          <a:solidFill>
            <a:schemeClr val="accent5"/>
          </a:solidFill>
          <a:ln>
            <a:solidFill>
              <a:schemeClr val="accent4"/>
            </a:solidFill>
          </a:ln>
        </p:spPr>
        <p:txBody>
          <a:bodyPr wrap="square" lIns="72000" tIns="36000" rIns="0" bIns="36000" rtlCol="0">
            <a:spAutoFit/>
          </a:bodyPr>
          <a:lstStyle/>
          <a:p>
            <a:r>
              <a:rPr lang="en-GB" sz="1600" dirty="0">
                <a:solidFill>
                  <a:schemeClr val="tx2"/>
                </a:solidFill>
                <a:latin typeface="Century Gothic" panose="020F0302020204030204"/>
              </a:rPr>
              <a:t>We don’t need a word for ‘</a:t>
            </a:r>
            <a:r>
              <a:rPr lang="en-GB" sz="1600" b="1" dirty="0">
                <a:solidFill>
                  <a:schemeClr val="tx2"/>
                </a:solidFill>
                <a:latin typeface="Century Gothic" panose="020F0302020204030204"/>
              </a:rPr>
              <a:t>of</a:t>
            </a:r>
            <a:r>
              <a:rPr lang="en-GB" sz="1600" dirty="0">
                <a:solidFill>
                  <a:schemeClr val="tx2"/>
                </a:solidFill>
                <a:latin typeface="Century Gothic" panose="020F0302020204030204"/>
              </a:rPr>
              <a:t>’.</a:t>
            </a:r>
            <a:endParaRPr lang="en-GB" sz="1600" b="1" dirty="0">
              <a:solidFill>
                <a:schemeClr val="tx2"/>
              </a:solidFill>
              <a:latin typeface="Century Gothic" panose="020F0302020204030204"/>
            </a:endParaRPr>
          </a:p>
        </p:txBody>
      </p:sp>
      <p:sp>
        <p:nvSpPr>
          <p:cNvPr id="10" name="Rectangle 9">
            <a:extLst>
              <a:ext uri="{FF2B5EF4-FFF2-40B4-BE49-F238E27FC236}">
                <a16:creationId xmlns:a16="http://schemas.microsoft.com/office/drawing/2014/main" id="{2B9B05B1-007A-F046-95F1-56D977793299}"/>
              </a:ext>
            </a:extLst>
          </p:cNvPr>
          <p:cNvSpPr/>
          <p:nvPr/>
        </p:nvSpPr>
        <p:spPr>
          <a:xfrm>
            <a:off x="108000" y="3426984"/>
            <a:ext cx="6795082" cy="3139321"/>
          </a:xfrm>
          <a:prstGeom prst="rect">
            <a:avLst/>
          </a:prstGeom>
        </p:spPr>
        <p:txBody>
          <a:bodyPr wrap="square">
            <a:spAutoFit/>
          </a:bodyPr>
          <a:lstStyle/>
          <a:p>
            <a:pPr lvl="0"/>
            <a:r>
              <a:rPr lang="en-US" sz="1600" dirty="0">
                <a:latin typeface="Century Gothic" panose="020F0302020204030204"/>
              </a:rPr>
              <a:t>Subject pronouns (like ‘I’ and ‘they’) tell us </a:t>
            </a:r>
            <a:r>
              <a:rPr lang="en-US" sz="1600" b="1" dirty="0">
                <a:latin typeface="Century Gothic" panose="020F0302020204030204"/>
              </a:rPr>
              <a:t>who</a:t>
            </a:r>
            <a:r>
              <a:rPr lang="en-US" sz="1600" dirty="0">
                <a:latin typeface="Century Gothic" panose="020F0302020204030204"/>
              </a:rPr>
              <a:t> is doing something. </a:t>
            </a:r>
          </a:p>
          <a:p>
            <a:pPr lvl="0"/>
            <a:br>
              <a:rPr lang="en-US" sz="1600" dirty="0">
                <a:latin typeface="Century Gothic" panose="020F0302020204030204"/>
              </a:rPr>
            </a:br>
            <a:r>
              <a:rPr lang="en-US" sz="1600" dirty="0">
                <a:latin typeface="Century Gothic" panose="020F0302020204030204"/>
              </a:rPr>
              <a:t>The subject pronoun </a:t>
            </a:r>
            <a:r>
              <a:rPr lang="en-US" sz="1600" b="1" dirty="0">
                <a:latin typeface="Century Gothic" panose="020F0302020204030204"/>
              </a:rPr>
              <a:t>on</a:t>
            </a:r>
            <a:r>
              <a:rPr lang="en-US" sz="1600" dirty="0">
                <a:latin typeface="Century Gothic" panose="020F0302020204030204"/>
              </a:rPr>
              <a:t> is used to talk about what </a:t>
            </a:r>
            <a:r>
              <a:rPr lang="en-US" sz="1600" b="1" dirty="0">
                <a:latin typeface="Century Gothic" panose="020F0302020204030204"/>
              </a:rPr>
              <a:t>people in general</a:t>
            </a:r>
            <a:r>
              <a:rPr lang="en-US" sz="1600" dirty="0">
                <a:latin typeface="Century Gothic" panose="020F0302020204030204"/>
              </a:rPr>
              <a:t> do. We can translate it as ‘</a:t>
            </a:r>
            <a:r>
              <a:rPr lang="en-US" sz="1600" b="1" dirty="0">
                <a:latin typeface="Century Gothic" panose="020F0302020204030204"/>
              </a:rPr>
              <a:t>people</a:t>
            </a:r>
            <a:r>
              <a:rPr lang="en-US" sz="1600" dirty="0">
                <a:latin typeface="Century Gothic" panose="020F0302020204030204"/>
              </a:rPr>
              <a:t>’, ‘</a:t>
            </a:r>
            <a:r>
              <a:rPr lang="en-US" sz="1600" b="1" dirty="0">
                <a:latin typeface="Century Gothic" panose="020F0302020204030204"/>
              </a:rPr>
              <a:t>you</a:t>
            </a:r>
            <a:r>
              <a:rPr lang="en-US" sz="1600" dirty="0">
                <a:latin typeface="Century Gothic" panose="020F0302020204030204"/>
              </a:rPr>
              <a:t>’ or ‘</a:t>
            </a:r>
            <a:r>
              <a:rPr lang="en-US" sz="1600" b="1" dirty="0">
                <a:latin typeface="Century Gothic" panose="020F0302020204030204"/>
              </a:rPr>
              <a:t>one</a:t>
            </a:r>
            <a:r>
              <a:rPr lang="en-US" sz="1600" dirty="0">
                <a:latin typeface="Century Gothic" panose="020F0302020204030204"/>
              </a:rPr>
              <a:t>’.</a:t>
            </a:r>
            <a:endParaRPr lang="en-US" sz="1600" dirty="0">
              <a:solidFill>
                <a:srgbClr val="4472C4">
                  <a:lumMod val="50000"/>
                </a:srgbClr>
              </a:solidFill>
              <a:latin typeface="Century Gothic" panose="020F0302020204030204"/>
            </a:endParaRPr>
          </a:p>
          <a:p>
            <a:pPr lvl="0"/>
            <a:endParaRPr lang="en-US" sz="1600" b="1" dirty="0">
              <a:solidFill>
                <a:srgbClr val="4472C4">
                  <a:lumMod val="50000"/>
                </a:srgbClr>
              </a:solidFill>
              <a:latin typeface="Century Gothic" panose="020F0302020204030204"/>
            </a:endParaRPr>
          </a:p>
          <a:p>
            <a:pPr lvl="0"/>
            <a:endParaRPr lang="en-US" sz="1600" b="1" dirty="0">
              <a:solidFill>
                <a:srgbClr val="4472C4">
                  <a:lumMod val="50000"/>
                </a:srgbClr>
              </a:solidFill>
              <a:latin typeface="Century Gothic" panose="020F0302020204030204"/>
            </a:endParaRPr>
          </a:p>
          <a:p>
            <a:pPr lvl="0"/>
            <a:endParaRPr lang="en-US" sz="1600" b="1" dirty="0">
              <a:solidFill>
                <a:srgbClr val="4472C4">
                  <a:lumMod val="50000"/>
                </a:srgbClr>
              </a:solidFill>
              <a:latin typeface="Century Gothic" panose="020F0302020204030204"/>
            </a:endParaRPr>
          </a:p>
          <a:p>
            <a:pPr lvl="0"/>
            <a:endParaRPr lang="en-US" sz="400" b="1" dirty="0">
              <a:latin typeface="Century Gothic" panose="020F0302020204030204"/>
            </a:endParaRPr>
          </a:p>
          <a:p>
            <a:pPr lvl="0"/>
            <a:r>
              <a:rPr lang="en-US" sz="1600" b="1" dirty="0">
                <a:latin typeface="Century Gothic" panose="020F0302020204030204"/>
              </a:rPr>
              <a:t>On</a:t>
            </a:r>
            <a:r>
              <a:rPr lang="en-US" sz="1600" dirty="0">
                <a:latin typeface="Century Gothic" panose="020F0302020204030204"/>
              </a:rPr>
              <a:t> célèbr</a:t>
            </a:r>
            <a:r>
              <a:rPr lang="en-US" sz="1600" b="1" dirty="0">
                <a:latin typeface="Century Gothic" panose="020F0302020204030204"/>
              </a:rPr>
              <a:t>e</a:t>
            </a:r>
            <a:r>
              <a:rPr lang="en-US" sz="1600" dirty="0">
                <a:latin typeface="Century Gothic" panose="020F0302020204030204"/>
              </a:rPr>
              <a:t> le </a:t>
            </a:r>
            <a:r>
              <a:rPr lang="en-US" sz="1600" dirty="0" err="1">
                <a:latin typeface="Century Gothic" panose="020F0302020204030204"/>
              </a:rPr>
              <a:t>carnaval</a:t>
            </a:r>
            <a:r>
              <a:rPr lang="en-US" sz="1600" dirty="0">
                <a:latin typeface="Century Gothic" panose="020F0302020204030204"/>
              </a:rPr>
              <a:t> </a:t>
            </a:r>
            <a:r>
              <a:rPr lang="en-US" sz="1600" dirty="0" err="1">
                <a:latin typeface="Century Gothic" panose="020F0302020204030204"/>
              </a:rPr>
              <a:t>en</a:t>
            </a:r>
            <a:r>
              <a:rPr lang="en-US" sz="1600" dirty="0">
                <a:latin typeface="Century Gothic" panose="020F0302020204030204"/>
              </a:rPr>
              <a:t> </a:t>
            </a:r>
            <a:r>
              <a:rPr lang="en-US" sz="1600" dirty="0" err="1">
                <a:latin typeface="Century Gothic" panose="020F0302020204030204"/>
              </a:rPr>
              <a:t>février</a:t>
            </a:r>
            <a:r>
              <a:rPr lang="en-US" sz="1600" dirty="0">
                <a:latin typeface="Century Gothic" panose="020F0302020204030204"/>
              </a:rPr>
              <a:t>. </a:t>
            </a:r>
          </a:p>
          <a:p>
            <a:pPr lvl="0"/>
            <a:r>
              <a:rPr lang="en-US" sz="1600" i="1" dirty="0">
                <a:latin typeface="Century Gothic" panose="020F0302020204030204"/>
              </a:rPr>
              <a:t>People celebrate carnival in </a:t>
            </a:r>
            <a:r>
              <a:rPr lang="en-US" sz="1600" i="1" dirty="0" err="1">
                <a:latin typeface="Century Gothic" panose="020F0302020204030204"/>
              </a:rPr>
              <a:t>Febuary</a:t>
            </a:r>
            <a:r>
              <a:rPr lang="en-US" sz="1600" i="1" dirty="0">
                <a:latin typeface="Century Gothic" panose="020F0302020204030204"/>
              </a:rPr>
              <a:t>.</a:t>
            </a:r>
            <a:endParaRPr lang="en-US" sz="1600" dirty="0">
              <a:latin typeface="Century Gothic" panose="020F0302020204030204"/>
            </a:endParaRPr>
          </a:p>
          <a:p>
            <a:pPr lvl="0"/>
            <a:endParaRPr lang="en-US" sz="600" dirty="0">
              <a:latin typeface="Century Gothic" panose="020F0302020204030204"/>
            </a:endParaRPr>
          </a:p>
          <a:p>
            <a:pPr lvl="0"/>
            <a:endParaRPr lang="en-US" sz="600" dirty="0">
              <a:latin typeface="Century Gothic" panose="020F0302020204030204"/>
            </a:endParaRPr>
          </a:p>
          <a:p>
            <a:pPr lvl="0"/>
            <a:endParaRPr lang="en-US" sz="600" dirty="0">
              <a:latin typeface="Century Gothic" panose="020F0302020204030204"/>
            </a:endParaRPr>
          </a:p>
          <a:p>
            <a:pPr lvl="0"/>
            <a:r>
              <a:rPr lang="en-US" sz="1600" b="1" dirty="0">
                <a:latin typeface="Century Gothic" panose="020F0302020204030204"/>
              </a:rPr>
              <a:t>On</a:t>
            </a:r>
            <a:r>
              <a:rPr lang="en-US" sz="1600" dirty="0">
                <a:latin typeface="Century Gothic" panose="020F0302020204030204"/>
              </a:rPr>
              <a:t> </a:t>
            </a:r>
            <a:r>
              <a:rPr lang="en-US" sz="1600" dirty="0" err="1">
                <a:latin typeface="Century Gothic" panose="020F0302020204030204"/>
              </a:rPr>
              <a:t>doi</a:t>
            </a:r>
            <a:r>
              <a:rPr lang="en-US" sz="1600" b="1" dirty="0" err="1">
                <a:latin typeface="Century Gothic" panose="020F0302020204030204"/>
              </a:rPr>
              <a:t>t</a:t>
            </a:r>
            <a:r>
              <a:rPr lang="en-US" sz="1600" dirty="0">
                <a:latin typeface="Century Gothic" panose="020F0302020204030204"/>
              </a:rPr>
              <a:t> porter un </a:t>
            </a:r>
            <a:r>
              <a:rPr lang="en-US" sz="1600" dirty="0" err="1">
                <a:latin typeface="Century Gothic" panose="020F0302020204030204"/>
              </a:rPr>
              <a:t>uniforme</a:t>
            </a:r>
            <a:r>
              <a:rPr lang="en-US" sz="1600" dirty="0">
                <a:latin typeface="Century Gothic" panose="020F0302020204030204"/>
              </a:rPr>
              <a:t> au </a:t>
            </a:r>
            <a:r>
              <a:rPr lang="en-US" sz="1600" dirty="0" err="1">
                <a:latin typeface="Century Gothic" panose="020F0302020204030204"/>
              </a:rPr>
              <a:t>collège</a:t>
            </a:r>
            <a:r>
              <a:rPr lang="en-US" sz="1600" dirty="0">
                <a:latin typeface="Century Gothic" panose="020F0302020204030204"/>
              </a:rPr>
              <a:t>. </a:t>
            </a:r>
          </a:p>
          <a:p>
            <a:pPr lvl="0"/>
            <a:r>
              <a:rPr lang="en-US" sz="1600" i="1" dirty="0">
                <a:latin typeface="Century Gothic" panose="020F0302020204030204"/>
              </a:rPr>
              <a:t>You have to wear a uniform at school.</a:t>
            </a:r>
          </a:p>
        </p:txBody>
      </p:sp>
      <p:sp>
        <p:nvSpPr>
          <p:cNvPr id="11" name="Content Placeholder 2">
            <a:extLst>
              <a:ext uri="{FF2B5EF4-FFF2-40B4-BE49-F238E27FC236}">
                <a16:creationId xmlns:a16="http://schemas.microsoft.com/office/drawing/2014/main" id="{1FD93794-D7C8-E142-B705-4423FB6C6B7A}"/>
              </a:ext>
            </a:extLst>
          </p:cNvPr>
          <p:cNvSpPr txBox="1">
            <a:spLocks/>
          </p:cNvSpPr>
          <p:nvPr/>
        </p:nvSpPr>
        <p:spPr>
          <a:xfrm>
            <a:off x="172380" y="4615412"/>
            <a:ext cx="4368487" cy="310402"/>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1600" b="1" dirty="0">
                <a:solidFill>
                  <a:schemeClr val="tx1"/>
                </a:solidFill>
                <a:latin typeface="Century Gothic" panose="020F0302020204030204"/>
              </a:rPr>
              <a:t>On</a:t>
            </a:r>
            <a:r>
              <a:rPr lang="en-US" sz="1600" b="1" dirty="0">
                <a:solidFill>
                  <a:srgbClr val="4472C4">
                    <a:lumMod val="50000"/>
                  </a:srgbClr>
                </a:solidFill>
                <a:latin typeface="Century Gothic" panose="020F0302020204030204"/>
              </a:rPr>
              <a:t> </a:t>
            </a:r>
            <a:r>
              <a:rPr lang="en-US" sz="1600" dirty="0">
                <a:solidFill>
                  <a:srgbClr val="000000"/>
                </a:solidFill>
                <a:latin typeface="Century Gothic" panose="020F0302020204030204"/>
              </a:rPr>
              <a:t>uses the same verb endings as </a:t>
            </a:r>
            <a:r>
              <a:rPr lang="en-US" sz="1600" b="1" dirty="0" err="1">
                <a:solidFill>
                  <a:srgbClr val="000000"/>
                </a:solidFill>
                <a:latin typeface="Century Gothic" panose="020F0302020204030204"/>
              </a:rPr>
              <a:t>il</a:t>
            </a:r>
            <a:r>
              <a:rPr lang="en-US" sz="1600" dirty="0">
                <a:solidFill>
                  <a:srgbClr val="000000"/>
                </a:solidFill>
                <a:latin typeface="Century Gothic" panose="020F0302020204030204"/>
              </a:rPr>
              <a:t> / </a:t>
            </a:r>
            <a:r>
              <a:rPr lang="en-US" sz="1600" b="1" dirty="0" err="1">
                <a:solidFill>
                  <a:srgbClr val="000000"/>
                </a:solidFill>
                <a:latin typeface="Century Gothic" panose="020F0302020204030204"/>
              </a:rPr>
              <a:t>elle</a:t>
            </a:r>
            <a:r>
              <a:rPr lang="en-US" sz="1600" b="1" dirty="0">
                <a:solidFill>
                  <a:srgbClr val="000000"/>
                </a:solidFill>
                <a:latin typeface="Century Gothic" panose="020F0302020204030204"/>
              </a:rPr>
              <a:t>:</a:t>
            </a:r>
          </a:p>
        </p:txBody>
      </p:sp>
      <p:sp>
        <p:nvSpPr>
          <p:cNvPr id="12" name="TextBox 11">
            <a:extLst>
              <a:ext uri="{FF2B5EF4-FFF2-40B4-BE49-F238E27FC236}">
                <a16:creationId xmlns:a16="http://schemas.microsoft.com/office/drawing/2014/main" id="{C71B46D4-B7B8-A640-BDD8-9665B5A0BFF0}"/>
              </a:ext>
            </a:extLst>
          </p:cNvPr>
          <p:cNvSpPr txBox="1"/>
          <p:nvPr/>
        </p:nvSpPr>
        <p:spPr>
          <a:xfrm>
            <a:off x="4666021" y="4724795"/>
            <a:ext cx="2076120" cy="1906905"/>
          </a:xfrm>
          <a:prstGeom prst="wedgeRoundRectCallout">
            <a:avLst>
              <a:gd name="adj1" fmla="val 20991"/>
              <a:gd name="adj2" fmla="val -58228"/>
              <a:gd name="adj3" fmla="val 16667"/>
            </a:avLst>
          </a:prstGeom>
          <a:solidFill>
            <a:schemeClr val="accent5"/>
          </a:solidFill>
          <a:ln>
            <a:solidFill>
              <a:schemeClr val="tx2"/>
            </a:solidFill>
          </a:ln>
        </p:spPr>
        <p:txBody>
          <a:bodyPr wrap="square" lIns="0" tIns="0" rIns="0" bIns="0" rtlCol="0">
            <a:spAutoFit/>
          </a:bodyPr>
          <a:lstStyle/>
          <a:p>
            <a:pPr algn="ctr"/>
            <a:r>
              <a:rPr lang="en-GB" sz="1600" dirty="0">
                <a:solidFill>
                  <a:schemeClr val="tx2"/>
                </a:solidFill>
                <a:latin typeface="Century Gothic" panose="020F0302020204030204"/>
              </a:rPr>
              <a:t>‘</a:t>
            </a:r>
            <a:r>
              <a:rPr lang="en-GB" sz="1600" b="1" dirty="0">
                <a:solidFill>
                  <a:schemeClr val="tx2"/>
                </a:solidFill>
                <a:latin typeface="Century Gothic" panose="020F0302020204030204"/>
              </a:rPr>
              <a:t>One</a:t>
            </a:r>
            <a:r>
              <a:rPr lang="en-GB" sz="1600" dirty="0">
                <a:solidFill>
                  <a:schemeClr val="tx2"/>
                </a:solidFill>
                <a:latin typeface="Century Gothic" panose="020F0302020204030204"/>
              </a:rPr>
              <a:t>’ sounds very formal in English and is rarely used in conversation. However, ‘</a:t>
            </a:r>
            <a:r>
              <a:rPr lang="en-GB" sz="1600" b="1" dirty="0">
                <a:solidFill>
                  <a:schemeClr val="tx2"/>
                </a:solidFill>
                <a:latin typeface="Century Gothic" panose="020F0302020204030204"/>
              </a:rPr>
              <a:t>on</a:t>
            </a:r>
            <a:r>
              <a:rPr lang="en-GB" sz="1600" dirty="0">
                <a:solidFill>
                  <a:schemeClr val="tx2"/>
                </a:solidFill>
                <a:latin typeface="Century Gothic" panose="020F0302020204030204"/>
              </a:rPr>
              <a:t>’ is commonly used in  everyday French.</a:t>
            </a:r>
            <a:endParaRPr lang="en-GB" sz="1400" dirty="0">
              <a:solidFill>
                <a:schemeClr val="tx2"/>
              </a:solidFill>
              <a:latin typeface="Century Gothic" panose="020F0302020204030204"/>
            </a:endParaRPr>
          </a:p>
        </p:txBody>
      </p:sp>
      <p:sp>
        <p:nvSpPr>
          <p:cNvPr id="13" name="TextBox 12">
            <a:extLst>
              <a:ext uri="{FF2B5EF4-FFF2-40B4-BE49-F238E27FC236}">
                <a16:creationId xmlns:a16="http://schemas.microsoft.com/office/drawing/2014/main" id="{590EED44-DC66-F04B-A3EA-7D86A6AF958F}"/>
              </a:ext>
            </a:extLst>
          </p:cNvPr>
          <p:cNvSpPr txBox="1"/>
          <p:nvPr/>
        </p:nvSpPr>
        <p:spPr>
          <a:xfrm>
            <a:off x="181260" y="6692153"/>
            <a:ext cx="3420483" cy="544830"/>
          </a:xfrm>
          <a:prstGeom prst="wedgeRoundRectCallout">
            <a:avLst>
              <a:gd name="adj1" fmla="val -21724"/>
              <a:gd name="adj2" fmla="val -67448"/>
              <a:gd name="adj3" fmla="val 16667"/>
            </a:avLst>
          </a:prstGeom>
          <a:solidFill>
            <a:schemeClr val="accent5"/>
          </a:solidFill>
          <a:ln>
            <a:solidFill>
              <a:schemeClr val="tx2"/>
            </a:solidFill>
          </a:ln>
        </p:spPr>
        <p:txBody>
          <a:bodyPr wrap="square" lIns="0" tIns="0" rIns="0" bIns="0" rtlCol="0">
            <a:spAutoFit/>
          </a:bodyPr>
          <a:lstStyle/>
          <a:p>
            <a:pPr algn="ctr"/>
            <a:r>
              <a:rPr lang="en-GB" sz="1600" dirty="0">
                <a:solidFill>
                  <a:schemeClr val="tx2"/>
                </a:solidFill>
                <a:latin typeface="Century Gothic" panose="020F0302020204030204"/>
              </a:rPr>
              <a:t>‘</a:t>
            </a:r>
            <a:r>
              <a:rPr lang="en-GB" sz="1600" b="1" dirty="0">
                <a:solidFill>
                  <a:schemeClr val="tx2"/>
                </a:solidFill>
                <a:latin typeface="Century Gothic" panose="020F0302020204030204"/>
              </a:rPr>
              <a:t>You</a:t>
            </a:r>
            <a:r>
              <a:rPr lang="en-GB" sz="1600" dirty="0">
                <a:solidFill>
                  <a:schemeClr val="tx2"/>
                </a:solidFill>
                <a:latin typeface="Century Gothic" panose="020F0302020204030204"/>
              </a:rPr>
              <a:t>’ doesn’t refer to a specific person here - it’s </a:t>
            </a:r>
            <a:r>
              <a:rPr lang="en-GB" sz="1600" b="1" dirty="0">
                <a:solidFill>
                  <a:schemeClr val="tx2"/>
                </a:solidFill>
                <a:latin typeface="Century Gothic" panose="020F0302020204030204"/>
              </a:rPr>
              <a:t>impersonal</a:t>
            </a:r>
            <a:r>
              <a:rPr lang="en-GB" sz="1600" dirty="0">
                <a:solidFill>
                  <a:schemeClr val="tx2"/>
                </a:solidFill>
                <a:latin typeface="Century Gothic" panose="020F0302020204030204"/>
              </a:rPr>
              <a:t>.</a:t>
            </a:r>
          </a:p>
        </p:txBody>
      </p:sp>
      <p:sp>
        <p:nvSpPr>
          <p:cNvPr id="14" name="Rectangle 13">
            <a:extLst>
              <a:ext uri="{FF2B5EF4-FFF2-40B4-BE49-F238E27FC236}">
                <a16:creationId xmlns:a16="http://schemas.microsoft.com/office/drawing/2014/main" id="{30AD8CC6-DA3F-E54B-8FD4-95431806E149}"/>
              </a:ext>
            </a:extLst>
          </p:cNvPr>
          <p:cNvSpPr/>
          <p:nvPr/>
        </p:nvSpPr>
        <p:spPr>
          <a:xfrm>
            <a:off x="108000" y="3011462"/>
            <a:ext cx="4861878" cy="369332"/>
          </a:xfrm>
          <a:prstGeom prst="rect">
            <a:avLst/>
          </a:prstGeom>
        </p:spPr>
        <p:txBody>
          <a:bodyPr wrap="squar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Subject pronoun on</a:t>
            </a:r>
            <a:endParaRPr lang="en-GB" dirty="0">
              <a:solidFill>
                <a:srgbClr val="000000"/>
              </a:solidFill>
              <a:latin typeface="Century Gothic" panose="020B0502020202020204" pitchFamily="34" charset="0"/>
            </a:endParaRPr>
          </a:p>
        </p:txBody>
      </p:sp>
      <p:sp>
        <p:nvSpPr>
          <p:cNvPr id="15" name="Rectangle 14">
            <a:extLst>
              <a:ext uri="{FF2B5EF4-FFF2-40B4-BE49-F238E27FC236}">
                <a16:creationId xmlns:a16="http://schemas.microsoft.com/office/drawing/2014/main" id="{4821BD65-5CE7-DB4B-B923-8A83C3036326}"/>
              </a:ext>
            </a:extLst>
          </p:cNvPr>
          <p:cNvSpPr/>
          <p:nvPr/>
        </p:nvSpPr>
        <p:spPr>
          <a:xfrm>
            <a:off x="108000" y="657635"/>
            <a:ext cx="4861878" cy="369332"/>
          </a:xfrm>
          <a:prstGeom prst="rect">
            <a:avLst/>
          </a:prstGeom>
        </p:spPr>
        <p:txBody>
          <a:bodyPr wrap="squar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Dates</a:t>
            </a:r>
            <a:endParaRPr lang="en-GB" dirty="0">
              <a:solidFill>
                <a:srgbClr val="000000"/>
              </a:solidFill>
              <a:latin typeface="Century Gothic" panose="020B0502020202020204" pitchFamily="34" charset="0"/>
            </a:endParaRPr>
          </a:p>
        </p:txBody>
      </p:sp>
      <p:pic>
        <p:nvPicPr>
          <p:cNvPr id="16" name="Picture 2" descr="QR code">
            <a:extLst>
              <a:ext uri="{FF2B5EF4-FFF2-40B4-BE49-F238E27FC236}">
                <a16:creationId xmlns:a16="http://schemas.microsoft.com/office/drawing/2014/main" id="{DBE85900-617C-D440-A02D-C4D2B1652B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27083" y="7876562"/>
            <a:ext cx="883244" cy="883244"/>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9">
            <a:extLst>
              <a:ext uri="{FF2B5EF4-FFF2-40B4-BE49-F238E27FC236}">
                <a16:creationId xmlns:a16="http://schemas.microsoft.com/office/drawing/2014/main" id="{80F83181-3FA0-9640-AC51-E1143DC33C36}"/>
              </a:ext>
            </a:extLst>
          </p:cNvPr>
          <p:cNvSpPr/>
          <p:nvPr/>
        </p:nvSpPr>
        <p:spPr>
          <a:xfrm>
            <a:off x="4889368" y="8046906"/>
            <a:ext cx="1676515" cy="544830"/>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7.3.2.6 &amp; 7.3.1.5</a:t>
            </a:r>
          </a:p>
        </p:txBody>
      </p:sp>
    </p:spTree>
    <p:extLst>
      <p:ext uri="{BB962C8B-B14F-4D97-AF65-F5344CB8AC3E}">
        <p14:creationId xmlns:p14="http://schemas.microsoft.com/office/powerpoint/2010/main" val="411343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570" name="Group 698"/>
          <p:cNvGraphicFramePr>
            <a:graphicFrameLocks noGrp="1"/>
          </p:cNvGraphicFramePr>
          <p:nvPr>
            <p:extLst>
              <p:ext uri="{D42A27DB-BD31-4B8C-83A1-F6EECF244321}">
                <p14:modId xmlns:p14="http://schemas.microsoft.com/office/powerpoint/2010/main" val="1766288880"/>
              </p:ext>
            </p:extLst>
          </p:nvPr>
        </p:nvGraphicFramePr>
        <p:xfrm>
          <a:off x="86367" y="266976"/>
          <a:ext cx="6685266" cy="8648520"/>
        </p:xfrm>
        <a:graphic>
          <a:graphicData uri="http://schemas.openxmlformats.org/drawingml/2006/table">
            <a:tbl>
              <a:tblPr/>
              <a:tblGrid>
                <a:gridCol w="3044612">
                  <a:extLst>
                    <a:ext uri="{9D8B030D-6E8A-4147-A177-3AD203B41FA5}">
                      <a16:colId xmlns:a16="http://schemas.microsoft.com/office/drawing/2014/main" val="20000"/>
                    </a:ext>
                  </a:extLst>
                </a:gridCol>
                <a:gridCol w="312754">
                  <a:extLst>
                    <a:ext uri="{9D8B030D-6E8A-4147-A177-3AD203B41FA5}">
                      <a16:colId xmlns:a16="http://schemas.microsoft.com/office/drawing/2014/main" val="20001"/>
                    </a:ext>
                  </a:extLst>
                </a:gridCol>
                <a:gridCol w="3041574">
                  <a:extLst>
                    <a:ext uri="{9D8B030D-6E8A-4147-A177-3AD203B41FA5}">
                      <a16:colId xmlns:a16="http://schemas.microsoft.com/office/drawing/2014/main" val="20002"/>
                    </a:ext>
                  </a:extLst>
                </a:gridCol>
                <a:gridCol w="286326">
                  <a:extLst>
                    <a:ext uri="{9D8B030D-6E8A-4147-A177-3AD203B41FA5}">
                      <a16:colId xmlns:a16="http://schemas.microsoft.com/office/drawing/2014/main" val="20003"/>
                    </a:ext>
                  </a:extLst>
                </a:gridCol>
              </a:tblGrid>
              <a:tr h="220404">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Themes overview</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Pronouns </a:t>
                      </a:r>
                      <a:r>
                        <a:rPr kumimoji="0" lang="en-GB" sz="1100" b="1" i="1" u="none" strike="noStrike" kern="1200" cap="none" normalizeH="0" baseline="0" dirty="0" err="1">
                          <a:ln>
                            <a:noFill/>
                          </a:ln>
                          <a:solidFill>
                            <a:schemeClr val="tx1"/>
                          </a:solidFill>
                          <a:effectLst/>
                          <a:latin typeface="Century Gothic" panose="020B0502020202020204" pitchFamily="34" charset="0"/>
                          <a:ea typeface="+mn-ea"/>
                          <a:cs typeface="Arial" panose="020B0604020202020204" pitchFamily="34" charset="0"/>
                        </a:rPr>
                        <a:t>vous</a:t>
                      </a:r>
                      <a:r>
                        <a:rPr kumimoji="0" lang="en-GB" sz="11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 (</a:t>
                      </a:r>
                      <a:r>
                        <a:rPr kumimoji="0" lang="en-GB" sz="1100" b="1" i="0" u="none" strike="noStrike" kern="1200" cap="none" normalizeH="0" baseline="0" dirty="0" err="1">
                          <a:ln>
                            <a:noFill/>
                          </a:ln>
                          <a:solidFill>
                            <a:schemeClr val="tx1"/>
                          </a:solidFill>
                          <a:effectLst/>
                          <a:latin typeface="Century Gothic" panose="020B0502020202020204" pitchFamily="34" charset="0"/>
                          <a:ea typeface="+mn-ea"/>
                          <a:cs typeface="Arial" panose="020B0604020202020204" pitchFamily="34" charset="0"/>
                        </a:rPr>
                        <a:t>fml</a:t>
                      </a:r>
                      <a:r>
                        <a:rPr kumimoji="0" lang="en-GB" sz="11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 and </a:t>
                      </a:r>
                      <a:r>
                        <a:rPr kumimoji="0" lang="en-GB" sz="1100" b="1" i="1"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on </a:t>
                      </a:r>
                      <a:r>
                        <a:rPr kumimoji="0" lang="en-GB" sz="11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(we)</a:t>
                      </a:r>
                    </a:p>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Formal and informal situations: Talking to people you do and don't know</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latin typeface="Century Gothic" panose="020B0502020202020204" pitchFamily="34" charset="0"/>
                          <a:ea typeface="+mn-ea"/>
                          <a:cs typeface="+mn-cs"/>
                        </a:rPr>
                        <a:t>45</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0404">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Sounds of the language</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3-10</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fr-FR"/>
                    </a:p>
                  </a:txBody>
                  <a:tcPr/>
                </a:tc>
                <a:tc vMerge="1">
                  <a:txBody>
                    <a:bodyPr/>
                    <a:lstStyle/>
                    <a:p>
                      <a:endParaRPr lang="fr-FR" dirty="0"/>
                    </a:p>
                  </a:txBody>
                  <a:tcPr/>
                </a:tc>
                <a:extLst>
                  <a:ext uri="{0D108BD9-81ED-4DB2-BD59-A6C34878D82A}">
                    <a16:rowId xmlns:a16="http://schemas.microsoft.com/office/drawing/2014/main" val="3527627179"/>
                  </a:ext>
                </a:extLst>
              </a:tr>
              <a:tr h="0">
                <a:tc>
                  <a:txBody>
                    <a:bodyPr/>
                    <a:lstStyle/>
                    <a:p>
                      <a:pPr marL="0" lvl="0" indent="0">
                        <a:lnSpc>
                          <a:spcPct val="100000"/>
                        </a:lnSpc>
                        <a:spcAft>
                          <a:spcPts val="0"/>
                        </a:spcAft>
                        <a:buFontTx/>
                        <a:buNone/>
                      </a:pPr>
                      <a:r>
                        <a:rPr lang="en-GB" sz="1100" b="1" u="none" strike="noStrike" dirty="0">
                          <a:solidFill>
                            <a:schemeClr val="tx1"/>
                          </a:solidFill>
                          <a:effectLst/>
                          <a:latin typeface="Century Gothic" panose="020B0502020202020204" pitchFamily="34" charset="0"/>
                        </a:rPr>
                        <a:t>Articles, possessives, gender, </a:t>
                      </a:r>
                      <a:r>
                        <a:rPr lang="en-GB" sz="1100" b="1" i="1" u="none" strike="noStrike" dirty="0">
                          <a:solidFill>
                            <a:schemeClr val="tx1"/>
                          </a:solidFill>
                          <a:effectLst/>
                          <a:latin typeface="Century Gothic" panose="020B0502020202020204" pitchFamily="34" charset="0"/>
                        </a:rPr>
                        <a:t>il y a</a:t>
                      </a:r>
                      <a:br>
                        <a:rPr lang="en-GB" sz="1100" b="1" u="none" strike="noStrike" dirty="0">
                          <a:solidFill>
                            <a:schemeClr val="tx1"/>
                          </a:solidFill>
                          <a:effectLst/>
                          <a:latin typeface="Century Gothic" panose="020B0502020202020204" pitchFamily="34" charset="0"/>
                        </a:rPr>
                      </a:br>
                      <a:r>
                        <a:rPr lang="en-GB" sz="1100" u="none" strike="noStrike" dirty="0">
                          <a:solidFill>
                            <a:schemeClr val="tx1"/>
                          </a:solidFill>
                          <a:effectLst/>
                          <a:latin typeface="Century Gothic" panose="020B0502020202020204" pitchFamily="34" charset="0"/>
                        </a:rPr>
                        <a:t>Asking about new words in French</a:t>
                      </a:r>
                      <a:endParaRPr lang="en-GB" sz="1100" dirty="0">
                        <a:solidFill>
                          <a:schemeClr val="tx1"/>
                        </a:solidFill>
                        <a:effectLst/>
                        <a:latin typeface="Century Gothic" panose="020B0502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11-12</a:t>
                      </a:r>
                    </a:p>
                  </a:txBody>
                  <a:tcPr marL="36000" marR="36000" marT="36000" marB="36000" anchor="ctr" horzOverflow="overflow">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Verbs like </a:t>
                      </a:r>
                      <a:r>
                        <a:rPr kumimoji="0" lang="en-GB" sz="1100" b="1" i="1" u="none" strike="noStrike" kern="1200" cap="none" normalizeH="0" baseline="0" dirty="0" err="1">
                          <a:ln>
                            <a:noFill/>
                          </a:ln>
                          <a:solidFill>
                            <a:schemeClr val="tx1"/>
                          </a:solidFill>
                          <a:effectLst/>
                          <a:latin typeface="Century Gothic" panose="020B0502020202020204" pitchFamily="34" charset="0"/>
                          <a:ea typeface="+mn-ea"/>
                          <a:cs typeface="Arial" panose="020B0604020202020204" pitchFamily="34" charset="0"/>
                        </a:rPr>
                        <a:t>choisir</a:t>
                      </a:r>
                      <a:r>
                        <a:rPr kumimoji="0" lang="en-GB" sz="11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 (sing)</a:t>
                      </a:r>
                    </a:p>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Talking about what you/others do at school</a:t>
                      </a:r>
                    </a:p>
                  </a:txBody>
                  <a:tcPr marL="36000" marR="36000" marT="36000" marB="36000" anchor="ctr"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46</a:t>
                      </a:r>
                    </a:p>
                  </a:txBody>
                  <a:tcPr marL="36000" marR="36000" marT="36000" marB="36000" anchor="ctr" horzOverflow="overflow">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55111544"/>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lang="en-GB" sz="1100" b="1" u="none" strike="noStrike" dirty="0" err="1">
                          <a:solidFill>
                            <a:schemeClr val="tx1"/>
                          </a:solidFill>
                          <a:effectLst/>
                          <a:latin typeface="Century Gothic" panose="020B0502020202020204" pitchFamily="34" charset="0"/>
                          <a:cs typeface="Calibri" panose="020F0502020204030204" pitchFamily="34" charset="0"/>
                        </a:rPr>
                        <a:t>Être</a:t>
                      </a:r>
                      <a:r>
                        <a:rPr lang="en-GB" sz="1100" b="1" u="none" strike="noStrike" dirty="0">
                          <a:solidFill>
                            <a:schemeClr val="tx1"/>
                          </a:solidFill>
                          <a:effectLst/>
                          <a:latin typeface="Century Gothic" panose="020B0502020202020204" pitchFamily="34" charset="0"/>
                          <a:cs typeface="Calibri" panose="020F0502020204030204" pitchFamily="34" charset="0"/>
                        </a:rPr>
                        <a:t> + profession, </a:t>
                      </a:r>
                      <a:r>
                        <a:rPr lang="en-GB" sz="1100" b="1" u="none" strike="noStrike" dirty="0" err="1">
                          <a:solidFill>
                            <a:schemeClr val="tx1"/>
                          </a:solidFill>
                          <a:effectLst/>
                          <a:latin typeface="Century Gothic" panose="020B0502020202020204" pitchFamily="34" charset="0"/>
                          <a:cs typeface="Calibri" panose="020F0502020204030204" pitchFamily="34" charset="0"/>
                        </a:rPr>
                        <a:t>est-ce</a:t>
                      </a:r>
                      <a:r>
                        <a:rPr lang="en-GB" sz="1100" b="1" u="none" strike="noStrike" dirty="0">
                          <a:solidFill>
                            <a:schemeClr val="tx1"/>
                          </a:solidFill>
                          <a:effectLst/>
                          <a:latin typeface="Century Gothic" panose="020B0502020202020204" pitchFamily="34" charset="0"/>
                          <a:cs typeface="Calibri" panose="020F0502020204030204" pitchFamily="34" charset="0"/>
                        </a:rPr>
                        <a:t> que questions</a:t>
                      </a:r>
                      <a:br>
                        <a:rPr lang="en-GB" sz="1100" u="none" strike="noStrike" baseline="0" dirty="0">
                          <a:solidFill>
                            <a:schemeClr val="tx1"/>
                          </a:solidFill>
                          <a:effectLst/>
                          <a:latin typeface="Century Gothic" panose="020B0502020202020204" pitchFamily="34" charset="0"/>
                        </a:rPr>
                      </a:br>
                      <a:r>
                        <a:rPr lang="en-GB" sz="1100" u="none" strike="noStrike" baseline="0" dirty="0">
                          <a:solidFill>
                            <a:schemeClr val="tx1"/>
                          </a:solidFill>
                          <a:effectLst/>
                          <a:latin typeface="Century Gothic" panose="020B0502020202020204" pitchFamily="34" charset="0"/>
                        </a:rPr>
                        <a:t>Distinguishing between being/having [1]</a:t>
                      </a:r>
                      <a:endParaRPr lang="en-GB" sz="1100" dirty="0">
                        <a:solidFill>
                          <a:schemeClr val="tx1"/>
                        </a:solidFill>
                        <a:effectLst/>
                        <a:latin typeface="Century Gothic" panose="020B0502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defRPr/>
                      </a:pPr>
                      <a:r>
                        <a:rPr lang="en-GB" sz="1100" b="0" u="none" strike="noStrike" kern="1200" dirty="0">
                          <a:solidFill>
                            <a:schemeClr val="tx1"/>
                          </a:solidFill>
                          <a:effectLst/>
                          <a:latin typeface="Century Gothic" panose="020B0502020202020204" pitchFamily="34" charset="0"/>
                          <a:ea typeface="+mn-ea"/>
                          <a:cs typeface="Calibri" panose="020F0502020204030204" pitchFamily="34" charset="0"/>
                        </a:rPr>
                        <a:t>13-14</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Verbs like </a:t>
                      </a:r>
                      <a:r>
                        <a:rPr kumimoji="0" lang="en-GB" sz="11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choisir</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(pl), present tense with future meaning</a:t>
                      </a:r>
                    </a:p>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this week vs. every week</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47-48</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lang="en-GB" sz="1100" b="1" u="none" strike="noStrike" dirty="0">
                          <a:solidFill>
                            <a:schemeClr val="tx1"/>
                          </a:solidFill>
                          <a:effectLst/>
                          <a:latin typeface="Century Gothic" panose="020B0502020202020204" pitchFamily="34" charset="0"/>
                          <a:cs typeface="Calibri" panose="020F0502020204030204" pitchFamily="34" charset="0"/>
                        </a:rPr>
                        <a:t>Noun forms &amp; adjective agreement (sing)</a:t>
                      </a:r>
                      <a:br>
                        <a:rPr lang="en-GB" sz="1100" u="none" strike="noStrike" baseline="0" dirty="0">
                          <a:solidFill>
                            <a:schemeClr val="tx1"/>
                          </a:solidFill>
                          <a:effectLst/>
                          <a:latin typeface="Century Gothic" panose="020B0502020202020204" pitchFamily="34" charset="0"/>
                        </a:rPr>
                      </a:br>
                      <a:r>
                        <a:rPr lang="en-GB" sz="1100" u="none" strike="noStrike" baseline="0" dirty="0">
                          <a:solidFill>
                            <a:schemeClr val="tx1"/>
                          </a:solidFill>
                          <a:effectLst/>
                          <a:latin typeface="Century Gothic" panose="020B0502020202020204" pitchFamily="34" charset="0"/>
                        </a:rPr>
                        <a:t>Distinguishing between being and having</a:t>
                      </a:r>
                      <a:endParaRPr lang="en-GB" sz="1100" dirty="0">
                        <a:solidFill>
                          <a:schemeClr val="tx1"/>
                        </a:solidFill>
                        <a:effectLst/>
                        <a:latin typeface="Century Gothic" panose="020B0502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15</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lang="en-GB" sz="1100" b="1" u="none" strike="noStrike" dirty="0">
                          <a:solidFill>
                            <a:schemeClr val="tx1"/>
                          </a:solidFill>
                          <a:effectLst/>
                          <a:latin typeface="Century Gothic" panose="020B0502020202020204" pitchFamily="34" charset="0"/>
                          <a:cs typeface="Calibri" panose="020F0502020204030204" pitchFamily="34" charset="0"/>
                        </a:rPr>
                        <a:t>Noun forms &amp; adjective agreement (pl)</a:t>
                      </a:r>
                      <a:br>
                        <a:rPr lang="en-GB" sz="1100" u="none" strike="noStrike" baseline="0" dirty="0">
                          <a:solidFill>
                            <a:schemeClr val="tx1"/>
                          </a:solidFill>
                          <a:effectLst/>
                          <a:latin typeface="Century Gothic" panose="020B0502020202020204" pitchFamily="34" charset="0"/>
                        </a:rPr>
                      </a:br>
                      <a:r>
                        <a:rPr kumimoji="0" lang="en-GB" sz="11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Describing more than one thing [1]</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49</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Question word + </a:t>
                      </a:r>
                      <a:r>
                        <a:rPr kumimoji="0" lang="en-GB" sz="11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est-ce</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que, numbers 13-31</a:t>
                      </a:r>
                    </a:p>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jobs</a:t>
                      </a:r>
                    </a:p>
                  </a:txBody>
                  <a:tcPr marL="36000" marR="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16-17</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Adjective position; </a:t>
                      </a:r>
                      <a:r>
                        <a:rPr kumimoji="0" lang="fr-FR" sz="11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plusieurs, même(s), autre(s), </a:t>
                      </a:r>
                      <a:r>
                        <a:rPr kumimoji="0" lang="en-GB" sz="11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Describing more than one thing [2]</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50-51</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8641671"/>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Dates, pronoun ‘on’</a:t>
                      </a:r>
                    </a:p>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how people celebrate [1]</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18</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Modals, </a:t>
                      </a:r>
                      <a:r>
                        <a:rPr kumimoji="0" lang="en-GB" sz="11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aller</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infinitive, two-verb structures</a:t>
                      </a:r>
                      <a:b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What you can, must, will and want to do</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52-53</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Possessive adjectives</a:t>
                      </a:r>
                      <a:br>
                        <a:rPr lang="en-GB" sz="1100" b="1" u="none" strike="noStrike" dirty="0">
                          <a:solidFill>
                            <a:schemeClr val="tx1"/>
                          </a:solidFill>
                          <a:effectLst/>
                          <a:latin typeface="Century Gothic" panose="020B0502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how people celebrate [2]</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19-20</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Adjectives (comparison, agreement)</a:t>
                      </a:r>
                    </a:p>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Comparing things</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54-55</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85123552"/>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-ER verbs, questions, negation</a:t>
                      </a:r>
                    </a:p>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What happens / doesn’t happen</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21-22</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Adverbs</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(comparison)</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Comparing how people do things</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56</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Perfect tense: </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je</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past participle formation</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what you are doing today vs what you did yesterday</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23-24</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Verbs like </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prendre (pl)</a:t>
                      </a:r>
                    </a:p>
                    <a:p>
                      <a:pPr marL="0" marR="0" lvl="0" indent="0" algn="l" defTabSz="914400" rtl="0" eaLnBrk="1" fontAlgn="base" latinLnBrk="0" hangingPunct="1">
                        <a:lnSpc>
                          <a:spcPct val="100000"/>
                        </a:lnSpc>
                        <a:spcBef>
                          <a:spcPct val="20000"/>
                        </a:spcBef>
                        <a:spcAft>
                          <a:spcPts val="0"/>
                        </a:spcAft>
                        <a:buClrTx/>
                        <a:buSzTx/>
                        <a:buFontTx/>
                        <a:buNone/>
                        <a:tabLst/>
                      </a:pPr>
                      <a:r>
                        <a:rPr lang="en-GB" sz="1100" b="0" dirty="0">
                          <a:latin typeface="Century Gothic" panose="020B0502020202020204" pitchFamily="34" charset="0"/>
                        </a:rPr>
                        <a:t>Talking about how groups of people do things</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57</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0">
                <a:tc>
                  <a:txBody>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Perfect tense: </a:t>
                      </a:r>
                      <a:r>
                        <a:rPr kumimoji="0" lang="en-GB" sz="11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tu</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information questions;  </a:t>
                      </a:r>
                      <a:r>
                        <a:rPr kumimoji="0" lang="en-GB" sz="11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ce</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 </a:t>
                      </a:r>
                      <a:r>
                        <a:rPr kumimoji="0" lang="en-GB" sz="11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cette</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1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ces</a:t>
                      </a: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Sharing past experiences</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25-26</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Verbs like </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entendre</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(sing.)</a:t>
                      </a:r>
                    </a:p>
                    <a:p>
                      <a:pPr>
                        <a:lnSpc>
                          <a:spcPct val="100000"/>
                        </a:lnSpc>
                        <a:spcAft>
                          <a:spcPts val="0"/>
                        </a:spcAft>
                      </a:pPr>
                      <a:r>
                        <a:rPr lang="en-GB" sz="1100" b="0" dirty="0">
                          <a:latin typeface="Century Gothic" panose="020B0502020202020204" pitchFamily="34" charset="0"/>
                        </a:rPr>
                        <a:t>Communicating in other languages</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58-59</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0">
                <a:tc>
                  <a:txBody>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Perfect tense: </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il/</a:t>
                      </a:r>
                      <a:r>
                        <a:rPr kumimoji="0" lang="en-GB" sz="11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elle</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il y </a:t>
                      </a:r>
                      <a:r>
                        <a:rPr kumimoji="0" lang="en-GB" sz="11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avait</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People and places in the past</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27-28</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nSpc>
                          <a:spcPct val="100000"/>
                        </a:lnSpc>
                        <a:spcAft>
                          <a:spcPts val="0"/>
                        </a:spcAft>
                      </a:pPr>
                      <a:r>
                        <a:rPr lang="en-GB" sz="1100" b="1" i="1" dirty="0">
                          <a:latin typeface="Century Gothic" panose="020B0502020202020204" pitchFamily="34" charset="0"/>
                        </a:rPr>
                        <a:t>tout </a:t>
                      </a:r>
                      <a:r>
                        <a:rPr lang="en-GB" sz="1100" b="1" i="0" dirty="0">
                          <a:latin typeface="Century Gothic" panose="020B0502020202020204" pitchFamily="34" charset="0"/>
                        </a:rPr>
                        <a:t>(adj.)</a:t>
                      </a:r>
                      <a:r>
                        <a:rPr lang="en-GB" sz="1100" b="1" dirty="0">
                          <a:latin typeface="Century Gothic" panose="020B0502020202020204" pitchFamily="34" charset="0"/>
                        </a:rPr>
                        <a:t>, verbs like </a:t>
                      </a:r>
                      <a:r>
                        <a:rPr lang="en-GB" sz="1100" b="1" i="1" dirty="0">
                          <a:latin typeface="Century Gothic" panose="020B0502020202020204" pitchFamily="34" charset="0"/>
                        </a:rPr>
                        <a:t>lire</a:t>
                      </a:r>
                      <a:r>
                        <a:rPr lang="en-GB" sz="1100" b="1" i="0" dirty="0">
                          <a:latin typeface="Century Gothic" panose="020B0502020202020204" pitchFamily="34" charset="0"/>
                        </a:rPr>
                        <a:t> and </a:t>
                      </a:r>
                      <a:r>
                        <a:rPr lang="en-GB" sz="1100" b="1" i="1" dirty="0" err="1">
                          <a:latin typeface="Century Gothic" panose="020B0502020202020204" pitchFamily="34" charset="0"/>
                        </a:rPr>
                        <a:t>écrire</a:t>
                      </a:r>
                      <a:r>
                        <a:rPr lang="en-GB" sz="1100" b="1" i="1" dirty="0">
                          <a:latin typeface="Century Gothic" panose="020B0502020202020204" pitchFamily="34" charset="0"/>
                        </a:rPr>
                        <a:t> </a:t>
                      </a:r>
                      <a:r>
                        <a:rPr lang="en-GB" sz="1100" b="1" i="0" dirty="0">
                          <a:latin typeface="Century Gothic" panose="020B0502020202020204" pitchFamily="34" charset="0"/>
                        </a:rPr>
                        <a:t>(sing.)</a:t>
                      </a:r>
                    </a:p>
                    <a:p>
                      <a:pPr>
                        <a:lnSpc>
                          <a:spcPct val="100000"/>
                        </a:lnSpc>
                        <a:spcAft>
                          <a:spcPts val="0"/>
                        </a:spcAft>
                      </a:pPr>
                      <a:r>
                        <a:rPr lang="en-GB" sz="1100" b="0" dirty="0">
                          <a:latin typeface="Century Gothic" panose="020B0502020202020204" pitchFamily="34" charset="0"/>
                        </a:rPr>
                        <a:t>Communicating in other languages [1]</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60-61</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0">
                <a:tc>
                  <a:txBody>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Perfect tense: negation, yes/no questions</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Asking about what happened in the past</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29</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latin typeface="Century Gothic" panose="020B0502020202020204" pitchFamily="34" charset="0"/>
                        </a:rPr>
                        <a:t>Verbs like </a:t>
                      </a:r>
                      <a:r>
                        <a:rPr lang="en-GB" sz="1100" b="1" i="1" dirty="0">
                          <a:latin typeface="Century Gothic" panose="020B0502020202020204" pitchFamily="34" charset="0"/>
                        </a:rPr>
                        <a:t>entendre</a:t>
                      </a:r>
                      <a:r>
                        <a:rPr lang="en-GB" sz="1100" b="1" dirty="0">
                          <a:latin typeface="Century Gothic" panose="020B0502020202020204" pitchFamily="34" charset="0"/>
                        </a:rPr>
                        <a:t> (pl.)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Century Gothic" panose="020B0502020202020204" pitchFamily="34" charset="0"/>
                        </a:rPr>
                        <a:t>Communicating in other languages [2]</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62</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Extended reading: j</a:t>
                      </a:r>
                      <a:r>
                        <a:rPr kumimoji="0" lang="fr-FR" sz="11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ournalistic</a:t>
                      </a:r>
                      <a:r>
                        <a:rPr kumimoji="0" lang="fr-FR"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fr-FR" sz="11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text</a:t>
                      </a:r>
                      <a:br>
                        <a:rPr kumimoji="0" lang="fr-FR"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fr-FR"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Au réveillon de Noël sur l’ISS</a:t>
                      </a: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30</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Verbs like </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lire</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and </a:t>
                      </a:r>
                      <a:r>
                        <a:rPr kumimoji="0" lang="en-GB" sz="11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écrire</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(pl.)</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Communicating in other languages [3]</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63-64</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77392553"/>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verbs/prepositions with à/de; de + le/la/les</a:t>
                      </a:r>
                      <a:b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free time (what and where)</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31-32</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latin typeface="Century Gothic" panose="020B0502020202020204" pitchFamily="34" charset="0"/>
                        </a:rPr>
                        <a:t>Summer test revision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latin typeface="Century Gothic" panose="020B0502020202020204" pitchFamily="34" charset="0"/>
                        </a:rPr>
                        <a:t>Talking about the environment</a:t>
                      </a:r>
                      <a:endParaRPr lang="en-GB" sz="1100" b="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65-66</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Partitive articles, </a:t>
                      </a:r>
                      <a:r>
                        <a:rPr kumimoji="0" lang="en-GB" sz="11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quels</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r>
                        <a:rPr kumimoji="0" lang="en-GB" sz="11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quelles</a:t>
                      </a:r>
                      <a:b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parts and wholes</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33-34</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Perfect tense: plurals, inversion questions</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what groups of people did</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67-68</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Boire</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[sing.], countability, quantities</a:t>
                      </a:r>
                    </a:p>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nouns you can't count</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35-36</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latin typeface="Century Gothic" panose="020B0502020202020204" pitchFamily="34" charset="0"/>
                        </a:rPr>
                        <a:t>Perfect tense: adverbs, unspecified times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Century Gothic" panose="020B0502020202020204" pitchFamily="34" charset="0"/>
                        </a:rPr>
                        <a:t>Talking about what you did and have done</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69</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24328887"/>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Verbs like </a:t>
                      </a:r>
                      <a:r>
                        <a:rPr kumimoji="0" lang="en-GB" sz="1100" b="1" i="1" u="none" strike="noStrike" cap="none" normalizeH="0" baseline="0">
                          <a:ln>
                            <a:noFill/>
                          </a:ln>
                          <a:solidFill>
                            <a:schemeClr val="tx1"/>
                          </a:solidFill>
                          <a:effectLst/>
                          <a:latin typeface="Century Gothic" panose="020B0502020202020204" pitchFamily="34" charset="0"/>
                          <a:cs typeface="Arial" panose="020B0604020202020204" pitchFamily="34" charset="0"/>
                        </a:rPr>
                        <a:t>partir, sortir </a:t>
                      </a:r>
                      <a:r>
                        <a:rPr kumimoji="0" lang="en-GB" sz="11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and </a:t>
                      </a:r>
                      <a:r>
                        <a:rPr kumimoji="0" lang="en-GB" sz="1100" b="1" i="1" u="none" strike="noStrike" cap="none" normalizeH="0" baseline="0">
                          <a:ln>
                            <a:noFill/>
                          </a:ln>
                          <a:solidFill>
                            <a:schemeClr val="tx1"/>
                          </a:solidFill>
                          <a:effectLst/>
                          <a:latin typeface="Century Gothic" panose="020B0502020202020204" pitchFamily="34" charset="0"/>
                          <a:cs typeface="Arial" panose="020B0604020202020204" pitchFamily="34" charset="0"/>
                        </a:rPr>
                        <a:t>comprendre; </a:t>
                      </a:r>
                      <a:r>
                        <a:rPr kumimoji="0" lang="en-GB" sz="11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adverbs, adjectives </a:t>
                      </a:r>
                      <a:r>
                        <a:rPr kumimoji="0" lang="en-GB" sz="11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What is it like?</a:t>
                      </a: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37-39</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latin typeface="Century Gothic" panose="020B0502020202020204" pitchFamily="34" charset="0"/>
                        </a:rPr>
                        <a:t>Past participles, perfect tense questions</a:t>
                      </a:r>
                      <a:br>
                        <a:rPr lang="en-GB" sz="1100" b="1">
                          <a:latin typeface="Century Gothic" panose="020B0502020202020204" pitchFamily="34" charset="0"/>
                        </a:rPr>
                      </a:br>
                      <a:r>
                        <a:rPr lang="en-GB" sz="1100" b="0">
                          <a:latin typeface="Century Gothic" panose="020B0502020202020204" pitchFamily="34" charset="0"/>
                        </a:rPr>
                        <a:t>Asking about the past</a:t>
                      </a:r>
                      <a:endParaRPr lang="en-GB" sz="1100" b="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70-71</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57262343"/>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Spring test revision</a:t>
                      </a:r>
                    </a:p>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what you do or did in a typical day</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40-42</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latin typeface="Century Gothic" panose="020B0502020202020204" pitchFamily="34" charset="0"/>
                        </a:rPr>
                        <a:t>Extended reading: poetry</a:t>
                      </a:r>
                      <a:br>
                        <a:rPr lang="en-GB" sz="1100" b="0" dirty="0">
                          <a:latin typeface="Century Gothic" panose="020B0502020202020204" pitchFamily="34" charset="0"/>
                        </a:rPr>
                      </a:br>
                      <a:r>
                        <a:rPr lang="en-GB" sz="1100" b="0" dirty="0">
                          <a:latin typeface="Century Gothic" panose="020B0502020202020204" pitchFamily="34" charset="0"/>
                        </a:rPr>
                        <a:t>Déjeuner </a:t>
                      </a:r>
                      <a:r>
                        <a:rPr lang="en-GB" sz="1100" b="0">
                          <a:latin typeface="Century Gothic" panose="020B0502020202020204" pitchFamily="34" charset="0"/>
                        </a:rPr>
                        <a:t>du matin</a:t>
                      </a:r>
                      <a:endParaRPr lang="en-GB" sz="1100" b="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72</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1446531"/>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Verbs like </a:t>
                      </a:r>
                      <a:r>
                        <a:rPr kumimoji="0" lang="en-GB" sz="1100" b="1" i="1" u="none" strike="noStrike" kern="1200" cap="none" normalizeH="0" baseline="0" dirty="0" err="1">
                          <a:ln>
                            <a:noFill/>
                          </a:ln>
                          <a:solidFill>
                            <a:schemeClr val="tx1"/>
                          </a:solidFill>
                          <a:effectLst/>
                          <a:latin typeface="Century Gothic" panose="020B0502020202020204" pitchFamily="34" charset="0"/>
                          <a:ea typeface="+mn-ea"/>
                          <a:cs typeface="Arial" panose="020B0604020202020204" pitchFamily="34" charset="0"/>
                        </a:rPr>
                        <a:t>sortir</a:t>
                      </a:r>
                      <a:r>
                        <a:rPr kumimoji="0" lang="en-GB" sz="1100" b="1" i="1"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 </a:t>
                      </a:r>
                      <a:r>
                        <a:rPr kumimoji="0" lang="en-GB" sz="11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and </a:t>
                      </a:r>
                      <a:r>
                        <a:rPr kumimoji="0" lang="en-GB" sz="1100" b="1" i="1" u="none" strike="noStrike" kern="1200" cap="none" normalizeH="0" baseline="0" dirty="0" err="1">
                          <a:ln>
                            <a:noFill/>
                          </a:ln>
                          <a:solidFill>
                            <a:schemeClr val="tx1"/>
                          </a:solidFill>
                          <a:effectLst/>
                          <a:latin typeface="Century Gothic" panose="020B0502020202020204" pitchFamily="34" charset="0"/>
                          <a:ea typeface="+mn-ea"/>
                          <a:cs typeface="Arial" panose="020B0604020202020204" pitchFamily="34" charset="0"/>
                        </a:rPr>
                        <a:t>venir</a:t>
                      </a:r>
                      <a:r>
                        <a:rPr kumimoji="0" lang="en-GB" sz="1100" b="1" i="1"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 </a:t>
                      </a:r>
                      <a:r>
                        <a:rPr kumimoji="0" lang="en-GB" sz="11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(pl); </a:t>
                      </a:r>
                      <a:r>
                        <a:rPr kumimoji="0" lang="en-GB" sz="1100" b="1" i="1"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sans</a:t>
                      </a:r>
                      <a:r>
                        <a:rPr kumimoji="0" lang="en-GB" sz="11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 + inf</a:t>
                      </a:r>
                    </a:p>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what groups of people do</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43-44</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latin typeface="Century Gothic" panose="020B0502020202020204" pitchFamily="34" charset="0"/>
                        </a:rPr>
                        <a:t>Spelling Bee</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73-74</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11095915"/>
                  </a:ext>
                </a:extLst>
              </a:tr>
            </a:tbl>
          </a:graphicData>
        </a:graphic>
      </p:graphicFrame>
    </p:spTree>
    <p:extLst>
      <p:ext uri="{BB962C8B-B14F-4D97-AF65-F5344CB8AC3E}">
        <p14:creationId xmlns:p14="http://schemas.microsoft.com/office/powerpoint/2010/main" val="1769328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1.1 Semaine 6">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7" name="Rectangle 6"/>
          <p:cNvSpPr/>
          <p:nvPr/>
        </p:nvSpPr>
        <p:spPr>
          <a:xfrm>
            <a:off x="108000" y="604616"/>
            <a:ext cx="2483372" cy="369332"/>
          </a:xfrm>
          <a:prstGeom prst="rect">
            <a:avLst/>
          </a:prstGeom>
        </p:spPr>
        <p:txBody>
          <a:bodyPr wrap="none">
            <a:spAutoFit/>
          </a:bodyPr>
          <a:lstStyle/>
          <a:p>
            <a:pPr fontAlgn="base">
              <a:spcBef>
                <a:spcPct val="0"/>
              </a:spcBef>
              <a:spcAft>
                <a:spcPct val="0"/>
              </a:spcAft>
            </a:pPr>
            <a:r>
              <a:rPr lang="en-GB" b="1" dirty="0">
                <a:solidFill>
                  <a:srgbClr val="000000"/>
                </a:solidFill>
                <a:latin typeface="Century Gothic" panose="020B0502020202020204" pitchFamily="34" charset="0"/>
              </a:rPr>
              <a:t>Saying ‘his’ and ‘her’</a:t>
            </a:r>
            <a:endParaRPr lang="en-GB" dirty="0">
              <a:solidFill>
                <a:srgbClr val="000000"/>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4000"/>
            <a:ext cx="2091458" cy="411815"/>
          </a:xfrm>
        </p:spPr>
        <p:txBody>
          <a:bodyPr/>
          <a:lstStyle/>
          <a:p>
            <a:r>
              <a:rPr lang="en-GB" sz="2000" b="1" dirty="0">
                <a:solidFill>
                  <a:schemeClr val="bg1"/>
                </a:solidFill>
                <a:latin typeface="Century Gothic" panose="020B0502020202020204" pitchFamily="34" charset="0"/>
              </a:rPr>
              <a:t>T1.1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6</a:t>
            </a:r>
            <a:endParaRPr lang="en-US" sz="2000" dirty="0">
              <a:solidFill>
                <a:schemeClr val="bg1"/>
              </a:solidFill>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19</a:t>
            </a:r>
          </a:p>
        </p:txBody>
      </p:sp>
      <p:sp>
        <p:nvSpPr>
          <p:cNvPr id="61" name="Content Placeholder 2"/>
          <p:cNvSpPr txBox="1">
            <a:spLocks/>
          </p:cNvSpPr>
          <p:nvPr/>
        </p:nvSpPr>
        <p:spPr>
          <a:xfrm>
            <a:off x="107268" y="989131"/>
            <a:ext cx="6595357" cy="517231"/>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1600" dirty="0">
                <a:solidFill>
                  <a:srgbClr val="000000"/>
                </a:solidFill>
                <a:latin typeface="Century Gothic" panose="020F0302020204030204"/>
              </a:rPr>
              <a:t>To say ‘his’ or ‘her’, we use </a:t>
            </a:r>
            <a:r>
              <a:rPr lang="en-US" sz="1600" b="1" dirty="0">
                <a:solidFill>
                  <a:schemeClr val="tx2"/>
                </a:solidFill>
                <a:latin typeface="Century Gothic" panose="020F0302020204030204"/>
              </a:rPr>
              <a:t>son</a:t>
            </a:r>
            <a:r>
              <a:rPr lang="en-US" sz="1600" dirty="0">
                <a:solidFill>
                  <a:schemeClr val="tx2"/>
                </a:solidFill>
                <a:latin typeface="Century Gothic" panose="020F0302020204030204"/>
              </a:rPr>
              <a:t>, </a:t>
            </a:r>
            <a:r>
              <a:rPr lang="en-US" sz="1600" b="1" dirty="0" err="1">
                <a:solidFill>
                  <a:schemeClr val="tx2"/>
                </a:solidFill>
                <a:latin typeface="Century Gothic" panose="020F0302020204030204"/>
              </a:rPr>
              <a:t>sa</a:t>
            </a:r>
            <a:r>
              <a:rPr lang="en-US" sz="1600" dirty="0">
                <a:solidFill>
                  <a:schemeClr val="tx2"/>
                </a:solidFill>
                <a:latin typeface="Century Gothic" panose="020F0302020204030204"/>
              </a:rPr>
              <a:t>, or </a:t>
            </a:r>
            <a:r>
              <a:rPr lang="en-US" sz="1600" b="1" dirty="0" err="1">
                <a:solidFill>
                  <a:schemeClr val="tx2"/>
                </a:solidFill>
                <a:latin typeface="Century Gothic" panose="020F0302020204030204"/>
              </a:rPr>
              <a:t>ses</a:t>
            </a:r>
            <a:r>
              <a:rPr lang="en-US" sz="1600" dirty="0">
                <a:solidFill>
                  <a:schemeClr val="tx2"/>
                </a:solidFill>
                <a:latin typeface="Century Gothic" panose="020F0302020204030204"/>
              </a:rPr>
              <a:t>, depending on the </a:t>
            </a:r>
            <a:r>
              <a:rPr lang="en-US" sz="1600" b="1" dirty="0">
                <a:solidFill>
                  <a:schemeClr val="tx2"/>
                </a:solidFill>
                <a:latin typeface="Century Gothic" panose="020F0302020204030204"/>
              </a:rPr>
              <a:t>gender and number </a:t>
            </a:r>
            <a:r>
              <a:rPr lang="en-US" sz="1600" dirty="0">
                <a:solidFill>
                  <a:schemeClr val="tx2"/>
                </a:solidFill>
                <a:latin typeface="Century Gothic" panose="020F0302020204030204"/>
              </a:rPr>
              <a:t>of</a:t>
            </a:r>
            <a:r>
              <a:rPr lang="en-US" sz="1600" b="1" dirty="0">
                <a:solidFill>
                  <a:schemeClr val="tx2"/>
                </a:solidFill>
                <a:latin typeface="Century Gothic" panose="020F0302020204030204"/>
              </a:rPr>
              <a:t> the thing that is possessed</a:t>
            </a:r>
            <a:r>
              <a:rPr lang="en-US" sz="1600" b="1" dirty="0">
                <a:solidFill>
                  <a:srgbClr val="000000"/>
                </a:solidFill>
                <a:latin typeface="Century Gothic" panose="020F0302020204030204"/>
              </a:rPr>
              <a:t>:</a:t>
            </a:r>
          </a:p>
        </p:txBody>
      </p:sp>
      <p:sp>
        <p:nvSpPr>
          <p:cNvPr id="18" name="Content Placeholder 2"/>
          <p:cNvSpPr txBox="1">
            <a:spLocks/>
          </p:cNvSpPr>
          <p:nvPr/>
        </p:nvSpPr>
        <p:spPr>
          <a:xfrm>
            <a:off x="125698" y="4672258"/>
            <a:ext cx="6619410" cy="498284"/>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1600" b="1" dirty="0">
                <a:solidFill>
                  <a:srgbClr val="000000"/>
                </a:solidFill>
                <a:latin typeface="Century Gothic" panose="020F0302020204030204"/>
              </a:rPr>
              <a:t>Son</a:t>
            </a:r>
            <a:r>
              <a:rPr lang="en-US" sz="1600" dirty="0">
                <a:solidFill>
                  <a:srgbClr val="000000"/>
                </a:solidFill>
                <a:latin typeface="Century Gothic" panose="020F0302020204030204"/>
              </a:rPr>
              <a:t>/</a:t>
            </a:r>
            <a:r>
              <a:rPr lang="en-US" sz="1600" b="1" dirty="0" err="1">
                <a:solidFill>
                  <a:srgbClr val="000000"/>
                </a:solidFill>
                <a:latin typeface="Century Gothic" panose="020F0302020204030204"/>
              </a:rPr>
              <a:t>sa</a:t>
            </a:r>
            <a:r>
              <a:rPr lang="en-US" sz="1600" dirty="0">
                <a:solidFill>
                  <a:srgbClr val="000000"/>
                </a:solidFill>
                <a:latin typeface="Century Gothic" panose="020F0302020204030204"/>
              </a:rPr>
              <a:t>/</a:t>
            </a:r>
            <a:r>
              <a:rPr lang="en-US" sz="1600" b="1" dirty="0" err="1">
                <a:solidFill>
                  <a:srgbClr val="000000"/>
                </a:solidFill>
                <a:latin typeface="Century Gothic" panose="020F0302020204030204"/>
              </a:rPr>
              <a:t>ses</a:t>
            </a:r>
            <a:r>
              <a:rPr lang="en-US" sz="1600" dirty="0">
                <a:solidFill>
                  <a:srgbClr val="000000"/>
                </a:solidFill>
                <a:latin typeface="Century Gothic" panose="020F0302020204030204"/>
              </a:rPr>
              <a:t> can also mean ‘your’ or ‘their’ when talking about belonging to people in general (after words like </a:t>
            </a:r>
            <a:r>
              <a:rPr lang="en-US" sz="1600" b="1" dirty="0">
                <a:solidFill>
                  <a:srgbClr val="000000"/>
                </a:solidFill>
                <a:latin typeface="Century Gothic" panose="020F0302020204030204"/>
              </a:rPr>
              <a:t>on</a:t>
            </a:r>
            <a:r>
              <a:rPr lang="en-US" sz="1600" dirty="0">
                <a:solidFill>
                  <a:srgbClr val="000000"/>
                </a:solidFill>
                <a:latin typeface="Century Gothic" panose="020F0302020204030204"/>
              </a:rPr>
              <a:t> and </a:t>
            </a:r>
            <a:r>
              <a:rPr lang="en-US" sz="1600" b="1" dirty="0" err="1">
                <a:solidFill>
                  <a:srgbClr val="000000"/>
                </a:solidFill>
                <a:latin typeface="Century Gothic" panose="020F0302020204030204"/>
              </a:rPr>
              <a:t>chacun</a:t>
            </a:r>
            <a:r>
              <a:rPr lang="en-US" sz="1600" dirty="0">
                <a:solidFill>
                  <a:srgbClr val="000000"/>
                </a:solidFill>
                <a:latin typeface="Century Gothic" panose="020F0302020204030204"/>
              </a:rPr>
              <a:t>).</a:t>
            </a:r>
          </a:p>
        </p:txBody>
      </p:sp>
      <p:sp>
        <p:nvSpPr>
          <p:cNvPr id="4" name="TextBox 3">
            <a:extLst>
              <a:ext uri="{FF2B5EF4-FFF2-40B4-BE49-F238E27FC236}">
                <a16:creationId xmlns:a16="http://schemas.microsoft.com/office/drawing/2014/main" id="{22F6AC30-4A1F-48F1-BB37-09B6D81C71CE}"/>
              </a:ext>
            </a:extLst>
          </p:cNvPr>
          <p:cNvSpPr txBox="1"/>
          <p:nvPr/>
        </p:nvSpPr>
        <p:spPr>
          <a:xfrm>
            <a:off x="128350" y="1648099"/>
            <a:ext cx="1856385" cy="1569660"/>
          </a:xfrm>
          <a:prstGeom prst="rect">
            <a:avLst/>
          </a:prstGeom>
          <a:noFill/>
          <a:ln w="19050">
            <a:solidFill>
              <a:schemeClr val="accent4"/>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2"/>
                </a:solidFill>
                <a:effectLst/>
                <a:uLnTx/>
                <a:uFillTx/>
                <a:latin typeface="Century Gothic" panose="020F0302020204030204"/>
              </a:rPr>
              <a:t>masculine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chemeClr val="tx2"/>
              </a:solidFill>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chemeClr val="tx2"/>
              </a:solidFill>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chemeClr val="tx2"/>
              </a:solidFill>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dirty="0">
                <a:solidFill>
                  <a:schemeClr val="tx2"/>
                </a:solidFill>
                <a:latin typeface="Century Gothic" panose="020F0302020204030204"/>
              </a:rPr>
              <a:t>son </a:t>
            </a:r>
            <a:r>
              <a:rPr lang="en-US" sz="1600" dirty="0" err="1">
                <a:solidFill>
                  <a:schemeClr val="tx2"/>
                </a:solidFill>
                <a:latin typeface="Century Gothic" panose="020F0302020204030204"/>
              </a:rPr>
              <a:t>père</a:t>
            </a:r>
            <a:endParaRPr lang="en-US" sz="1600" dirty="0">
              <a:solidFill>
                <a:schemeClr val="tx2"/>
              </a:solidFill>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600" i="1" dirty="0">
                <a:solidFill>
                  <a:schemeClr val="tx2"/>
                </a:solidFill>
                <a:latin typeface="Century Gothic" panose="020F0302020204030204"/>
              </a:rPr>
              <a:t>his/her father</a:t>
            </a:r>
            <a:endParaRPr kumimoji="0" lang="en-GB" sz="1600" b="0" i="0" u="none" strike="noStrike" kern="0" cap="none" spc="0" normalizeH="0" baseline="0" noProof="0" dirty="0">
              <a:ln>
                <a:noFill/>
              </a:ln>
              <a:solidFill>
                <a:schemeClr val="tx2"/>
              </a:solidFill>
              <a:effectLst/>
              <a:uLnTx/>
              <a:uFillTx/>
              <a:latin typeface="Century Gothic" panose="020F0302020204030204"/>
            </a:endParaRPr>
          </a:p>
        </p:txBody>
      </p:sp>
      <p:sp>
        <p:nvSpPr>
          <p:cNvPr id="5" name="TextBox 4">
            <a:extLst>
              <a:ext uri="{FF2B5EF4-FFF2-40B4-BE49-F238E27FC236}">
                <a16:creationId xmlns:a16="http://schemas.microsoft.com/office/drawing/2014/main" id="{9BD2B374-D825-4DEA-9A16-93B605A7ACED}"/>
              </a:ext>
            </a:extLst>
          </p:cNvPr>
          <p:cNvSpPr txBox="1"/>
          <p:nvPr/>
        </p:nvSpPr>
        <p:spPr>
          <a:xfrm>
            <a:off x="2475842" y="1648099"/>
            <a:ext cx="1856385" cy="1569660"/>
          </a:xfrm>
          <a:prstGeom prst="rect">
            <a:avLst/>
          </a:prstGeom>
          <a:noFill/>
          <a:ln w="19050">
            <a:solidFill>
              <a:schemeClr val="accent4"/>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2"/>
                </a:solidFill>
                <a:effectLst/>
                <a:uLnTx/>
                <a:uFillTx/>
                <a:latin typeface="Century Gothic" panose="020F0302020204030204"/>
              </a:rPr>
              <a:t>feminine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chemeClr val="tx2"/>
              </a:solidFill>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chemeClr val="tx2"/>
              </a:solidFill>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600" b="1" kern="0" dirty="0">
              <a:solidFill>
                <a:schemeClr val="tx2"/>
              </a:solidFill>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dirty="0" err="1">
                <a:solidFill>
                  <a:schemeClr val="tx2"/>
                </a:solidFill>
                <a:latin typeface="Century Gothic" panose="020F0302020204030204"/>
              </a:rPr>
              <a:t>sa</a:t>
            </a:r>
            <a:r>
              <a:rPr lang="en-US" sz="1600" b="1" dirty="0">
                <a:solidFill>
                  <a:schemeClr val="tx2"/>
                </a:solidFill>
                <a:latin typeface="Century Gothic" panose="020F0302020204030204"/>
              </a:rPr>
              <a:t> </a:t>
            </a:r>
            <a:r>
              <a:rPr lang="en-US" sz="1600" dirty="0" err="1">
                <a:solidFill>
                  <a:schemeClr val="tx2"/>
                </a:solidFill>
                <a:latin typeface="Century Gothic" panose="020F0302020204030204"/>
              </a:rPr>
              <a:t>mère</a:t>
            </a:r>
            <a:r>
              <a:rPr lang="en-US" sz="1600" b="1" dirty="0">
                <a:solidFill>
                  <a:schemeClr val="tx2"/>
                </a:solidFill>
                <a:latin typeface="Century Gothic" panose="020F0302020204030204"/>
              </a:rPr>
              <a:t>	</a:t>
            </a:r>
            <a:endParaRPr lang="en-GB" sz="1600" kern="0" dirty="0">
              <a:solidFill>
                <a:schemeClr val="tx2"/>
              </a:solidFill>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600" i="1" dirty="0">
                <a:solidFill>
                  <a:schemeClr val="tx2"/>
                </a:solidFill>
                <a:latin typeface="Century Gothic" panose="020F0302020204030204"/>
              </a:rPr>
              <a:t>his/her mother</a:t>
            </a:r>
            <a:endParaRPr kumimoji="0" lang="en-GB" sz="1600" b="0" i="0" u="none" strike="noStrike" kern="0" cap="none" spc="0" normalizeH="0" baseline="0" noProof="0" dirty="0">
              <a:ln>
                <a:noFill/>
              </a:ln>
              <a:solidFill>
                <a:schemeClr val="tx2"/>
              </a:solidFill>
              <a:effectLst/>
              <a:uLnTx/>
              <a:uFillTx/>
              <a:latin typeface="Century Gothic" panose="020F0302020204030204"/>
            </a:endParaRPr>
          </a:p>
        </p:txBody>
      </p:sp>
      <p:sp>
        <p:nvSpPr>
          <p:cNvPr id="6" name="TextBox 5">
            <a:extLst>
              <a:ext uri="{FF2B5EF4-FFF2-40B4-BE49-F238E27FC236}">
                <a16:creationId xmlns:a16="http://schemas.microsoft.com/office/drawing/2014/main" id="{C5158E1D-7E6B-42A7-985F-F4CB341230B4}"/>
              </a:ext>
            </a:extLst>
          </p:cNvPr>
          <p:cNvSpPr txBox="1"/>
          <p:nvPr/>
        </p:nvSpPr>
        <p:spPr>
          <a:xfrm>
            <a:off x="4819543" y="1654470"/>
            <a:ext cx="1856385" cy="1569660"/>
          </a:xfrm>
          <a:prstGeom prst="rect">
            <a:avLst/>
          </a:prstGeom>
          <a:noFill/>
          <a:ln w="19050">
            <a:solidFill>
              <a:schemeClr val="tx2"/>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2"/>
                </a:solidFill>
                <a:effectLst/>
                <a:uLnTx/>
                <a:uFillTx/>
                <a:latin typeface="Century Gothic" panose="020F0302020204030204"/>
              </a:rPr>
              <a:t>plural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chemeClr val="tx2"/>
              </a:solidFill>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chemeClr val="tx2"/>
              </a:solidFill>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chemeClr val="tx2"/>
              </a:solidFill>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solidFill>
                  <a:schemeClr val="tx2"/>
                </a:solidFill>
                <a:effectLst/>
                <a:uLnTx/>
                <a:uFillTx/>
                <a:latin typeface="Century Gothic" panose="020F0302020204030204"/>
              </a:rPr>
              <a:t>ses</a:t>
            </a:r>
            <a:r>
              <a:rPr kumimoji="0" lang="en-GB" sz="1600" b="0" i="0" u="none" strike="noStrike" kern="0" cap="none" spc="0" normalizeH="0" baseline="0" noProof="0" dirty="0">
                <a:ln>
                  <a:noFill/>
                </a:ln>
                <a:solidFill>
                  <a:schemeClr val="tx2"/>
                </a:solidFill>
                <a:effectLst/>
                <a:uLnTx/>
                <a:uFillTx/>
                <a:latin typeface="Century Gothic" panose="020F0302020204030204"/>
              </a:rPr>
              <a:t> enfants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i="1" dirty="0">
                <a:solidFill>
                  <a:schemeClr val="tx2"/>
                </a:solidFill>
                <a:latin typeface="Century Gothic" panose="020F0302020204030204"/>
              </a:rPr>
              <a:t>his/her children</a:t>
            </a:r>
            <a:endParaRPr kumimoji="0" lang="en-GB" sz="1600" b="0" i="0" u="none" strike="noStrike" kern="0" cap="none" spc="0" normalizeH="0" baseline="0" noProof="0" dirty="0">
              <a:ln>
                <a:noFill/>
              </a:ln>
              <a:solidFill>
                <a:schemeClr val="tx2"/>
              </a:solidFill>
              <a:effectLst/>
              <a:uLnTx/>
              <a:uFillTx/>
              <a:latin typeface="Century Gothic" panose="020F0302020204030204"/>
            </a:endParaRPr>
          </a:p>
        </p:txBody>
      </p:sp>
      <p:pic>
        <p:nvPicPr>
          <p:cNvPr id="17" name="Picture 16" descr="Picture of a mum [Amandine]">
            <a:extLst>
              <a:ext uri="{FF2B5EF4-FFF2-40B4-BE49-F238E27FC236}">
                <a16:creationId xmlns:a16="http://schemas.microsoft.com/office/drawing/2014/main" id="{88BB1864-3A0A-4874-A323-BA79888869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7912" y="1810906"/>
            <a:ext cx="832542" cy="832542"/>
          </a:xfrm>
          <a:prstGeom prst="rect">
            <a:avLst/>
          </a:prstGeom>
        </p:spPr>
      </p:pic>
      <p:pic>
        <p:nvPicPr>
          <p:cNvPr id="35" name="Picture 34" descr="Picture of a dad [Bilal]">
            <a:extLst>
              <a:ext uri="{FF2B5EF4-FFF2-40B4-BE49-F238E27FC236}">
                <a16:creationId xmlns:a16="http://schemas.microsoft.com/office/drawing/2014/main" id="{C16C3E71-B240-4DD1-8463-E5F9C48195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127" y="1917705"/>
            <a:ext cx="738829" cy="738829"/>
          </a:xfrm>
          <a:prstGeom prst="rect">
            <a:avLst/>
          </a:prstGeom>
        </p:spPr>
      </p:pic>
      <p:pic>
        <p:nvPicPr>
          <p:cNvPr id="37" name="Picture 36" descr="Picture of a boy [Amir]">
            <a:extLst>
              <a:ext uri="{FF2B5EF4-FFF2-40B4-BE49-F238E27FC236}">
                <a16:creationId xmlns:a16="http://schemas.microsoft.com/office/drawing/2014/main" id="{759090E8-6B75-4C52-9155-34C5D2BD08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0369" y="1801463"/>
            <a:ext cx="844375" cy="844375"/>
          </a:xfrm>
          <a:prstGeom prst="rect">
            <a:avLst/>
          </a:prstGeom>
        </p:spPr>
      </p:pic>
      <p:pic>
        <p:nvPicPr>
          <p:cNvPr id="38" name="Picture 37" descr="Picture of a girl [Noura]">
            <a:extLst>
              <a:ext uri="{FF2B5EF4-FFF2-40B4-BE49-F238E27FC236}">
                <a16:creationId xmlns:a16="http://schemas.microsoft.com/office/drawing/2014/main" id="{9F624CD2-C989-4E13-A936-E99FA07593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7380" y="1801463"/>
            <a:ext cx="844375" cy="844375"/>
          </a:xfrm>
          <a:prstGeom prst="rect">
            <a:avLst/>
          </a:prstGeom>
        </p:spPr>
      </p:pic>
      <p:pic>
        <p:nvPicPr>
          <p:cNvPr id="45" name="Picture 44" descr="Picture of a boy [Amir]">
            <a:extLst>
              <a:ext uri="{FF2B5EF4-FFF2-40B4-BE49-F238E27FC236}">
                <a16:creationId xmlns:a16="http://schemas.microsoft.com/office/drawing/2014/main" id="{E98A5207-7DD9-4296-B9C4-A31517CE4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6780" y="3264671"/>
            <a:ext cx="681803" cy="681803"/>
          </a:xfrm>
          <a:prstGeom prst="rect">
            <a:avLst/>
          </a:prstGeom>
        </p:spPr>
      </p:pic>
      <p:pic>
        <p:nvPicPr>
          <p:cNvPr id="47" name="Picture 46" descr="Picture of a girl [Noura]">
            <a:extLst>
              <a:ext uri="{FF2B5EF4-FFF2-40B4-BE49-F238E27FC236}">
                <a16:creationId xmlns:a16="http://schemas.microsoft.com/office/drawing/2014/main" id="{20430DD9-AE0A-4F65-B904-B890248A60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2298" y="3269273"/>
            <a:ext cx="651928" cy="651928"/>
          </a:xfrm>
          <a:prstGeom prst="rect">
            <a:avLst/>
          </a:prstGeom>
        </p:spPr>
      </p:pic>
      <p:sp>
        <p:nvSpPr>
          <p:cNvPr id="49" name="TextBox 48">
            <a:extLst>
              <a:ext uri="{FF2B5EF4-FFF2-40B4-BE49-F238E27FC236}">
                <a16:creationId xmlns:a16="http://schemas.microsoft.com/office/drawing/2014/main" id="{C8D0FE43-10CB-4A35-B0F1-2F431F6749E4}"/>
              </a:ext>
            </a:extLst>
          </p:cNvPr>
          <p:cNvSpPr txBox="1"/>
          <p:nvPr/>
        </p:nvSpPr>
        <p:spPr>
          <a:xfrm>
            <a:off x="3206187" y="3409617"/>
            <a:ext cx="256111" cy="492443"/>
          </a:xfrm>
          <a:prstGeom prst="rect">
            <a:avLst/>
          </a:prstGeom>
          <a:noFill/>
        </p:spPr>
        <p:txBody>
          <a:bodyPr wrap="square" rtlCol="0">
            <a:spAutoFit/>
          </a:bodyPr>
          <a:lstStyle/>
          <a:p>
            <a:r>
              <a:rPr lang="en-GB" sz="2600" dirty="0">
                <a:latin typeface="Century Gothic" panose="020B0502020202020204" pitchFamily="34" charset="0"/>
              </a:rPr>
              <a:t>/</a:t>
            </a:r>
          </a:p>
        </p:txBody>
      </p:sp>
      <p:pic>
        <p:nvPicPr>
          <p:cNvPr id="51" name="Picture 50" descr="Picture of a boy [Amir]">
            <a:extLst>
              <a:ext uri="{FF2B5EF4-FFF2-40B4-BE49-F238E27FC236}">
                <a16:creationId xmlns:a16="http://schemas.microsoft.com/office/drawing/2014/main" id="{4BAAA458-8177-425A-96BB-F4A5F5312F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976" y="3262706"/>
            <a:ext cx="681803" cy="681803"/>
          </a:xfrm>
          <a:prstGeom prst="rect">
            <a:avLst/>
          </a:prstGeom>
        </p:spPr>
      </p:pic>
      <p:pic>
        <p:nvPicPr>
          <p:cNvPr id="52" name="Picture 51" descr="Picture of a girl [Noura]">
            <a:extLst>
              <a:ext uri="{FF2B5EF4-FFF2-40B4-BE49-F238E27FC236}">
                <a16:creationId xmlns:a16="http://schemas.microsoft.com/office/drawing/2014/main" id="{DFB26982-D717-40BA-A3F8-8328842A0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377" y="3280420"/>
            <a:ext cx="651928" cy="651928"/>
          </a:xfrm>
          <a:prstGeom prst="rect">
            <a:avLst/>
          </a:prstGeom>
        </p:spPr>
      </p:pic>
      <p:sp>
        <p:nvSpPr>
          <p:cNvPr id="56" name="TextBox 55">
            <a:extLst>
              <a:ext uri="{FF2B5EF4-FFF2-40B4-BE49-F238E27FC236}">
                <a16:creationId xmlns:a16="http://schemas.microsoft.com/office/drawing/2014/main" id="{17212DE5-7E82-4105-AEF3-B7A87E2B7431}"/>
              </a:ext>
            </a:extLst>
          </p:cNvPr>
          <p:cNvSpPr txBox="1"/>
          <p:nvPr/>
        </p:nvSpPr>
        <p:spPr>
          <a:xfrm>
            <a:off x="876383" y="3407652"/>
            <a:ext cx="256111" cy="492443"/>
          </a:xfrm>
          <a:prstGeom prst="rect">
            <a:avLst/>
          </a:prstGeom>
          <a:noFill/>
        </p:spPr>
        <p:txBody>
          <a:bodyPr wrap="square" rtlCol="0">
            <a:spAutoFit/>
          </a:bodyPr>
          <a:lstStyle/>
          <a:p>
            <a:r>
              <a:rPr lang="en-GB" sz="2600" dirty="0">
                <a:latin typeface="Century Gothic" panose="020B0502020202020204" pitchFamily="34" charset="0"/>
              </a:rPr>
              <a:t>/</a:t>
            </a:r>
          </a:p>
        </p:txBody>
      </p:sp>
      <p:sp>
        <p:nvSpPr>
          <p:cNvPr id="64" name="TextBox 63">
            <a:extLst>
              <a:ext uri="{FF2B5EF4-FFF2-40B4-BE49-F238E27FC236}">
                <a16:creationId xmlns:a16="http://schemas.microsoft.com/office/drawing/2014/main" id="{C44F9C16-FC66-41AD-814D-3B93B50E4CBA}"/>
              </a:ext>
            </a:extLst>
          </p:cNvPr>
          <p:cNvSpPr txBox="1"/>
          <p:nvPr/>
        </p:nvSpPr>
        <p:spPr>
          <a:xfrm>
            <a:off x="5584166" y="3407685"/>
            <a:ext cx="256111" cy="492443"/>
          </a:xfrm>
          <a:prstGeom prst="rect">
            <a:avLst/>
          </a:prstGeom>
          <a:noFill/>
        </p:spPr>
        <p:txBody>
          <a:bodyPr wrap="square" rtlCol="0">
            <a:spAutoFit/>
          </a:bodyPr>
          <a:lstStyle/>
          <a:p>
            <a:r>
              <a:rPr lang="en-GB" sz="2600" dirty="0">
                <a:latin typeface="Century Gothic" panose="020B0502020202020204" pitchFamily="34" charset="0"/>
              </a:rPr>
              <a:t>/</a:t>
            </a:r>
          </a:p>
        </p:txBody>
      </p:sp>
      <p:pic>
        <p:nvPicPr>
          <p:cNvPr id="66" name="Picture 65" descr="Picture of a mum [Amandine]">
            <a:extLst>
              <a:ext uri="{FF2B5EF4-FFF2-40B4-BE49-F238E27FC236}">
                <a16:creationId xmlns:a16="http://schemas.microsoft.com/office/drawing/2014/main" id="{27AB42A2-6D39-4140-AC76-7A7C3711A0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4744" y="3258713"/>
            <a:ext cx="681803" cy="681803"/>
          </a:xfrm>
          <a:prstGeom prst="rect">
            <a:avLst/>
          </a:prstGeom>
        </p:spPr>
      </p:pic>
      <p:pic>
        <p:nvPicPr>
          <p:cNvPr id="68" name="Picture 67" descr="Picture of a dad [Bilal]">
            <a:extLst>
              <a:ext uri="{FF2B5EF4-FFF2-40B4-BE49-F238E27FC236}">
                <a16:creationId xmlns:a16="http://schemas.microsoft.com/office/drawing/2014/main" id="{CE171F7F-7D35-4D80-9EB9-94347617E6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5793" y="3332128"/>
            <a:ext cx="587825" cy="587825"/>
          </a:xfrm>
          <a:prstGeom prst="rect">
            <a:avLst/>
          </a:prstGeom>
        </p:spPr>
      </p:pic>
      <p:sp>
        <p:nvSpPr>
          <p:cNvPr id="69" name="Arrow: Down 68" descr="Arrow pointing to a son [Amir]">
            <a:extLst>
              <a:ext uri="{FF2B5EF4-FFF2-40B4-BE49-F238E27FC236}">
                <a16:creationId xmlns:a16="http://schemas.microsoft.com/office/drawing/2014/main" id="{83D563A6-FC54-40AB-9B92-EDB24B151A92}"/>
              </a:ext>
            </a:extLst>
          </p:cNvPr>
          <p:cNvSpPr/>
          <p:nvPr/>
        </p:nvSpPr>
        <p:spPr>
          <a:xfrm rot="2498221">
            <a:off x="739362" y="3145266"/>
            <a:ext cx="159528" cy="31453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Arrow: Down 70" descr="Arrow pointing to a daughter [Noura]">
            <a:extLst>
              <a:ext uri="{FF2B5EF4-FFF2-40B4-BE49-F238E27FC236}">
                <a16:creationId xmlns:a16="http://schemas.microsoft.com/office/drawing/2014/main" id="{36ADD8A1-DFA8-4622-9274-44A2B1DE8A9D}"/>
              </a:ext>
            </a:extLst>
          </p:cNvPr>
          <p:cNvSpPr/>
          <p:nvPr/>
        </p:nvSpPr>
        <p:spPr>
          <a:xfrm rot="18858134">
            <a:off x="1189013" y="3141131"/>
            <a:ext cx="159528" cy="31453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Arrow: Down 73" descr="Arrow pointing to a son [Amir]">
            <a:extLst>
              <a:ext uri="{FF2B5EF4-FFF2-40B4-BE49-F238E27FC236}">
                <a16:creationId xmlns:a16="http://schemas.microsoft.com/office/drawing/2014/main" id="{BB3B5E1B-72F2-4BAA-9DBE-F7ABA5514680}"/>
              </a:ext>
            </a:extLst>
          </p:cNvPr>
          <p:cNvSpPr/>
          <p:nvPr/>
        </p:nvSpPr>
        <p:spPr>
          <a:xfrm rot="2498221">
            <a:off x="3095054" y="3155637"/>
            <a:ext cx="159528" cy="31453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Arrow: Down 75" descr="Arrow pointing to a daughter [Noura]">
            <a:extLst>
              <a:ext uri="{FF2B5EF4-FFF2-40B4-BE49-F238E27FC236}">
                <a16:creationId xmlns:a16="http://schemas.microsoft.com/office/drawing/2014/main" id="{C1EB53B6-D476-4A4C-A0C0-7C2871F8E01A}"/>
              </a:ext>
            </a:extLst>
          </p:cNvPr>
          <p:cNvSpPr/>
          <p:nvPr/>
        </p:nvSpPr>
        <p:spPr>
          <a:xfrm rot="18858134">
            <a:off x="3544705" y="3151502"/>
            <a:ext cx="159528" cy="31453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Arrow: Down 77" descr="Arrow pointing to a dad [Bilal]">
            <a:extLst>
              <a:ext uri="{FF2B5EF4-FFF2-40B4-BE49-F238E27FC236}">
                <a16:creationId xmlns:a16="http://schemas.microsoft.com/office/drawing/2014/main" id="{646C74B6-D172-4A9A-AD65-8589733AA11A}"/>
              </a:ext>
            </a:extLst>
          </p:cNvPr>
          <p:cNvSpPr/>
          <p:nvPr/>
        </p:nvSpPr>
        <p:spPr>
          <a:xfrm rot="2498221">
            <a:off x="5435039" y="3153008"/>
            <a:ext cx="159528" cy="31453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Arrow: Down 79" descr="Arrow pointing to a mum [Amandine]">
            <a:extLst>
              <a:ext uri="{FF2B5EF4-FFF2-40B4-BE49-F238E27FC236}">
                <a16:creationId xmlns:a16="http://schemas.microsoft.com/office/drawing/2014/main" id="{85D34987-8E20-48BF-9E35-9A4EEF6B8107}"/>
              </a:ext>
            </a:extLst>
          </p:cNvPr>
          <p:cNvSpPr/>
          <p:nvPr/>
        </p:nvSpPr>
        <p:spPr>
          <a:xfrm rot="18858134">
            <a:off x="5884690" y="3148873"/>
            <a:ext cx="159528" cy="31453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Content Placeholder 2">
            <a:extLst>
              <a:ext uri="{FF2B5EF4-FFF2-40B4-BE49-F238E27FC236}">
                <a16:creationId xmlns:a16="http://schemas.microsoft.com/office/drawing/2014/main" id="{AAB99AEB-5ACA-4306-ADD2-BA7D053DEDDE}"/>
              </a:ext>
            </a:extLst>
          </p:cNvPr>
          <p:cNvSpPr txBox="1">
            <a:spLocks/>
          </p:cNvSpPr>
          <p:nvPr/>
        </p:nvSpPr>
        <p:spPr>
          <a:xfrm>
            <a:off x="131321" y="4073716"/>
            <a:ext cx="6595357" cy="517231"/>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GB" sz="1600" dirty="0">
                <a:solidFill>
                  <a:srgbClr val="000000"/>
                </a:solidFill>
                <a:latin typeface="Century Gothic" panose="020F0302020204030204"/>
              </a:rPr>
              <a:t>The words for ‘</a:t>
            </a:r>
            <a:r>
              <a:rPr lang="en-GB" sz="1600" b="1" dirty="0">
                <a:solidFill>
                  <a:srgbClr val="000000"/>
                </a:solidFill>
                <a:latin typeface="Century Gothic" panose="020F0302020204030204"/>
              </a:rPr>
              <a:t>his</a:t>
            </a:r>
            <a:r>
              <a:rPr lang="en-GB" sz="1600" dirty="0">
                <a:solidFill>
                  <a:srgbClr val="000000"/>
                </a:solidFill>
                <a:latin typeface="Century Gothic" panose="020F0302020204030204"/>
              </a:rPr>
              <a:t>’ and ‘</a:t>
            </a:r>
            <a:r>
              <a:rPr lang="en-GB" sz="1600" b="1" dirty="0">
                <a:solidFill>
                  <a:srgbClr val="000000"/>
                </a:solidFill>
                <a:latin typeface="Century Gothic" panose="020F0302020204030204"/>
              </a:rPr>
              <a:t>her</a:t>
            </a:r>
            <a:r>
              <a:rPr lang="en-GB" sz="1600" dirty="0">
                <a:solidFill>
                  <a:srgbClr val="000000"/>
                </a:solidFill>
                <a:latin typeface="Century Gothic" panose="020F0302020204030204"/>
              </a:rPr>
              <a:t>’ are the same - we </a:t>
            </a:r>
            <a:r>
              <a:rPr lang="en-GB" sz="1600" b="1" dirty="0">
                <a:solidFill>
                  <a:srgbClr val="000000"/>
                </a:solidFill>
                <a:latin typeface="Century Gothic" panose="020F0302020204030204"/>
              </a:rPr>
              <a:t>don’t know the gender of the possessor </a:t>
            </a:r>
            <a:r>
              <a:rPr lang="en-GB" sz="1600" dirty="0">
                <a:solidFill>
                  <a:srgbClr val="000000"/>
                </a:solidFill>
                <a:latin typeface="Century Gothic" panose="020F0302020204030204"/>
              </a:rPr>
              <a:t>(the</a:t>
            </a:r>
            <a:r>
              <a:rPr lang="en-GB" sz="1600" b="1" dirty="0">
                <a:solidFill>
                  <a:srgbClr val="000000"/>
                </a:solidFill>
                <a:latin typeface="Century Gothic" panose="020F0302020204030204"/>
              </a:rPr>
              <a:t> </a:t>
            </a:r>
            <a:r>
              <a:rPr lang="en-GB" sz="1600" dirty="0">
                <a:solidFill>
                  <a:srgbClr val="000000"/>
                </a:solidFill>
                <a:latin typeface="Century Gothic" panose="020F0302020204030204"/>
              </a:rPr>
              <a:t>person the thing</a:t>
            </a:r>
            <a:r>
              <a:rPr lang="en-GB" sz="1600" b="1" dirty="0">
                <a:solidFill>
                  <a:srgbClr val="000000"/>
                </a:solidFill>
                <a:latin typeface="Century Gothic" panose="020F0302020204030204"/>
              </a:rPr>
              <a:t> </a:t>
            </a:r>
            <a:r>
              <a:rPr lang="en-GB" sz="1600" dirty="0">
                <a:solidFill>
                  <a:srgbClr val="000000"/>
                </a:solidFill>
                <a:latin typeface="Century Gothic" panose="020F0302020204030204"/>
              </a:rPr>
              <a:t>belongs to).</a:t>
            </a:r>
          </a:p>
        </p:txBody>
      </p:sp>
      <p:sp>
        <p:nvSpPr>
          <p:cNvPr id="84" name="Rectangle 83">
            <a:extLst>
              <a:ext uri="{FF2B5EF4-FFF2-40B4-BE49-F238E27FC236}">
                <a16:creationId xmlns:a16="http://schemas.microsoft.com/office/drawing/2014/main" id="{5365A3C9-F0CE-4538-BCC3-D546BC681E0E}"/>
              </a:ext>
            </a:extLst>
          </p:cNvPr>
          <p:cNvSpPr/>
          <p:nvPr/>
        </p:nvSpPr>
        <p:spPr>
          <a:xfrm>
            <a:off x="108000" y="5248693"/>
            <a:ext cx="1489510" cy="369332"/>
          </a:xfrm>
          <a:prstGeom prst="rect">
            <a:avLst/>
          </a:prstGeom>
        </p:spPr>
        <p:txBody>
          <a:bodyPr wrap="none">
            <a:spAutoFit/>
          </a:bodyPr>
          <a:lstStyle/>
          <a:p>
            <a:pPr fontAlgn="base">
              <a:spcBef>
                <a:spcPct val="0"/>
              </a:spcBef>
              <a:spcAft>
                <a:spcPct val="0"/>
              </a:spcAft>
            </a:pPr>
            <a:r>
              <a:rPr lang="en-GB" b="1" dirty="0">
                <a:solidFill>
                  <a:srgbClr val="000000"/>
                </a:solidFill>
                <a:latin typeface="Century Gothic" panose="020B0502020202020204" pitchFamily="34" charset="0"/>
              </a:rPr>
              <a:t>Saying ‘our’</a:t>
            </a:r>
            <a:endParaRPr lang="en-GB" dirty="0">
              <a:solidFill>
                <a:srgbClr val="000000"/>
              </a:solidFill>
              <a:latin typeface="Century Gothic" panose="020B0502020202020204" pitchFamily="34" charset="0"/>
            </a:endParaRPr>
          </a:p>
        </p:txBody>
      </p:sp>
      <p:sp>
        <p:nvSpPr>
          <p:cNvPr id="86" name="Content Placeholder 2">
            <a:extLst>
              <a:ext uri="{FF2B5EF4-FFF2-40B4-BE49-F238E27FC236}">
                <a16:creationId xmlns:a16="http://schemas.microsoft.com/office/drawing/2014/main" id="{98581145-E695-424D-A01A-61600455C251}"/>
              </a:ext>
            </a:extLst>
          </p:cNvPr>
          <p:cNvSpPr txBox="1">
            <a:spLocks/>
          </p:cNvSpPr>
          <p:nvPr/>
        </p:nvSpPr>
        <p:spPr>
          <a:xfrm>
            <a:off x="107268" y="5632695"/>
            <a:ext cx="6637840" cy="635000"/>
          </a:xfrm>
          <a:prstGeom prst="rect">
            <a:avLst/>
          </a:prstGeom>
          <a:solidFill>
            <a:schemeClr val="bg1">
              <a:lumMod val="95000"/>
            </a:schemeClr>
          </a:solidFill>
          <a:effectLst>
            <a:outerShdw blurRad="50800" dist="38100" dir="5400000" algn="t" rotWithShape="0">
              <a:prstClr val="black">
                <a:alpha val="40000"/>
              </a:prstClr>
            </a:outerShdw>
          </a:effectLst>
        </p:spPr>
        <p:txBody>
          <a:bodyPr r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1600" dirty="0">
                <a:solidFill>
                  <a:schemeClr val="tx1"/>
                </a:solidFill>
                <a:latin typeface="Century Gothic" panose="020F0302020204030204"/>
              </a:rPr>
              <a:t>To say ‘our’, we use </a:t>
            </a:r>
            <a:r>
              <a:rPr lang="en-US" sz="1600" b="1" dirty="0" err="1">
                <a:solidFill>
                  <a:schemeClr val="tx1"/>
                </a:solidFill>
                <a:latin typeface="Century Gothic" panose="020F0302020204030204"/>
              </a:rPr>
              <a:t>notre</a:t>
            </a:r>
            <a:r>
              <a:rPr lang="en-US" sz="1600" b="1" dirty="0">
                <a:solidFill>
                  <a:schemeClr val="tx1"/>
                </a:solidFill>
                <a:latin typeface="Century Gothic" panose="020F0302020204030204"/>
              </a:rPr>
              <a:t> </a:t>
            </a:r>
            <a:r>
              <a:rPr lang="en-US" sz="1600" dirty="0">
                <a:solidFill>
                  <a:schemeClr val="tx1"/>
                </a:solidFill>
                <a:latin typeface="Century Gothic" panose="020F0302020204030204"/>
              </a:rPr>
              <a:t>with singular nouns, and </a:t>
            </a:r>
            <a:r>
              <a:rPr lang="en-US" sz="1600" b="1" dirty="0" err="1">
                <a:solidFill>
                  <a:schemeClr val="tx1"/>
                </a:solidFill>
                <a:latin typeface="Century Gothic" panose="020F0302020204030204"/>
              </a:rPr>
              <a:t>nos</a:t>
            </a:r>
            <a:r>
              <a:rPr lang="en-US" sz="1600" b="1" dirty="0">
                <a:solidFill>
                  <a:schemeClr val="tx1"/>
                </a:solidFill>
                <a:latin typeface="Century Gothic" panose="020F0302020204030204"/>
              </a:rPr>
              <a:t> </a:t>
            </a:r>
            <a:r>
              <a:rPr lang="en-US" sz="1600" dirty="0">
                <a:solidFill>
                  <a:schemeClr val="tx1"/>
                </a:solidFill>
                <a:latin typeface="Century Gothic" panose="020F0302020204030204"/>
              </a:rPr>
              <a:t>with plural nouns</a:t>
            </a:r>
            <a:r>
              <a:rPr lang="en-US" sz="1600" b="1" dirty="0">
                <a:solidFill>
                  <a:schemeClr val="tx1"/>
                </a:solidFill>
                <a:latin typeface="Century Gothic" panose="020F0302020204030204"/>
              </a:rPr>
              <a:t>. </a:t>
            </a:r>
            <a:r>
              <a:rPr lang="en-GB" sz="1600" b="1" dirty="0">
                <a:solidFill>
                  <a:schemeClr val="tx1"/>
                </a:solidFill>
                <a:latin typeface="Century Gothic" panose="020F0302020204030204"/>
              </a:rPr>
              <a:t>Notre </a:t>
            </a:r>
            <a:r>
              <a:rPr lang="en-GB" sz="1600" dirty="0">
                <a:solidFill>
                  <a:schemeClr val="tx1"/>
                </a:solidFill>
                <a:latin typeface="Century Gothic" panose="020F0302020204030204"/>
              </a:rPr>
              <a:t>and </a:t>
            </a:r>
            <a:r>
              <a:rPr lang="en-GB" sz="1600" b="1" dirty="0" err="1">
                <a:solidFill>
                  <a:schemeClr val="tx1"/>
                </a:solidFill>
                <a:latin typeface="Century Gothic" panose="020F0302020204030204"/>
              </a:rPr>
              <a:t>nos</a:t>
            </a:r>
            <a:r>
              <a:rPr lang="en-GB" sz="1600" b="1" dirty="0">
                <a:solidFill>
                  <a:schemeClr val="tx1"/>
                </a:solidFill>
                <a:latin typeface="Century Gothic" panose="020F0302020204030204"/>
              </a:rPr>
              <a:t> </a:t>
            </a:r>
            <a:r>
              <a:rPr lang="en-GB" sz="1600" dirty="0">
                <a:solidFill>
                  <a:schemeClr val="tx1"/>
                </a:solidFill>
                <a:latin typeface="Century Gothic" panose="020F0302020204030204"/>
              </a:rPr>
              <a:t>are used with the pronoun </a:t>
            </a:r>
            <a:r>
              <a:rPr lang="en-GB" sz="1600" b="1" dirty="0">
                <a:solidFill>
                  <a:schemeClr val="tx1"/>
                </a:solidFill>
                <a:latin typeface="Century Gothic" panose="020F0302020204030204"/>
              </a:rPr>
              <a:t>nous.</a:t>
            </a:r>
            <a:endParaRPr lang="en-GB" sz="1600" dirty="0">
              <a:solidFill>
                <a:schemeClr val="tx1"/>
              </a:solidFill>
              <a:latin typeface="Century Gothic" panose="020F0302020204030204"/>
            </a:endParaRPr>
          </a:p>
        </p:txBody>
      </p:sp>
      <p:sp>
        <p:nvSpPr>
          <p:cNvPr id="88" name="TextBox 87">
            <a:extLst>
              <a:ext uri="{FF2B5EF4-FFF2-40B4-BE49-F238E27FC236}">
                <a16:creationId xmlns:a16="http://schemas.microsoft.com/office/drawing/2014/main" id="{A6F56E9A-ECA0-45C4-9112-C84B5BD39042}"/>
              </a:ext>
            </a:extLst>
          </p:cNvPr>
          <p:cNvSpPr txBox="1"/>
          <p:nvPr/>
        </p:nvSpPr>
        <p:spPr>
          <a:xfrm>
            <a:off x="171744" y="6488705"/>
            <a:ext cx="1856385" cy="1569660"/>
          </a:xfrm>
          <a:prstGeom prst="rect">
            <a:avLst/>
          </a:prstGeom>
          <a:noFill/>
          <a:ln w="19050">
            <a:solidFill>
              <a:schemeClr val="accent4"/>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2"/>
                </a:solidFill>
                <a:effectLst/>
                <a:uLnTx/>
                <a:uFillTx/>
                <a:latin typeface="Century Gothic" panose="020F0302020204030204"/>
              </a:rPr>
              <a:t>masculine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chemeClr val="tx2"/>
              </a:solidFill>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chemeClr val="tx2"/>
              </a:solidFill>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chemeClr val="tx2"/>
              </a:solidFill>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dirty="0" err="1">
                <a:solidFill>
                  <a:schemeClr val="tx2"/>
                </a:solidFill>
                <a:latin typeface="Century Gothic" panose="020F0302020204030204"/>
              </a:rPr>
              <a:t>notre</a:t>
            </a:r>
            <a:r>
              <a:rPr lang="en-US" sz="1600" b="1" dirty="0">
                <a:solidFill>
                  <a:schemeClr val="tx2"/>
                </a:solidFill>
                <a:latin typeface="Century Gothic" panose="020F0302020204030204"/>
              </a:rPr>
              <a:t> </a:t>
            </a:r>
            <a:r>
              <a:rPr lang="en-US" sz="1600" dirty="0" err="1">
                <a:solidFill>
                  <a:schemeClr val="tx2"/>
                </a:solidFill>
                <a:latin typeface="Century Gothic" panose="020F0302020204030204"/>
              </a:rPr>
              <a:t>fils</a:t>
            </a:r>
            <a:endParaRPr lang="en-US" sz="1600" dirty="0">
              <a:solidFill>
                <a:schemeClr val="tx2"/>
              </a:solidFill>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600" i="1" dirty="0">
                <a:solidFill>
                  <a:schemeClr val="tx2"/>
                </a:solidFill>
                <a:latin typeface="Century Gothic" panose="020F0302020204030204"/>
              </a:rPr>
              <a:t>our son</a:t>
            </a:r>
            <a:endParaRPr kumimoji="0" lang="en-GB" sz="1600" b="0" i="0" u="none" strike="noStrike" kern="0" cap="none" spc="0" normalizeH="0" baseline="0" noProof="0" dirty="0">
              <a:ln>
                <a:noFill/>
              </a:ln>
              <a:solidFill>
                <a:schemeClr val="tx2"/>
              </a:solidFill>
              <a:effectLst/>
              <a:uLnTx/>
              <a:uFillTx/>
              <a:latin typeface="Century Gothic" panose="020F0302020204030204"/>
            </a:endParaRPr>
          </a:p>
        </p:txBody>
      </p:sp>
      <p:sp>
        <p:nvSpPr>
          <p:cNvPr id="90" name="TextBox 89">
            <a:extLst>
              <a:ext uri="{FF2B5EF4-FFF2-40B4-BE49-F238E27FC236}">
                <a16:creationId xmlns:a16="http://schemas.microsoft.com/office/drawing/2014/main" id="{CFF519BA-84EE-4FE2-B38D-CCBD6815F7F0}"/>
              </a:ext>
            </a:extLst>
          </p:cNvPr>
          <p:cNvSpPr txBox="1"/>
          <p:nvPr/>
        </p:nvSpPr>
        <p:spPr>
          <a:xfrm>
            <a:off x="2519236" y="6488705"/>
            <a:ext cx="1856385" cy="1569660"/>
          </a:xfrm>
          <a:prstGeom prst="rect">
            <a:avLst/>
          </a:prstGeom>
          <a:noFill/>
          <a:ln w="19050">
            <a:solidFill>
              <a:schemeClr val="accent4"/>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2"/>
                </a:solidFill>
                <a:effectLst/>
                <a:uLnTx/>
                <a:uFillTx/>
                <a:latin typeface="Century Gothic" panose="020F0302020204030204"/>
              </a:rPr>
              <a:t>feminine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chemeClr val="tx2"/>
              </a:solidFill>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chemeClr val="tx2"/>
              </a:solidFill>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chemeClr val="tx2"/>
              </a:solidFill>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2"/>
                </a:solidFill>
                <a:effectLst/>
                <a:uLnTx/>
                <a:uFillTx/>
                <a:latin typeface="Century Gothic" panose="020F0302020204030204"/>
              </a:rPr>
              <a:t>  </a:t>
            </a:r>
            <a:r>
              <a:rPr lang="en-US" sz="1600" b="1" dirty="0" err="1">
                <a:solidFill>
                  <a:schemeClr val="tx2"/>
                </a:solidFill>
                <a:latin typeface="Century Gothic" panose="020F0302020204030204"/>
              </a:rPr>
              <a:t>notre</a:t>
            </a:r>
            <a:r>
              <a:rPr lang="en-US" sz="1600" b="1" dirty="0">
                <a:solidFill>
                  <a:schemeClr val="tx2"/>
                </a:solidFill>
                <a:latin typeface="Century Gothic" panose="020F0302020204030204"/>
              </a:rPr>
              <a:t> </a:t>
            </a:r>
            <a:r>
              <a:rPr lang="en-US" sz="1600" dirty="0" err="1">
                <a:solidFill>
                  <a:schemeClr val="tx2"/>
                </a:solidFill>
                <a:latin typeface="Century Gothic" panose="020F0302020204030204"/>
              </a:rPr>
              <a:t>fille</a:t>
            </a:r>
            <a:endParaRPr lang="en-US" sz="1600" b="1" dirty="0">
              <a:solidFill>
                <a:schemeClr val="tx2"/>
              </a:solidFill>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600" i="1" dirty="0">
                <a:solidFill>
                  <a:schemeClr val="tx2"/>
                </a:solidFill>
                <a:latin typeface="Century Gothic" panose="020F0302020204030204"/>
              </a:rPr>
              <a:t>our girl</a:t>
            </a:r>
            <a:endParaRPr kumimoji="0" lang="en-GB" sz="1600" b="0" i="0" u="none" strike="noStrike" kern="0" cap="none" spc="0" normalizeH="0" baseline="0" noProof="0" dirty="0">
              <a:ln>
                <a:noFill/>
              </a:ln>
              <a:solidFill>
                <a:schemeClr val="tx2"/>
              </a:solidFill>
              <a:effectLst/>
              <a:uLnTx/>
              <a:uFillTx/>
              <a:latin typeface="Century Gothic" panose="020F0302020204030204"/>
            </a:endParaRPr>
          </a:p>
        </p:txBody>
      </p:sp>
      <p:sp>
        <p:nvSpPr>
          <p:cNvPr id="92" name="TextBox 91">
            <a:extLst>
              <a:ext uri="{FF2B5EF4-FFF2-40B4-BE49-F238E27FC236}">
                <a16:creationId xmlns:a16="http://schemas.microsoft.com/office/drawing/2014/main" id="{9E6CC038-B3E2-4EFE-9D66-CCF8193C2C63}"/>
              </a:ext>
            </a:extLst>
          </p:cNvPr>
          <p:cNvSpPr txBox="1"/>
          <p:nvPr/>
        </p:nvSpPr>
        <p:spPr>
          <a:xfrm>
            <a:off x="4862937" y="6495076"/>
            <a:ext cx="1856385" cy="1569660"/>
          </a:xfrm>
          <a:prstGeom prst="rect">
            <a:avLst/>
          </a:prstGeom>
          <a:noFill/>
          <a:ln w="19050">
            <a:solidFill>
              <a:schemeClr val="tx2"/>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2"/>
                </a:solidFill>
                <a:effectLst/>
                <a:uLnTx/>
                <a:uFillTx/>
                <a:latin typeface="Century Gothic" panose="020F0302020204030204"/>
              </a:rPr>
              <a:t>plural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chemeClr val="tx2"/>
              </a:solidFill>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chemeClr val="tx2"/>
              </a:solidFill>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chemeClr val="tx2"/>
              </a:solidFill>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solidFill>
                  <a:schemeClr val="tx2"/>
                </a:solidFill>
                <a:effectLst/>
                <a:uLnTx/>
                <a:uFillTx/>
                <a:latin typeface="Century Gothic" panose="020F0302020204030204"/>
              </a:rPr>
              <a:t>nos</a:t>
            </a:r>
            <a:r>
              <a:rPr kumimoji="0" lang="en-GB" sz="1600" b="0" i="0" u="none" strike="noStrike" kern="0" cap="none" spc="0" normalizeH="0" baseline="0" noProof="0" dirty="0">
                <a:ln>
                  <a:noFill/>
                </a:ln>
                <a:solidFill>
                  <a:schemeClr val="tx2"/>
                </a:solidFill>
                <a:effectLst/>
                <a:uLnTx/>
                <a:uFillTx/>
                <a:latin typeface="Century Gothic" panose="020F0302020204030204"/>
              </a:rPr>
              <a:t> enfants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i="1" dirty="0">
                <a:solidFill>
                  <a:schemeClr val="tx2"/>
                </a:solidFill>
                <a:latin typeface="Century Gothic" panose="020F0302020204030204"/>
              </a:rPr>
              <a:t>our children</a:t>
            </a:r>
            <a:endParaRPr kumimoji="0" lang="en-GB" sz="1600" b="0" i="0" u="none" strike="noStrike" kern="0" cap="none" spc="0" normalizeH="0" baseline="0" noProof="0" dirty="0">
              <a:ln>
                <a:noFill/>
              </a:ln>
              <a:solidFill>
                <a:schemeClr val="tx2"/>
              </a:solidFill>
              <a:effectLst/>
              <a:uLnTx/>
              <a:uFillTx/>
              <a:latin typeface="Century Gothic" panose="020F0302020204030204"/>
            </a:endParaRPr>
          </a:p>
        </p:txBody>
      </p:sp>
      <p:pic>
        <p:nvPicPr>
          <p:cNvPr id="98" name="Picture 97" descr="Picture of a boy [Amir]">
            <a:extLst>
              <a:ext uri="{FF2B5EF4-FFF2-40B4-BE49-F238E27FC236}">
                <a16:creationId xmlns:a16="http://schemas.microsoft.com/office/drawing/2014/main" id="{DD9E2E4B-5207-41F3-9C53-01A477EF39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3763" y="6642069"/>
            <a:ext cx="844375" cy="844375"/>
          </a:xfrm>
          <a:prstGeom prst="rect">
            <a:avLst/>
          </a:prstGeom>
        </p:spPr>
      </p:pic>
      <p:pic>
        <p:nvPicPr>
          <p:cNvPr id="100" name="Picture 99" descr="Picture of a girl [Noura]">
            <a:extLst>
              <a:ext uri="{FF2B5EF4-FFF2-40B4-BE49-F238E27FC236}">
                <a16:creationId xmlns:a16="http://schemas.microsoft.com/office/drawing/2014/main" id="{09C3BD54-BE73-4A45-AB65-A3CC844DE0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0774" y="6642069"/>
            <a:ext cx="844375" cy="844375"/>
          </a:xfrm>
          <a:prstGeom prst="rect">
            <a:avLst/>
          </a:prstGeom>
        </p:spPr>
      </p:pic>
      <p:sp>
        <p:nvSpPr>
          <p:cNvPr id="114" name="TextBox 113">
            <a:extLst>
              <a:ext uri="{FF2B5EF4-FFF2-40B4-BE49-F238E27FC236}">
                <a16:creationId xmlns:a16="http://schemas.microsoft.com/office/drawing/2014/main" id="{C25DEA68-608B-4037-A85E-E48583D6E49C}"/>
              </a:ext>
            </a:extLst>
          </p:cNvPr>
          <p:cNvSpPr txBox="1"/>
          <p:nvPr/>
        </p:nvSpPr>
        <p:spPr>
          <a:xfrm>
            <a:off x="5627560" y="8316074"/>
            <a:ext cx="256111" cy="492443"/>
          </a:xfrm>
          <a:prstGeom prst="rect">
            <a:avLst/>
          </a:prstGeom>
          <a:noFill/>
        </p:spPr>
        <p:txBody>
          <a:bodyPr wrap="square" rtlCol="0">
            <a:spAutoFit/>
          </a:bodyPr>
          <a:lstStyle/>
          <a:p>
            <a:r>
              <a:rPr lang="en-GB" sz="2600" dirty="0">
                <a:latin typeface="Century Gothic" panose="020B0502020202020204" pitchFamily="34" charset="0"/>
              </a:rPr>
              <a:t>/</a:t>
            </a:r>
          </a:p>
        </p:txBody>
      </p:sp>
      <p:pic>
        <p:nvPicPr>
          <p:cNvPr id="116" name="Picture 115" descr="Picture of a mum [Amandine]">
            <a:extLst>
              <a:ext uri="{FF2B5EF4-FFF2-40B4-BE49-F238E27FC236}">
                <a16:creationId xmlns:a16="http://schemas.microsoft.com/office/drawing/2014/main" id="{E25CD0C2-CC0B-40FE-8AAF-BCDEB1385A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18138" y="8167102"/>
            <a:ext cx="681803" cy="681803"/>
          </a:xfrm>
          <a:prstGeom prst="rect">
            <a:avLst/>
          </a:prstGeom>
        </p:spPr>
      </p:pic>
      <p:pic>
        <p:nvPicPr>
          <p:cNvPr id="118" name="Picture 117" descr="Picture of a dad [Bilal]">
            <a:extLst>
              <a:ext uri="{FF2B5EF4-FFF2-40B4-BE49-F238E27FC236}">
                <a16:creationId xmlns:a16="http://schemas.microsoft.com/office/drawing/2014/main" id="{58ACBEE4-FBE2-47F9-93EE-84EFD9A149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9187" y="8240517"/>
            <a:ext cx="587825" cy="587825"/>
          </a:xfrm>
          <a:prstGeom prst="rect">
            <a:avLst/>
          </a:prstGeom>
        </p:spPr>
      </p:pic>
      <p:sp>
        <p:nvSpPr>
          <p:cNvPr id="120" name="Arrow: Down 119" descr="Arrow pointing to a dad [Bilal]">
            <a:extLst>
              <a:ext uri="{FF2B5EF4-FFF2-40B4-BE49-F238E27FC236}">
                <a16:creationId xmlns:a16="http://schemas.microsoft.com/office/drawing/2014/main" id="{F4AFE497-0ABD-4F7F-B5B0-B868A54DE793}"/>
              </a:ext>
            </a:extLst>
          </p:cNvPr>
          <p:cNvSpPr/>
          <p:nvPr/>
        </p:nvSpPr>
        <p:spPr>
          <a:xfrm rot="2498221">
            <a:off x="782756" y="7985872"/>
            <a:ext cx="159528" cy="31453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Arrow: Down 121" descr="Arrow pointing to a mum [Amandine]">
            <a:extLst>
              <a:ext uri="{FF2B5EF4-FFF2-40B4-BE49-F238E27FC236}">
                <a16:creationId xmlns:a16="http://schemas.microsoft.com/office/drawing/2014/main" id="{7E5AC18D-E66F-43DC-9F5A-6B140DCB37D5}"/>
              </a:ext>
            </a:extLst>
          </p:cNvPr>
          <p:cNvSpPr/>
          <p:nvPr/>
        </p:nvSpPr>
        <p:spPr>
          <a:xfrm rot="18858134">
            <a:off x="1232407" y="7981737"/>
            <a:ext cx="159528" cy="31453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Arrow: Down 123" descr="Arrow pointing to a dad [Bilal]">
            <a:extLst>
              <a:ext uri="{FF2B5EF4-FFF2-40B4-BE49-F238E27FC236}">
                <a16:creationId xmlns:a16="http://schemas.microsoft.com/office/drawing/2014/main" id="{7B9FFBDB-55FC-4CC1-BE72-8FEA4835D400}"/>
              </a:ext>
            </a:extLst>
          </p:cNvPr>
          <p:cNvSpPr/>
          <p:nvPr/>
        </p:nvSpPr>
        <p:spPr>
          <a:xfrm rot="2498221">
            <a:off x="3138448" y="7996243"/>
            <a:ext cx="159528" cy="31453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Arrow: Down 125" descr="Arrow pointing to a mum [Amandine]">
            <a:extLst>
              <a:ext uri="{FF2B5EF4-FFF2-40B4-BE49-F238E27FC236}">
                <a16:creationId xmlns:a16="http://schemas.microsoft.com/office/drawing/2014/main" id="{D2941B8C-8674-436E-801B-B43D6F909413}"/>
              </a:ext>
            </a:extLst>
          </p:cNvPr>
          <p:cNvSpPr/>
          <p:nvPr/>
        </p:nvSpPr>
        <p:spPr>
          <a:xfrm rot="18858134">
            <a:off x="3588099" y="7992108"/>
            <a:ext cx="159528" cy="31453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Arrow: Down 127" descr="Arrow pointing to a dad [Bilal]">
            <a:extLst>
              <a:ext uri="{FF2B5EF4-FFF2-40B4-BE49-F238E27FC236}">
                <a16:creationId xmlns:a16="http://schemas.microsoft.com/office/drawing/2014/main" id="{C8AD945D-746F-4BC2-977A-26F7CFCE016B}"/>
              </a:ext>
            </a:extLst>
          </p:cNvPr>
          <p:cNvSpPr/>
          <p:nvPr/>
        </p:nvSpPr>
        <p:spPr>
          <a:xfrm rot="2498221">
            <a:off x="5478433" y="7993614"/>
            <a:ext cx="159528" cy="31453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Arrow: Down 129" descr="Arrow pointing to a mum [Amandine]">
            <a:extLst>
              <a:ext uri="{FF2B5EF4-FFF2-40B4-BE49-F238E27FC236}">
                <a16:creationId xmlns:a16="http://schemas.microsoft.com/office/drawing/2014/main" id="{A193A33A-42F3-4ADC-A69C-A1513E702642}"/>
              </a:ext>
            </a:extLst>
          </p:cNvPr>
          <p:cNvSpPr/>
          <p:nvPr/>
        </p:nvSpPr>
        <p:spPr>
          <a:xfrm rot="18858134">
            <a:off x="5928084" y="7989479"/>
            <a:ext cx="159528" cy="31453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TextBox 133">
            <a:extLst>
              <a:ext uri="{FF2B5EF4-FFF2-40B4-BE49-F238E27FC236}">
                <a16:creationId xmlns:a16="http://schemas.microsoft.com/office/drawing/2014/main" id="{F7503D34-E2BA-4806-9253-564702D64BF7}"/>
              </a:ext>
            </a:extLst>
          </p:cNvPr>
          <p:cNvSpPr txBox="1"/>
          <p:nvPr/>
        </p:nvSpPr>
        <p:spPr>
          <a:xfrm>
            <a:off x="824696" y="8264083"/>
            <a:ext cx="256111" cy="492443"/>
          </a:xfrm>
          <a:prstGeom prst="rect">
            <a:avLst/>
          </a:prstGeom>
          <a:noFill/>
        </p:spPr>
        <p:txBody>
          <a:bodyPr wrap="square" rtlCol="0">
            <a:spAutoFit/>
          </a:bodyPr>
          <a:lstStyle/>
          <a:p>
            <a:r>
              <a:rPr lang="en-GB" sz="2600" dirty="0">
                <a:latin typeface="Century Gothic" panose="020B0502020202020204" pitchFamily="34" charset="0"/>
              </a:rPr>
              <a:t>/</a:t>
            </a:r>
          </a:p>
        </p:txBody>
      </p:sp>
      <p:pic>
        <p:nvPicPr>
          <p:cNvPr id="136" name="Picture 135" descr="Picture of a mum [Amandine]">
            <a:extLst>
              <a:ext uri="{FF2B5EF4-FFF2-40B4-BE49-F238E27FC236}">
                <a16:creationId xmlns:a16="http://schemas.microsoft.com/office/drawing/2014/main" id="{87F6CECE-924A-488D-B60C-7E3B72CCF6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5274" y="8115111"/>
            <a:ext cx="681803" cy="681803"/>
          </a:xfrm>
          <a:prstGeom prst="rect">
            <a:avLst/>
          </a:prstGeom>
        </p:spPr>
      </p:pic>
      <p:pic>
        <p:nvPicPr>
          <p:cNvPr id="138" name="Picture 137" descr="Picture of a dad [Bilal]">
            <a:extLst>
              <a:ext uri="{FF2B5EF4-FFF2-40B4-BE49-F238E27FC236}">
                <a16:creationId xmlns:a16="http://schemas.microsoft.com/office/drawing/2014/main" id="{F318299F-CB9D-4938-9B80-260234F99E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323" y="8188526"/>
            <a:ext cx="587825" cy="587825"/>
          </a:xfrm>
          <a:prstGeom prst="rect">
            <a:avLst/>
          </a:prstGeom>
        </p:spPr>
      </p:pic>
      <p:sp>
        <p:nvSpPr>
          <p:cNvPr id="140" name="TextBox 139">
            <a:extLst>
              <a:ext uri="{FF2B5EF4-FFF2-40B4-BE49-F238E27FC236}">
                <a16:creationId xmlns:a16="http://schemas.microsoft.com/office/drawing/2014/main" id="{A26A051D-E623-46AF-A964-576EF1C3B64A}"/>
              </a:ext>
            </a:extLst>
          </p:cNvPr>
          <p:cNvSpPr txBox="1"/>
          <p:nvPr/>
        </p:nvSpPr>
        <p:spPr>
          <a:xfrm>
            <a:off x="3226128" y="8264083"/>
            <a:ext cx="256111" cy="492443"/>
          </a:xfrm>
          <a:prstGeom prst="rect">
            <a:avLst/>
          </a:prstGeom>
          <a:noFill/>
        </p:spPr>
        <p:txBody>
          <a:bodyPr wrap="square" rtlCol="0">
            <a:spAutoFit/>
          </a:bodyPr>
          <a:lstStyle/>
          <a:p>
            <a:r>
              <a:rPr lang="en-GB" sz="2600" dirty="0">
                <a:latin typeface="Century Gothic" panose="020B0502020202020204" pitchFamily="34" charset="0"/>
              </a:rPr>
              <a:t>/</a:t>
            </a:r>
          </a:p>
        </p:txBody>
      </p:sp>
      <p:pic>
        <p:nvPicPr>
          <p:cNvPr id="142" name="Picture 141" descr="Picture of a mum [Amandine]">
            <a:extLst>
              <a:ext uri="{FF2B5EF4-FFF2-40B4-BE49-F238E27FC236}">
                <a16:creationId xmlns:a16="http://schemas.microsoft.com/office/drawing/2014/main" id="{6FCF2B9B-F826-4F12-A54A-55273F483E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6706" y="8115111"/>
            <a:ext cx="681803" cy="681803"/>
          </a:xfrm>
          <a:prstGeom prst="rect">
            <a:avLst/>
          </a:prstGeom>
        </p:spPr>
      </p:pic>
      <p:pic>
        <p:nvPicPr>
          <p:cNvPr id="144" name="Picture 143" descr="Picture of a dad [Bilal]">
            <a:extLst>
              <a:ext uri="{FF2B5EF4-FFF2-40B4-BE49-F238E27FC236}">
                <a16:creationId xmlns:a16="http://schemas.microsoft.com/office/drawing/2014/main" id="{C11ED098-163C-4FE9-A05D-2FC1EDB6B9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7755" y="8188526"/>
            <a:ext cx="587825" cy="587825"/>
          </a:xfrm>
          <a:prstGeom prst="rect">
            <a:avLst/>
          </a:prstGeom>
        </p:spPr>
      </p:pic>
      <p:pic>
        <p:nvPicPr>
          <p:cNvPr id="148" name="Picture 147" descr="Picture of a boy [Amir]">
            <a:extLst>
              <a:ext uri="{FF2B5EF4-FFF2-40B4-BE49-F238E27FC236}">
                <a16:creationId xmlns:a16="http://schemas.microsoft.com/office/drawing/2014/main" id="{ED08CCD6-61BA-46F6-9D23-C6426961C4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899" y="6642069"/>
            <a:ext cx="844375" cy="844375"/>
          </a:xfrm>
          <a:prstGeom prst="rect">
            <a:avLst/>
          </a:prstGeom>
        </p:spPr>
      </p:pic>
      <p:pic>
        <p:nvPicPr>
          <p:cNvPr id="150" name="Picture 149" descr="Picture of a girl [Noura]">
            <a:extLst>
              <a:ext uri="{FF2B5EF4-FFF2-40B4-BE49-F238E27FC236}">
                <a16:creationId xmlns:a16="http://schemas.microsoft.com/office/drawing/2014/main" id="{69790258-4F2D-46DC-87BA-AF1E92182F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5240" y="6619434"/>
            <a:ext cx="844375" cy="844375"/>
          </a:xfrm>
          <a:prstGeom prst="rect">
            <a:avLst/>
          </a:prstGeom>
        </p:spPr>
      </p:pic>
      <p:sp>
        <p:nvSpPr>
          <p:cNvPr id="9" name="Rectangle 8">
            <a:extLst>
              <a:ext uri="{FF2B5EF4-FFF2-40B4-BE49-F238E27FC236}">
                <a16:creationId xmlns:a16="http://schemas.microsoft.com/office/drawing/2014/main" id="{9CD42134-4FDF-4F61-8FD5-4BA8FFBDF736}"/>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121942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7D3DE4-1B8E-4EF9-A0F4-FAE19AE97A2E}"/>
              </a:ext>
            </a:extLst>
          </p:cNvPr>
          <p:cNvSpPr/>
          <p:nvPr/>
        </p:nvSpPr>
        <p:spPr>
          <a:xfrm>
            <a:off x="5029436" y="155539"/>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2" name="Rectangle 1" descr="Grey rectangle with text: Talking about how people celebrate [2]">
            <a:extLst>
              <a:ext uri="{FF2B5EF4-FFF2-40B4-BE49-F238E27FC236}">
                <a16:creationId xmlns:a16="http://schemas.microsoft.com/office/drawing/2014/main" id="{62EBD834-1E2D-44FA-960B-D5E01CB2C65F}"/>
              </a:ext>
            </a:extLst>
          </p:cNvPr>
          <p:cNvSpPr/>
          <p:nvPr/>
        </p:nvSpPr>
        <p:spPr>
          <a:xfrm>
            <a:off x="108000" y="145317"/>
            <a:ext cx="4839385" cy="640745"/>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4" name="Title 3">
            <a:extLst>
              <a:ext uri="{FF2B5EF4-FFF2-40B4-BE49-F238E27FC236}">
                <a16:creationId xmlns:a16="http://schemas.microsoft.com/office/drawing/2014/main" id="{F96602FB-5089-9740-A491-BA6F7BE9ED27}"/>
              </a:ext>
            </a:extLst>
          </p:cNvPr>
          <p:cNvSpPr>
            <a:spLocks noGrp="1"/>
          </p:cNvSpPr>
          <p:nvPr>
            <p:ph type="title"/>
          </p:nvPr>
        </p:nvSpPr>
        <p:spPr>
          <a:xfrm>
            <a:off x="85855" y="179703"/>
            <a:ext cx="4987416" cy="521348"/>
          </a:xfrm>
        </p:spPr>
        <p:txBody>
          <a:bodyPr/>
          <a:lstStyle/>
          <a:p>
            <a:pPr algn="l"/>
            <a:r>
              <a:rPr lang="en-GB" sz="2000" b="1" dirty="0">
                <a:solidFill>
                  <a:schemeClr val="bg1"/>
                </a:solidFill>
                <a:latin typeface="Century Gothic" panose="020B0502020202020204" pitchFamily="34" charset="0"/>
              </a:rPr>
              <a:t>Talking about how people celebrate [2]</a:t>
            </a:r>
          </a:p>
        </p:txBody>
      </p:sp>
      <p:pic>
        <p:nvPicPr>
          <p:cNvPr id="17" name="Picture 2" descr="QR cod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08483" y="1076246"/>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20</a:t>
            </a:r>
          </a:p>
        </p:txBody>
      </p:sp>
      <p:graphicFrame>
        <p:nvGraphicFramePr>
          <p:cNvPr id="8" name="Table 7"/>
          <p:cNvGraphicFramePr>
            <a:graphicFrameLocks noGrp="1"/>
          </p:cNvGraphicFramePr>
          <p:nvPr>
            <p:extLst>
              <p:ext uri="{D42A27DB-BD31-4B8C-83A1-F6EECF244321}">
                <p14:modId xmlns:p14="http://schemas.microsoft.com/office/powerpoint/2010/main" val="2600490501"/>
              </p:ext>
            </p:extLst>
          </p:nvPr>
        </p:nvGraphicFramePr>
        <p:xfrm>
          <a:off x="546059" y="1194400"/>
          <a:ext cx="4682032" cy="4049280"/>
        </p:xfrm>
        <a:graphic>
          <a:graphicData uri="http://schemas.openxmlformats.org/drawingml/2006/table">
            <a:tbl>
              <a:tblPr>
                <a:tableStyleId>{5940675A-B579-460E-94D1-54222C63F5DA}</a:tableStyleId>
              </a:tblPr>
              <a:tblGrid>
                <a:gridCol w="1936084">
                  <a:extLst>
                    <a:ext uri="{9D8B030D-6E8A-4147-A177-3AD203B41FA5}">
                      <a16:colId xmlns:a16="http://schemas.microsoft.com/office/drawing/2014/main" val="2576834893"/>
                    </a:ext>
                  </a:extLst>
                </a:gridCol>
                <a:gridCol w="2745948">
                  <a:extLst>
                    <a:ext uri="{9D8B030D-6E8A-4147-A177-3AD203B41FA5}">
                      <a16:colId xmlns:a16="http://schemas.microsoft.com/office/drawing/2014/main" val="3222018720"/>
                    </a:ext>
                  </a:extLst>
                </a:gridCol>
              </a:tblGrid>
              <a:tr h="326907">
                <a:tc>
                  <a:txBody>
                    <a:bodyPr/>
                    <a:lstStyle/>
                    <a:p>
                      <a:r>
                        <a:rPr lang="en-GB" sz="1600" dirty="0">
                          <a:latin typeface="Century Gothic" panose="020B0502020202020204" pitchFamily="34" charset="0"/>
                        </a:rPr>
                        <a:t>organiser</a:t>
                      </a:r>
                    </a:p>
                  </a:txBody>
                  <a:tcPr marL="90000" marR="90000" marT="46800" marB="46800" anchor="b"/>
                </a:tc>
                <a:tc>
                  <a:txBody>
                    <a:bodyPr/>
                    <a:lstStyle/>
                    <a:p>
                      <a:r>
                        <a:rPr lang="en-GB" sz="1600" dirty="0">
                          <a:latin typeface="Century Gothic" panose="020B0502020202020204" pitchFamily="34" charset="0"/>
                        </a:rPr>
                        <a:t>to organise, organising</a:t>
                      </a:r>
                    </a:p>
                  </a:txBody>
                  <a:tcPr marL="90000" marR="90000" marT="46800" marB="46800" anchor="b"/>
                </a:tc>
                <a:extLst>
                  <a:ext uri="{0D108BD9-81ED-4DB2-BD59-A6C34878D82A}">
                    <a16:rowId xmlns:a16="http://schemas.microsoft.com/office/drawing/2014/main" val="4007166980"/>
                  </a:ext>
                </a:extLst>
              </a:tr>
              <a:tr h="182809">
                <a:tc>
                  <a:txBody>
                    <a:bodyPr/>
                    <a:lstStyle/>
                    <a:p>
                      <a:r>
                        <a:rPr lang="en-GB" sz="1600" dirty="0" err="1">
                          <a:latin typeface="Century Gothic" panose="020B0502020202020204" pitchFamily="34" charset="0"/>
                        </a:rPr>
                        <a:t>chacun</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each person</a:t>
                      </a:r>
                    </a:p>
                  </a:txBody>
                  <a:tcPr marL="90000" marR="90000" marT="46800" marB="46800" anchor="b"/>
                </a:tc>
                <a:extLst>
                  <a:ext uri="{0D108BD9-81ED-4DB2-BD59-A6C34878D82A}">
                    <a16:rowId xmlns:a16="http://schemas.microsoft.com/office/drawing/2014/main" val="141838412"/>
                  </a:ext>
                </a:extLst>
              </a:tr>
              <a:tr h="182809">
                <a:tc>
                  <a:txBody>
                    <a:bodyPr/>
                    <a:lstStyle/>
                    <a:p>
                      <a:r>
                        <a:rPr lang="en-GB" sz="1600" dirty="0" err="1">
                          <a:latin typeface="Century Gothic" panose="020B0502020202020204" pitchFamily="34" charset="0"/>
                        </a:rPr>
                        <a:t>l’anniversaire</a:t>
                      </a:r>
                      <a:r>
                        <a:rPr lang="en-GB" sz="1600" dirty="0">
                          <a:latin typeface="Century Gothic" panose="020B0502020202020204" pitchFamily="34" charset="0"/>
                        </a:rPr>
                        <a:t> (m)</a:t>
                      </a:r>
                    </a:p>
                  </a:txBody>
                  <a:tcPr marL="90000" marR="90000" marT="46800" marB="46800" anchor="b"/>
                </a:tc>
                <a:tc>
                  <a:txBody>
                    <a:bodyPr/>
                    <a:lstStyle/>
                    <a:p>
                      <a:r>
                        <a:rPr lang="en-GB" sz="1600" dirty="0">
                          <a:latin typeface="Century Gothic" panose="020B0502020202020204" pitchFamily="34" charset="0"/>
                        </a:rPr>
                        <a:t>birthday</a:t>
                      </a:r>
                    </a:p>
                  </a:txBody>
                  <a:tcPr marL="90000" marR="90000" marT="46800" marB="46800" anchor="b"/>
                </a:tc>
                <a:extLst>
                  <a:ext uri="{0D108BD9-81ED-4DB2-BD59-A6C34878D82A}">
                    <a16:rowId xmlns:a16="http://schemas.microsoft.com/office/drawing/2014/main" val="1683749526"/>
                  </a:ext>
                </a:extLst>
              </a:tr>
              <a:tr h="182809">
                <a:tc>
                  <a:txBody>
                    <a:bodyPr/>
                    <a:lstStyle/>
                    <a:p>
                      <a:r>
                        <a:rPr lang="en-GB" sz="1600" dirty="0" err="1">
                          <a:latin typeface="Century Gothic" panose="020B0502020202020204" pitchFamily="34" charset="0"/>
                        </a:rPr>
                        <a:t>août</a:t>
                      </a:r>
                      <a:r>
                        <a:rPr lang="en-GB" sz="1600" dirty="0">
                          <a:latin typeface="Century Gothic" panose="020B0502020202020204" pitchFamily="34" charset="0"/>
                        </a:rPr>
                        <a:t> (m)</a:t>
                      </a:r>
                    </a:p>
                  </a:txBody>
                  <a:tcPr marL="90000" marR="90000" marT="46800" marB="46800" anchor="b"/>
                </a:tc>
                <a:tc>
                  <a:txBody>
                    <a:bodyPr/>
                    <a:lstStyle/>
                    <a:p>
                      <a:r>
                        <a:rPr lang="en-GB" sz="1600" dirty="0">
                          <a:latin typeface="Century Gothic" panose="020B0502020202020204" pitchFamily="34" charset="0"/>
                        </a:rPr>
                        <a:t>August</a:t>
                      </a:r>
                    </a:p>
                  </a:txBody>
                  <a:tcPr marL="90000" marR="90000" marT="46800" marB="46800" anchor="b"/>
                </a:tc>
                <a:extLst>
                  <a:ext uri="{0D108BD9-81ED-4DB2-BD59-A6C34878D82A}">
                    <a16:rowId xmlns:a16="http://schemas.microsoft.com/office/drawing/2014/main" val="3029552813"/>
                  </a:ext>
                </a:extLst>
              </a:tr>
              <a:tr h="182809">
                <a:tc>
                  <a:txBody>
                    <a:bodyPr/>
                    <a:lstStyle/>
                    <a:p>
                      <a:r>
                        <a:rPr lang="en-GB" sz="1600" dirty="0" err="1">
                          <a:latin typeface="Century Gothic" panose="020B0502020202020204" pitchFamily="34" charset="0"/>
                        </a:rPr>
                        <a:t>décembre</a:t>
                      </a:r>
                      <a:r>
                        <a:rPr lang="en-GB" sz="1600" dirty="0">
                          <a:latin typeface="Century Gothic" panose="020B0502020202020204" pitchFamily="34" charset="0"/>
                        </a:rPr>
                        <a:t> (m)</a:t>
                      </a:r>
                    </a:p>
                  </a:txBody>
                  <a:tcPr marL="90000" marR="90000" marT="46800" marB="46800" anchor="b"/>
                </a:tc>
                <a:tc>
                  <a:txBody>
                    <a:bodyPr/>
                    <a:lstStyle/>
                    <a:p>
                      <a:r>
                        <a:rPr lang="en-GB" sz="1600" dirty="0">
                          <a:latin typeface="Century Gothic" panose="020B0502020202020204" pitchFamily="34" charset="0"/>
                        </a:rPr>
                        <a:t>December</a:t>
                      </a:r>
                    </a:p>
                  </a:txBody>
                  <a:tcPr marL="90000" marR="90000" marT="46800" marB="46800" anchor="b"/>
                </a:tc>
                <a:extLst>
                  <a:ext uri="{0D108BD9-81ED-4DB2-BD59-A6C34878D82A}">
                    <a16:rowId xmlns:a16="http://schemas.microsoft.com/office/drawing/2014/main" val="3491161878"/>
                  </a:ext>
                </a:extLst>
              </a:tr>
              <a:tr h="182809">
                <a:tc>
                  <a:txBody>
                    <a:bodyPr/>
                    <a:lstStyle/>
                    <a:p>
                      <a:r>
                        <a:rPr lang="en-GB" sz="1600" dirty="0" err="1">
                          <a:latin typeface="Century Gothic" panose="020B0502020202020204" pitchFamily="34" charset="0"/>
                        </a:rPr>
                        <a:t>juillet</a:t>
                      </a:r>
                      <a:r>
                        <a:rPr lang="en-GB" sz="1600" dirty="0">
                          <a:latin typeface="Century Gothic" panose="020B0502020202020204" pitchFamily="34" charset="0"/>
                        </a:rPr>
                        <a:t> (m)</a:t>
                      </a:r>
                    </a:p>
                  </a:txBody>
                  <a:tcPr marL="90000" marR="90000" marT="46800" marB="46800" anchor="b"/>
                </a:tc>
                <a:tc>
                  <a:txBody>
                    <a:bodyPr/>
                    <a:lstStyle/>
                    <a:p>
                      <a:r>
                        <a:rPr lang="en-GB" sz="1600" dirty="0">
                          <a:latin typeface="Century Gothic" panose="020B0502020202020204" pitchFamily="34" charset="0"/>
                        </a:rPr>
                        <a:t>July</a:t>
                      </a:r>
                    </a:p>
                  </a:txBody>
                  <a:tcPr marL="90000" marR="90000" marT="46800" marB="46800" anchor="b"/>
                </a:tc>
                <a:extLst>
                  <a:ext uri="{0D108BD9-81ED-4DB2-BD59-A6C34878D82A}">
                    <a16:rowId xmlns:a16="http://schemas.microsoft.com/office/drawing/2014/main" val="977986458"/>
                  </a:ext>
                </a:extLst>
              </a:tr>
              <a:tr h="182809">
                <a:tc>
                  <a:txBody>
                    <a:bodyPr/>
                    <a:lstStyle/>
                    <a:p>
                      <a:r>
                        <a:rPr lang="en-GB" sz="1600" dirty="0" err="1">
                          <a:latin typeface="Century Gothic" panose="020B0502020202020204" pitchFamily="34" charset="0"/>
                        </a:rPr>
                        <a:t>septembre</a:t>
                      </a:r>
                      <a:r>
                        <a:rPr lang="en-GB" sz="1600" dirty="0">
                          <a:latin typeface="Century Gothic" panose="020B0502020202020204" pitchFamily="34" charset="0"/>
                        </a:rPr>
                        <a:t> (m)</a:t>
                      </a:r>
                    </a:p>
                  </a:txBody>
                  <a:tcPr marL="90000" marR="90000" marT="46800" marB="46800" anchor="b"/>
                </a:tc>
                <a:tc>
                  <a:txBody>
                    <a:bodyPr/>
                    <a:lstStyle/>
                    <a:p>
                      <a:r>
                        <a:rPr lang="en-GB" sz="1600" dirty="0">
                          <a:latin typeface="Century Gothic" panose="020B0502020202020204" pitchFamily="34" charset="0"/>
                        </a:rPr>
                        <a:t>September</a:t>
                      </a:r>
                    </a:p>
                  </a:txBody>
                  <a:tcPr marL="90000" marR="90000" marT="46800" marB="46800" anchor="b"/>
                </a:tc>
                <a:extLst>
                  <a:ext uri="{0D108BD9-81ED-4DB2-BD59-A6C34878D82A}">
                    <a16:rowId xmlns:a16="http://schemas.microsoft.com/office/drawing/2014/main" val="3008129673"/>
                  </a:ext>
                </a:extLst>
              </a:tr>
              <a:tr h="182809">
                <a:tc>
                  <a:txBody>
                    <a:bodyPr/>
                    <a:lstStyle/>
                    <a:p>
                      <a:r>
                        <a:rPr lang="en-GB" sz="1600" dirty="0" err="1">
                          <a:latin typeface="Century Gothic" panose="020B0502020202020204" pitchFamily="34" charset="0"/>
                        </a:rPr>
                        <a:t>octobre</a:t>
                      </a:r>
                      <a:r>
                        <a:rPr lang="en-GB" sz="1600" dirty="0">
                          <a:latin typeface="Century Gothic" panose="020B0502020202020204" pitchFamily="34" charset="0"/>
                        </a:rPr>
                        <a:t> (m)</a:t>
                      </a:r>
                    </a:p>
                  </a:txBody>
                  <a:tcPr marL="90000" marR="90000" marT="46800" marB="46800" anchor="b"/>
                </a:tc>
                <a:tc>
                  <a:txBody>
                    <a:bodyPr/>
                    <a:lstStyle/>
                    <a:p>
                      <a:r>
                        <a:rPr lang="en-GB" sz="1600" dirty="0">
                          <a:latin typeface="Century Gothic" panose="020B0502020202020204" pitchFamily="34" charset="0"/>
                        </a:rPr>
                        <a:t>October</a:t>
                      </a:r>
                    </a:p>
                  </a:txBody>
                  <a:tcPr marL="90000" marR="90000" marT="46800" marB="46800" anchor="b"/>
                </a:tc>
                <a:extLst>
                  <a:ext uri="{0D108BD9-81ED-4DB2-BD59-A6C34878D82A}">
                    <a16:rowId xmlns:a16="http://schemas.microsoft.com/office/drawing/2014/main" val="4091572625"/>
                  </a:ext>
                </a:extLst>
              </a:tr>
              <a:tr h="182809">
                <a:tc>
                  <a:txBody>
                    <a:bodyPr/>
                    <a:lstStyle/>
                    <a:p>
                      <a:r>
                        <a:rPr lang="en-GB" sz="1600" dirty="0" err="1">
                          <a:latin typeface="Century Gothic" panose="020B0502020202020204" pitchFamily="34" charset="0"/>
                        </a:rPr>
                        <a:t>novembre</a:t>
                      </a:r>
                      <a:r>
                        <a:rPr lang="en-GB" sz="1600" dirty="0">
                          <a:latin typeface="Century Gothic" panose="020B0502020202020204" pitchFamily="34" charset="0"/>
                        </a:rPr>
                        <a:t> (m)</a:t>
                      </a:r>
                    </a:p>
                  </a:txBody>
                  <a:tcPr marL="90000" marR="90000" marT="46800" marB="46800" anchor="b"/>
                </a:tc>
                <a:tc>
                  <a:txBody>
                    <a:bodyPr/>
                    <a:lstStyle/>
                    <a:p>
                      <a:r>
                        <a:rPr lang="en-GB" sz="1600" dirty="0">
                          <a:latin typeface="Century Gothic" panose="020B0502020202020204" pitchFamily="34" charset="0"/>
                        </a:rPr>
                        <a:t>November</a:t>
                      </a:r>
                    </a:p>
                  </a:txBody>
                  <a:tcPr marL="90000" marR="90000" marT="46800" marB="46800" anchor="b"/>
                </a:tc>
                <a:extLst>
                  <a:ext uri="{0D108BD9-81ED-4DB2-BD59-A6C34878D82A}">
                    <a16:rowId xmlns:a16="http://schemas.microsoft.com/office/drawing/2014/main" val="1061227613"/>
                  </a:ext>
                </a:extLst>
              </a:tr>
              <a:tr h="182809">
                <a:tc>
                  <a:txBody>
                    <a:bodyPr/>
                    <a:lstStyle/>
                    <a:p>
                      <a:r>
                        <a:rPr lang="en-GB" sz="1600" dirty="0" err="1">
                          <a:latin typeface="Century Gothic" panose="020B0502020202020204" pitchFamily="34" charset="0"/>
                        </a:rPr>
                        <a:t>général</a:t>
                      </a:r>
                      <a:r>
                        <a:rPr lang="en-GB" sz="1600" dirty="0">
                          <a:latin typeface="Century Gothic" panose="020B0502020202020204" pitchFamily="34" charset="0"/>
                        </a:rPr>
                        <a:t>(e)</a:t>
                      </a:r>
                    </a:p>
                  </a:txBody>
                  <a:tcPr marL="90000" marR="90000" marT="46800" marB="46800" anchor="b"/>
                </a:tc>
                <a:tc>
                  <a:txBody>
                    <a:bodyPr/>
                    <a:lstStyle/>
                    <a:p>
                      <a:r>
                        <a:rPr lang="en-GB" sz="1600" dirty="0">
                          <a:latin typeface="Century Gothic" panose="020B0502020202020204" pitchFamily="34" charset="0"/>
                        </a:rPr>
                        <a:t>general (m/f)</a:t>
                      </a:r>
                    </a:p>
                  </a:txBody>
                  <a:tcPr marL="90000" marR="90000" marT="46800" marB="46800" anchor="b"/>
                </a:tc>
                <a:extLst>
                  <a:ext uri="{0D108BD9-81ED-4DB2-BD59-A6C34878D82A}">
                    <a16:rowId xmlns:a16="http://schemas.microsoft.com/office/drawing/2014/main" val="2716920505"/>
                  </a:ext>
                </a:extLst>
              </a:tr>
              <a:tr h="182809">
                <a:tc>
                  <a:txBody>
                    <a:bodyPr/>
                    <a:lstStyle/>
                    <a:p>
                      <a:r>
                        <a:rPr lang="en-GB" sz="1600" dirty="0">
                          <a:latin typeface="Century Gothic" panose="020B0502020202020204" pitchFamily="34" charset="0"/>
                        </a:rPr>
                        <a:t>national(e)</a:t>
                      </a:r>
                    </a:p>
                  </a:txBody>
                  <a:tcPr marL="90000" marR="90000" marT="46800" marB="46800" anchor="b"/>
                </a:tc>
                <a:tc>
                  <a:txBody>
                    <a:bodyPr/>
                    <a:lstStyle/>
                    <a:p>
                      <a:r>
                        <a:rPr lang="en-GB" sz="1600" dirty="0">
                          <a:latin typeface="Century Gothic" panose="020B0502020202020204" pitchFamily="34" charset="0"/>
                        </a:rPr>
                        <a:t>national (m/f)</a:t>
                      </a:r>
                    </a:p>
                  </a:txBody>
                  <a:tcPr marL="90000" marR="90000" marT="46800" marB="46800" anchor="b"/>
                </a:tc>
                <a:extLst>
                  <a:ext uri="{0D108BD9-81ED-4DB2-BD59-A6C34878D82A}">
                    <a16:rowId xmlns:a16="http://schemas.microsoft.com/office/drawing/2014/main" val="10011"/>
                  </a:ext>
                </a:extLst>
              </a:tr>
              <a:tr h="182809">
                <a:tc>
                  <a:txBody>
                    <a:bodyPr/>
                    <a:lstStyle/>
                    <a:p>
                      <a:r>
                        <a:rPr lang="en-GB" sz="1600" dirty="0" err="1">
                          <a:latin typeface="Century Gothic" panose="020B0502020202020204" pitchFamily="34" charset="0"/>
                        </a:rPr>
                        <a:t>partout</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everywhere</a:t>
                      </a:r>
                    </a:p>
                  </a:txBody>
                  <a:tcPr marL="90000" marR="90000" marT="46800" marB="46800" anchor="b"/>
                </a:tc>
                <a:extLst>
                  <a:ext uri="{0D108BD9-81ED-4DB2-BD59-A6C34878D82A}">
                    <a16:rowId xmlns:a16="http://schemas.microsoft.com/office/drawing/2014/main" val="10013"/>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57919038"/>
              </p:ext>
            </p:extLst>
          </p:nvPr>
        </p:nvGraphicFramePr>
        <p:xfrm>
          <a:off x="-110617" y="1180236"/>
          <a:ext cx="797537" cy="4051536"/>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37628">
                <a:tc>
                  <a:txBody>
                    <a:bodyPr/>
                    <a:lstStyle/>
                    <a:p>
                      <a:pPr algn="ct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a:t>
                      </a:r>
                      <a:r>
                        <a:rPr lang="en-GB" sz="1600" i="1" baseline="0" dirty="0">
                          <a:latin typeface="Century Gothic" panose="020B0502020202020204" pitchFamily="34" charset="0"/>
                        </a:rPr>
                        <a:t>m</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adv</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3"/>
                  </a:ext>
                </a:extLst>
              </a:tr>
            </a:tbl>
          </a:graphicData>
        </a:graphic>
      </p:graphicFrame>
      <p:sp>
        <p:nvSpPr>
          <p:cNvPr id="10" name="Rounded Rectangle 9"/>
          <p:cNvSpPr/>
          <p:nvPr/>
        </p:nvSpPr>
        <p:spPr>
          <a:xfrm>
            <a:off x="5444991" y="2617536"/>
            <a:ext cx="1222383" cy="112403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7.3.2.7 &amp; 7.3.1.6</a:t>
            </a:r>
          </a:p>
        </p:txBody>
      </p:sp>
      <p:pic>
        <p:nvPicPr>
          <p:cNvPr id="12" name="Picture 11" descr="Calenda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8483" y="4513878"/>
            <a:ext cx="1393150" cy="1393150"/>
          </a:xfrm>
          <a:prstGeom prst="rect">
            <a:avLst/>
          </a:prstGeom>
        </p:spPr>
      </p:pic>
      <p:pic>
        <p:nvPicPr>
          <p:cNvPr id="13" name="Picture 12" descr="Picture of streamers to indicate a celebratio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4219" y="6258377"/>
            <a:ext cx="1467743" cy="1496849"/>
          </a:xfrm>
          <a:prstGeom prst="rect">
            <a:avLst/>
          </a:prstGeom>
        </p:spPr>
      </p:pic>
      <p:pic>
        <p:nvPicPr>
          <p:cNvPr id="3" name="Picture 2" descr="Set of different flag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826" y="5907028"/>
            <a:ext cx="2667174" cy="1961484"/>
          </a:xfrm>
          <a:prstGeom prst="rect">
            <a:avLst/>
          </a:prstGeom>
        </p:spPr>
      </p:pic>
    </p:spTree>
    <p:extLst>
      <p:ext uri="{BB962C8B-B14F-4D97-AF65-F5344CB8AC3E}">
        <p14:creationId xmlns:p14="http://schemas.microsoft.com/office/powerpoint/2010/main" val="1701637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1.1 Semaine 7">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7" name="Rectangle 6"/>
          <p:cNvSpPr/>
          <p:nvPr/>
        </p:nvSpPr>
        <p:spPr>
          <a:xfrm>
            <a:off x="108000" y="4768903"/>
            <a:ext cx="3234075" cy="369332"/>
          </a:xfrm>
          <a:prstGeom prst="rect">
            <a:avLst/>
          </a:prstGeom>
        </p:spPr>
        <p:txBody>
          <a:bodyPr wrap="squar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with</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prepositions</a:t>
            </a:r>
            <a:endParaRPr lang="en-GB" dirty="0">
              <a:solidFill>
                <a:srgbClr val="000000"/>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4000"/>
            <a:ext cx="2091458" cy="411815"/>
          </a:xfrm>
        </p:spPr>
        <p:txBody>
          <a:bodyPr/>
          <a:lstStyle/>
          <a:p>
            <a:r>
              <a:rPr lang="en-GB" sz="2000" b="1" dirty="0">
                <a:solidFill>
                  <a:schemeClr val="bg1"/>
                </a:solidFill>
                <a:latin typeface="Century Gothic" panose="020B0502020202020204" pitchFamily="34" charset="0"/>
              </a:rPr>
              <a:t>T1.1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7</a:t>
            </a:r>
            <a:endParaRPr lang="en-US" sz="2000" dirty="0">
              <a:solidFill>
                <a:schemeClr val="bg1"/>
              </a:solidFill>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21</a:t>
            </a:r>
          </a:p>
        </p:txBody>
      </p:sp>
      <p:sp>
        <p:nvSpPr>
          <p:cNvPr id="53" name="Rectangle 52"/>
          <p:cNvSpPr/>
          <p:nvPr/>
        </p:nvSpPr>
        <p:spPr>
          <a:xfrm>
            <a:off x="108000" y="5138235"/>
            <a:ext cx="6629252" cy="3293209"/>
          </a:xfrm>
          <a:prstGeom prst="rect">
            <a:avLst/>
          </a:prstGeom>
        </p:spPr>
        <p:txBody>
          <a:bodyPr wrap="square">
            <a:spAutoFit/>
          </a:bodyPr>
          <a:lstStyle/>
          <a:p>
            <a:pPr lvl="0"/>
            <a:r>
              <a:rPr lang="en-US" sz="1600" dirty="0">
                <a:latin typeface="Century Gothic" panose="020F0302020204030204"/>
              </a:rPr>
              <a:t>Some verbs need to be followed by a </a:t>
            </a:r>
            <a:r>
              <a:rPr lang="en-US" sz="1600" b="1" dirty="0">
                <a:latin typeface="Century Gothic" panose="020F0302020204030204"/>
              </a:rPr>
              <a:t>preposition</a:t>
            </a:r>
            <a:r>
              <a:rPr lang="en-US" sz="1600" dirty="0">
                <a:latin typeface="Century Gothic" panose="020F0302020204030204"/>
              </a:rPr>
              <a:t> in English, but </a:t>
            </a:r>
            <a:r>
              <a:rPr lang="en-US" sz="1600" b="1" dirty="0">
                <a:latin typeface="Century Gothic" panose="020F0302020204030204"/>
              </a:rPr>
              <a:t>not</a:t>
            </a:r>
            <a:r>
              <a:rPr lang="en-US" sz="1600" dirty="0">
                <a:latin typeface="Century Gothic" panose="020F0302020204030204"/>
              </a:rPr>
              <a:t> in French:</a:t>
            </a:r>
          </a:p>
          <a:p>
            <a:pPr lvl="0"/>
            <a:endParaRPr lang="en-US" sz="800" b="1" dirty="0">
              <a:latin typeface="Century Gothic" panose="020F0302020204030204"/>
            </a:endParaRPr>
          </a:p>
          <a:p>
            <a:pPr lvl="0"/>
            <a:r>
              <a:rPr lang="en-US" sz="1600" i="1" dirty="0">
                <a:latin typeface="Century Gothic" panose="020F0302020204030204"/>
              </a:rPr>
              <a:t>I listen </a:t>
            </a:r>
            <a:r>
              <a:rPr lang="en-US" sz="1600" b="1" i="1" dirty="0">
                <a:latin typeface="Century Gothic" panose="020F0302020204030204"/>
              </a:rPr>
              <a:t>to</a:t>
            </a:r>
            <a:r>
              <a:rPr lang="en-US" sz="1600" i="1" dirty="0">
                <a:latin typeface="Century Gothic" panose="020F0302020204030204"/>
              </a:rPr>
              <a:t> the radio.</a:t>
            </a:r>
            <a:r>
              <a:rPr lang="en-US" sz="1600" dirty="0">
                <a:latin typeface="Century Gothic" panose="020F0302020204030204"/>
              </a:rPr>
              <a:t>		</a:t>
            </a:r>
            <a:r>
              <a:rPr lang="en-US" sz="1600" b="1" dirty="0" err="1">
                <a:latin typeface="Century Gothic" panose="020F0302020204030204"/>
              </a:rPr>
              <a:t>J’écoute</a:t>
            </a:r>
            <a:r>
              <a:rPr lang="en-US" sz="1600" b="1" dirty="0">
                <a:latin typeface="Century Gothic" panose="020F0302020204030204"/>
              </a:rPr>
              <a:t> la radio</a:t>
            </a:r>
            <a:r>
              <a:rPr lang="en-US" sz="1600" dirty="0">
                <a:latin typeface="Century Gothic" panose="020F0302020204030204"/>
              </a:rPr>
              <a:t>. (no </a:t>
            </a:r>
            <a:r>
              <a:rPr lang="en-US" sz="1600" b="1" i="1" dirty="0">
                <a:latin typeface="Century Gothic" panose="020F0302020204030204"/>
              </a:rPr>
              <a:t>à</a:t>
            </a:r>
            <a:r>
              <a:rPr lang="en-US" sz="1600" dirty="0">
                <a:latin typeface="Century Gothic" panose="020F0302020204030204"/>
              </a:rPr>
              <a:t>)</a:t>
            </a:r>
          </a:p>
          <a:p>
            <a:pPr lvl="0"/>
            <a:endParaRPr lang="en-US" sz="800" dirty="0">
              <a:latin typeface="Century Gothic" panose="020F0302020204030204"/>
            </a:endParaRPr>
          </a:p>
          <a:p>
            <a:pPr lvl="0"/>
            <a:r>
              <a:rPr lang="en-US" sz="1600" i="1" dirty="0">
                <a:latin typeface="Century Gothic" panose="020F0302020204030204"/>
              </a:rPr>
              <a:t>I am looking </a:t>
            </a:r>
            <a:r>
              <a:rPr lang="en-US" sz="1600" b="1" i="1" dirty="0">
                <a:latin typeface="Century Gothic" panose="020F0302020204030204"/>
              </a:rPr>
              <a:t>at</a:t>
            </a:r>
            <a:r>
              <a:rPr lang="en-US" sz="1600" i="1" dirty="0">
                <a:latin typeface="Century Gothic" panose="020F0302020204030204"/>
              </a:rPr>
              <a:t> the train.</a:t>
            </a:r>
            <a:r>
              <a:rPr lang="en-US" sz="1600" dirty="0">
                <a:latin typeface="Century Gothic" panose="020F0302020204030204"/>
              </a:rPr>
              <a:t>		</a:t>
            </a:r>
            <a:r>
              <a:rPr lang="en-US" sz="1600" b="1" dirty="0">
                <a:latin typeface="Century Gothic" panose="020F0302020204030204"/>
              </a:rPr>
              <a:t>Je </a:t>
            </a:r>
            <a:r>
              <a:rPr lang="en-US" sz="1600" b="1" dirty="0" err="1">
                <a:latin typeface="Century Gothic" panose="020F0302020204030204"/>
              </a:rPr>
              <a:t>regarde</a:t>
            </a:r>
            <a:r>
              <a:rPr lang="en-US" sz="1600" b="1" dirty="0">
                <a:latin typeface="Century Gothic" panose="020F0302020204030204"/>
              </a:rPr>
              <a:t> le train</a:t>
            </a:r>
            <a:r>
              <a:rPr lang="en-US" sz="1600" dirty="0">
                <a:latin typeface="Century Gothic" panose="020F0302020204030204"/>
              </a:rPr>
              <a:t>. (no </a:t>
            </a:r>
            <a:r>
              <a:rPr lang="en-US" sz="1600" b="1" i="1" dirty="0">
                <a:latin typeface="Century Gothic" panose="020F0302020204030204"/>
              </a:rPr>
              <a:t>au</a:t>
            </a:r>
            <a:r>
              <a:rPr lang="en-US" sz="1600" dirty="0">
                <a:latin typeface="Century Gothic" panose="020F0302020204030204"/>
              </a:rPr>
              <a:t>)</a:t>
            </a:r>
          </a:p>
          <a:p>
            <a:pPr lvl="0"/>
            <a:endParaRPr lang="en-US" sz="800" dirty="0">
              <a:latin typeface="Century Gothic" panose="020F0302020204030204"/>
            </a:endParaRPr>
          </a:p>
          <a:p>
            <a:pPr lvl="0"/>
            <a:r>
              <a:rPr lang="en-US" sz="1600" i="1" dirty="0">
                <a:latin typeface="Century Gothic" panose="020F0302020204030204"/>
              </a:rPr>
              <a:t>I am looking/asking </a:t>
            </a:r>
            <a:r>
              <a:rPr lang="en-US" sz="1600" b="1" i="1" dirty="0">
                <a:latin typeface="Century Gothic" panose="020F0302020204030204"/>
              </a:rPr>
              <a:t>for</a:t>
            </a:r>
            <a:r>
              <a:rPr lang="en-US" sz="1600" i="1" dirty="0">
                <a:latin typeface="Century Gothic" panose="020F0302020204030204"/>
              </a:rPr>
              <a:t> a book.</a:t>
            </a:r>
            <a:r>
              <a:rPr lang="en-US" sz="1600" dirty="0">
                <a:latin typeface="Century Gothic" panose="020F0302020204030204"/>
              </a:rPr>
              <a:t>	</a:t>
            </a:r>
            <a:r>
              <a:rPr lang="en-US" sz="1600" b="1" dirty="0">
                <a:latin typeface="Century Gothic" panose="020F0302020204030204"/>
              </a:rPr>
              <a:t>Je </a:t>
            </a:r>
            <a:r>
              <a:rPr lang="en-US" sz="1600" b="1" dirty="0" err="1">
                <a:latin typeface="Century Gothic" panose="020F0302020204030204"/>
              </a:rPr>
              <a:t>cherche</a:t>
            </a:r>
            <a:r>
              <a:rPr lang="en-US" sz="1600" b="1" dirty="0">
                <a:latin typeface="Century Gothic" panose="020F0302020204030204"/>
              </a:rPr>
              <a:t>/</a:t>
            </a:r>
            <a:r>
              <a:rPr lang="en-US" sz="1600" b="1" dirty="0" err="1">
                <a:latin typeface="Century Gothic" panose="020F0302020204030204"/>
              </a:rPr>
              <a:t>demande</a:t>
            </a:r>
            <a:r>
              <a:rPr lang="en-US" sz="1600" b="1" dirty="0">
                <a:latin typeface="Century Gothic" panose="020F0302020204030204"/>
              </a:rPr>
              <a:t> un 					livre</a:t>
            </a:r>
            <a:r>
              <a:rPr lang="en-US" sz="1600" dirty="0">
                <a:latin typeface="Century Gothic" panose="020F0302020204030204"/>
              </a:rPr>
              <a:t>. (no </a:t>
            </a:r>
            <a:r>
              <a:rPr lang="en-US" sz="1600" b="1" i="1" dirty="0">
                <a:latin typeface="Century Gothic" panose="020F0302020204030204"/>
              </a:rPr>
              <a:t>pour</a:t>
            </a:r>
            <a:r>
              <a:rPr lang="en-US" sz="1600" dirty="0">
                <a:latin typeface="Century Gothic" panose="020F0302020204030204"/>
              </a:rPr>
              <a:t>)</a:t>
            </a:r>
          </a:p>
          <a:p>
            <a:pPr lvl="0"/>
            <a:endParaRPr lang="en-US" sz="800" dirty="0">
              <a:latin typeface="Century Gothic" panose="020F0302020204030204"/>
            </a:endParaRPr>
          </a:p>
          <a:p>
            <a:r>
              <a:rPr lang="en-US" sz="1600" dirty="0">
                <a:solidFill>
                  <a:srgbClr val="000000"/>
                </a:solidFill>
                <a:latin typeface="Century Gothic" panose="020F0302020204030204"/>
              </a:rPr>
              <a:t>Other verbs need a preposition in French too, often a form of </a:t>
            </a:r>
            <a:r>
              <a:rPr lang="en-US" sz="1600" b="1" dirty="0">
                <a:latin typeface="Century Gothic" panose="020F0302020204030204"/>
              </a:rPr>
              <a:t>à</a:t>
            </a:r>
            <a:r>
              <a:rPr lang="en-US" sz="1600" b="1" dirty="0">
                <a:solidFill>
                  <a:srgbClr val="000000"/>
                </a:solidFill>
                <a:latin typeface="Century Gothic" panose="020F0302020204030204"/>
              </a:rPr>
              <a:t>:</a:t>
            </a:r>
            <a:endParaRPr lang="en-US" sz="1600" dirty="0">
              <a:latin typeface="Century Gothic" panose="020F0302020204030204"/>
            </a:endParaRPr>
          </a:p>
          <a:p>
            <a:pPr lvl="0"/>
            <a:endParaRPr lang="en-US" sz="800" dirty="0">
              <a:latin typeface="Century Gothic" panose="020F0302020204030204"/>
            </a:endParaRPr>
          </a:p>
          <a:p>
            <a:pPr lvl="0"/>
            <a:r>
              <a:rPr lang="en-US" sz="1600" i="1" dirty="0">
                <a:latin typeface="Century Gothic" panose="020F0302020204030204"/>
              </a:rPr>
              <a:t>I am talking </a:t>
            </a:r>
            <a:r>
              <a:rPr lang="en-US" sz="1600" b="1" i="1" dirty="0">
                <a:latin typeface="Century Gothic" panose="020F0302020204030204"/>
              </a:rPr>
              <a:t>to</a:t>
            </a:r>
            <a:r>
              <a:rPr lang="en-US" sz="1600" i="1" dirty="0">
                <a:latin typeface="Century Gothic" panose="020F0302020204030204"/>
              </a:rPr>
              <a:t> the teacher.	</a:t>
            </a:r>
            <a:r>
              <a:rPr lang="en-US" sz="1600" dirty="0">
                <a:latin typeface="Century Gothic" panose="020F0302020204030204"/>
              </a:rPr>
              <a:t>	Je </a:t>
            </a:r>
            <a:r>
              <a:rPr lang="en-US" sz="1600" dirty="0" err="1">
                <a:latin typeface="Century Gothic" panose="020F0302020204030204"/>
              </a:rPr>
              <a:t>parle</a:t>
            </a:r>
            <a:r>
              <a:rPr lang="en-US" sz="1600" b="1" dirty="0">
                <a:latin typeface="Century Gothic" panose="020F0302020204030204"/>
              </a:rPr>
              <a:t> au </a:t>
            </a:r>
            <a:r>
              <a:rPr lang="en-US" sz="1600" dirty="0" err="1">
                <a:latin typeface="Century Gothic" panose="020F0302020204030204"/>
              </a:rPr>
              <a:t>professeur</a:t>
            </a:r>
            <a:r>
              <a:rPr lang="en-US" sz="1600" dirty="0">
                <a:latin typeface="Century Gothic" panose="020F0302020204030204"/>
              </a:rPr>
              <a:t>. </a:t>
            </a:r>
          </a:p>
          <a:p>
            <a:pPr lvl="0"/>
            <a:endParaRPr lang="en-US" sz="800" dirty="0">
              <a:latin typeface="Century Gothic" panose="020F0302020204030204"/>
            </a:endParaRPr>
          </a:p>
          <a:p>
            <a:pPr lvl="0"/>
            <a:r>
              <a:rPr lang="en-US" sz="1600" i="1" dirty="0">
                <a:latin typeface="Century Gothic" panose="020F0302020204030204"/>
              </a:rPr>
              <a:t>I am giving a present </a:t>
            </a:r>
            <a:r>
              <a:rPr lang="en-US" sz="1600" b="1" i="1" dirty="0">
                <a:latin typeface="Century Gothic" panose="020F0302020204030204"/>
              </a:rPr>
              <a:t>to</a:t>
            </a:r>
            <a:r>
              <a:rPr lang="en-US" sz="1600" i="1" dirty="0">
                <a:latin typeface="Century Gothic" panose="020F0302020204030204"/>
              </a:rPr>
              <a:t> the girl.</a:t>
            </a:r>
            <a:r>
              <a:rPr lang="en-US" sz="1600" dirty="0">
                <a:latin typeface="Century Gothic" panose="020F0302020204030204"/>
              </a:rPr>
              <a:t>	Je </a:t>
            </a:r>
            <a:r>
              <a:rPr lang="en-US" sz="1600" dirty="0" err="1">
                <a:latin typeface="Century Gothic" panose="020F0302020204030204"/>
              </a:rPr>
              <a:t>donne</a:t>
            </a:r>
            <a:r>
              <a:rPr lang="en-US" sz="1600" dirty="0">
                <a:latin typeface="Century Gothic" panose="020F0302020204030204"/>
              </a:rPr>
              <a:t> un </a:t>
            </a:r>
            <a:r>
              <a:rPr lang="en-US" sz="1600" dirty="0" err="1">
                <a:latin typeface="Century Gothic" panose="020F0302020204030204"/>
              </a:rPr>
              <a:t>cadeau</a:t>
            </a:r>
            <a:r>
              <a:rPr lang="en-US" sz="1600" dirty="0">
                <a:latin typeface="Century Gothic" panose="020F0302020204030204"/>
              </a:rPr>
              <a:t> </a:t>
            </a:r>
            <a:r>
              <a:rPr lang="en-US" sz="1600" b="1" dirty="0">
                <a:latin typeface="Century Gothic" panose="020F0302020204030204"/>
              </a:rPr>
              <a:t>à la </a:t>
            </a:r>
            <a:r>
              <a:rPr lang="en-US" sz="1600" dirty="0">
                <a:latin typeface="Century Gothic" panose="020F0302020204030204"/>
              </a:rPr>
              <a:t>					</a:t>
            </a:r>
            <a:r>
              <a:rPr lang="en-US" sz="1600" dirty="0" err="1">
                <a:latin typeface="Century Gothic" panose="020F0302020204030204"/>
              </a:rPr>
              <a:t>fille</a:t>
            </a:r>
            <a:r>
              <a:rPr lang="en-US" sz="1600" dirty="0">
                <a:latin typeface="Century Gothic" panose="020F0302020204030204"/>
              </a:rPr>
              <a:t>.</a:t>
            </a:r>
          </a:p>
        </p:txBody>
      </p:sp>
      <p:sp>
        <p:nvSpPr>
          <p:cNvPr id="4" name="Rectangle 3">
            <a:extLst>
              <a:ext uri="{FF2B5EF4-FFF2-40B4-BE49-F238E27FC236}">
                <a16:creationId xmlns:a16="http://schemas.microsoft.com/office/drawing/2014/main" id="{71036E88-806F-4B58-8288-33808362E95D}"/>
              </a:ext>
            </a:extLst>
          </p:cNvPr>
          <p:cNvSpPr/>
          <p:nvPr/>
        </p:nvSpPr>
        <p:spPr>
          <a:xfrm>
            <a:off x="108000" y="634714"/>
            <a:ext cx="5328433"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-ER </a:t>
            </a: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in the </a:t>
            </a:r>
            <a:r>
              <a:rPr lang="fr-FR" b="1" dirty="0" err="1">
                <a:solidFill>
                  <a:srgbClr val="000000"/>
                </a:solidFill>
                <a:latin typeface="Century Gothic" panose="020B0502020202020204" pitchFamily="34" charset="0"/>
              </a:rPr>
              <a:t>present</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tense</a:t>
            </a:r>
            <a:endParaRPr lang="en-GB" dirty="0">
              <a:solidFill>
                <a:srgbClr val="000000"/>
              </a:solidFill>
              <a:latin typeface="Century Gothic" panose="020B0502020202020204" pitchFamily="34" charset="0"/>
            </a:endParaRPr>
          </a:p>
        </p:txBody>
      </p:sp>
      <p:sp>
        <p:nvSpPr>
          <p:cNvPr id="5" name="Rectangle 4">
            <a:extLst>
              <a:ext uri="{FF2B5EF4-FFF2-40B4-BE49-F238E27FC236}">
                <a16:creationId xmlns:a16="http://schemas.microsoft.com/office/drawing/2014/main" id="{138C7153-7765-4098-B833-C0C6EFF06BB9}"/>
              </a:ext>
            </a:extLst>
          </p:cNvPr>
          <p:cNvSpPr/>
          <p:nvPr/>
        </p:nvSpPr>
        <p:spPr>
          <a:xfrm>
            <a:off x="108000" y="1061394"/>
            <a:ext cx="6670129" cy="1446550"/>
          </a:xfrm>
          <a:prstGeom prst="rect">
            <a:avLst/>
          </a:prstGeom>
        </p:spPr>
        <p:txBody>
          <a:bodyPr wrap="square">
            <a:spAutoFit/>
          </a:bodyPr>
          <a:lstStyle/>
          <a:p>
            <a:pPr lvl="0"/>
            <a:r>
              <a:rPr lang="en-US" sz="1600" dirty="0">
                <a:latin typeface="Century Gothic" panose="020F0302020204030204"/>
              </a:rPr>
              <a:t>The majority of French verbs end in </a:t>
            </a:r>
            <a:r>
              <a:rPr lang="en-US" sz="1600" b="1" dirty="0">
                <a:latin typeface="Century Gothic" panose="020F0302020204030204"/>
              </a:rPr>
              <a:t>-ER </a:t>
            </a:r>
            <a:r>
              <a:rPr lang="en-US" sz="1600" dirty="0">
                <a:latin typeface="Century Gothic" panose="020F0302020204030204"/>
              </a:rPr>
              <a:t>(mang</a:t>
            </a:r>
            <a:r>
              <a:rPr lang="en-US" sz="1600" b="1" dirty="0">
                <a:latin typeface="Century Gothic" panose="020F0302020204030204"/>
              </a:rPr>
              <a:t>er</a:t>
            </a:r>
            <a:r>
              <a:rPr lang="en-US" sz="1600" dirty="0">
                <a:latin typeface="Century Gothic" panose="020F0302020204030204"/>
              </a:rPr>
              <a:t>, </a:t>
            </a:r>
            <a:r>
              <a:rPr lang="en-US" sz="1600" dirty="0" err="1">
                <a:latin typeface="Century Gothic" panose="020F0302020204030204"/>
              </a:rPr>
              <a:t>parl</a:t>
            </a:r>
            <a:r>
              <a:rPr lang="en-US" sz="1600" b="1" dirty="0" err="1">
                <a:latin typeface="Century Gothic" panose="020F0302020204030204"/>
              </a:rPr>
              <a:t>er</a:t>
            </a:r>
            <a:r>
              <a:rPr lang="en-US" sz="1600" dirty="0">
                <a:latin typeface="Century Gothic" panose="020F0302020204030204"/>
              </a:rPr>
              <a:t>, </a:t>
            </a:r>
            <a:r>
              <a:rPr lang="en-US" sz="1600" dirty="0" err="1">
                <a:latin typeface="Century Gothic" panose="020F0302020204030204"/>
              </a:rPr>
              <a:t>visit</a:t>
            </a:r>
            <a:r>
              <a:rPr lang="en-US" sz="1600" b="1" dirty="0" err="1">
                <a:latin typeface="Century Gothic" panose="020F0302020204030204"/>
              </a:rPr>
              <a:t>er</a:t>
            </a:r>
            <a:r>
              <a:rPr lang="en-US" sz="1600" dirty="0">
                <a:latin typeface="Century Gothic" panose="020F0302020204030204"/>
              </a:rPr>
              <a:t>). The form of the verb with an -ER ending is called the </a:t>
            </a:r>
            <a:r>
              <a:rPr lang="en-US" sz="1600" b="1" dirty="0">
                <a:latin typeface="Century Gothic" panose="020F0302020204030204"/>
              </a:rPr>
              <a:t>infinitive</a:t>
            </a:r>
            <a:r>
              <a:rPr lang="en-US" sz="1600" dirty="0">
                <a:latin typeface="Century Gothic" panose="020F0302020204030204"/>
              </a:rPr>
              <a:t>. This is the form you will find when you look up a verb in the dictionary.</a:t>
            </a:r>
          </a:p>
          <a:p>
            <a:pPr lvl="0"/>
            <a:endParaRPr lang="en-US" sz="800" b="1" dirty="0">
              <a:latin typeface="Century Gothic" panose="020F0302020204030204"/>
            </a:endParaRPr>
          </a:p>
          <a:p>
            <a:pPr lvl="0"/>
            <a:r>
              <a:rPr lang="en-US" sz="1600" dirty="0">
                <a:latin typeface="Century Gothic" panose="020F0302020204030204"/>
              </a:rPr>
              <a:t>To use -ER verbs, you need to </a:t>
            </a:r>
            <a:r>
              <a:rPr lang="en-US" sz="1600" b="1" dirty="0">
                <a:latin typeface="Century Gothic" panose="020F0302020204030204"/>
              </a:rPr>
              <a:t>remove -ER </a:t>
            </a:r>
            <a:r>
              <a:rPr lang="en-US" sz="1600" dirty="0">
                <a:latin typeface="Century Gothic" panose="020F0302020204030204"/>
              </a:rPr>
              <a:t>and </a:t>
            </a:r>
            <a:r>
              <a:rPr lang="en-US" sz="1600" b="1" dirty="0">
                <a:latin typeface="Century Gothic" panose="020F0302020204030204"/>
              </a:rPr>
              <a:t>add an ending</a:t>
            </a:r>
            <a:r>
              <a:rPr lang="en-US" sz="1600" dirty="0">
                <a:latin typeface="Century Gothic" panose="020F0302020204030204"/>
              </a:rPr>
              <a:t> to </a:t>
            </a:r>
            <a:r>
              <a:rPr lang="en-US" sz="1600" b="1" dirty="0">
                <a:latin typeface="Century Gothic" panose="020F0302020204030204"/>
              </a:rPr>
              <a:t>match the subject</a:t>
            </a:r>
            <a:r>
              <a:rPr lang="en-US" sz="1600" dirty="0">
                <a:latin typeface="Century Gothic" panose="020F0302020204030204"/>
              </a:rPr>
              <a:t>. The endings for -ER verbs are as follows:</a:t>
            </a:r>
          </a:p>
        </p:txBody>
      </p:sp>
      <p:graphicFrame>
        <p:nvGraphicFramePr>
          <p:cNvPr id="6" name="Table 8">
            <a:extLst>
              <a:ext uri="{FF2B5EF4-FFF2-40B4-BE49-F238E27FC236}">
                <a16:creationId xmlns:a16="http://schemas.microsoft.com/office/drawing/2014/main" id="{9249FD52-F7C1-476C-AB1D-E6AA75CBBE6F}"/>
              </a:ext>
            </a:extLst>
          </p:cNvPr>
          <p:cNvGraphicFramePr>
            <a:graphicFrameLocks noGrp="1"/>
          </p:cNvGraphicFramePr>
          <p:nvPr>
            <p:extLst>
              <p:ext uri="{D42A27DB-BD31-4B8C-83A1-F6EECF244321}">
                <p14:modId xmlns:p14="http://schemas.microsoft.com/office/powerpoint/2010/main" val="181713553"/>
              </p:ext>
            </p:extLst>
          </p:nvPr>
        </p:nvGraphicFramePr>
        <p:xfrm>
          <a:off x="185319" y="2605031"/>
          <a:ext cx="6487362" cy="2108200"/>
        </p:xfrm>
        <a:graphic>
          <a:graphicData uri="http://schemas.openxmlformats.org/drawingml/2006/table">
            <a:tbl>
              <a:tblPr firstRow="1" bandRow="1">
                <a:tableStyleId>{5940675A-B579-460E-94D1-54222C63F5DA}</a:tableStyleId>
              </a:tblPr>
              <a:tblGrid>
                <a:gridCol w="3243681">
                  <a:extLst>
                    <a:ext uri="{9D8B030D-6E8A-4147-A177-3AD203B41FA5}">
                      <a16:colId xmlns:a16="http://schemas.microsoft.com/office/drawing/2014/main" val="868972525"/>
                    </a:ext>
                  </a:extLst>
                </a:gridCol>
                <a:gridCol w="3243681">
                  <a:extLst>
                    <a:ext uri="{9D8B030D-6E8A-4147-A177-3AD203B41FA5}">
                      <a16:colId xmlns:a16="http://schemas.microsoft.com/office/drawing/2014/main" val="2075491249"/>
                    </a:ext>
                  </a:extLst>
                </a:gridCol>
              </a:tblGrid>
              <a:tr h="370840">
                <a:tc gridSpan="2">
                  <a:txBody>
                    <a:bodyPr/>
                    <a:lstStyle/>
                    <a:p>
                      <a:pPr algn="ctr"/>
                      <a:r>
                        <a:rPr lang="en-GB" sz="1600" b="1" dirty="0" err="1">
                          <a:latin typeface="Century Gothic" panose="020B0502020202020204" pitchFamily="34" charset="0"/>
                        </a:rPr>
                        <a:t>jouer</a:t>
                      </a:r>
                      <a:r>
                        <a:rPr lang="en-GB" sz="1600" b="1" dirty="0">
                          <a:latin typeface="Century Gothic" panose="020B0502020202020204" pitchFamily="34" charset="0"/>
                        </a:rPr>
                        <a:t> </a:t>
                      </a:r>
                      <a:r>
                        <a:rPr lang="en-GB" sz="1600" b="0" dirty="0">
                          <a:latin typeface="Century Gothic" panose="020B0502020202020204" pitchFamily="34" charset="0"/>
                        </a:rPr>
                        <a:t>(to </a:t>
                      </a:r>
                      <a:r>
                        <a:rPr lang="en-GB" sz="1600" b="0" dirty="0" err="1">
                          <a:latin typeface="Century Gothic" panose="020B0502020202020204" pitchFamily="34" charset="0"/>
                        </a:rPr>
                        <a:t>play,playing</a:t>
                      </a:r>
                      <a:r>
                        <a:rPr lang="en-GB" sz="1600" b="0" dirty="0">
                          <a:latin typeface="Century Gothic" panose="020B0502020202020204" pitchFamily="34" charset="0"/>
                        </a:rPr>
                        <a:t>)</a:t>
                      </a:r>
                      <a:endParaRPr lang="en-GB" sz="1600" b="1" dirty="0">
                        <a:latin typeface="Century Gothic" panose="020B0502020202020204" pitchFamily="34" charset="0"/>
                      </a:endParaRPr>
                    </a:p>
                  </a:txBody>
                  <a:tcPr/>
                </a:tc>
                <a:tc hMerge="1">
                  <a:txBody>
                    <a:bodyPr/>
                    <a:lstStyle/>
                    <a:p>
                      <a:endParaRPr lang="en-GB" dirty="0"/>
                    </a:p>
                  </a:txBody>
                  <a:tcPr/>
                </a:tc>
                <a:extLst>
                  <a:ext uri="{0D108BD9-81ED-4DB2-BD59-A6C34878D82A}">
                    <a16:rowId xmlns:a16="http://schemas.microsoft.com/office/drawing/2014/main" val="4003429514"/>
                  </a:ext>
                </a:extLst>
              </a:tr>
              <a:tr h="370840">
                <a:tc>
                  <a:txBody>
                    <a:bodyPr/>
                    <a:lstStyle/>
                    <a:p>
                      <a:r>
                        <a:rPr lang="en-GB" sz="1600" b="1" dirty="0">
                          <a:latin typeface="Century Gothic" panose="020B0502020202020204" pitchFamily="34" charset="0"/>
                        </a:rPr>
                        <a:t>je </a:t>
                      </a:r>
                      <a:r>
                        <a:rPr lang="en-GB" sz="1600" b="0" dirty="0" err="1">
                          <a:latin typeface="Century Gothic" panose="020B0502020202020204" pitchFamily="34" charset="0"/>
                        </a:rPr>
                        <a:t>jou</a:t>
                      </a:r>
                      <a:r>
                        <a:rPr lang="en-GB" sz="1600" b="1" dirty="0" err="1">
                          <a:latin typeface="Century Gothic" panose="020B0502020202020204" pitchFamily="34" charset="0"/>
                        </a:rPr>
                        <a:t>e</a:t>
                      </a:r>
                      <a:r>
                        <a:rPr lang="en-GB" sz="1600" b="1" dirty="0">
                          <a:latin typeface="Century Gothic" panose="020B0502020202020204" pitchFamily="34" charset="0"/>
                        </a:rPr>
                        <a:t>        </a:t>
                      </a:r>
                      <a:br>
                        <a:rPr lang="en-GB" sz="1600" b="1" dirty="0">
                          <a:latin typeface="Century Gothic" panose="020B0502020202020204" pitchFamily="34" charset="0"/>
                        </a:rPr>
                      </a:br>
                      <a:r>
                        <a:rPr lang="en-GB" sz="1600" b="0" dirty="0">
                          <a:latin typeface="Century Gothic" panose="020B0502020202020204" pitchFamily="34" charset="0"/>
                        </a:rPr>
                        <a:t>(I play/am playing)</a:t>
                      </a:r>
                      <a:endParaRPr lang="en-GB" sz="1600" b="1" dirty="0">
                        <a:latin typeface="Century Gothic" panose="020B0502020202020204" pitchFamily="34" charset="0"/>
                      </a:endParaRPr>
                    </a:p>
                  </a:txBody>
                  <a:tcPr/>
                </a:tc>
                <a:tc>
                  <a:txBody>
                    <a:bodyPr/>
                    <a:lstStyle/>
                    <a:p>
                      <a:r>
                        <a:rPr lang="en-GB" sz="1600" b="1" dirty="0">
                          <a:latin typeface="Century Gothic" panose="020B0502020202020204" pitchFamily="34" charset="0"/>
                        </a:rPr>
                        <a:t>nous</a:t>
                      </a:r>
                      <a:r>
                        <a:rPr lang="en-GB" sz="1600" b="0" dirty="0">
                          <a:latin typeface="Century Gothic" panose="020B0502020202020204" pitchFamily="34" charset="0"/>
                        </a:rPr>
                        <a:t> </a:t>
                      </a:r>
                      <a:r>
                        <a:rPr lang="en-GB" sz="1600" b="0" dirty="0" err="1">
                          <a:latin typeface="Century Gothic" panose="020B0502020202020204" pitchFamily="34" charset="0"/>
                        </a:rPr>
                        <a:t>jou</a:t>
                      </a:r>
                      <a:r>
                        <a:rPr lang="en-GB" sz="1600" b="1" dirty="0" err="1">
                          <a:latin typeface="Century Gothic" panose="020B0502020202020204" pitchFamily="34" charset="0"/>
                        </a:rPr>
                        <a:t>ons</a:t>
                      </a:r>
                      <a:r>
                        <a:rPr lang="en-GB" sz="1600" b="0" dirty="0">
                          <a:latin typeface="Century Gothic" panose="020B0502020202020204" pitchFamily="34" charset="0"/>
                        </a:rPr>
                        <a:t> </a:t>
                      </a:r>
                      <a:br>
                        <a:rPr lang="en-GB" sz="1600" b="0" dirty="0">
                          <a:latin typeface="Century Gothic" panose="020B0502020202020204" pitchFamily="34" charset="0"/>
                        </a:rPr>
                      </a:br>
                      <a:r>
                        <a:rPr lang="en-GB" sz="1600" b="0" dirty="0">
                          <a:latin typeface="Century Gothic" panose="020B0502020202020204" pitchFamily="34" charset="0"/>
                        </a:rPr>
                        <a:t>(we play/are playing)</a:t>
                      </a:r>
                      <a:endParaRPr lang="en-GB" sz="1600" b="1" dirty="0">
                        <a:latin typeface="Century Gothic" panose="020B0502020202020204" pitchFamily="34" charset="0"/>
                      </a:endParaRPr>
                    </a:p>
                  </a:txBody>
                  <a:tcPr/>
                </a:tc>
                <a:extLst>
                  <a:ext uri="{0D108BD9-81ED-4DB2-BD59-A6C34878D82A}">
                    <a16:rowId xmlns:a16="http://schemas.microsoft.com/office/drawing/2014/main" val="36679288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latin typeface="Century Gothic" panose="020B0502020202020204" pitchFamily="34" charset="0"/>
                        </a:rPr>
                        <a:t>tu</a:t>
                      </a:r>
                      <a:r>
                        <a:rPr lang="en-GB" sz="1600" b="1" dirty="0">
                          <a:latin typeface="Century Gothic" panose="020B0502020202020204" pitchFamily="34" charset="0"/>
                        </a:rPr>
                        <a:t> </a:t>
                      </a:r>
                      <a:r>
                        <a:rPr lang="en-GB" sz="1600" b="0" dirty="0" err="1">
                          <a:latin typeface="Century Gothic" panose="020B0502020202020204" pitchFamily="34" charset="0"/>
                        </a:rPr>
                        <a:t>jou</a:t>
                      </a:r>
                      <a:r>
                        <a:rPr lang="en-GB" sz="1600" b="1" dirty="0" err="1">
                          <a:latin typeface="Century Gothic" panose="020B0502020202020204" pitchFamily="34" charset="0"/>
                        </a:rPr>
                        <a:t>es</a:t>
                      </a:r>
                      <a:r>
                        <a:rPr lang="en-GB" sz="1600" b="1" dirty="0">
                          <a:latin typeface="Century Gothic" panose="020B0502020202020204" pitchFamily="34" charset="0"/>
                        </a:rPr>
                        <a:t> </a:t>
                      </a:r>
                      <a:br>
                        <a:rPr lang="en-GB" sz="1600" b="1" dirty="0">
                          <a:latin typeface="Century Gothic" panose="020B0502020202020204" pitchFamily="34" charset="0"/>
                        </a:rPr>
                      </a:br>
                      <a:r>
                        <a:rPr lang="en-GB" sz="1600" b="0" dirty="0">
                          <a:latin typeface="Century Gothic" panose="020B0502020202020204" pitchFamily="34" charset="0"/>
                        </a:rPr>
                        <a:t>(you play/are playing)</a:t>
                      </a:r>
                      <a:endParaRPr lang="en-GB" sz="1600" b="1"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latin typeface="Century Gothic" panose="020B0502020202020204" pitchFamily="34" charset="0"/>
                        </a:rPr>
                        <a:t>vous</a:t>
                      </a:r>
                      <a:r>
                        <a:rPr lang="en-GB" sz="1600" b="0" dirty="0">
                          <a:latin typeface="Century Gothic" panose="020B0502020202020204" pitchFamily="34" charset="0"/>
                        </a:rPr>
                        <a:t> </a:t>
                      </a:r>
                      <a:r>
                        <a:rPr lang="en-GB" sz="1600" b="0" dirty="0" err="1">
                          <a:latin typeface="Century Gothic" panose="020B0502020202020204" pitchFamily="34" charset="0"/>
                        </a:rPr>
                        <a:t>jou</a:t>
                      </a:r>
                      <a:r>
                        <a:rPr lang="en-GB" sz="1600" b="1" dirty="0" err="1">
                          <a:latin typeface="Century Gothic" panose="020B0502020202020204" pitchFamily="34" charset="0"/>
                        </a:rPr>
                        <a:t>ez</a:t>
                      </a:r>
                      <a:r>
                        <a:rPr lang="en-GB" sz="1600" b="0" dirty="0">
                          <a:latin typeface="Century Gothic" panose="020B0502020202020204" pitchFamily="34" charset="0"/>
                        </a:rPr>
                        <a:t> </a:t>
                      </a:r>
                      <a:br>
                        <a:rPr lang="en-GB" sz="1600" b="0" dirty="0">
                          <a:latin typeface="Century Gothic" panose="020B0502020202020204" pitchFamily="34" charset="0"/>
                        </a:rPr>
                      </a:br>
                      <a:r>
                        <a:rPr lang="en-GB" sz="1600" b="0" dirty="0">
                          <a:latin typeface="Century Gothic" panose="020B0502020202020204" pitchFamily="34" charset="0"/>
                        </a:rPr>
                        <a:t>(you (pl/</a:t>
                      </a:r>
                      <a:r>
                        <a:rPr lang="en-GB" sz="1600" b="0" dirty="0" err="1">
                          <a:latin typeface="Century Gothic" panose="020B0502020202020204" pitchFamily="34" charset="0"/>
                        </a:rPr>
                        <a:t>fml</a:t>
                      </a:r>
                      <a:r>
                        <a:rPr lang="en-GB" sz="1600" b="0" dirty="0">
                          <a:latin typeface="Century Gothic" panose="020B0502020202020204" pitchFamily="34" charset="0"/>
                        </a:rPr>
                        <a:t>) play/are playing)</a:t>
                      </a:r>
                      <a:endParaRPr lang="en-GB" sz="1600" b="1" dirty="0">
                        <a:latin typeface="Century Gothic" panose="020B0502020202020204" pitchFamily="34" charset="0"/>
                      </a:endParaRPr>
                    </a:p>
                  </a:txBody>
                  <a:tcPr/>
                </a:tc>
                <a:extLst>
                  <a:ext uri="{0D108BD9-81ED-4DB2-BD59-A6C34878D82A}">
                    <a16:rowId xmlns:a16="http://schemas.microsoft.com/office/drawing/2014/main" val="1492300864"/>
                  </a:ext>
                </a:extLst>
              </a:tr>
              <a:tr h="370840">
                <a:tc>
                  <a:txBody>
                    <a:bodyPr/>
                    <a:lstStyle/>
                    <a:p>
                      <a:r>
                        <a:rPr lang="en-GB" sz="1600" b="1" dirty="0" err="1">
                          <a:latin typeface="Century Gothic" panose="020B0502020202020204" pitchFamily="34" charset="0"/>
                        </a:rPr>
                        <a:t>il</a:t>
                      </a:r>
                      <a:r>
                        <a:rPr lang="en-GB" sz="1600" b="1" dirty="0">
                          <a:latin typeface="Century Gothic" panose="020B0502020202020204" pitchFamily="34" charset="0"/>
                        </a:rPr>
                        <a:t>/</a:t>
                      </a:r>
                      <a:r>
                        <a:rPr lang="en-GB" sz="1600" b="1" dirty="0" err="1">
                          <a:latin typeface="Century Gothic" panose="020B0502020202020204" pitchFamily="34" charset="0"/>
                        </a:rPr>
                        <a:t>elle</a:t>
                      </a:r>
                      <a:r>
                        <a:rPr lang="en-GB" sz="1600" b="1" dirty="0">
                          <a:latin typeface="Century Gothic" panose="020B0502020202020204" pitchFamily="34" charset="0"/>
                        </a:rPr>
                        <a:t> </a:t>
                      </a:r>
                      <a:r>
                        <a:rPr lang="en-GB" sz="1600" b="0" dirty="0" err="1">
                          <a:latin typeface="Century Gothic" panose="020B0502020202020204" pitchFamily="34" charset="0"/>
                        </a:rPr>
                        <a:t>jou</a:t>
                      </a:r>
                      <a:r>
                        <a:rPr lang="en-GB" sz="1600" b="1" dirty="0" err="1">
                          <a:latin typeface="Century Gothic" panose="020B0502020202020204" pitchFamily="34" charset="0"/>
                        </a:rPr>
                        <a:t>e</a:t>
                      </a:r>
                      <a:r>
                        <a:rPr lang="en-GB" sz="1600" b="1" dirty="0">
                          <a:latin typeface="Century Gothic" panose="020B0502020202020204" pitchFamily="34" charset="0"/>
                        </a:rPr>
                        <a:t>        </a:t>
                      </a:r>
                      <a:br>
                        <a:rPr lang="en-GB" sz="1600" b="1" dirty="0">
                          <a:latin typeface="Century Gothic" panose="020B0502020202020204" pitchFamily="34" charset="0"/>
                        </a:rPr>
                      </a:br>
                      <a:r>
                        <a:rPr lang="en-GB" sz="1600" b="0" dirty="0">
                          <a:latin typeface="Century Gothic" panose="020B0502020202020204" pitchFamily="34" charset="0"/>
                        </a:rPr>
                        <a:t>(he/she plays/is playing)</a:t>
                      </a:r>
                      <a:endParaRPr lang="en-GB" sz="1600" b="1"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latin typeface="Century Gothic" panose="020B0502020202020204" pitchFamily="34" charset="0"/>
                        </a:rPr>
                        <a:t>ils</a:t>
                      </a:r>
                      <a:r>
                        <a:rPr lang="en-GB" sz="1600" b="1" dirty="0">
                          <a:latin typeface="Century Gothic" panose="020B0502020202020204" pitchFamily="34" charset="0"/>
                        </a:rPr>
                        <a:t>/</a:t>
                      </a:r>
                      <a:r>
                        <a:rPr lang="en-GB" sz="1600" b="1" dirty="0" err="1">
                          <a:latin typeface="Century Gothic" panose="020B0502020202020204" pitchFamily="34" charset="0"/>
                        </a:rPr>
                        <a:t>elles</a:t>
                      </a:r>
                      <a:r>
                        <a:rPr lang="en-GB" sz="1600" b="0" dirty="0">
                          <a:latin typeface="Century Gothic" panose="020B0502020202020204" pitchFamily="34" charset="0"/>
                        </a:rPr>
                        <a:t> </a:t>
                      </a:r>
                      <a:r>
                        <a:rPr lang="en-GB" sz="1600" b="0" dirty="0" err="1">
                          <a:latin typeface="Century Gothic" panose="020B0502020202020204" pitchFamily="34" charset="0"/>
                        </a:rPr>
                        <a:t>jou</a:t>
                      </a:r>
                      <a:r>
                        <a:rPr lang="en-GB" sz="1600" b="1" dirty="0" err="1">
                          <a:latin typeface="Century Gothic" panose="020B0502020202020204" pitchFamily="34" charset="0"/>
                        </a:rPr>
                        <a:t>ent</a:t>
                      </a:r>
                      <a:r>
                        <a:rPr lang="en-GB" sz="1600" b="0" dirty="0">
                          <a:latin typeface="Century Gothic" panose="020B0502020202020204" pitchFamily="34" charset="0"/>
                        </a:rPr>
                        <a:t> </a:t>
                      </a:r>
                      <a:br>
                        <a:rPr lang="en-GB" sz="1600" b="0" dirty="0">
                          <a:latin typeface="Century Gothic" panose="020B0502020202020204" pitchFamily="34" charset="0"/>
                        </a:rPr>
                      </a:br>
                      <a:r>
                        <a:rPr lang="en-GB" sz="1600" b="0" dirty="0">
                          <a:latin typeface="Century Gothic" panose="020B0502020202020204" pitchFamily="34" charset="0"/>
                        </a:rPr>
                        <a:t>(they (m/f) play/are playing)</a:t>
                      </a:r>
                      <a:endParaRPr lang="en-GB" sz="1600" b="1" dirty="0">
                        <a:latin typeface="Century Gothic" panose="020B0502020202020204" pitchFamily="34" charset="0"/>
                      </a:endParaRPr>
                    </a:p>
                  </a:txBody>
                  <a:tcPr/>
                </a:tc>
                <a:extLst>
                  <a:ext uri="{0D108BD9-81ED-4DB2-BD59-A6C34878D82A}">
                    <a16:rowId xmlns:a16="http://schemas.microsoft.com/office/drawing/2014/main" val="451362234"/>
                  </a:ext>
                </a:extLst>
              </a:tr>
            </a:tbl>
          </a:graphicData>
        </a:graphic>
      </p:graphicFrame>
      <p:pic>
        <p:nvPicPr>
          <p:cNvPr id="1026" name="Picture 2" descr="Tennis Racket, Tennis, Tennis Ball, Ball, Racket, Game">
            <a:extLst>
              <a:ext uri="{FF2B5EF4-FFF2-40B4-BE49-F238E27FC236}">
                <a16:creationId xmlns:a16="http://schemas.microsoft.com/office/drawing/2014/main" id="{14476D55-E17B-4ED2-9FF6-FCEE017DED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301390">
            <a:off x="5629951" y="2424264"/>
            <a:ext cx="1161874" cy="5809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720FAA9-7836-4D4D-9B4A-B9EACE2C150C}"/>
              </a:ext>
            </a:extLst>
          </p:cNvPr>
          <p:cNvSpPr txBox="1"/>
          <p:nvPr/>
        </p:nvSpPr>
        <p:spPr>
          <a:xfrm>
            <a:off x="309115" y="8418171"/>
            <a:ext cx="6431125" cy="374571"/>
          </a:xfrm>
          <a:prstGeom prst="wedgeRoundRectCallout">
            <a:avLst>
              <a:gd name="adj1" fmla="val -21313"/>
              <a:gd name="adj2" fmla="val -86010"/>
              <a:gd name="adj3" fmla="val 16667"/>
            </a:avLst>
          </a:prstGeom>
          <a:solidFill>
            <a:schemeClr val="accent5"/>
          </a:solidFill>
          <a:ln>
            <a:solidFill>
              <a:schemeClr val="tx1"/>
            </a:solidFill>
          </a:ln>
        </p:spPr>
        <p:txBody>
          <a:bodyPr wrap="square" rtlCol="0">
            <a:spAutoFit/>
          </a:bodyPr>
          <a:lstStyle/>
          <a:p>
            <a:r>
              <a:rPr lang="en-GB" sz="1600" b="1" dirty="0">
                <a:latin typeface="Century Gothic" panose="020B0502020202020204" pitchFamily="34" charset="0"/>
              </a:rPr>
              <a:t>au</a:t>
            </a:r>
            <a:r>
              <a:rPr lang="en-GB" sz="1600" dirty="0">
                <a:latin typeface="Century Gothic" panose="020B0502020202020204" pitchFamily="34" charset="0"/>
              </a:rPr>
              <a:t> (</a:t>
            </a:r>
            <a:r>
              <a:rPr lang="en-US" sz="1600" dirty="0">
                <a:latin typeface="Century Gothic" panose="020B0502020202020204" pitchFamily="34" charset="0"/>
              </a:rPr>
              <a:t>à + le)       </a:t>
            </a:r>
            <a:r>
              <a:rPr lang="en-US" sz="1600" b="1" dirty="0">
                <a:latin typeface="Century Gothic" panose="020B0502020202020204" pitchFamily="34" charset="0"/>
              </a:rPr>
              <a:t>à la </a:t>
            </a:r>
            <a:r>
              <a:rPr lang="en-US" sz="1600" dirty="0">
                <a:latin typeface="Century Gothic" panose="020B0502020202020204" pitchFamily="34" charset="0"/>
              </a:rPr>
              <a:t>(à + la)      </a:t>
            </a:r>
            <a:r>
              <a:rPr lang="en-US" sz="1600" b="1" dirty="0">
                <a:latin typeface="Century Gothic" panose="020B0502020202020204" pitchFamily="34" charset="0"/>
              </a:rPr>
              <a:t>à l’ </a:t>
            </a:r>
            <a:r>
              <a:rPr lang="en-US" sz="1600" dirty="0">
                <a:latin typeface="Century Gothic" panose="020B0502020202020204" pitchFamily="34" charset="0"/>
              </a:rPr>
              <a:t>(à + l’ + vowel)</a:t>
            </a:r>
            <a:r>
              <a:rPr lang="en-US" sz="1600" b="1" dirty="0">
                <a:latin typeface="Century Gothic" panose="020B0502020202020204" pitchFamily="34" charset="0"/>
              </a:rPr>
              <a:t>     aux</a:t>
            </a:r>
            <a:r>
              <a:rPr lang="en-US" sz="1600" dirty="0">
                <a:latin typeface="Century Gothic" panose="020B0502020202020204" pitchFamily="34" charset="0"/>
              </a:rPr>
              <a:t> (à + les)</a:t>
            </a:r>
            <a:endParaRPr lang="en-GB" sz="1600" b="1" dirty="0">
              <a:latin typeface="Century Gothic" panose="020B0502020202020204" pitchFamily="34" charset="0"/>
            </a:endParaRPr>
          </a:p>
        </p:txBody>
      </p:sp>
      <p:sp>
        <p:nvSpPr>
          <p:cNvPr id="10" name="Rectangle 9">
            <a:extLst>
              <a:ext uri="{FF2B5EF4-FFF2-40B4-BE49-F238E27FC236}">
                <a16:creationId xmlns:a16="http://schemas.microsoft.com/office/drawing/2014/main" id="{AD9D2BA9-0DDC-4004-95A1-AB967DA8E7DB}"/>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05174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22</a:t>
            </a:r>
          </a:p>
        </p:txBody>
      </p:sp>
      <p:sp>
        <p:nvSpPr>
          <p:cNvPr id="3" name="Rectangle 2">
            <a:extLst>
              <a:ext uri="{FF2B5EF4-FFF2-40B4-BE49-F238E27FC236}">
                <a16:creationId xmlns:a16="http://schemas.microsoft.com/office/drawing/2014/main" id="{7710C3DB-8B5F-4305-A210-CF6AFF04E744}"/>
              </a:ext>
            </a:extLst>
          </p:cNvPr>
          <p:cNvSpPr/>
          <p:nvPr/>
        </p:nvSpPr>
        <p:spPr>
          <a:xfrm>
            <a:off x="108000" y="38084"/>
            <a:ext cx="5328433"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Question formation</a:t>
            </a:r>
            <a:endParaRPr lang="en-GB" dirty="0">
              <a:solidFill>
                <a:srgbClr val="000000"/>
              </a:solidFill>
              <a:latin typeface="Century Gothic" panose="020B0502020202020204" pitchFamily="34" charset="0"/>
            </a:endParaRPr>
          </a:p>
        </p:txBody>
      </p:sp>
      <p:sp>
        <p:nvSpPr>
          <p:cNvPr id="4" name="Rectangle 3">
            <a:extLst>
              <a:ext uri="{FF2B5EF4-FFF2-40B4-BE49-F238E27FC236}">
                <a16:creationId xmlns:a16="http://schemas.microsoft.com/office/drawing/2014/main" id="{B84CCB3F-2C68-46E7-8488-C2FE9AD8CEC5}"/>
              </a:ext>
            </a:extLst>
          </p:cNvPr>
          <p:cNvSpPr/>
          <p:nvPr/>
        </p:nvSpPr>
        <p:spPr>
          <a:xfrm>
            <a:off x="108000" y="379790"/>
            <a:ext cx="6656966" cy="338554"/>
          </a:xfrm>
          <a:prstGeom prst="rect">
            <a:avLst/>
          </a:prstGeom>
        </p:spPr>
        <p:txBody>
          <a:bodyPr wrap="square">
            <a:spAutoFit/>
          </a:bodyPr>
          <a:lstStyle/>
          <a:p>
            <a:pPr lvl="0">
              <a:defRPr/>
            </a:pPr>
            <a:r>
              <a:rPr lang="en-GB" sz="1600" dirty="0">
                <a:latin typeface="Century Gothic" panose="020B0502020202020204" pitchFamily="34" charset="0"/>
              </a:rPr>
              <a:t>You know two ways to form a French question.</a:t>
            </a:r>
          </a:p>
        </p:txBody>
      </p:sp>
      <p:sp>
        <p:nvSpPr>
          <p:cNvPr id="6" name="Rectangle 5">
            <a:extLst>
              <a:ext uri="{FF2B5EF4-FFF2-40B4-BE49-F238E27FC236}">
                <a16:creationId xmlns:a16="http://schemas.microsoft.com/office/drawing/2014/main" id="{B985167E-524F-4CE3-B14F-65849329EE6C}"/>
              </a:ext>
            </a:extLst>
          </p:cNvPr>
          <p:cNvSpPr/>
          <p:nvPr/>
        </p:nvSpPr>
        <p:spPr>
          <a:xfrm>
            <a:off x="108000" y="679702"/>
            <a:ext cx="5328433"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1. </a:t>
            </a:r>
            <a:r>
              <a:rPr lang="fr-FR" b="1" dirty="0" err="1">
                <a:solidFill>
                  <a:srgbClr val="000000"/>
                </a:solidFill>
                <a:latin typeface="Century Gothic" panose="020B0502020202020204" pitchFamily="34" charset="0"/>
              </a:rPr>
              <a:t>Raised</a:t>
            </a:r>
            <a:r>
              <a:rPr lang="fr-FR" b="1" dirty="0">
                <a:solidFill>
                  <a:srgbClr val="000000"/>
                </a:solidFill>
                <a:latin typeface="Century Gothic" panose="020B0502020202020204" pitchFamily="34" charset="0"/>
              </a:rPr>
              <a:t> intonation</a:t>
            </a:r>
            <a:endParaRPr lang="en-GB" dirty="0">
              <a:solidFill>
                <a:srgbClr val="000000"/>
              </a:solidFill>
              <a:latin typeface="Century Gothic" panose="020B0502020202020204" pitchFamily="34" charset="0"/>
            </a:endParaRPr>
          </a:p>
        </p:txBody>
      </p:sp>
      <p:sp>
        <p:nvSpPr>
          <p:cNvPr id="114" name="Rectangle: Rounded Corners 1" descr="Light yellow box with text: Tu chantes.">
            <a:extLst>
              <a:ext uri="{FF2B5EF4-FFF2-40B4-BE49-F238E27FC236}">
                <a16:creationId xmlns:a16="http://schemas.microsoft.com/office/drawing/2014/main" id="{7C2D7374-DFD7-4576-BDEC-EE357FFA89D6}"/>
              </a:ext>
            </a:extLst>
          </p:cNvPr>
          <p:cNvSpPr/>
          <p:nvPr/>
        </p:nvSpPr>
        <p:spPr>
          <a:xfrm>
            <a:off x="2549673" y="1153019"/>
            <a:ext cx="1273860" cy="38636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TextBox 114" descr="Light yellow box with text: Tu chantes.">
            <a:extLst>
              <a:ext uri="{FF2B5EF4-FFF2-40B4-BE49-F238E27FC236}">
                <a16:creationId xmlns:a16="http://schemas.microsoft.com/office/drawing/2014/main" id="{4D3B1429-0DF3-4238-993B-BCDB8A272BE0}"/>
              </a:ext>
            </a:extLst>
          </p:cNvPr>
          <p:cNvSpPr txBox="1"/>
          <p:nvPr/>
        </p:nvSpPr>
        <p:spPr>
          <a:xfrm>
            <a:off x="2549673" y="1171753"/>
            <a:ext cx="1352669" cy="337890"/>
          </a:xfrm>
          <a:prstGeom prst="rect">
            <a:avLst/>
          </a:prstGeom>
          <a:noFill/>
        </p:spPr>
        <p:txBody>
          <a:bodyPr wrap="square" rtlCol="0">
            <a:spAutoFit/>
          </a:bodyPr>
          <a:lstStyle/>
          <a:p>
            <a:r>
              <a:rPr lang="en-GB" sz="1600" dirty="0">
                <a:latin typeface="Century Gothic" panose="020B0502020202020204" pitchFamily="34" charset="0"/>
              </a:rPr>
              <a:t>Tu </a:t>
            </a:r>
            <a:r>
              <a:rPr lang="en-GB" sz="1600" dirty="0" err="1">
                <a:latin typeface="Century Gothic" panose="020B0502020202020204" pitchFamily="34" charset="0"/>
              </a:rPr>
              <a:t>chantes</a:t>
            </a:r>
            <a:r>
              <a:rPr lang="en-GB" sz="1600" dirty="0">
                <a:latin typeface="Century Gothic" panose="020B0502020202020204" pitchFamily="34" charset="0"/>
              </a:rPr>
              <a:t>.</a:t>
            </a:r>
          </a:p>
        </p:txBody>
      </p:sp>
      <p:sp>
        <p:nvSpPr>
          <p:cNvPr id="116" name="TextBox 115">
            <a:extLst>
              <a:ext uri="{FF2B5EF4-FFF2-40B4-BE49-F238E27FC236}">
                <a16:creationId xmlns:a16="http://schemas.microsoft.com/office/drawing/2014/main" id="{FA995787-1A26-4A82-9604-6232C78EB9ED}"/>
              </a:ext>
            </a:extLst>
          </p:cNvPr>
          <p:cNvSpPr txBox="1"/>
          <p:nvPr/>
        </p:nvSpPr>
        <p:spPr>
          <a:xfrm>
            <a:off x="131593" y="1181044"/>
            <a:ext cx="1189749" cy="338554"/>
          </a:xfrm>
          <a:prstGeom prst="rect">
            <a:avLst/>
          </a:prstGeom>
          <a:solidFill>
            <a:srgbClr val="DAA52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Statement</a:t>
            </a:r>
          </a:p>
        </p:txBody>
      </p:sp>
      <p:sp>
        <p:nvSpPr>
          <p:cNvPr id="117" name="Rectangle 116">
            <a:extLst>
              <a:ext uri="{FF2B5EF4-FFF2-40B4-BE49-F238E27FC236}">
                <a16:creationId xmlns:a16="http://schemas.microsoft.com/office/drawing/2014/main" id="{CA1F73F3-D68C-4336-9A8A-4AA900CFD08C}"/>
              </a:ext>
            </a:extLst>
          </p:cNvPr>
          <p:cNvSpPr/>
          <p:nvPr/>
        </p:nvSpPr>
        <p:spPr>
          <a:xfrm>
            <a:off x="4764919" y="1118111"/>
            <a:ext cx="1090076" cy="338554"/>
          </a:xfrm>
          <a:prstGeom prst="rect">
            <a:avLst/>
          </a:prstGeom>
        </p:spPr>
        <p:txBody>
          <a:bodyPr wrap="square">
            <a:spAutoFit/>
          </a:bodyPr>
          <a:lstStyle/>
          <a:p>
            <a:pPr lvl="0">
              <a:defRPr/>
            </a:pPr>
            <a:r>
              <a:rPr lang="en-GB" sz="1600" dirty="0">
                <a:latin typeface="Century Gothic" panose="020B0502020202020204" pitchFamily="34" charset="0"/>
              </a:rPr>
              <a:t>You sing.</a:t>
            </a:r>
          </a:p>
        </p:txBody>
      </p:sp>
      <p:cxnSp>
        <p:nvCxnSpPr>
          <p:cNvPr id="118" name="Straight Arrow Connector 117" descr="Picture of an arrow to indicate flat intonation">
            <a:extLst>
              <a:ext uri="{FF2B5EF4-FFF2-40B4-BE49-F238E27FC236}">
                <a16:creationId xmlns:a16="http://schemas.microsoft.com/office/drawing/2014/main" id="{6F4B5CE3-4BCF-41F4-B15A-1FD75C2A974A}"/>
              </a:ext>
            </a:extLst>
          </p:cNvPr>
          <p:cNvCxnSpPr/>
          <p:nvPr/>
        </p:nvCxnSpPr>
        <p:spPr>
          <a:xfrm flipV="1">
            <a:off x="2776782" y="1628593"/>
            <a:ext cx="1045784" cy="1"/>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123" name="Group 122" descr="Picture of an arrow pointing up at the end to indicate rising intonation at the end of the question">
            <a:extLst>
              <a:ext uri="{FF2B5EF4-FFF2-40B4-BE49-F238E27FC236}">
                <a16:creationId xmlns:a16="http://schemas.microsoft.com/office/drawing/2014/main" id="{F39F0368-D539-41AF-8DD8-002B05F65026}"/>
              </a:ext>
            </a:extLst>
          </p:cNvPr>
          <p:cNvGrpSpPr/>
          <p:nvPr/>
        </p:nvGrpSpPr>
        <p:grpSpPr>
          <a:xfrm>
            <a:off x="2808814" y="2808997"/>
            <a:ext cx="1045784" cy="63966"/>
            <a:chOff x="1559636" y="8338784"/>
            <a:chExt cx="1847209" cy="109972"/>
          </a:xfrm>
        </p:grpSpPr>
        <p:cxnSp>
          <p:nvCxnSpPr>
            <p:cNvPr id="124" name="Straight Connector 123">
              <a:extLst>
                <a:ext uri="{FF2B5EF4-FFF2-40B4-BE49-F238E27FC236}">
                  <a16:creationId xmlns:a16="http://schemas.microsoft.com/office/drawing/2014/main" id="{EE7A25FD-6D95-49FC-A75E-7BA082A93C8D}"/>
                </a:ext>
              </a:extLst>
            </p:cNvPr>
            <p:cNvCxnSpPr/>
            <p:nvPr/>
          </p:nvCxnSpPr>
          <p:spPr>
            <a:xfrm>
              <a:off x="1559636" y="8448756"/>
              <a:ext cx="980744" cy="0"/>
            </a:xfrm>
            <a:prstGeom prst="line">
              <a:avLst/>
            </a:prstGeom>
          </p:spPr>
          <p:style>
            <a:lnRef idx="1">
              <a:schemeClr val="dk1"/>
            </a:lnRef>
            <a:fillRef idx="0">
              <a:schemeClr val="dk1"/>
            </a:fillRef>
            <a:effectRef idx="0">
              <a:schemeClr val="dk1"/>
            </a:effectRef>
            <a:fontRef idx="minor">
              <a:schemeClr val="tx1"/>
            </a:fontRef>
          </p:style>
        </p:cxnSp>
        <p:cxnSp>
          <p:nvCxnSpPr>
            <p:cNvPr id="125" name="Straight Arrow Connector 124">
              <a:extLst>
                <a:ext uri="{FF2B5EF4-FFF2-40B4-BE49-F238E27FC236}">
                  <a16:creationId xmlns:a16="http://schemas.microsoft.com/office/drawing/2014/main" id="{A6EA2825-9C22-4520-8336-B17C0EC39A9B}"/>
                </a:ext>
              </a:extLst>
            </p:cNvPr>
            <p:cNvCxnSpPr/>
            <p:nvPr/>
          </p:nvCxnSpPr>
          <p:spPr>
            <a:xfrm flipV="1">
              <a:off x="2540380" y="8338784"/>
              <a:ext cx="866465" cy="1099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27" name="Rectangle: Rounded Corners 1" descr="Light yellow rectangle with text: Tu chantes ?">
            <a:extLst>
              <a:ext uri="{FF2B5EF4-FFF2-40B4-BE49-F238E27FC236}">
                <a16:creationId xmlns:a16="http://schemas.microsoft.com/office/drawing/2014/main" id="{CA8DDD75-7631-47EC-83BA-55A4A034EBB6}"/>
              </a:ext>
            </a:extLst>
          </p:cNvPr>
          <p:cNvSpPr/>
          <p:nvPr/>
        </p:nvSpPr>
        <p:spPr>
          <a:xfrm>
            <a:off x="2556372" y="1755450"/>
            <a:ext cx="1510879" cy="38520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8" name="TextBox 127" descr="Light yellow box with text: Chantes-tu ?">
            <a:extLst>
              <a:ext uri="{FF2B5EF4-FFF2-40B4-BE49-F238E27FC236}">
                <a16:creationId xmlns:a16="http://schemas.microsoft.com/office/drawing/2014/main" id="{2E89A4C7-310E-4A0E-BC23-EF104B85E383}"/>
              </a:ext>
            </a:extLst>
          </p:cNvPr>
          <p:cNvSpPr txBox="1"/>
          <p:nvPr/>
        </p:nvSpPr>
        <p:spPr>
          <a:xfrm>
            <a:off x="2556372" y="1774126"/>
            <a:ext cx="1510880" cy="336874"/>
          </a:xfrm>
          <a:prstGeom prst="rect">
            <a:avLst/>
          </a:prstGeom>
          <a:noFill/>
        </p:spPr>
        <p:txBody>
          <a:bodyPr wrap="square" rtlCol="0">
            <a:spAutoFit/>
          </a:bodyPr>
          <a:lstStyle/>
          <a:p>
            <a:r>
              <a:rPr lang="en-GB" sz="1600" dirty="0">
                <a:latin typeface="Century Gothic" panose="020B0502020202020204" pitchFamily="34" charset="0"/>
              </a:rPr>
              <a:t>Tu </a:t>
            </a:r>
            <a:r>
              <a:rPr lang="en-GB" sz="1600" dirty="0" err="1">
                <a:latin typeface="Century Gothic" panose="020B0502020202020204" pitchFamily="34" charset="0"/>
              </a:rPr>
              <a:t>chantes</a:t>
            </a:r>
            <a:r>
              <a:rPr lang="en-GB" sz="1600" dirty="0">
                <a:latin typeface="Century Gothic" panose="020B0502020202020204" pitchFamily="34" charset="0"/>
              </a:rPr>
              <a:t> </a:t>
            </a:r>
            <a:r>
              <a:rPr lang="en-GB" sz="1600" b="1" dirty="0">
                <a:latin typeface="Century Gothic" panose="020B0502020202020204" pitchFamily="34" charset="0"/>
              </a:rPr>
              <a:t>?</a:t>
            </a:r>
          </a:p>
        </p:txBody>
      </p:sp>
      <p:grpSp>
        <p:nvGrpSpPr>
          <p:cNvPr id="129" name="Group 128" descr="Picture of an arrow pointing up at the end to indicate rising intonation at the end of the question">
            <a:extLst>
              <a:ext uri="{FF2B5EF4-FFF2-40B4-BE49-F238E27FC236}">
                <a16:creationId xmlns:a16="http://schemas.microsoft.com/office/drawing/2014/main" id="{B7A2BE69-841A-4F4A-B613-930BEA2F3950}"/>
              </a:ext>
            </a:extLst>
          </p:cNvPr>
          <p:cNvGrpSpPr/>
          <p:nvPr/>
        </p:nvGrpSpPr>
        <p:grpSpPr>
          <a:xfrm>
            <a:off x="2808814" y="2209976"/>
            <a:ext cx="1045784" cy="63966"/>
            <a:chOff x="1559636" y="8338784"/>
            <a:chExt cx="1847209" cy="109972"/>
          </a:xfrm>
        </p:grpSpPr>
        <p:cxnSp>
          <p:nvCxnSpPr>
            <p:cNvPr id="130" name="Straight Connector 129">
              <a:extLst>
                <a:ext uri="{FF2B5EF4-FFF2-40B4-BE49-F238E27FC236}">
                  <a16:creationId xmlns:a16="http://schemas.microsoft.com/office/drawing/2014/main" id="{61684C8D-5F2A-4695-B0BD-AD61B71F96FF}"/>
                </a:ext>
              </a:extLst>
            </p:cNvPr>
            <p:cNvCxnSpPr/>
            <p:nvPr/>
          </p:nvCxnSpPr>
          <p:spPr>
            <a:xfrm>
              <a:off x="1559636" y="8448756"/>
              <a:ext cx="980744" cy="0"/>
            </a:xfrm>
            <a:prstGeom prst="line">
              <a:avLst/>
            </a:prstGeom>
          </p:spPr>
          <p:style>
            <a:lnRef idx="1">
              <a:schemeClr val="dk1"/>
            </a:lnRef>
            <a:fillRef idx="0">
              <a:schemeClr val="dk1"/>
            </a:fillRef>
            <a:effectRef idx="0">
              <a:schemeClr val="dk1"/>
            </a:effectRef>
            <a:fontRef idx="minor">
              <a:schemeClr val="tx1"/>
            </a:fontRef>
          </p:style>
        </p:cxnSp>
        <p:cxnSp>
          <p:nvCxnSpPr>
            <p:cNvPr id="131" name="Straight Arrow Connector 130">
              <a:extLst>
                <a:ext uri="{FF2B5EF4-FFF2-40B4-BE49-F238E27FC236}">
                  <a16:creationId xmlns:a16="http://schemas.microsoft.com/office/drawing/2014/main" id="{E6B9339E-270F-4001-9223-0C07C5071980}"/>
                </a:ext>
              </a:extLst>
            </p:cNvPr>
            <p:cNvCxnSpPr/>
            <p:nvPr/>
          </p:nvCxnSpPr>
          <p:spPr>
            <a:xfrm flipV="1">
              <a:off x="2540380" y="8338784"/>
              <a:ext cx="866465" cy="1099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32" name="Rectangle 131">
            <a:extLst>
              <a:ext uri="{FF2B5EF4-FFF2-40B4-BE49-F238E27FC236}">
                <a16:creationId xmlns:a16="http://schemas.microsoft.com/office/drawing/2014/main" id="{57190DF9-E841-48A1-986E-F5C7C52092DD}"/>
              </a:ext>
            </a:extLst>
          </p:cNvPr>
          <p:cNvSpPr/>
          <p:nvPr/>
        </p:nvSpPr>
        <p:spPr>
          <a:xfrm>
            <a:off x="4764919" y="2356719"/>
            <a:ext cx="2193682" cy="338554"/>
          </a:xfrm>
          <a:prstGeom prst="rect">
            <a:avLst/>
          </a:prstGeom>
        </p:spPr>
        <p:txBody>
          <a:bodyPr wrap="square">
            <a:spAutoFit/>
          </a:bodyPr>
          <a:lstStyle/>
          <a:p>
            <a:pPr lvl="0">
              <a:defRPr/>
            </a:pPr>
            <a:r>
              <a:rPr lang="en-GB" sz="1600" b="1" dirty="0">
                <a:latin typeface="Century Gothic" panose="020B0502020202020204" pitchFamily="34" charset="0"/>
              </a:rPr>
              <a:t>When</a:t>
            </a:r>
            <a:r>
              <a:rPr lang="en-GB" sz="1600" dirty="0">
                <a:latin typeface="Century Gothic" panose="020B0502020202020204" pitchFamily="34" charset="0"/>
              </a:rPr>
              <a:t> do you sing</a:t>
            </a:r>
            <a:r>
              <a:rPr lang="en-GB" sz="1600" b="1" dirty="0">
                <a:latin typeface="Century Gothic" panose="020B0502020202020204" pitchFamily="34" charset="0"/>
              </a:rPr>
              <a:t>?</a:t>
            </a:r>
          </a:p>
        </p:txBody>
      </p:sp>
      <p:sp>
        <p:nvSpPr>
          <p:cNvPr id="133" name="TextBox 132">
            <a:extLst>
              <a:ext uri="{FF2B5EF4-FFF2-40B4-BE49-F238E27FC236}">
                <a16:creationId xmlns:a16="http://schemas.microsoft.com/office/drawing/2014/main" id="{6366AF04-9663-4DF5-AD6B-9D0A962C77B4}"/>
              </a:ext>
            </a:extLst>
          </p:cNvPr>
          <p:cNvSpPr txBox="1"/>
          <p:nvPr/>
        </p:nvSpPr>
        <p:spPr>
          <a:xfrm>
            <a:off x="116434" y="1778004"/>
            <a:ext cx="1843120" cy="338400"/>
          </a:xfrm>
          <a:prstGeom prst="rect">
            <a:avLst/>
          </a:prstGeom>
          <a:solidFill>
            <a:srgbClr val="DAA52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Yes/no question</a:t>
            </a:r>
          </a:p>
        </p:txBody>
      </p:sp>
      <p:sp>
        <p:nvSpPr>
          <p:cNvPr id="7" name="Rectangle 6">
            <a:extLst>
              <a:ext uri="{FF2B5EF4-FFF2-40B4-BE49-F238E27FC236}">
                <a16:creationId xmlns:a16="http://schemas.microsoft.com/office/drawing/2014/main" id="{D792004B-1072-4430-8E35-CBCE571E4A04}"/>
              </a:ext>
            </a:extLst>
          </p:cNvPr>
          <p:cNvSpPr/>
          <p:nvPr/>
        </p:nvSpPr>
        <p:spPr>
          <a:xfrm>
            <a:off x="4756639" y="1755984"/>
            <a:ext cx="1441990" cy="338554"/>
          </a:xfrm>
          <a:prstGeom prst="rect">
            <a:avLst/>
          </a:prstGeom>
        </p:spPr>
        <p:txBody>
          <a:bodyPr wrap="square">
            <a:spAutoFit/>
          </a:bodyPr>
          <a:lstStyle/>
          <a:p>
            <a:pPr lvl="0">
              <a:defRPr/>
            </a:pPr>
            <a:r>
              <a:rPr lang="en-GB" sz="1600" b="1" dirty="0">
                <a:latin typeface="Century Gothic" panose="020B0502020202020204" pitchFamily="34" charset="0"/>
              </a:rPr>
              <a:t>Do </a:t>
            </a:r>
            <a:r>
              <a:rPr lang="en-GB" sz="1600" dirty="0">
                <a:latin typeface="Century Gothic" panose="020B0502020202020204" pitchFamily="34" charset="0"/>
              </a:rPr>
              <a:t>you sing</a:t>
            </a:r>
            <a:r>
              <a:rPr lang="en-GB" sz="1600" b="1" dirty="0">
                <a:latin typeface="Century Gothic" panose="020B0502020202020204" pitchFamily="34" charset="0"/>
              </a:rPr>
              <a:t>?</a:t>
            </a:r>
          </a:p>
        </p:txBody>
      </p:sp>
      <p:sp>
        <p:nvSpPr>
          <p:cNvPr id="8" name="TextBox 7">
            <a:extLst>
              <a:ext uri="{FF2B5EF4-FFF2-40B4-BE49-F238E27FC236}">
                <a16:creationId xmlns:a16="http://schemas.microsoft.com/office/drawing/2014/main" id="{393F52AE-FB55-485C-8C7E-7AC823F7A857}"/>
              </a:ext>
            </a:extLst>
          </p:cNvPr>
          <p:cNvSpPr txBox="1"/>
          <p:nvPr/>
        </p:nvSpPr>
        <p:spPr>
          <a:xfrm>
            <a:off x="121181" y="2374698"/>
            <a:ext cx="2231162" cy="338554"/>
          </a:xfrm>
          <a:prstGeom prst="rect">
            <a:avLst/>
          </a:prstGeom>
          <a:solidFill>
            <a:srgbClr val="DAA520"/>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Information question</a:t>
            </a:r>
          </a:p>
        </p:txBody>
      </p:sp>
      <p:sp>
        <p:nvSpPr>
          <p:cNvPr id="138" name="Rectangle: Rounded Corners 1" descr="Light yellow rectangle with text: Tu chantes quand ?">
            <a:extLst>
              <a:ext uri="{FF2B5EF4-FFF2-40B4-BE49-F238E27FC236}">
                <a16:creationId xmlns:a16="http://schemas.microsoft.com/office/drawing/2014/main" id="{ADF99A13-1963-49C6-AB6F-93378A10C1C4}"/>
              </a:ext>
            </a:extLst>
          </p:cNvPr>
          <p:cNvSpPr/>
          <p:nvPr/>
        </p:nvSpPr>
        <p:spPr>
          <a:xfrm>
            <a:off x="2561658" y="2356719"/>
            <a:ext cx="2194981" cy="38712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9" name="TextBox 138">
            <a:extLst>
              <a:ext uri="{FF2B5EF4-FFF2-40B4-BE49-F238E27FC236}">
                <a16:creationId xmlns:a16="http://schemas.microsoft.com/office/drawing/2014/main" id="{48650E4C-19DF-4B92-B61D-58F94F58C2E6}"/>
              </a:ext>
            </a:extLst>
          </p:cNvPr>
          <p:cNvSpPr txBox="1"/>
          <p:nvPr/>
        </p:nvSpPr>
        <p:spPr>
          <a:xfrm>
            <a:off x="2561658" y="2375489"/>
            <a:ext cx="2194982" cy="338554"/>
          </a:xfrm>
          <a:prstGeom prst="rect">
            <a:avLst/>
          </a:prstGeom>
          <a:noFill/>
        </p:spPr>
        <p:txBody>
          <a:bodyPr wrap="square" rtlCol="0">
            <a:spAutoFit/>
          </a:bodyPr>
          <a:lstStyle/>
          <a:p>
            <a:r>
              <a:rPr lang="en-GB" sz="1600" dirty="0" err="1">
                <a:latin typeface="Century Gothic" panose="020B0502020202020204" pitchFamily="34" charset="0"/>
              </a:rPr>
              <a:t>Tu</a:t>
            </a:r>
            <a:r>
              <a:rPr lang="en-GB" sz="1600" dirty="0">
                <a:latin typeface="Century Gothic" panose="020B0502020202020204" pitchFamily="34" charset="0"/>
              </a:rPr>
              <a:t> </a:t>
            </a:r>
            <a:r>
              <a:rPr lang="en-GB" sz="1600" dirty="0" err="1">
                <a:latin typeface="Century Gothic" panose="020B0502020202020204" pitchFamily="34" charset="0"/>
              </a:rPr>
              <a:t>chantes</a:t>
            </a:r>
            <a:r>
              <a:rPr lang="en-GB" sz="1600" dirty="0">
                <a:latin typeface="Century Gothic" panose="020B0502020202020204" pitchFamily="34" charset="0"/>
              </a:rPr>
              <a:t> </a:t>
            </a:r>
            <a:r>
              <a:rPr lang="en-GB" sz="1600" b="1" dirty="0" err="1">
                <a:latin typeface="Century Gothic" panose="020B0502020202020204" pitchFamily="34" charset="0"/>
              </a:rPr>
              <a:t>quand</a:t>
            </a:r>
            <a:r>
              <a:rPr lang="en-GB" sz="1600" dirty="0">
                <a:latin typeface="Century Gothic" panose="020B0502020202020204" pitchFamily="34" charset="0"/>
              </a:rPr>
              <a:t> </a:t>
            </a:r>
            <a:r>
              <a:rPr lang="en-GB" sz="1600" b="1" dirty="0">
                <a:latin typeface="Century Gothic" panose="020B0502020202020204" pitchFamily="34" charset="0"/>
              </a:rPr>
              <a:t>?</a:t>
            </a:r>
          </a:p>
        </p:txBody>
      </p:sp>
      <p:sp>
        <p:nvSpPr>
          <p:cNvPr id="141" name="Rectangle 140">
            <a:extLst>
              <a:ext uri="{FF2B5EF4-FFF2-40B4-BE49-F238E27FC236}">
                <a16:creationId xmlns:a16="http://schemas.microsoft.com/office/drawing/2014/main" id="{8AFD8EF6-250C-458F-9FCE-960BF30EC844}"/>
              </a:ext>
            </a:extLst>
          </p:cNvPr>
          <p:cNvSpPr/>
          <p:nvPr/>
        </p:nvSpPr>
        <p:spPr>
          <a:xfrm>
            <a:off x="108000" y="3732913"/>
            <a:ext cx="5328433"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2. Inversion</a:t>
            </a:r>
            <a:endParaRPr lang="en-GB" dirty="0">
              <a:solidFill>
                <a:srgbClr val="000000"/>
              </a:solidFill>
              <a:latin typeface="Century Gothic" panose="020B0502020202020204" pitchFamily="34" charset="0"/>
            </a:endParaRPr>
          </a:p>
        </p:txBody>
      </p:sp>
      <p:sp>
        <p:nvSpPr>
          <p:cNvPr id="143" name="Rectangle: Rounded Corners 1" descr="Picture of a boy [Amir]">
            <a:extLst>
              <a:ext uri="{FF2B5EF4-FFF2-40B4-BE49-F238E27FC236}">
                <a16:creationId xmlns:a16="http://schemas.microsoft.com/office/drawing/2014/main" id="{12A12909-5314-462A-9690-4AA8D7A63C2B}"/>
              </a:ext>
            </a:extLst>
          </p:cNvPr>
          <p:cNvSpPr/>
          <p:nvPr/>
        </p:nvSpPr>
        <p:spPr>
          <a:xfrm>
            <a:off x="2641249" y="4206230"/>
            <a:ext cx="1273860" cy="38636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4" name="TextBox 143" descr="Light yellow box with text: Tu chantes.">
            <a:extLst>
              <a:ext uri="{FF2B5EF4-FFF2-40B4-BE49-F238E27FC236}">
                <a16:creationId xmlns:a16="http://schemas.microsoft.com/office/drawing/2014/main" id="{088E37F2-E9BA-49CA-9D4D-16FFA94D08F7}"/>
              </a:ext>
            </a:extLst>
          </p:cNvPr>
          <p:cNvSpPr txBox="1"/>
          <p:nvPr/>
        </p:nvSpPr>
        <p:spPr>
          <a:xfrm>
            <a:off x="2641249" y="4224964"/>
            <a:ext cx="1352669" cy="337890"/>
          </a:xfrm>
          <a:prstGeom prst="rect">
            <a:avLst/>
          </a:prstGeom>
          <a:noFill/>
        </p:spPr>
        <p:txBody>
          <a:bodyPr wrap="square" rtlCol="0">
            <a:spAutoFit/>
          </a:bodyPr>
          <a:lstStyle/>
          <a:p>
            <a:r>
              <a:rPr lang="en-GB" sz="1600" dirty="0">
                <a:latin typeface="Century Gothic" panose="020B0502020202020204" pitchFamily="34" charset="0"/>
              </a:rPr>
              <a:t>Tu </a:t>
            </a:r>
            <a:r>
              <a:rPr lang="en-GB" sz="1600" dirty="0" err="1">
                <a:latin typeface="Century Gothic" panose="020B0502020202020204" pitchFamily="34" charset="0"/>
              </a:rPr>
              <a:t>chantes</a:t>
            </a:r>
            <a:r>
              <a:rPr lang="en-GB" sz="1600" dirty="0">
                <a:latin typeface="Century Gothic" panose="020B0502020202020204" pitchFamily="34" charset="0"/>
              </a:rPr>
              <a:t>.</a:t>
            </a:r>
          </a:p>
        </p:txBody>
      </p:sp>
      <p:sp>
        <p:nvSpPr>
          <p:cNvPr id="145" name="TextBox 144">
            <a:extLst>
              <a:ext uri="{FF2B5EF4-FFF2-40B4-BE49-F238E27FC236}">
                <a16:creationId xmlns:a16="http://schemas.microsoft.com/office/drawing/2014/main" id="{7FE16CDF-DA9D-465D-B49C-3DB280555B30}"/>
              </a:ext>
            </a:extLst>
          </p:cNvPr>
          <p:cNvSpPr txBox="1"/>
          <p:nvPr/>
        </p:nvSpPr>
        <p:spPr>
          <a:xfrm>
            <a:off x="223169" y="4234255"/>
            <a:ext cx="1189749" cy="338554"/>
          </a:xfrm>
          <a:prstGeom prst="rect">
            <a:avLst/>
          </a:prstGeom>
          <a:solidFill>
            <a:srgbClr val="DAA52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Statement</a:t>
            </a:r>
          </a:p>
        </p:txBody>
      </p:sp>
      <p:sp>
        <p:nvSpPr>
          <p:cNvPr id="146" name="Rectangle 145">
            <a:extLst>
              <a:ext uri="{FF2B5EF4-FFF2-40B4-BE49-F238E27FC236}">
                <a16:creationId xmlns:a16="http://schemas.microsoft.com/office/drawing/2014/main" id="{294599D3-B0E5-4553-8A90-8B0E4DAE7C5A}"/>
              </a:ext>
            </a:extLst>
          </p:cNvPr>
          <p:cNvSpPr/>
          <p:nvPr/>
        </p:nvSpPr>
        <p:spPr>
          <a:xfrm>
            <a:off x="4856495" y="4171322"/>
            <a:ext cx="1090076" cy="338554"/>
          </a:xfrm>
          <a:prstGeom prst="rect">
            <a:avLst/>
          </a:prstGeom>
        </p:spPr>
        <p:txBody>
          <a:bodyPr wrap="square">
            <a:spAutoFit/>
          </a:bodyPr>
          <a:lstStyle/>
          <a:p>
            <a:pPr lvl="0">
              <a:defRPr/>
            </a:pPr>
            <a:r>
              <a:rPr lang="en-GB" sz="1600" dirty="0">
                <a:latin typeface="Century Gothic" panose="020B0502020202020204" pitchFamily="34" charset="0"/>
              </a:rPr>
              <a:t>You sing.</a:t>
            </a:r>
          </a:p>
        </p:txBody>
      </p:sp>
      <p:cxnSp>
        <p:nvCxnSpPr>
          <p:cNvPr id="147" name="Straight Arrow Connector 146" descr="Picture of an arrow to indicate flat intonation">
            <a:extLst>
              <a:ext uri="{FF2B5EF4-FFF2-40B4-BE49-F238E27FC236}">
                <a16:creationId xmlns:a16="http://schemas.microsoft.com/office/drawing/2014/main" id="{4BB74754-B00F-4483-BCDF-3E5027A60FAC}"/>
              </a:ext>
            </a:extLst>
          </p:cNvPr>
          <p:cNvCxnSpPr/>
          <p:nvPr/>
        </p:nvCxnSpPr>
        <p:spPr>
          <a:xfrm flipV="1">
            <a:off x="2868358" y="4681804"/>
            <a:ext cx="1045784" cy="1"/>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49" name="Rectangle: Rounded Corners 1" descr="Light yellow box with text: Chantes-tu ?">
            <a:extLst>
              <a:ext uri="{FF2B5EF4-FFF2-40B4-BE49-F238E27FC236}">
                <a16:creationId xmlns:a16="http://schemas.microsoft.com/office/drawing/2014/main" id="{EB28806E-9F54-48EE-8494-3629EE0F8379}"/>
              </a:ext>
            </a:extLst>
          </p:cNvPr>
          <p:cNvSpPr/>
          <p:nvPr/>
        </p:nvSpPr>
        <p:spPr>
          <a:xfrm>
            <a:off x="2647948" y="4808661"/>
            <a:ext cx="1510879" cy="38520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0" name="TextBox 149" descr="Light yellow box with text: Chantes-tu ?">
            <a:extLst>
              <a:ext uri="{FF2B5EF4-FFF2-40B4-BE49-F238E27FC236}">
                <a16:creationId xmlns:a16="http://schemas.microsoft.com/office/drawing/2014/main" id="{1839BD26-E565-4D03-92A9-210B41E9F9A8}"/>
              </a:ext>
            </a:extLst>
          </p:cNvPr>
          <p:cNvSpPr txBox="1"/>
          <p:nvPr/>
        </p:nvSpPr>
        <p:spPr>
          <a:xfrm>
            <a:off x="2647948" y="4827337"/>
            <a:ext cx="1510880" cy="336874"/>
          </a:xfrm>
          <a:prstGeom prst="rect">
            <a:avLst/>
          </a:prstGeom>
          <a:noFill/>
        </p:spPr>
        <p:txBody>
          <a:bodyPr wrap="square" rtlCol="0">
            <a:spAutoFit/>
          </a:bodyPr>
          <a:lstStyle/>
          <a:p>
            <a:r>
              <a:rPr lang="en-GB" sz="1600" dirty="0" err="1">
                <a:latin typeface="Century Gothic" panose="020B0502020202020204" pitchFamily="34" charset="0"/>
              </a:rPr>
              <a:t>Chantes-tu</a:t>
            </a:r>
            <a:r>
              <a:rPr lang="en-GB" sz="1600" dirty="0">
                <a:latin typeface="Century Gothic" panose="020B0502020202020204" pitchFamily="34" charset="0"/>
              </a:rPr>
              <a:t> </a:t>
            </a:r>
            <a:r>
              <a:rPr lang="en-GB" sz="1600" b="1" dirty="0">
                <a:latin typeface="Century Gothic" panose="020B0502020202020204" pitchFamily="34" charset="0"/>
              </a:rPr>
              <a:t>?</a:t>
            </a:r>
          </a:p>
        </p:txBody>
      </p:sp>
      <p:grpSp>
        <p:nvGrpSpPr>
          <p:cNvPr id="151" name="Group 150" descr="Picture of an arrow pointing up at the end to indicate rising intonation at the end of the question">
            <a:extLst>
              <a:ext uri="{FF2B5EF4-FFF2-40B4-BE49-F238E27FC236}">
                <a16:creationId xmlns:a16="http://schemas.microsoft.com/office/drawing/2014/main" id="{4891CFB2-1D4C-4ED1-B648-0015FA7DCCEB}"/>
              </a:ext>
            </a:extLst>
          </p:cNvPr>
          <p:cNvGrpSpPr/>
          <p:nvPr/>
        </p:nvGrpSpPr>
        <p:grpSpPr>
          <a:xfrm>
            <a:off x="2900390" y="5263187"/>
            <a:ext cx="1045784" cy="63966"/>
            <a:chOff x="1559636" y="8338784"/>
            <a:chExt cx="1847209" cy="109972"/>
          </a:xfrm>
        </p:grpSpPr>
        <p:cxnSp>
          <p:nvCxnSpPr>
            <p:cNvPr id="152" name="Straight Connector 151">
              <a:extLst>
                <a:ext uri="{FF2B5EF4-FFF2-40B4-BE49-F238E27FC236}">
                  <a16:creationId xmlns:a16="http://schemas.microsoft.com/office/drawing/2014/main" id="{BCB8F7EE-806D-457E-9C36-8EAF13C2C29C}"/>
                </a:ext>
              </a:extLst>
            </p:cNvPr>
            <p:cNvCxnSpPr/>
            <p:nvPr/>
          </p:nvCxnSpPr>
          <p:spPr>
            <a:xfrm>
              <a:off x="1559636" y="8448756"/>
              <a:ext cx="980744" cy="0"/>
            </a:xfrm>
            <a:prstGeom prst="line">
              <a:avLst/>
            </a:prstGeom>
          </p:spPr>
          <p:style>
            <a:lnRef idx="1">
              <a:schemeClr val="dk1"/>
            </a:lnRef>
            <a:fillRef idx="0">
              <a:schemeClr val="dk1"/>
            </a:fillRef>
            <a:effectRef idx="0">
              <a:schemeClr val="dk1"/>
            </a:effectRef>
            <a:fontRef idx="minor">
              <a:schemeClr val="tx1"/>
            </a:fontRef>
          </p:style>
        </p:cxnSp>
        <p:cxnSp>
          <p:nvCxnSpPr>
            <p:cNvPr id="153" name="Straight Arrow Connector 152">
              <a:extLst>
                <a:ext uri="{FF2B5EF4-FFF2-40B4-BE49-F238E27FC236}">
                  <a16:creationId xmlns:a16="http://schemas.microsoft.com/office/drawing/2014/main" id="{4B7E862B-805A-4C3F-A9E1-0E33C7634A74}"/>
                </a:ext>
              </a:extLst>
            </p:cNvPr>
            <p:cNvCxnSpPr/>
            <p:nvPr/>
          </p:nvCxnSpPr>
          <p:spPr>
            <a:xfrm flipV="1">
              <a:off x="2540380" y="8338784"/>
              <a:ext cx="866465" cy="1099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54" name="Rectangle 153">
            <a:extLst>
              <a:ext uri="{FF2B5EF4-FFF2-40B4-BE49-F238E27FC236}">
                <a16:creationId xmlns:a16="http://schemas.microsoft.com/office/drawing/2014/main" id="{11A779AC-10C3-4AEC-82D4-82EC6803FF9F}"/>
              </a:ext>
            </a:extLst>
          </p:cNvPr>
          <p:cNvSpPr/>
          <p:nvPr/>
        </p:nvSpPr>
        <p:spPr>
          <a:xfrm>
            <a:off x="4856495" y="5409930"/>
            <a:ext cx="2193682" cy="338554"/>
          </a:xfrm>
          <a:prstGeom prst="rect">
            <a:avLst/>
          </a:prstGeom>
        </p:spPr>
        <p:txBody>
          <a:bodyPr wrap="square">
            <a:spAutoFit/>
          </a:bodyPr>
          <a:lstStyle/>
          <a:p>
            <a:pPr lvl="0">
              <a:defRPr/>
            </a:pPr>
            <a:r>
              <a:rPr lang="en-GB" sz="1600" b="1" dirty="0">
                <a:latin typeface="Century Gothic" panose="020B0502020202020204" pitchFamily="34" charset="0"/>
              </a:rPr>
              <a:t>When</a:t>
            </a:r>
            <a:r>
              <a:rPr lang="en-GB" sz="1600" dirty="0">
                <a:latin typeface="Century Gothic" panose="020B0502020202020204" pitchFamily="34" charset="0"/>
              </a:rPr>
              <a:t> do you sing</a:t>
            </a:r>
            <a:r>
              <a:rPr lang="en-GB" sz="1600" b="1" dirty="0">
                <a:latin typeface="Century Gothic" panose="020B0502020202020204" pitchFamily="34" charset="0"/>
              </a:rPr>
              <a:t>?</a:t>
            </a:r>
          </a:p>
        </p:txBody>
      </p:sp>
      <p:sp>
        <p:nvSpPr>
          <p:cNvPr id="155" name="TextBox 154">
            <a:extLst>
              <a:ext uri="{FF2B5EF4-FFF2-40B4-BE49-F238E27FC236}">
                <a16:creationId xmlns:a16="http://schemas.microsoft.com/office/drawing/2014/main" id="{C86776ED-E158-49A4-A4C0-1D6DB3238DFF}"/>
              </a:ext>
            </a:extLst>
          </p:cNvPr>
          <p:cNvSpPr txBox="1"/>
          <p:nvPr/>
        </p:nvSpPr>
        <p:spPr>
          <a:xfrm>
            <a:off x="208010" y="4831215"/>
            <a:ext cx="1843120" cy="338400"/>
          </a:xfrm>
          <a:prstGeom prst="rect">
            <a:avLst/>
          </a:prstGeom>
          <a:solidFill>
            <a:srgbClr val="DAA52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Yes/no question</a:t>
            </a:r>
          </a:p>
        </p:txBody>
      </p:sp>
      <p:sp>
        <p:nvSpPr>
          <p:cNvPr id="156" name="Rectangle 155">
            <a:extLst>
              <a:ext uri="{FF2B5EF4-FFF2-40B4-BE49-F238E27FC236}">
                <a16:creationId xmlns:a16="http://schemas.microsoft.com/office/drawing/2014/main" id="{F68C1141-29CD-40EF-83C2-D411B7315B02}"/>
              </a:ext>
            </a:extLst>
          </p:cNvPr>
          <p:cNvSpPr/>
          <p:nvPr/>
        </p:nvSpPr>
        <p:spPr>
          <a:xfrm>
            <a:off x="4848215" y="4809195"/>
            <a:ext cx="1441990" cy="338554"/>
          </a:xfrm>
          <a:prstGeom prst="rect">
            <a:avLst/>
          </a:prstGeom>
        </p:spPr>
        <p:txBody>
          <a:bodyPr wrap="square">
            <a:spAutoFit/>
          </a:bodyPr>
          <a:lstStyle/>
          <a:p>
            <a:pPr lvl="0">
              <a:defRPr/>
            </a:pPr>
            <a:r>
              <a:rPr lang="en-GB" sz="1600" b="1" dirty="0">
                <a:latin typeface="Century Gothic" panose="020B0502020202020204" pitchFamily="34" charset="0"/>
              </a:rPr>
              <a:t>Do </a:t>
            </a:r>
            <a:r>
              <a:rPr lang="en-GB" sz="1600" dirty="0">
                <a:latin typeface="Century Gothic" panose="020B0502020202020204" pitchFamily="34" charset="0"/>
              </a:rPr>
              <a:t>you sing</a:t>
            </a:r>
            <a:r>
              <a:rPr lang="en-GB" sz="1600" b="1" dirty="0">
                <a:latin typeface="Century Gothic" panose="020B0502020202020204" pitchFamily="34" charset="0"/>
              </a:rPr>
              <a:t>?</a:t>
            </a:r>
          </a:p>
        </p:txBody>
      </p:sp>
      <p:sp>
        <p:nvSpPr>
          <p:cNvPr id="157" name="TextBox 156">
            <a:extLst>
              <a:ext uri="{FF2B5EF4-FFF2-40B4-BE49-F238E27FC236}">
                <a16:creationId xmlns:a16="http://schemas.microsoft.com/office/drawing/2014/main" id="{31DE3BAD-EE88-43D2-A3A3-F2854EAEC138}"/>
              </a:ext>
            </a:extLst>
          </p:cNvPr>
          <p:cNvSpPr txBox="1"/>
          <p:nvPr/>
        </p:nvSpPr>
        <p:spPr>
          <a:xfrm>
            <a:off x="212757" y="5427909"/>
            <a:ext cx="2231162" cy="338554"/>
          </a:xfrm>
          <a:prstGeom prst="rect">
            <a:avLst/>
          </a:prstGeom>
          <a:solidFill>
            <a:srgbClr val="DAA520"/>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Information question</a:t>
            </a:r>
          </a:p>
        </p:txBody>
      </p:sp>
      <p:grpSp>
        <p:nvGrpSpPr>
          <p:cNvPr id="158" name="Group 157" descr="Light yellow box with text: Quand chantes-tu ? ">
            <a:extLst>
              <a:ext uri="{FF2B5EF4-FFF2-40B4-BE49-F238E27FC236}">
                <a16:creationId xmlns:a16="http://schemas.microsoft.com/office/drawing/2014/main" id="{58EF870B-4EAE-4ADB-9F77-185560A71C19}"/>
              </a:ext>
            </a:extLst>
          </p:cNvPr>
          <p:cNvGrpSpPr/>
          <p:nvPr/>
        </p:nvGrpSpPr>
        <p:grpSpPr>
          <a:xfrm>
            <a:off x="2653234" y="5409930"/>
            <a:ext cx="2194982" cy="387121"/>
            <a:chOff x="182214" y="1867512"/>
            <a:chExt cx="1668264" cy="387121"/>
          </a:xfrm>
        </p:grpSpPr>
        <p:sp>
          <p:nvSpPr>
            <p:cNvPr id="159" name="Rectangle: Rounded Corners 1">
              <a:extLst>
                <a:ext uri="{FF2B5EF4-FFF2-40B4-BE49-F238E27FC236}">
                  <a16:creationId xmlns:a16="http://schemas.microsoft.com/office/drawing/2014/main" id="{CC861A78-57A1-446E-BFC9-04DD60E63B9A}"/>
                </a:ext>
              </a:extLst>
            </p:cNvPr>
            <p:cNvSpPr/>
            <p:nvPr/>
          </p:nvSpPr>
          <p:spPr>
            <a:xfrm>
              <a:off x="182214" y="1867512"/>
              <a:ext cx="1668263" cy="38712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0" name="TextBox 159">
              <a:extLst>
                <a:ext uri="{FF2B5EF4-FFF2-40B4-BE49-F238E27FC236}">
                  <a16:creationId xmlns:a16="http://schemas.microsoft.com/office/drawing/2014/main" id="{BB005CA8-CA2D-4FC4-9D1C-A7F2B18BE234}"/>
                </a:ext>
              </a:extLst>
            </p:cNvPr>
            <p:cNvSpPr txBox="1"/>
            <p:nvPr/>
          </p:nvSpPr>
          <p:spPr>
            <a:xfrm>
              <a:off x="182214" y="1886282"/>
              <a:ext cx="1668264" cy="338554"/>
            </a:xfrm>
            <a:prstGeom prst="rect">
              <a:avLst/>
            </a:prstGeom>
            <a:noFill/>
          </p:spPr>
          <p:txBody>
            <a:bodyPr wrap="square" rtlCol="0">
              <a:spAutoFit/>
            </a:bodyPr>
            <a:lstStyle/>
            <a:p>
              <a:r>
                <a:rPr lang="en-GB" sz="1600" b="1" dirty="0" err="1">
                  <a:latin typeface="Century Gothic" panose="020B0502020202020204" pitchFamily="34" charset="0"/>
                </a:rPr>
                <a:t>Quand</a:t>
              </a:r>
              <a:r>
                <a:rPr lang="en-GB" sz="1600" b="1" dirty="0">
                  <a:latin typeface="Century Gothic" panose="020B0502020202020204" pitchFamily="34" charset="0"/>
                </a:rPr>
                <a:t> </a:t>
              </a:r>
              <a:r>
                <a:rPr lang="en-GB" sz="1600" dirty="0" err="1">
                  <a:latin typeface="Century Gothic" panose="020B0502020202020204" pitchFamily="34" charset="0"/>
                </a:rPr>
                <a:t>chantes-tu</a:t>
              </a:r>
              <a:r>
                <a:rPr lang="en-GB" sz="1600" dirty="0">
                  <a:latin typeface="Century Gothic" panose="020B0502020202020204" pitchFamily="34" charset="0"/>
                </a:rPr>
                <a:t> </a:t>
              </a:r>
              <a:r>
                <a:rPr lang="en-GB" sz="1600" b="1" dirty="0">
                  <a:latin typeface="Century Gothic" panose="020B0502020202020204" pitchFamily="34" charset="0"/>
                </a:rPr>
                <a:t>?</a:t>
              </a:r>
            </a:p>
          </p:txBody>
        </p:sp>
      </p:grpSp>
      <p:sp>
        <p:nvSpPr>
          <p:cNvPr id="162" name="TextBox 161">
            <a:extLst>
              <a:ext uri="{FF2B5EF4-FFF2-40B4-BE49-F238E27FC236}">
                <a16:creationId xmlns:a16="http://schemas.microsoft.com/office/drawing/2014/main" id="{EB8E5FE0-6975-41AD-9E02-2E178EB99DFD}"/>
              </a:ext>
            </a:extLst>
          </p:cNvPr>
          <p:cNvSpPr txBox="1"/>
          <p:nvPr/>
        </p:nvSpPr>
        <p:spPr>
          <a:xfrm>
            <a:off x="108000" y="2877132"/>
            <a:ext cx="6691049"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With this type of question, the </a:t>
            </a:r>
            <a:r>
              <a:rPr kumimoji="0" lang="en-GB" sz="1600" b="1" i="0" u="none" strike="noStrike" kern="0" cap="none" spc="0" normalizeH="0" baseline="0" noProof="0" dirty="0">
                <a:ln>
                  <a:noFill/>
                </a:ln>
                <a:effectLst/>
                <a:uLnTx/>
                <a:uFillTx/>
                <a:latin typeface="Century Gothic" panose="020F0302020204030204"/>
                <a:ea typeface="+mn-ea"/>
                <a:cs typeface="+mn-cs"/>
              </a:rPr>
              <a:t>question word </a:t>
            </a:r>
            <a:r>
              <a:rPr kumimoji="0" lang="en-GB" sz="1600" b="0" i="0" u="none" strike="noStrike" kern="0" cap="none" spc="0" normalizeH="0" baseline="0" noProof="0" dirty="0">
                <a:ln>
                  <a:noFill/>
                </a:ln>
                <a:effectLst/>
                <a:uLnTx/>
                <a:uFillTx/>
                <a:latin typeface="Century Gothic" panose="020F0302020204030204"/>
                <a:ea typeface="+mn-ea"/>
                <a:cs typeface="+mn-cs"/>
              </a:rPr>
              <a:t>goes at the </a:t>
            </a:r>
            <a:r>
              <a:rPr kumimoji="0" lang="en-GB" sz="1600" b="1" i="0" u="none" strike="noStrike" kern="0" cap="none" spc="0" normalizeH="0" baseline="0" noProof="0" dirty="0">
                <a:ln>
                  <a:noFill/>
                </a:ln>
                <a:effectLst/>
                <a:uLnTx/>
                <a:uFillTx/>
                <a:latin typeface="Century Gothic" panose="020F0302020204030204"/>
                <a:ea typeface="+mn-ea"/>
                <a:cs typeface="+mn-cs"/>
              </a:rPr>
              <a:t>end. </a:t>
            </a:r>
          </a:p>
          <a:p>
            <a:pPr marL="0" marR="0" lvl="0" indent="0" defTabSz="914400" eaLnBrk="1" fontAlgn="auto" latinLnBrk="0" hangingPunct="1">
              <a:lnSpc>
                <a:spcPct val="100000"/>
              </a:lnSpc>
              <a:spcBef>
                <a:spcPts val="0"/>
              </a:spcBef>
              <a:spcAft>
                <a:spcPts val="0"/>
              </a:spcAft>
              <a:buClrTx/>
              <a:buSzTx/>
              <a:buFontTx/>
              <a:buNone/>
              <a:tabLst/>
              <a:defRPr/>
            </a:pPr>
            <a:r>
              <a:rPr lang="en-GB" sz="1600" kern="0" dirty="0">
                <a:latin typeface="Century Gothic" panose="020F0302020204030204"/>
              </a:rPr>
              <a:t>You can also add </a:t>
            </a:r>
            <a:r>
              <a:rPr lang="en-GB" sz="1600" b="1" kern="0" dirty="0" err="1">
                <a:latin typeface="Century Gothic" panose="020F0302020204030204"/>
              </a:rPr>
              <a:t>est-ce</a:t>
            </a:r>
            <a:r>
              <a:rPr lang="en-GB" sz="1600" b="1" kern="0" dirty="0">
                <a:latin typeface="Century Gothic" panose="020F0302020204030204"/>
              </a:rPr>
              <a:t> que before the pronoun </a:t>
            </a:r>
            <a:r>
              <a:rPr lang="en-GB" sz="1600" kern="0" dirty="0">
                <a:latin typeface="Century Gothic" panose="020F0302020204030204"/>
              </a:rPr>
              <a:t>for emphasis: ‘</a:t>
            </a:r>
            <a:r>
              <a:rPr lang="en-GB" sz="1600" b="1" kern="0" dirty="0">
                <a:latin typeface="Century Gothic" panose="020F0302020204030204"/>
              </a:rPr>
              <a:t>Est-</a:t>
            </a:r>
            <a:r>
              <a:rPr lang="en-GB" sz="1600" b="1" kern="0" dirty="0" err="1">
                <a:latin typeface="Century Gothic" panose="020F0302020204030204"/>
              </a:rPr>
              <a:t>ce</a:t>
            </a:r>
            <a:r>
              <a:rPr lang="en-GB" sz="1600" b="1" kern="0" dirty="0">
                <a:latin typeface="Century Gothic" panose="020F0302020204030204"/>
              </a:rPr>
              <a:t>-que</a:t>
            </a:r>
            <a:r>
              <a:rPr lang="en-GB" sz="1600" kern="0" dirty="0">
                <a:latin typeface="Century Gothic" panose="020F0302020204030204"/>
              </a:rPr>
              <a:t> </a:t>
            </a:r>
            <a:r>
              <a:rPr lang="en-GB" sz="1600" kern="0" dirty="0" err="1">
                <a:latin typeface="Century Gothic" panose="020F0302020204030204"/>
              </a:rPr>
              <a:t>tu</a:t>
            </a:r>
            <a:r>
              <a:rPr lang="en-GB" sz="1600" kern="0" dirty="0">
                <a:latin typeface="Century Gothic" panose="020F0302020204030204"/>
              </a:rPr>
              <a:t> </a:t>
            </a:r>
            <a:r>
              <a:rPr lang="en-GB" sz="1600" kern="0" dirty="0" err="1">
                <a:latin typeface="Century Gothic" panose="020F0302020204030204"/>
              </a:rPr>
              <a:t>chantes</a:t>
            </a:r>
            <a:r>
              <a:rPr lang="en-GB" sz="1600" kern="0" dirty="0">
                <a:latin typeface="Century Gothic" panose="020F0302020204030204"/>
              </a:rPr>
              <a:t>?’</a:t>
            </a:r>
            <a:r>
              <a:rPr kumimoji="0" lang="en-GB" sz="1600" b="1" i="0" u="none" strike="noStrike" kern="0" cap="none" spc="0" normalizeH="0" baseline="0" noProof="0" dirty="0">
                <a:ln>
                  <a:noFill/>
                </a:ln>
                <a:effectLst/>
                <a:uLnTx/>
                <a:uFillTx/>
                <a:latin typeface="Century Gothic" panose="020F0302020204030204"/>
                <a:ea typeface="+mn-ea"/>
                <a:cs typeface="+mn-cs"/>
              </a:rPr>
              <a:t> ‘</a:t>
            </a:r>
            <a:r>
              <a:rPr kumimoji="0" lang="en-GB" sz="1600" i="0" u="none" strike="noStrike" kern="0" cap="none" spc="0" normalizeH="0" baseline="0" noProof="0" dirty="0" err="1">
                <a:ln>
                  <a:noFill/>
                </a:ln>
                <a:effectLst/>
                <a:uLnTx/>
                <a:uFillTx/>
                <a:latin typeface="Century Gothic" panose="020F0302020204030204"/>
                <a:ea typeface="+mn-ea"/>
                <a:cs typeface="+mn-cs"/>
              </a:rPr>
              <a:t>Quand</a:t>
            </a:r>
            <a:r>
              <a:rPr kumimoji="0" lang="en-GB" sz="1600" i="0" u="none" strike="noStrike" kern="0" cap="none" spc="0" normalizeH="0" baseline="0" noProof="0" dirty="0">
                <a:ln>
                  <a:noFill/>
                </a:ln>
                <a:effectLst/>
                <a:uLnTx/>
                <a:uFillTx/>
                <a:latin typeface="Century Gothic" panose="020F0302020204030204"/>
                <a:ea typeface="+mn-ea"/>
                <a:cs typeface="+mn-cs"/>
              </a:rPr>
              <a:t> </a:t>
            </a:r>
            <a:r>
              <a:rPr kumimoji="0" lang="en-GB" sz="1600" b="1" i="0" u="none" strike="noStrike" kern="0" cap="none" spc="0" normalizeH="0" baseline="0" noProof="0" dirty="0" err="1">
                <a:ln>
                  <a:noFill/>
                </a:ln>
                <a:effectLst/>
                <a:uLnTx/>
                <a:uFillTx/>
                <a:latin typeface="Century Gothic" panose="020F0302020204030204"/>
                <a:ea typeface="+mn-ea"/>
                <a:cs typeface="+mn-cs"/>
              </a:rPr>
              <a:t>est-ce</a:t>
            </a:r>
            <a:r>
              <a:rPr kumimoji="0" lang="en-GB" sz="1600" b="1" i="0" u="none" strike="noStrike" kern="0" cap="none" spc="0" normalizeH="0" baseline="0" noProof="0" dirty="0">
                <a:ln>
                  <a:noFill/>
                </a:ln>
                <a:effectLst/>
                <a:uLnTx/>
                <a:uFillTx/>
                <a:latin typeface="Century Gothic" panose="020F0302020204030204"/>
                <a:ea typeface="+mn-ea"/>
                <a:cs typeface="+mn-cs"/>
              </a:rPr>
              <a:t> que</a:t>
            </a:r>
            <a:r>
              <a:rPr kumimoji="0" lang="en-GB" sz="1600" i="0" u="none" strike="noStrike" kern="0" cap="none" spc="0" normalizeH="0" baseline="0" noProof="0" dirty="0">
                <a:ln>
                  <a:noFill/>
                </a:ln>
                <a:effectLst/>
                <a:uLnTx/>
                <a:uFillTx/>
                <a:latin typeface="Century Gothic" panose="020F0302020204030204"/>
                <a:ea typeface="+mn-ea"/>
                <a:cs typeface="+mn-cs"/>
              </a:rPr>
              <a:t> </a:t>
            </a:r>
            <a:r>
              <a:rPr kumimoji="0" lang="en-GB" sz="1600" i="0" u="none" strike="noStrike" kern="0" cap="none" spc="0" normalizeH="0" baseline="0" noProof="0" dirty="0" err="1">
                <a:ln>
                  <a:noFill/>
                </a:ln>
                <a:effectLst/>
                <a:uLnTx/>
                <a:uFillTx/>
                <a:latin typeface="Century Gothic" panose="020F0302020204030204"/>
                <a:ea typeface="+mn-ea"/>
                <a:cs typeface="+mn-cs"/>
              </a:rPr>
              <a:t>tu</a:t>
            </a:r>
            <a:r>
              <a:rPr kumimoji="0" lang="en-GB" sz="1600" i="0" u="none" strike="noStrike" kern="0" cap="none" spc="0" normalizeH="0" baseline="0" noProof="0" dirty="0">
                <a:ln>
                  <a:noFill/>
                </a:ln>
                <a:effectLst/>
                <a:uLnTx/>
                <a:uFillTx/>
                <a:latin typeface="Century Gothic" panose="020F0302020204030204"/>
                <a:ea typeface="+mn-ea"/>
                <a:cs typeface="+mn-cs"/>
              </a:rPr>
              <a:t> </a:t>
            </a:r>
            <a:r>
              <a:rPr kumimoji="0" lang="en-GB" sz="1600" i="0" u="none" strike="noStrike" kern="0" cap="none" spc="0" normalizeH="0" baseline="0" noProof="0" dirty="0" err="1">
                <a:ln>
                  <a:noFill/>
                </a:ln>
                <a:effectLst/>
                <a:uLnTx/>
                <a:uFillTx/>
                <a:latin typeface="Century Gothic" panose="020F0302020204030204"/>
                <a:ea typeface="+mn-ea"/>
                <a:cs typeface="+mn-cs"/>
              </a:rPr>
              <a:t>chantes</a:t>
            </a:r>
            <a:r>
              <a:rPr kumimoji="0" lang="en-GB" sz="1600" i="0" u="none" strike="noStrike" kern="0" cap="none" spc="0" normalizeH="0" baseline="0" noProof="0" dirty="0">
                <a:ln>
                  <a:noFill/>
                </a:ln>
                <a:effectLst/>
                <a:uLnTx/>
                <a:uFillTx/>
                <a:latin typeface="Century Gothic" panose="020F0302020204030204"/>
                <a:ea typeface="+mn-ea"/>
                <a:cs typeface="+mn-cs"/>
              </a:rPr>
              <a:t>?’</a:t>
            </a:r>
            <a:endParaRPr kumimoji="0" lang="en-GB" sz="1600" b="0" i="0" u="none" strike="noStrike" kern="0" cap="none" spc="0" normalizeH="0" baseline="0" noProof="0" dirty="0">
              <a:ln>
                <a:noFill/>
              </a:ln>
              <a:effectLst/>
              <a:uLnTx/>
              <a:uFillTx/>
              <a:latin typeface="Century Gothic" panose="020F0302020204030204"/>
              <a:ea typeface="+mn-ea"/>
              <a:cs typeface="+mn-cs"/>
            </a:endParaRPr>
          </a:p>
        </p:txBody>
      </p:sp>
      <p:sp>
        <p:nvSpPr>
          <p:cNvPr id="163" name="TextBox 162">
            <a:extLst>
              <a:ext uri="{FF2B5EF4-FFF2-40B4-BE49-F238E27FC236}">
                <a16:creationId xmlns:a16="http://schemas.microsoft.com/office/drawing/2014/main" id="{73767166-D85E-4F59-A8F5-A06AE5D4318C}"/>
              </a:ext>
            </a:extLst>
          </p:cNvPr>
          <p:cNvSpPr txBox="1"/>
          <p:nvPr/>
        </p:nvSpPr>
        <p:spPr>
          <a:xfrm>
            <a:off x="108000" y="5804046"/>
            <a:ext cx="6726407"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With this type of question, the </a:t>
            </a:r>
            <a:r>
              <a:rPr kumimoji="0" lang="en-GB" sz="1600" b="1" i="0" u="none" strike="noStrike" kern="0" cap="none" spc="0" normalizeH="0" baseline="0" noProof="0" dirty="0">
                <a:ln>
                  <a:noFill/>
                </a:ln>
                <a:effectLst/>
                <a:uLnTx/>
                <a:uFillTx/>
                <a:latin typeface="Century Gothic" panose="020F0302020204030204"/>
                <a:ea typeface="+mn-ea"/>
                <a:cs typeface="+mn-cs"/>
              </a:rPr>
              <a:t>question word </a:t>
            </a:r>
            <a:r>
              <a:rPr kumimoji="0" lang="en-GB" sz="1600" b="0" i="0" u="none" strike="noStrike" kern="0" cap="none" spc="0" normalizeH="0" baseline="0" noProof="0" dirty="0">
                <a:ln>
                  <a:noFill/>
                </a:ln>
                <a:effectLst/>
                <a:uLnTx/>
                <a:uFillTx/>
                <a:latin typeface="Century Gothic" panose="020F0302020204030204"/>
                <a:ea typeface="+mn-ea"/>
                <a:cs typeface="+mn-cs"/>
              </a:rPr>
              <a:t>goes at the </a:t>
            </a:r>
            <a:r>
              <a:rPr kumimoji="0" lang="en-GB" sz="1600" b="1" i="0" u="none" strike="noStrike" kern="0" cap="none" spc="0" normalizeH="0" baseline="0" noProof="0" dirty="0">
                <a:ln>
                  <a:noFill/>
                </a:ln>
                <a:effectLst/>
                <a:uLnTx/>
                <a:uFillTx/>
                <a:latin typeface="Century Gothic" panose="020F0302020204030204"/>
                <a:ea typeface="+mn-ea"/>
                <a:cs typeface="+mn-cs"/>
              </a:rPr>
              <a:t>start.</a:t>
            </a:r>
            <a:endParaRPr kumimoji="0" lang="en-GB" sz="1600" b="0" i="0" u="none" strike="noStrike" kern="0" cap="none" spc="0" normalizeH="0" baseline="0" noProof="0" dirty="0">
              <a:ln>
                <a:noFill/>
              </a:ln>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ACD48FAA-CF60-4A29-8AB1-3424EA2ADBBD}"/>
              </a:ext>
            </a:extLst>
          </p:cNvPr>
          <p:cNvSpPr/>
          <p:nvPr/>
        </p:nvSpPr>
        <p:spPr>
          <a:xfrm>
            <a:off x="108000" y="6120556"/>
            <a:ext cx="5328433" cy="369332"/>
          </a:xfrm>
          <a:prstGeom prst="rect">
            <a:avLst/>
          </a:prstGeom>
        </p:spPr>
        <p:txBody>
          <a:bodyPr wrap="square">
            <a:spAutoFit/>
          </a:bodyPr>
          <a:lstStyle/>
          <a:p>
            <a:pPr fontAlgn="base">
              <a:spcBef>
                <a:spcPct val="0"/>
              </a:spcBef>
              <a:spcAft>
                <a:spcPct val="0"/>
              </a:spcAft>
            </a:pPr>
            <a:r>
              <a:rPr lang="fr-FR" b="1" dirty="0" err="1">
                <a:solidFill>
                  <a:srgbClr val="000000"/>
                </a:solidFill>
                <a:latin typeface="Century Gothic" panose="020B0502020202020204" pitchFamily="34" charset="0"/>
              </a:rPr>
              <a:t>Negation</a:t>
            </a:r>
            <a:endParaRPr lang="en-GB" dirty="0">
              <a:solidFill>
                <a:srgbClr val="000000"/>
              </a:solidFill>
              <a:latin typeface="Century Gothic" panose="020B0502020202020204" pitchFamily="34" charset="0"/>
            </a:endParaRPr>
          </a:p>
        </p:txBody>
      </p:sp>
      <p:sp>
        <p:nvSpPr>
          <p:cNvPr id="15" name="TextBox 14">
            <a:extLst>
              <a:ext uri="{FF2B5EF4-FFF2-40B4-BE49-F238E27FC236}">
                <a16:creationId xmlns:a16="http://schemas.microsoft.com/office/drawing/2014/main" id="{7B9ED9FE-782F-4736-9778-127F2282EEC8}"/>
              </a:ext>
            </a:extLst>
          </p:cNvPr>
          <p:cNvSpPr txBox="1"/>
          <p:nvPr/>
        </p:nvSpPr>
        <p:spPr>
          <a:xfrm>
            <a:off x="108000" y="6467843"/>
            <a:ext cx="7027270"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To say something </a:t>
            </a:r>
            <a:r>
              <a:rPr kumimoji="0" lang="en-GB" sz="1600" b="1" i="0" u="none" strike="noStrike" kern="0" cap="none" spc="0" normalizeH="0" baseline="0" noProof="0" dirty="0">
                <a:ln>
                  <a:noFill/>
                </a:ln>
                <a:effectLst/>
                <a:uLnTx/>
                <a:uFillTx/>
                <a:latin typeface="Century Gothic" panose="020F0302020204030204"/>
                <a:ea typeface="+mn-ea"/>
                <a:cs typeface="+mn-cs"/>
              </a:rPr>
              <a:t>isn’t happening</a:t>
            </a:r>
            <a:r>
              <a:rPr kumimoji="0" lang="en-GB" sz="1600" b="0" i="0" u="none" strike="noStrike" kern="0" cap="none" spc="0" normalizeH="0" baseline="0" noProof="0" dirty="0">
                <a:ln>
                  <a:noFill/>
                </a:ln>
                <a:effectLst/>
                <a:uLnTx/>
                <a:uFillTx/>
                <a:latin typeface="Century Gothic" panose="020F0302020204030204"/>
                <a:ea typeface="+mn-ea"/>
                <a:cs typeface="+mn-cs"/>
              </a:rPr>
              <a:t>, add </a:t>
            </a:r>
            <a:r>
              <a:rPr kumimoji="0" lang="en-GB" sz="1600" b="1" i="0" u="none" strike="noStrike" kern="0" cap="none" spc="0" normalizeH="0" baseline="0" noProof="0" dirty="0">
                <a:ln>
                  <a:noFill/>
                </a:ln>
                <a:effectLst/>
                <a:uLnTx/>
                <a:uFillTx/>
                <a:latin typeface="Century Gothic" panose="020F0302020204030204"/>
                <a:ea typeface="+mn-ea"/>
                <a:cs typeface="+mn-cs"/>
              </a:rPr>
              <a:t>ne…pas </a:t>
            </a:r>
            <a:r>
              <a:rPr kumimoji="0" lang="en-GB" sz="1600" b="0" i="0" u="none" strike="noStrike" kern="0" cap="none" spc="0" normalizeH="0" baseline="0" noProof="0" dirty="0">
                <a:ln>
                  <a:noFill/>
                </a:ln>
                <a:effectLst/>
                <a:uLnTx/>
                <a:uFillTx/>
                <a:latin typeface="Century Gothic" panose="020F0302020204030204"/>
                <a:ea typeface="+mn-ea"/>
                <a:cs typeface="+mn-cs"/>
              </a:rPr>
              <a:t>around the verb.</a:t>
            </a:r>
          </a:p>
        </p:txBody>
      </p:sp>
      <p:sp>
        <p:nvSpPr>
          <p:cNvPr id="170" name="Rectangle 169">
            <a:extLst>
              <a:ext uri="{FF2B5EF4-FFF2-40B4-BE49-F238E27FC236}">
                <a16:creationId xmlns:a16="http://schemas.microsoft.com/office/drawing/2014/main" id="{4AF835CE-A7C6-4AAC-B667-3297C23EBAEB}"/>
              </a:ext>
            </a:extLst>
          </p:cNvPr>
          <p:cNvSpPr/>
          <p:nvPr/>
        </p:nvSpPr>
        <p:spPr>
          <a:xfrm>
            <a:off x="4853180" y="7818822"/>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171" name="Rectangle 170" descr="Grey rectangle with text: What happens and doesn't happen">
            <a:extLst>
              <a:ext uri="{FF2B5EF4-FFF2-40B4-BE49-F238E27FC236}">
                <a16:creationId xmlns:a16="http://schemas.microsoft.com/office/drawing/2014/main" id="{94976FEE-BA50-48F6-B9F3-7E3EFEE69007}"/>
              </a:ext>
            </a:extLst>
          </p:cNvPr>
          <p:cNvSpPr/>
          <p:nvPr/>
        </p:nvSpPr>
        <p:spPr>
          <a:xfrm>
            <a:off x="208010" y="7818822"/>
            <a:ext cx="3191922" cy="668611"/>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172" name="Title 3">
            <a:extLst>
              <a:ext uri="{FF2B5EF4-FFF2-40B4-BE49-F238E27FC236}">
                <a16:creationId xmlns:a16="http://schemas.microsoft.com/office/drawing/2014/main" id="{C3E01AD0-C582-40FB-BDF5-2CE85B18D938}"/>
              </a:ext>
            </a:extLst>
          </p:cNvPr>
          <p:cNvSpPr>
            <a:spLocks noGrp="1"/>
          </p:cNvSpPr>
          <p:nvPr>
            <p:ph type="title"/>
          </p:nvPr>
        </p:nvSpPr>
        <p:spPr>
          <a:xfrm>
            <a:off x="276249" y="7943873"/>
            <a:ext cx="3036646" cy="347424"/>
          </a:xfrm>
        </p:spPr>
        <p:txBody>
          <a:bodyPr/>
          <a:lstStyle/>
          <a:p>
            <a:r>
              <a:rPr lang="en-GB" sz="2000" b="1" dirty="0">
                <a:solidFill>
                  <a:schemeClr val="bg1"/>
                </a:solidFill>
                <a:latin typeface="Century Gothic" panose="020B0502020202020204" pitchFamily="34" charset="0"/>
              </a:rPr>
              <a:t>What happens and doesn’t happen</a:t>
            </a:r>
            <a:endParaRPr lang="en-US" sz="2000" dirty="0">
              <a:solidFill>
                <a:schemeClr val="bg1"/>
              </a:solidFill>
            </a:endParaRPr>
          </a:p>
        </p:txBody>
      </p:sp>
      <p:pic>
        <p:nvPicPr>
          <p:cNvPr id="173" name="Picture 2" descr="QR code">
            <a:extLst>
              <a:ext uri="{FF2B5EF4-FFF2-40B4-BE49-F238E27FC236}">
                <a16:creationId xmlns:a16="http://schemas.microsoft.com/office/drawing/2014/main" id="{101F7642-A800-419D-867A-7CE2E28954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554885" y="7659641"/>
            <a:ext cx="1243998" cy="1243998"/>
          </a:xfrm>
          <a:prstGeom prst="rect">
            <a:avLst/>
          </a:prstGeom>
          <a:noFill/>
          <a:extLst>
            <a:ext uri="{909E8E84-426E-40DD-AFC4-6F175D3DCCD1}">
              <a14:hiddenFill xmlns:a14="http://schemas.microsoft.com/office/drawing/2010/main">
                <a:solidFill>
                  <a:srgbClr val="FFFFFF"/>
                </a:solidFill>
              </a14:hiddenFill>
            </a:ext>
          </a:extLst>
        </p:spPr>
      </p:pic>
      <p:sp>
        <p:nvSpPr>
          <p:cNvPr id="174" name="Rounded Rectangle 25">
            <a:extLst>
              <a:ext uri="{FF2B5EF4-FFF2-40B4-BE49-F238E27FC236}">
                <a16:creationId xmlns:a16="http://schemas.microsoft.com/office/drawing/2014/main" id="{1B6AF753-A15D-4571-8019-0799262404D8}"/>
              </a:ext>
            </a:extLst>
          </p:cNvPr>
          <p:cNvSpPr/>
          <p:nvPr/>
        </p:nvSpPr>
        <p:spPr>
          <a:xfrm>
            <a:off x="5040956" y="8429495"/>
            <a:ext cx="1295400" cy="50154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2/6 Y7 vocab</a:t>
            </a:r>
          </a:p>
        </p:txBody>
      </p:sp>
      <p:sp>
        <p:nvSpPr>
          <p:cNvPr id="33" name="TextBox 32">
            <a:extLst>
              <a:ext uri="{FF2B5EF4-FFF2-40B4-BE49-F238E27FC236}">
                <a16:creationId xmlns:a16="http://schemas.microsoft.com/office/drawing/2014/main" id="{6CC75D23-8E72-4B10-9BDF-9782CAFB21B5}"/>
              </a:ext>
            </a:extLst>
          </p:cNvPr>
          <p:cNvSpPr txBox="1"/>
          <p:nvPr/>
        </p:nvSpPr>
        <p:spPr>
          <a:xfrm>
            <a:off x="3538669" y="6958843"/>
            <a:ext cx="1815266" cy="338554"/>
          </a:xfrm>
          <a:prstGeom prst="rect">
            <a:avLst/>
          </a:prstGeom>
          <a:noFill/>
        </p:spPr>
        <p:txBody>
          <a:bodyPr wrap="square" rtlCol="0">
            <a:spAutoFit/>
          </a:bodyPr>
          <a:lstStyle/>
          <a:p>
            <a:pPr fontAlgn="auto">
              <a:spcBef>
                <a:spcPts val="0"/>
              </a:spcBef>
              <a:spcAft>
                <a:spcPts val="0"/>
              </a:spcAft>
              <a:defRPr/>
            </a:pPr>
            <a:r>
              <a:rPr lang="en-GB" sz="1600" dirty="0">
                <a:latin typeface="Century Gothic" panose="020B0502020202020204" pitchFamily="34" charset="0"/>
              </a:rPr>
              <a:t>I </a:t>
            </a:r>
            <a:r>
              <a:rPr lang="en-GB" sz="1600" b="1" dirty="0">
                <a:latin typeface="Century Gothic" panose="020B0502020202020204" pitchFamily="34" charset="0"/>
              </a:rPr>
              <a:t>do not </a:t>
            </a:r>
            <a:r>
              <a:rPr lang="en-GB" sz="1600" dirty="0">
                <a:latin typeface="Century Gothic" panose="020B0502020202020204" pitchFamily="34" charset="0"/>
              </a:rPr>
              <a:t>speak.</a:t>
            </a:r>
          </a:p>
        </p:txBody>
      </p:sp>
      <p:sp>
        <p:nvSpPr>
          <p:cNvPr id="35" name="TextBox 34">
            <a:extLst>
              <a:ext uri="{FF2B5EF4-FFF2-40B4-BE49-F238E27FC236}">
                <a16:creationId xmlns:a16="http://schemas.microsoft.com/office/drawing/2014/main" id="{276D53EB-1CF5-469C-9A5E-A02FCF0A50BE}"/>
              </a:ext>
            </a:extLst>
          </p:cNvPr>
          <p:cNvSpPr txBox="1"/>
          <p:nvPr/>
        </p:nvSpPr>
        <p:spPr>
          <a:xfrm>
            <a:off x="116434" y="6964788"/>
            <a:ext cx="1161225" cy="338554"/>
          </a:xfrm>
          <a:prstGeom prst="rect">
            <a:avLst/>
          </a:prstGeom>
          <a:noFill/>
        </p:spPr>
        <p:txBody>
          <a:bodyPr wrap="square" rtlCol="0">
            <a:spAutoFit/>
          </a:bodyPr>
          <a:lstStyle/>
          <a:p>
            <a:pPr fontAlgn="auto">
              <a:spcBef>
                <a:spcPts val="0"/>
              </a:spcBef>
              <a:spcAft>
                <a:spcPts val="0"/>
              </a:spcAft>
              <a:defRPr/>
            </a:pPr>
            <a:r>
              <a:rPr lang="en-GB" sz="1600" dirty="0">
                <a:latin typeface="Century Gothic" panose="020B0502020202020204" pitchFamily="34" charset="0"/>
              </a:rPr>
              <a:t>I speak.</a:t>
            </a:r>
          </a:p>
        </p:txBody>
      </p:sp>
      <p:sp>
        <p:nvSpPr>
          <p:cNvPr id="38" name="TextBox 37">
            <a:extLst>
              <a:ext uri="{FF2B5EF4-FFF2-40B4-BE49-F238E27FC236}">
                <a16:creationId xmlns:a16="http://schemas.microsoft.com/office/drawing/2014/main" id="{DC423050-9B1B-4092-AB6F-52B84C76AF37}"/>
              </a:ext>
            </a:extLst>
          </p:cNvPr>
          <p:cNvSpPr txBox="1"/>
          <p:nvPr/>
        </p:nvSpPr>
        <p:spPr>
          <a:xfrm>
            <a:off x="3538669" y="7247071"/>
            <a:ext cx="1815266" cy="338554"/>
          </a:xfrm>
          <a:prstGeom prst="rect">
            <a:avLst/>
          </a:prstGeom>
          <a:noFill/>
        </p:spPr>
        <p:txBody>
          <a:bodyPr wrap="square" rtlCol="0">
            <a:spAutoFit/>
          </a:bodyPr>
          <a:lstStyle/>
          <a:p>
            <a:pPr fontAlgn="auto">
              <a:spcBef>
                <a:spcPts val="0"/>
              </a:spcBef>
              <a:spcAft>
                <a:spcPts val="0"/>
              </a:spcAft>
              <a:defRPr/>
            </a:pPr>
            <a:r>
              <a:rPr lang="en-GB" sz="1600" dirty="0">
                <a:latin typeface="Century Gothic" panose="020B0502020202020204" pitchFamily="34" charset="0"/>
              </a:rPr>
              <a:t>Je </a:t>
            </a:r>
            <a:r>
              <a:rPr lang="en-GB" sz="1600" b="1" dirty="0">
                <a:latin typeface="Century Gothic" panose="020B0502020202020204" pitchFamily="34" charset="0"/>
              </a:rPr>
              <a:t>ne </a:t>
            </a:r>
            <a:r>
              <a:rPr lang="en-GB" sz="1600" dirty="0" err="1">
                <a:latin typeface="Century Gothic" panose="020B0502020202020204" pitchFamily="34" charset="0"/>
              </a:rPr>
              <a:t>parle</a:t>
            </a:r>
            <a:r>
              <a:rPr lang="en-GB" sz="1600" dirty="0">
                <a:latin typeface="Century Gothic" panose="020B0502020202020204" pitchFamily="34" charset="0"/>
              </a:rPr>
              <a:t> </a:t>
            </a:r>
            <a:r>
              <a:rPr lang="en-GB" sz="1600" b="1" dirty="0">
                <a:latin typeface="Century Gothic" panose="020B0502020202020204" pitchFamily="34" charset="0"/>
              </a:rPr>
              <a:t>pas.</a:t>
            </a:r>
            <a:endParaRPr lang="en-GB" sz="1600" dirty="0">
              <a:latin typeface="Century Gothic" panose="020B0502020202020204" pitchFamily="34" charset="0"/>
            </a:endParaRPr>
          </a:p>
        </p:txBody>
      </p:sp>
      <p:sp>
        <p:nvSpPr>
          <p:cNvPr id="39" name="TextBox 38">
            <a:extLst>
              <a:ext uri="{FF2B5EF4-FFF2-40B4-BE49-F238E27FC236}">
                <a16:creationId xmlns:a16="http://schemas.microsoft.com/office/drawing/2014/main" id="{75A99EBA-0C58-4AA7-A5AE-D732102606E0}"/>
              </a:ext>
            </a:extLst>
          </p:cNvPr>
          <p:cNvSpPr txBox="1"/>
          <p:nvPr/>
        </p:nvSpPr>
        <p:spPr>
          <a:xfrm>
            <a:off x="116434" y="7253016"/>
            <a:ext cx="1161225" cy="338554"/>
          </a:xfrm>
          <a:prstGeom prst="rect">
            <a:avLst/>
          </a:prstGeom>
          <a:noFill/>
        </p:spPr>
        <p:txBody>
          <a:bodyPr wrap="square" rtlCol="0">
            <a:spAutoFit/>
          </a:bodyPr>
          <a:lstStyle/>
          <a:p>
            <a:pPr fontAlgn="auto">
              <a:spcBef>
                <a:spcPts val="0"/>
              </a:spcBef>
              <a:spcAft>
                <a:spcPts val="0"/>
              </a:spcAft>
              <a:defRPr/>
            </a:pPr>
            <a:r>
              <a:rPr lang="en-GB" sz="1600" dirty="0">
                <a:latin typeface="Century Gothic" panose="020B0502020202020204" pitchFamily="34" charset="0"/>
              </a:rPr>
              <a:t>Je </a:t>
            </a:r>
            <a:r>
              <a:rPr lang="en-GB" sz="1600" dirty="0" err="1">
                <a:latin typeface="Century Gothic" panose="020B0502020202020204" pitchFamily="34" charset="0"/>
              </a:rPr>
              <a:t>parle</a:t>
            </a:r>
            <a:r>
              <a:rPr lang="en-GB" sz="1600" dirty="0">
                <a:latin typeface="Century Gothic" panose="020B0502020202020204" pitchFamily="34" charset="0"/>
              </a:rPr>
              <a:t>.</a:t>
            </a:r>
          </a:p>
        </p:txBody>
      </p:sp>
      <p:pic>
        <p:nvPicPr>
          <p:cNvPr id="40" name="Picture 39" descr="A girl (Léa)">
            <a:extLst>
              <a:ext uri="{FF2B5EF4-FFF2-40B4-BE49-F238E27FC236}">
                <a16:creationId xmlns:a16="http://schemas.microsoft.com/office/drawing/2014/main" id="{B3909DB5-D638-45FF-8E95-B6BDB51D0F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3741" y="6682039"/>
            <a:ext cx="933044" cy="933044"/>
          </a:xfrm>
          <a:prstGeom prst="rect">
            <a:avLst/>
          </a:prstGeom>
        </p:spPr>
      </p:pic>
      <p:pic>
        <p:nvPicPr>
          <p:cNvPr id="41" name="Picture 40" descr="Green tick">
            <a:extLst>
              <a:ext uri="{FF2B5EF4-FFF2-40B4-BE49-F238E27FC236}">
                <a16:creationId xmlns:a16="http://schemas.microsoft.com/office/drawing/2014/main" id="{8DED8021-96D6-469B-B337-632A1B1EA4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4927" y="7247071"/>
            <a:ext cx="359184" cy="374150"/>
          </a:xfrm>
          <a:prstGeom prst="rect">
            <a:avLst/>
          </a:prstGeom>
        </p:spPr>
      </p:pic>
      <p:sp>
        <p:nvSpPr>
          <p:cNvPr id="42" name="Speech Bubble: Oval 41" descr="Speech bubble">
            <a:extLst>
              <a:ext uri="{FF2B5EF4-FFF2-40B4-BE49-F238E27FC236}">
                <a16:creationId xmlns:a16="http://schemas.microsoft.com/office/drawing/2014/main" id="{213A3426-DBC6-45C1-805F-181C16967816}"/>
              </a:ext>
            </a:extLst>
          </p:cNvPr>
          <p:cNvSpPr/>
          <p:nvPr/>
        </p:nvSpPr>
        <p:spPr>
          <a:xfrm>
            <a:off x="2196615" y="6958190"/>
            <a:ext cx="451333" cy="375722"/>
          </a:xfrm>
          <a:prstGeom prst="wedgeEllipseCallout">
            <a:avLst>
              <a:gd name="adj1" fmla="val -48035"/>
              <a:gd name="adj2" fmla="val 59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descr="A boy (Romain)">
            <a:extLst>
              <a:ext uri="{FF2B5EF4-FFF2-40B4-BE49-F238E27FC236}">
                <a16:creationId xmlns:a16="http://schemas.microsoft.com/office/drawing/2014/main" id="{5A3CB721-936E-4271-9138-5999DE1354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0996" y="6603639"/>
            <a:ext cx="1056002" cy="1056002"/>
          </a:xfrm>
          <a:prstGeom prst="rect">
            <a:avLst/>
          </a:prstGeom>
        </p:spPr>
      </p:pic>
      <p:pic>
        <p:nvPicPr>
          <p:cNvPr id="44" name="Picture 43" descr="Red cross">
            <a:extLst>
              <a:ext uri="{FF2B5EF4-FFF2-40B4-BE49-F238E27FC236}">
                <a16:creationId xmlns:a16="http://schemas.microsoft.com/office/drawing/2014/main" id="{C5E37A06-0773-4E9B-B505-6315E8FF03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9033" y="7223001"/>
            <a:ext cx="373430" cy="425878"/>
          </a:xfrm>
          <a:prstGeom prst="rect">
            <a:avLst/>
          </a:prstGeom>
        </p:spPr>
      </p:pic>
      <p:sp>
        <p:nvSpPr>
          <p:cNvPr id="45" name="Rectangle 44">
            <a:extLst>
              <a:ext uri="{FF2B5EF4-FFF2-40B4-BE49-F238E27FC236}">
                <a16:creationId xmlns:a16="http://schemas.microsoft.com/office/drawing/2014/main" id="{E128DA56-D027-4398-906F-BD8D9588F283}"/>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491588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a:xfrm>
            <a:off x="108001" y="5100663"/>
            <a:ext cx="6789240" cy="3785652"/>
          </a:xfrm>
          <a:prstGeom prst="rect">
            <a:avLst/>
          </a:prstGeom>
        </p:spPr>
        <p:txBody>
          <a:bodyPr wrap="square">
            <a:spAutoFit/>
          </a:bodyPr>
          <a:lstStyle/>
          <a:p>
            <a:pPr lvl="0">
              <a:defRPr/>
            </a:pPr>
            <a:r>
              <a:rPr lang="en-GB" sz="1600" dirty="0">
                <a:latin typeface="Century Gothic" panose="020B0502020202020204" pitchFamily="34" charset="0"/>
              </a:rPr>
              <a:t>All verbs change to show that we are talking about the </a:t>
            </a:r>
            <a:r>
              <a:rPr lang="en-GB" sz="1600" b="1" dirty="0">
                <a:latin typeface="Century Gothic" panose="020B0502020202020204" pitchFamily="34" charset="0"/>
              </a:rPr>
              <a:t>past. </a:t>
            </a:r>
            <a:r>
              <a:rPr lang="en-GB" sz="1600" dirty="0">
                <a:latin typeface="Century Gothic" panose="020B0502020202020204" pitchFamily="34" charset="0"/>
              </a:rPr>
              <a:t>The form of the verb that comes after </a:t>
            </a:r>
            <a:r>
              <a:rPr lang="en-GB" sz="1600" i="1" dirty="0" err="1">
                <a:latin typeface="Century Gothic" panose="020B0502020202020204" pitchFamily="34" charset="0"/>
              </a:rPr>
              <a:t>j’ai</a:t>
            </a:r>
            <a:r>
              <a:rPr lang="en-GB" sz="1600" i="1" dirty="0">
                <a:latin typeface="Century Gothic" panose="020B0502020202020204" pitchFamily="34" charset="0"/>
              </a:rPr>
              <a:t> </a:t>
            </a:r>
            <a:r>
              <a:rPr lang="en-GB" sz="1600" dirty="0">
                <a:latin typeface="Century Gothic" panose="020B0502020202020204" pitchFamily="34" charset="0"/>
              </a:rPr>
              <a:t>is called the </a:t>
            </a:r>
            <a:r>
              <a:rPr lang="en-GB" sz="1600" b="1" dirty="0">
                <a:latin typeface="Century Gothic" panose="020B0502020202020204" pitchFamily="34" charset="0"/>
              </a:rPr>
              <a:t>past participle. </a:t>
            </a:r>
            <a:endParaRPr lang="en-US" sz="1000" dirty="0">
              <a:latin typeface="Century Gothic" panose="020B0502020202020204" pitchFamily="34" charset="0"/>
            </a:endParaRPr>
          </a:p>
          <a:p>
            <a:pPr marL="0" lvl="0" indent="0">
              <a:lnSpc>
                <a:spcPct val="100000"/>
              </a:lnSpc>
              <a:spcBef>
                <a:spcPts val="0"/>
              </a:spcBef>
              <a:buNone/>
            </a:pPr>
            <a:endParaRPr lang="en-GB" sz="1600" dirty="0">
              <a:solidFill>
                <a:srgbClr val="000000"/>
              </a:solidFill>
              <a:latin typeface="Century Gothic" panose="020F0302020204030204"/>
            </a:endParaRPr>
          </a:p>
          <a:p>
            <a:pPr marL="0" lvl="0" indent="0">
              <a:lnSpc>
                <a:spcPct val="100000"/>
              </a:lnSpc>
              <a:spcBef>
                <a:spcPts val="0"/>
              </a:spcBef>
              <a:buNone/>
            </a:pPr>
            <a:r>
              <a:rPr lang="en-GB" sz="1600" dirty="0">
                <a:solidFill>
                  <a:srgbClr val="000000"/>
                </a:solidFill>
                <a:latin typeface="Century Gothic" panose="020F0302020204030204"/>
              </a:rPr>
              <a:t>All -ER</a:t>
            </a:r>
            <a:r>
              <a:rPr lang="en-GB" sz="1600" b="1" dirty="0">
                <a:solidFill>
                  <a:srgbClr val="000000"/>
                </a:solidFill>
                <a:latin typeface="Century Gothic" panose="020F0302020204030204"/>
              </a:rPr>
              <a:t> verbs </a:t>
            </a:r>
            <a:r>
              <a:rPr lang="en-GB" sz="1600" dirty="0">
                <a:solidFill>
                  <a:srgbClr val="000000"/>
                </a:solidFill>
                <a:latin typeface="Century Gothic" panose="020F0302020204030204"/>
              </a:rPr>
              <a:t>make their past participles by </a:t>
            </a:r>
            <a:r>
              <a:rPr lang="en-GB" sz="1600" b="1" dirty="0">
                <a:solidFill>
                  <a:srgbClr val="000000"/>
                </a:solidFill>
                <a:latin typeface="Century Gothic" panose="020F0302020204030204"/>
              </a:rPr>
              <a:t>changing</a:t>
            </a:r>
            <a:r>
              <a:rPr lang="en-GB" sz="1600" dirty="0">
                <a:solidFill>
                  <a:srgbClr val="000000"/>
                </a:solidFill>
                <a:latin typeface="Century Gothic" panose="020F0302020204030204"/>
              </a:rPr>
              <a:t> the -ER ending to -</a:t>
            </a:r>
            <a:r>
              <a:rPr lang="en-GB" sz="1600" b="1" dirty="0">
                <a:solidFill>
                  <a:srgbClr val="000000"/>
                </a:solidFill>
                <a:latin typeface="Century Gothic" panose="020F0302020204030204"/>
              </a:rPr>
              <a:t>É</a:t>
            </a:r>
            <a:r>
              <a:rPr lang="en-GB" sz="1600" dirty="0">
                <a:solidFill>
                  <a:srgbClr val="000000"/>
                </a:solidFill>
                <a:latin typeface="Century Gothic" panose="020F0302020204030204"/>
              </a:rPr>
              <a:t>:</a:t>
            </a:r>
          </a:p>
          <a:p>
            <a:pPr lvl="0">
              <a:defRPr/>
            </a:pPr>
            <a:endParaRPr lang="en-US" sz="1600" dirty="0">
              <a:latin typeface="Century Gothic" panose="020B0502020202020204" pitchFamily="34" charset="0"/>
            </a:endParaRPr>
          </a:p>
          <a:p>
            <a:pPr lvl="0">
              <a:defRPr/>
            </a:pPr>
            <a:endParaRPr lang="en-US" sz="1600" dirty="0">
              <a:latin typeface="Century Gothic" panose="020B0502020202020204" pitchFamily="34" charset="0"/>
            </a:endParaRPr>
          </a:p>
          <a:p>
            <a:pPr lvl="0">
              <a:defRPr/>
            </a:pPr>
            <a:endParaRPr lang="en-US" sz="1600" dirty="0">
              <a:latin typeface="Century Gothic" panose="020B0502020202020204" pitchFamily="34" charset="0"/>
            </a:endParaRPr>
          </a:p>
          <a:p>
            <a:pPr lvl="0">
              <a:defRPr/>
            </a:pPr>
            <a:endParaRPr lang="en-US" sz="1600" dirty="0">
              <a:latin typeface="Century Gothic" panose="020B0502020202020204" pitchFamily="34" charset="0"/>
            </a:endParaRPr>
          </a:p>
          <a:p>
            <a:pPr lvl="0">
              <a:defRPr/>
            </a:pPr>
            <a:endParaRPr lang="en-US" sz="1600" dirty="0">
              <a:latin typeface="Century Gothic" panose="020B0502020202020204" pitchFamily="34" charset="0"/>
            </a:endParaRPr>
          </a:p>
          <a:p>
            <a:pPr lvl="0">
              <a:defRPr/>
            </a:pPr>
            <a:endParaRPr lang="en-US" sz="1600" dirty="0">
              <a:latin typeface="Century Gothic" panose="020B0502020202020204" pitchFamily="34" charset="0"/>
            </a:endParaRPr>
          </a:p>
          <a:p>
            <a:pPr lvl="0">
              <a:defRPr/>
            </a:pPr>
            <a:endParaRPr lang="en-US" sz="1600" dirty="0">
              <a:latin typeface="Century Gothic" panose="020B0502020202020204" pitchFamily="34" charset="0"/>
            </a:endParaRPr>
          </a:p>
          <a:p>
            <a:pPr>
              <a:defRPr/>
            </a:pPr>
            <a:r>
              <a:rPr lang="en-GB" sz="1600" dirty="0">
                <a:latin typeface="Century Gothic" panose="020B0502020202020204" pitchFamily="34" charset="0"/>
              </a:rPr>
              <a:t>Irregular verbs have special forms, e.g.:</a:t>
            </a:r>
          </a:p>
          <a:p>
            <a:pPr>
              <a:defRPr/>
            </a:pPr>
            <a:br>
              <a:rPr lang="en-US" sz="1600" dirty="0">
                <a:latin typeface="Century Gothic" panose="020B0502020202020204" pitchFamily="34" charset="0"/>
              </a:rPr>
            </a:br>
            <a:r>
              <a:rPr lang="en-US" sz="1600" dirty="0" err="1">
                <a:latin typeface="Century Gothic" panose="020B0502020202020204" pitchFamily="34" charset="0"/>
              </a:rPr>
              <a:t>j’ai</a:t>
            </a:r>
            <a:r>
              <a:rPr lang="en-US" sz="1600" dirty="0">
                <a:latin typeface="Century Gothic" panose="020B0502020202020204" pitchFamily="34" charset="0"/>
              </a:rPr>
              <a:t> fai</a:t>
            </a:r>
            <a:r>
              <a:rPr lang="en-US" sz="1600" b="1" dirty="0">
                <a:latin typeface="Century Gothic" panose="020B0502020202020204" pitchFamily="34" charset="0"/>
              </a:rPr>
              <a:t>t</a:t>
            </a:r>
            <a:r>
              <a:rPr lang="en-US" sz="1600" dirty="0">
                <a:latin typeface="Century Gothic" panose="020B0502020202020204" pitchFamily="34" charset="0"/>
              </a:rPr>
              <a:t> - I did/made	</a:t>
            </a:r>
            <a:r>
              <a:rPr lang="en-US" sz="1600" dirty="0" err="1">
                <a:latin typeface="Century Gothic" panose="020B0502020202020204" pitchFamily="34" charset="0"/>
              </a:rPr>
              <a:t>j’ai</a:t>
            </a:r>
            <a:r>
              <a:rPr lang="en-US" sz="1600" dirty="0">
                <a:latin typeface="Century Gothic" panose="020B0502020202020204" pitchFamily="34" charset="0"/>
              </a:rPr>
              <a:t> </a:t>
            </a:r>
            <a:r>
              <a:rPr lang="en-US" sz="1600" dirty="0" err="1">
                <a:latin typeface="Century Gothic" panose="020B0502020202020204" pitchFamily="34" charset="0"/>
              </a:rPr>
              <a:t>di</a:t>
            </a:r>
            <a:r>
              <a:rPr lang="en-US" sz="1600" b="1" dirty="0" err="1">
                <a:latin typeface="Century Gothic" panose="020B0502020202020204" pitchFamily="34" charset="0"/>
              </a:rPr>
              <a:t>t</a:t>
            </a:r>
            <a:r>
              <a:rPr lang="en-US" sz="1600" dirty="0">
                <a:latin typeface="Century Gothic" panose="020B0502020202020204" pitchFamily="34" charset="0"/>
              </a:rPr>
              <a:t> - I said</a:t>
            </a:r>
            <a:r>
              <a:rPr lang="en-US" sz="1600" i="1" dirty="0">
                <a:latin typeface="Century Gothic" panose="020B0502020202020204" pitchFamily="34" charset="0"/>
              </a:rPr>
              <a:t>		</a:t>
            </a:r>
            <a:endParaRPr lang="en-US" sz="1600" b="1" dirty="0">
              <a:latin typeface="Century Gothic" panose="020B0502020202020204" pitchFamily="34" charset="0"/>
            </a:endParaRPr>
          </a:p>
        </p:txBody>
      </p:sp>
      <p:sp>
        <p:nvSpPr>
          <p:cNvPr id="53" name="Rectangle 52"/>
          <p:cNvSpPr/>
          <p:nvPr/>
        </p:nvSpPr>
        <p:spPr>
          <a:xfrm>
            <a:off x="357261" y="1985570"/>
            <a:ext cx="6789239" cy="1477328"/>
          </a:xfrm>
          <a:prstGeom prst="rect">
            <a:avLst/>
          </a:prstGeom>
        </p:spPr>
        <p:txBody>
          <a:bodyPr wrap="square">
            <a:spAutoFit/>
          </a:bodyPr>
          <a:lstStyle/>
          <a:p>
            <a:pPr lvl="0">
              <a:defRPr/>
            </a:pPr>
            <a:endParaRPr lang="en-US" sz="200" dirty="0">
              <a:latin typeface="Century Gothic" panose="020F0302020204030204"/>
            </a:endParaRPr>
          </a:p>
          <a:p>
            <a:pPr lvl="0">
              <a:defRPr/>
            </a:pPr>
            <a:r>
              <a:rPr lang="en-US" sz="1600" i="1" dirty="0">
                <a:latin typeface="Century Gothic" panose="020F0302020204030204"/>
              </a:rPr>
              <a:t>		Present	            Perfect (past)</a:t>
            </a:r>
            <a:endParaRPr lang="en-US" sz="1600" dirty="0">
              <a:latin typeface="Century Gothic" panose="020F0302020204030204"/>
            </a:endParaRPr>
          </a:p>
          <a:p>
            <a:pPr lvl="0">
              <a:defRPr/>
            </a:pPr>
            <a:r>
              <a:rPr lang="en-US" sz="1600" dirty="0">
                <a:latin typeface="Century Gothic" panose="020F0302020204030204"/>
              </a:rPr>
              <a:t>		je dis 	→         </a:t>
            </a:r>
            <a:r>
              <a:rPr lang="en-US" sz="1600" dirty="0" err="1">
                <a:latin typeface="Century Gothic" panose="020F0302020204030204"/>
              </a:rPr>
              <a:t>j’</a:t>
            </a:r>
            <a:r>
              <a:rPr lang="en-US" sz="1600" b="1" dirty="0" err="1">
                <a:latin typeface="Century Gothic" panose="020F0302020204030204"/>
              </a:rPr>
              <a:t>ai</a:t>
            </a:r>
            <a:r>
              <a:rPr lang="en-US" sz="1600" dirty="0">
                <a:latin typeface="Century Gothic" panose="020F0302020204030204"/>
              </a:rPr>
              <a:t> </a:t>
            </a:r>
            <a:r>
              <a:rPr lang="en-US" sz="1600" dirty="0" err="1">
                <a:latin typeface="Century Gothic" panose="020F0302020204030204"/>
              </a:rPr>
              <a:t>di</a:t>
            </a:r>
            <a:r>
              <a:rPr lang="en-US" sz="1600" b="1" dirty="0" err="1">
                <a:latin typeface="Century Gothic" panose="020F0302020204030204"/>
              </a:rPr>
              <a:t>t</a:t>
            </a:r>
            <a:r>
              <a:rPr lang="en-US" sz="1600" dirty="0">
                <a:latin typeface="Century Gothic" panose="020F0302020204030204"/>
              </a:rPr>
              <a:t>	 </a:t>
            </a:r>
          </a:p>
          <a:p>
            <a:pPr lvl="0">
              <a:defRPr/>
            </a:pPr>
            <a:r>
              <a:rPr lang="en-US" sz="1600" dirty="0">
                <a:latin typeface="Century Gothic" panose="020F0302020204030204"/>
              </a:rPr>
              <a:t>		(I say)	            (I said)</a:t>
            </a:r>
          </a:p>
          <a:p>
            <a:pPr lvl="0">
              <a:defRPr/>
            </a:pPr>
            <a:endParaRPr lang="en-US" sz="800" dirty="0">
              <a:latin typeface="Century Gothic" panose="020F0302020204030204"/>
            </a:endParaRPr>
          </a:p>
          <a:p>
            <a:pPr lvl="0">
              <a:defRPr/>
            </a:pPr>
            <a:r>
              <a:rPr lang="en-US" sz="1600" dirty="0">
                <a:latin typeface="Century Gothic" panose="020F0302020204030204"/>
              </a:rPr>
              <a:t>		je </a:t>
            </a:r>
            <a:r>
              <a:rPr lang="en-US" sz="1600" dirty="0" err="1">
                <a:latin typeface="Century Gothic" panose="020F0302020204030204"/>
              </a:rPr>
              <a:t>fais</a:t>
            </a:r>
            <a:r>
              <a:rPr lang="en-US" sz="1600" dirty="0">
                <a:latin typeface="Century Gothic" panose="020F0302020204030204"/>
              </a:rPr>
              <a:t> 	→         </a:t>
            </a:r>
            <a:r>
              <a:rPr lang="en-US" sz="1600" dirty="0" err="1">
                <a:latin typeface="Century Gothic" panose="020F0302020204030204"/>
              </a:rPr>
              <a:t>j’</a:t>
            </a:r>
            <a:r>
              <a:rPr lang="en-US" sz="1600" b="1" dirty="0" err="1">
                <a:latin typeface="Century Gothic" panose="020F0302020204030204"/>
              </a:rPr>
              <a:t>ai</a:t>
            </a:r>
            <a:r>
              <a:rPr lang="en-US" sz="1600" dirty="0">
                <a:latin typeface="Century Gothic" panose="020F0302020204030204"/>
              </a:rPr>
              <a:t> fai</a:t>
            </a:r>
            <a:r>
              <a:rPr lang="en-US" sz="1600" b="1" dirty="0">
                <a:latin typeface="Century Gothic" panose="020F0302020204030204"/>
              </a:rPr>
              <a:t>t</a:t>
            </a:r>
          </a:p>
          <a:p>
            <a:pPr lvl="0">
              <a:defRPr/>
            </a:pPr>
            <a:r>
              <a:rPr lang="en-US" sz="1600" b="1" dirty="0">
                <a:latin typeface="Century Gothic" panose="020F0302020204030204"/>
              </a:rPr>
              <a:t>		</a:t>
            </a:r>
            <a:r>
              <a:rPr lang="en-US" sz="1600" dirty="0">
                <a:latin typeface="Century Gothic" panose="020F0302020204030204"/>
              </a:rPr>
              <a:t>(I do/make)       (I did/made)</a:t>
            </a:r>
            <a:endParaRPr lang="en-US" sz="1600" b="1" dirty="0">
              <a:latin typeface="Century Gothic" panose="020F0302020204030204"/>
            </a:endParaRPr>
          </a:p>
        </p:txBody>
      </p:sp>
      <p:sp>
        <p:nvSpPr>
          <p:cNvPr id="10" name="Rectangle 9"/>
          <p:cNvSpPr/>
          <p:nvPr/>
        </p:nvSpPr>
        <p:spPr>
          <a:xfrm>
            <a:off x="843242" y="6468010"/>
            <a:ext cx="6593261" cy="1477328"/>
          </a:xfrm>
          <a:prstGeom prst="rect">
            <a:avLst/>
          </a:prstGeom>
        </p:spPr>
        <p:txBody>
          <a:bodyPr wrap="square">
            <a:spAutoFit/>
          </a:bodyPr>
          <a:lstStyle/>
          <a:p>
            <a:pPr lvl="0">
              <a:defRPr/>
            </a:pPr>
            <a:r>
              <a:rPr lang="en-US" i="1" dirty="0">
                <a:latin typeface="Century Gothic" panose="020B0502020202020204" pitchFamily="34" charset="0"/>
              </a:rPr>
              <a:t>		</a:t>
            </a:r>
            <a:r>
              <a:rPr lang="en-US" sz="1600" i="1" dirty="0">
                <a:latin typeface="Century Gothic" panose="020B0502020202020204" pitchFamily="34" charset="0"/>
              </a:rPr>
              <a:t>Present		            Perfect (past)</a:t>
            </a:r>
            <a:endParaRPr lang="en-US" sz="1600" dirty="0">
              <a:latin typeface="Century Gothic" panose="020B0502020202020204" pitchFamily="34" charset="0"/>
            </a:endParaRPr>
          </a:p>
          <a:p>
            <a:pPr lvl="0">
              <a:defRPr/>
            </a:pPr>
            <a:r>
              <a:rPr lang="en-US" sz="1600" dirty="0">
                <a:latin typeface="Century Gothic" panose="020B0502020202020204" pitchFamily="34" charset="0"/>
              </a:rPr>
              <a:t>		</a:t>
            </a:r>
            <a:r>
              <a:rPr lang="en-US" sz="1600" dirty="0" err="1">
                <a:latin typeface="Century Gothic" panose="020B0502020202020204" pitchFamily="34" charset="0"/>
              </a:rPr>
              <a:t>j’apporte</a:t>
            </a:r>
            <a:r>
              <a:rPr lang="en-US" sz="1600" dirty="0">
                <a:latin typeface="Century Gothic" panose="020B0502020202020204" pitchFamily="34" charset="0"/>
              </a:rPr>
              <a:t>	→         </a:t>
            </a:r>
            <a:r>
              <a:rPr lang="en-US" sz="1600" dirty="0" err="1">
                <a:latin typeface="Century Gothic" panose="020B0502020202020204" pitchFamily="34" charset="0"/>
              </a:rPr>
              <a:t>j’</a:t>
            </a:r>
            <a:r>
              <a:rPr lang="en-US" sz="1600" b="1" dirty="0" err="1">
                <a:latin typeface="Century Gothic" panose="020B0502020202020204" pitchFamily="34" charset="0"/>
              </a:rPr>
              <a:t>ai</a:t>
            </a:r>
            <a:r>
              <a:rPr lang="en-US" sz="1600" dirty="0">
                <a:latin typeface="Century Gothic" panose="020B0502020202020204" pitchFamily="34" charset="0"/>
              </a:rPr>
              <a:t> </a:t>
            </a:r>
            <a:r>
              <a:rPr lang="en-US" sz="1600" dirty="0" err="1">
                <a:latin typeface="Century Gothic" panose="020B0502020202020204" pitchFamily="34" charset="0"/>
              </a:rPr>
              <a:t>apport</a:t>
            </a:r>
            <a:r>
              <a:rPr lang="en-US" sz="1600" b="1" dirty="0" err="1">
                <a:latin typeface="Century Gothic" panose="020B0502020202020204" pitchFamily="34" charset="0"/>
              </a:rPr>
              <a:t>é</a:t>
            </a:r>
            <a:endParaRPr lang="en-US" sz="1600" dirty="0">
              <a:latin typeface="Century Gothic" panose="020B0502020202020204" pitchFamily="34" charset="0"/>
            </a:endParaRPr>
          </a:p>
          <a:p>
            <a:pPr>
              <a:defRPr/>
            </a:pPr>
            <a:r>
              <a:rPr lang="en-US" sz="1600" dirty="0">
                <a:latin typeface="Century Gothic" panose="020B0502020202020204" pitchFamily="34" charset="0"/>
              </a:rPr>
              <a:t>		(I’m bringing)	            (I brought)</a:t>
            </a:r>
          </a:p>
          <a:p>
            <a:pPr lvl="0">
              <a:defRPr/>
            </a:pPr>
            <a:endParaRPr lang="en-US" sz="800" dirty="0">
              <a:latin typeface="Century Gothic" panose="020B0502020202020204" pitchFamily="34" charset="0"/>
            </a:endParaRPr>
          </a:p>
          <a:p>
            <a:pPr lvl="0">
              <a:defRPr/>
            </a:pPr>
            <a:r>
              <a:rPr lang="en-US" sz="1600" dirty="0">
                <a:latin typeface="Century Gothic" panose="020B0502020202020204" pitchFamily="34" charset="0"/>
              </a:rPr>
              <a:t>		</a:t>
            </a:r>
            <a:r>
              <a:rPr lang="en-US" sz="1600" dirty="0" err="1">
                <a:latin typeface="Century Gothic" panose="020B0502020202020204" pitchFamily="34" charset="0"/>
              </a:rPr>
              <a:t>j’envoie</a:t>
            </a:r>
            <a:r>
              <a:rPr lang="en-US" sz="1600" dirty="0">
                <a:latin typeface="Century Gothic" panose="020B0502020202020204" pitchFamily="34" charset="0"/>
              </a:rPr>
              <a:t>		→         </a:t>
            </a:r>
            <a:r>
              <a:rPr lang="en-US" sz="1600" dirty="0" err="1">
                <a:latin typeface="Century Gothic" panose="020B0502020202020204" pitchFamily="34" charset="0"/>
              </a:rPr>
              <a:t>j’</a:t>
            </a:r>
            <a:r>
              <a:rPr lang="en-US" sz="1600" b="1" dirty="0" err="1">
                <a:latin typeface="Century Gothic" panose="020B0502020202020204" pitchFamily="34" charset="0"/>
              </a:rPr>
              <a:t>ai</a:t>
            </a:r>
            <a:r>
              <a:rPr lang="en-US" sz="1600" dirty="0">
                <a:latin typeface="Century Gothic" panose="020B0502020202020204" pitchFamily="34" charset="0"/>
              </a:rPr>
              <a:t> </a:t>
            </a:r>
            <a:r>
              <a:rPr lang="en-US" sz="1600" dirty="0" err="1">
                <a:latin typeface="Century Gothic" panose="020B0502020202020204" pitchFamily="34" charset="0"/>
              </a:rPr>
              <a:t>envoy</a:t>
            </a:r>
            <a:r>
              <a:rPr lang="en-US" sz="1600" b="1" dirty="0" err="1">
                <a:latin typeface="Century Gothic" panose="020B0502020202020204" pitchFamily="34" charset="0"/>
              </a:rPr>
              <a:t>é</a:t>
            </a:r>
            <a:endParaRPr lang="en-US" sz="1600" b="1" dirty="0">
              <a:latin typeface="Century Gothic" panose="020B0502020202020204" pitchFamily="34" charset="0"/>
            </a:endParaRPr>
          </a:p>
          <a:p>
            <a:pPr lvl="0">
              <a:defRPr/>
            </a:pPr>
            <a:r>
              <a:rPr lang="en-US" sz="1600" b="1" dirty="0">
                <a:latin typeface="Century Gothic" panose="020B0502020202020204" pitchFamily="34" charset="0"/>
              </a:rPr>
              <a:t>		</a:t>
            </a:r>
            <a:r>
              <a:rPr lang="en-US" sz="1600" dirty="0">
                <a:latin typeface="Century Gothic" panose="020B0502020202020204" pitchFamily="34" charset="0"/>
              </a:rPr>
              <a:t>(I’m sending) 	            (I sent)</a:t>
            </a:r>
            <a:endParaRPr lang="en-US" sz="1600" b="1" dirty="0">
              <a:latin typeface="Century Gothic" panose="020B0502020202020204" pitchFamily="34" charset="0"/>
            </a:endParaRPr>
          </a:p>
        </p:txBody>
      </p:sp>
      <p:sp>
        <p:nvSpPr>
          <p:cNvPr id="2" name="Rectangle 1" descr="Grey rectangle with text: T2.1 Semaine 1">
            <a:extLst>
              <a:ext uri="{FF2B5EF4-FFF2-40B4-BE49-F238E27FC236}">
                <a16:creationId xmlns:a16="http://schemas.microsoft.com/office/drawing/2014/main" id="{62EBD834-1E2D-44FA-960B-D5E01CB2C65F}"/>
              </a:ext>
            </a:extLst>
          </p:cNvPr>
          <p:cNvSpPr/>
          <p:nvPr/>
        </p:nvSpPr>
        <p:spPr>
          <a:xfrm>
            <a:off x="108000"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7" name="Rectangle 6"/>
          <p:cNvSpPr/>
          <p:nvPr/>
        </p:nvSpPr>
        <p:spPr>
          <a:xfrm>
            <a:off x="108000" y="770342"/>
            <a:ext cx="3265638"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Present</a:t>
            </a:r>
            <a:r>
              <a:rPr lang="fr-FR" b="1" dirty="0">
                <a:solidFill>
                  <a:srgbClr val="000000"/>
                </a:solidFill>
                <a:latin typeface="Century Gothic" panose="020B0502020202020204" pitchFamily="34" charset="0"/>
              </a:rPr>
              <a:t> vs </a:t>
            </a:r>
            <a:r>
              <a:rPr lang="fr-FR" b="1" dirty="0" err="1">
                <a:solidFill>
                  <a:srgbClr val="000000"/>
                </a:solidFill>
                <a:latin typeface="Century Gothic" panose="020B0502020202020204" pitchFamily="34" charset="0"/>
              </a:rPr>
              <a:t>perfect</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tense</a:t>
            </a:r>
            <a:r>
              <a:rPr lang="fr-FR" b="1" dirty="0">
                <a:solidFill>
                  <a:srgbClr val="000000"/>
                </a:solidFill>
                <a:latin typeface="Century Gothic" panose="020B0502020202020204" pitchFamily="34" charset="0"/>
              </a:rPr>
              <a:t> (je)</a:t>
            </a:r>
            <a:endParaRPr lang="en-GB" dirty="0">
              <a:solidFill>
                <a:srgbClr val="000000"/>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4000"/>
            <a:ext cx="2091458" cy="411815"/>
          </a:xfrm>
        </p:spPr>
        <p:txBody>
          <a:bodyPr/>
          <a:lstStyle/>
          <a:p>
            <a:r>
              <a:rPr lang="en-GB" sz="2000" b="1" dirty="0">
                <a:solidFill>
                  <a:schemeClr val="bg1"/>
                </a:solidFill>
                <a:latin typeface="Century Gothic" panose="020B0502020202020204" pitchFamily="34" charset="0"/>
              </a:rPr>
              <a:t>T1.2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1</a:t>
            </a:r>
            <a:endParaRPr lang="en-US" sz="2000" dirty="0">
              <a:solidFill>
                <a:schemeClr val="bg1"/>
              </a:solidFill>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23</a:t>
            </a:r>
          </a:p>
        </p:txBody>
      </p:sp>
      <p:sp>
        <p:nvSpPr>
          <p:cNvPr id="40" name="Rounded Rectangular Callout 39"/>
          <p:cNvSpPr/>
          <p:nvPr/>
        </p:nvSpPr>
        <p:spPr>
          <a:xfrm>
            <a:off x="5266945" y="2093680"/>
            <a:ext cx="1517256" cy="1362053"/>
          </a:xfrm>
          <a:prstGeom prst="wedgeRoundRectCallout">
            <a:avLst>
              <a:gd name="adj1" fmla="val -65181"/>
              <a:gd name="adj2" fmla="val 16575"/>
              <a:gd name="adj3" fmla="val 16667"/>
            </a:avLst>
          </a:prstGeom>
          <a:solidFill>
            <a:schemeClr val="accent5"/>
          </a:solidFill>
          <a:ln w="12700" cap="flat" cmpd="sng" algn="ctr">
            <a:solidFill>
              <a:schemeClr val="tx2"/>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In the perfect tense we use </a:t>
            </a:r>
            <a:r>
              <a:rPr kumimoji="0" lang="en-GB" sz="1600" b="0" i="1" u="none" strike="noStrike" kern="0" cap="none" spc="0" normalizeH="0" baseline="0" noProof="0" dirty="0" err="1">
                <a:ln>
                  <a:noFill/>
                </a:ln>
                <a:effectLst/>
                <a:uLnTx/>
                <a:uFillTx/>
                <a:latin typeface="Century Gothic" panose="020F0302020204030204"/>
                <a:ea typeface="+mn-ea"/>
                <a:cs typeface="+mn-cs"/>
              </a:rPr>
              <a:t>j’</a:t>
            </a:r>
            <a:r>
              <a:rPr kumimoji="0" lang="en-GB" sz="1600" b="1" i="1" u="none" strike="noStrike" kern="0" cap="none" spc="0" normalizeH="0" baseline="0" noProof="0" dirty="0" err="1">
                <a:ln>
                  <a:noFill/>
                </a:ln>
                <a:effectLst/>
                <a:uLnTx/>
                <a:uFillTx/>
                <a:latin typeface="Century Gothic" panose="020F0302020204030204"/>
                <a:ea typeface="+mn-ea"/>
                <a:cs typeface="+mn-cs"/>
              </a:rPr>
              <a:t>ai</a:t>
            </a:r>
            <a:r>
              <a:rPr kumimoji="0" lang="en-GB" sz="1600" b="1" i="0" u="none" strike="noStrike" kern="0" cap="none" spc="0" normalizeH="0" baseline="0" noProof="0" dirty="0">
                <a:ln>
                  <a:noFill/>
                </a:ln>
                <a:effectLst/>
                <a:uLnTx/>
                <a:uFillTx/>
                <a:latin typeface="Century Gothic" panose="020F0302020204030204"/>
                <a:ea typeface="+mn-ea"/>
                <a:cs typeface="+mn-cs"/>
              </a:rPr>
              <a:t> </a:t>
            </a:r>
            <a:r>
              <a:rPr kumimoji="0" lang="en-GB" sz="1600" b="0" i="0" u="none" strike="noStrike" kern="0" cap="none" spc="0" normalizeH="0" baseline="0" noProof="0" dirty="0">
                <a:ln>
                  <a:noFill/>
                </a:ln>
                <a:effectLst/>
                <a:uLnTx/>
                <a:uFillTx/>
                <a:latin typeface="Century Gothic" panose="020F0302020204030204"/>
                <a:ea typeface="+mn-ea"/>
                <a:cs typeface="+mn-cs"/>
              </a:rPr>
              <a:t>rather than </a:t>
            </a:r>
            <a:r>
              <a:rPr kumimoji="0" lang="en-GB" sz="1600" b="0" i="1" u="none" strike="noStrike" kern="0" cap="none" spc="0" normalizeH="0" baseline="0" noProof="0" dirty="0">
                <a:ln>
                  <a:noFill/>
                </a:ln>
                <a:effectLst/>
                <a:uLnTx/>
                <a:uFillTx/>
                <a:latin typeface="Century Gothic" panose="020F0302020204030204"/>
                <a:ea typeface="+mn-ea"/>
                <a:cs typeface="+mn-cs"/>
              </a:rPr>
              <a:t>je</a:t>
            </a:r>
            <a:r>
              <a:rPr kumimoji="0" lang="en-GB" sz="1600" b="0" i="0" u="none" strike="noStrike" kern="0" cap="none" spc="0" normalizeH="0" baseline="0" noProof="0" dirty="0">
                <a:ln>
                  <a:noFill/>
                </a:ln>
                <a:effectLst/>
                <a:uLnTx/>
                <a:uFillTx/>
                <a:latin typeface="Century Gothic" panose="020F0302020204030204"/>
                <a:ea typeface="+mn-ea"/>
                <a:cs typeface="+mn-cs"/>
              </a:rPr>
              <a:t> (‘I’).</a:t>
            </a:r>
          </a:p>
        </p:txBody>
      </p:sp>
      <p:sp>
        <p:nvSpPr>
          <p:cNvPr id="45" name="Rounded Rectangular Callout 44"/>
          <p:cNvSpPr/>
          <p:nvPr/>
        </p:nvSpPr>
        <p:spPr>
          <a:xfrm>
            <a:off x="156089" y="2093680"/>
            <a:ext cx="1908202" cy="1332000"/>
          </a:xfrm>
          <a:prstGeom prst="wedgeRoundRectCallout">
            <a:avLst>
              <a:gd name="adj1" fmla="val 56259"/>
              <a:gd name="adj2" fmla="val 13782"/>
              <a:gd name="adj3" fmla="val 16667"/>
            </a:avLst>
          </a:prstGeom>
          <a:solidFill>
            <a:schemeClr val="accent5"/>
          </a:solidFill>
          <a:ln w="12700" cap="flat" cmpd="sng" algn="ctr">
            <a:solidFill>
              <a:schemeClr val="tx2"/>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i="0" u="none" strike="noStrike" kern="0" cap="none" spc="0" normalizeH="0" baseline="0" noProof="0" dirty="0">
                <a:ln>
                  <a:noFill/>
                </a:ln>
                <a:effectLst/>
                <a:uLnTx/>
                <a:uFillTx/>
                <a:latin typeface="Century Gothic" panose="020F0302020204030204"/>
                <a:ea typeface="+mn-ea"/>
                <a:cs typeface="+mn-cs"/>
              </a:rPr>
              <a:t>The past tense forms of the verbs (</a:t>
            </a:r>
            <a:r>
              <a:rPr lang="en-GB" sz="1600" b="1" kern="0" dirty="0" err="1">
                <a:latin typeface="Century Gothic" panose="020F0302020204030204"/>
              </a:rPr>
              <a:t>dit</a:t>
            </a:r>
            <a:r>
              <a:rPr lang="en-GB" sz="1600" b="1" kern="0" dirty="0">
                <a:latin typeface="Century Gothic" panose="020F0302020204030204"/>
              </a:rPr>
              <a:t> </a:t>
            </a:r>
            <a:r>
              <a:rPr lang="en-GB" sz="1600" kern="0" dirty="0">
                <a:latin typeface="Century Gothic" panose="020F0302020204030204"/>
              </a:rPr>
              <a:t>- </a:t>
            </a:r>
            <a:r>
              <a:rPr lang="en-GB" sz="1600" i="1" kern="0" dirty="0">
                <a:latin typeface="Century Gothic" panose="020F0302020204030204"/>
              </a:rPr>
              <a:t>said</a:t>
            </a:r>
            <a:r>
              <a:rPr lang="en-GB" sz="1600" kern="0" dirty="0">
                <a:latin typeface="Century Gothic" panose="020F0302020204030204"/>
              </a:rPr>
              <a:t>; </a:t>
            </a:r>
            <a:r>
              <a:rPr lang="en-GB" sz="1600" b="1" kern="0" dirty="0">
                <a:latin typeface="Century Gothic" panose="020F0302020204030204"/>
              </a:rPr>
              <a:t>fait </a:t>
            </a:r>
            <a:r>
              <a:rPr lang="en-GB" sz="1600" kern="0" dirty="0">
                <a:latin typeface="Century Gothic" panose="020F0302020204030204"/>
              </a:rPr>
              <a:t>- </a:t>
            </a:r>
            <a:r>
              <a:rPr lang="en-GB" sz="1600" i="1" kern="0" dirty="0">
                <a:latin typeface="Century Gothic" panose="020F0302020204030204"/>
              </a:rPr>
              <a:t>made</a:t>
            </a:r>
            <a:r>
              <a:rPr lang="en-GB" sz="1600" kern="0" dirty="0">
                <a:latin typeface="Century Gothic" panose="020F0302020204030204"/>
              </a:rPr>
              <a:t>) are called </a:t>
            </a:r>
            <a:r>
              <a:rPr lang="en-GB" sz="1600" b="1" kern="0" dirty="0">
                <a:latin typeface="Century Gothic" panose="020F0302020204030204"/>
              </a:rPr>
              <a:t>past participles</a:t>
            </a:r>
            <a:r>
              <a:rPr lang="en-GB" sz="1600" kern="0" dirty="0">
                <a:latin typeface="Century Gothic" panose="020F0302020204030204"/>
              </a:rPr>
              <a:t>.</a:t>
            </a:r>
            <a:endParaRPr kumimoji="0" lang="en-GB" sz="1600" i="0" u="none" strike="noStrike" kern="0" cap="none" spc="0" normalizeH="0" baseline="0" noProof="0" dirty="0">
              <a:ln>
                <a:noFill/>
              </a:ln>
              <a:effectLst/>
              <a:uLnTx/>
              <a:uFillTx/>
              <a:latin typeface="Century Gothic" panose="020F0302020204030204"/>
            </a:endParaRPr>
          </a:p>
        </p:txBody>
      </p:sp>
      <p:sp>
        <p:nvSpPr>
          <p:cNvPr id="6" name="Rectangle 5"/>
          <p:cNvSpPr/>
          <p:nvPr/>
        </p:nvSpPr>
        <p:spPr>
          <a:xfrm>
            <a:off x="108000" y="1167590"/>
            <a:ext cx="6931473" cy="830997"/>
          </a:xfrm>
          <a:prstGeom prst="rect">
            <a:avLst/>
          </a:prstGeom>
        </p:spPr>
        <p:txBody>
          <a:bodyPr wrap="square">
            <a:spAutoFit/>
          </a:bodyPr>
          <a:lstStyle/>
          <a:p>
            <a:pPr lvl="0">
              <a:defRPr/>
            </a:pPr>
            <a:r>
              <a:rPr lang="en-GB" sz="1600" dirty="0">
                <a:latin typeface="Century Gothic" panose="020F0302020204030204"/>
              </a:rPr>
              <a:t>We use the </a:t>
            </a:r>
            <a:r>
              <a:rPr lang="en-GB" sz="1600" b="1" dirty="0">
                <a:latin typeface="Century Gothic" panose="020F0302020204030204"/>
              </a:rPr>
              <a:t>perfect tense t</a:t>
            </a:r>
            <a:r>
              <a:rPr lang="en-GB" sz="1600" dirty="0">
                <a:latin typeface="Century Gothic" panose="020F0302020204030204"/>
              </a:rPr>
              <a:t>o say what we </a:t>
            </a:r>
            <a:r>
              <a:rPr lang="en-GB" sz="1600" b="1" dirty="0">
                <a:latin typeface="Century Gothic" panose="020F0302020204030204"/>
              </a:rPr>
              <a:t>did </a:t>
            </a:r>
            <a:r>
              <a:rPr lang="en-GB" sz="1600" dirty="0">
                <a:latin typeface="Century Gothic" panose="020F0302020204030204"/>
              </a:rPr>
              <a:t>in the </a:t>
            </a:r>
            <a:r>
              <a:rPr lang="en-GB" sz="1600" b="1" dirty="0">
                <a:latin typeface="Century Gothic" panose="020F0302020204030204"/>
              </a:rPr>
              <a:t>past</a:t>
            </a:r>
            <a:r>
              <a:rPr lang="en-GB" sz="1600" dirty="0">
                <a:latin typeface="Century Gothic" panose="020F0302020204030204"/>
              </a:rPr>
              <a:t>.</a:t>
            </a:r>
            <a:endParaRPr lang="en-GB" sz="1600" b="1" dirty="0">
              <a:latin typeface="Century Gothic" panose="020F0302020204030204"/>
            </a:endParaRPr>
          </a:p>
          <a:p>
            <a:pPr>
              <a:defRPr/>
            </a:pPr>
            <a:r>
              <a:rPr lang="en-GB" sz="1600" dirty="0">
                <a:solidFill>
                  <a:srgbClr val="000000"/>
                </a:solidFill>
                <a:latin typeface="Century Gothic" panose="020F0302020204030204"/>
              </a:rPr>
              <a:t>Look at the differences between the </a:t>
            </a:r>
            <a:r>
              <a:rPr lang="en-GB" sz="1600" b="1" dirty="0">
                <a:solidFill>
                  <a:schemeClr val="tx1"/>
                </a:solidFill>
                <a:latin typeface="Century Gothic" panose="020F0302020204030204"/>
              </a:rPr>
              <a:t>present</a:t>
            </a:r>
            <a:r>
              <a:rPr lang="en-GB" sz="1600" dirty="0">
                <a:solidFill>
                  <a:srgbClr val="000000"/>
                </a:solidFill>
                <a:latin typeface="Century Gothic" panose="020F0302020204030204"/>
              </a:rPr>
              <a:t> and </a:t>
            </a:r>
            <a:r>
              <a:rPr lang="en-GB" sz="1600" b="1" dirty="0">
                <a:solidFill>
                  <a:srgbClr val="000000"/>
                </a:solidFill>
                <a:latin typeface="Century Gothic" panose="020F0302020204030204"/>
              </a:rPr>
              <a:t>perfect</a:t>
            </a:r>
            <a:r>
              <a:rPr lang="en-GB" sz="1600" dirty="0">
                <a:solidFill>
                  <a:srgbClr val="000000"/>
                </a:solidFill>
                <a:latin typeface="Century Gothic" panose="020F0302020204030204"/>
              </a:rPr>
              <a:t> (past) tense forms of these verbs:</a:t>
            </a:r>
          </a:p>
        </p:txBody>
      </p:sp>
      <p:sp>
        <p:nvSpPr>
          <p:cNvPr id="66" name="Rounded Rectangular Callout 65"/>
          <p:cNvSpPr/>
          <p:nvPr/>
        </p:nvSpPr>
        <p:spPr>
          <a:xfrm>
            <a:off x="891739" y="3635229"/>
            <a:ext cx="5256000" cy="938123"/>
          </a:xfrm>
          <a:prstGeom prst="wedgeRoundRectCallout">
            <a:avLst>
              <a:gd name="adj1" fmla="val -5318"/>
              <a:gd name="adj2" fmla="val -66702"/>
              <a:gd name="adj3" fmla="val 16667"/>
            </a:avLst>
          </a:prstGeom>
          <a:solidFill>
            <a:schemeClr val="accent5"/>
          </a:solidFill>
          <a:ln w="12700" cap="flat" cmpd="sng" algn="ctr">
            <a:solidFill>
              <a:schemeClr val="accent4"/>
            </a:solidFill>
            <a:prstDash val="solid"/>
            <a:miter lim="800000"/>
          </a:ln>
          <a:effectLst/>
        </p:spPr>
        <p:txBody>
          <a:bodyPr lIns="0" rtlCol="0" anchor="ctr"/>
          <a:lstStyle/>
          <a:p>
            <a:pPr lvl="0" algn="ctr"/>
            <a:r>
              <a:rPr lang="en-GB" sz="1600" kern="0" dirty="0">
                <a:latin typeface="Century Gothic" panose="020F0302020204030204"/>
              </a:rPr>
              <a:t>The -</a:t>
            </a:r>
            <a:r>
              <a:rPr lang="en-GB" sz="1600" b="1" kern="0" dirty="0">
                <a:latin typeface="Century Gothic" panose="020F0302020204030204"/>
              </a:rPr>
              <a:t>s</a:t>
            </a:r>
            <a:r>
              <a:rPr lang="en-GB" sz="1600" kern="0" dirty="0">
                <a:latin typeface="Century Gothic" panose="020F0302020204030204"/>
              </a:rPr>
              <a:t> and -</a:t>
            </a:r>
            <a:r>
              <a:rPr lang="en-GB" sz="1600" b="1" kern="0" dirty="0">
                <a:latin typeface="Century Gothic" panose="020F0302020204030204"/>
              </a:rPr>
              <a:t>t</a:t>
            </a:r>
            <a:r>
              <a:rPr lang="en-GB" sz="1600" kern="0" dirty="0">
                <a:latin typeface="Century Gothic" panose="020F0302020204030204"/>
              </a:rPr>
              <a:t> at the end of the verbs are </a:t>
            </a:r>
            <a:r>
              <a:rPr lang="en-GB" sz="1600" b="1" kern="0" dirty="0">
                <a:latin typeface="Century Gothic" panose="020F0302020204030204"/>
              </a:rPr>
              <a:t>Silent Final Consonants </a:t>
            </a:r>
            <a:r>
              <a:rPr lang="en-GB" sz="1600" kern="0" dirty="0">
                <a:latin typeface="Century Gothic" panose="020F0302020204030204"/>
              </a:rPr>
              <a:t>(SFCs). The only difference we hear between </a:t>
            </a:r>
            <a:r>
              <a:rPr lang="en-GB" sz="1600" b="1" kern="0" dirty="0">
                <a:latin typeface="Century Gothic" panose="020F0302020204030204"/>
              </a:rPr>
              <a:t>present</a:t>
            </a:r>
            <a:r>
              <a:rPr lang="en-GB" sz="1600" kern="0" dirty="0">
                <a:latin typeface="Century Gothic" panose="020F0302020204030204"/>
              </a:rPr>
              <a:t> and </a:t>
            </a:r>
            <a:r>
              <a:rPr lang="en-GB" sz="1600" b="1" kern="0" dirty="0">
                <a:latin typeface="Century Gothic" panose="020F0302020204030204"/>
              </a:rPr>
              <a:t>past</a:t>
            </a:r>
            <a:r>
              <a:rPr lang="en-GB" sz="1600" kern="0" dirty="0">
                <a:latin typeface="Century Gothic" panose="020F0302020204030204"/>
              </a:rPr>
              <a:t> tense forms is the</a:t>
            </a:r>
            <a:r>
              <a:rPr lang="en-GB" sz="1600" b="1" kern="0" dirty="0">
                <a:latin typeface="Century Gothic" panose="020F0302020204030204"/>
              </a:rPr>
              <a:t> </a:t>
            </a:r>
            <a:r>
              <a:rPr lang="en-GB" sz="1600" b="1" kern="0" dirty="0" err="1">
                <a:latin typeface="Century Gothic" panose="020F0302020204030204"/>
              </a:rPr>
              <a:t>j’ai</a:t>
            </a:r>
            <a:r>
              <a:rPr lang="en-GB" sz="1600" kern="0" dirty="0">
                <a:latin typeface="Century Gothic" panose="020F0302020204030204"/>
              </a:rPr>
              <a:t>.</a:t>
            </a:r>
          </a:p>
        </p:txBody>
      </p:sp>
      <p:sp>
        <p:nvSpPr>
          <p:cNvPr id="70" name="Rounded Rectangular Callout 69"/>
          <p:cNvSpPr/>
          <p:nvPr/>
        </p:nvSpPr>
        <p:spPr>
          <a:xfrm>
            <a:off x="156089" y="6516959"/>
            <a:ext cx="2140524" cy="1382204"/>
          </a:xfrm>
          <a:prstGeom prst="wedgeRoundRectCallout">
            <a:avLst>
              <a:gd name="adj1" fmla="val 62516"/>
              <a:gd name="adj2" fmla="val 9577"/>
              <a:gd name="adj3" fmla="val 16667"/>
            </a:avLst>
          </a:prstGeom>
          <a:solidFill>
            <a:schemeClr val="accent5"/>
          </a:solidFill>
          <a:ln w="12700" cap="flat" cmpd="sng" algn="ctr">
            <a:solidFill>
              <a:schemeClr val="tx1"/>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The </a:t>
            </a:r>
            <a:r>
              <a:rPr kumimoji="0" lang="en-GB" sz="1600" b="1" i="0" u="none" strike="noStrike" kern="0" cap="none" spc="0" normalizeH="0" baseline="0" noProof="0" dirty="0">
                <a:ln>
                  <a:noFill/>
                </a:ln>
                <a:effectLst/>
                <a:uLnTx/>
                <a:uFillTx/>
                <a:latin typeface="Century Gothic" panose="020F0302020204030204"/>
                <a:ea typeface="+mn-ea"/>
                <a:cs typeface="+mn-cs"/>
              </a:rPr>
              <a:t>-er </a:t>
            </a:r>
            <a:r>
              <a:rPr kumimoji="0" lang="en-GB" sz="1600" b="0" i="0" u="none" strike="noStrike" kern="0" cap="none" spc="0" normalizeH="0" baseline="0" noProof="0" dirty="0">
                <a:ln>
                  <a:noFill/>
                </a:ln>
                <a:effectLst/>
                <a:uLnTx/>
                <a:uFillTx/>
                <a:latin typeface="Century Gothic" panose="020F0302020204030204"/>
                <a:ea typeface="+mn-ea"/>
                <a:cs typeface="+mn-cs"/>
              </a:rPr>
              <a:t>on the infinitive is replaced with </a:t>
            </a:r>
            <a:r>
              <a:rPr kumimoji="0" lang="en-GB" sz="1600" b="1" i="0" u="none" strike="noStrike" kern="0" cap="none" spc="0" normalizeH="0" baseline="0" noProof="0" dirty="0">
                <a:ln>
                  <a:noFill/>
                </a:ln>
                <a:effectLst/>
                <a:uLnTx/>
                <a:uFillTx/>
                <a:latin typeface="Century Gothic" panose="020F0302020204030204"/>
                <a:ea typeface="+mn-ea"/>
                <a:cs typeface="+mn-cs"/>
              </a:rPr>
              <a:t>-</a:t>
            </a:r>
            <a:r>
              <a:rPr kumimoji="0" lang="en-GB" sz="1600" b="1" i="0" u="none" strike="noStrike" kern="0" cap="none" spc="0" normalizeH="0" baseline="0" noProof="0" dirty="0" err="1">
                <a:ln>
                  <a:noFill/>
                </a:ln>
                <a:effectLst/>
                <a:uLnTx/>
                <a:uFillTx/>
                <a:latin typeface="Century Gothic" panose="020F0302020204030204"/>
                <a:ea typeface="+mn-ea"/>
                <a:cs typeface="+mn-cs"/>
              </a:rPr>
              <a:t>é</a:t>
            </a:r>
            <a:r>
              <a:rPr kumimoji="0" lang="en-GB" sz="1600" b="1" i="0" u="none" strike="noStrike" kern="0" cap="none" spc="0" normalizeH="0" baseline="0" noProof="0" dirty="0">
                <a:ln>
                  <a:noFill/>
                </a:ln>
                <a:effectLst/>
                <a:uLnTx/>
                <a:uFillTx/>
                <a:latin typeface="Century Gothic" panose="020F0302020204030204"/>
                <a:ea typeface="+mn-ea"/>
                <a:cs typeface="+mn-cs"/>
              </a:rPr>
              <a:t>.</a:t>
            </a:r>
            <a:r>
              <a:rPr kumimoji="0" lang="en-GB" sz="1600" b="1" i="0" u="none" strike="noStrike" kern="0" cap="none" spc="0" normalizeH="0" noProof="0" dirty="0">
                <a:ln>
                  <a:noFill/>
                </a:ln>
                <a:effectLst/>
                <a:uLnTx/>
                <a:uFillTx/>
                <a:latin typeface="Century Gothic" panose="020F0302020204030204"/>
                <a:ea typeface="+mn-ea"/>
                <a:cs typeface="+mn-cs"/>
              </a:rPr>
              <a:t> </a:t>
            </a:r>
            <a:r>
              <a:rPr lang="en-GB" sz="1600" kern="0" dirty="0">
                <a:latin typeface="Century Gothic" panose="020F0302020204030204"/>
              </a:rPr>
              <a:t>T</a:t>
            </a:r>
            <a:r>
              <a:rPr kumimoji="0" lang="en-GB" sz="1600" b="0" i="0" u="none" strike="noStrike" kern="0" cap="none" spc="0" normalizeH="0" baseline="0" noProof="0" dirty="0">
                <a:ln>
                  <a:noFill/>
                </a:ln>
                <a:effectLst/>
                <a:uLnTx/>
                <a:uFillTx/>
                <a:latin typeface="Century Gothic" panose="020F0302020204030204"/>
                <a:ea typeface="+mn-ea"/>
                <a:cs typeface="+mn-cs"/>
              </a:rPr>
              <a:t>his sounds the same as the infinitive!</a:t>
            </a:r>
          </a:p>
        </p:txBody>
      </p:sp>
      <p:sp>
        <p:nvSpPr>
          <p:cNvPr id="4" name="Rectangle 3">
            <a:extLst>
              <a:ext uri="{FF2B5EF4-FFF2-40B4-BE49-F238E27FC236}">
                <a16:creationId xmlns:a16="http://schemas.microsoft.com/office/drawing/2014/main" id="{89A37C5B-2165-4D49-AA1D-2FD713CB9F9C}"/>
              </a:ext>
            </a:extLst>
          </p:cNvPr>
          <p:cNvSpPr/>
          <p:nvPr/>
        </p:nvSpPr>
        <p:spPr>
          <a:xfrm>
            <a:off x="108000" y="4708466"/>
            <a:ext cx="4031873"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Past </a:t>
            </a:r>
            <a:r>
              <a:rPr lang="fr-FR" b="1" dirty="0" err="1">
                <a:solidFill>
                  <a:srgbClr val="000000"/>
                </a:solidFill>
                <a:latin typeface="Century Gothic" panose="020B0502020202020204" pitchFamily="34" charset="0"/>
              </a:rPr>
              <a:t>participle</a:t>
            </a:r>
            <a:r>
              <a:rPr lang="fr-FR" b="1" dirty="0">
                <a:solidFill>
                  <a:srgbClr val="000000"/>
                </a:solidFill>
                <a:latin typeface="Century Gothic" panose="020B0502020202020204" pitchFamily="34" charset="0"/>
              </a:rPr>
              <a:t> formation: -ER </a:t>
            </a:r>
            <a:r>
              <a:rPr lang="fr-FR" b="1" dirty="0" err="1">
                <a:solidFill>
                  <a:srgbClr val="000000"/>
                </a:solidFill>
                <a:latin typeface="Century Gothic" panose="020B0502020202020204" pitchFamily="34" charset="0"/>
              </a:rPr>
              <a:t>verbs</a:t>
            </a:r>
            <a:endParaRPr lang="en-GB" dirty="0">
              <a:solidFill>
                <a:srgbClr val="000000"/>
              </a:solidFill>
              <a:latin typeface="Century Gothic" panose="020B0502020202020204" pitchFamily="34" charset="0"/>
            </a:endParaRPr>
          </a:p>
        </p:txBody>
      </p:sp>
      <p:pic>
        <p:nvPicPr>
          <p:cNvPr id="2050" name="Picture 2" descr="Hour Glass Clip Art">
            <a:extLst>
              <a:ext uri="{FF2B5EF4-FFF2-40B4-BE49-F238E27FC236}">
                <a16:creationId xmlns:a16="http://schemas.microsoft.com/office/drawing/2014/main" id="{ED4F4F40-194B-4093-93C4-D670F18441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9739" y="119193"/>
            <a:ext cx="477114" cy="800581"/>
          </a:xfrm>
          <a:prstGeom prst="rect">
            <a:avLst/>
          </a:prstGeom>
          <a:noFill/>
          <a:extLst>
            <a:ext uri="{909E8E84-426E-40DD-AFC4-6F175D3DCCD1}">
              <a14:hiddenFill xmlns:a14="http://schemas.microsoft.com/office/drawing/2010/main">
                <a:solidFill>
                  <a:srgbClr val="FFFFFF"/>
                </a:solidFill>
              </a14:hiddenFill>
            </a:ext>
          </a:extLst>
        </p:spPr>
      </p:pic>
      <p:sp>
        <p:nvSpPr>
          <p:cNvPr id="5" name="Arrow: Curved Up 4" descr="Arrow pointing downwards">
            <a:extLst>
              <a:ext uri="{FF2B5EF4-FFF2-40B4-BE49-F238E27FC236}">
                <a16:creationId xmlns:a16="http://schemas.microsoft.com/office/drawing/2014/main" id="{6AB11B1D-2415-4EA0-AE2B-8D91C0FB9109}"/>
              </a:ext>
            </a:extLst>
          </p:cNvPr>
          <p:cNvSpPr/>
          <p:nvPr/>
        </p:nvSpPr>
        <p:spPr>
          <a:xfrm rot="10800000">
            <a:off x="4088546" y="306964"/>
            <a:ext cx="653560" cy="532075"/>
          </a:xfrm>
          <a:prstGeom prst="curvedUpArrow">
            <a:avLst/>
          </a:prstGeom>
          <a:solidFill>
            <a:srgbClr val="FF0000"/>
          </a:solidFill>
          <a:ln w="12700" cap="flat" cmpd="sng" algn="ctr">
            <a:solidFill>
              <a:schemeClr val="tx1"/>
            </a:solid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600" b="0" i="0" u="none" strike="noStrike" kern="0" cap="none" spc="0" normalizeH="0" baseline="0" noProof="0" dirty="0">
              <a:ln>
                <a:noFill/>
              </a:ln>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1BF4CE4B-A325-4585-97D5-8B9B5D5293F5}"/>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469297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7D3DE4-1B8E-4EF9-A0F4-FAE19AE97A2E}"/>
              </a:ext>
            </a:extLst>
          </p:cNvPr>
          <p:cNvSpPr/>
          <p:nvPr/>
        </p:nvSpPr>
        <p:spPr>
          <a:xfrm>
            <a:off x="5036905" y="145317"/>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2" name="Rectangle 1" descr="Grey rectangle with text: Talking about what you are doing today vs what you did yesterday">
            <a:extLst>
              <a:ext uri="{FF2B5EF4-FFF2-40B4-BE49-F238E27FC236}">
                <a16:creationId xmlns:a16="http://schemas.microsoft.com/office/drawing/2014/main" id="{62EBD834-1E2D-44FA-960B-D5E01CB2C65F}"/>
              </a:ext>
            </a:extLst>
          </p:cNvPr>
          <p:cNvSpPr/>
          <p:nvPr/>
        </p:nvSpPr>
        <p:spPr>
          <a:xfrm>
            <a:off x="108000" y="145317"/>
            <a:ext cx="4704419" cy="640745"/>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4" name="Title 3">
            <a:extLst>
              <a:ext uri="{FF2B5EF4-FFF2-40B4-BE49-F238E27FC236}">
                <a16:creationId xmlns:a16="http://schemas.microsoft.com/office/drawing/2014/main" id="{F96602FB-5089-9740-A491-BA6F7BE9ED27}"/>
              </a:ext>
            </a:extLst>
          </p:cNvPr>
          <p:cNvSpPr>
            <a:spLocks noGrp="1"/>
          </p:cNvSpPr>
          <p:nvPr>
            <p:ph type="title"/>
          </p:nvPr>
        </p:nvSpPr>
        <p:spPr>
          <a:xfrm>
            <a:off x="172380" y="185958"/>
            <a:ext cx="4704420" cy="521348"/>
          </a:xfrm>
        </p:spPr>
        <p:txBody>
          <a:bodyPr/>
          <a:lstStyle/>
          <a:p>
            <a:pPr algn="l"/>
            <a:r>
              <a:rPr lang="en-GB" sz="2000" b="1" dirty="0">
                <a:solidFill>
                  <a:schemeClr val="bg1"/>
                </a:solidFill>
                <a:latin typeface="Century Gothic" panose="020B0502020202020204" pitchFamily="34" charset="0"/>
              </a:rPr>
              <a:t>Talking about what you are doing today vs what you did yesterday</a:t>
            </a:r>
            <a:endParaRPr lang="en-US" sz="2000" dirty="0">
              <a:solidFill>
                <a:schemeClr val="bg1"/>
              </a:solidFill>
            </a:endParaRPr>
          </a:p>
        </p:txBody>
      </p:sp>
      <p:pic>
        <p:nvPicPr>
          <p:cNvPr id="17" name="Picture 2" descr="QR cod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81825" y="786062"/>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24</a:t>
            </a:r>
          </a:p>
        </p:txBody>
      </p:sp>
      <p:graphicFrame>
        <p:nvGraphicFramePr>
          <p:cNvPr id="8" name="Table 7"/>
          <p:cNvGraphicFramePr>
            <a:graphicFrameLocks noGrp="1"/>
          </p:cNvGraphicFramePr>
          <p:nvPr>
            <p:extLst>
              <p:ext uri="{D42A27DB-BD31-4B8C-83A1-F6EECF244321}">
                <p14:modId xmlns:p14="http://schemas.microsoft.com/office/powerpoint/2010/main" val="3938281594"/>
              </p:ext>
            </p:extLst>
          </p:nvPr>
        </p:nvGraphicFramePr>
        <p:xfrm>
          <a:off x="519401" y="938722"/>
          <a:ext cx="4357398" cy="3711840"/>
        </p:xfrm>
        <a:graphic>
          <a:graphicData uri="http://schemas.openxmlformats.org/drawingml/2006/table">
            <a:tbl>
              <a:tblPr>
                <a:tableStyleId>{5940675A-B579-460E-94D1-54222C63F5DA}</a:tableStyleId>
              </a:tblPr>
              <a:tblGrid>
                <a:gridCol w="2169244">
                  <a:extLst>
                    <a:ext uri="{9D8B030D-6E8A-4147-A177-3AD203B41FA5}">
                      <a16:colId xmlns:a16="http://schemas.microsoft.com/office/drawing/2014/main" val="2576834893"/>
                    </a:ext>
                  </a:extLst>
                </a:gridCol>
                <a:gridCol w="2188154">
                  <a:extLst>
                    <a:ext uri="{9D8B030D-6E8A-4147-A177-3AD203B41FA5}">
                      <a16:colId xmlns:a16="http://schemas.microsoft.com/office/drawing/2014/main" val="3222018720"/>
                    </a:ext>
                  </a:extLst>
                </a:gridCol>
              </a:tblGrid>
              <a:tr h="326907">
                <a:tc>
                  <a:txBody>
                    <a:bodyPr/>
                    <a:lstStyle/>
                    <a:p>
                      <a:r>
                        <a:rPr lang="en-GB" sz="1600" dirty="0" err="1">
                          <a:latin typeface="Century Gothic" panose="020B0502020202020204" pitchFamily="34" charset="0"/>
                        </a:rPr>
                        <a:t>apporter</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to bring, bringing</a:t>
                      </a:r>
                    </a:p>
                  </a:txBody>
                  <a:tcPr marL="90000" marR="90000" marT="46800" marB="46800" anchor="b"/>
                </a:tc>
                <a:extLst>
                  <a:ext uri="{0D108BD9-81ED-4DB2-BD59-A6C34878D82A}">
                    <a16:rowId xmlns:a16="http://schemas.microsoft.com/office/drawing/2014/main" val="4007166980"/>
                  </a:ext>
                </a:extLst>
              </a:tr>
              <a:tr h="182809">
                <a:tc>
                  <a:txBody>
                    <a:bodyPr/>
                    <a:lstStyle/>
                    <a:p>
                      <a:r>
                        <a:rPr lang="en-GB" sz="1600" dirty="0" err="1">
                          <a:latin typeface="Century Gothic" panose="020B0502020202020204" pitchFamily="34" charset="0"/>
                        </a:rPr>
                        <a:t>dit</a:t>
                      </a:r>
                      <a:r>
                        <a:rPr lang="en-GB" sz="1600" dirty="0">
                          <a:latin typeface="Century Gothic" panose="020B0502020202020204" pitchFamily="34" charset="0"/>
                        </a:rPr>
                        <a:t> </a:t>
                      </a:r>
                    </a:p>
                  </a:txBody>
                  <a:tcPr marL="90000" marR="90000" marT="46800" marB="46800" anchor="b"/>
                </a:tc>
                <a:tc>
                  <a:txBody>
                    <a:bodyPr/>
                    <a:lstStyle/>
                    <a:p>
                      <a:r>
                        <a:rPr lang="en-GB" sz="1600" dirty="0">
                          <a:latin typeface="Century Gothic" panose="020B0502020202020204" pitchFamily="34" charset="0"/>
                        </a:rPr>
                        <a:t>said (pp.)</a:t>
                      </a:r>
                    </a:p>
                  </a:txBody>
                  <a:tcPr marL="90000" marR="90000" marT="46800" marB="46800" anchor="b"/>
                </a:tc>
                <a:extLst>
                  <a:ext uri="{0D108BD9-81ED-4DB2-BD59-A6C34878D82A}">
                    <a16:rowId xmlns:a16="http://schemas.microsoft.com/office/drawing/2014/main" val="141838412"/>
                  </a:ext>
                </a:extLst>
              </a:tr>
              <a:tr h="182809">
                <a:tc>
                  <a:txBody>
                    <a:bodyPr/>
                    <a:lstStyle/>
                    <a:p>
                      <a:r>
                        <a:rPr lang="en-GB" sz="1600" dirty="0">
                          <a:latin typeface="Century Gothic" panose="020B0502020202020204" pitchFamily="34" charset="0"/>
                        </a:rPr>
                        <a:t>fait</a:t>
                      </a:r>
                    </a:p>
                  </a:txBody>
                  <a:tcPr marL="90000" marR="90000" marT="46800" marB="46800" anchor="b"/>
                </a:tc>
                <a:tc>
                  <a:txBody>
                    <a:bodyPr/>
                    <a:lstStyle/>
                    <a:p>
                      <a:r>
                        <a:rPr lang="en-GB" sz="1600" dirty="0">
                          <a:latin typeface="Century Gothic" panose="020B0502020202020204" pitchFamily="34" charset="0"/>
                        </a:rPr>
                        <a:t>did, made (pp.)</a:t>
                      </a:r>
                    </a:p>
                  </a:txBody>
                  <a:tcPr marL="90000" marR="90000" marT="46800" marB="46800" anchor="b"/>
                </a:tc>
                <a:extLst>
                  <a:ext uri="{0D108BD9-81ED-4DB2-BD59-A6C34878D82A}">
                    <a16:rowId xmlns:a16="http://schemas.microsoft.com/office/drawing/2014/main" val="1683749526"/>
                  </a:ext>
                </a:extLst>
              </a:tr>
              <a:tr h="182809">
                <a:tc>
                  <a:txBody>
                    <a:bodyPr/>
                    <a:lstStyle/>
                    <a:p>
                      <a:r>
                        <a:rPr lang="en-GB" sz="1600" dirty="0" err="1">
                          <a:latin typeface="Century Gothic" panose="020B0502020202020204" pitchFamily="34" charset="0"/>
                        </a:rPr>
                        <a:t>envoyer</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to send</a:t>
                      </a:r>
                      <a:r>
                        <a:rPr lang="en-GB" sz="1600" baseline="0" dirty="0">
                          <a:latin typeface="Century Gothic" panose="020B0502020202020204" pitchFamily="34" charset="0"/>
                        </a:rPr>
                        <a:t>, sending</a:t>
                      </a:r>
                      <a:endParaRPr lang="en-GB" sz="1600"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3029552813"/>
                  </a:ext>
                </a:extLst>
              </a:tr>
              <a:tr h="182809">
                <a:tc>
                  <a:txBody>
                    <a:bodyPr/>
                    <a:lstStyle/>
                    <a:p>
                      <a:r>
                        <a:rPr lang="en-GB" sz="1600" dirty="0">
                          <a:latin typeface="Century Gothic" panose="020B0502020202020204" pitchFamily="34" charset="0"/>
                        </a:rPr>
                        <a:t>utiliser</a:t>
                      </a:r>
                    </a:p>
                  </a:txBody>
                  <a:tcPr marL="90000" marR="90000" marT="46800" marB="46800" anchor="b"/>
                </a:tc>
                <a:tc>
                  <a:txBody>
                    <a:bodyPr/>
                    <a:lstStyle/>
                    <a:p>
                      <a:r>
                        <a:rPr lang="en-GB" sz="1600" dirty="0">
                          <a:latin typeface="Century Gothic" panose="020B0502020202020204" pitchFamily="34" charset="0"/>
                        </a:rPr>
                        <a:t>to use, using</a:t>
                      </a:r>
                    </a:p>
                  </a:txBody>
                  <a:tcPr marL="90000" marR="90000" marT="46800" marB="46800" anchor="b"/>
                </a:tc>
                <a:extLst>
                  <a:ext uri="{0D108BD9-81ED-4DB2-BD59-A6C34878D82A}">
                    <a16:rowId xmlns:a16="http://schemas.microsoft.com/office/drawing/2014/main" val="3491161878"/>
                  </a:ext>
                </a:extLst>
              </a:tr>
              <a:tr h="182809">
                <a:tc>
                  <a:txBody>
                    <a:bodyPr/>
                    <a:lstStyle/>
                    <a:p>
                      <a:r>
                        <a:rPr lang="en-GB" sz="1600" dirty="0" err="1">
                          <a:latin typeface="Century Gothic" panose="020B0502020202020204" pitchFamily="34" charset="0"/>
                        </a:rPr>
                        <a:t>maintenant</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now</a:t>
                      </a:r>
                    </a:p>
                  </a:txBody>
                  <a:tcPr marL="90000" marR="90000" marT="46800" marB="46800" anchor="b"/>
                </a:tc>
                <a:extLst>
                  <a:ext uri="{0D108BD9-81ED-4DB2-BD59-A6C34878D82A}">
                    <a16:rowId xmlns:a16="http://schemas.microsoft.com/office/drawing/2014/main" val="977986458"/>
                  </a:ext>
                </a:extLst>
              </a:tr>
              <a:tr h="182809">
                <a:tc>
                  <a:txBody>
                    <a:bodyPr/>
                    <a:lstStyle/>
                    <a:p>
                      <a:r>
                        <a:rPr lang="en-GB" sz="1600" dirty="0" err="1">
                          <a:latin typeface="Century Gothic" panose="020B0502020202020204" pitchFamily="34" charset="0"/>
                        </a:rPr>
                        <a:t>hier</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yesterday</a:t>
                      </a:r>
                    </a:p>
                  </a:txBody>
                  <a:tcPr marL="90000" marR="90000" marT="46800" marB="46800" anchor="b"/>
                </a:tc>
                <a:extLst>
                  <a:ext uri="{0D108BD9-81ED-4DB2-BD59-A6C34878D82A}">
                    <a16:rowId xmlns:a16="http://schemas.microsoft.com/office/drawing/2014/main" val="3008129673"/>
                  </a:ext>
                </a:extLst>
              </a:tr>
              <a:tr h="182809">
                <a:tc>
                  <a:txBody>
                    <a:bodyPr/>
                    <a:lstStyle/>
                    <a:p>
                      <a:r>
                        <a:rPr lang="en-GB" sz="1600" dirty="0" err="1">
                          <a:latin typeface="Century Gothic" panose="020B0502020202020204" pitchFamily="34" charset="0"/>
                        </a:rPr>
                        <a:t>l’appartement</a:t>
                      </a:r>
                      <a:r>
                        <a:rPr lang="en-GB" sz="1600" dirty="0">
                          <a:latin typeface="Century Gothic" panose="020B0502020202020204" pitchFamily="34" charset="0"/>
                        </a:rPr>
                        <a:t> (m)</a:t>
                      </a:r>
                    </a:p>
                  </a:txBody>
                  <a:tcPr marL="90000" marR="90000" marT="46800" marB="46800" anchor="b"/>
                </a:tc>
                <a:tc>
                  <a:txBody>
                    <a:bodyPr/>
                    <a:lstStyle/>
                    <a:p>
                      <a:r>
                        <a:rPr lang="en-GB" sz="1600" dirty="0">
                          <a:latin typeface="Century Gothic" panose="020B0502020202020204" pitchFamily="34" charset="0"/>
                        </a:rPr>
                        <a:t>apartment, flat</a:t>
                      </a:r>
                    </a:p>
                  </a:txBody>
                  <a:tcPr marL="90000" marR="90000" marT="46800" marB="46800" anchor="b"/>
                </a:tc>
                <a:extLst>
                  <a:ext uri="{0D108BD9-81ED-4DB2-BD59-A6C34878D82A}">
                    <a16:rowId xmlns:a16="http://schemas.microsoft.com/office/drawing/2014/main" val="4091572625"/>
                  </a:ext>
                </a:extLst>
              </a:tr>
              <a:tr h="182809">
                <a:tc>
                  <a:txBody>
                    <a:bodyPr/>
                    <a:lstStyle/>
                    <a:p>
                      <a:r>
                        <a:rPr lang="en-GB" sz="1600" dirty="0">
                          <a:latin typeface="Century Gothic" panose="020B0502020202020204" pitchFamily="34" charset="0"/>
                        </a:rPr>
                        <a:t>la </a:t>
                      </a:r>
                      <a:r>
                        <a:rPr lang="en-GB" sz="1600" dirty="0" err="1">
                          <a:latin typeface="Century Gothic" panose="020B0502020202020204" pitchFamily="34" charset="0"/>
                        </a:rPr>
                        <a:t>banque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bank</a:t>
                      </a:r>
                    </a:p>
                  </a:txBody>
                  <a:tcPr marL="90000" marR="90000" marT="46800" marB="46800" anchor="b"/>
                </a:tc>
                <a:extLst>
                  <a:ext uri="{0D108BD9-81ED-4DB2-BD59-A6C34878D82A}">
                    <a16:rowId xmlns:a16="http://schemas.microsoft.com/office/drawing/2014/main" val="1061227613"/>
                  </a:ext>
                </a:extLst>
              </a:tr>
              <a:tr h="182809">
                <a:tc>
                  <a:txBody>
                    <a:bodyPr/>
                    <a:lstStyle/>
                    <a:p>
                      <a:r>
                        <a:rPr lang="en-GB" sz="1600" dirty="0">
                          <a:latin typeface="Century Gothic" panose="020B0502020202020204" pitchFamily="34" charset="0"/>
                        </a:rPr>
                        <a:t>le </a:t>
                      </a:r>
                      <a:r>
                        <a:rPr lang="en-GB" sz="1600" dirty="0" err="1">
                          <a:latin typeface="Century Gothic" panose="020B0502020202020204" pitchFamily="34" charset="0"/>
                        </a:rPr>
                        <a:t>marché</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market</a:t>
                      </a:r>
                    </a:p>
                  </a:txBody>
                  <a:tcPr marL="90000" marR="90000" marT="46800" marB="46800" anchor="b"/>
                </a:tc>
                <a:extLst>
                  <a:ext uri="{0D108BD9-81ED-4DB2-BD59-A6C34878D82A}">
                    <a16:rowId xmlns:a16="http://schemas.microsoft.com/office/drawing/2014/main" val="2716920505"/>
                  </a:ext>
                </a:extLst>
              </a:tr>
              <a:tr h="182809">
                <a:tc>
                  <a:txBody>
                    <a:bodyPr/>
                    <a:lstStyle/>
                    <a:p>
                      <a:r>
                        <a:rPr lang="en-GB" sz="1600" dirty="0">
                          <a:latin typeface="Century Gothic" panose="020B0502020202020204" pitchFamily="34" charset="0"/>
                        </a:rPr>
                        <a:t>le passé</a:t>
                      </a:r>
                    </a:p>
                  </a:txBody>
                  <a:tcPr marL="90000" marR="90000" marT="46800" marB="46800" anchor="b"/>
                </a:tc>
                <a:tc>
                  <a:txBody>
                    <a:bodyPr/>
                    <a:lstStyle/>
                    <a:p>
                      <a:r>
                        <a:rPr lang="en-GB" sz="1600" dirty="0">
                          <a:latin typeface="Century Gothic" panose="020B0502020202020204" pitchFamily="34" charset="0"/>
                        </a:rPr>
                        <a:t>past</a:t>
                      </a:r>
                    </a:p>
                  </a:txBody>
                  <a:tcPr marL="90000" marR="90000" marT="46800" marB="46800" anchor="b"/>
                </a:tc>
                <a:extLst>
                  <a:ext uri="{0D108BD9-81ED-4DB2-BD59-A6C34878D82A}">
                    <a16:rowId xmlns:a16="http://schemas.microsoft.com/office/drawing/2014/main" val="1001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710788500"/>
              </p:ext>
            </p:extLst>
          </p:nvPr>
        </p:nvGraphicFramePr>
        <p:xfrm>
          <a:off x="-137275" y="924558"/>
          <a:ext cx="797537" cy="3713908"/>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37628">
                <a:tc>
                  <a:txBody>
                    <a:bodyPr/>
                    <a:lstStyle/>
                    <a:p>
                      <a:pPr algn="ct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adv</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adv</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a:t>
                      </a:r>
                      <a:r>
                        <a:rPr lang="en-GB" sz="1600" i="1" baseline="0" dirty="0">
                          <a:latin typeface="Century Gothic" panose="020B0502020202020204" pitchFamily="34" charset="0"/>
                        </a:rPr>
                        <a:t>m</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a:t>
                      </a:r>
                      <a:r>
                        <a:rPr lang="en-GB" sz="1600" i="1" baseline="0" dirty="0">
                          <a:latin typeface="Century Gothic" panose="020B0502020202020204" pitchFamily="34" charset="0"/>
                        </a:rPr>
                        <a:t>m</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
        <p:nvSpPr>
          <p:cNvPr id="33" name="Rounded Rectangle 32"/>
          <p:cNvSpPr/>
          <p:nvPr/>
        </p:nvSpPr>
        <p:spPr>
          <a:xfrm>
            <a:off x="5390341" y="2232626"/>
            <a:ext cx="1222383" cy="112403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7.3.2.3 &amp; 8.1.1.2</a:t>
            </a:r>
          </a:p>
        </p:txBody>
      </p:sp>
      <p:pic>
        <p:nvPicPr>
          <p:cNvPr id="5" name="Picture 4" descr="Ban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193" y="5469248"/>
            <a:ext cx="2011907" cy="1595345"/>
          </a:xfrm>
          <a:prstGeom prst="rect">
            <a:avLst/>
          </a:prstGeom>
        </p:spPr>
      </p:pic>
      <p:pic>
        <p:nvPicPr>
          <p:cNvPr id="6" name="Picture 5" descr="Drink stan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0" y="6425447"/>
            <a:ext cx="2063735" cy="1764714"/>
          </a:xfrm>
          <a:prstGeom prst="rect">
            <a:avLst/>
          </a:prstGeom>
        </p:spPr>
      </p:pic>
      <p:pic>
        <p:nvPicPr>
          <p:cNvPr id="7" name="Picture 6" descr="Build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1433" y="3727184"/>
            <a:ext cx="1327129" cy="1884680"/>
          </a:xfrm>
          <a:prstGeom prst="rect">
            <a:avLst/>
          </a:prstGeom>
        </p:spPr>
      </p:pic>
    </p:spTree>
    <p:extLst>
      <p:ext uri="{BB962C8B-B14F-4D97-AF65-F5344CB8AC3E}">
        <p14:creationId xmlns:p14="http://schemas.microsoft.com/office/powerpoint/2010/main" val="345989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1.2 Semain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7" name="Rectangle 6"/>
          <p:cNvSpPr/>
          <p:nvPr/>
        </p:nvSpPr>
        <p:spPr>
          <a:xfrm>
            <a:off x="108000" y="586910"/>
            <a:ext cx="3265638"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Present</a:t>
            </a:r>
            <a:r>
              <a:rPr lang="fr-FR" b="1" dirty="0">
                <a:solidFill>
                  <a:srgbClr val="000000"/>
                </a:solidFill>
                <a:latin typeface="Century Gothic" panose="020B0502020202020204" pitchFamily="34" charset="0"/>
              </a:rPr>
              <a:t> vs </a:t>
            </a:r>
            <a:r>
              <a:rPr lang="fr-FR" b="1" dirty="0" err="1">
                <a:solidFill>
                  <a:srgbClr val="000000"/>
                </a:solidFill>
                <a:latin typeface="Century Gothic" panose="020B0502020202020204" pitchFamily="34" charset="0"/>
              </a:rPr>
              <a:t>perfect</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tense</a:t>
            </a:r>
            <a:r>
              <a:rPr lang="fr-FR" b="1" dirty="0">
                <a:solidFill>
                  <a:srgbClr val="000000"/>
                </a:solidFill>
                <a:latin typeface="Century Gothic" panose="020B0502020202020204" pitchFamily="34" charset="0"/>
              </a:rPr>
              <a:t> (tu)</a:t>
            </a:r>
            <a:endParaRPr lang="en-GB" dirty="0">
              <a:solidFill>
                <a:srgbClr val="000000"/>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34764" y="147854"/>
            <a:ext cx="2091458" cy="411815"/>
          </a:xfrm>
        </p:spPr>
        <p:txBody>
          <a:bodyPr/>
          <a:lstStyle/>
          <a:p>
            <a:r>
              <a:rPr lang="en-GB" sz="2000" b="1" dirty="0">
                <a:solidFill>
                  <a:schemeClr val="bg1"/>
                </a:solidFill>
                <a:latin typeface="Century Gothic" panose="020B0502020202020204" pitchFamily="34" charset="0"/>
              </a:rPr>
              <a:t>T1.2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2</a:t>
            </a:r>
            <a:endParaRPr lang="en-US" sz="2000" dirty="0">
              <a:solidFill>
                <a:schemeClr val="bg1"/>
              </a:solidFill>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25</a:t>
            </a:r>
          </a:p>
        </p:txBody>
      </p:sp>
      <p:sp>
        <p:nvSpPr>
          <p:cNvPr id="53" name="Rectangle 52"/>
          <p:cNvSpPr/>
          <p:nvPr/>
        </p:nvSpPr>
        <p:spPr>
          <a:xfrm>
            <a:off x="-803891" y="887649"/>
            <a:ext cx="6789239" cy="3200876"/>
          </a:xfrm>
          <a:prstGeom prst="rect">
            <a:avLst/>
          </a:prstGeom>
        </p:spPr>
        <p:txBody>
          <a:bodyPr wrap="square">
            <a:spAutoFit/>
          </a:bodyPr>
          <a:lstStyle/>
          <a:p>
            <a:pPr lvl="0"/>
            <a:endParaRPr lang="en-US" sz="1600" dirty="0">
              <a:latin typeface="Century Gothic" panose="020F0302020204030204"/>
            </a:endParaRPr>
          </a:p>
          <a:p>
            <a:pPr lvl="0"/>
            <a:endParaRPr lang="en-US" sz="1000" dirty="0">
              <a:latin typeface="Century Gothic" panose="020F0302020204030204"/>
            </a:endParaRPr>
          </a:p>
          <a:p>
            <a:pPr lvl="0"/>
            <a:r>
              <a:rPr lang="en-US" sz="1600" dirty="0">
                <a:latin typeface="Century Gothic" panose="020F0302020204030204"/>
              </a:rPr>
              <a:t>	</a:t>
            </a:r>
            <a:r>
              <a:rPr lang="en-US" sz="1600" b="1" dirty="0">
                <a:latin typeface="Century Gothic" panose="020F0302020204030204"/>
              </a:rPr>
              <a:t>Present</a:t>
            </a:r>
            <a:r>
              <a:rPr lang="en-US" sz="1600" dirty="0">
                <a:latin typeface="Century Gothic" panose="020F0302020204030204"/>
              </a:rPr>
              <a:t>			</a:t>
            </a:r>
            <a:r>
              <a:rPr lang="en-US" sz="1600" b="1" dirty="0">
                <a:latin typeface="Century Gothic" panose="020F0302020204030204"/>
              </a:rPr>
              <a:t>Perfect</a:t>
            </a:r>
            <a:r>
              <a:rPr lang="en-US" sz="1600" dirty="0">
                <a:latin typeface="Century Gothic" panose="020F0302020204030204"/>
              </a:rPr>
              <a:t> </a:t>
            </a:r>
            <a:r>
              <a:rPr lang="en-US" sz="1600" b="1" dirty="0">
                <a:latin typeface="Century Gothic" panose="020F0302020204030204"/>
              </a:rPr>
              <a:t>(past)</a:t>
            </a:r>
          </a:p>
          <a:p>
            <a:pPr lvl="0"/>
            <a:r>
              <a:rPr lang="en-US" sz="1600" dirty="0">
                <a:latin typeface="Century Gothic" panose="020F0302020204030204"/>
              </a:rPr>
              <a:t>	je </a:t>
            </a:r>
            <a:r>
              <a:rPr lang="en-US" sz="1600" dirty="0" err="1">
                <a:latin typeface="Century Gothic" panose="020F0302020204030204"/>
              </a:rPr>
              <a:t>travaille</a:t>
            </a:r>
            <a:r>
              <a:rPr lang="en-US" sz="1600" dirty="0">
                <a:latin typeface="Century Gothic" panose="020F0302020204030204"/>
              </a:rPr>
              <a:t> 	→	</a:t>
            </a:r>
            <a:r>
              <a:rPr lang="en-US" sz="1600" b="1" dirty="0" err="1">
                <a:latin typeface="Century Gothic" panose="020F0302020204030204"/>
              </a:rPr>
              <a:t>j’ai</a:t>
            </a:r>
            <a:r>
              <a:rPr lang="en-US" sz="1600" dirty="0">
                <a:latin typeface="Century Gothic" panose="020F0302020204030204"/>
              </a:rPr>
              <a:t> </a:t>
            </a:r>
            <a:r>
              <a:rPr lang="en-US" sz="1600" dirty="0" err="1">
                <a:latin typeface="Century Gothic" panose="020F0302020204030204"/>
              </a:rPr>
              <a:t>travaill</a:t>
            </a:r>
            <a:r>
              <a:rPr lang="en-US" sz="1600" b="1" dirty="0" err="1">
                <a:latin typeface="Century Gothic" panose="020F0302020204030204"/>
              </a:rPr>
              <a:t>é</a:t>
            </a:r>
            <a:r>
              <a:rPr lang="en-US" sz="1600" dirty="0">
                <a:latin typeface="Century Gothic" panose="020F0302020204030204"/>
              </a:rPr>
              <a:t>	 </a:t>
            </a:r>
          </a:p>
          <a:p>
            <a:pPr lvl="0"/>
            <a:r>
              <a:rPr lang="en-US" sz="1600" dirty="0">
                <a:latin typeface="Century Gothic" panose="020F0302020204030204"/>
              </a:rPr>
              <a:t>	(I work)			(I worked)</a:t>
            </a:r>
          </a:p>
          <a:p>
            <a:pPr lvl="0"/>
            <a:endParaRPr lang="en-US" sz="1600" dirty="0">
              <a:latin typeface="Century Gothic" panose="020F0302020204030204"/>
            </a:endParaRPr>
          </a:p>
          <a:p>
            <a:pPr lvl="0"/>
            <a:endParaRPr lang="en-US" sz="1000" dirty="0">
              <a:latin typeface="Century Gothic" panose="020F0302020204030204"/>
            </a:endParaRPr>
          </a:p>
          <a:p>
            <a:pPr lvl="0"/>
            <a:endParaRPr lang="en-US" sz="1000" dirty="0">
              <a:latin typeface="Century Gothic" panose="020F0302020204030204"/>
            </a:endParaRPr>
          </a:p>
          <a:p>
            <a:pPr lvl="0"/>
            <a:r>
              <a:rPr lang="en-US" sz="1600" dirty="0">
                <a:latin typeface="Century Gothic" panose="020F0302020204030204"/>
              </a:rPr>
              <a:t>	</a:t>
            </a:r>
            <a:r>
              <a:rPr lang="en-US" sz="1600" b="1" dirty="0">
                <a:latin typeface="Century Gothic" panose="020F0302020204030204"/>
              </a:rPr>
              <a:t>Present			Perfect (past)</a:t>
            </a:r>
          </a:p>
          <a:p>
            <a:pPr lvl="0"/>
            <a:r>
              <a:rPr lang="en-US" sz="1600" dirty="0">
                <a:latin typeface="Century Gothic" panose="020F0302020204030204"/>
              </a:rPr>
              <a:t>	</a:t>
            </a:r>
            <a:r>
              <a:rPr lang="en-US" sz="1600" dirty="0" err="1">
                <a:latin typeface="Century Gothic" panose="020F0302020204030204"/>
              </a:rPr>
              <a:t>tu</a:t>
            </a:r>
            <a:r>
              <a:rPr lang="en-US" sz="1600" dirty="0">
                <a:latin typeface="Century Gothic" panose="020F0302020204030204"/>
              </a:rPr>
              <a:t> </a:t>
            </a:r>
            <a:r>
              <a:rPr lang="en-US" sz="1600" dirty="0" err="1">
                <a:latin typeface="Century Gothic" panose="020F0302020204030204"/>
              </a:rPr>
              <a:t>travailles</a:t>
            </a:r>
            <a:r>
              <a:rPr lang="en-US" sz="1600" dirty="0">
                <a:latin typeface="Century Gothic" panose="020F0302020204030204"/>
              </a:rPr>
              <a:t> 	→	</a:t>
            </a:r>
            <a:r>
              <a:rPr lang="en-US" sz="1600" dirty="0" err="1">
                <a:latin typeface="Century Gothic" panose="020F0302020204030204"/>
              </a:rPr>
              <a:t>tu</a:t>
            </a:r>
            <a:r>
              <a:rPr lang="en-US" sz="1600" dirty="0">
                <a:latin typeface="Century Gothic" panose="020F0302020204030204"/>
              </a:rPr>
              <a:t> </a:t>
            </a:r>
            <a:r>
              <a:rPr lang="en-US" sz="1600" b="1" dirty="0">
                <a:latin typeface="Century Gothic" panose="020F0302020204030204"/>
              </a:rPr>
              <a:t>as</a:t>
            </a:r>
            <a:r>
              <a:rPr lang="en-US" sz="1600" dirty="0">
                <a:latin typeface="Century Gothic" panose="020F0302020204030204"/>
              </a:rPr>
              <a:t> </a:t>
            </a:r>
            <a:r>
              <a:rPr lang="en-US" sz="1600" dirty="0" err="1">
                <a:latin typeface="Century Gothic" panose="020F0302020204030204"/>
              </a:rPr>
              <a:t>travaill</a:t>
            </a:r>
            <a:r>
              <a:rPr lang="en-US" sz="1600" b="1" dirty="0" err="1">
                <a:latin typeface="Century Gothic" panose="020F0302020204030204"/>
              </a:rPr>
              <a:t>é</a:t>
            </a:r>
            <a:r>
              <a:rPr lang="en-US" sz="1600" dirty="0">
                <a:latin typeface="Century Gothic" panose="020F0302020204030204"/>
              </a:rPr>
              <a:t>	 </a:t>
            </a:r>
          </a:p>
          <a:p>
            <a:pPr lvl="0"/>
            <a:r>
              <a:rPr lang="en-US" sz="1600" dirty="0">
                <a:latin typeface="Century Gothic" panose="020F0302020204030204"/>
              </a:rPr>
              <a:t>	(you work)		(you worked)</a:t>
            </a:r>
          </a:p>
          <a:p>
            <a:pPr lvl="0"/>
            <a:endParaRPr lang="en-US" sz="800" dirty="0">
              <a:latin typeface="Century Gothic" panose="020F0302020204030204"/>
            </a:endParaRPr>
          </a:p>
          <a:p>
            <a:pPr lvl="0"/>
            <a:r>
              <a:rPr lang="en-US" sz="1600" dirty="0">
                <a:latin typeface="Century Gothic" panose="020F0302020204030204"/>
              </a:rPr>
              <a:t>	</a:t>
            </a:r>
            <a:r>
              <a:rPr lang="en-US" sz="1600" dirty="0" err="1">
                <a:latin typeface="Century Gothic" panose="020F0302020204030204"/>
              </a:rPr>
              <a:t>tu</a:t>
            </a:r>
            <a:r>
              <a:rPr lang="en-US" sz="1600" dirty="0">
                <a:latin typeface="Century Gothic" panose="020F0302020204030204"/>
              </a:rPr>
              <a:t> </a:t>
            </a:r>
            <a:r>
              <a:rPr lang="en-US" sz="1600" dirty="0" err="1">
                <a:latin typeface="Century Gothic" panose="020F0302020204030204"/>
              </a:rPr>
              <a:t>joues</a:t>
            </a:r>
            <a:r>
              <a:rPr lang="en-US" sz="1600" dirty="0">
                <a:latin typeface="Century Gothic" panose="020F0302020204030204"/>
              </a:rPr>
              <a:t>		→ 	</a:t>
            </a:r>
            <a:r>
              <a:rPr lang="en-US" sz="1600" dirty="0" err="1">
                <a:latin typeface="Century Gothic" panose="020F0302020204030204"/>
              </a:rPr>
              <a:t>tu</a:t>
            </a:r>
            <a:r>
              <a:rPr lang="en-US" sz="1600" dirty="0">
                <a:latin typeface="Century Gothic" panose="020F0302020204030204"/>
              </a:rPr>
              <a:t> </a:t>
            </a:r>
            <a:r>
              <a:rPr lang="en-US" sz="1600" b="1" dirty="0">
                <a:latin typeface="Century Gothic" panose="020F0302020204030204"/>
              </a:rPr>
              <a:t>as</a:t>
            </a:r>
            <a:r>
              <a:rPr lang="en-US" sz="1600" dirty="0">
                <a:latin typeface="Century Gothic" panose="020F0302020204030204"/>
              </a:rPr>
              <a:t> </a:t>
            </a:r>
            <a:r>
              <a:rPr lang="en-US" sz="1600" dirty="0" err="1">
                <a:latin typeface="Century Gothic" panose="020F0302020204030204"/>
              </a:rPr>
              <a:t>jou</a:t>
            </a:r>
            <a:r>
              <a:rPr lang="en-US" sz="1600" b="1" dirty="0" err="1">
                <a:latin typeface="Century Gothic" panose="020F0302020204030204"/>
              </a:rPr>
              <a:t>é</a:t>
            </a:r>
            <a:endParaRPr lang="en-US" sz="1600" b="1" dirty="0">
              <a:latin typeface="Century Gothic" panose="020F0302020204030204"/>
            </a:endParaRPr>
          </a:p>
          <a:p>
            <a:pPr lvl="0"/>
            <a:r>
              <a:rPr lang="en-US" sz="1600" dirty="0">
                <a:latin typeface="Century Gothic" panose="020F0302020204030204"/>
              </a:rPr>
              <a:t>	(you play) 		(you played)</a:t>
            </a:r>
          </a:p>
        </p:txBody>
      </p:sp>
      <p:sp>
        <p:nvSpPr>
          <p:cNvPr id="61" name="Content Placeholder 2"/>
          <p:cNvSpPr txBox="1">
            <a:spLocks/>
          </p:cNvSpPr>
          <p:nvPr/>
        </p:nvSpPr>
        <p:spPr>
          <a:xfrm>
            <a:off x="198174" y="2140928"/>
            <a:ext cx="4186975" cy="348686"/>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1600" dirty="0">
                <a:solidFill>
                  <a:srgbClr val="000000"/>
                </a:solidFill>
                <a:latin typeface="Century Gothic" panose="020F0302020204030204"/>
              </a:rPr>
              <a:t>What do you think the </a:t>
            </a:r>
            <a:r>
              <a:rPr lang="en-US" sz="1600" b="1" dirty="0" err="1">
                <a:solidFill>
                  <a:srgbClr val="000000"/>
                </a:solidFill>
                <a:latin typeface="Century Gothic" panose="020F0302020204030204"/>
              </a:rPr>
              <a:t>tu</a:t>
            </a:r>
            <a:r>
              <a:rPr lang="en-US" sz="1600" dirty="0">
                <a:solidFill>
                  <a:srgbClr val="000000"/>
                </a:solidFill>
                <a:latin typeface="Century Gothic" panose="020F0302020204030204"/>
              </a:rPr>
              <a:t> form looks like?</a:t>
            </a:r>
          </a:p>
        </p:txBody>
      </p:sp>
      <p:sp>
        <p:nvSpPr>
          <p:cNvPr id="4" name="Rectangle 3"/>
          <p:cNvSpPr/>
          <p:nvPr/>
        </p:nvSpPr>
        <p:spPr>
          <a:xfrm>
            <a:off x="108000" y="917906"/>
            <a:ext cx="6852832" cy="338554"/>
          </a:xfrm>
          <a:prstGeom prst="rect">
            <a:avLst/>
          </a:prstGeom>
        </p:spPr>
        <p:txBody>
          <a:bodyPr wrap="square">
            <a:spAutoFit/>
          </a:bodyPr>
          <a:lstStyle/>
          <a:p>
            <a:pPr lvl="0"/>
            <a:r>
              <a:rPr lang="en-US" sz="1600" dirty="0">
                <a:latin typeface="Century Gothic" panose="020F0302020204030204"/>
              </a:rPr>
              <a:t>-ER</a:t>
            </a:r>
            <a:r>
              <a:rPr lang="en-US" sz="1600" b="1" dirty="0">
                <a:latin typeface="Century Gothic" panose="020F0302020204030204"/>
              </a:rPr>
              <a:t> verbs </a:t>
            </a:r>
            <a:r>
              <a:rPr lang="en-US" sz="1600" dirty="0">
                <a:latin typeface="Century Gothic" panose="020F0302020204030204"/>
              </a:rPr>
              <a:t>make their </a:t>
            </a:r>
            <a:r>
              <a:rPr lang="en-US" sz="1600" b="1" dirty="0">
                <a:latin typeface="Century Gothic" panose="020F0302020204030204"/>
              </a:rPr>
              <a:t>perfect tense </a:t>
            </a:r>
            <a:r>
              <a:rPr lang="en-US" sz="1600" dirty="0">
                <a:latin typeface="Century Gothic" panose="020F0302020204030204"/>
              </a:rPr>
              <a:t>with </a:t>
            </a:r>
            <a:r>
              <a:rPr lang="en-US" sz="1600" b="1" dirty="0">
                <a:latin typeface="Century Gothic" panose="020F0302020204030204"/>
              </a:rPr>
              <a:t>je</a:t>
            </a:r>
            <a:r>
              <a:rPr lang="en-US" sz="1600" dirty="0">
                <a:latin typeface="Century Gothic" panose="020F0302020204030204"/>
              </a:rPr>
              <a:t> as follows:</a:t>
            </a:r>
          </a:p>
        </p:txBody>
      </p:sp>
      <p:sp>
        <p:nvSpPr>
          <p:cNvPr id="45" name="Rounded Rectangular Callout 44"/>
          <p:cNvSpPr/>
          <p:nvPr/>
        </p:nvSpPr>
        <p:spPr>
          <a:xfrm>
            <a:off x="4528617" y="1294238"/>
            <a:ext cx="2267125" cy="1110440"/>
          </a:xfrm>
          <a:prstGeom prst="wedgeRoundRectCallout">
            <a:avLst>
              <a:gd name="adj1" fmla="val -55905"/>
              <a:gd name="adj2" fmla="val -20718"/>
              <a:gd name="adj3" fmla="val 16667"/>
            </a:avLst>
          </a:prstGeom>
          <a:solidFill>
            <a:schemeClr val="accent5"/>
          </a:solidFill>
          <a:ln w="12700" cap="flat" cmpd="sng" algn="ctr">
            <a:solidFill>
              <a:schemeClr val="accent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Remember: in the perfect tense</a:t>
            </a:r>
            <a:r>
              <a:rPr kumimoji="0" lang="en-GB" sz="1600" b="0" i="0" u="none" strike="noStrike" kern="0" cap="none" spc="0" normalizeH="0" noProof="0" dirty="0">
                <a:ln>
                  <a:noFill/>
                </a:ln>
                <a:effectLst/>
                <a:uLnTx/>
                <a:uFillTx/>
                <a:latin typeface="Century Gothic" panose="020F0302020204030204"/>
                <a:ea typeface="+mn-ea"/>
                <a:cs typeface="+mn-cs"/>
              </a:rPr>
              <a:t> </a:t>
            </a:r>
            <a:r>
              <a:rPr kumimoji="0" lang="en-GB" sz="1600" b="0" i="0" u="none" strike="noStrike" kern="0" cap="none" spc="0" normalizeH="0" baseline="0" noProof="0" dirty="0">
                <a:ln>
                  <a:noFill/>
                </a:ln>
                <a:effectLst/>
                <a:uLnTx/>
                <a:uFillTx/>
                <a:latin typeface="Century Gothic" panose="020F0302020204030204"/>
                <a:ea typeface="+mn-ea"/>
                <a:cs typeface="+mn-cs"/>
              </a:rPr>
              <a:t>we use </a:t>
            </a:r>
            <a:r>
              <a:rPr kumimoji="0" lang="en-GB" sz="1600" b="0" u="none" strike="noStrike" kern="0" cap="none" spc="0" normalizeH="0" baseline="0" noProof="0" dirty="0" err="1">
                <a:ln>
                  <a:noFill/>
                </a:ln>
                <a:effectLst/>
                <a:uLnTx/>
                <a:uFillTx/>
                <a:latin typeface="Century Gothic" panose="020F0302020204030204"/>
                <a:ea typeface="+mn-ea"/>
                <a:cs typeface="+mn-cs"/>
              </a:rPr>
              <a:t>j’</a:t>
            </a:r>
            <a:r>
              <a:rPr kumimoji="0" lang="en-GB" sz="1600" b="1" u="none" strike="noStrike" kern="0" cap="none" spc="0" normalizeH="0" baseline="0" noProof="0" dirty="0" err="1">
                <a:ln>
                  <a:noFill/>
                </a:ln>
                <a:effectLst/>
                <a:uLnTx/>
                <a:uFillTx/>
                <a:latin typeface="Century Gothic" panose="020F0302020204030204"/>
                <a:ea typeface="+mn-ea"/>
                <a:cs typeface="+mn-cs"/>
              </a:rPr>
              <a:t>ai</a:t>
            </a:r>
            <a:r>
              <a:rPr kumimoji="0" lang="en-GB" sz="1600" b="1" i="0" u="none" strike="noStrike" kern="0" cap="none" spc="0" normalizeH="0" baseline="0" noProof="0" dirty="0">
                <a:ln>
                  <a:noFill/>
                </a:ln>
                <a:effectLst/>
                <a:uLnTx/>
                <a:uFillTx/>
                <a:latin typeface="Century Gothic" panose="020F0302020204030204"/>
                <a:ea typeface="+mn-ea"/>
                <a:cs typeface="+mn-cs"/>
              </a:rPr>
              <a:t> </a:t>
            </a:r>
            <a:r>
              <a:rPr kumimoji="0" lang="en-GB" sz="1600" b="0" i="0" u="none" strike="noStrike" kern="0" cap="none" spc="0" normalizeH="0" baseline="0" noProof="0" dirty="0">
                <a:ln>
                  <a:noFill/>
                </a:ln>
                <a:effectLst/>
                <a:uLnTx/>
                <a:uFillTx/>
                <a:latin typeface="Century Gothic" panose="020F0302020204030204"/>
                <a:ea typeface="+mn-ea"/>
                <a:cs typeface="+mn-cs"/>
              </a:rPr>
              <a:t>rather than</a:t>
            </a:r>
            <a:r>
              <a:rPr kumimoji="0" lang="en-GB" sz="1600" b="0" i="1" u="none" strike="noStrike" kern="0" cap="none" spc="0" normalizeH="0" baseline="0" noProof="0" dirty="0">
                <a:ln>
                  <a:noFill/>
                </a:ln>
                <a:effectLst/>
                <a:uLnTx/>
                <a:uFillTx/>
                <a:latin typeface="Century Gothic" panose="020F0302020204030204"/>
                <a:ea typeface="+mn-ea"/>
                <a:cs typeface="+mn-cs"/>
              </a:rPr>
              <a:t> je </a:t>
            </a:r>
            <a:r>
              <a:rPr kumimoji="0" lang="en-GB" sz="1600" b="0" i="0" u="none" strike="noStrike" kern="0" cap="none" spc="0" normalizeH="0" baseline="0" noProof="0" dirty="0">
                <a:ln>
                  <a:noFill/>
                </a:ln>
                <a:effectLst/>
                <a:uLnTx/>
                <a:uFillTx/>
                <a:latin typeface="Century Gothic" panose="020F0302020204030204"/>
                <a:ea typeface="+mn-ea"/>
                <a:cs typeface="+mn-cs"/>
              </a:rPr>
              <a:t>(‘I’).</a:t>
            </a:r>
          </a:p>
        </p:txBody>
      </p:sp>
      <p:sp>
        <p:nvSpPr>
          <p:cNvPr id="62" name="Rounded Rectangular Callout 61"/>
          <p:cNvSpPr/>
          <p:nvPr/>
        </p:nvSpPr>
        <p:spPr>
          <a:xfrm>
            <a:off x="4528617" y="2625736"/>
            <a:ext cx="2267125" cy="1323532"/>
          </a:xfrm>
          <a:prstGeom prst="wedgeRoundRectCallout">
            <a:avLst>
              <a:gd name="adj1" fmla="val -58878"/>
              <a:gd name="adj2" fmla="val -5894"/>
              <a:gd name="adj3" fmla="val 16667"/>
            </a:avLst>
          </a:prstGeom>
          <a:solidFill>
            <a:schemeClr val="accent5"/>
          </a:solidFill>
          <a:ln w="12700" cap="flat" cmpd="sng" algn="ctr">
            <a:solidFill>
              <a:schemeClr val="accent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The </a:t>
            </a:r>
            <a:r>
              <a:rPr kumimoji="0" lang="en-GB" sz="1600" b="1" i="0" u="none" strike="noStrike" kern="0" cap="none" spc="0" normalizeH="0" baseline="0" noProof="0" dirty="0">
                <a:ln>
                  <a:noFill/>
                </a:ln>
                <a:effectLst/>
                <a:uLnTx/>
                <a:uFillTx/>
                <a:latin typeface="Century Gothic" panose="020F0302020204030204"/>
                <a:ea typeface="+mn-ea"/>
                <a:cs typeface="+mn-cs"/>
              </a:rPr>
              <a:t>past participle </a:t>
            </a:r>
            <a:r>
              <a:rPr kumimoji="0" lang="en-GB" sz="1600" b="0" i="0" u="none" strike="noStrike" kern="0" cap="none" spc="0" normalizeH="0" baseline="0" noProof="0" dirty="0">
                <a:ln>
                  <a:noFill/>
                </a:ln>
                <a:effectLst/>
                <a:uLnTx/>
                <a:uFillTx/>
                <a:latin typeface="Century Gothic" panose="020F0302020204030204"/>
                <a:ea typeface="+mn-ea"/>
                <a:cs typeface="+mn-cs"/>
              </a:rPr>
              <a:t>does</a:t>
            </a:r>
            <a:r>
              <a:rPr kumimoji="0" lang="en-GB" sz="1600" b="0" i="0" u="none" strike="noStrike" kern="0" cap="none" spc="0" normalizeH="0" noProof="0" dirty="0">
                <a:ln>
                  <a:noFill/>
                </a:ln>
                <a:effectLst/>
                <a:uLnTx/>
                <a:uFillTx/>
                <a:latin typeface="Century Gothic" panose="020F0302020204030204"/>
                <a:ea typeface="+mn-ea"/>
                <a:cs typeface="+mn-cs"/>
              </a:rPr>
              <a:t> </a:t>
            </a:r>
            <a:r>
              <a:rPr kumimoji="0" lang="en-GB" sz="1600" b="0" i="0" u="none" strike="noStrike" kern="0" cap="none" spc="0" normalizeH="0" baseline="0" noProof="0" dirty="0">
                <a:ln>
                  <a:noFill/>
                </a:ln>
                <a:effectLst/>
                <a:uLnTx/>
                <a:uFillTx/>
                <a:latin typeface="Century Gothic" panose="020F0302020204030204"/>
                <a:ea typeface="+mn-ea"/>
                <a:cs typeface="+mn-cs"/>
              </a:rPr>
              <a:t>not change. Only the </a:t>
            </a:r>
            <a:r>
              <a:rPr kumimoji="0" lang="en-GB" sz="1600" b="1" i="0" u="none" strike="noStrike" kern="0" cap="none" spc="0" normalizeH="0" baseline="0" noProof="0" dirty="0">
                <a:ln>
                  <a:noFill/>
                </a:ln>
                <a:effectLst/>
                <a:uLnTx/>
                <a:uFillTx/>
                <a:latin typeface="Century Gothic" panose="020F0302020204030204"/>
                <a:ea typeface="+mn-ea"/>
                <a:cs typeface="+mn-cs"/>
              </a:rPr>
              <a:t>form</a:t>
            </a:r>
            <a:r>
              <a:rPr kumimoji="0" lang="en-GB" sz="1600" b="1" i="0" u="none" strike="noStrike" kern="0" cap="none" spc="0" normalizeH="0" noProof="0" dirty="0">
                <a:ln>
                  <a:noFill/>
                </a:ln>
                <a:effectLst/>
                <a:uLnTx/>
                <a:uFillTx/>
                <a:latin typeface="Century Gothic" panose="020F0302020204030204"/>
                <a:ea typeface="+mn-ea"/>
                <a:cs typeface="+mn-cs"/>
              </a:rPr>
              <a:t> </a:t>
            </a:r>
            <a:r>
              <a:rPr kumimoji="0" lang="en-GB" sz="1600" b="1" i="0" u="none" strike="noStrike" kern="0" cap="none" spc="0" normalizeH="0" baseline="0" noProof="0" dirty="0">
                <a:ln>
                  <a:noFill/>
                </a:ln>
                <a:effectLst/>
                <a:uLnTx/>
                <a:uFillTx/>
                <a:latin typeface="Century Gothic" panose="020F0302020204030204"/>
                <a:ea typeface="+mn-ea"/>
                <a:cs typeface="+mn-cs"/>
              </a:rPr>
              <a:t>of </a:t>
            </a:r>
            <a:r>
              <a:rPr kumimoji="0" lang="en-GB" sz="1600" b="1" i="1" u="none" strike="noStrike" kern="0" cap="none" spc="0" normalizeH="0" baseline="0" noProof="0" dirty="0" err="1">
                <a:ln>
                  <a:noFill/>
                </a:ln>
                <a:effectLst/>
                <a:uLnTx/>
                <a:uFillTx/>
                <a:latin typeface="Century Gothic" panose="020F0302020204030204"/>
                <a:ea typeface="+mn-ea"/>
                <a:cs typeface="+mn-cs"/>
              </a:rPr>
              <a:t>avoir</a:t>
            </a:r>
            <a:r>
              <a:rPr kumimoji="0" lang="en-GB" sz="1600" b="1" i="1" u="none" strike="noStrike" kern="0" cap="none" spc="0" normalizeH="0" baseline="0" noProof="0" dirty="0">
                <a:ln>
                  <a:noFill/>
                </a:ln>
                <a:effectLst/>
                <a:uLnTx/>
                <a:uFillTx/>
                <a:latin typeface="Century Gothic" panose="020F0302020204030204"/>
                <a:ea typeface="+mn-ea"/>
                <a:cs typeface="+mn-cs"/>
              </a:rPr>
              <a:t> </a:t>
            </a:r>
            <a:r>
              <a:rPr kumimoji="0" lang="en-GB" sz="1600" b="0" i="0" u="none" strike="noStrike" kern="0" cap="none" spc="0" normalizeH="0" baseline="0" noProof="0" dirty="0">
                <a:ln>
                  <a:noFill/>
                </a:ln>
                <a:effectLst/>
                <a:uLnTx/>
                <a:uFillTx/>
                <a:latin typeface="Century Gothic" panose="020F0302020204030204"/>
                <a:ea typeface="+mn-ea"/>
                <a:cs typeface="+mn-cs"/>
              </a:rPr>
              <a:t>changes to </a:t>
            </a:r>
            <a:r>
              <a:rPr kumimoji="0" lang="en-GB" sz="1600" b="1" i="0" u="none" strike="noStrike" kern="0" cap="none" spc="0" normalizeH="0" baseline="0" noProof="0" dirty="0">
                <a:ln>
                  <a:noFill/>
                </a:ln>
                <a:effectLst/>
                <a:uLnTx/>
                <a:uFillTx/>
                <a:latin typeface="Century Gothic" panose="020F0302020204030204"/>
                <a:ea typeface="+mn-ea"/>
                <a:cs typeface="+mn-cs"/>
              </a:rPr>
              <a:t>match</a:t>
            </a:r>
            <a:r>
              <a:rPr kumimoji="0" lang="en-GB" sz="1600" b="1" i="0" u="none" strike="noStrike" kern="0" cap="none" spc="0" normalizeH="0" noProof="0" dirty="0">
                <a:ln>
                  <a:noFill/>
                </a:ln>
                <a:effectLst/>
                <a:uLnTx/>
                <a:uFillTx/>
                <a:latin typeface="Century Gothic" panose="020F0302020204030204"/>
                <a:ea typeface="+mn-ea"/>
                <a:cs typeface="+mn-cs"/>
              </a:rPr>
              <a:t> </a:t>
            </a:r>
            <a:r>
              <a:rPr kumimoji="0" lang="en-GB" sz="1600" b="1" i="0" u="none" strike="noStrike" kern="0" cap="none" spc="0" normalizeH="0" baseline="0" noProof="0" dirty="0">
                <a:ln>
                  <a:noFill/>
                </a:ln>
                <a:effectLst/>
                <a:uLnTx/>
                <a:uFillTx/>
                <a:latin typeface="Century Gothic" panose="020F0302020204030204"/>
                <a:ea typeface="+mn-ea"/>
                <a:cs typeface="+mn-cs"/>
              </a:rPr>
              <a:t>the subject.</a:t>
            </a:r>
            <a:endParaRPr kumimoji="0" lang="en-GB" sz="1600" b="0" i="0" u="none" strike="noStrike" kern="0" cap="none" spc="0" normalizeH="0" baseline="0" noProof="0" dirty="0">
              <a:ln>
                <a:noFill/>
              </a:ln>
              <a:effectLst/>
              <a:uLnTx/>
              <a:uFillTx/>
              <a:latin typeface="Century Gothic" panose="020F0302020204030204"/>
              <a:ea typeface="+mn-ea"/>
              <a:cs typeface="+mn-cs"/>
            </a:endParaRPr>
          </a:p>
        </p:txBody>
      </p:sp>
      <p:sp>
        <p:nvSpPr>
          <p:cNvPr id="67" name="Rectangle: Rounded Corners 1" descr="Light yellow box with text: Tu chantes ? ">
            <a:extLst>
              <a:ext uri="{FF2B5EF4-FFF2-40B4-BE49-F238E27FC236}">
                <a16:creationId xmlns:a16="http://schemas.microsoft.com/office/drawing/2014/main" id="{FE02788F-EA11-4F68-9456-59564649C927}"/>
              </a:ext>
            </a:extLst>
          </p:cNvPr>
          <p:cNvSpPr/>
          <p:nvPr/>
        </p:nvSpPr>
        <p:spPr>
          <a:xfrm>
            <a:off x="1540668" y="5628363"/>
            <a:ext cx="1415488" cy="38712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TextBox 67"/>
          <p:cNvSpPr txBox="1"/>
          <p:nvPr/>
        </p:nvSpPr>
        <p:spPr>
          <a:xfrm>
            <a:off x="1540668" y="5648270"/>
            <a:ext cx="1635297" cy="359045"/>
          </a:xfrm>
          <a:prstGeom prst="rect">
            <a:avLst/>
          </a:prstGeom>
          <a:noFill/>
        </p:spPr>
        <p:txBody>
          <a:bodyPr wrap="square" rtlCol="0">
            <a:spAutoFit/>
          </a:bodyPr>
          <a:lstStyle/>
          <a:p>
            <a:r>
              <a:rPr lang="en-GB" sz="1600" dirty="0" err="1">
                <a:latin typeface="Century Gothic" panose="020B0502020202020204" pitchFamily="34" charset="0"/>
              </a:rPr>
              <a:t>Tu</a:t>
            </a:r>
            <a:r>
              <a:rPr lang="en-GB" sz="1600" dirty="0">
                <a:latin typeface="Century Gothic" panose="020B0502020202020204" pitchFamily="34" charset="0"/>
              </a:rPr>
              <a:t> </a:t>
            </a:r>
            <a:r>
              <a:rPr lang="en-GB" sz="1600" dirty="0" err="1">
                <a:latin typeface="Century Gothic" panose="020B0502020202020204" pitchFamily="34" charset="0"/>
              </a:rPr>
              <a:t>chantes</a:t>
            </a:r>
            <a:r>
              <a:rPr lang="en-GB" sz="1600" dirty="0">
                <a:latin typeface="Century Gothic" panose="020B0502020202020204" pitchFamily="34" charset="0"/>
              </a:rPr>
              <a:t> </a:t>
            </a:r>
            <a:r>
              <a:rPr lang="en-GB" sz="1600" b="1" dirty="0">
                <a:latin typeface="Century Gothic" panose="020B0502020202020204" pitchFamily="34" charset="0"/>
              </a:rPr>
              <a:t>?</a:t>
            </a:r>
          </a:p>
        </p:txBody>
      </p:sp>
      <p:sp>
        <p:nvSpPr>
          <p:cNvPr id="69" name="Rectangle 68"/>
          <p:cNvSpPr/>
          <p:nvPr/>
        </p:nvSpPr>
        <p:spPr>
          <a:xfrm>
            <a:off x="3158712" y="5641600"/>
            <a:ext cx="2613546" cy="338554"/>
          </a:xfrm>
          <a:prstGeom prst="rect">
            <a:avLst/>
          </a:prstGeom>
        </p:spPr>
        <p:txBody>
          <a:bodyPr wrap="square">
            <a:spAutoFit/>
          </a:bodyPr>
          <a:lstStyle/>
          <a:p>
            <a:pPr lvl="0">
              <a:defRPr/>
            </a:pPr>
            <a:r>
              <a:rPr lang="en-GB" sz="1600" dirty="0">
                <a:latin typeface="Century Gothic" panose="020B0502020202020204" pitchFamily="34" charset="0"/>
              </a:rPr>
              <a:t>Do you sing?</a:t>
            </a:r>
          </a:p>
        </p:txBody>
      </p:sp>
      <p:grpSp>
        <p:nvGrpSpPr>
          <p:cNvPr id="70" name="Group 69" descr="Arrow pointing up at the end to indicate rising intonation at the end"/>
          <p:cNvGrpSpPr/>
          <p:nvPr/>
        </p:nvGrpSpPr>
        <p:grpSpPr>
          <a:xfrm>
            <a:off x="1984074" y="6070190"/>
            <a:ext cx="889087" cy="111444"/>
            <a:chOff x="1559636" y="8338784"/>
            <a:chExt cx="1847209" cy="109972"/>
          </a:xfrm>
        </p:grpSpPr>
        <p:cxnSp>
          <p:nvCxnSpPr>
            <p:cNvPr id="71" name="Straight Connector 70"/>
            <p:cNvCxnSpPr/>
            <p:nvPr/>
          </p:nvCxnSpPr>
          <p:spPr>
            <a:xfrm>
              <a:off x="1559636" y="8448756"/>
              <a:ext cx="980744" cy="0"/>
            </a:xfrm>
            <a:prstGeom prst="line">
              <a:avLst/>
            </a:prstGeom>
          </p:spPr>
          <p:style>
            <a:lnRef idx="1">
              <a:schemeClr val="dk1"/>
            </a:lnRef>
            <a:fillRef idx="0">
              <a:schemeClr val="dk1"/>
            </a:fillRef>
            <a:effectRef idx="0">
              <a:schemeClr val="dk1"/>
            </a:effectRef>
            <a:fontRef idx="minor">
              <a:schemeClr val="tx1"/>
            </a:fontRef>
          </p:style>
        </p:cxnSp>
        <p:cxnSp>
          <p:nvCxnSpPr>
            <p:cNvPr id="72" name="Straight Arrow Connector 71"/>
            <p:cNvCxnSpPr/>
            <p:nvPr/>
          </p:nvCxnSpPr>
          <p:spPr>
            <a:xfrm flipV="1">
              <a:off x="2540380" y="8338784"/>
              <a:ext cx="866465" cy="1099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73" name="Rectangle 72"/>
          <p:cNvSpPr/>
          <p:nvPr/>
        </p:nvSpPr>
        <p:spPr>
          <a:xfrm>
            <a:off x="108000" y="4442792"/>
            <a:ext cx="6534642" cy="584775"/>
          </a:xfrm>
          <a:prstGeom prst="rect">
            <a:avLst/>
          </a:prstGeom>
        </p:spPr>
        <p:txBody>
          <a:bodyPr wrap="square">
            <a:spAutoFit/>
          </a:bodyPr>
          <a:lstStyle/>
          <a:p>
            <a:pPr fontAlgn="base">
              <a:spcBef>
                <a:spcPct val="0"/>
              </a:spcBef>
              <a:spcAft>
                <a:spcPct val="0"/>
              </a:spcAft>
            </a:pPr>
            <a:r>
              <a:rPr lang="en-GB" sz="1600" dirty="0">
                <a:solidFill>
                  <a:srgbClr val="000000"/>
                </a:solidFill>
                <a:latin typeface="Century Gothic" panose="020B0502020202020204" pitchFamily="34" charset="0"/>
              </a:rPr>
              <a:t>Remember - you can ask questions in French by raising the pitch of your voice:</a:t>
            </a:r>
          </a:p>
        </p:txBody>
      </p:sp>
      <p:sp>
        <p:nvSpPr>
          <p:cNvPr id="75" name="Rectangle: Rounded Corners 1" descr="Yellow rectangle with text: Tu chantes.">
            <a:extLst>
              <a:ext uri="{FF2B5EF4-FFF2-40B4-BE49-F238E27FC236}">
                <a16:creationId xmlns:a16="http://schemas.microsoft.com/office/drawing/2014/main" id="{FE02788F-EA11-4F68-9456-59564649C927}"/>
              </a:ext>
            </a:extLst>
          </p:cNvPr>
          <p:cNvSpPr/>
          <p:nvPr/>
        </p:nvSpPr>
        <p:spPr>
          <a:xfrm>
            <a:off x="1549855" y="4986601"/>
            <a:ext cx="1430192" cy="39953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TextBox 75"/>
          <p:cNvSpPr txBox="1"/>
          <p:nvPr/>
        </p:nvSpPr>
        <p:spPr>
          <a:xfrm>
            <a:off x="1549855" y="5005973"/>
            <a:ext cx="1430193" cy="349412"/>
          </a:xfrm>
          <a:prstGeom prst="rect">
            <a:avLst/>
          </a:prstGeom>
          <a:noFill/>
        </p:spPr>
        <p:txBody>
          <a:bodyPr wrap="square" rtlCol="0">
            <a:spAutoFit/>
          </a:bodyPr>
          <a:lstStyle/>
          <a:p>
            <a:r>
              <a:rPr lang="en-GB" sz="1600" dirty="0" err="1">
                <a:latin typeface="Century Gothic" panose="020B0502020202020204" pitchFamily="34" charset="0"/>
              </a:rPr>
              <a:t>Tu</a:t>
            </a:r>
            <a:r>
              <a:rPr lang="en-GB" sz="1600" dirty="0">
                <a:latin typeface="Century Gothic" panose="020B0502020202020204" pitchFamily="34" charset="0"/>
              </a:rPr>
              <a:t> </a:t>
            </a:r>
            <a:r>
              <a:rPr lang="en-GB" sz="1600" dirty="0" err="1">
                <a:latin typeface="Century Gothic" panose="020B0502020202020204" pitchFamily="34" charset="0"/>
              </a:rPr>
              <a:t>chantes</a:t>
            </a:r>
            <a:r>
              <a:rPr lang="en-GB" sz="1600" dirty="0">
                <a:latin typeface="Century Gothic" panose="020B0502020202020204" pitchFamily="34" charset="0"/>
              </a:rPr>
              <a:t>.</a:t>
            </a:r>
            <a:endParaRPr lang="en-GB" sz="1600" b="1" dirty="0">
              <a:latin typeface="Century Gothic" panose="020B0502020202020204" pitchFamily="34" charset="0"/>
            </a:endParaRPr>
          </a:p>
        </p:txBody>
      </p:sp>
      <p:sp>
        <p:nvSpPr>
          <p:cNvPr id="80" name="Rectangle 79"/>
          <p:cNvSpPr/>
          <p:nvPr/>
        </p:nvSpPr>
        <p:spPr>
          <a:xfrm>
            <a:off x="3175965" y="5010884"/>
            <a:ext cx="1231838" cy="338554"/>
          </a:xfrm>
          <a:prstGeom prst="rect">
            <a:avLst/>
          </a:prstGeom>
        </p:spPr>
        <p:txBody>
          <a:bodyPr wrap="square">
            <a:spAutoFit/>
          </a:bodyPr>
          <a:lstStyle/>
          <a:p>
            <a:pPr lvl="0">
              <a:defRPr/>
            </a:pPr>
            <a:r>
              <a:rPr lang="en-GB" sz="1600" dirty="0">
                <a:latin typeface="Century Gothic" panose="020B0502020202020204" pitchFamily="34" charset="0"/>
              </a:rPr>
              <a:t>You sing.</a:t>
            </a:r>
          </a:p>
        </p:txBody>
      </p:sp>
      <p:sp>
        <p:nvSpPr>
          <p:cNvPr id="81" name="TextBox 80">
            <a:extLst>
              <a:ext uri="{FF2B5EF4-FFF2-40B4-BE49-F238E27FC236}">
                <a16:creationId xmlns:a16="http://schemas.microsoft.com/office/drawing/2014/main" id="{A1E223A1-BA50-3548-BE23-37218AE426BB}"/>
              </a:ext>
            </a:extLst>
          </p:cNvPr>
          <p:cNvSpPr txBox="1"/>
          <p:nvPr/>
        </p:nvSpPr>
        <p:spPr>
          <a:xfrm>
            <a:off x="165662" y="5035168"/>
            <a:ext cx="1189749" cy="338554"/>
          </a:xfrm>
          <a:prstGeom prst="rect">
            <a:avLst/>
          </a:prstGeom>
          <a:solidFill>
            <a:srgbClr val="DAA52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Statement</a:t>
            </a:r>
          </a:p>
        </p:txBody>
      </p:sp>
      <p:sp>
        <p:nvSpPr>
          <p:cNvPr id="82" name="TextBox 81">
            <a:extLst>
              <a:ext uri="{FF2B5EF4-FFF2-40B4-BE49-F238E27FC236}">
                <a16:creationId xmlns:a16="http://schemas.microsoft.com/office/drawing/2014/main" id="{A1E223A1-BA50-3548-BE23-37218AE426BB}"/>
              </a:ext>
            </a:extLst>
          </p:cNvPr>
          <p:cNvSpPr txBox="1"/>
          <p:nvPr/>
        </p:nvSpPr>
        <p:spPr>
          <a:xfrm>
            <a:off x="172381" y="5676930"/>
            <a:ext cx="1189749" cy="338554"/>
          </a:xfrm>
          <a:prstGeom prst="rect">
            <a:avLst/>
          </a:prstGeom>
          <a:solidFill>
            <a:srgbClr val="DAA52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Question</a:t>
            </a:r>
          </a:p>
        </p:txBody>
      </p:sp>
      <p:sp>
        <p:nvSpPr>
          <p:cNvPr id="83" name="Content Placeholder 2"/>
          <p:cNvSpPr txBox="1">
            <a:spLocks/>
          </p:cNvSpPr>
          <p:nvPr/>
        </p:nvSpPr>
        <p:spPr>
          <a:xfrm>
            <a:off x="172381" y="6266933"/>
            <a:ext cx="4416763" cy="394706"/>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1600" dirty="0">
                <a:solidFill>
                  <a:srgbClr val="000000"/>
                </a:solidFill>
                <a:latin typeface="Century Gothic" panose="020F0302020204030204"/>
              </a:rPr>
              <a:t>You can do the same in the perfect tense:</a:t>
            </a:r>
            <a:endParaRPr lang="en-US" sz="1600" b="1" dirty="0">
              <a:solidFill>
                <a:srgbClr val="000000"/>
              </a:solidFill>
              <a:latin typeface="Century Gothic" panose="020F0302020204030204"/>
            </a:endParaRPr>
          </a:p>
        </p:txBody>
      </p:sp>
      <p:cxnSp>
        <p:nvCxnSpPr>
          <p:cNvPr id="84" name="Straight Arrow Connector 83" descr="Arrow indicating flat intonation"/>
          <p:cNvCxnSpPr/>
          <p:nvPr/>
        </p:nvCxnSpPr>
        <p:spPr>
          <a:xfrm flipV="1">
            <a:off x="1601561" y="5484689"/>
            <a:ext cx="1045784" cy="1"/>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5" name="Rounded Rectangular Callout 84"/>
          <p:cNvSpPr/>
          <p:nvPr/>
        </p:nvSpPr>
        <p:spPr>
          <a:xfrm>
            <a:off x="4838857" y="4955140"/>
            <a:ext cx="1766829" cy="1346446"/>
          </a:xfrm>
          <a:prstGeom prst="wedgeRoundRectCallout">
            <a:avLst>
              <a:gd name="adj1" fmla="val -61570"/>
              <a:gd name="adj2" fmla="val 21281"/>
              <a:gd name="adj3" fmla="val 16667"/>
            </a:avLst>
          </a:prstGeom>
          <a:solidFill>
            <a:schemeClr val="accent5"/>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Remember to leave a </a:t>
            </a:r>
            <a:r>
              <a:rPr kumimoji="0" lang="en-GB" sz="1600" b="1" i="0" u="none" strike="noStrike" kern="0" cap="none" spc="0" normalizeH="0" baseline="0" noProof="0" dirty="0">
                <a:ln>
                  <a:noFill/>
                </a:ln>
                <a:effectLst/>
                <a:uLnTx/>
                <a:uFillTx/>
                <a:latin typeface="Century Gothic" panose="020F0302020204030204"/>
                <a:ea typeface="+mn-ea"/>
                <a:cs typeface="+mn-cs"/>
              </a:rPr>
              <a:t>space</a:t>
            </a:r>
            <a:r>
              <a:rPr kumimoji="0" lang="en-GB" sz="1600" b="0" i="0" u="none" strike="noStrike" kern="0" cap="none" spc="0" normalizeH="0" baseline="0" noProof="0" dirty="0">
                <a:ln>
                  <a:noFill/>
                </a:ln>
                <a:effectLst/>
                <a:uLnTx/>
                <a:uFillTx/>
                <a:latin typeface="Century Gothic" panose="020F0302020204030204"/>
                <a:ea typeface="+mn-ea"/>
                <a:cs typeface="+mn-cs"/>
              </a:rPr>
              <a:t> before the </a:t>
            </a:r>
            <a:r>
              <a:rPr kumimoji="0" lang="en-GB" sz="1600" b="1" i="0" u="none" strike="noStrike" kern="0" cap="none" spc="0" normalizeH="0" baseline="0" noProof="0" dirty="0">
                <a:ln>
                  <a:noFill/>
                </a:ln>
                <a:effectLst/>
                <a:uLnTx/>
                <a:uFillTx/>
                <a:latin typeface="Century Gothic" panose="020F0302020204030204"/>
                <a:ea typeface="+mn-ea"/>
                <a:cs typeface="+mn-cs"/>
              </a:rPr>
              <a:t>question mark in French</a:t>
            </a:r>
            <a:r>
              <a:rPr kumimoji="0" lang="en-GB" sz="1600" b="0" i="0" u="none" strike="noStrike" kern="0" cap="none" spc="0" normalizeH="0" baseline="0" noProof="0" dirty="0">
                <a:ln>
                  <a:noFill/>
                </a:ln>
                <a:effectLst/>
                <a:uLnTx/>
                <a:uFillTx/>
                <a:latin typeface="Century Gothic" panose="020F0302020204030204"/>
                <a:ea typeface="+mn-ea"/>
                <a:cs typeface="+mn-cs"/>
              </a:rPr>
              <a:t>!</a:t>
            </a:r>
          </a:p>
        </p:txBody>
      </p:sp>
      <p:sp>
        <p:nvSpPr>
          <p:cNvPr id="87" name="Rectangle: Rounded Corners 1" descr="Light yellow rectangle with text: (Est-ce que) tu as chanté ? ">
            <a:extLst>
              <a:ext uri="{FF2B5EF4-FFF2-40B4-BE49-F238E27FC236}">
                <a16:creationId xmlns:a16="http://schemas.microsoft.com/office/drawing/2014/main" id="{FE02788F-EA11-4F68-9456-59564649C927}"/>
              </a:ext>
            </a:extLst>
          </p:cNvPr>
          <p:cNvSpPr/>
          <p:nvPr/>
        </p:nvSpPr>
        <p:spPr>
          <a:xfrm>
            <a:off x="1540668" y="7399571"/>
            <a:ext cx="2876547" cy="39470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8" name="TextBox 87"/>
          <p:cNvSpPr txBox="1"/>
          <p:nvPr/>
        </p:nvSpPr>
        <p:spPr>
          <a:xfrm>
            <a:off x="1540668" y="7419867"/>
            <a:ext cx="3660765" cy="345188"/>
          </a:xfrm>
          <a:prstGeom prst="rect">
            <a:avLst/>
          </a:prstGeom>
          <a:noFill/>
        </p:spPr>
        <p:txBody>
          <a:bodyPr wrap="square" rtlCol="0">
            <a:spAutoFit/>
          </a:bodyPr>
          <a:lstStyle/>
          <a:p>
            <a:r>
              <a:rPr lang="en-GB" sz="1600" dirty="0">
                <a:latin typeface="Century Gothic" panose="020B0502020202020204" pitchFamily="34" charset="0"/>
              </a:rPr>
              <a:t>(Est-</a:t>
            </a:r>
            <a:r>
              <a:rPr lang="en-GB" sz="1600" dirty="0" err="1">
                <a:latin typeface="Century Gothic" panose="020B0502020202020204" pitchFamily="34" charset="0"/>
              </a:rPr>
              <a:t>ce</a:t>
            </a:r>
            <a:r>
              <a:rPr lang="en-GB" sz="1600" dirty="0">
                <a:latin typeface="Century Gothic" panose="020B0502020202020204" pitchFamily="34" charset="0"/>
              </a:rPr>
              <a:t> que) </a:t>
            </a:r>
            <a:r>
              <a:rPr lang="en-GB" sz="1600" dirty="0" err="1">
                <a:latin typeface="Century Gothic" panose="020B0502020202020204" pitchFamily="34" charset="0"/>
              </a:rPr>
              <a:t>tu</a:t>
            </a:r>
            <a:r>
              <a:rPr lang="en-GB" sz="1600" dirty="0">
                <a:latin typeface="Century Gothic" panose="020B0502020202020204" pitchFamily="34" charset="0"/>
              </a:rPr>
              <a:t> as </a:t>
            </a:r>
            <a:r>
              <a:rPr lang="en-GB" sz="1600" dirty="0" err="1">
                <a:latin typeface="Century Gothic" panose="020B0502020202020204" pitchFamily="34" charset="0"/>
              </a:rPr>
              <a:t>chanté</a:t>
            </a:r>
            <a:r>
              <a:rPr lang="en-GB" sz="1600" dirty="0">
                <a:latin typeface="Century Gothic" panose="020B0502020202020204" pitchFamily="34" charset="0"/>
              </a:rPr>
              <a:t> </a:t>
            </a:r>
            <a:r>
              <a:rPr lang="en-GB" sz="1600" b="1" dirty="0">
                <a:latin typeface="Century Gothic" panose="020B0502020202020204" pitchFamily="34" charset="0"/>
              </a:rPr>
              <a:t>?</a:t>
            </a:r>
          </a:p>
        </p:txBody>
      </p:sp>
      <p:sp>
        <p:nvSpPr>
          <p:cNvPr id="89" name="Rectangle 88"/>
          <p:cNvSpPr/>
          <p:nvPr/>
        </p:nvSpPr>
        <p:spPr>
          <a:xfrm>
            <a:off x="4514531" y="7378391"/>
            <a:ext cx="3297864" cy="338554"/>
          </a:xfrm>
          <a:prstGeom prst="rect">
            <a:avLst/>
          </a:prstGeom>
        </p:spPr>
        <p:txBody>
          <a:bodyPr wrap="square">
            <a:spAutoFit/>
          </a:bodyPr>
          <a:lstStyle/>
          <a:p>
            <a:pPr lvl="0">
              <a:defRPr/>
            </a:pPr>
            <a:r>
              <a:rPr lang="en-GB" sz="1600" dirty="0">
                <a:latin typeface="Century Gothic" panose="020B0502020202020204" pitchFamily="34" charset="0"/>
              </a:rPr>
              <a:t>Did you sing?</a:t>
            </a:r>
          </a:p>
        </p:txBody>
      </p:sp>
      <p:grpSp>
        <p:nvGrpSpPr>
          <p:cNvPr id="90" name="Group 89" descr="Arrow pointing up at the end to indicate rising intonation at the end of a question"/>
          <p:cNvGrpSpPr/>
          <p:nvPr/>
        </p:nvGrpSpPr>
        <p:grpSpPr>
          <a:xfrm>
            <a:off x="2287376" y="7848983"/>
            <a:ext cx="585785" cy="96907"/>
            <a:chOff x="1559636" y="8338784"/>
            <a:chExt cx="1847209" cy="109972"/>
          </a:xfrm>
        </p:grpSpPr>
        <p:cxnSp>
          <p:nvCxnSpPr>
            <p:cNvPr id="91" name="Straight Connector 90"/>
            <p:cNvCxnSpPr/>
            <p:nvPr/>
          </p:nvCxnSpPr>
          <p:spPr>
            <a:xfrm>
              <a:off x="1559636" y="8448756"/>
              <a:ext cx="980744" cy="0"/>
            </a:xfrm>
            <a:prstGeom prst="line">
              <a:avLst/>
            </a:prstGeom>
          </p:spPr>
          <p:style>
            <a:lnRef idx="1">
              <a:schemeClr val="dk1"/>
            </a:lnRef>
            <a:fillRef idx="0">
              <a:schemeClr val="dk1"/>
            </a:fillRef>
            <a:effectRef idx="0">
              <a:schemeClr val="dk1"/>
            </a:effectRef>
            <a:fontRef idx="minor">
              <a:schemeClr val="tx1"/>
            </a:fontRef>
          </p:style>
        </p:cxnSp>
        <p:cxnSp>
          <p:nvCxnSpPr>
            <p:cNvPr id="92" name="Straight Arrow Connector 91"/>
            <p:cNvCxnSpPr/>
            <p:nvPr/>
          </p:nvCxnSpPr>
          <p:spPr>
            <a:xfrm flipV="1">
              <a:off x="2540380" y="8338784"/>
              <a:ext cx="866465" cy="1099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94" name="Rectangle: Rounded Corners 1" descr="Light yellow rectangle with text: Tu as chanté.">
            <a:extLst>
              <a:ext uri="{FF2B5EF4-FFF2-40B4-BE49-F238E27FC236}">
                <a16:creationId xmlns:a16="http://schemas.microsoft.com/office/drawing/2014/main" id="{FE02788F-EA11-4F68-9456-59564649C927}"/>
              </a:ext>
            </a:extLst>
          </p:cNvPr>
          <p:cNvSpPr/>
          <p:nvPr/>
        </p:nvSpPr>
        <p:spPr>
          <a:xfrm>
            <a:off x="1549856" y="6765393"/>
            <a:ext cx="1762687" cy="39953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5" name="TextBox 94" descr="Light yellow rectangle with text: Tu as chanté."/>
          <p:cNvSpPr txBox="1"/>
          <p:nvPr/>
        </p:nvSpPr>
        <p:spPr>
          <a:xfrm>
            <a:off x="1549856" y="6784765"/>
            <a:ext cx="1762688" cy="584775"/>
          </a:xfrm>
          <a:prstGeom prst="rect">
            <a:avLst/>
          </a:prstGeom>
          <a:noFill/>
        </p:spPr>
        <p:txBody>
          <a:bodyPr wrap="square" rtlCol="0">
            <a:spAutoFit/>
          </a:bodyPr>
          <a:lstStyle/>
          <a:p>
            <a:r>
              <a:rPr lang="en-GB" sz="1600" dirty="0" err="1">
                <a:latin typeface="Century Gothic" panose="020B0502020202020204" pitchFamily="34" charset="0"/>
              </a:rPr>
              <a:t>Tu</a:t>
            </a:r>
            <a:r>
              <a:rPr lang="en-GB" sz="1600" dirty="0">
                <a:latin typeface="Century Gothic" panose="020B0502020202020204" pitchFamily="34" charset="0"/>
              </a:rPr>
              <a:t> as </a:t>
            </a:r>
            <a:r>
              <a:rPr lang="en-GB" sz="1600" dirty="0" err="1">
                <a:latin typeface="Century Gothic" panose="020B0502020202020204" pitchFamily="34" charset="0"/>
              </a:rPr>
              <a:t>chanté</a:t>
            </a:r>
            <a:r>
              <a:rPr lang="en-GB" sz="1600" dirty="0">
                <a:latin typeface="Century Gothic" panose="020B0502020202020204" pitchFamily="34" charset="0"/>
              </a:rPr>
              <a:t>.</a:t>
            </a:r>
            <a:endParaRPr lang="en-GB" sz="1600" b="1" dirty="0">
              <a:latin typeface="Century Gothic" panose="020B0502020202020204" pitchFamily="34" charset="0"/>
            </a:endParaRPr>
          </a:p>
        </p:txBody>
      </p:sp>
      <p:sp>
        <p:nvSpPr>
          <p:cNvPr id="96" name="Rectangle 95"/>
          <p:cNvSpPr/>
          <p:nvPr/>
        </p:nvSpPr>
        <p:spPr>
          <a:xfrm>
            <a:off x="3646831" y="6787528"/>
            <a:ext cx="3604398" cy="338554"/>
          </a:xfrm>
          <a:prstGeom prst="rect">
            <a:avLst/>
          </a:prstGeom>
        </p:spPr>
        <p:txBody>
          <a:bodyPr wrap="square">
            <a:spAutoFit/>
          </a:bodyPr>
          <a:lstStyle/>
          <a:p>
            <a:pPr lvl="0">
              <a:defRPr/>
            </a:pPr>
            <a:r>
              <a:rPr lang="en-GB" sz="1600" dirty="0">
                <a:latin typeface="Century Gothic" panose="020B0502020202020204" pitchFamily="34" charset="0"/>
              </a:rPr>
              <a:t>You sang / have sung.</a:t>
            </a:r>
          </a:p>
        </p:txBody>
      </p:sp>
      <p:sp>
        <p:nvSpPr>
          <p:cNvPr id="97" name="TextBox 96">
            <a:extLst>
              <a:ext uri="{FF2B5EF4-FFF2-40B4-BE49-F238E27FC236}">
                <a16:creationId xmlns:a16="http://schemas.microsoft.com/office/drawing/2014/main" id="{A1E223A1-BA50-3548-BE23-37218AE426BB}"/>
              </a:ext>
            </a:extLst>
          </p:cNvPr>
          <p:cNvSpPr txBox="1"/>
          <p:nvPr/>
        </p:nvSpPr>
        <p:spPr>
          <a:xfrm>
            <a:off x="165662" y="6813961"/>
            <a:ext cx="1189749" cy="338554"/>
          </a:xfrm>
          <a:prstGeom prst="rect">
            <a:avLst/>
          </a:prstGeom>
          <a:solidFill>
            <a:srgbClr val="DAA52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Statement</a:t>
            </a:r>
          </a:p>
        </p:txBody>
      </p:sp>
      <p:sp>
        <p:nvSpPr>
          <p:cNvPr id="98" name="TextBox 97">
            <a:extLst>
              <a:ext uri="{FF2B5EF4-FFF2-40B4-BE49-F238E27FC236}">
                <a16:creationId xmlns:a16="http://schemas.microsoft.com/office/drawing/2014/main" id="{A1E223A1-BA50-3548-BE23-37218AE426BB}"/>
              </a:ext>
            </a:extLst>
          </p:cNvPr>
          <p:cNvSpPr txBox="1"/>
          <p:nvPr/>
        </p:nvSpPr>
        <p:spPr>
          <a:xfrm>
            <a:off x="172381" y="7416619"/>
            <a:ext cx="1189749" cy="338554"/>
          </a:xfrm>
          <a:prstGeom prst="rect">
            <a:avLst/>
          </a:prstGeom>
          <a:solidFill>
            <a:srgbClr val="DAA52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Question</a:t>
            </a:r>
          </a:p>
        </p:txBody>
      </p:sp>
      <p:cxnSp>
        <p:nvCxnSpPr>
          <p:cNvPr id="99" name="Straight Arrow Connector 98" descr="Flat arrow indicating flat intonation"/>
          <p:cNvCxnSpPr/>
          <p:nvPr/>
        </p:nvCxnSpPr>
        <p:spPr>
          <a:xfrm flipV="1">
            <a:off x="1774091" y="7263482"/>
            <a:ext cx="1045784" cy="1"/>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00" name="Content Placeholder 2"/>
          <p:cNvSpPr txBox="1">
            <a:spLocks/>
          </p:cNvSpPr>
          <p:nvPr/>
        </p:nvSpPr>
        <p:spPr>
          <a:xfrm>
            <a:off x="134562" y="8038544"/>
            <a:ext cx="5472000" cy="394706"/>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1600" dirty="0">
                <a:solidFill>
                  <a:srgbClr val="000000"/>
                </a:solidFill>
                <a:latin typeface="Century Gothic" panose="020F0302020204030204"/>
              </a:rPr>
              <a:t>Add a </a:t>
            </a:r>
            <a:r>
              <a:rPr lang="en-US" sz="1600" b="1" dirty="0">
                <a:solidFill>
                  <a:srgbClr val="000000"/>
                </a:solidFill>
                <a:latin typeface="Century Gothic" panose="020F0302020204030204"/>
              </a:rPr>
              <a:t>question word</a:t>
            </a:r>
            <a:r>
              <a:rPr lang="en-US" sz="1600" dirty="0">
                <a:solidFill>
                  <a:srgbClr val="000000"/>
                </a:solidFill>
                <a:latin typeface="Century Gothic" panose="020F0302020204030204"/>
              </a:rPr>
              <a:t> to the end for more information:</a:t>
            </a:r>
            <a:endParaRPr lang="en-US" sz="1600" b="1" dirty="0">
              <a:solidFill>
                <a:srgbClr val="000000"/>
              </a:solidFill>
              <a:latin typeface="Century Gothic" panose="020F0302020204030204"/>
            </a:endParaRPr>
          </a:p>
        </p:txBody>
      </p:sp>
      <p:sp>
        <p:nvSpPr>
          <p:cNvPr id="102" name="Rectangle: Rounded Corners 1" descr="Light yellow box with text: Tu as chanté quand ?">
            <a:extLst>
              <a:ext uri="{FF2B5EF4-FFF2-40B4-BE49-F238E27FC236}">
                <a16:creationId xmlns:a16="http://schemas.microsoft.com/office/drawing/2014/main" id="{FE02788F-EA11-4F68-9456-59564649C927}"/>
              </a:ext>
            </a:extLst>
          </p:cNvPr>
          <p:cNvSpPr/>
          <p:nvPr/>
        </p:nvSpPr>
        <p:spPr>
          <a:xfrm>
            <a:off x="1540668" y="8525904"/>
            <a:ext cx="2481747" cy="38712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3" name="TextBox 102"/>
          <p:cNvSpPr txBox="1"/>
          <p:nvPr/>
        </p:nvSpPr>
        <p:spPr>
          <a:xfrm>
            <a:off x="1540668" y="8545811"/>
            <a:ext cx="2867135" cy="584775"/>
          </a:xfrm>
          <a:prstGeom prst="rect">
            <a:avLst/>
          </a:prstGeom>
          <a:noFill/>
        </p:spPr>
        <p:txBody>
          <a:bodyPr wrap="square" rtlCol="0">
            <a:spAutoFit/>
          </a:bodyPr>
          <a:lstStyle/>
          <a:p>
            <a:r>
              <a:rPr lang="en-GB" sz="1600" dirty="0" err="1">
                <a:latin typeface="Century Gothic" panose="020B0502020202020204" pitchFamily="34" charset="0"/>
              </a:rPr>
              <a:t>Tu</a:t>
            </a:r>
            <a:r>
              <a:rPr lang="en-GB" sz="1600" dirty="0">
                <a:latin typeface="Century Gothic" panose="020B0502020202020204" pitchFamily="34" charset="0"/>
              </a:rPr>
              <a:t> as </a:t>
            </a:r>
            <a:r>
              <a:rPr lang="en-GB" sz="1600" dirty="0" err="1">
                <a:latin typeface="Century Gothic" panose="020B0502020202020204" pitchFamily="34" charset="0"/>
              </a:rPr>
              <a:t>chanté</a:t>
            </a:r>
            <a:r>
              <a:rPr lang="en-GB" sz="1600" dirty="0">
                <a:latin typeface="Century Gothic" panose="020B0502020202020204" pitchFamily="34" charset="0"/>
              </a:rPr>
              <a:t> </a:t>
            </a:r>
            <a:r>
              <a:rPr lang="en-GB" sz="1600" dirty="0" err="1">
                <a:latin typeface="Century Gothic" panose="020B0502020202020204" pitchFamily="34" charset="0"/>
              </a:rPr>
              <a:t>quand</a:t>
            </a:r>
            <a:r>
              <a:rPr lang="en-GB" sz="1600" dirty="0">
                <a:latin typeface="Century Gothic" panose="020B0502020202020204" pitchFamily="34" charset="0"/>
              </a:rPr>
              <a:t> </a:t>
            </a:r>
            <a:r>
              <a:rPr lang="en-GB" sz="1600" b="1" dirty="0">
                <a:latin typeface="Century Gothic" panose="020B0502020202020204" pitchFamily="34" charset="0"/>
              </a:rPr>
              <a:t>?</a:t>
            </a:r>
          </a:p>
        </p:txBody>
      </p:sp>
      <p:sp>
        <p:nvSpPr>
          <p:cNvPr id="104" name="Rectangle 103"/>
          <p:cNvSpPr/>
          <p:nvPr/>
        </p:nvSpPr>
        <p:spPr>
          <a:xfrm>
            <a:off x="4320031" y="8570974"/>
            <a:ext cx="3297864" cy="338554"/>
          </a:xfrm>
          <a:prstGeom prst="rect">
            <a:avLst/>
          </a:prstGeom>
        </p:spPr>
        <p:txBody>
          <a:bodyPr wrap="square">
            <a:spAutoFit/>
          </a:bodyPr>
          <a:lstStyle/>
          <a:p>
            <a:pPr lvl="0">
              <a:defRPr/>
            </a:pPr>
            <a:r>
              <a:rPr lang="en-GB" sz="1600" dirty="0">
                <a:latin typeface="Century Gothic" panose="020B0502020202020204" pitchFamily="34" charset="0"/>
              </a:rPr>
              <a:t>When did you sing?</a:t>
            </a:r>
          </a:p>
        </p:txBody>
      </p:sp>
      <p:grpSp>
        <p:nvGrpSpPr>
          <p:cNvPr id="105" name="Group 104" descr="Arrow pointing up at the end to indicate rising intonation at the end"/>
          <p:cNvGrpSpPr/>
          <p:nvPr/>
        </p:nvGrpSpPr>
        <p:grpSpPr>
          <a:xfrm>
            <a:off x="2947107" y="8949330"/>
            <a:ext cx="889087" cy="111444"/>
            <a:chOff x="1559636" y="8338784"/>
            <a:chExt cx="1847209" cy="109972"/>
          </a:xfrm>
        </p:grpSpPr>
        <p:cxnSp>
          <p:nvCxnSpPr>
            <p:cNvPr id="106" name="Straight Connector 105"/>
            <p:cNvCxnSpPr/>
            <p:nvPr/>
          </p:nvCxnSpPr>
          <p:spPr>
            <a:xfrm>
              <a:off x="1559636" y="8448756"/>
              <a:ext cx="980744" cy="0"/>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Arrow Connector 106"/>
            <p:cNvCxnSpPr/>
            <p:nvPr/>
          </p:nvCxnSpPr>
          <p:spPr>
            <a:xfrm flipV="1">
              <a:off x="2540380" y="8338784"/>
              <a:ext cx="866465" cy="1099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08" name="TextBox 107">
            <a:extLst>
              <a:ext uri="{FF2B5EF4-FFF2-40B4-BE49-F238E27FC236}">
                <a16:creationId xmlns:a16="http://schemas.microsoft.com/office/drawing/2014/main" id="{A1E223A1-BA50-3548-BE23-37218AE426BB}"/>
              </a:ext>
            </a:extLst>
          </p:cNvPr>
          <p:cNvSpPr txBox="1"/>
          <p:nvPr/>
        </p:nvSpPr>
        <p:spPr>
          <a:xfrm>
            <a:off x="172381" y="8574471"/>
            <a:ext cx="1189749" cy="338554"/>
          </a:xfrm>
          <a:prstGeom prst="rect">
            <a:avLst/>
          </a:prstGeom>
          <a:solidFill>
            <a:srgbClr val="DAA52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Question</a:t>
            </a:r>
          </a:p>
        </p:txBody>
      </p:sp>
      <p:sp>
        <p:nvSpPr>
          <p:cNvPr id="6" name="Rectangle 5">
            <a:extLst>
              <a:ext uri="{FF2B5EF4-FFF2-40B4-BE49-F238E27FC236}">
                <a16:creationId xmlns:a16="http://schemas.microsoft.com/office/drawing/2014/main" id="{704C3856-775A-4E78-A5CF-0FDFBF0D1A36}"/>
              </a:ext>
            </a:extLst>
          </p:cNvPr>
          <p:cNvSpPr/>
          <p:nvPr/>
        </p:nvSpPr>
        <p:spPr>
          <a:xfrm>
            <a:off x="108000" y="4136635"/>
            <a:ext cx="4714752"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Intonation questions in the </a:t>
            </a:r>
            <a:r>
              <a:rPr lang="fr-FR" b="1" dirty="0" err="1">
                <a:solidFill>
                  <a:srgbClr val="000000"/>
                </a:solidFill>
                <a:latin typeface="Century Gothic" panose="020B0502020202020204" pitchFamily="34" charset="0"/>
              </a:rPr>
              <a:t>perfect</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tense</a:t>
            </a:r>
            <a:endParaRPr lang="en-GB" dirty="0">
              <a:solidFill>
                <a:srgbClr val="000000"/>
              </a:solidFill>
              <a:latin typeface="Century Gothic" panose="020B0502020202020204" pitchFamily="34" charset="0"/>
            </a:endParaRPr>
          </a:p>
        </p:txBody>
      </p:sp>
      <p:sp>
        <p:nvSpPr>
          <p:cNvPr id="9" name="Rectangle 8">
            <a:extLst>
              <a:ext uri="{FF2B5EF4-FFF2-40B4-BE49-F238E27FC236}">
                <a16:creationId xmlns:a16="http://schemas.microsoft.com/office/drawing/2014/main" id="{0A5E920E-57A7-4543-BC07-980C121DDBA8}"/>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56740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 descr="Light yellow box with text:  c’est (this is); en ce moment (at this moment)&#10;">
            <a:extLst>
              <a:ext uri="{FF2B5EF4-FFF2-40B4-BE49-F238E27FC236}">
                <a16:creationId xmlns:a16="http://schemas.microsoft.com/office/drawing/2014/main" id="{FE02788F-EA11-4F68-9456-59564649C927}"/>
              </a:ext>
            </a:extLst>
          </p:cNvPr>
          <p:cNvSpPr/>
          <p:nvPr/>
        </p:nvSpPr>
        <p:spPr>
          <a:xfrm>
            <a:off x="828136" y="924319"/>
            <a:ext cx="4761780" cy="324996"/>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45"/>
          <p:cNvSpPr/>
          <p:nvPr/>
        </p:nvSpPr>
        <p:spPr>
          <a:xfrm>
            <a:off x="108000" y="452778"/>
            <a:ext cx="6656966" cy="2015936"/>
          </a:xfrm>
          <a:prstGeom prst="rect">
            <a:avLst/>
          </a:prstGeom>
        </p:spPr>
        <p:txBody>
          <a:bodyPr wrap="square">
            <a:spAutoFit/>
          </a:bodyPr>
          <a:lstStyle/>
          <a:p>
            <a:pPr lvl="0"/>
            <a:r>
              <a:rPr lang="en-GB" sz="1600" dirty="0">
                <a:latin typeface="Century Gothic" panose="020F0302020204030204"/>
              </a:rPr>
              <a:t>You have met the word </a:t>
            </a:r>
            <a:r>
              <a:rPr lang="en-GB" sz="1600" b="1" dirty="0" err="1">
                <a:latin typeface="Century Gothic" panose="020F0302020204030204"/>
              </a:rPr>
              <a:t>ce</a:t>
            </a:r>
            <a:r>
              <a:rPr lang="en-GB" sz="1600" dirty="0">
                <a:latin typeface="Century Gothic" panose="020F0302020204030204"/>
              </a:rPr>
              <a:t>, meaning ‘this’:</a:t>
            </a:r>
          </a:p>
          <a:p>
            <a:pPr lvl="0"/>
            <a:endParaRPr lang="en-GB" sz="800" dirty="0">
              <a:latin typeface="Century Gothic" panose="020F0302020204030204"/>
            </a:endParaRPr>
          </a:p>
          <a:p>
            <a:pPr lvl="0"/>
            <a:endParaRPr lang="en-GB" sz="500" dirty="0">
              <a:latin typeface="Century Gothic" panose="020F0302020204030204"/>
            </a:endParaRPr>
          </a:p>
          <a:p>
            <a:pPr lvl="0"/>
            <a:r>
              <a:rPr lang="en-GB" sz="1600" dirty="0">
                <a:latin typeface="Century Gothic" panose="020F0302020204030204"/>
              </a:rPr>
              <a:t>	</a:t>
            </a:r>
            <a:r>
              <a:rPr lang="en-GB" sz="1600" b="1" dirty="0" err="1">
                <a:latin typeface="Century Gothic" panose="020F0302020204030204"/>
              </a:rPr>
              <a:t>c</a:t>
            </a:r>
            <a:r>
              <a:rPr lang="en-GB" sz="1600" dirty="0" err="1">
                <a:latin typeface="Century Gothic" panose="020F0302020204030204"/>
              </a:rPr>
              <a:t>’est</a:t>
            </a:r>
            <a:r>
              <a:rPr lang="en-GB" sz="1600" dirty="0">
                <a:latin typeface="Century Gothic" panose="020F0302020204030204"/>
              </a:rPr>
              <a:t> (</a:t>
            </a:r>
            <a:r>
              <a:rPr lang="en-GB" sz="1600" i="1" dirty="0">
                <a:latin typeface="Century Gothic" panose="020F0302020204030204"/>
              </a:rPr>
              <a:t>this is</a:t>
            </a:r>
            <a:r>
              <a:rPr lang="en-GB" sz="1600" dirty="0">
                <a:latin typeface="Century Gothic" panose="020F0302020204030204"/>
              </a:rPr>
              <a:t>); </a:t>
            </a:r>
            <a:r>
              <a:rPr lang="en-GB" sz="1600" dirty="0" err="1">
                <a:latin typeface="Century Gothic" panose="020F0302020204030204"/>
              </a:rPr>
              <a:t>en</a:t>
            </a:r>
            <a:r>
              <a:rPr lang="en-GB" sz="1600" dirty="0">
                <a:latin typeface="Century Gothic" panose="020F0302020204030204"/>
              </a:rPr>
              <a:t> </a:t>
            </a:r>
            <a:r>
              <a:rPr lang="en-GB" sz="1600" b="1" dirty="0" err="1">
                <a:latin typeface="Century Gothic" panose="020F0302020204030204"/>
              </a:rPr>
              <a:t>ce</a:t>
            </a:r>
            <a:r>
              <a:rPr lang="en-GB" sz="1600" dirty="0">
                <a:latin typeface="Century Gothic" panose="020F0302020204030204"/>
              </a:rPr>
              <a:t> moment (</a:t>
            </a:r>
            <a:r>
              <a:rPr lang="en-GB" sz="1600" i="1" dirty="0">
                <a:latin typeface="Century Gothic" panose="020F0302020204030204"/>
              </a:rPr>
              <a:t>at this moment</a:t>
            </a:r>
            <a:r>
              <a:rPr lang="en-GB" sz="1600" dirty="0">
                <a:latin typeface="Century Gothic" panose="020F0302020204030204"/>
              </a:rPr>
              <a:t>)</a:t>
            </a:r>
          </a:p>
          <a:p>
            <a:pPr lvl="0"/>
            <a:endParaRPr lang="en-GB" sz="800" dirty="0">
              <a:latin typeface="Century Gothic" panose="020F0302020204030204"/>
            </a:endParaRPr>
          </a:p>
          <a:p>
            <a:pPr lvl="0"/>
            <a:endParaRPr lang="en-GB" sz="800" dirty="0">
              <a:latin typeface="Century Gothic" panose="020F0302020204030204"/>
            </a:endParaRPr>
          </a:p>
          <a:p>
            <a:r>
              <a:rPr lang="en-US" sz="1600" b="1" dirty="0">
                <a:solidFill>
                  <a:schemeClr val="tx1"/>
                </a:solidFill>
                <a:latin typeface="Century Gothic" panose="020F0302020204030204"/>
              </a:rPr>
              <a:t>Ce</a:t>
            </a:r>
            <a:r>
              <a:rPr lang="en-US" sz="1600" dirty="0">
                <a:solidFill>
                  <a:schemeClr val="tx1"/>
                </a:solidFill>
                <a:latin typeface="Century Gothic" panose="020F0302020204030204"/>
              </a:rPr>
              <a:t> is a </a:t>
            </a:r>
            <a:r>
              <a:rPr lang="en-US" sz="1600" b="1" dirty="0">
                <a:solidFill>
                  <a:schemeClr val="tx1"/>
                </a:solidFill>
                <a:latin typeface="Century Gothic" panose="020F0302020204030204"/>
              </a:rPr>
              <a:t>demonstrative adjective</a:t>
            </a:r>
            <a:r>
              <a:rPr lang="en-US" sz="1600" dirty="0">
                <a:solidFill>
                  <a:schemeClr val="tx1"/>
                </a:solidFill>
                <a:latin typeface="Century Gothic" panose="020F0302020204030204"/>
              </a:rPr>
              <a:t>. These are used to identify </a:t>
            </a:r>
            <a:r>
              <a:rPr lang="en-US" sz="1600" b="1" dirty="0">
                <a:solidFill>
                  <a:schemeClr val="tx1"/>
                </a:solidFill>
                <a:latin typeface="Century Gothic" panose="020F0302020204030204"/>
              </a:rPr>
              <a:t>which noun </a:t>
            </a:r>
            <a:r>
              <a:rPr lang="en-US" sz="1600" dirty="0">
                <a:solidFill>
                  <a:schemeClr val="tx1"/>
                </a:solidFill>
                <a:latin typeface="Century Gothic" panose="020F0302020204030204"/>
              </a:rPr>
              <a:t>someone is talking about. </a:t>
            </a:r>
            <a:r>
              <a:rPr lang="en-US" sz="1600" b="1" dirty="0">
                <a:solidFill>
                  <a:schemeClr val="tx1"/>
                </a:solidFill>
                <a:latin typeface="Century Gothic" panose="020F0302020204030204"/>
              </a:rPr>
              <a:t>Ce</a:t>
            </a:r>
            <a:r>
              <a:rPr lang="en-US" sz="1600" dirty="0">
                <a:solidFill>
                  <a:schemeClr val="tx1"/>
                </a:solidFill>
                <a:latin typeface="Century Gothic" panose="020F0302020204030204"/>
              </a:rPr>
              <a:t> has different forms which match the noun to which it refers.</a:t>
            </a:r>
          </a:p>
          <a:p>
            <a:pPr lvl="0"/>
            <a:endParaRPr lang="en-GB" sz="1600" dirty="0">
              <a:latin typeface="Century Gothic" panose="020F0302020204030204"/>
            </a:endParaRPr>
          </a:p>
        </p:txBody>
      </p:sp>
      <p:sp>
        <p:nvSpPr>
          <p:cNvPr id="13"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26</a:t>
            </a:r>
          </a:p>
        </p:txBody>
      </p:sp>
      <p:sp>
        <p:nvSpPr>
          <p:cNvPr id="39" name="Rectangle 38">
            <a:extLst>
              <a:ext uri="{FF2B5EF4-FFF2-40B4-BE49-F238E27FC236}">
                <a16:creationId xmlns:a16="http://schemas.microsoft.com/office/drawing/2014/main" id="{187D3DE4-1B8E-4EF9-A0F4-FAE19AE97A2E}"/>
              </a:ext>
            </a:extLst>
          </p:cNvPr>
          <p:cNvSpPr/>
          <p:nvPr/>
        </p:nvSpPr>
        <p:spPr>
          <a:xfrm>
            <a:off x="5013176" y="3935503"/>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graphicFrame>
        <p:nvGraphicFramePr>
          <p:cNvPr id="40" name="Table 39"/>
          <p:cNvGraphicFramePr>
            <a:graphicFrameLocks noGrp="1"/>
          </p:cNvGraphicFramePr>
          <p:nvPr>
            <p:extLst>
              <p:ext uri="{D42A27DB-BD31-4B8C-83A1-F6EECF244321}">
                <p14:modId xmlns:p14="http://schemas.microsoft.com/office/powerpoint/2010/main" val="1005172453"/>
              </p:ext>
            </p:extLst>
          </p:nvPr>
        </p:nvGraphicFramePr>
        <p:xfrm>
          <a:off x="535420" y="4572000"/>
          <a:ext cx="3420000" cy="4386720"/>
        </p:xfrm>
        <a:graphic>
          <a:graphicData uri="http://schemas.openxmlformats.org/drawingml/2006/table">
            <a:tbl>
              <a:tblPr>
                <a:tableStyleId>{5940675A-B579-460E-94D1-54222C63F5DA}</a:tableStyleId>
              </a:tblPr>
              <a:tblGrid>
                <a:gridCol w="1515170">
                  <a:extLst>
                    <a:ext uri="{9D8B030D-6E8A-4147-A177-3AD203B41FA5}">
                      <a16:colId xmlns:a16="http://schemas.microsoft.com/office/drawing/2014/main" val="2576834893"/>
                    </a:ext>
                  </a:extLst>
                </a:gridCol>
                <a:gridCol w="1904830">
                  <a:extLst>
                    <a:ext uri="{9D8B030D-6E8A-4147-A177-3AD203B41FA5}">
                      <a16:colId xmlns:a16="http://schemas.microsoft.com/office/drawing/2014/main" val="3222018720"/>
                    </a:ext>
                  </a:extLst>
                </a:gridCol>
              </a:tblGrid>
              <a:tr h="326907">
                <a:tc>
                  <a:txBody>
                    <a:bodyPr/>
                    <a:lstStyle/>
                    <a:p>
                      <a:r>
                        <a:rPr lang="en-GB" sz="1600" dirty="0" err="1">
                          <a:latin typeface="Century Gothic" panose="020B0502020202020204" pitchFamily="34" charset="0"/>
                        </a:rPr>
                        <a:t>l’automne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autumn</a:t>
                      </a:r>
                    </a:p>
                  </a:txBody>
                  <a:tcPr marL="90000" marR="90000" marT="46800" marB="46800" anchor="b"/>
                </a:tc>
                <a:extLst>
                  <a:ext uri="{0D108BD9-81ED-4DB2-BD59-A6C34878D82A}">
                    <a16:rowId xmlns:a16="http://schemas.microsoft.com/office/drawing/2014/main" val="4007166980"/>
                  </a:ext>
                </a:extLst>
              </a:tr>
              <a:tr h="182809">
                <a:tc>
                  <a:txBody>
                    <a:bodyPr/>
                    <a:lstStyle/>
                    <a:p>
                      <a:r>
                        <a:rPr lang="en-GB" sz="1600" dirty="0" err="1">
                          <a:latin typeface="Century Gothic" panose="020B0502020202020204" pitchFamily="34" charset="0"/>
                        </a:rPr>
                        <a:t>l’été</a:t>
                      </a:r>
                      <a:r>
                        <a:rPr lang="en-GB" sz="1600" dirty="0">
                          <a:latin typeface="Century Gothic" panose="020B0502020202020204" pitchFamily="34" charset="0"/>
                        </a:rPr>
                        <a:t> (m)</a:t>
                      </a:r>
                    </a:p>
                  </a:txBody>
                  <a:tcPr marL="90000" marR="90000" marT="46800" marB="46800" anchor="b"/>
                </a:tc>
                <a:tc>
                  <a:txBody>
                    <a:bodyPr/>
                    <a:lstStyle/>
                    <a:p>
                      <a:r>
                        <a:rPr lang="en-GB" sz="1600" dirty="0">
                          <a:latin typeface="Century Gothic" panose="020B0502020202020204" pitchFamily="34" charset="0"/>
                        </a:rPr>
                        <a:t>summer</a:t>
                      </a:r>
                    </a:p>
                  </a:txBody>
                  <a:tcPr marL="90000" marR="90000" marT="46800" marB="46800" anchor="b"/>
                </a:tc>
                <a:extLst>
                  <a:ext uri="{0D108BD9-81ED-4DB2-BD59-A6C34878D82A}">
                    <a16:rowId xmlns:a16="http://schemas.microsoft.com/office/drawing/2014/main" val="141838412"/>
                  </a:ext>
                </a:extLst>
              </a:tr>
              <a:tr h="182809">
                <a:tc>
                  <a:txBody>
                    <a:bodyPr/>
                    <a:lstStyle/>
                    <a:p>
                      <a:r>
                        <a:rPr lang="en-GB" sz="1600" dirty="0" err="1">
                          <a:latin typeface="Century Gothic" panose="020B0502020202020204" pitchFamily="34" charset="0"/>
                        </a:rPr>
                        <a:t>l’hiver</a:t>
                      </a:r>
                      <a:r>
                        <a:rPr lang="en-GB" sz="1600" baseline="0" dirty="0">
                          <a:latin typeface="Century Gothic" panose="020B0502020202020204" pitchFamily="34" charset="0"/>
                        </a:rPr>
                        <a:t> (m)</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winter</a:t>
                      </a:r>
                    </a:p>
                  </a:txBody>
                  <a:tcPr marL="90000" marR="90000" marT="46800" marB="46800" anchor="b"/>
                </a:tc>
                <a:extLst>
                  <a:ext uri="{0D108BD9-81ED-4DB2-BD59-A6C34878D82A}">
                    <a16:rowId xmlns:a16="http://schemas.microsoft.com/office/drawing/2014/main" val="1683749526"/>
                  </a:ext>
                </a:extLst>
              </a:tr>
              <a:tr h="182809">
                <a:tc>
                  <a:txBody>
                    <a:bodyPr/>
                    <a:lstStyle/>
                    <a:p>
                      <a:r>
                        <a:rPr lang="en-GB" sz="1600" dirty="0">
                          <a:latin typeface="Century Gothic" panose="020B0502020202020204" pitchFamily="34" charset="0"/>
                        </a:rPr>
                        <a:t>le </a:t>
                      </a:r>
                      <a:r>
                        <a:rPr lang="en-GB" sz="1600" dirty="0" err="1">
                          <a:latin typeface="Century Gothic" panose="020B0502020202020204" pitchFamily="34" charset="0"/>
                        </a:rPr>
                        <a:t>musée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museum</a:t>
                      </a:r>
                    </a:p>
                  </a:txBody>
                  <a:tcPr marL="90000" marR="90000" marT="46800" marB="46800" anchor="b"/>
                </a:tc>
                <a:extLst>
                  <a:ext uri="{0D108BD9-81ED-4DB2-BD59-A6C34878D82A}">
                    <a16:rowId xmlns:a16="http://schemas.microsoft.com/office/drawing/2014/main" val="3029552813"/>
                  </a:ext>
                </a:extLst>
              </a:tr>
              <a:tr h="182809">
                <a:tc>
                  <a:txBody>
                    <a:bodyPr/>
                    <a:lstStyle/>
                    <a:p>
                      <a:r>
                        <a:rPr lang="en-GB" sz="1600" dirty="0">
                          <a:latin typeface="Century Gothic" panose="020B0502020202020204" pitchFamily="34" charset="0"/>
                        </a:rPr>
                        <a:t>le </a:t>
                      </a:r>
                      <a:r>
                        <a:rPr lang="en-GB" sz="1600" dirty="0" err="1">
                          <a:latin typeface="Century Gothic" panose="020B0502020202020204" pitchFamily="34" charset="0"/>
                        </a:rPr>
                        <a:t>printemps</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spring</a:t>
                      </a:r>
                    </a:p>
                  </a:txBody>
                  <a:tcPr marL="90000" marR="90000" marT="46800" marB="46800" anchor="b"/>
                </a:tc>
                <a:extLst>
                  <a:ext uri="{0D108BD9-81ED-4DB2-BD59-A6C34878D82A}">
                    <a16:rowId xmlns:a16="http://schemas.microsoft.com/office/drawing/2014/main" val="3491161878"/>
                  </a:ext>
                </a:extLst>
              </a:tr>
              <a:tr h="182809">
                <a:tc>
                  <a:txBody>
                    <a:bodyPr/>
                    <a:lstStyle/>
                    <a:p>
                      <a:r>
                        <a:rPr lang="en-GB" sz="1600" dirty="0">
                          <a:latin typeface="Century Gothic" panose="020B0502020202020204" pitchFamily="34" charset="0"/>
                        </a:rPr>
                        <a:t>la place</a:t>
                      </a:r>
                    </a:p>
                  </a:txBody>
                  <a:tcPr marL="90000" marR="90000" marT="46800" marB="46800" anchor="b"/>
                </a:tc>
                <a:tc>
                  <a:txBody>
                    <a:bodyPr/>
                    <a:lstStyle/>
                    <a:p>
                      <a:r>
                        <a:rPr lang="en-GB" sz="1600" dirty="0">
                          <a:latin typeface="Century Gothic" panose="020B0502020202020204" pitchFamily="34" charset="0"/>
                        </a:rPr>
                        <a:t>(town) square</a:t>
                      </a:r>
                    </a:p>
                  </a:txBody>
                  <a:tcPr marL="90000" marR="90000" marT="46800" marB="46800" anchor="b"/>
                </a:tc>
                <a:extLst>
                  <a:ext uri="{0D108BD9-81ED-4DB2-BD59-A6C34878D82A}">
                    <a16:rowId xmlns:a16="http://schemas.microsoft.com/office/drawing/2014/main" val="977986458"/>
                  </a:ext>
                </a:extLst>
              </a:tr>
              <a:tr h="182809">
                <a:tc>
                  <a:txBody>
                    <a:bodyPr/>
                    <a:lstStyle/>
                    <a:p>
                      <a:r>
                        <a:rPr lang="en-GB" sz="1600" dirty="0">
                          <a:latin typeface="Century Gothic" panose="020B0502020202020204" pitchFamily="34" charset="0"/>
                        </a:rPr>
                        <a:t>la </a:t>
                      </a:r>
                      <a:r>
                        <a:rPr lang="en-GB" sz="1600" dirty="0" err="1">
                          <a:latin typeface="Century Gothic" panose="020B0502020202020204" pitchFamily="34" charset="0"/>
                        </a:rPr>
                        <a:t>saison</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season</a:t>
                      </a:r>
                    </a:p>
                  </a:txBody>
                  <a:tcPr marL="90000" marR="90000" marT="46800" marB="46800" anchor="b"/>
                </a:tc>
                <a:extLst>
                  <a:ext uri="{0D108BD9-81ED-4DB2-BD59-A6C34878D82A}">
                    <a16:rowId xmlns:a16="http://schemas.microsoft.com/office/drawing/2014/main" val="3008129673"/>
                  </a:ext>
                </a:extLst>
              </a:tr>
              <a:tr h="182809">
                <a:tc>
                  <a:txBody>
                    <a:bodyPr/>
                    <a:lstStyle/>
                    <a:p>
                      <a:r>
                        <a:rPr lang="en-GB" sz="1600" dirty="0" err="1">
                          <a:latin typeface="Century Gothic" panose="020B0502020202020204" pitchFamily="34" charset="0"/>
                        </a:rPr>
                        <a:t>belge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Belgian</a:t>
                      </a:r>
                      <a:r>
                        <a:rPr lang="en-GB" sz="1600" baseline="0" dirty="0">
                          <a:latin typeface="Century Gothic" panose="020B0502020202020204" pitchFamily="34" charset="0"/>
                        </a:rPr>
                        <a:t> (m/f)</a:t>
                      </a:r>
                      <a:endParaRPr lang="en-GB" sz="1600"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4091572625"/>
                  </a:ext>
                </a:extLst>
              </a:tr>
              <a:tr h="182809">
                <a:tc>
                  <a:txBody>
                    <a:bodyPr/>
                    <a:lstStyle/>
                    <a:p>
                      <a:r>
                        <a:rPr lang="en-GB" sz="1600" dirty="0" err="1">
                          <a:latin typeface="Century Gothic" panose="020B0502020202020204" pitchFamily="34" charset="0"/>
                        </a:rPr>
                        <a:t>dernier</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last (m)</a:t>
                      </a:r>
                    </a:p>
                  </a:txBody>
                  <a:tcPr marL="90000" marR="90000" marT="46800" marB="46800" anchor="b"/>
                </a:tc>
                <a:extLst>
                  <a:ext uri="{0D108BD9-81ED-4DB2-BD59-A6C34878D82A}">
                    <a16:rowId xmlns:a16="http://schemas.microsoft.com/office/drawing/2014/main" val="1061227613"/>
                  </a:ext>
                </a:extLst>
              </a:tr>
              <a:tr h="182809">
                <a:tc>
                  <a:txBody>
                    <a:bodyPr/>
                    <a:lstStyle/>
                    <a:p>
                      <a:r>
                        <a:rPr lang="en-GB" sz="1600" dirty="0" err="1">
                          <a:latin typeface="Century Gothic" panose="020B0502020202020204" pitchFamily="34" charset="0"/>
                        </a:rPr>
                        <a:t>dernière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last (f)</a:t>
                      </a:r>
                    </a:p>
                  </a:txBody>
                  <a:tcPr marL="90000" marR="90000" marT="46800" marB="46800" anchor="b"/>
                </a:tc>
                <a:extLst>
                  <a:ext uri="{0D108BD9-81ED-4DB2-BD59-A6C34878D82A}">
                    <a16:rowId xmlns:a16="http://schemas.microsoft.com/office/drawing/2014/main" val="2716920505"/>
                  </a:ext>
                </a:extLst>
              </a:tr>
              <a:tr h="182809">
                <a:tc>
                  <a:txBody>
                    <a:bodyPr/>
                    <a:lstStyle/>
                    <a:p>
                      <a:r>
                        <a:rPr lang="en-GB" sz="1600" dirty="0">
                          <a:latin typeface="Century Gothic" panose="020B0502020202020204" pitchFamily="34" charset="0"/>
                        </a:rPr>
                        <a:t>pendant</a:t>
                      </a:r>
                    </a:p>
                  </a:txBody>
                  <a:tcPr marL="90000" marR="90000" marT="46800" marB="46800" anchor="b"/>
                </a:tc>
                <a:tc>
                  <a:txBody>
                    <a:bodyPr/>
                    <a:lstStyle/>
                    <a:p>
                      <a:r>
                        <a:rPr lang="en-GB" sz="1600" dirty="0">
                          <a:latin typeface="Century Gothic" panose="020B0502020202020204" pitchFamily="34" charset="0"/>
                        </a:rPr>
                        <a:t>during</a:t>
                      </a:r>
                    </a:p>
                  </a:txBody>
                  <a:tcPr marL="90000" marR="90000" marT="46800" marB="46800" anchor="b"/>
                </a:tc>
                <a:extLst>
                  <a:ext uri="{0D108BD9-81ED-4DB2-BD59-A6C34878D82A}">
                    <a16:rowId xmlns:a16="http://schemas.microsoft.com/office/drawing/2014/main" val="10010"/>
                  </a:ext>
                </a:extLst>
              </a:tr>
              <a:tr h="182809">
                <a:tc>
                  <a:txBody>
                    <a:bodyPr/>
                    <a:lstStyle/>
                    <a:p>
                      <a:r>
                        <a:rPr lang="en-GB" sz="1600" dirty="0">
                          <a:latin typeface="Century Gothic" panose="020B0502020202020204" pitchFamily="34" charset="0"/>
                        </a:rPr>
                        <a:t>la </a:t>
                      </a:r>
                      <a:r>
                        <a:rPr lang="en-GB" sz="1600" dirty="0" err="1">
                          <a:latin typeface="Century Gothic" panose="020B0502020202020204" pitchFamily="34" charset="0"/>
                        </a:rPr>
                        <a:t>Belgique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Belgium</a:t>
                      </a:r>
                    </a:p>
                  </a:txBody>
                  <a:tcPr marL="90000" marR="90000" marT="46800" marB="46800" anchor="b"/>
                </a:tc>
                <a:extLst>
                  <a:ext uri="{0D108BD9-81ED-4DB2-BD59-A6C34878D82A}">
                    <a16:rowId xmlns:a16="http://schemas.microsoft.com/office/drawing/2014/main" val="10011"/>
                  </a:ext>
                </a:extLst>
              </a:tr>
              <a:tr h="182809">
                <a:tc>
                  <a:txBody>
                    <a:bodyPr/>
                    <a:lstStyle/>
                    <a:p>
                      <a:r>
                        <a:rPr lang="en-GB" sz="1600" dirty="0" err="1">
                          <a:latin typeface="Century Gothic" panose="020B0502020202020204" pitchFamily="34" charset="0"/>
                        </a:rPr>
                        <a:t>Bruxelles</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Brussels</a:t>
                      </a:r>
                    </a:p>
                  </a:txBody>
                  <a:tcPr marL="90000" marR="90000" marT="46800" marB="46800" anchor="b"/>
                </a:tc>
                <a:extLst>
                  <a:ext uri="{0D108BD9-81ED-4DB2-BD59-A6C34878D82A}">
                    <a16:rowId xmlns:a16="http://schemas.microsoft.com/office/drawing/2014/main" val="10012"/>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2157016420"/>
              </p:ext>
            </p:extLst>
          </p:nvPr>
        </p:nvGraphicFramePr>
        <p:xfrm>
          <a:off x="-121257" y="4557836"/>
          <a:ext cx="797537" cy="4389164"/>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37628">
                <a:tc>
                  <a:txBody>
                    <a:bodyPr/>
                    <a:lstStyle/>
                    <a:p>
                      <a:pPr algn="ct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adv</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43" name="Rectangle 42">
            <a:extLst>
              <a:ext uri="{FF2B5EF4-FFF2-40B4-BE49-F238E27FC236}">
                <a16:creationId xmlns:a16="http://schemas.microsoft.com/office/drawing/2014/main" id="{62EBD834-1E2D-44FA-960B-D5E01CB2C65F}"/>
              </a:ext>
            </a:extLst>
          </p:cNvPr>
          <p:cNvSpPr/>
          <p:nvPr/>
        </p:nvSpPr>
        <p:spPr>
          <a:xfrm>
            <a:off x="108000" y="3975989"/>
            <a:ext cx="3364489" cy="43920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45" name="Rounded Rectangle 44"/>
          <p:cNvSpPr/>
          <p:nvPr/>
        </p:nvSpPr>
        <p:spPr>
          <a:xfrm>
            <a:off x="4095881" y="4607317"/>
            <a:ext cx="1222383" cy="112403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7.3.2.4 &amp; 8.1.1.4</a:t>
            </a:r>
          </a:p>
        </p:txBody>
      </p:sp>
      <p:sp>
        <p:nvSpPr>
          <p:cNvPr id="3" name="Rectangle 2"/>
          <p:cNvSpPr/>
          <p:nvPr/>
        </p:nvSpPr>
        <p:spPr>
          <a:xfrm>
            <a:off x="2192339" y="2115806"/>
            <a:ext cx="5309218" cy="830997"/>
          </a:xfrm>
          <a:prstGeom prst="rect">
            <a:avLst/>
          </a:prstGeom>
        </p:spPr>
        <p:txBody>
          <a:bodyPr wrap="square">
            <a:spAutoFit/>
          </a:bodyPr>
          <a:lstStyle/>
          <a:p>
            <a:pPr lvl="0"/>
            <a:r>
              <a:rPr lang="en-US" sz="1600" b="1" dirty="0" err="1">
                <a:latin typeface="Century Gothic" panose="020F0302020204030204"/>
              </a:rPr>
              <a:t>masculin</a:t>
            </a:r>
            <a:r>
              <a:rPr lang="en-US" sz="1600" b="1" dirty="0">
                <a:latin typeface="Century Gothic" panose="020F0302020204030204"/>
              </a:rPr>
              <a:t>	          </a:t>
            </a:r>
            <a:r>
              <a:rPr lang="en-US" sz="1600" b="1" dirty="0" err="1">
                <a:latin typeface="Century Gothic" panose="020F0302020204030204"/>
              </a:rPr>
              <a:t>féminin</a:t>
            </a:r>
            <a:r>
              <a:rPr lang="en-US" sz="1600" b="1" dirty="0">
                <a:latin typeface="Century Gothic" panose="020F0302020204030204"/>
              </a:rPr>
              <a:t>	     plural</a:t>
            </a:r>
          </a:p>
          <a:p>
            <a:pPr lvl="0"/>
            <a:r>
              <a:rPr lang="en-US" sz="1600" dirty="0" err="1">
                <a:solidFill>
                  <a:srgbClr val="000000"/>
                </a:solidFill>
                <a:latin typeface="Century Gothic" panose="020F0302020204030204"/>
              </a:rPr>
              <a:t>ce</a:t>
            </a:r>
            <a:r>
              <a:rPr lang="en-US" sz="1600" dirty="0">
                <a:solidFill>
                  <a:srgbClr val="000000"/>
                </a:solidFill>
                <a:latin typeface="Century Gothic" panose="020F0302020204030204"/>
              </a:rPr>
              <a:t> </a:t>
            </a:r>
            <a:r>
              <a:rPr lang="en-US" sz="1600" dirty="0" err="1">
                <a:solidFill>
                  <a:srgbClr val="000000"/>
                </a:solidFill>
                <a:latin typeface="Century Gothic" panose="020F0302020204030204"/>
              </a:rPr>
              <a:t>marché</a:t>
            </a:r>
            <a:r>
              <a:rPr lang="en-US" sz="1600" dirty="0">
                <a:solidFill>
                  <a:srgbClr val="000000"/>
                </a:solidFill>
                <a:latin typeface="Century Gothic" panose="020F0302020204030204"/>
              </a:rPr>
              <a:t>       </a:t>
            </a:r>
            <a:r>
              <a:rPr lang="en-US" sz="1600" dirty="0" err="1">
                <a:solidFill>
                  <a:srgbClr val="000000"/>
                </a:solidFill>
                <a:latin typeface="Century Gothic" panose="020F0302020204030204"/>
              </a:rPr>
              <a:t>cette</a:t>
            </a:r>
            <a:r>
              <a:rPr lang="en-US" sz="1600" dirty="0">
                <a:solidFill>
                  <a:srgbClr val="000000"/>
                </a:solidFill>
                <a:latin typeface="Century Gothic" panose="020F0302020204030204"/>
              </a:rPr>
              <a:t> femme    </a:t>
            </a:r>
            <a:r>
              <a:rPr lang="en-US" sz="1600" dirty="0" err="1">
                <a:solidFill>
                  <a:srgbClr val="000000"/>
                </a:solidFill>
                <a:latin typeface="Century Gothic" panose="020F0302020204030204"/>
              </a:rPr>
              <a:t>ces</a:t>
            </a:r>
            <a:r>
              <a:rPr lang="en-US" sz="1600" dirty="0">
                <a:solidFill>
                  <a:srgbClr val="000000"/>
                </a:solidFill>
                <a:latin typeface="Century Gothic" panose="020F0302020204030204"/>
              </a:rPr>
              <a:t> hommes</a:t>
            </a:r>
          </a:p>
          <a:p>
            <a:pPr lvl="0"/>
            <a:r>
              <a:rPr lang="en-US" sz="1600" dirty="0" err="1">
                <a:solidFill>
                  <a:srgbClr val="000000"/>
                </a:solidFill>
                <a:latin typeface="Century Gothic" panose="020F0302020204030204"/>
              </a:rPr>
              <a:t>cet</a:t>
            </a:r>
            <a:r>
              <a:rPr lang="en-US" sz="1600" dirty="0">
                <a:solidFill>
                  <a:srgbClr val="000000"/>
                </a:solidFill>
                <a:latin typeface="Century Gothic" panose="020F0302020204030204"/>
              </a:rPr>
              <a:t> homme		     </a:t>
            </a:r>
            <a:r>
              <a:rPr lang="en-US" sz="1600" dirty="0" err="1">
                <a:solidFill>
                  <a:srgbClr val="000000"/>
                </a:solidFill>
                <a:latin typeface="Century Gothic" panose="020F0302020204030204"/>
              </a:rPr>
              <a:t>ces</a:t>
            </a:r>
            <a:r>
              <a:rPr lang="en-US" sz="1600" dirty="0">
                <a:solidFill>
                  <a:srgbClr val="000000"/>
                </a:solidFill>
                <a:latin typeface="Century Gothic" panose="020F0302020204030204"/>
              </a:rPr>
              <a:t> femmes</a:t>
            </a:r>
          </a:p>
        </p:txBody>
      </p:sp>
      <p:sp>
        <p:nvSpPr>
          <p:cNvPr id="23" name="Rounded Rectangular Callout 22"/>
          <p:cNvSpPr/>
          <p:nvPr/>
        </p:nvSpPr>
        <p:spPr>
          <a:xfrm>
            <a:off x="194269" y="2333494"/>
            <a:ext cx="1750429" cy="1413557"/>
          </a:xfrm>
          <a:prstGeom prst="wedgeRoundRectCallout">
            <a:avLst>
              <a:gd name="adj1" fmla="val 66803"/>
              <a:gd name="adj2" fmla="val -16187"/>
              <a:gd name="adj3" fmla="val 16667"/>
            </a:avLst>
          </a:prstGeom>
          <a:solidFill>
            <a:schemeClr val="accent5"/>
          </a:solidFill>
          <a:ln w="12700" cap="flat" cmpd="sng" algn="ctr">
            <a:solidFill>
              <a:schemeClr val="accent4"/>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ea typeface="+mn-ea"/>
                <a:cs typeface="+mn-cs"/>
              </a:rPr>
              <a:t>Ce </a:t>
            </a:r>
            <a:r>
              <a:rPr kumimoji="0" lang="en-GB" sz="1600" i="0" u="none" strike="noStrike" kern="0" cap="none" spc="0" normalizeH="0" baseline="0" noProof="0" dirty="0">
                <a:ln>
                  <a:noFill/>
                </a:ln>
                <a:effectLst/>
                <a:uLnTx/>
                <a:uFillTx/>
                <a:latin typeface="Century Gothic" panose="020F0302020204030204"/>
                <a:ea typeface="+mn-ea"/>
                <a:cs typeface="+mn-cs"/>
              </a:rPr>
              <a:t>changes to </a:t>
            </a:r>
            <a:r>
              <a:rPr kumimoji="0" lang="en-GB" sz="1600" b="1" i="0" u="none" strike="noStrike" kern="0" cap="none" spc="0" normalizeH="0" baseline="0" noProof="0" dirty="0" err="1">
                <a:ln>
                  <a:noFill/>
                </a:ln>
                <a:effectLst/>
                <a:uLnTx/>
                <a:uFillTx/>
                <a:latin typeface="Century Gothic" panose="020F0302020204030204"/>
                <a:ea typeface="+mn-ea"/>
                <a:cs typeface="+mn-cs"/>
              </a:rPr>
              <a:t>cet</a:t>
            </a:r>
            <a:r>
              <a:rPr kumimoji="0" lang="en-GB" sz="1600" b="1" i="0" u="none" strike="noStrike" kern="0" cap="none" spc="0" normalizeH="0" baseline="0" noProof="0" dirty="0">
                <a:ln>
                  <a:noFill/>
                </a:ln>
                <a:effectLst/>
                <a:uLnTx/>
                <a:uFillTx/>
                <a:latin typeface="Century Gothic" panose="020F0302020204030204"/>
                <a:ea typeface="+mn-ea"/>
                <a:cs typeface="+mn-cs"/>
              </a:rPr>
              <a:t> </a:t>
            </a:r>
            <a:r>
              <a:rPr kumimoji="0" lang="en-GB" sz="1600" i="0" u="none" strike="noStrike" kern="0" cap="none" spc="0" normalizeH="0" baseline="0" noProof="0" dirty="0">
                <a:ln>
                  <a:noFill/>
                </a:ln>
                <a:effectLst/>
                <a:uLnTx/>
                <a:uFillTx/>
                <a:latin typeface="Century Gothic" panose="020F0302020204030204"/>
                <a:ea typeface="+mn-ea"/>
                <a:cs typeface="+mn-cs"/>
              </a:rPr>
              <a:t>before a masculine</a:t>
            </a:r>
            <a:r>
              <a:rPr kumimoji="0" lang="en-GB" sz="1600" i="0" u="none" strike="noStrike" kern="0" cap="none" spc="0" normalizeH="0" noProof="0" dirty="0">
                <a:ln>
                  <a:noFill/>
                </a:ln>
                <a:effectLst/>
                <a:uLnTx/>
                <a:uFillTx/>
                <a:latin typeface="Century Gothic" panose="020F0302020204030204"/>
                <a:ea typeface="+mn-ea"/>
                <a:cs typeface="+mn-cs"/>
              </a:rPr>
              <a:t> noun beginning with a </a:t>
            </a:r>
            <a:r>
              <a:rPr kumimoji="0" lang="en-GB" sz="1600" i="0" u="none" strike="noStrike" kern="0" cap="none" spc="0" normalizeH="0" baseline="0" noProof="0" dirty="0">
                <a:ln>
                  <a:noFill/>
                </a:ln>
                <a:effectLst/>
                <a:uLnTx/>
                <a:uFillTx/>
                <a:latin typeface="Century Gothic" panose="020F0302020204030204"/>
                <a:ea typeface="+mn-ea"/>
                <a:cs typeface="+mn-cs"/>
              </a:rPr>
              <a:t>vowel</a:t>
            </a:r>
            <a:r>
              <a:rPr kumimoji="0" lang="en-GB" sz="1600" i="0" u="none" strike="noStrike" kern="0" cap="none" spc="0" normalizeH="0" noProof="0" dirty="0">
                <a:ln>
                  <a:noFill/>
                </a:ln>
                <a:effectLst/>
                <a:uLnTx/>
                <a:uFillTx/>
                <a:latin typeface="Century Gothic" panose="020F0302020204030204"/>
                <a:ea typeface="+mn-ea"/>
                <a:cs typeface="+mn-cs"/>
              </a:rPr>
              <a:t> or ‘h-’. </a:t>
            </a:r>
            <a:endParaRPr kumimoji="0" lang="en-GB" sz="1600" b="1" i="0" u="none" strike="noStrike" kern="0" cap="none" spc="0" normalizeH="0" baseline="0" noProof="0" dirty="0">
              <a:ln>
                <a:noFill/>
              </a:ln>
              <a:effectLst/>
              <a:uLnTx/>
              <a:uFillTx/>
              <a:latin typeface="Century Gothic" panose="020F0302020204030204"/>
              <a:ea typeface="+mn-ea"/>
              <a:cs typeface="+mn-cs"/>
            </a:endParaRPr>
          </a:p>
        </p:txBody>
      </p:sp>
      <p:sp>
        <p:nvSpPr>
          <p:cNvPr id="24" name="Rounded Rectangular Callout 23"/>
          <p:cNvSpPr/>
          <p:nvPr/>
        </p:nvSpPr>
        <p:spPr>
          <a:xfrm>
            <a:off x="2313605" y="3066346"/>
            <a:ext cx="4399818" cy="680705"/>
          </a:xfrm>
          <a:prstGeom prst="wedgeRoundRectCallout">
            <a:avLst>
              <a:gd name="adj1" fmla="val 36816"/>
              <a:gd name="adj2" fmla="val -69555"/>
              <a:gd name="adj3" fmla="val 16667"/>
            </a:avLst>
          </a:prstGeom>
          <a:solidFill>
            <a:schemeClr val="accent5"/>
          </a:solidFill>
          <a:ln w="12700" cap="flat" cmpd="sng" algn="ctr">
            <a:solidFill>
              <a:schemeClr val="tx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0" dirty="0">
                <a:latin typeface="Century Gothic" panose="020F0302020204030204"/>
              </a:rPr>
              <a:t>C</a:t>
            </a:r>
            <a:r>
              <a:rPr lang="en-GB" sz="1600" b="1" kern="0" noProof="0" dirty="0">
                <a:latin typeface="Century Gothic" panose="020F0302020204030204"/>
              </a:rPr>
              <a:t>e</a:t>
            </a:r>
            <a:r>
              <a:rPr lang="en-GB" sz="1600" kern="0" noProof="0" dirty="0">
                <a:latin typeface="Century Gothic" panose="020F0302020204030204"/>
              </a:rPr>
              <a:t> becomes </a:t>
            </a:r>
            <a:r>
              <a:rPr lang="en-GB" sz="1600" b="1" kern="0" dirty="0" err="1">
                <a:latin typeface="Century Gothic" panose="020F0302020204030204"/>
              </a:rPr>
              <a:t>ces</a:t>
            </a:r>
            <a:r>
              <a:rPr lang="en-GB" sz="1600" kern="0" dirty="0">
                <a:latin typeface="Century Gothic" panose="020F0302020204030204"/>
              </a:rPr>
              <a:t> before a plural noun - regardless of gender.</a:t>
            </a:r>
            <a:endParaRPr kumimoji="0" lang="en-GB" sz="1600" b="1" i="0" u="none" strike="noStrike" kern="0" cap="none" spc="0" normalizeH="0" baseline="0" noProof="0" dirty="0">
              <a:ln>
                <a:noFill/>
              </a:ln>
              <a:effectLst/>
              <a:uLnTx/>
              <a:uFillTx/>
              <a:latin typeface="Century Gothic" panose="020F0302020204030204"/>
            </a:endParaRPr>
          </a:p>
        </p:txBody>
      </p:sp>
      <p:pic>
        <p:nvPicPr>
          <p:cNvPr id="25" name="Picture 2" descr="QR cod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21289" y="4435949"/>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ree with falling leaves in the autumn"/>
          <p:cNvPicPr>
            <a:picLocks noChangeAspect="1"/>
          </p:cNvPicPr>
          <p:nvPr/>
        </p:nvPicPr>
        <p:blipFill rotWithShape="1">
          <a:blip r:embed="rId4">
            <a:extLst>
              <a:ext uri="{28A0092B-C50C-407E-A947-70E740481C1C}">
                <a14:useLocalDpi xmlns:a14="http://schemas.microsoft.com/office/drawing/2010/main" val="0"/>
              </a:ext>
            </a:extLst>
          </a:blip>
          <a:srcRect l="50370" t="23925" r="27408" b="23927"/>
          <a:stretch/>
        </p:blipFill>
        <p:spPr>
          <a:xfrm>
            <a:off x="4228229" y="5757358"/>
            <a:ext cx="1377705" cy="1616507"/>
          </a:xfrm>
          <a:prstGeom prst="rect">
            <a:avLst/>
          </a:prstGeom>
        </p:spPr>
      </p:pic>
      <p:pic>
        <p:nvPicPr>
          <p:cNvPr id="6" name="Picture 5" descr="German map filled with flag of German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1041" y="7248632"/>
            <a:ext cx="1932819" cy="1932819"/>
          </a:xfrm>
          <a:prstGeom prst="rect">
            <a:avLst/>
          </a:prstGeom>
        </p:spPr>
      </p:pic>
      <p:sp>
        <p:nvSpPr>
          <p:cNvPr id="2" name="Rectangle 1">
            <a:extLst>
              <a:ext uri="{FF2B5EF4-FFF2-40B4-BE49-F238E27FC236}">
                <a16:creationId xmlns:a16="http://schemas.microsoft.com/office/drawing/2014/main" id="{4D04E527-A348-43DB-96C2-A0553249297B}"/>
              </a:ext>
            </a:extLst>
          </p:cNvPr>
          <p:cNvSpPr/>
          <p:nvPr/>
        </p:nvSpPr>
        <p:spPr>
          <a:xfrm>
            <a:off x="108000" y="92035"/>
            <a:ext cx="2678938"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Ce, cet, cette and ces</a:t>
            </a:r>
            <a:endParaRPr lang="en-GB" dirty="0">
              <a:solidFill>
                <a:srgbClr val="000000"/>
              </a:solidFill>
              <a:latin typeface="Century Gothic" panose="020B0502020202020204" pitchFamily="34" charset="0"/>
            </a:endParaRPr>
          </a:p>
        </p:txBody>
      </p:sp>
      <p:sp>
        <p:nvSpPr>
          <p:cNvPr id="7" name="Rectangle 6">
            <a:extLst>
              <a:ext uri="{FF2B5EF4-FFF2-40B4-BE49-F238E27FC236}">
                <a16:creationId xmlns:a16="http://schemas.microsoft.com/office/drawing/2014/main" id="{1FAE7F1A-891F-4EB4-990A-90DBD30361B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5" name="Title 4">
            <a:extLst>
              <a:ext uri="{FF2B5EF4-FFF2-40B4-BE49-F238E27FC236}">
                <a16:creationId xmlns:a16="http://schemas.microsoft.com/office/drawing/2014/main" id="{A0A878FA-EE92-5D4C-9AAB-1DF15F1949BA}"/>
              </a:ext>
            </a:extLst>
          </p:cNvPr>
          <p:cNvSpPr>
            <a:spLocks noGrp="1"/>
          </p:cNvSpPr>
          <p:nvPr>
            <p:ph type="title"/>
          </p:nvPr>
        </p:nvSpPr>
        <p:spPr>
          <a:xfrm>
            <a:off x="-1325252" y="3419908"/>
            <a:ext cx="6172200" cy="1524000"/>
          </a:xfrm>
        </p:spPr>
        <p:txBody>
          <a:bodyPr/>
          <a:lstStyle/>
          <a:p>
            <a:r>
              <a:rPr lang="en-US" sz="2000" b="1" dirty="0">
                <a:solidFill>
                  <a:schemeClr val="bg1"/>
                </a:solidFill>
                <a:latin typeface="Century Gothic" panose="020B0502020202020204" pitchFamily="34" charset="0"/>
              </a:rPr>
              <a:t>Sharing past experiences</a:t>
            </a:r>
          </a:p>
        </p:txBody>
      </p:sp>
    </p:spTree>
    <p:extLst>
      <p:ext uri="{BB962C8B-B14F-4D97-AF65-F5344CB8AC3E}">
        <p14:creationId xmlns:p14="http://schemas.microsoft.com/office/powerpoint/2010/main" val="822819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Window, Frame, Open, Window Frame, Open Window, Blank">
            <a:extLst>
              <a:ext uri="{FF2B5EF4-FFF2-40B4-BE49-F238E27FC236}">
                <a16:creationId xmlns:a16="http://schemas.microsoft.com/office/drawing/2014/main" id="{9D833D37-B398-449F-AAFA-B374A461DD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0378" y="5100724"/>
            <a:ext cx="1411458" cy="8776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Grey rectangle with text: T1.2 Semaine 3">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T1.2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3</a:t>
            </a:r>
            <a:endParaRPr lang="en-US" sz="2000" dirty="0">
              <a:solidFill>
                <a:schemeClr val="bg1"/>
              </a:solidFill>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27</a:t>
            </a:r>
          </a:p>
        </p:txBody>
      </p:sp>
      <p:sp>
        <p:nvSpPr>
          <p:cNvPr id="53" name="Rectangle 52"/>
          <p:cNvSpPr/>
          <p:nvPr/>
        </p:nvSpPr>
        <p:spPr>
          <a:xfrm>
            <a:off x="-787706" y="896460"/>
            <a:ext cx="6789239" cy="3262432"/>
          </a:xfrm>
          <a:prstGeom prst="rect">
            <a:avLst/>
          </a:prstGeom>
        </p:spPr>
        <p:txBody>
          <a:bodyPr wrap="square">
            <a:spAutoFit/>
          </a:bodyPr>
          <a:lstStyle/>
          <a:p>
            <a:pPr lvl="0"/>
            <a:endParaRPr lang="en-US" sz="1600" dirty="0">
              <a:latin typeface="Century Gothic" panose="020F0302020204030204"/>
            </a:endParaRPr>
          </a:p>
          <a:p>
            <a:pPr lvl="0"/>
            <a:endParaRPr lang="en-US" sz="1000" dirty="0">
              <a:latin typeface="Century Gothic" panose="020F0302020204030204"/>
            </a:endParaRPr>
          </a:p>
          <a:p>
            <a:pPr lvl="0"/>
            <a:r>
              <a:rPr lang="en-US" sz="1600" dirty="0">
                <a:latin typeface="Century Gothic" panose="020F0302020204030204"/>
              </a:rPr>
              <a:t>	</a:t>
            </a:r>
            <a:r>
              <a:rPr lang="en-US" sz="1600" b="1" dirty="0">
                <a:latin typeface="Century Gothic" panose="020F0302020204030204"/>
              </a:rPr>
              <a:t>Present</a:t>
            </a:r>
            <a:r>
              <a:rPr lang="en-US" sz="1600" dirty="0">
                <a:latin typeface="Century Gothic" panose="020F0302020204030204"/>
              </a:rPr>
              <a:t>			</a:t>
            </a:r>
            <a:r>
              <a:rPr lang="en-US" sz="1600" b="1" dirty="0">
                <a:latin typeface="Century Gothic" panose="020F0302020204030204"/>
              </a:rPr>
              <a:t>Perfect</a:t>
            </a:r>
            <a:r>
              <a:rPr lang="en-US" sz="1600" dirty="0">
                <a:latin typeface="Century Gothic" panose="020F0302020204030204"/>
              </a:rPr>
              <a:t> </a:t>
            </a:r>
            <a:r>
              <a:rPr lang="en-US" sz="1600" b="1" dirty="0">
                <a:latin typeface="Century Gothic" panose="020F0302020204030204"/>
              </a:rPr>
              <a:t>(past)</a:t>
            </a:r>
          </a:p>
          <a:p>
            <a:pPr lvl="0"/>
            <a:r>
              <a:rPr lang="en-US" sz="1600" dirty="0">
                <a:latin typeface="Century Gothic" panose="020F0302020204030204"/>
              </a:rPr>
              <a:t>	</a:t>
            </a:r>
            <a:r>
              <a:rPr lang="en-US" sz="1600" dirty="0" err="1">
                <a:latin typeface="Century Gothic" panose="020F0302020204030204"/>
              </a:rPr>
              <a:t>tu</a:t>
            </a:r>
            <a:r>
              <a:rPr lang="en-US" sz="1600" dirty="0">
                <a:latin typeface="Century Gothic" panose="020F0302020204030204"/>
              </a:rPr>
              <a:t> </a:t>
            </a:r>
            <a:r>
              <a:rPr lang="en-US" sz="1600" dirty="0" err="1">
                <a:latin typeface="Century Gothic" panose="020F0302020204030204"/>
              </a:rPr>
              <a:t>travailles</a:t>
            </a:r>
            <a:r>
              <a:rPr lang="en-US" sz="1600" dirty="0">
                <a:latin typeface="Century Gothic" panose="020F0302020204030204"/>
              </a:rPr>
              <a:t> 	→	</a:t>
            </a:r>
            <a:r>
              <a:rPr lang="en-US" sz="1600" dirty="0" err="1">
                <a:latin typeface="Century Gothic" panose="020F0302020204030204"/>
              </a:rPr>
              <a:t>tu</a:t>
            </a:r>
            <a:r>
              <a:rPr lang="en-US" sz="1600" dirty="0">
                <a:latin typeface="Century Gothic" panose="020F0302020204030204"/>
              </a:rPr>
              <a:t> </a:t>
            </a:r>
            <a:r>
              <a:rPr lang="en-US" sz="1600" b="1" dirty="0">
                <a:latin typeface="Century Gothic" panose="020F0302020204030204"/>
              </a:rPr>
              <a:t>as</a:t>
            </a:r>
            <a:r>
              <a:rPr lang="en-US" sz="1600" dirty="0">
                <a:latin typeface="Century Gothic" panose="020F0302020204030204"/>
              </a:rPr>
              <a:t> </a:t>
            </a:r>
            <a:r>
              <a:rPr lang="en-US" sz="1600" dirty="0" err="1">
                <a:latin typeface="Century Gothic" panose="020F0302020204030204"/>
              </a:rPr>
              <a:t>travaill</a:t>
            </a:r>
            <a:r>
              <a:rPr lang="en-US" sz="1600" b="1" dirty="0" err="1">
                <a:latin typeface="Century Gothic" panose="020F0302020204030204"/>
              </a:rPr>
              <a:t>é</a:t>
            </a:r>
            <a:r>
              <a:rPr lang="en-US" sz="1600" dirty="0">
                <a:latin typeface="Century Gothic" panose="020F0302020204030204"/>
              </a:rPr>
              <a:t>	 </a:t>
            </a:r>
          </a:p>
          <a:p>
            <a:pPr lvl="0"/>
            <a:r>
              <a:rPr lang="en-US" sz="1600" dirty="0">
                <a:latin typeface="Century Gothic" panose="020F0302020204030204"/>
              </a:rPr>
              <a:t>	(you work)		(you worked)</a:t>
            </a:r>
          </a:p>
          <a:p>
            <a:pPr lvl="0"/>
            <a:endParaRPr lang="en-US" sz="1600" dirty="0">
              <a:latin typeface="Century Gothic" panose="020F0302020204030204"/>
            </a:endParaRPr>
          </a:p>
          <a:p>
            <a:pPr lvl="0"/>
            <a:endParaRPr lang="en-US" sz="1000" dirty="0">
              <a:latin typeface="Century Gothic" panose="020F0302020204030204"/>
            </a:endParaRPr>
          </a:p>
          <a:p>
            <a:pPr lvl="0"/>
            <a:endParaRPr lang="en-US" sz="1000" dirty="0">
              <a:latin typeface="Century Gothic" panose="020F0302020204030204"/>
            </a:endParaRPr>
          </a:p>
          <a:p>
            <a:pPr lvl="0"/>
            <a:r>
              <a:rPr lang="en-US" sz="1600" dirty="0">
                <a:latin typeface="Century Gothic" panose="020F0302020204030204"/>
              </a:rPr>
              <a:t>	</a:t>
            </a:r>
            <a:r>
              <a:rPr lang="en-US" sz="1600" b="1" dirty="0">
                <a:latin typeface="Century Gothic" panose="020F0302020204030204"/>
              </a:rPr>
              <a:t>Present			Perfect (past)</a:t>
            </a:r>
            <a:endParaRPr lang="en-US" sz="800" dirty="0">
              <a:latin typeface="Century Gothic" panose="020F0302020204030204"/>
            </a:endParaRPr>
          </a:p>
          <a:p>
            <a:pPr lvl="0"/>
            <a:r>
              <a:rPr lang="en-US" sz="1600" dirty="0">
                <a:latin typeface="Century Gothic" panose="020F0302020204030204"/>
              </a:rPr>
              <a:t>	</a:t>
            </a:r>
            <a:r>
              <a:rPr lang="en-US" sz="1600" dirty="0" err="1">
                <a:latin typeface="Century Gothic" panose="020F0302020204030204"/>
              </a:rPr>
              <a:t>il</a:t>
            </a:r>
            <a:r>
              <a:rPr lang="en-US" sz="1600" dirty="0">
                <a:latin typeface="Century Gothic" panose="020F0302020204030204"/>
              </a:rPr>
              <a:t> </a:t>
            </a:r>
            <a:r>
              <a:rPr lang="en-US" sz="1600" dirty="0" err="1">
                <a:latin typeface="Century Gothic" panose="020F0302020204030204"/>
              </a:rPr>
              <a:t>travaille</a:t>
            </a:r>
            <a:r>
              <a:rPr lang="en-US" sz="1600" dirty="0">
                <a:latin typeface="Century Gothic" panose="020F0302020204030204"/>
              </a:rPr>
              <a:t>		→ 	</a:t>
            </a:r>
            <a:r>
              <a:rPr lang="en-US" sz="1600" dirty="0" err="1">
                <a:latin typeface="Century Gothic" panose="020F0302020204030204"/>
              </a:rPr>
              <a:t>il</a:t>
            </a:r>
            <a:r>
              <a:rPr lang="en-US" sz="1600" dirty="0">
                <a:latin typeface="Century Gothic" panose="020F0302020204030204"/>
              </a:rPr>
              <a:t> </a:t>
            </a:r>
            <a:r>
              <a:rPr lang="en-US" sz="1600" b="1" dirty="0">
                <a:latin typeface="Century Gothic" panose="020F0302020204030204"/>
              </a:rPr>
              <a:t>a</a:t>
            </a:r>
            <a:r>
              <a:rPr lang="en-US" sz="1600" dirty="0">
                <a:latin typeface="Century Gothic" panose="020F0302020204030204"/>
              </a:rPr>
              <a:t> </a:t>
            </a:r>
            <a:r>
              <a:rPr lang="en-US" sz="1600" dirty="0" err="1">
                <a:latin typeface="Century Gothic" panose="020F0302020204030204"/>
              </a:rPr>
              <a:t>travaill</a:t>
            </a:r>
            <a:r>
              <a:rPr lang="en-US" sz="1600" b="1" dirty="0" err="1">
                <a:latin typeface="Century Gothic" panose="020F0302020204030204"/>
              </a:rPr>
              <a:t>é</a:t>
            </a:r>
            <a:endParaRPr lang="en-US" sz="1600" b="1" dirty="0">
              <a:latin typeface="Century Gothic" panose="020F0302020204030204"/>
            </a:endParaRPr>
          </a:p>
          <a:p>
            <a:pPr lvl="0"/>
            <a:r>
              <a:rPr lang="en-US" sz="1600" dirty="0">
                <a:latin typeface="Century Gothic" panose="020F0302020204030204"/>
              </a:rPr>
              <a:t>	(he works) 		(he worked)</a:t>
            </a:r>
          </a:p>
          <a:p>
            <a:pPr lvl="0"/>
            <a:endParaRPr lang="en-US" sz="800" dirty="0">
              <a:latin typeface="Century Gothic" panose="020F0302020204030204"/>
            </a:endParaRPr>
          </a:p>
          <a:p>
            <a:pPr lvl="0"/>
            <a:r>
              <a:rPr lang="en-US" sz="1600" dirty="0">
                <a:latin typeface="Century Gothic" panose="020F0302020204030204"/>
              </a:rPr>
              <a:t>	</a:t>
            </a:r>
            <a:r>
              <a:rPr lang="en-US" sz="1600" dirty="0" err="1">
                <a:latin typeface="Century Gothic" panose="020F0302020204030204"/>
              </a:rPr>
              <a:t>elle</a:t>
            </a:r>
            <a:r>
              <a:rPr lang="en-US" sz="1600" dirty="0">
                <a:latin typeface="Century Gothic" panose="020F0302020204030204"/>
              </a:rPr>
              <a:t> </a:t>
            </a:r>
            <a:r>
              <a:rPr lang="en-US" sz="1600" dirty="0" err="1">
                <a:latin typeface="Century Gothic" panose="020F0302020204030204"/>
              </a:rPr>
              <a:t>joue</a:t>
            </a:r>
            <a:r>
              <a:rPr lang="en-US" sz="1600" dirty="0">
                <a:latin typeface="Century Gothic" panose="020F0302020204030204"/>
              </a:rPr>
              <a:t>		</a:t>
            </a:r>
            <a:r>
              <a:rPr lang="en-US" sz="1600" dirty="0">
                <a:latin typeface="Century Gothic" panose="020F0302020204030204"/>
                <a:sym typeface="Wingdings" panose="05000000000000000000" pitchFamily="2" charset="2"/>
              </a:rPr>
              <a:t>	</a:t>
            </a:r>
            <a:r>
              <a:rPr lang="en-US" sz="1600" dirty="0" err="1">
                <a:latin typeface="Century Gothic" panose="020F0302020204030204"/>
                <a:sym typeface="Wingdings" panose="05000000000000000000" pitchFamily="2" charset="2"/>
              </a:rPr>
              <a:t>elle</a:t>
            </a:r>
            <a:r>
              <a:rPr lang="en-US" sz="1600" dirty="0">
                <a:latin typeface="Century Gothic" panose="020F0302020204030204"/>
                <a:sym typeface="Wingdings" panose="05000000000000000000" pitchFamily="2" charset="2"/>
              </a:rPr>
              <a:t> </a:t>
            </a:r>
            <a:r>
              <a:rPr lang="en-US" sz="1600" b="1" dirty="0">
                <a:latin typeface="Century Gothic" panose="020F0302020204030204"/>
                <a:sym typeface="Wingdings" panose="05000000000000000000" pitchFamily="2" charset="2"/>
              </a:rPr>
              <a:t>a</a:t>
            </a:r>
            <a:r>
              <a:rPr lang="en-US" sz="1600" dirty="0">
                <a:latin typeface="Century Gothic" panose="020F0302020204030204"/>
                <a:sym typeface="Wingdings" panose="05000000000000000000" pitchFamily="2" charset="2"/>
              </a:rPr>
              <a:t> </a:t>
            </a:r>
            <a:r>
              <a:rPr lang="en-US" sz="1600" dirty="0" err="1">
                <a:latin typeface="Century Gothic" panose="020F0302020204030204"/>
                <a:sym typeface="Wingdings" panose="05000000000000000000" pitchFamily="2" charset="2"/>
              </a:rPr>
              <a:t>joué</a:t>
            </a:r>
            <a:endParaRPr lang="en-US" sz="1600" dirty="0">
              <a:latin typeface="Century Gothic" panose="020F0302020204030204"/>
              <a:sym typeface="Wingdings" panose="05000000000000000000" pitchFamily="2" charset="2"/>
            </a:endParaRPr>
          </a:p>
          <a:p>
            <a:pPr lvl="0"/>
            <a:r>
              <a:rPr lang="en-US" sz="1600" dirty="0">
                <a:latin typeface="Century Gothic" panose="020F0302020204030204"/>
                <a:sym typeface="Wingdings" panose="05000000000000000000" pitchFamily="2" charset="2"/>
              </a:rPr>
              <a:t>	(she plays)		(she played)</a:t>
            </a:r>
            <a:endParaRPr lang="en-US" sz="1600" dirty="0">
              <a:latin typeface="Century Gothic" panose="020F0302020204030204"/>
            </a:endParaRPr>
          </a:p>
        </p:txBody>
      </p:sp>
      <p:sp>
        <p:nvSpPr>
          <p:cNvPr id="61" name="Content Placeholder 2"/>
          <p:cNvSpPr txBox="1">
            <a:spLocks/>
          </p:cNvSpPr>
          <p:nvPr/>
        </p:nvSpPr>
        <p:spPr>
          <a:xfrm>
            <a:off x="134718" y="2189688"/>
            <a:ext cx="4404967" cy="348686"/>
          </a:xfrm>
          <a:prstGeom prst="rect">
            <a:avLst/>
          </a:prstGeom>
          <a:solidFill>
            <a:schemeClr val="bg1">
              <a:lumMod val="95000"/>
            </a:schemeClr>
          </a:solidFill>
          <a:effectLst>
            <a:outerShdw blurRad="50800" dist="38100" dir="5400000" algn="t" rotWithShape="0">
              <a:prstClr val="black">
                <a:alpha val="40000"/>
              </a:prstClr>
            </a:outerShdw>
          </a:effectLst>
        </p:spPr>
        <p:txBody>
          <a:bodyPr lIns="36000" rIns="36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1600" dirty="0">
                <a:solidFill>
                  <a:srgbClr val="000000"/>
                </a:solidFill>
                <a:latin typeface="Century Gothic" panose="020F0302020204030204"/>
              </a:rPr>
              <a:t>What do you think the </a:t>
            </a:r>
            <a:r>
              <a:rPr lang="en-US" sz="1600" b="1" dirty="0" err="1">
                <a:solidFill>
                  <a:srgbClr val="000000"/>
                </a:solidFill>
                <a:latin typeface="Century Gothic" panose="020F0302020204030204"/>
              </a:rPr>
              <a:t>il</a:t>
            </a:r>
            <a:r>
              <a:rPr lang="en-US" sz="1600" dirty="0">
                <a:solidFill>
                  <a:srgbClr val="000000"/>
                </a:solidFill>
                <a:latin typeface="Century Gothic" panose="020F0302020204030204"/>
              </a:rPr>
              <a:t>/</a:t>
            </a:r>
            <a:r>
              <a:rPr lang="en-US" sz="1600" b="1" dirty="0" err="1">
                <a:solidFill>
                  <a:srgbClr val="000000"/>
                </a:solidFill>
                <a:latin typeface="Century Gothic" panose="020F0302020204030204"/>
              </a:rPr>
              <a:t>elle</a:t>
            </a:r>
            <a:r>
              <a:rPr lang="en-US" sz="1600" dirty="0">
                <a:solidFill>
                  <a:srgbClr val="000000"/>
                </a:solidFill>
                <a:latin typeface="Century Gothic" panose="020F0302020204030204"/>
              </a:rPr>
              <a:t> form looks like?</a:t>
            </a:r>
          </a:p>
        </p:txBody>
      </p:sp>
      <p:sp>
        <p:nvSpPr>
          <p:cNvPr id="73" name="Rectangle 72"/>
          <p:cNvSpPr/>
          <p:nvPr/>
        </p:nvSpPr>
        <p:spPr>
          <a:xfrm>
            <a:off x="106317" y="4526652"/>
            <a:ext cx="6534642" cy="3693319"/>
          </a:xfrm>
          <a:prstGeom prst="rect">
            <a:avLst/>
          </a:prstGeom>
        </p:spPr>
        <p:txBody>
          <a:bodyPr wrap="square">
            <a:spAutoFit/>
          </a:bodyPr>
          <a:lstStyle/>
          <a:p>
            <a:pPr lvl="0">
              <a:defRPr/>
            </a:pPr>
            <a:r>
              <a:rPr lang="en-US" sz="1600" dirty="0">
                <a:latin typeface="Century Gothic" panose="020F0302020204030204"/>
              </a:rPr>
              <a:t>As you know, the expression </a:t>
            </a:r>
            <a:r>
              <a:rPr lang="en-US" sz="1600" b="1" dirty="0">
                <a:latin typeface="Century Gothic" panose="020F0302020204030204"/>
              </a:rPr>
              <a:t>il y a </a:t>
            </a:r>
            <a:r>
              <a:rPr lang="en-US" sz="1600" dirty="0">
                <a:latin typeface="Century Gothic" panose="020F0302020204030204"/>
              </a:rPr>
              <a:t>means ‘</a:t>
            </a:r>
            <a:r>
              <a:rPr lang="en-US" sz="1600" b="1" dirty="0">
                <a:latin typeface="Century Gothic" panose="020F0302020204030204"/>
              </a:rPr>
              <a:t>there is</a:t>
            </a:r>
            <a:r>
              <a:rPr lang="en-US" sz="1600" dirty="0">
                <a:latin typeface="Century Gothic" panose="020F0302020204030204"/>
              </a:rPr>
              <a:t>’ / ‘</a:t>
            </a:r>
            <a:r>
              <a:rPr lang="en-US" sz="1600" b="1" dirty="0">
                <a:latin typeface="Century Gothic" panose="020F0302020204030204"/>
              </a:rPr>
              <a:t>there are’:</a:t>
            </a:r>
          </a:p>
          <a:p>
            <a:pPr lvl="0">
              <a:defRPr/>
            </a:pPr>
            <a:endParaRPr lang="en-US" sz="1000" dirty="0">
              <a:solidFill>
                <a:srgbClr val="4472C4">
                  <a:lumMod val="50000"/>
                </a:srgbClr>
              </a:solidFill>
              <a:latin typeface="Century Gothic" panose="020F0302020204030204"/>
            </a:endParaRPr>
          </a:p>
          <a:p>
            <a:pPr lvl="0">
              <a:defRPr/>
            </a:pPr>
            <a:r>
              <a:rPr lang="en-US" sz="1600" b="1" dirty="0">
                <a:latin typeface="Century Gothic" panose="020F0302020204030204"/>
              </a:rPr>
              <a:t>Present:</a:t>
            </a:r>
          </a:p>
          <a:p>
            <a:pPr lvl="0">
              <a:defRPr/>
            </a:pPr>
            <a:r>
              <a:rPr lang="en-US" sz="1600" b="1" dirty="0">
                <a:latin typeface="Century Gothic" panose="020F0302020204030204"/>
              </a:rPr>
              <a:t>Il y a </a:t>
            </a:r>
            <a:r>
              <a:rPr lang="en-US" sz="1600" b="1" dirty="0" err="1">
                <a:latin typeface="Century Gothic" panose="020F0302020204030204"/>
              </a:rPr>
              <a:t>une</a:t>
            </a:r>
            <a:r>
              <a:rPr lang="en-US" sz="1600" b="1" dirty="0">
                <a:latin typeface="Century Gothic" panose="020F0302020204030204"/>
              </a:rPr>
              <a:t> </a:t>
            </a:r>
            <a:r>
              <a:rPr lang="en-US" sz="1600" b="1" dirty="0" err="1">
                <a:latin typeface="Century Gothic" panose="020F0302020204030204"/>
              </a:rPr>
              <a:t>erreur</a:t>
            </a:r>
            <a:r>
              <a:rPr lang="en-US" sz="1600" b="1" dirty="0">
                <a:latin typeface="Century Gothic" panose="020F0302020204030204"/>
              </a:rPr>
              <a:t> </a:t>
            </a:r>
            <a:r>
              <a:rPr lang="en-US" sz="1600" b="1" dirty="0" err="1">
                <a:latin typeface="Century Gothic" panose="020F0302020204030204"/>
              </a:rPr>
              <a:t>dans</a:t>
            </a:r>
            <a:r>
              <a:rPr lang="en-US" sz="1600" b="1" dirty="0">
                <a:latin typeface="Century Gothic" panose="020F0302020204030204"/>
              </a:rPr>
              <a:t> la phrase.	</a:t>
            </a:r>
          </a:p>
          <a:p>
            <a:pPr lvl="0">
              <a:defRPr/>
            </a:pPr>
            <a:r>
              <a:rPr lang="en-US" sz="1600" i="1" dirty="0">
                <a:latin typeface="Century Gothic" panose="020F0302020204030204"/>
              </a:rPr>
              <a:t>There is a mistake in the sentence.</a:t>
            </a:r>
          </a:p>
          <a:p>
            <a:pPr lvl="0">
              <a:defRPr/>
            </a:pPr>
            <a:r>
              <a:rPr lang="en-US" sz="1600" b="1" dirty="0">
                <a:latin typeface="Century Gothic" panose="020F0302020204030204"/>
              </a:rPr>
              <a:t>Il y a des </a:t>
            </a:r>
            <a:r>
              <a:rPr lang="en-US" sz="1600" b="1" dirty="0" err="1">
                <a:latin typeface="Century Gothic" panose="020F0302020204030204"/>
              </a:rPr>
              <a:t>voitures</a:t>
            </a:r>
            <a:r>
              <a:rPr lang="en-US" sz="1600" b="1" dirty="0">
                <a:latin typeface="Century Gothic" panose="020F0302020204030204"/>
              </a:rPr>
              <a:t> </a:t>
            </a:r>
            <a:r>
              <a:rPr lang="en-US" sz="1600" b="1" dirty="0" err="1">
                <a:latin typeface="Century Gothic" panose="020F0302020204030204"/>
              </a:rPr>
              <a:t>dehors</a:t>
            </a:r>
            <a:r>
              <a:rPr lang="en-US" sz="1600" b="1" dirty="0">
                <a:latin typeface="Century Gothic" panose="020F0302020204030204"/>
              </a:rPr>
              <a:t>.		</a:t>
            </a:r>
          </a:p>
          <a:p>
            <a:pPr lvl="0">
              <a:defRPr/>
            </a:pPr>
            <a:r>
              <a:rPr lang="en-US" sz="1600" i="1" dirty="0">
                <a:latin typeface="Century Gothic" panose="020F0302020204030204"/>
              </a:rPr>
              <a:t>There are (some) cars outside.</a:t>
            </a:r>
          </a:p>
          <a:p>
            <a:pPr lvl="0">
              <a:defRPr/>
            </a:pPr>
            <a:endParaRPr lang="en-US" sz="1600" b="1" dirty="0">
              <a:latin typeface="Century Gothic" panose="020F0302020204030204"/>
            </a:endParaRPr>
          </a:p>
          <a:p>
            <a:pPr lvl="0">
              <a:defRPr/>
            </a:pPr>
            <a:endParaRPr lang="en-US" sz="1600" dirty="0">
              <a:latin typeface="Century Gothic" panose="020F0302020204030204"/>
            </a:endParaRPr>
          </a:p>
          <a:p>
            <a:pPr lvl="0">
              <a:defRPr/>
            </a:pPr>
            <a:endParaRPr lang="en-US" sz="800" dirty="0">
              <a:latin typeface="Century Gothic" panose="020F0302020204030204"/>
            </a:endParaRPr>
          </a:p>
          <a:p>
            <a:pPr lvl="0">
              <a:defRPr/>
            </a:pPr>
            <a:r>
              <a:rPr lang="en-US" sz="1600" b="1" dirty="0">
                <a:latin typeface="Century Gothic" panose="020F0302020204030204"/>
              </a:rPr>
              <a:t>Past:</a:t>
            </a:r>
          </a:p>
          <a:p>
            <a:pPr lvl="0">
              <a:defRPr/>
            </a:pPr>
            <a:r>
              <a:rPr lang="en-US" sz="1600" b="1" dirty="0">
                <a:latin typeface="Century Gothic" panose="020F0302020204030204"/>
              </a:rPr>
              <a:t>Il y </a:t>
            </a:r>
            <a:r>
              <a:rPr lang="en-US" sz="1600" b="1" dirty="0" err="1">
                <a:latin typeface="Century Gothic" panose="020F0302020204030204"/>
              </a:rPr>
              <a:t>avait</a:t>
            </a:r>
            <a:r>
              <a:rPr lang="en-US" sz="1600" b="1" dirty="0">
                <a:latin typeface="Century Gothic" panose="020F0302020204030204"/>
              </a:rPr>
              <a:t> </a:t>
            </a:r>
            <a:r>
              <a:rPr lang="en-US" sz="1600" b="1" dirty="0" err="1">
                <a:latin typeface="Century Gothic" panose="020F0302020204030204"/>
              </a:rPr>
              <a:t>une</a:t>
            </a:r>
            <a:r>
              <a:rPr lang="en-US" sz="1600" b="1" dirty="0">
                <a:latin typeface="Century Gothic" panose="020F0302020204030204"/>
              </a:rPr>
              <a:t> </a:t>
            </a:r>
            <a:r>
              <a:rPr lang="en-US" sz="1600" b="1" dirty="0" err="1">
                <a:latin typeface="Century Gothic" panose="020F0302020204030204"/>
              </a:rPr>
              <a:t>erreur</a:t>
            </a:r>
            <a:r>
              <a:rPr lang="en-US" sz="1600" b="1" dirty="0">
                <a:latin typeface="Century Gothic" panose="020F0302020204030204"/>
              </a:rPr>
              <a:t> </a:t>
            </a:r>
            <a:r>
              <a:rPr lang="en-US" sz="1600" b="1" dirty="0" err="1">
                <a:latin typeface="Century Gothic" panose="020F0302020204030204"/>
              </a:rPr>
              <a:t>dans</a:t>
            </a:r>
            <a:r>
              <a:rPr lang="en-US" sz="1600" b="1" dirty="0">
                <a:latin typeface="Century Gothic" panose="020F0302020204030204"/>
              </a:rPr>
              <a:t> la phrase.	</a:t>
            </a:r>
          </a:p>
          <a:p>
            <a:pPr lvl="0">
              <a:defRPr/>
            </a:pPr>
            <a:r>
              <a:rPr lang="en-US" sz="1600" i="1" dirty="0">
                <a:latin typeface="Century Gothic" panose="020F0302020204030204"/>
              </a:rPr>
              <a:t>There was a mistake in the sentence.</a:t>
            </a:r>
          </a:p>
          <a:p>
            <a:pPr lvl="0">
              <a:defRPr/>
            </a:pPr>
            <a:r>
              <a:rPr lang="en-US" sz="1600" b="1" dirty="0">
                <a:latin typeface="Century Gothic" panose="020F0302020204030204"/>
              </a:rPr>
              <a:t>Il y </a:t>
            </a:r>
            <a:r>
              <a:rPr lang="en-US" sz="1600" b="1" dirty="0" err="1">
                <a:latin typeface="Century Gothic" panose="020F0302020204030204"/>
              </a:rPr>
              <a:t>avait</a:t>
            </a:r>
            <a:r>
              <a:rPr lang="en-US" sz="1600" b="1" dirty="0">
                <a:latin typeface="Century Gothic" panose="020F0302020204030204"/>
              </a:rPr>
              <a:t> des </a:t>
            </a:r>
            <a:r>
              <a:rPr lang="en-US" sz="1600" b="1" dirty="0" err="1">
                <a:latin typeface="Century Gothic" panose="020F0302020204030204"/>
              </a:rPr>
              <a:t>voitures</a:t>
            </a:r>
            <a:r>
              <a:rPr lang="en-US" sz="1600" b="1" dirty="0">
                <a:latin typeface="Century Gothic" panose="020F0302020204030204"/>
              </a:rPr>
              <a:t> </a:t>
            </a:r>
            <a:r>
              <a:rPr lang="en-US" sz="1600" b="1" dirty="0" err="1">
                <a:latin typeface="Century Gothic" panose="020F0302020204030204"/>
              </a:rPr>
              <a:t>dehors</a:t>
            </a:r>
            <a:r>
              <a:rPr lang="en-US" sz="1600" b="1" dirty="0">
                <a:latin typeface="Century Gothic" panose="020F0302020204030204"/>
              </a:rPr>
              <a:t>.		</a:t>
            </a:r>
          </a:p>
          <a:p>
            <a:pPr lvl="0">
              <a:defRPr/>
            </a:pPr>
            <a:r>
              <a:rPr lang="en-US" sz="1600" i="1" dirty="0">
                <a:latin typeface="Century Gothic" panose="020F0302020204030204"/>
              </a:rPr>
              <a:t>There were (some) cars outside.</a:t>
            </a:r>
          </a:p>
        </p:txBody>
      </p:sp>
      <p:sp>
        <p:nvSpPr>
          <p:cNvPr id="100" name="Content Placeholder 2"/>
          <p:cNvSpPr txBox="1">
            <a:spLocks/>
          </p:cNvSpPr>
          <p:nvPr/>
        </p:nvSpPr>
        <p:spPr>
          <a:xfrm>
            <a:off x="172381" y="8148939"/>
            <a:ext cx="6431124" cy="636474"/>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1600" dirty="0">
                <a:solidFill>
                  <a:srgbClr val="000000"/>
                </a:solidFill>
                <a:latin typeface="Century Gothic" panose="020F0302020204030204"/>
              </a:rPr>
              <a:t>Remember: </a:t>
            </a:r>
            <a:r>
              <a:rPr lang="en-US" sz="1600" b="1" dirty="0" err="1">
                <a:solidFill>
                  <a:schemeClr val="tx1"/>
                </a:solidFill>
                <a:latin typeface="Century Gothic" panose="020F0302020204030204"/>
              </a:rPr>
              <a:t>il</a:t>
            </a:r>
            <a:r>
              <a:rPr lang="en-US" sz="1600" b="1" dirty="0">
                <a:solidFill>
                  <a:schemeClr val="tx1"/>
                </a:solidFill>
                <a:latin typeface="Century Gothic" panose="020F0302020204030204"/>
              </a:rPr>
              <a:t> y </a:t>
            </a:r>
            <a:r>
              <a:rPr lang="en-US" sz="1600" b="1" dirty="0" err="1">
                <a:solidFill>
                  <a:schemeClr val="tx1"/>
                </a:solidFill>
                <a:latin typeface="Century Gothic" panose="020F0302020204030204"/>
              </a:rPr>
              <a:t>avait</a:t>
            </a:r>
            <a:r>
              <a:rPr lang="en-US" sz="1600" b="1" dirty="0">
                <a:solidFill>
                  <a:schemeClr val="tx1"/>
                </a:solidFill>
                <a:latin typeface="Century Gothic" panose="020F0302020204030204"/>
              </a:rPr>
              <a:t> </a:t>
            </a:r>
            <a:r>
              <a:rPr lang="en-US" sz="1600" dirty="0">
                <a:solidFill>
                  <a:srgbClr val="000000"/>
                </a:solidFill>
                <a:latin typeface="Century Gothic" panose="020F0302020204030204"/>
              </a:rPr>
              <a:t>means both ‘</a:t>
            </a:r>
            <a:r>
              <a:rPr lang="en-US" sz="1600" b="1" dirty="0">
                <a:solidFill>
                  <a:srgbClr val="000000"/>
                </a:solidFill>
                <a:latin typeface="Century Gothic" panose="020F0302020204030204"/>
              </a:rPr>
              <a:t>there was</a:t>
            </a:r>
            <a:r>
              <a:rPr lang="en-US" sz="1600" dirty="0">
                <a:solidFill>
                  <a:srgbClr val="000000"/>
                </a:solidFill>
                <a:latin typeface="Century Gothic" panose="020F0302020204030204"/>
              </a:rPr>
              <a:t>’ (sing.) and ‘</a:t>
            </a:r>
            <a:r>
              <a:rPr lang="en-US" sz="1600" b="1" dirty="0">
                <a:solidFill>
                  <a:srgbClr val="000000"/>
                </a:solidFill>
                <a:latin typeface="Century Gothic" panose="020F0302020204030204"/>
              </a:rPr>
              <a:t>there were</a:t>
            </a:r>
            <a:r>
              <a:rPr lang="en-US" sz="1600" dirty="0">
                <a:solidFill>
                  <a:srgbClr val="000000"/>
                </a:solidFill>
                <a:latin typeface="Century Gothic" panose="020F0302020204030204"/>
              </a:rPr>
              <a:t>’ (pl.).</a:t>
            </a:r>
            <a:endParaRPr lang="en-US" sz="1600" b="1" dirty="0">
              <a:solidFill>
                <a:srgbClr val="000000"/>
              </a:solidFill>
              <a:latin typeface="Century Gothic" panose="020F0302020204030204"/>
            </a:endParaRPr>
          </a:p>
        </p:txBody>
      </p:sp>
      <p:sp>
        <p:nvSpPr>
          <p:cNvPr id="54" name="Content Placeholder 2"/>
          <p:cNvSpPr txBox="1">
            <a:spLocks/>
          </p:cNvSpPr>
          <p:nvPr/>
        </p:nvSpPr>
        <p:spPr>
          <a:xfrm>
            <a:off x="207878" y="6309500"/>
            <a:ext cx="5112000" cy="348686"/>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1600" dirty="0">
                <a:solidFill>
                  <a:srgbClr val="000000"/>
                </a:solidFill>
                <a:latin typeface="Century Gothic" panose="020F0302020204030204"/>
              </a:rPr>
              <a:t>To say ‘</a:t>
            </a:r>
            <a:r>
              <a:rPr lang="en-US" sz="1600" b="1" dirty="0">
                <a:solidFill>
                  <a:srgbClr val="000000"/>
                </a:solidFill>
                <a:latin typeface="Century Gothic" panose="020F0302020204030204"/>
              </a:rPr>
              <a:t>there was</a:t>
            </a:r>
            <a:r>
              <a:rPr lang="en-US" sz="1600" dirty="0">
                <a:solidFill>
                  <a:srgbClr val="000000"/>
                </a:solidFill>
                <a:latin typeface="Century Gothic" panose="020F0302020204030204"/>
              </a:rPr>
              <a:t>’ / ‘</a:t>
            </a:r>
            <a:r>
              <a:rPr lang="en-US" sz="1600" b="1" dirty="0">
                <a:solidFill>
                  <a:srgbClr val="000000"/>
                </a:solidFill>
                <a:latin typeface="Century Gothic" panose="020F0302020204030204"/>
              </a:rPr>
              <a:t>there were</a:t>
            </a:r>
            <a:r>
              <a:rPr lang="en-US" sz="1600" dirty="0">
                <a:solidFill>
                  <a:srgbClr val="000000"/>
                </a:solidFill>
                <a:latin typeface="Century Gothic" panose="020F0302020204030204"/>
              </a:rPr>
              <a:t>’, we </a:t>
            </a:r>
            <a:r>
              <a:rPr lang="en-US" sz="1600" dirty="0">
                <a:solidFill>
                  <a:schemeClr val="tx1"/>
                </a:solidFill>
                <a:latin typeface="Century Gothic" panose="020F0302020204030204"/>
              </a:rPr>
              <a:t>use </a:t>
            </a:r>
            <a:r>
              <a:rPr lang="en-US" sz="1600" b="1" dirty="0" err="1">
                <a:solidFill>
                  <a:schemeClr val="tx1"/>
                </a:solidFill>
                <a:latin typeface="Century Gothic" panose="020F0302020204030204"/>
              </a:rPr>
              <a:t>il</a:t>
            </a:r>
            <a:r>
              <a:rPr lang="en-US" sz="1600" b="1" dirty="0">
                <a:solidFill>
                  <a:schemeClr val="tx1"/>
                </a:solidFill>
                <a:latin typeface="Century Gothic" panose="020F0302020204030204"/>
              </a:rPr>
              <a:t> y </a:t>
            </a:r>
            <a:r>
              <a:rPr lang="en-US" sz="1600" b="1" dirty="0" err="1">
                <a:solidFill>
                  <a:schemeClr val="tx1"/>
                </a:solidFill>
                <a:latin typeface="Century Gothic" panose="020F0302020204030204"/>
              </a:rPr>
              <a:t>avait</a:t>
            </a:r>
            <a:r>
              <a:rPr lang="en-US" sz="1600" dirty="0">
                <a:solidFill>
                  <a:schemeClr val="tx1"/>
                </a:solidFill>
                <a:latin typeface="Century Gothic" panose="020F0302020204030204"/>
              </a:rPr>
              <a:t>:</a:t>
            </a:r>
          </a:p>
        </p:txBody>
      </p:sp>
      <p:sp>
        <p:nvSpPr>
          <p:cNvPr id="10" name="Rectangle 9">
            <a:extLst>
              <a:ext uri="{FF2B5EF4-FFF2-40B4-BE49-F238E27FC236}">
                <a16:creationId xmlns:a16="http://schemas.microsoft.com/office/drawing/2014/main" id="{D352FEE9-BE29-43C8-9159-2149B746882D}"/>
              </a:ext>
            </a:extLst>
          </p:cNvPr>
          <p:cNvSpPr/>
          <p:nvPr/>
        </p:nvSpPr>
        <p:spPr>
          <a:xfrm>
            <a:off x="108000" y="586910"/>
            <a:ext cx="3684022"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Present</a:t>
            </a:r>
            <a:r>
              <a:rPr lang="fr-FR" b="1" dirty="0">
                <a:solidFill>
                  <a:srgbClr val="000000"/>
                </a:solidFill>
                <a:latin typeface="Century Gothic" panose="020B0502020202020204" pitchFamily="34" charset="0"/>
              </a:rPr>
              <a:t> vs </a:t>
            </a:r>
            <a:r>
              <a:rPr lang="fr-FR" b="1" dirty="0" err="1">
                <a:solidFill>
                  <a:srgbClr val="000000"/>
                </a:solidFill>
                <a:latin typeface="Century Gothic" panose="020B0502020202020204" pitchFamily="34" charset="0"/>
              </a:rPr>
              <a:t>perfect</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tense</a:t>
            </a:r>
            <a:r>
              <a:rPr lang="fr-FR" b="1" dirty="0">
                <a:solidFill>
                  <a:srgbClr val="000000"/>
                </a:solidFill>
                <a:latin typeface="Century Gothic" panose="020B0502020202020204" pitchFamily="34" charset="0"/>
              </a:rPr>
              <a:t> (il/elle)</a:t>
            </a:r>
            <a:endParaRPr lang="en-GB" dirty="0">
              <a:solidFill>
                <a:srgbClr val="000000"/>
              </a:solidFill>
              <a:latin typeface="Century Gothic" panose="020B0502020202020204" pitchFamily="34" charset="0"/>
            </a:endParaRPr>
          </a:p>
        </p:txBody>
      </p:sp>
      <p:sp>
        <p:nvSpPr>
          <p:cNvPr id="11" name="Rectangle 10">
            <a:extLst>
              <a:ext uri="{FF2B5EF4-FFF2-40B4-BE49-F238E27FC236}">
                <a16:creationId xmlns:a16="http://schemas.microsoft.com/office/drawing/2014/main" id="{D7C0B54D-1B18-4D1C-B0E4-347B24C1118C}"/>
              </a:ext>
            </a:extLst>
          </p:cNvPr>
          <p:cNvSpPr/>
          <p:nvPr/>
        </p:nvSpPr>
        <p:spPr>
          <a:xfrm>
            <a:off x="108000" y="917906"/>
            <a:ext cx="6852832" cy="338554"/>
          </a:xfrm>
          <a:prstGeom prst="rect">
            <a:avLst/>
          </a:prstGeom>
        </p:spPr>
        <p:txBody>
          <a:bodyPr wrap="square">
            <a:spAutoFit/>
          </a:bodyPr>
          <a:lstStyle/>
          <a:p>
            <a:pPr lvl="0"/>
            <a:r>
              <a:rPr lang="en-US" sz="1600" dirty="0">
                <a:latin typeface="Century Gothic" panose="020F0302020204030204"/>
              </a:rPr>
              <a:t>-ER</a:t>
            </a:r>
            <a:r>
              <a:rPr lang="en-US" sz="1600" b="1" dirty="0">
                <a:latin typeface="Century Gothic" panose="020F0302020204030204"/>
              </a:rPr>
              <a:t> verbs </a:t>
            </a:r>
            <a:r>
              <a:rPr lang="en-US" sz="1600" dirty="0">
                <a:latin typeface="Century Gothic" panose="020F0302020204030204"/>
              </a:rPr>
              <a:t>make their </a:t>
            </a:r>
            <a:r>
              <a:rPr lang="en-US" sz="1600" b="1" dirty="0">
                <a:latin typeface="Century Gothic" panose="020F0302020204030204"/>
              </a:rPr>
              <a:t>perfect tense </a:t>
            </a:r>
            <a:r>
              <a:rPr lang="en-US" sz="1600" dirty="0">
                <a:latin typeface="Century Gothic" panose="020F0302020204030204"/>
              </a:rPr>
              <a:t>with </a:t>
            </a:r>
            <a:r>
              <a:rPr lang="en-US" sz="1600" b="1" dirty="0">
                <a:latin typeface="Century Gothic" panose="020F0302020204030204"/>
              </a:rPr>
              <a:t>je</a:t>
            </a:r>
            <a:r>
              <a:rPr lang="en-US" sz="1600" dirty="0">
                <a:latin typeface="Century Gothic" panose="020F0302020204030204"/>
              </a:rPr>
              <a:t> as follows:</a:t>
            </a:r>
          </a:p>
        </p:txBody>
      </p:sp>
      <p:sp>
        <p:nvSpPr>
          <p:cNvPr id="13" name="Rounded Rectangular Callout 61">
            <a:extLst>
              <a:ext uri="{FF2B5EF4-FFF2-40B4-BE49-F238E27FC236}">
                <a16:creationId xmlns:a16="http://schemas.microsoft.com/office/drawing/2014/main" id="{FD10AAEA-3584-4D2B-AEA1-BC42C0A94AB5}"/>
              </a:ext>
            </a:extLst>
          </p:cNvPr>
          <p:cNvSpPr/>
          <p:nvPr/>
        </p:nvSpPr>
        <p:spPr>
          <a:xfrm>
            <a:off x="4528617" y="2625736"/>
            <a:ext cx="2267125" cy="1323532"/>
          </a:xfrm>
          <a:prstGeom prst="wedgeRoundRectCallout">
            <a:avLst>
              <a:gd name="adj1" fmla="val -58878"/>
              <a:gd name="adj2" fmla="val -18330"/>
              <a:gd name="adj3" fmla="val 16667"/>
            </a:avLst>
          </a:prstGeom>
          <a:solidFill>
            <a:schemeClr val="accent5"/>
          </a:solidFill>
          <a:ln w="12700" cap="flat" cmpd="sng" algn="ctr">
            <a:solidFill>
              <a:schemeClr val="accent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The </a:t>
            </a:r>
            <a:r>
              <a:rPr kumimoji="0" lang="en-GB" sz="1600" b="1" i="0" u="none" strike="noStrike" kern="0" cap="none" spc="0" normalizeH="0" baseline="0" noProof="0" dirty="0">
                <a:ln>
                  <a:noFill/>
                </a:ln>
                <a:effectLst/>
                <a:uLnTx/>
                <a:uFillTx/>
                <a:latin typeface="Century Gothic" panose="020F0302020204030204"/>
                <a:ea typeface="+mn-ea"/>
                <a:cs typeface="+mn-cs"/>
              </a:rPr>
              <a:t>past participle </a:t>
            </a:r>
            <a:r>
              <a:rPr kumimoji="0" lang="en-GB" sz="1600" b="0" i="0" u="none" strike="noStrike" kern="0" cap="none" spc="0" normalizeH="0" baseline="0" noProof="0" dirty="0">
                <a:ln>
                  <a:noFill/>
                </a:ln>
                <a:effectLst/>
                <a:uLnTx/>
                <a:uFillTx/>
                <a:latin typeface="Century Gothic" panose="020F0302020204030204"/>
                <a:ea typeface="+mn-ea"/>
                <a:cs typeface="+mn-cs"/>
              </a:rPr>
              <a:t>does</a:t>
            </a:r>
            <a:r>
              <a:rPr kumimoji="0" lang="en-GB" sz="1600" b="0" i="0" u="none" strike="noStrike" kern="0" cap="none" spc="0" normalizeH="0" noProof="0" dirty="0">
                <a:ln>
                  <a:noFill/>
                </a:ln>
                <a:effectLst/>
                <a:uLnTx/>
                <a:uFillTx/>
                <a:latin typeface="Century Gothic" panose="020F0302020204030204"/>
                <a:ea typeface="+mn-ea"/>
                <a:cs typeface="+mn-cs"/>
              </a:rPr>
              <a:t> </a:t>
            </a:r>
            <a:r>
              <a:rPr kumimoji="0" lang="en-GB" sz="1600" b="0" i="0" u="none" strike="noStrike" kern="0" cap="none" spc="0" normalizeH="0" baseline="0" noProof="0" dirty="0">
                <a:ln>
                  <a:noFill/>
                </a:ln>
                <a:effectLst/>
                <a:uLnTx/>
                <a:uFillTx/>
                <a:latin typeface="Century Gothic" panose="020F0302020204030204"/>
                <a:ea typeface="+mn-ea"/>
                <a:cs typeface="+mn-cs"/>
              </a:rPr>
              <a:t>not change. Only the </a:t>
            </a:r>
            <a:r>
              <a:rPr kumimoji="0" lang="en-GB" sz="1600" b="1" i="0" u="none" strike="noStrike" kern="0" cap="none" spc="0" normalizeH="0" baseline="0" noProof="0" dirty="0">
                <a:ln>
                  <a:noFill/>
                </a:ln>
                <a:effectLst/>
                <a:uLnTx/>
                <a:uFillTx/>
                <a:latin typeface="Century Gothic" panose="020F0302020204030204"/>
                <a:ea typeface="+mn-ea"/>
                <a:cs typeface="+mn-cs"/>
              </a:rPr>
              <a:t>form</a:t>
            </a:r>
            <a:r>
              <a:rPr kumimoji="0" lang="en-GB" sz="1600" b="1" i="0" u="none" strike="noStrike" kern="0" cap="none" spc="0" normalizeH="0" noProof="0" dirty="0">
                <a:ln>
                  <a:noFill/>
                </a:ln>
                <a:effectLst/>
                <a:uLnTx/>
                <a:uFillTx/>
                <a:latin typeface="Century Gothic" panose="020F0302020204030204"/>
                <a:ea typeface="+mn-ea"/>
                <a:cs typeface="+mn-cs"/>
              </a:rPr>
              <a:t> </a:t>
            </a:r>
            <a:r>
              <a:rPr kumimoji="0" lang="en-GB" sz="1600" b="1" i="0" u="none" strike="noStrike" kern="0" cap="none" spc="0" normalizeH="0" baseline="0" noProof="0" dirty="0">
                <a:ln>
                  <a:noFill/>
                </a:ln>
                <a:effectLst/>
                <a:uLnTx/>
                <a:uFillTx/>
                <a:latin typeface="Century Gothic" panose="020F0302020204030204"/>
                <a:ea typeface="+mn-ea"/>
                <a:cs typeface="+mn-cs"/>
              </a:rPr>
              <a:t>of </a:t>
            </a:r>
            <a:r>
              <a:rPr kumimoji="0" lang="en-GB" sz="1600" b="1" i="1" u="none" strike="noStrike" kern="0" cap="none" spc="0" normalizeH="0" baseline="0" noProof="0" dirty="0" err="1">
                <a:ln>
                  <a:noFill/>
                </a:ln>
                <a:effectLst/>
                <a:uLnTx/>
                <a:uFillTx/>
                <a:latin typeface="Century Gothic" panose="020F0302020204030204"/>
                <a:ea typeface="+mn-ea"/>
                <a:cs typeface="+mn-cs"/>
              </a:rPr>
              <a:t>avoir</a:t>
            </a:r>
            <a:r>
              <a:rPr kumimoji="0" lang="en-GB" sz="1600" b="1" i="1" u="none" strike="noStrike" kern="0" cap="none" spc="0" normalizeH="0" baseline="0" noProof="0" dirty="0">
                <a:ln>
                  <a:noFill/>
                </a:ln>
                <a:effectLst/>
                <a:uLnTx/>
                <a:uFillTx/>
                <a:latin typeface="Century Gothic" panose="020F0302020204030204"/>
                <a:ea typeface="+mn-ea"/>
                <a:cs typeface="+mn-cs"/>
              </a:rPr>
              <a:t> </a:t>
            </a:r>
            <a:r>
              <a:rPr kumimoji="0" lang="en-GB" sz="1600" b="0" i="0" u="none" strike="noStrike" kern="0" cap="none" spc="0" normalizeH="0" baseline="0" noProof="0" dirty="0">
                <a:ln>
                  <a:noFill/>
                </a:ln>
                <a:effectLst/>
                <a:uLnTx/>
                <a:uFillTx/>
                <a:latin typeface="Century Gothic" panose="020F0302020204030204"/>
                <a:ea typeface="+mn-ea"/>
                <a:cs typeface="+mn-cs"/>
              </a:rPr>
              <a:t>changes to </a:t>
            </a:r>
            <a:r>
              <a:rPr kumimoji="0" lang="en-GB" sz="1600" b="1" i="0" u="none" strike="noStrike" kern="0" cap="none" spc="0" normalizeH="0" baseline="0" noProof="0" dirty="0">
                <a:ln>
                  <a:noFill/>
                </a:ln>
                <a:effectLst/>
                <a:uLnTx/>
                <a:uFillTx/>
                <a:latin typeface="Century Gothic" panose="020F0302020204030204"/>
                <a:ea typeface="+mn-ea"/>
                <a:cs typeface="+mn-cs"/>
              </a:rPr>
              <a:t>match</a:t>
            </a:r>
            <a:r>
              <a:rPr kumimoji="0" lang="en-GB" sz="1600" b="1" i="0" u="none" strike="noStrike" kern="0" cap="none" spc="0" normalizeH="0" noProof="0" dirty="0">
                <a:ln>
                  <a:noFill/>
                </a:ln>
                <a:effectLst/>
                <a:uLnTx/>
                <a:uFillTx/>
                <a:latin typeface="Century Gothic" panose="020F0302020204030204"/>
                <a:ea typeface="+mn-ea"/>
                <a:cs typeface="+mn-cs"/>
              </a:rPr>
              <a:t> </a:t>
            </a:r>
            <a:r>
              <a:rPr kumimoji="0" lang="en-GB" sz="1600" b="1" i="0" u="none" strike="noStrike" kern="0" cap="none" spc="0" normalizeH="0" baseline="0" noProof="0" dirty="0">
                <a:ln>
                  <a:noFill/>
                </a:ln>
                <a:effectLst/>
                <a:uLnTx/>
                <a:uFillTx/>
                <a:latin typeface="Century Gothic" panose="020F0302020204030204"/>
                <a:ea typeface="+mn-ea"/>
                <a:cs typeface="+mn-cs"/>
              </a:rPr>
              <a:t>the subject.</a:t>
            </a:r>
            <a:endParaRPr kumimoji="0" lang="en-GB" sz="1600" b="0" i="0" u="none" strike="noStrike" kern="0" cap="none" spc="0" normalizeH="0" baseline="0" noProof="0" dirty="0">
              <a:ln>
                <a:noFill/>
              </a:ln>
              <a:effectLst/>
              <a:uLnTx/>
              <a:uFillTx/>
              <a:latin typeface="Century Gothic" panose="020F0302020204030204"/>
              <a:ea typeface="+mn-ea"/>
              <a:cs typeface="+mn-cs"/>
            </a:endParaRPr>
          </a:p>
        </p:txBody>
      </p:sp>
      <p:sp>
        <p:nvSpPr>
          <p:cNvPr id="12" name="Rounded Rectangular Callout 44">
            <a:extLst>
              <a:ext uri="{FF2B5EF4-FFF2-40B4-BE49-F238E27FC236}">
                <a16:creationId xmlns:a16="http://schemas.microsoft.com/office/drawing/2014/main" id="{CE318D0B-C250-416F-9A4C-206150234642}"/>
              </a:ext>
            </a:extLst>
          </p:cNvPr>
          <p:cNvSpPr/>
          <p:nvPr/>
        </p:nvSpPr>
        <p:spPr>
          <a:xfrm>
            <a:off x="4773168" y="1294237"/>
            <a:ext cx="1950114" cy="1036125"/>
          </a:xfrm>
          <a:prstGeom prst="wedgeRoundRectCallout">
            <a:avLst>
              <a:gd name="adj1" fmla="val -55905"/>
              <a:gd name="adj2" fmla="val -20718"/>
              <a:gd name="adj3" fmla="val 16667"/>
            </a:avLst>
          </a:prstGeom>
          <a:solidFill>
            <a:schemeClr val="accent5"/>
          </a:solidFill>
          <a:ln w="12700" cap="flat" cmpd="sng" algn="ctr">
            <a:solidFill>
              <a:schemeClr val="accent4"/>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Remember: in the perfect tense</a:t>
            </a:r>
            <a:r>
              <a:rPr kumimoji="0" lang="en-GB" sz="1600" b="0" i="0" u="none" strike="noStrike" kern="0" cap="none" spc="0" normalizeH="0" noProof="0" dirty="0">
                <a:ln>
                  <a:noFill/>
                </a:ln>
                <a:effectLst/>
                <a:uLnTx/>
                <a:uFillTx/>
                <a:latin typeface="Century Gothic" panose="020F0302020204030204"/>
                <a:ea typeface="+mn-ea"/>
                <a:cs typeface="+mn-cs"/>
              </a:rPr>
              <a:t> </a:t>
            </a:r>
            <a:r>
              <a:rPr kumimoji="0" lang="en-GB" sz="1600" b="0" i="0" u="none" strike="noStrike" kern="0" cap="none" spc="0" normalizeH="0" baseline="0" noProof="0" dirty="0">
                <a:ln>
                  <a:noFill/>
                </a:ln>
                <a:effectLst/>
                <a:uLnTx/>
                <a:uFillTx/>
                <a:latin typeface="Century Gothic" panose="020F0302020204030204"/>
                <a:ea typeface="+mn-ea"/>
                <a:cs typeface="+mn-cs"/>
              </a:rPr>
              <a:t>we use </a:t>
            </a:r>
            <a:r>
              <a:rPr kumimoji="0" lang="en-GB" sz="1600" b="0" i="0" u="none" strike="noStrike" kern="0" cap="none" spc="0" normalizeH="0" baseline="0" noProof="0" dirty="0" err="1">
                <a:ln>
                  <a:noFill/>
                </a:ln>
                <a:effectLst/>
                <a:uLnTx/>
                <a:uFillTx/>
                <a:latin typeface="Century Gothic" panose="020F0302020204030204"/>
                <a:ea typeface="+mn-ea"/>
                <a:cs typeface="+mn-cs"/>
              </a:rPr>
              <a:t>tu</a:t>
            </a:r>
            <a:r>
              <a:rPr kumimoji="0" lang="en-GB" sz="1600" b="0" i="0" u="none" strike="noStrike" kern="0" cap="none" spc="0" normalizeH="0" baseline="0" noProof="0" dirty="0">
                <a:ln>
                  <a:noFill/>
                </a:ln>
                <a:effectLst/>
                <a:uLnTx/>
                <a:uFillTx/>
                <a:latin typeface="Century Gothic" panose="020F0302020204030204"/>
                <a:ea typeface="+mn-ea"/>
                <a:cs typeface="+mn-cs"/>
              </a:rPr>
              <a:t> </a:t>
            </a:r>
            <a:r>
              <a:rPr kumimoji="0" lang="en-GB" sz="1600" b="1" i="0" u="none" strike="noStrike" kern="0" cap="none" spc="0" normalizeH="0" baseline="0" noProof="0" dirty="0">
                <a:ln>
                  <a:noFill/>
                </a:ln>
                <a:effectLst/>
                <a:uLnTx/>
                <a:uFillTx/>
                <a:latin typeface="Century Gothic" panose="020F0302020204030204"/>
                <a:ea typeface="+mn-ea"/>
                <a:cs typeface="+mn-cs"/>
              </a:rPr>
              <a:t>as </a:t>
            </a:r>
            <a:r>
              <a:rPr kumimoji="0" lang="en-GB" sz="1600" b="0" i="0" u="none" strike="noStrike" kern="0" cap="none" spc="0" normalizeH="0" baseline="0" noProof="0" dirty="0">
                <a:ln>
                  <a:noFill/>
                </a:ln>
                <a:effectLst/>
                <a:uLnTx/>
                <a:uFillTx/>
                <a:latin typeface="Century Gothic" panose="020F0302020204030204"/>
                <a:ea typeface="+mn-ea"/>
                <a:cs typeface="+mn-cs"/>
              </a:rPr>
              <a:t>rather than </a:t>
            </a:r>
            <a:r>
              <a:rPr kumimoji="0" lang="en-GB" sz="1600" b="0" u="none" strike="noStrike" kern="0" cap="none" spc="0" normalizeH="0" baseline="0" noProof="0" dirty="0" err="1">
                <a:ln>
                  <a:noFill/>
                </a:ln>
                <a:effectLst/>
                <a:uLnTx/>
                <a:uFillTx/>
                <a:latin typeface="Century Gothic" panose="020F0302020204030204"/>
                <a:ea typeface="+mn-ea"/>
                <a:cs typeface="+mn-cs"/>
              </a:rPr>
              <a:t>tu</a:t>
            </a:r>
            <a:r>
              <a:rPr kumimoji="0" lang="en-GB" sz="1600" b="0" i="0" u="none" strike="noStrike" kern="0" cap="none" spc="0" normalizeH="0" baseline="0" noProof="0" dirty="0">
                <a:ln>
                  <a:noFill/>
                </a:ln>
                <a:effectLst/>
                <a:uLnTx/>
                <a:uFillTx/>
                <a:latin typeface="Century Gothic" panose="020F0302020204030204"/>
                <a:ea typeface="+mn-ea"/>
                <a:cs typeface="+mn-cs"/>
              </a:rPr>
              <a:t> (you).</a:t>
            </a:r>
          </a:p>
        </p:txBody>
      </p:sp>
      <p:sp>
        <p:nvSpPr>
          <p:cNvPr id="14" name="Rectangle 13">
            <a:extLst>
              <a:ext uri="{FF2B5EF4-FFF2-40B4-BE49-F238E27FC236}">
                <a16:creationId xmlns:a16="http://schemas.microsoft.com/office/drawing/2014/main" id="{534877B6-F790-4393-B267-46EF9CE9A8BD}"/>
              </a:ext>
            </a:extLst>
          </p:cNvPr>
          <p:cNvSpPr/>
          <p:nvPr/>
        </p:nvSpPr>
        <p:spPr>
          <a:xfrm>
            <a:off x="108000" y="4082344"/>
            <a:ext cx="2013693"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Il y a vs il y avait</a:t>
            </a:r>
            <a:endParaRPr lang="en-GB" dirty="0">
              <a:solidFill>
                <a:srgbClr val="000000"/>
              </a:solidFill>
              <a:latin typeface="Century Gothic" panose="020B0502020202020204" pitchFamily="34" charset="0"/>
            </a:endParaRPr>
          </a:p>
        </p:txBody>
      </p:sp>
      <p:pic>
        <p:nvPicPr>
          <p:cNvPr id="17" name="Picture 16" descr="A boy (Amir) smiling">
            <a:extLst>
              <a:ext uri="{FF2B5EF4-FFF2-40B4-BE49-F238E27FC236}">
                <a16:creationId xmlns:a16="http://schemas.microsoft.com/office/drawing/2014/main" id="{70D0B3F2-D2DD-42B1-B33A-A2F79AE7D0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3942" y="6810270"/>
            <a:ext cx="1269350" cy="1269350"/>
          </a:xfrm>
          <a:prstGeom prst="rect">
            <a:avLst/>
          </a:prstGeom>
        </p:spPr>
      </p:pic>
      <p:sp>
        <p:nvSpPr>
          <p:cNvPr id="19" name="Thought Bubble: Cloud 18" descr="Thought bubble with picture of cars">
            <a:extLst>
              <a:ext uri="{FF2B5EF4-FFF2-40B4-BE49-F238E27FC236}">
                <a16:creationId xmlns:a16="http://schemas.microsoft.com/office/drawing/2014/main" id="{17C0195A-E228-4102-97AA-2B5DD6E09F6B}"/>
              </a:ext>
            </a:extLst>
          </p:cNvPr>
          <p:cNvSpPr/>
          <p:nvPr/>
        </p:nvSpPr>
        <p:spPr>
          <a:xfrm>
            <a:off x="5211980" y="7065995"/>
            <a:ext cx="1269350" cy="967620"/>
          </a:xfrm>
          <a:prstGeom prst="cloudCallout">
            <a:avLst>
              <a:gd name="adj1" fmla="val -66857"/>
              <a:gd name="adj2" fmla="val -22565"/>
            </a:avLst>
          </a:prstGeom>
          <a:solidFill>
            <a:schemeClr val="accent5"/>
          </a:solidFill>
          <a:ln w="12700" cap="flat" cmpd="sng" algn="ctr">
            <a:solidFill>
              <a:schemeClr val="tx1"/>
            </a:solid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600" b="0" i="0" u="none" strike="noStrike" kern="0" cap="none" spc="0" normalizeH="0" baseline="0" noProof="0" dirty="0">
              <a:ln>
                <a:noFill/>
              </a:ln>
              <a:effectLst/>
              <a:uLnTx/>
              <a:uFillTx/>
              <a:latin typeface="Century Gothic" panose="020F0302020204030204"/>
              <a:ea typeface="+mn-ea"/>
              <a:cs typeface="+mn-cs"/>
            </a:endParaRPr>
          </a:p>
        </p:txBody>
      </p:sp>
      <p:pic>
        <p:nvPicPr>
          <p:cNvPr id="23" name="Picture 22" descr="A boy (Amir) shocked">
            <a:extLst>
              <a:ext uri="{FF2B5EF4-FFF2-40B4-BE49-F238E27FC236}">
                <a16:creationId xmlns:a16="http://schemas.microsoft.com/office/drawing/2014/main" id="{8D79AA55-C3A4-4D66-AEAF-35787F35A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2317" y="4804085"/>
            <a:ext cx="1208622" cy="1208622"/>
          </a:xfrm>
          <a:prstGeom prst="rect">
            <a:avLst/>
          </a:prstGeom>
        </p:spPr>
      </p:pic>
      <p:pic>
        <p:nvPicPr>
          <p:cNvPr id="4098" name="Picture 2" descr="Green Sports Car Clip Art">
            <a:extLst>
              <a:ext uri="{FF2B5EF4-FFF2-40B4-BE49-F238E27FC236}">
                <a16:creationId xmlns:a16="http://schemas.microsoft.com/office/drawing/2014/main" id="{64E7DA10-91AB-4DE4-9EE5-589CEDBC2C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248" y="5255256"/>
            <a:ext cx="661987" cy="2523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ortcar Clip Art">
            <a:extLst>
              <a:ext uri="{FF2B5EF4-FFF2-40B4-BE49-F238E27FC236}">
                <a16:creationId xmlns:a16="http://schemas.microsoft.com/office/drawing/2014/main" id="{543E7E80-2C11-492B-8FD2-4DF23ED3BD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68588" flipH="1">
            <a:off x="5477610" y="5567066"/>
            <a:ext cx="657555" cy="2769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Green Sports Car Clip Art">
            <a:extLst>
              <a:ext uri="{FF2B5EF4-FFF2-40B4-BE49-F238E27FC236}">
                <a16:creationId xmlns:a16="http://schemas.microsoft.com/office/drawing/2014/main" id="{5BB2A566-3534-4115-B70C-4FC4731AFE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5516" y="7253271"/>
            <a:ext cx="661987" cy="2523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Sportcar Clip Art">
            <a:extLst>
              <a:ext uri="{FF2B5EF4-FFF2-40B4-BE49-F238E27FC236}">
                <a16:creationId xmlns:a16="http://schemas.microsoft.com/office/drawing/2014/main" id="{773A4197-3836-4598-8CBB-01E7ABBEBD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68588" flipH="1">
            <a:off x="5517878" y="7565081"/>
            <a:ext cx="657555" cy="27693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D621A898-EFA7-407E-BBD8-919AADBD39B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535433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descr="Grey rectangle with text: People and places in the past; Asking about what happened in the past">
            <a:extLst>
              <a:ext uri="{FF2B5EF4-FFF2-40B4-BE49-F238E27FC236}">
                <a16:creationId xmlns:a16="http://schemas.microsoft.com/office/drawing/2014/main" id="{627CD9B1-372C-4B71-80DF-3A3A2B6E1413}"/>
              </a:ext>
            </a:extLst>
          </p:cNvPr>
          <p:cNvSpPr/>
          <p:nvPr/>
        </p:nvSpPr>
        <p:spPr>
          <a:xfrm>
            <a:off x="161650" y="137427"/>
            <a:ext cx="4739534" cy="640745"/>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51" name="Title 3">
            <a:extLst>
              <a:ext uri="{FF2B5EF4-FFF2-40B4-BE49-F238E27FC236}">
                <a16:creationId xmlns:a16="http://schemas.microsoft.com/office/drawing/2014/main" id="{E5AF1175-7726-420F-8E6E-BC30DE129661}"/>
              </a:ext>
            </a:extLst>
          </p:cNvPr>
          <p:cNvSpPr>
            <a:spLocks noGrp="1"/>
          </p:cNvSpPr>
          <p:nvPr>
            <p:ph type="title"/>
          </p:nvPr>
        </p:nvSpPr>
        <p:spPr>
          <a:xfrm>
            <a:off x="161649" y="178068"/>
            <a:ext cx="4817298" cy="521348"/>
          </a:xfrm>
        </p:spPr>
        <p:txBody>
          <a:bodyPr lIns="0" rIns="0"/>
          <a:lstStyle/>
          <a:p>
            <a:r>
              <a:rPr lang="en-GB" sz="2000" b="1" dirty="0">
                <a:solidFill>
                  <a:schemeClr val="bg1"/>
                </a:solidFill>
                <a:latin typeface="Century Gothic" panose="020B0502020202020204" pitchFamily="34" charset="0"/>
              </a:rPr>
              <a:t>People and places in the past; Asking about what happened in the past</a:t>
            </a:r>
            <a:endParaRPr lang="en-US" sz="2000" dirty="0">
              <a:solidFill>
                <a:schemeClr val="bg1"/>
              </a:solidFill>
            </a:endParaRPr>
          </a:p>
        </p:txBody>
      </p:sp>
      <p:graphicFrame>
        <p:nvGraphicFramePr>
          <p:cNvPr id="55" name="Table 54">
            <a:extLst>
              <a:ext uri="{FF2B5EF4-FFF2-40B4-BE49-F238E27FC236}">
                <a16:creationId xmlns:a16="http://schemas.microsoft.com/office/drawing/2014/main" id="{93EDD7BC-DF7C-4652-B218-5AAD20400A64}"/>
              </a:ext>
            </a:extLst>
          </p:cNvPr>
          <p:cNvGraphicFramePr>
            <a:graphicFrameLocks noGrp="1"/>
          </p:cNvGraphicFramePr>
          <p:nvPr>
            <p:extLst>
              <p:ext uri="{D42A27DB-BD31-4B8C-83A1-F6EECF244321}">
                <p14:modId xmlns:p14="http://schemas.microsoft.com/office/powerpoint/2010/main" val="1687740391"/>
              </p:ext>
            </p:extLst>
          </p:nvPr>
        </p:nvGraphicFramePr>
        <p:xfrm>
          <a:off x="548256" y="945483"/>
          <a:ext cx="5495565" cy="4049280"/>
        </p:xfrm>
        <a:graphic>
          <a:graphicData uri="http://schemas.openxmlformats.org/drawingml/2006/table">
            <a:tbl>
              <a:tblPr>
                <a:tableStyleId>{5940675A-B579-460E-94D1-54222C63F5DA}</a:tableStyleId>
              </a:tblPr>
              <a:tblGrid>
                <a:gridCol w="1571265">
                  <a:extLst>
                    <a:ext uri="{9D8B030D-6E8A-4147-A177-3AD203B41FA5}">
                      <a16:colId xmlns:a16="http://schemas.microsoft.com/office/drawing/2014/main" val="2576834893"/>
                    </a:ext>
                  </a:extLst>
                </a:gridCol>
                <a:gridCol w="3924300">
                  <a:extLst>
                    <a:ext uri="{9D8B030D-6E8A-4147-A177-3AD203B41FA5}">
                      <a16:colId xmlns:a16="http://schemas.microsoft.com/office/drawing/2014/main" val="3222018720"/>
                    </a:ext>
                  </a:extLst>
                </a:gridCol>
              </a:tblGrid>
              <a:tr h="300176">
                <a:tc>
                  <a:txBody>
                    <a:bodyPr/>
                    <a:lstStyle/>
                    <a:p>
                      <a:r>
                        <a:rPr lang="en-GB" sz="1600" dirty="0" err="1">
                          <a:latin typeface="Century Gothic" panose="020B0502020202020204" pitchFamily="34" charset="0"/>
                        </a:rPr>
                        <a:t>emporter</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to take with, taking with</a:t>
                      </a:r>
                    </a:p>
                  </a:txBody>
                  <a:tcPr marL="90000" marR="90000" marT="46800" marB="46800" anchor="b"/>
                </a:tc>
                <a:extLst>
                  <a:ext uri="{0D108BD9-81ED-4DB2-BD59-A6C34878D82A}">
                    <a16:rowId xmlns:a16="http://schemas.microsoft.com/office/drawing/2014/main" val="4007166980"/>
                  </a:ext>
                </a:extLst>
              </a:tr>
              <a:tr h="300176">
                <a:tc>
                  <a:txBody>
                    <a:bodyPr/>
                    <a:lstStyle/>
                    <a:p>
                      <a:r>
                        <a:rPr lang="en-GB" sz="1600" dirty="0">
                          <a:latin typeface="Century Gothic" panose="020B0502020202020204" pitchFamily="34" charset="0"/>
                        </a:rPr>
                        <a:t>proposer</a:t>
                      </a:r>
                    </a:p>
                  </a:txBody>
                  <a:tcPr marL="90000" marR="90000" marT="46800" marB="46800" anchor="b"/>
                </a:tc>
                <a:tc>
                  <a:txBody>
                    <a:bodyPr/>
                    <a:lstStyle/>
                    <a:p>
                      <a:r>
                        <a:rPr lang="en-GB" sz="1600" dirty="0">
                          <a:latin typeface="Century Gothic" panose="020B0502020202020204" pitchFamily="34" charset="0"/>
                        </a:rPr>
                        <a:t>to suggest (doing), suggesting (doing)</a:t>
                      </a:r>
                    </a:p>
                  </a:txBody>
                  <a:tcPr marL="90000" marR="90000" marT="46800" marB="46800" anchor="b"/>
                </a:tc>
                <a:extLst>
                  <a:ext uri="{0D108BD9-81ED-4DB2-BD59-A6C34878D82A}">
                    <a16:rowId xmlns:a16="http://schemas.microsoft.com/office/drawing/2014/main" val="141838412"/>
                  </a:ext>
                </a:extLst>
              </a:tr>
              <a:tr h="300176">
                <a:tc>
                  <a:txBody>
                    <a:bodyPr/>
                    <a:lstStyle/>
                    <a:p>
                      <a:r>
                        <a:rPr lang="en-GB" sz="1600" dirty="0">
                          <a:latin typeface="Century Gothic" panose="020B0502020202020204" pitchFamily="34" charset="0"/>
                        </a:rPr>
                        <a:t>voyager</a:t>
                      </a:r>
                    </a:p>
                  </a:txBody>
                  <a:tcPr marL="90000" marR="90000" marT="46800" marB="46800" anchor="b"/>
                </a:tc>
                <a:tc>
                  <a:txBody>
                    <a:bodyPr/>
                    <a:lstStyle/>
                    <a:p>
                      <a:r>
                        <a:rPr lang="en-GB" sz="1600" dirty="0">
                          <a:latin typeface="Century Gothic" panose="020B0502020202020204" pitchFamily="34" charset="0"/>
                        </a:rPr>
                        <a:t>to travel, travelling</a:t>
                      </a:r>
                    </a:p>
                  </a:txBody>
                  <a:tcPr marL="90000" marR="90000" marT="46800" marB="46800" anchor="b"/>
                </a:tc>
                <a:extLst>
                  <a:ext uri="{0D108BD9-81ED-4DB2-BD59-A6C34878D82A}">
                    <a16:rowId xmlns:a16="http://schemas.microsoft.com/office/drawing/2014/main" val="1683749526"/>
                  </a:ext>
                </a:extLst>
              </a:tr>
              <a:tr h="300176">
                <a:tc>
                  <a:txBody>
                    <a:bodyPr/>
                    <a:lstStyle/>
                    <a:p>
                      <a:r>
                        <a:rPr lang="en-GB" sz="1600" dirty="0">
                          <a:latin typeface="Century Gothic" panose="020B0502020202020204" pitchFamily="34" charset="0"/>
                        </a:rPr>
                        <a:t>traverser</a:t>
                      </a:r>
                    </a:p>
                  </a:txBody>
                  <a:tcPr marL="90000" marR="90000" marT="46800" marB="46800" anchor="b"/>
                </a:tc>
                <a:tc>
                  <a:txBody>
                    <a:bodyPr/>
                    <a:lstStyle/>
                    <a:p>
                      <a:r>
                        <a:rPr lang="en-GB" sz="1600" dirty="0">
                          <a:latin typeface="Century Gothic" panose="020B0502020202020204" pitchFamily="34" charset="0"/>
                        </a:rPr>
                        <a:t>to cross, crossing</a:t>
                      </a:r>
                    </a:p>
                  </a:txBody>
                  <a:tcPr marL="90000" marR="90000" marT="46800" marB="46800" anchor="b"/>
                </a:tc>
                <a:extLst>
                  <a:ext uri="{0D108BD9-81ED-4DB2-BD59-A6C34878D82A}">
                    <a16:rowId xmlns:a16="http://schemas.microsoft.com/office/drawing/2014/main" val="3029552813"/>
                  </a:ext>
                </a:extLst>
              </a:tr>
              <a:tr h="300176">
                <a:tc>
                  <a:txBody>
                    <a:bodyPr/>
                    <a:lstStyle/>
                    <a:p>
                      <a:r>
                        <a:rPr lang="en-GB" sz="1600" dirty="0">
                          <a:latin typeface="Century Gothic" panose="020B0502020202020204" pitchFamily="34" charset="0"/>
                        </a:rPr>
                        <a:t>la </a:t>
                      </a:r>
                      <a:r>
                        <a:rPr lang="en-GB" sz="1600" dirty="0" err="1">
                          <a:latin typeface="Century Gothic" panose="020B0502020202020204" pitchFamily="34" charset="0"/>
                        </a:rPr>
                        <a:t>frontière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border</a:t>
                      </a:r>
                    </a:p>
                  </a:txBody>
                  <a:tcPr marL="90000" marR="90000" marT="46800" marB="46800" anchor="b"/>
                </a:tc>
                <a:extLst>
                  <a:ext uri="{0D108BD9-81ED-4DB2-BD59-A6C34878D82A}">
                    <a16:rowId xmlns:a16="http://schemas.microsoft.com/office/drawing/2014/main" val="3491161878"/>
                  </a:ext>
                </a:extLst>
              </a:tr>
              <a:tr h="300176">
                <a:tc>
                  <a:txBody>
                    <a:bodyPr/>
                    <a:lstStyle/>
                    <a:p>
                      <a:r>
                        <a:rPr lang="en-GB" sz="1600" dirty="0">
                          <a:latin typeface="Century Gothic" panose="020B0502020202020204" pitchFamily="34" charset="0"/>
                        </a:rPr>
                        <a:t>la</a:t>
                      </a:r>
                      <a:r>
                        <a:rPr lang="en-GB" sz="1600" baseline="0" dirty="0">
                          <a:latin typeface="Century Gothic" panose="020B0502020202020204" pitchFamily="34" charset="0"/>
                        </a:rPr>
                        <a:t> </a:t>
                      </a:r>
                      <a:r>
                        <a:rPr lang="en-GB" sz="1600" baseline="0" dirty="0" err="1">
                          <a:latin typeface="Century Gothic" panose="020B0502020202020204" pitchFamily="34" charset="0"/>
                        </a:rPr>
                        <a:t>forêt</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forest</a:t>
                      </a:r>
                    </a:p>
                  </a:txBody>
                  <a:tcPr marL="90000" marR="90000" marT="46800" marB="46800" anchor="b"/>
                </a:tc>
                <a:extLst>
                  <a:ext uri="{0D108BD9-81ED-4DB2-BD59-A6C34878D82A}">
                    <a16:rowId xmlns:a16="http://schemas.microsoft.com/office/drawing/2014/main" val="977986458"/>
                  </a:ext>
                </a:extLst>
              </a:tr>
              <a:tr h="300176">
                <a:tc>
                  <a:txBody>
                    <a:bodyPr/>
                    <a:lstStyle/>
                    <a:p>
                      <a:r>
                        <a:rPr lang="en-GB" sz="1600" dirty="0">
                          <a:latin typeface="Century Gothic" panose="020B0502020202020204" pitchFamily="34" charset="0"/>
                        </a:rPr>
                        <a:t>la</a:t>
                      </a:r>
                      <a:r>
                        <a:rPr lang="en-GB" sz="1600" baseline="0" dirty="0">
                          <a:latin typeface="Century Gothic" panose="020B0502020202020204" pitchFamily="34" charset="0"/>
                        </a:rPr>
                        <a:t> </a:t>
                      </a:r>
                      <a:r>
                        <a:rPr lang="en-GB" sz="1600" baseline="0" dirty="0" err="1">
                          <a:latin typeface="Century Gothic" panose="020B0502020202020204" pitchFamily="34" charset="0"/>
                        </a:rPr>
                        <a:t>montagne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mountain</a:t>
                      </a:r>
                    </a:p>
                  </a:txBody>
                  <a:tcPr marL="90000" marR="90000" marT="46800" marB="46800" anchor="b"/>
                </a:tc>
                <a:extLst>
                  <a:ext uri="{0D108BD9-81ED-4DB2-BD59-A6C34878D82A}">
                    <a16:rowId xmlns:a16="http://schemas.microsoft.com/office/drawing/2014/main" val="3008129673"/>
                  </a:ext>
                </a:extLst>
              </a:tr>
              <a:tr h="300176">
                <a:tc>
                  <a:txBody>
                    <a:bodyPr/>
                    <a:lstStyle/>
                    <a:p>
                      <a:r>
                        <a:rPr lang="en-GB" sz="1600" dirty="0">
                          <a:latin typeface="Century Gothic" panose="020B0502020202020204" pitchFamily="34" charset="0"/>
                        </a:rPr>
                        <a:t>la </a:t>
                      </a:r>
                      <a:r>
                        <a:rPr lang="en-GB" sz="1600" dirty="0" err="1">
                          <a:latin typeface="Century Gothic" panose="020B0502020202020204" pitchFamily="34" charset="0"/>
                        </a:rPr>
                        <a:t>vue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view</a:t>
                      </a:r>
                    </a:p>
                  </a:txBody>
                  <a:tcPr marL="90000" marR="90000" marT="46800" marB="46800" anchor="b"/>
                </a:tc>
                <a:extLst>
                  <a:ext uri="{0D108BD9-81ED-4DB2-BD59-A6C34878D82A}">
                    <a16:rowId xmlns:a16="http://schemas.microsoft.com/office/drawing/2014/main" val="4091572625"/>
                  </a:ext>
                </a:extLst>
              </a:tr>
              <a:tr h="300176">
                <a:tc>
                  <a:txBody>
                    <a:bodyPr/>
                    <a:lstStyle/>
                    <a:p>
                      <a:r>
                        <a:rPr lang="en-GB" sz="1600" dirty="0" err="1">
                          <a:latin typeface="Century Gothic" panose="020B0502020202020204" pitchFamily="34" charset="0"/>
                        </a:rPr>
                        <a:t>suisse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Swiss (m/f)</a:t>
                      </a:r>
                    </a:p>
                  </a:txBody>
                  <a:tcPr marL="90000" marR="90000" marT="46800" marB="46800" anchor="b"/>
                </a:tc>
                <a:extLst>
                  <a:ext uri="{0D108BD9-81ED-4DB2-BD59-A6C34878D82A}">
                    <a16:rowId xmlns:a16="http://schemas.microsoft.com/office/drawing/2014/main" val="1061227613"/>
                  </a:ext>
                </a:extLst>
              </a:tr>
              <a:tr h="300176">
                <a:tc>
                  <a:txBody>
                    <a:bodyPr/>
                    <a:lstStyle/>
                    <a:p>
                      <a:r>
                        <a:rPr lang="en-GB" sz="1600" dirty="0">
                          <a:latin typeface="Century Gothic" panose="020B0502020202020204" pitchFamily="34" charset="0"/>
                        </a:rPr>
                        <a:t>la Suisse</a:t>
                      </a:r>
                    </a:p>
                  </a:txBody>
                  <a:tcPr marL="90000" marR="90000" marT="46800" marB="46800" anchor="b"/>
                </a:tc>
                <a:tc>
                  <a:txBody>
                    <a:bodyPr/>
                    <a:lstStyle/>
                    <a:p>
                      <a:r>
                        <a:rPr lang="en-GB" sz="1600" dirty="0">
                          <a:latin typeface="Century Gothic" panose="020B0502020202020204" pitchFamily="34" charset="0"/>
                        </a:rPr>
                        <a:t>Switzerland</a:t>
                      </a:r>
                    </a:p>
                  </a:txBody>
                  <a:tcPr marL="90000" marR="90000" marT="46800" marB="46800" anchor="b"/>
                </a:tc>
                <a:extLst>
                  <a:ext uri="{0D108BD9-81ED-4DB2-BD59-A6C34878D82A}">
                    <a16:rowId xmlns:a16="http://schemas.microsoft.com/office/drawing/2014/main" val="2716920505"/>
                  </a:ext>
                </a:extLst>
              </a:tr>
              <a:tr h="300176">
                <a:tc>
                  <a:txBody>
                    <a:bodyPr/>
                    <a:lstStyle/>
                    <a:p>
                      <a:r>
                        <a:rPr lang="en-GB" sz="1600" dirty="0">
                          <a:latin typeface="Century Gothic" panose="020B0502020202020204" pitchFamily="34" charset="0"/>
                        </a:rPr>
                        <a:t>Genève</a:t>
                      </a:r>
                    </a:p>
                  </a:txBody>
                  <a:tcPr marL="90000" marR="90000" marT="46800" marB="46800" anchor="b"/>
                </a:tc>
                <a:tc>
                  <a:txBody>
                    <a:bodyPr/>
                    <a:lstStyle/>
                    <a:p>
                      <a:r>
                        <a:rPr lang="en-GB" sz="1600" dirty="0">
                          <a:latin typeface="Century Gothic" panose="020B0502020202020204" pitchFamily="34" charset="0"/>
                        </a:rPr>
                        <a:t>Geneva</a:t>
                      </a:r>
                    </a:p>
                  </a:txBody>
                  <a:tcPr marL="90000" marR="90000" marT="46800" marB="46800" anchor="b"/>
                </a:tc>
                <a:extLst>
                  <a:ext uri="{0D108BD9-81ED-4DB2-BD59-A6C34878D82A}">
                    <a16:rowId xmlns:a16="http://schemas.microsoft.com/office/drawing/2014/main" val="10010"/>
                  </a:ext>
                </a:extLst>
              </a:tr>
              <a:tr h="300176">
                <a:tc>
                  <a:txBody>
                    <a:bodyPr/>
                    <a:lstStyle/>
                    <a:p>
                      <a:r>
                        <a:rPr lang="en-GB" sz="1600" dirty="0" err="1">
                          <a:latin typeface="Century Gothic" panose="020B0502020202020204" pitchFamily="34" charset="0"/>
                        </a:rPr>
                        <a:t>il</a:t>
                      </a:r>
                      <a:r>
                        <a:rPr lang="en-GB" sz="1600" dirty="0">
                          <a:latin typeface="Century Gothic" panose="020B0502020202020204" pitchFamily="34" charset="0"/>
                        </a:rPr>
                        <a:t> y</a:t>
                      </a:r>
                      <a:r>
                        <a:rPr lang="en-GB" sz="1600" baseline="0" dirty="0">
                          <a:latin typeface="Century Gothic" panose="020B0502020202020204" pitchFamily="34" charset="0"/>
                        </a:rPr>
                        <a:t> </a:t>
                      </a:r>
                      <a:r>
                        <a:rPr lang="en-GB" sz="1600" baseline="0" dirty="0" err="1">
                          <a:latin typeface="Century Gothic" panose="020B0502020202020204" pitchFamily="34" charset="0"/>
                        </a:rPr>
                        <a:t>avait</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there</a:t>
                      </a:r>
                      <a:r>
                        <a:rPr lang="en-GB" sz="1600" baseline="0" dirty="0">
                          <a:latin typeface="Century Gothic" panose="020B0502020202020204" pitchFamily="34" charset="0"/>
                        </a:rPr>
                        <a:t> was | there were</a:t>
                      </a:r>
                      <a:endParaRPr lang="en-GB" sz="1600"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10011"/>
                  </a:ext>
                </a:extLst>
              </a:tr>
            </a:tbl>
          </a:graphicData>
        </a:graphic>
      </p:graphicFrame>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28</a:t>
            </a:r>
          </a:p>
        </p:txBody>
      </p:sp>
      <p:sp>
        <p:nvSpPr>
          <p:cNvPr id="41" name="Rectangle 40">
            <a:extLst>
              <a:ext uri="{FF2B5EF4-FFF2-40B4-BE49-F238E27FC236}">
                <a16:creationId xmlns:a16="http://schemas.microsoft.com/office/drawing/2014/main" id="{5794AC75-2BEA-4768-8A48-15E2FCA21948}"/>
              </a:ext>
            </a:extLst>
          </p:cNvPr>
          <p:cNvSpPr/>
          <p:nvPr/>
        </p:nvSpPr>
        <p:spPr>
          <a:xfrm>
            <a:off x="4978947" y="15590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pic>
        <p:nvPicPr>
          <p:cNvPr id="53" name="Picture 2" descr="QR code">
            <a:extLst>
              <a:ext uri="{FF2B5EF4-FFF2-40B4-BE49-F238E27FC236}">
                <a16:creationId xmlns:a16="http://schemas.microsoft.com/office/drawing/2014/main" id="{8BE6AF7F-524F-4F81-B648-038066A2925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48421" y="5358460"/>
            <a:ext cx="1295400" cy="1295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7" name="Table 56">
            <a:extLst>
              <a:ext uri="{FF2B5EF4-FFF2-40B4-BE49-F238E27FC236}">
                <a16:creationId xmlns:a16="http://schemas.microsoft.com/office/drawing/2014/main" id="{D11F6961-7C30-4566-80E4-C08AA60F4C3B}"/>
              </a:ext>
            </a:extLst>
          </p:cNvPr>
          <p:cNvGraphicFramePr>
            <a:graphicFrameLocks noGrp="1"/>
          </p:cNvGraphicFramePr>
          <p:nvPr>
            <p:extLst>
              <p:ext uri="{D42A27DB-BD31-4B8C-83A1-F6EECF244321}">
                <p14:modId xmlns:p14="http://schemas.microsoft.com/office/powerpoint/2010/main" val="2267795889"/>
              </p:ext>
            </p:extLst>
          </p:nvPr>
        </p:nvGraphicFramePr>
        <p:xfrm>
          <a:off x="-108419" y="931319"/>
          <a:ext cx="797537" cy="3713908"/>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37628">
                <a:tc>
                  <a:txBody>
                    <a:bodyPr/>
                    <a:lstStyle/>
                    <a:p>
                      <a:pPr algn="ct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sp>
        <p:nvSpPr>
          <p:cNvPr id="58" name="Rounded Rectangle 9">
            <a:extLst>
              <a:ext uri="{FF2B5EF4-FFF2-40B4-BE49-F238E27FC236}">
                <a16:creationId xmlns:a16="http://schemas.microsoft.com/office/drawing/2014/main" id="{9D7DA86B-D59E-4617-8808-ADEDBF49B4A3}"/>
              </a:ext>
            </a:extLst>
          </p:cNvPr>
          <p:cNvSpPr/>
          <p:nvPr/>
        </p:nvSpPr>
        <p:spPr>
          <a:xfrm>
            <a:off x="4571724" y="6645710"/>
            <a:ext cx="1648793" cy="562016"/>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8.1.1.6 &amp; 7.3.2.5</a:t>
            </a:r>
          </a:p>
        </p:txBody>
      </p:sp>
      <p:pic>
        <p:nvPicPr>
          <p:cNvPr id="59" name="Picture 58" descr="Clipart of mountains">
            <a:extLst>
              <a:ext uri="{FF2B5EF4-FFF2-40B4-BE49-F238E27FC236}">
                <a16:creationId xmlns:a16="http://schemas.microsoft.com/office/drawing/2014/main" id="{7349DFD7-D60D-49E9-A8C9-A3ECFB1C24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6954" y="7314146"/>
            <a:ext cx="1017282" cy="1017282"/>
          </a:xfrm>
          <a:prstGeom prst="rect">
            <a:avLst/>
          </a:prstGeom>
        </p:spPr>
      </p:pic>
      <p:pic>
        <p:nvPicPr>
          <p:cNvPr id="9" name="Picture 8" descr="Map of Switzerland filled with Swiss flag">
            <a:extLst>
              <a:ext uri="{FF2B5EF4-FFF2-40B4-BE49-F238E27FC236}">
                <a16:creationId xmlns:a16="http://schemas.microsoft.com/office/drawing/2014/main" id="{9E02780C-EF7F-4331-8BAA-7D3DFF16C4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1276" y="6963192"/>
            <a:ext cx="1340068" cy="1340068"/>
          </a:xfrm>
          <a:prstGeom prst="rect">
            <a:avLst/>
          </a:prstGeom>
        </p:spPr>
      </p:pic>
      <p:pic>
        <p:nvPicPr>
          <p:cNvPr id="10" name="Picture 9" descr="Clipart of trees">
            <a:extLst>
              <a:ext uri="{FF2B5EF4-FFF2-40B4-BE49-F238E27FC236}">
                <a16:creationId xmlns:a16="http://schemas.microsoft.com/office/drawing/2014/main" id="{AC629184-0860-4980-AEF7-32418D2BF2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5494" y="6169684"/>
            <a:ext cx="1037071" cy="793508"/>
          </a:xfrm>
          <a:prstGeom prst="rect">
            <a:avLst/>
          </a:prstGeom>
        </p:spPr>
      </p:pic>
    </p:spTree>
    <p:extLst>
      <p:ext uri="{BB962C8B-B14F-4D97-AF65-F5344CB8AC3E}">
        <p14:creationId xmlns:p14="http://schemas.microsoft.com/office/powerpoint/2010/main" val="1894176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698F0C2-0629-1341-BE1B-BAA99CBA2317}"/>
              </a:ext>
            </a:extLst>
          </p:cNvPr>
          <p:cNvGraphicFramePr>
            <a:graphicFrameLocks noGrp="1"/>
          </p:cNvGraphicFramePr>
          <p:nvPr>
            <p:extLst>
              <p:ext uri="{D42A27DB-BD31-4B8C-83A1-F6EECF244321}">
                <p14:modId xmlns:p14="http://schemas.microsoft.com/office/powerpoint/2010/main" val="1008345744"/>
              </p:ext>
            </p:extLst>
          </p:nvPr>
        </p:nvGraphicFramePr>
        <p:xfrm>
          <a:off x="82871" y="102140"/>
          <a:ext cx="6660988" cy="8017462"/>
        </p:xfrm>
        <a:graphic>
          <a:graphicData uri="http://schemas.openxmlformats.org/drawingml/2006/table">
            <a:tbl>
              <a:tblPr firstRow="1" bandRow="1"/>
              <a:tblGrid>
                <a:gridCol w="1010603">
                  <a:extLst>
                    <a:ext uri="{9D8B030D-6E8A-4147-A177-3AD203B41FA5}">
                      <a16:colId xmlns:a16="http://schemas.microsoft.com/office/drawing/2014/main" val="20000"/>
                    </a:ext>
                  </a:extLst>
                </a:gridCol>
                <a:gridCol w="5650385">
                  <a:extLst>
                    <a:ext uri="{9D8B030D-6E8A-4147-A177-3AD203B41FA5}">
                      <a16:colId xmlns:a16="http://schemas.microsoft.com/office/drawing/2014/main" val="20001"/>
                    </a:ext>
                  </a:extLst>
                </a:gridCol>
              </a:tblGrid>
              <a:tr h="30871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GB" sz="1400" baseline="0" dirty="0">
                          <a:solidFill>
                            <a:schemeClr val="tx1"/>
                          </a:solidFill>
                          <a:latin typeface="Century Gothic" panose="020B0502020202020204" pitchFamily="34" charset="0"/>
                          <a:cs typeface="Arial" panose="020B0604020202020204" pitchFamily="34" charset="0"/>
                        </a:rPr>
                        <a:t>Overview </a:t>
                      </a:r>
                      <a:endParaRPr lang="en-GB" sz="1400" dirty="0">
                        <a:solidFill>
                          <a:schemeClr val="tx1"/>
                        </a:solidFill>
                        <a:latin typeface="Century Gothic" panose="020B0502020202020204" pitchFamily="34" charset="0"/>
                        <a:cs typeface="Arial" panose="020B0604020202020204" pitchFamily="34" charset="0"/>
                      </a:endParaRPr>
                    </a:p>
                  </a:txBody>
                  <a:tcPr marR="0"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GB" sz="1400" dirty="0">
                          <a:solidFill>
                            <a:schemeClr val="tx1"/>
                          </a:solidFill>
                          <a:latin typeface="Century Gothic" panose="020B0502020202020204" pitchFamily="34" charset="0"/>
                          <a:cs typeface="Arial" panose="020B0604020202020204" pitchFamily="34" charset="0"/>
                        </a:rPr>
                        <a:t>Theme / Topic</a:t>
                      </a: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a:solidFill>
                            <a:schemeClr val="tx1"/>
                          </a:solidFill>
                          <a:latin typeface="Century Gothic" panose="020B0502020202020204" pitchFamily="34" charset="0"/>
                          <a:cs typeface="Arial" panose="020B0604020202020204" pitchFamily="34" charset="0"/>
                        </a:rPr>
                        <a:t>Autumn </a:t>
                      </a:r>
                      <a:r>
                        <a:rPr lang="en-GB" sz="1400" baseline="0" dirty="0">
                          <a:solidFill>
                            <a:schemeClr val="tx1"/>
                          </a:solidFill>
                          <a:latin typeface="Century Gothic" panose="020B0502020202020204" pitchFamily="34" charset="0"/>
                          <a:cs typeface="Arial" panose="020B0604020202020204" pitchFamily="34" charset="0"/>
                        </a:rPr>
                        <a:t> </a:t>
                      </a:r>
                    </a:p>
                    <a:p>
                      <a:r>
                        <a:rPr lang="en-GB" sz="1400" baseline="0" dirty="0">
                          <a:solidFill>
                            <a:schemeClr val="tx1"/>
                          </a:solidFill>
                          <a:latin typeface="Century Gothic" panose="020B0502020202020204" pitchFamily="34" charset="0"/>
                          <a:cs typeface="Arial" panose="020B0604020202020204" pitchFamily="34" charset="0"/>
                        </a:rPr>
                        <a:t>Term 1</a:t>
                      </a:r>
                      <a:endParaRPr lang="en-GB" sz="1400" dirty="0">
                        <a:solidFill>
                          <a:schemeClr val="tx1"/>
                        </a:solidFill>
                        <a:latin typeface="Century Gothic" panose="020B0502020202020204" pitchFamily="34" charset="0"/>
                        <a:cs typeface="Arial" panose="020B0604020202020204" pitchFamily="34" charset="0"/>
                      </a:endParaRPr>
                    </a:p>
                  </a:txBody>
                  <a:tcPr marR="0"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0" indent="0">
                        <a:lnSpc>
                          <a:spcPct val="110000"/>
                        </a:lnSpc>
                        <a:spcAft>
                          <a:spcPts val="0"/>
                        </a:spcAft>
                        <a:buFontTx/>
                        <a:buNone/>
                      </a:pPr>
                      <a:r>
                        <a:rPr lang="en-GB" sz="1300" u="none" strike="noStrike" dirty="0">
                          <a:solidFill>
                            <a:schemeClr val="tx1"/>
                          </a:solidFill>
                          <a:effectLst/>
                          <a:latin typeface="Century Gothic" panose="020B0502020202020204" pitchFamily="34" charset="0"/>
                        </a:rPr>
                        <a:t>Asking how to say and write new words in French</a:t>
                      </a:r>
                    </a:p>
                    <a:p>
                      <a:pPr marL="0" lvl="0" indent="0">
                        <a:lnSpc>
                          <a:spcPct val="110000"/>
                        </a:lnSpc>
                        <a:spcAft>
                          <a:spcPts val="0"/>
                        </a:spcAft>
                        <a:buFontTx/>
                        <a:buNone/>
                      </a:pPr>
                      <a:r>
                        <a:rPr lang="en-GB" sz="1300" u="none" strike="noStrike" dirty="0">
                          <a:solidFill>
                            <a:schemeClr val="tx1"/>
                          </a:solidFill>
                          <a:effectLst/>
                          <a:latin typeface="Century Gothic" panose="020B0502020202020204" pitchFamily="34" charset="0"/>
                        </a:rPr>
                        <a:t>Distinguishing between being and having</a:t>
                      </a:r>
                    </a:p>
                    <a:p>
                      <a:pPr marL="0" marR="0" lvl="0" indent="0" algn="l" defTabSz="914400" rtl="0" eaLnBrk="1" fontAlgn="auto" latinLnBrk="0" hangingPunct="1">
                        <a:lnSpc>
                          <a:spcPct val="110000"/>
                        </a:lnSpc>
                        <a:spcBef>
                          <a:spcPts val="0"/>
                        </a:spcBef>
                        <a:spcAft>
                          <a:spcPts val="0"/>
                        </a:spcAft>
                        <a:buClrTx/>
                        <a:buSzTx/>
                        <a:buFontTx/>
                        <a:buNone/>
                        <a:tabLst/>
                        <a:defRPr/>
                      </a:pPr>
                      <a:r>
                        <a:rPr lang="en-GB" sz="1300" u="none" strike="noStrike" dirty="0">
                          <a:solidFill>
                            <a:schemeClr val="tx1"/>
                          </a:solidFill>
                          <a:effectLst/>
                          <a:latin typeface="Century Gothic" panose="020B0502020202020204" pitchFamily="34" charset="0"/>
                        </a:rPr>
                        <a:t>Talking about jobs</a:t>
                      </a:r>
                    </a:p>
                    <a:p>
                      <a:pPr marL="0" marR="0" lvl="0" indent="0" algn="l" defTabSz="914400" rtl="0" eaLnBrk="1" fontAlgn="auto" latinLnBrk="0" hangingPunct="1">
                        <a:lnSpc>
                          <a:spcPct val="110000"/>
                        </a:lnSpc>
                        <a:spcBef>
                          <a:spcPts val="0"/>
                        </a:spcBef>
                        <a:spcAft>
                          <a:spcPts val="0"/>
                        </a:spcAft>
                        <a:buClrTx/>
                        <a:buSzTx/>
                        <a:buFontTx/>
                        <a:buNone/>
                        <a:tabLst/>
                        <a:defRPr/>
                      </a:pPr>
                      <a:r>
                        <a:rPr lang="en-GB" sz="1300" u="none" strike="noStrike" dirty="0">
                          <a:solidFill>
                            <a:schemeClr val="tx1"/>
                          </a:solidFill>
                          <a:effectLst/>
                          <a:latin typeface="Century Gothic" panose="020B0502020202020204" pitchFamily="34" charset="0"/>
                        </a:rPr>
                        <a:t>Talking about what, when, where and why you celebrate</a:t>
                      </a:r>
                    </a:p>
                    <a:p>
                      <a:pPr marL="0" lvl="0" indent="0">
                        <a:lnSpc>
                          <a:spcPct val="110000"/>
                        </a:lnSpc>
                        <a:spcAft>
                          <a:spcPts val="0"/>
                        </a:spcAft>
                        <a:buFontTx/>
                        <a:buNone/>
                      </a:pPr>
                      <a:r>
                        <a:rPr lang="en-GB" sz="1300" u="none" strike="noStrike" dirty="0">
                          <a:solidFill>
                            <a:schemeClr val="tx1"/>
                          </a:solidFill>
                          <a:effectLst/>
                          <a:latin typeface="Century Gothic" panose="020B0502020202020204" pitchFamily="34" charset="0"/>
                        </a:rPr>
                        <a:t>Talking about how people celebrate</a:t>
                      </a:r>
                    </a:p>
                    <a:p>
                      <a:pPr marL="0" lvl="0" indent="0">
                        <a:lnSpc>
                          <a:spcPct val="110000"/>
                        </a:lnSpc>
                        <a:spcAft>
                          <a:spcPts val="0"/>
                        </a:spcAft>
                        <a:buFontTx/>
                        <a:buNone/>
                      </a:pPr>
                      <a:r>
                        <a:rPr lang="en-GB" sz="1300" u="none" strike="noStrike" dirty="0">
                          <a:solidFill>
                            <a:schemeClr val="tx1"/>
                          </a:solidFill>
                          <a:effectLst/>
                          <a:latin typeface="Century Gothic" panose="020B0502020202020204" pitchFamily="34" charset="0"/>
                        </a:rPr>
                        <a:t>What happens and doesn't happen</a:t>
                      </a:r>
                    </a:p>
                  </a:txBody>
                  <a:tcPr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1"/>
                  </a:ext>
                </a:extLst>
              </a:tr>
              <a:tr h="12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a:solidFill>
                            <a:schemeClr val="tx1"/>
                          </a:solidFill>
                          <a:latin typeface="Century Gothic" panose="020B0502020202020204" pitchFamily="34" charset="0"/>
                          <a:cs typeface="Arial" panose="020B0604020202020204" pitchFamily="34" charset="0"/>
                        </a:rPr>
                        <a:t>Autumn </a:t>
                      </a:r>
                      <a:r>
                        <a:rPr lang="en-GB" sz="1400" baseline="0" dirty="0">
                          <a:solidFill>
                            <a:schemeClr val="tx1"/>
                          </a:solidFill>
                          <a:latin typeface="Century Gothic" panose="020B0502020202020204" pitchFamily="34" charset="0"/>
                          <a:cs typeface="Arial" panose="020B0604020202020204" pitchFamily="34" charset="0"/>
                        </a:rPr>
                        <a:t> </a:t>
                      </a:r>
                    </a:p>
                    <a:p>
                      <a:r>
                        <a:rPr lang="en-GB" sz="1400" baseline="0" dirty="0">
                          <a:solidFill>
                            <a:schemeClr val="tx1"/>
                          </a:solidFill>
                          <a:latin typeface="Century Gothic" panose="020B0502020202020204" pitchFamily="34" charset="0"/>
                          <a:cs typeface="Arial" panose="020B0604020202020204" pitchFamily="34" charset="0"/>
                        </a:rPr>
                        <a:t>Term 2</a:t>
                      </a:r>
                      <a:endParaRPr lang="en-GB" sz="1400" dirty="0">
                        <a:solidFill>
                          <a:schemeClr val="tx1"/>
                        </a:solidFill>
                        <a:latin typeface="Century Gothic" panose="020B0502020202020204" pitchFamily="34" charset="0"/>
                        <a:cs typeface="Arial" panose="020B0604020202020204" pitchFamily="34" charset="0"/>
                      </a:endParaRPr>
                    </a:p>
                  </a:txBody>
                  <a:tcPr marR="0"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0" indent="0" algn="l" defTabSz="914400" rtl="0" eaLnBrk="1" latinLnBrk="0" hangingPunct="1">
                        <a:lnSpc>
                          <a:spcPct val="110000"/>
                        </a:lnSpc>
                        <a:spcAft>
                          <a:spcPts val="0"/>
                        </a:spcAft>
                        <a:buFontTx/>
                        <a:buNone/>
                      </a:pPr>
                      <a:r>
                        <a:rPr lang="en-GB" sz="1300" u="none" strike="noStrike" kern="1200" dirty="0">
                          <a:solidFill>
                            <a:schemeClr val="tx1"/>
                          </a:solidFill>
                          <a:effectLst/>
                          <a:latin typeface="Century Gothic" panose="020B0502020202020204" pitchFamily="34" charset="0"/>
                          <a:ea typeface="+mn-ea"/>
                          <a:cs typeface="+mn-cs"/>
                        </a:rPr>
                        <a:t>Talking about what you are doing today vs what you did yesterday</a:t>
                      </a:r>
                    </a:p>
                    <a:p>
                      <a:pPr marL="0" lvl="0" indent="0" algn="l" defTabSz="914400" rtl="0" eaLnBrk="1" latinLnBrk="0" hangingPunct="1">
                        <a:lnSpc>
                          <a:spcPct val="110000"/>
                        </a:lnSpc>
                        <a:spcAft>
                          <a:spcPts val="0"/>
                        </a:spcAft>
                        <a:buFontTx/>
                        <a:buNone/>
                      </a:pPr>
                      <a:r>
                        <a:rPr lang="en-GB" sz="1300" u="none" strike="noStrike" kern="1200" dirty="0">
                          <a:solidFill>
                            <a:schemeClr val="tx1"/>
                          </a:solidFill>
                          <a:effectLst/>
                          <a:latin typeface="Century Gothic" panose="020B0502020202020204" pitchFamily="34" charset="0"/>
                          <a:ea typeface="+mn-ea"/>
                          <a:cs typeface="+mn-cs"/>
                        </a:rPr>
                        <a:t>Sharing past experiences</a:t>
                      </a:r>
                    </a:p>
                    <a:p>
                      <a:pPr marL="0" lvl="0" indent="0" algn="l" defTabSz="914400" rtl="0" eaLnBrk="1" latinLnBrk="0" hangingPunct="1">
                        <a:lnSpc>
                          <a:spcPct val="110000"/>
                        </a:lnSpc>
                        <a:spcAft>
                          <a:spcPts val="0"/>
                        </a:spcAft>
                        <a:buFontTx/>
                        <a:buNone/>
                      </a:pPr>
                      <a:r>
                        <a:rPr lang="en-GB" sz="1300" u="none" strike="noStrike" kern="1200" dirty="0">
                          <a:solidFill>
                            <a:schemeClr val="tx1"/>
                          </a:solidFill>
                          <a:effectLst/>
                          <a:latin typeface="Century Gothic" panose="020B0502020202020204" pitchFamily="34" charset="0"/>
                          <a:ea typeface="+mn-ea"/>
                          <a:cs typeface="+mn-cs"/>
                        </a:rPr>
                        <a:t>People and places in the past</a:t>
                      </a:r>
                    </a:p>
                    <a:p>
                      <a:pPr marL="0" lvl="0" indent="0" algn="l" defTabSz="914400" rtl="0" eaLnBrk="1" latinLnBrk="0" hangingPunct="1">
                        <a:lnSpc>
                          <a:spcPct val="110000"/>
                        </a:lnSpc>
                        <a:spcAft>
                          <a:spcPts val="0"/>
                        </a:spcAft>
                        <a:buFontTx/>
                        <a:buNone/>
                      </a:pPr>
                      <a:r>
                        <a:rPr lang="en-GB" sz="1300" u="none" strike="noStrike" kern="1200" dirty="0">
                          <a:solidFill>
                            <a:schemeClr val="tx1"/>
                          </a:solidFill>
                          <a:effectLst/>
                          <a:latin typeface="Century Gothic" panose="020B0502020202020204" pitchFamily="34" charset="0"/>
                          <a:ea typeface="+mn-ea"/>
                          <a:cs typeface="+mn-cs"/>
                        </a:rPr>
                        <a:t>Asking about what happened in the past</a:t>
                      </a:r>
                    </a:p>
                    <a:p>
                      <a:pPr marL="0" marR="0" lvl="0" indent="0" algn="l" defTabSz="914400" rtl="0" eaLnBrk="1" fontAlgn="auto" latinLnBrk="0" hangingPunct="1">
                        <a:lnSpc>
                          <a:spcPct val="110000"/>
                        </a:lnSpc>
                        <a:spcBef>
                          <a:spcPts val="0"/>
                        </a:spcBef>
                        <a:spcAft>
                          <a:spcPts val="0"/>
                        </a:spcAft>
                        <a:buClrTx/>
                        <a:buSzTx/>
                        <a:buFontTx/>
                        <a:buNone/>
                        <a:tabLst/>
                        <a:defRPr/>
                      </a:pPr>
                      <a:r>
                        <a:rPr lang="en-GB" sz="1300" dirty="0">
                          <a:latin typeface="Century Gothic" panose="020B0502020202020204" pitchFamily="34" charset="0"/>
                        </a:rPr>
                        <a:t>Extended reading: journalistic text</a:t>
                      </a:r>
                    </a:p>
                    <a:p>
                      <a:pPr marL="0" lvl="0" indent="0" algn="l" defTabSz="914400" rtl="0" eaLnBrk="1" latinLnBrk="0" hangingPunct="1">
                        <a:lnSpc>
                          <a:spcPct val="110000"/>
                        </a:lnSpc>
                        <a:spcAft>
                          <a:spcPts val="0"/>
                        </a:spcAft>
                        <a:buFontTx/>
                        <a:buNone/>
                      </a:pPr>
                      <a:r>
                        <a:rPr lang="en-GB" sz="1300" u="none" strike="noStrike" kern="1200" dirty="0">
                          <a:solidFill>
                            <a:schemeClr val="tx1"/>
                          </a:solidFill>
                          <a:effectLst/>
                          <a:latin typeface="Century Gothic" panose="020B0502020202020204" pitchFamily="34" charset="0"/>
                          <a:ea typeface="+mn-ea"/>
                          <a:cs typeface="+mn-cs"/>
                        </a:rPr>
                        <a:t>Talking about what you do in your free time and where you do it</a:t>
                      </a:r>
                    </a:p>
                    <a:p>
                      <a:pPr marL="0" lvl="0" indent="0" algn="l" defTabSz="914400" rtl="0" eaLnBrk="1" latinLnBrk="0" hangingPunct="1">
                        <a:lnSpc>
                          <a:spcPct val="110000"/>
                        </a:lnSpc>
                        <a:spcAft>
                          <a:spcPts val="0"/>
                        </a:spcAft>
                        <a:buFontTx/>
                        <a:buNone/>
                      </a:pPr>
                      <a:r>
                        <a:rPr lang="en-GB" sz="1300" u="none" strike="noStrike" kern="1200" dirty="0">
                          <a:solidFill>
                            <a:schemeClr val="tx1"/>
                          </a:solidFill>
                          <a:effectLst/>
                          <a:latin typeface="Century Gothic" panose="020B0502020202020204" pitchFamily="34" charset="0"/>
                          <a:ea typeface="+mn-ea"/>
                          <a:cs typeface="+mn-cs"/>
                        </a:rPr>
                        <a:t>Talking about parts and wholes</a:t>
                      </a:r>
                    </a:p>
                  </a:txBody>
                  <a:tcPr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a:solidFill>
                            <a:schemeClr val="tx1"/>
                          </a:solidFill>
                          <a:latin typeface="Century Gothic" panose="020B0502020202020204" pitchFamily="34" charset="0"/>
                          <a:cs typeface="Arial" panose="020B0604020202020204" pitchFamily="34" charset="0"/>
                        </a:rPr>
                        <a:t>Spring </a:t>
                      </a:r>
                      <a:br>
                        <a:rPr lang="en-GB" sz="1400" dirty="0">
                          <a:solidFill>
                            <a:schemeClr val="tx1"/>
                          </a:solidFill>
                          <a:latin typeface="Century Gothic" panose="020B0502020202020204" pitchFamily="34" charset="0"/>
                          <a:cs typeface="Arial" panose="020B0604020202020204" pitchFamily="34" charset="0"/>
                        </a:rPr>
                      </a:br>
                      <a:r>
                        <a:rPr lang="en-GB" sz="1400" dirty="0">
                          <a:solidFill>
                            <a:schemeClr val="tx1"/>
                          </a:solidFill>
                          <a:latin typeface="Century Gothic" panose="020B0502020202020204" pitchFamily="34" charset="0"/>
                          <a:cs typeface="Arial" panose="020B0604020202020204" pitchFamily="34" charset="0"/>
                        </a:rPr>
                        <a:t>Term 1</a:t>
                      </a:r>
                    </a:p>
                  </a:txBody>
                  <a:tcPr marR="0"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p>
                      <a:pPr>
                        <a:lnSpc>
                          <a:spcPct val="110000"/>
                        </a:lnSpc>
                      </a:pPr>
                      <a:r>
                        <a:rPr lang="en-GB" sz="1300" dirty="0">
                          <a:latin typeface="Century Gothic" panose="020B0502020202020204" pitchFamily="34" charset="0"/>
                        </a:rPr>
                        <a:t>Talking about nouns you can't count</a:t>
                      </a:r>
                    </a:p>
                    <a:p>
                      <a:pPr>
                        <a:lnSpc>
                          <a:spcPct val="110000"/>
                        </a:lnSpc>
                      </a:pPr>
                      <a:r>
                        <a:rPr lang="en-GB" sz="1300" dirty="0">
                          <a:latin typeface="Century Gothic" panose="020B0502020202020204" pitchFamily="34" charset="0"/>
                        </a:rPr>
                        <a:t>What is it like? </a:t>
                      </a:r>
                    </a:p>
                    <a:p>
                      <a:pPr>
                        <a:lnSpc>
                          <a:spcPct val="110000"/>
                        </a:lnSpc>
                      </a:pPr>
                      <a:r>
                        <a:rPr lang="en-GB" sz="1300" dirty="0">
                          <a:latin typeface="Century Gothic" panose="020B0502020202020204" pitchFamily="34" charset="0"/>
                        </a:rPr>
                        <a:t>Saying what you do or did in a typical day</a:t>
                      </a:r>
                    </a:p>
                    <a:p>
                      <a:pPr>
                        <a:lnSpc>
                          <a:spcPct val="110000"/>
                        </a:lnSpc>
                      </a:pPr>
                      <a:r>
                        <a:rPr lang="en-GB" sz="1300" dirty="0">
                          <a:latin typeface="Century Gothic" panose="020B0502020202020204" pitchFamily="34" charset="0"/>
                        </a:rPr>
                        <a:t>Talking about what groups of people do</a:t>
                      </a:r>
                    </a:p>
                    <a:p>
                      <a:pPr>
                        <a:lnSpc>
                          <a:spcPct val="110000"/>
                        </a:lnSpc>
                      </a:pPr>
                      <a:r>
                        <a:rPr lang="en-GB" sz="1300" dirty="0">
                          <a:latin typeface="Century Gothic" panose="020B0502020202020204" pitchFamily="34" charset="0"/>
                        </a:rPr>
                        <a:t>Formal and informal situations: Talking to people you do and don't know</a:t>
                      </a:r>
                    </a:p>
                  </a:txBody>
                  <a:tcPr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3"/>
                  </a:ext>
                </a:extLst>
              </a:tr>
              <a:tr h="12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cs typeface="Arial" panose="020B0604020202020204" pitchFamily="34" charset="0"/>
                        </a:rPr>
                        <a:t>Spring </a:t>
                      </a:r>
                      <a:br>
                        <a:rPr lang="en-GB" sz="1400" dirty="0">
                          <a:solidFill>
                            <a:schemeClr val="tx1"/>
                          </a:solidFill>
                          <a:latin typeface="Century Gothic" panose="020B0502020202020204" pitchFamily="34" charset="0"/>
                          <a:cs typeface="Arial" panose="020B0604020202020204" pitchFamily="34" charset="0"/>
                        </a:rPr>
                      </a:br>
                      <a:r>
                        <a:rPr lang="en-GB" sz="1400" dirty="0">
                          <a:solidFill>
                            <a:schemeClr val="tx1"/>
                          </a:solidFill>
                          <a:latin typeface="Century Gothic" panose="020B0502020202020204" pitchFamily="34" charset="0"/>
                          <a:cs typeface="Arial" panose="020B0604020202020204" pitchFamily="34" charset="0"/>
                        </a:rPr>
                        <a:t>Term 2</a:t>
                      </a:r>
                    </a:p>
                  </a:txBody>
                  <a:tcPr marR="0" marT="0" marB="0">
                    <a:lnL w="12700" cmpd="sng">
                      <a:solidFill>
                        <a:srgbClr val="A5A5A5"/>
                      </a:solidFill>
                    </a:lnL>
                    <a:lnR w="12700" cmpd="sng">
                      <a:solidFill>
                        <a:srgbClr val="A5A5A5"/>
                      </a:solidFill>
                    </a:lnR>
                    <a:lnT w="12700" cmpd="sng">
                      <a:solidFill>
                        <a:srgbClr val="A5A5A5"/>
                      </a:solidFill>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pPr>
                      <a:r>
                        <a:rPr lang="en-GB" sz="1300" dirty="0">
                          <a:latin typeface="Century Gothic" panose="020B0502020202020204" pitchFamily="34" charset="0"/>
                        </a:rPr>
                        <a:t>Talking about what you and others do at school</a:t>
                      </a:r>
                    </a:p>
                    <a:p>
                      <a:pPr>
                        <a:lnSpc>
                          <a:spcPct val="110000"/>
                        </a:lnSpc>
                      </a:pPr>
                      <a:r>
                        <a:rPr lang="en-GB" sz="1300" dirty="0">
                          <a:latin typeface="Century Gothic" panose="020B0502020202020204" pitchFamily="34" charset="0"/>
                        </a:rPr>
                        <a:t>Talking about what you are doing this week and what you do every week</a:t>
                      </a:r>
                    </a:p>
                    <a:p>
                      <a:pPr>
                        <a:lnSpc>
                          <a:spcPct val="110000"/>
                        </a:lnSpc>
                      </a:pPr>
                      <a:r>
                        <a:rPr lang="en-GB" sz="1300" dirty="0">
                          <a:latin typeface="Century Gothic" panose="020B0502020202020204" pitchFamily="34" charset="0"/>
                        </a:rPr>
                        <a:t>What is it like? Describing more than one thing</a:t>
                      </a:r>
                    </a:p>
                    <a:p>
                      <a:pPr>
                        <a:lnSpc>
                          <a:spcPct val="110000"/>
                        </a:lnSpc>
                      </a:pPr>
                      <a:r>
                        <a:rPr lang="en-GB" sz="1300" dirty="0">
                          <a:latin typeface="Century Gothic" panose="020B0502020202020204" pitchFamily="34" charset="0"/>
                        </a:rPr>
                        <a:t>Talking about what you can, must, will and want to do</a:t>
                      </a:r>
                    </a:p>
                  </a:txBody>
                  <a:tcPr marT="0" marB="0">
                    <a:lnL w="12700" cmpd="sng">
                      <a:solidFill>
                        <a:srgbClr val="A5A5A5"/>
                      </a:solidFill>
                    </a:lnL>
                    <a:lnR w="12700" cmpd="sng">
                      <a:solidFill>
                        <a:srgbClr val="A5A5A5"/>
                      </a:solidFill>
                    </a:lnR>
                    <a:lnT w="12700" cmpd="sng">
                      <a:solidFill>
                        <a:srgbClr val="A5A5A5"/>
                      </a:solidFill>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439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cs typeface="Arial" panose="020B0604020202020204" pitchFamily="34" charset="0"/>
                        </a:rPr>
                        <a:t>Summer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cs typeface="Arial" panose="020B0604020202020204" pitchFamily="34" charset="0"/>
                        </a:rPr>
                        <a:t>Term 1</a:t>
                      </a:r>
                    </a:p>
                  </a:txBody>
                  <a:tcPr marR="0" marT="0" marB="0">
                    <a:lnL w="12700" cmpd="sng">
                      <a:solidFill>
                        <a:srgbClr val="A5A5A5"/>
                      </a:solidFill>
                    </a:lnL>
                    <a:lnR w="12700" cap="flat" cmpd="sng" algn="ctr">
                      <a:solidFill>
                        <a:srgbClr val="A5A5A5"/>
                      </a:solidFill>
                      <a:prstDash val="solid"/>
                      <a:round/>
                      <a:headEnd type="none" w="med" len="med"/>
                      <a:tailEnd type="none" w="med" len="med"/>
                    </a:lnR>
                    <a:lnT w="12700" cmpd="sng">
                      <a:solidFill>
                        <a:srgbClr val="A5A5A5"/>
                      </a:solidFill>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nSpc>
                          <a:spcPct val="110000"/>
                        </a:lnSpc>
                      </a:pPr>
                      <a:r>
                        <a:rPr lang="en-GB" sz="1300" dirty="0">
                          <a:latin typeface="Century Gothic" panose="020B0502020202020204" pitchFamily="34" charset="0"/>
                        </a:rPr>
                        <a:t>What is it like? Comparing things</a:t>
                      </a:r>
                    </a:p>
                    <a:p>
                      <a:pPr>
                        <a:lnSpc>
                          <a:spcPct val="110000"/>
                        </a:lnSpc>
                      </a:pPr>
                      <a:r>
                        <a:rPr lang="en-GB" sz="1300" dirty="0">
                          <a:latin typeface="Century Gothic" panose="020B0502020202020204" pitchFamily="34" charset="0"/>
                        </a:rPr>
                        <a:t>Talking about how groups of people do things</a:t>
                      </a:r>
                    </a:p>
                    <a:p>
                      <a:pPr>
                        <a:lnSpc>
                          <a:spcPct val="110000"/>
                        </a:lnSpc>
                      </a:pPr>
                      <a:r>
                        <a:rPr lang="en-GB" sz="1300" dirty="0">
                          <a:latin typeface="Century Gothic" panose="020B0502020202020204" pitchFamily="34" charset="0"/>
                        </a:rPr>
                        <a:t>Comparing how people do things</a:t>
                      </a:r>
                    </a:p>
                    <a:p>
                      <a:pPr>
                        <a:lnSpc>
                          <a:spcPct val="110000"/>
                        </a:lnSpc>
                      </a:pPr>
                      <a:r>
                        <a:rPr lang="en-GB" sz="1300" dirty="0">
                          <a:latin typeface="Century Gothic" panose="020B0502020202020204" pitchFamily="34" charset="0"/>
                        </a:rPr>
                        <a:t>Communicating in other languages</a:t>
                      </a:r>
                    </a:p>
                    <a:p>
                      <a:pPr>
                        <a:lnSpc>
                          <a:spcPct val="110000"/>
                        </a:lnSpc>
                      </a:pPr>
                      <a:endParaRPr lang="en-GB" sz="1300" dirty="0">
                        <a:latin typeface="Century Gothic" panose="020B0502020202020204" pitchFamily="34" charset="0"/>
                      </a:endParaRPr>
                    </a:p>
                  </a:txBody>
                  <a:tcPr marT="0" marB="0">
                    <a:lnL w="12700" cap="flat" cmpd="sng" algn="ctr">
                      <a:solidFill>
                        <a:srgbClr val="A5A5A5"/>
                      </a:solidFill>
                      <a:prstDash val="solid"/>
                      <a:round/>
                      <a:headEnd type="none" w="med" len="med"/>
                      <a:tailEnd type="none" w="med" len="med"/>
                    </a:lnL>
                    <a:lnR w="12700" cmpd="sng">
                      <a:solidFill>
                        <a:srgbClr val="A5A5A5"/>
                      </a:solidFill>
                    </a:lnR>
                    <a:lnT w="12700" cmpd="sng">
                      <a:solidFill>
                        <a:srgbClr val="A5A5A5"/>
                      </a:solidFill>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654728280"/>
                  </a:ext>
                </a:extLst>
              </a:tr>
              <a:tr h="12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cs typeface="Arial" panose="020B0604020202020204" pitchFamily="34" charset="0"/>
                        </a:rPr>
                        <a:t>Summer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cs typeface="Arial" panose="020B0604020202020204" pitchFamily="34" charset="0"/>
                        </a:rPr>
                        <a:t>Term 2</a:t>
                      </a:r>
                    </a:p>
                  </a:txBody>
                  <a:tcPr marR="0" marT="0" marB="0">
                    <a:lnL w="12700" cmpd="sng">
                      <a:solidFill>
                        <a:srgbClr val="A5A5A5"/>
                      </a:solidFill>
                    </a:lnL>
                    <a:lnR w="12700" cap="flat" cmpd="sng" algn="ctr">
                      <a:solidFill>
                        <a:srgbClr val="A5A5A5"/>
                      </a:solidFill>
                      <a:prstDash val="solid"/>
                      <a:round/>
                      <a:headEnd type="none" w="med" len="med"/>
                      <a:tailEnd type="none" w="med" len="med"/>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p>
                      <a:pPr>
                        <a:lnSpc>
                          <a:spcPct val="110000"/>
                        </a:lnSpc>
                      </a:pPr>
                      <a:r>
                        <a:rPr lang="en-GB" sz="1300" dirty="0">
                          <a:latin typeface="Century Gothic" panose="020B0502020202020204" pitchFamily="34" charset="0"/>
                        </a:rPr>
                        <a:t>Communicating in other languages</a:t>
                      </a:r>
                    </a:p>
                    <a:p>
                      <a:pPr>
                        <a:lnSpc>
                          <a:spcPct val="110000"/>
                        </a:lnSpc>
                      </a:pPr>
                      <a:r>
                        <a:rPr lang="en-GB" sz="1300" dirty="0">
                          <a:latin typeface="Century Gothic" panose="020B0502020202020204" pitchFamily="34" charset="0"/>
                        </a:rPr>
                        <a:t>Talking about the environment</a:t>
                      </a:r>
                    </a:p>
                    <a:p>
                      <a:pPr>
                        <a:lnSpc>
                          <a:spcPct val="110000"/>
                        </a:lnSpc>
                      </a:pPr>
                      <a:r>
                        <a:rPr lang="en-GB" sz="1300" dirty="0">
                          <a:latin typeface="Century Gothic" panose="020B0502020202020204" pitchFamily="34" charset="0"/>
                        </a:rPr>
                        <a:t>Talking about what groups of people did</a:t>
                      </a:r>
                    </a:p>
                    <a:p>
                      <a:pPr>
                        <a:lnSpc>
                          <a:spcPct val="110000"/>
                        </a:lnSpc>
                      </a:pPr>
                      <a:r>
                        <a:rPr lang="en-GB" sz="1300" dirty="0">
                          <a:latin typeface="Century Gothic" panose="020B0502020202020204" pitchFamily="34" charset="0"/>
                        </a:rPr>
                        <a:t>Talking about what you did and have done</a:t>
                      </a:r>
                    </a:p>
                    <a:p>
                      <a:pPr>
                        <a:lnSpc>
                          <a:spcPct val="110000"/>
                        </a:lnSpc>
                      </a:pPr>
                      <a:r>
                        <a:rPr lang="en-GB" sz="1300" dirty="0">
                          <a:latin typeface="Century Gothic" panose="020B0502020202020204" pitchFamily="34" charset="0"/>
                        </a:rPr>
                        <a:t>Asking about what you did and have done</a:t>
                      </a:r>
                    </a:p>
                    <a:p>
                      <a:pPr>
                        <a:lnSpc>
                          <a:spcPct val="110000"/>
                        </a:lnSpc>
                      </a:pPr>
                      <a:r>
                        <a:rPr lang="en-GB" sz="1300" dirty="0">
                          <a:latin typeface="Century Gothic" panose="020B0502020202020204" pitchFamily="34" charset="0"/>
                        </a:rPr>
                        <a:t>Extended reading: poetry</a:t>
                      </a:r>
                    </a:p>
                  </a:txBody>
                  <a:tcPr marT="0" marB="0">
                    <a:lnL w="12700" cap="flat" cmpd="sng" algn="ctr">
                      <a:solidFill>
                        <a:srgbClr val="A5A5A5"/>
                      </a:solidFill>
                      <a:prstDash val="solid"/>
                      <a:round/>
                      <a:headEnd type="none" w="med" len="med"/>
                      <a:tailEnd type="none" w="med" len="med"/>
                    </a:lnL>
                    <a:lnR w="12700" cmpd="sng">
                      <a:solidFill>
                        <a:srgbClr val="A5A5A5"/>
                      </a:solidFill>
                    </a:lnR>
                    <a:lnT w="12700" cmpd="sng">
                      <a:solidFill>
                        <a:srgbClr val="A5A5A5"/>
                      </a:solidFill>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1345018"/>
                  </a:ext>
                </a:extLst>
              </a:tr>
            </a:tbl>
          </a:graphicData>
        </a:graphic>
      </p:graphicFrame>
      <p:sp>
        <p:nvSpPr>
          <p:cNvPr id="2"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184000" y="8784000"/>
            <a:ext cx="1600200" cy="635000"/>
          </a:xfrm>
        </p:spPr>
        <p:txBody>
          <a:bodyPr/>
          <a:lstStyle/>
          <a:p>
            <a:r>
              <a:rPr lang="en-GB" altLang="en-US" b="1" dirty="0">
                <a:solidFill>
                  <a:srgbClr val="000000"/>
                </a:solidFill>
                <a:latin typeface="Century Gothic" panose="020B0502020202020204" pitchFamily="34" charset="0"/>
              </a:rPr>
              <a:t>2</a:t>
            </a:r>
          </a:p>
        </p:txBody>
      </p:sp>
    </p:spTree>
    <p:extLst>
      <p:ext uri="{BB962C8B-B14F-4D97-AF65-F5344CB8AC3E}">
        <p14:creationId xmlns:p14="http://schemas.microsoft.com/office/powerpoint/2010/main" val="3539722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7EB402-260C-AF41-9F8C-C9D914040A76}"/>
              </a:ext>
            </a:extLst>
          </p:cNvPr>
          <p:cNvSpPr/>
          <p:nvPr/>
        </p:nvSpPr>
        <p:spPr>
          <a:xfrm>
            <a:off x="73800" y="5377562"/>
            <a:ext cx="6801633" cy="3539430"/>
          </a:xfrm>
          <a:prstGeom prst="rect">
            <a:avLst/>
          </a:prstGeom>
        </p:spPr>
        <p:txBody>
          <a:bodyPr wrap="square">
            <a:spAutoFit/>
          </a:bodyPr>
          <a:lstStyle/>
          <a:p>
            <a:pPr lvl="0">
              <a:defRPr/>
            </a:pPr>
            <a:r>
              <a:rPr lang="en-US" sz="1600" dirty="0">
                <a:latin typeface="Century Gothic" panose="020F0302020204030204"/>
              </a:rPr>
              <a:t>Remember: you can ask a </a:t>
            </a:r>
            <a:r>
              <a:rPr lang="en-US" sz="1600" b="1" dirty="0">
                <a:latin typeface="Century Gothic" panose="020F0302020204030204"/>
              </a:rPr>
              <a:t>yes/no </a:t>
            </a:r>
            <a:r>
              <a:rPr lang="en-US" sz="1600" dirty="0">
                <a:latin typeface="Century Gothic" panose="020F0302020204030204"/>
              </a:rPr>
              <a:t>question by simply raising the pitch of your voice </a:t>
            </a:r>
            <a:r>
              <a:rPr lang="en-US" sz="1600" b="1" dirty="0">
                <a:latin typeface="Century Gothic" panose="020F0302020204030204"/>
              </a:rPr>
              <a:t>(intonation) </a:t>
            </a:r>
            <a:r>
              <a:rPr lang="en-US" sz="1600" dirty="0">
                <a:latin typeface="Century Gothic" panose="020F0302020204030204"/>
              </a:rPr>
              <a:t>at the end of a sentence:</a:t>
            </a:r>
          </a:p>
          <a:p>
            <a:pPr lvl="0">
              <a:defRPr/>
            </a:pPr>
            <a:endParaRPr lang="en-US" sz="1600" i="1" dirty="0">
              <a:latin typeface="Century Gothic" panose="020F0302020204030204"/>
            </a:endParaRPr>
          </a:p>
          <a:p>
            <a:pPr lvl="0">
              <a:defRPr/>
            </a:pPr>
            <a:r>
              <a:rPr lang="en-US" sz="1600" b="1" dirty="0">
                <a:latin typeface="Century Gothic" panose="020F0302020204030204"/>
              </a:rPr>
              <a:t>Statement</a:t>
            </a:r>
            <a:r>
              <a:rPr lang="en-US" sz="1600" dirty="0">
                <a:latin typeface="Century Gothic" panose="020F0302020204030204"/>
              </a:rPr>
              <a:t>: 	Il a </a:t>
            </a:r>
            <a:r>
              <a:rPr lang="en-US" sz="1600" dirty="0" err="1">
                <a:latin typeface="Century Gothic" panose="020F0302020204030204"/>
              </a:rPr>
              <a:t>visité</a:t>
            </a:r>
            <a:r>
              <a:rPr lang="en-US" sz="1600" dirty="0">
                <a:latin typeface="Century Gothic" panose="020F0302020204030204"/>
              </a:rPr>
              <a:t> la </a:t>
            </a:r>
            <a:r>
              <a:rPr lang="en-US" sz="1600" dirty="0" err="1">
                <a:latin typeface="Century Gothic" panose="020F0302020204030204"/>
              </a:rPr>
              <a:t>ville</a:t>
            </a:r>
            <a:r>
              <a:rPr lang="en-US" sz="1600" dirty="0">
                <a:latin typeface="Century Gothic" panose="020F0302020204030204"/>
              </a:rPr>
              <a:t>.		</a:t>
            </a:r>
            <a:r>
              <a:rPr lang="en-US" sz="1600" i="1" dirty="0">
                <a:latin typeface="Century Gothic" panose="020F0302020204030204"/>
              </a:rPr>
              <a:t>He visited the city.</a:t>
            </a:r>
          </a:p>
          <a:p>
            <a:pPr lvl="0">
              <a:defRPr/>
            </a:pPr>
            <a:r>
              <a:rPr lang="en-US" sz="1600" b="1" dirty="0">
                <a:latin typeface="Century Gothic" panose="020F0302020204030204"/>
              </a:rPr>
              <a:t>Question</a:t>
            </a:r>
            <a:r>
              <a:rPr lang="en-US" sz="1600" dirty="0">
                <a:latin typeface="Century Gothic" panose="020F0302020204030204"/>
              </a:rPr>
              <a:t>: 	Il a </a:t>
            </a:r>
            <a:r>
              <a:rPr lang="en-US" sz="1600" dirty="0" err="1">
                <a:latin typeface="Century Gothic" panose="020F0302020204030204"/>
              </a:rPr>
              <a:t>visité</a:t>
            </a:r>
            <a:r>
              <a:rPr lang="en-US" sz="1600" dirty="0">
                <a:latin typeface="Century Gothic" panose="020F0302020204030204"/>
              </a:rPr>
              <a:t> la </a:t>
            </a:r>
            <a:r>
              <a:rPr lang="en-US" sz="1600" dirty="0" err="1">
                <a:latin typeface="Century Gothic" panose="020F0302020204030204"/>
              </a:rPr>
              <a:t>ville</a:t>
            </a:r>
            <a:r>
              <a:rPr lang="en-US" sz="1600" dirty="0">
                <a:latin typeface="Century Gothic" panose="020F0302020204030204"/>
              </a:rPr>
              <a:t> ? 		</a:t>
            </a:r>
            <a:r>
              <a:rPr lang="en-US" sz="1600" i="1" dirty="0">
                <a:latin typeface="Century Gothic" panose="020F0302020204030204"/>
              </a:rPr>
              <a:t>Did he visit the city? </a:t>
            </a:r>
          </a:p>
          <a:p>
            <a:pPr lvl="0">
              <a:defRPr/>
            </a:pPr>
            <a:endParaRPr lang="en-US" sz="1600" dirty="0">
              <a:latin typeface="Century Gothic" panose="020F0302020204030204"/>
            </a:endParaRPr>
          </a:p>
          <a:p>
            <a:pPr lvl="0">
              <a:defRPr/>
            </a:pPr>
            <a:endParaRPr lang="en-US" sz="1600" dirty="0">
              <a:latin typeface="Century Gothic" panose="020F0302020204030204"/>
            </a:endParaRPr>
          </a:p>
          <a:p>
            <a:pPr lvl="0">
              <a:defRPr/>
            </a:pPr>
            <a:r>
              <a:rPr lang="en-US" sz="1600" dirty="0">
                <a:latin typeface="Century Gothic" panose="020F0302020204030204"/>
              </a:rPr>
              <a:t>Another way is to add </a:t>
            </a:r>
            <a:r>
              <a:rPr lang="en-US" sz="1600" b="1" dirty="0" err="1">
                <a:latin typeface="Century Gothic" panose="020F0302020204030204"/>
              </a:rPr>
              <a:t>est-ce</a:t>
            </a:r>
            <a:r>
              <a:rPr lang="en-US" sz="1600" b="1" dirty="0">
                <a:latin typeface="Century Gothic" panose="020F0302020204030204"/>
              </a:rPr>
              <a:t> que </a:t>
            </a:r>
            <a:r>
              <a:rPr lang="en-US" sz="1600" dirty="0">
                <a:latin typeface="Century Gothic" panose="020F0302020204030204"/>
              </a:rPr>
              <a:t>to the </a:t>
            </a:r>
            <a:br>
              <a:rPr lang="en-US" sz="1600" dirty="0">
                <a:latin typeface="Century Gothic" panose="020F0302020204030204"/>
              </a:rPr>
            </a:br>
            <a:r>
              <a:rPr lang="en-US" sz="1600" dirty="0">
                <a:latin typeface="Century Gothic" panose="020F0302020204030204"/>
              </a:rPr>
              <a:t>beginning of the sentence: </a:t>
            </a:r>
          </a:p>
          <a:p>
            <a:pPr lvl="0">
              <a:defRPr/>
            </a:pPr>
            <a:endParaRPr lang="en-US" sz="1600" dirty="0">
              <a:latin typeface="Century Gothic" panose="020F0302020204030204"/>
            </a:endParaRPr>
          </a:p>
          <a:p>
            <a:pPr lvl="0">
              <a:defRPr/>
            </a:pPr>
            <a:r>
              <a:rPr lang="en-US" sz="1600" b="1" dirty="0">
                <a:latin typeface="Century Gothic" panose="020F0302020204030204"/>
              </a:rPr>
              <a:t>Statement: </a:t>
            </a:r>
            <a:r>
              <a:rPr lang="en-US" sz="1600" dirty="0">
                <a:latin typeface="Century Gothic" panose="020F0302020204030204"/>
              </a:rPr>
              <a:t>	Elle a </a:t>
            </a:r>
            <a:r>
              <a:rPr lang="en-US" sz="1600" dirty="0" err="1">
                <a:latin typeface="Century Gothic" panose="020F0302020204030204"/>
              </a:rPr>
              <a:t>organisé</a:t>
            </a:r>
            <a:r>
              <a:rPr lang="en-US" sz="1600" dirty="0">
                <a:latin typeface="Century Gothic" panose="020F0302020204030204"/>
              </a:rPr>
              <a:t> un voyage.</a:t>
            </a:r>
          </a:p>
          <a:p>
            <a:pPr lvl="0">
              <a:defRPr/>
            </a:pPr>
            <a:r>
              <a:rPr lang="en-US" sz="1600" dirty="0">
                <a:latin typeface="Century Gothic" panose="020F0302020204030204"/>
              </a:rPr>
              <a:t>		She </a:t>
            </a:r>
            <a:r>
              <a:rPr lang="en-US" sz="1600" dirty="0" err="1">
                <a:latin typeface="Century Gothic" panose="020F0302020204030204"/>
              </a:rPr>
              <a:t>organised</a:t>
            </a:r>
            <a:r>
              <a:rPr lang="en-US" sz="1600" dirty="0">
                <a:latin typeface="Century Gothic" panose="020F0302020204030204"/>
              </a:rPr>
              <a:t> a trip.</a:t>
            </a:r>
          </a:p>
          <a:p>
            <a:pPr lvl="0">
              <a:defRPr/>
            </a:pPr>
            <a:r>
              <a:rPr lang="en-US" sz="1600" b="1" dirty="0">
                <a:latin typeface="Century Gothic" panose="020F0302020204030204"/>
              </a:rPr>
              <a:t>Question: </a:t>
            </a:r>
            <a:r>
              <a:rPr lang="en-US" sz="1600" dirty="0">
                <a:latin typeface="Century Gothic" panose="020F0302020204030204"/>
              </a:rPr>
              <a:t>	</a:t>
            </a:r>
            <a:r>
              <a:rPr lang="en-US" sz="1600" b="1" dirty="0">
                <a:latin typeface="Century Gothic" panose="020F0302020204030204"/>
              </a:rPr>
              <a:t>Est-</a:t>
            </a:r>
            <a:r>
              <a:rPr lang="en-US" sz="1600" b="1" dirty="0" err="1">
                <a:latin typeface="Century Gothic" panose="020F0302020204030204"/>
              </a:rPr>
              <a:t>ce</a:t>
            </a:r>
            <a:r>
              <a:rPr lang="en-US" sz="1600" b="1" dirty="0">
                <a:latin typeface="Century Gothic" panose="020F0302020204030204"/>
              </a:rPr>
              <a:t> </a:t>
            </a:r>
            <a:r>
              <a:rPr lang="en-US" sz="1600" b="1" dirty="0" err="1">
                <a:latin typeface="Century Gothic" panose="020F0302020204030204"/>
              </a:rPr>
              <a:t>qu</a:t>
            </a:r>
            <a:r>
              <a:rPr lang="en-US" sz="1600" dirty="0" err="1">
                <a:latin typeface="Century Gothic" panose="020F0302020204030204"/>
              </a:rPr>
              <a:t>’elle</a:t>
            </a:r>
            <a:r>
              <a:rPr lang="en-US" sz="1600" dirty="0">
                <a:latin typeface="Century Gothic" panose="020F0302020204030204"/>
              </a:rPr>
              <a:t> a </a:t>
            </a:r>
            <a:r>
              <a:rPr lang="en-US" sz="1600" dirty="0" err="1">
                <a:latin typeface="Century Gothic" panose="020F0302020204030204"/>
              </a:rPr>
              <a:t>organisé</a:t>
            </a:r>
            <a:r>
              <a:rPr lang="en-US" sz="1600" dirty="0">
                <a:latin typeface="Century Gothic" panose="020F0302020204030204"/>
              </a:rPr>
              <a:t> un voyage ? </a:t>
            </a:r>
          </a:p>
          <a:p>
            <a:pPr lvl="0">
              <a:defRPr/>
            </a:pPr>
            <a:r>
              <a:rPr lang="en-US" sz="1600" dirty="0">
                <a:latin typeface="Century Gothic" panose="020F0302020204030204"/>
              </a:rPr>
              <a:t>		Did she </a:t>
            </a:r>
            <a:r>
              <a:rPr lang="en-US" sz="1600" dirty="0" err="1">
                <a:latin typeface="Century Gothic" panose="020F0302020204030204"/>
              </a:rPr>
              <a:t>organise</a:t>
            </a:r>
            <a:r>
              <a:rPr lang="en-US" sz="1600" dirty="0">
                <a:latin typeface="Century Gothic" panose="020F0302020204030204"/>
              </a:rPr>
              <a:t> a trip? </a:t>
            </a: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29</a:t>
            </a:r>
          </a:p>
        </p:txBody>
      </p:sp>
      <p:sp>
        <p:nvSpPr>
          <p:cNvPr id="18" name="Rectangle 17" descr="Grey rectangle with text: T1.2 Semaine 4">
            <a:extLst>
              <a:ext uri="{FF2B5EF4-FFF2-40B4-BE49-F238E27FC236}">
                <a16:creationId xmlns:a16="http://schemas.microsoft.com/office/drawing/2014/main" id="{95862B75-254E-8645-9BF6-C31F0156EB97}"/>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19" name="Rectangle 18">
            <a:extLst>
              <a:ext uri="{FF2B5EF4-FFF2-40B4-BE49-F238E27FC236}">
                <a16:creationId xmlns:a16="http://schemas.microsoft.com/office/drawing/2014/main" id="{BC7A5129-1709-F84C-B258-D1CDCB0326C5}"/>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20" name="Title 7">
            <a:extLst>
              <a:ext uri="{FF2B5EF4-FFF2-40B4-BE49-F238E27FC236}">
                <a16:creationId xmlns:a16="http://schemas.microsoft.com/office/drawing/2014/main" id="{09F89D7B-961A-564D-8480-9AFDD33AA294}"/>
              </a:ext>
            </a:extLst>
          </p:cNvPr>
          <p:cNvSpPr>
            <a:spLocks noGrp="1"/>
          </p:cNvSpPr>
          <p:nvPr>
            <p:ph type="title"/>
          </p:nvPr>
        </p:nvSpPr>
        <p:spPr>
          <a:xfrm>
            <a:off x="108000" y="144000"/>
            <a:ext cx="2091458" cy="411815"/>
          </a:xfrm>
        </p:spPr>
        <p:txBody>
          <a:bodyPr/>
          <a:lstStyle/>
          <a:p>
            <a:r>
              <a:rPr lang="en-GB" sz="2000" b="1" dirty="0">
                <a:solidFill>
                  <a:schemeClr val="bg1"/>
                </a:solidFill>
                <a:latin typeface="Century Gothic" panose="020B0502020202020204" pitchFamily="34" charset="0"/>
              </a:rPr>
              <a:t>T1.2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4</a:t>
            </a:r>
            <a:endParaRPr lang="en-US" sz="2000" dirty="0">
              <a:solidFill>
                <a:schemeClr val="bg1"/>
              </a:solidFill>
            </a:endParaRPr>
          </a:p>
        </p:txBody>
      </p:sp>
      <p:sp>
        <p:nvSpPr>
          <p:cNvPr id="6" name="Rectangle 5">
            <a:extLst>
              <a:ext uri="{FF2B5EF4-FFF2-40B4-BE49-F238E27FC236}">
                <a16:creationId xmlns:a16="http://schemas.microsoft.com/office/drawing/2014/main" id="{B7A4491F-C191-ED4E-AF9C-E608117BE605}"/>
              </a:ext>
            </a:extLst>
          </p:cNvPr>
          <p:cNvSpPr/>
          <p:nvPr/>
        </p:nvSpPr>
        <p:spPr>
          <a:xfrm>
            <a:off x="108000" y="1036509"/>
            <a:ext cx="6801633" cy="3170099"/>
          </a:xfrm>
          <a:prstGeom prst="rect">
            <a:avLst/>
          </a:prstGeom>
        </p:spPr>
        <p:txBody>
          <a:bodyPr wrap="square">
            <a:spAutoFit/>
          </a:bodyPr>
          <a:lstStyle/>
          <a:p>
            <a:pPr lvl="0">
              <a:defRPr/>
            </a:pPr>
            <a:r>
              <a:rPr lang="en-US" sz="1600" dirty="0">
                <a:latin typeface="Century Gothic" panose="020F0302020204030204"/>
              </a:rPr>
              <a:t>As you know, we make a sentence negative by adding </a:t>
            </a:r>
            <a:r>
              <a:rPr lang="en-US" sz="1600" b="1" dirty="0">
                <a:latin typeface="Century Gothic" panose="020F0302020204030204"/>
              </a:rPr>
              <a:t>ne… pas </a:t>
            </a:r>
            <a:r>
              <a:rPr lang="en-US" sz="1600" dirty="0">
                <a:latin typeface="Century Gothic" panose="020F0302020204030204"/>
              </a:rPr>
              <a:t>around the verb:</a:t>
            </a:r>
          </a:p>
          <a:p>
            <a:pPr lvl="0">
              <a:defRPr/>
            </a:pPr>
            <a:endParaRPr lang="en-US" sz="800" dirty="0">
              <a:latin typeface="Century Gothic" panose="020F0302020204030204"/>
            </a:endParaRPr>
          </a:p>
          <a:p>
            <a:pPr lvl="0">
              <a:defRPr/>
            </a:pPr>
            <a:r>
              <a:rPr lang="en-US" sz="1600" b="1" dirty="0">
                <a:latin typeface="Century Gothic" panose="020F0302020204030204"/>
              </a:rPr>
              <a:t>Present:</a:t>
            </a:r>
          </a:p>
          <a:p>
            <a:pPr lvl="0">
              <a:defRPr/>
            </a:pPr>
            <a:r>
              <a:rPr lang="en-US" sz="1600" dirty="0">
                <a:latin typeface="Century Gothic" panose="020F0302020204030204"/>
              </a:rPr>
              <a:t>Je </a:t>
            </a:r>
            <a:r>
              <a:rPr lang="en-US" sz="1600" b="1" dirty="0">
                <a:latin typeface="Century Gothic" panose="020F0302020204030204"/>
              </a:rPr>
              <a:t>ne </a:t>
            </a:r>
            <a:r>
              <a:rPr lang="en-US" sz="1600" dirty="0" err="1">
                <a:latin typeface="Century Gothic" panose="020F0302020204030204"/>
              </a:rPr>
              <a:t>visite</a:t>
            </a:r>
            <a:r>
              <a:rPr lang="en-US" sz="1600" b="1" dirty="0">
                <a:latin typeface="Century Gothic" panose="020F0302020204030204"/>
              </a:rPr>
              <a:t> pas </a:t>
            </a:r>
            <a:r>
              <a:rPr lang="en-US" sz="1600" dirty="0">
                <a:latin typeface="Century Gothic" panose="020F0302020204030204"/>
              </a:rPr>
              <a:t>la </a:t>
            </a:r>
            <a:r>
              <a:rPr lang="en-US" sz="1600" dirty="0" err="1">
                <a:latin typeface="Century Gothic" panose="020F0302020204030204"/>
              </a:rPr>
              <a:t>ville</a:t>
            </a:r>
            <a:r>
              <a:rPr lang="en-US" sz="1600" dirty="0">
                <a:latin typeface="Century Gothic" panose="020F0302020204030204"/>
              </a:rPr>
              <a:t>. 		</a:t>
            </a:r>
            <a:r>
              <a:rPr lang="en-US" sz="1600" i="1" dirty="0">
                <a:latin typeface="Century Gothic" panose="020F0302020204030204"/>
              </a:rPr>
              <a:t>I’m not visiting the town.</a:t>
            </a:r>
          </a:p>
          <a:p>
            <a:pPr lvl="0">
              <a:defRPr/>
            </a:pPr>
            <a:r>
              <a:rPr lang="en-US" sz="1600" dirty="0">
                <a:latin typeface="Century Gothic" panose="020F0302020204030204"/>
              </a:rPr>
              <a:t>Elle </a:t>
            </a:r>
            <a:r>
              <a:rPr lang="en-US" sz="1600" b="1" dirty="0" err="1">
                <a:latin typeface="Century Gothic" panose="020F0302020204030204"/>
              </a:rPr>
              <a:t>n’</a:t>
            </a:r>
            <a:r>
              <a:rPr lang="en-US" sz="1600" dirty="0" err="1">
                <a:latin typeface="Century Gothic" panose="020F0302020204030204"/>
              </a:rPr>
              <a:t>organise</a:t>
            </a:r>
            <a:r>
              <a:rPr lang="en-US" sz="1600" dirty="0">
                <a:latin typeface="Century Gothic" panose="020F0302020204030204"/>
              </a:rPr>
              <a:t> </a:t>
            </a:r>
            <a:r>
              <a:rPr lang="en-US" sz="1600" b="1" dirty="0">
                <a:latin typeface="Century Gothic" panose="020F0302020204030204"/>
              </a:rPr>
              <a:t>pas</a:t>
            </a:r>
            <a:r>
              <a:rPr lang="en-US" sz="1600" dirty="0">
                <a:latin typeface="Century Gothic" panose="020F0302020204030204"/>
              </a:rPr>
              <a:t> </a:t>
            </a:r>
            <a:r>
              <a:rPr lang="en-US" sz="1600" b="1" dirty="0">
                <a:latin typeface="Century Gothic" panose="020F0302020204030204"/>
              </a:rPr>
              <a:t>de</a:t>
            </a:r>
            <a:r>
              <a:rPr lang="en-US" sz="1600" dirty="0">
                <a:latin typeface="Century Gothic" panose="020F0302020204030204"/>
              </a:rPr>
              <a:t> voyages</a:t>
            </a:r>
            <a:r>
              <a:rPr lang="en-US" sz="1600" b="1" dirty="0">
                <a:latin typeface="Century Gothic" panose="020F0302020204030204"/>
              </a:rPr>
              <a:t>. 	</a:t>
            </a:r>
            <a:r>
              <a:rPr lang="en-US" sz="1600" i="1" dirty="0">
                <a:latin typeface="Century Gothic" panose="020F0302020204030204"/>
              </a:rPr>
              <a:t>She isn’t </a:t>
            </a:r>
            <a:r>
              <a:rPr lang="en-US" sz="1600" i="1" dirty="0" err="1">
                <a:latin typeface="Century Gothic" panose="020F0302020204030204"/>
              </a:rPr>
              <a:t>organising</a:t>
            </a:r>
            <a:r>
              <a:rPr lang="en-US" sz="1600" i="1" dirty="0">
                <a:latin typeface="Century Gothic" panose="020F0302020204030204"/>
              </a:rPr>
              <a:t> any trips.</a:t>
            </a:r>
          </a:p>
          <a:p>
            <a:pPr lvl="0">
              <a:defRPr/>
            </a:pPr>
            <a:endParaRPr lang="en-US" sz="800" i="1" dirty="0">
              <a:latin typeface="Century Gothic" panose="020F0302020204030204"/>
            </a:endParaRPr>
          </a:p>
          <a:p>
            <a:pPr>
              <a:defRPr/>
            </a:pPr>
            <a:r>
              <a:rPr lang="en-US" sz="1600" dirty="0">
                <a:solidFill>
                  <a:srgbClr val="000000"/>
                </a:solidFill>
                <a:latin typeface="Century Gothic" panose="020F0302020204030204"/>
              </a:rPr>
              <a:t>In two verb structures, </a:t>
            </a:r>
            <a:r>
              <a:rPr lang="en-US" sz="1600" b="1" dirty="0">
                <a:solidFill>
                  <a:srgbClr val="000000"/>
                </a:solidFill>
                <a:latin typeface="Century Gothic" panose="020F0302020204030204"/>
              </a:rPr>
              <a:t>ne…pas </a:t>
            </a:r>
            <a:r>
              <a:rPr lang="en-US" sz="1600" dirty="0">
                <a:solidFill>
                  <a:srgbClr val="000000"/>
                </a:solidFill>
                <a:latin typeface="Century Gothic" panose="020F0302020204030204"/>
              </a:rPr>
              <a:t>surrounds the first verb (which agrees with the subject). </a:t>
            </a:r>
            <a:br>
              <a:rPr lang="en-US" sz="1600" dirty="0">
                <a:solidFill>
                  <a:srgbClr val="000000"/>
                </a:solidFill>
                <a:latin typeface="Century Gothic" panose="020F0302020204030204"/>
              </a:rPr>
            </a:br>
            <a:r>
              <a:rPr lang="en-US" sz="1600" dirty="0">
                <a:solidFill>
                  <a:srgbClr val="000000"/>
                </a:solidFill>
                <a:latin typeface="Century Gothic" panose="020F0302020204030204"/>
              </a:rPr>
              <a:t>So, in the perfect tense, </a:t>
            </a:r>
            <a:r>
              <a:rPr lang="en-US" sz="1600" b="1" dirty="0">
                <a:solidFill>
                  <a:srgbClr val="000000"/>
                </a:solidFill>
                <a:latin typeface="Century Gothic" panose="020F0302020204030204"/>
              </a:rPr>
              <a:t>ne…pas</a:t>
            </a:r>
            <a:r>
              <a:rPr lang="en-US" sz="1600" dirty="0">
                <a:solidFill>
                  <a:srgbClr val="000000"/>
                </a:solidFill>
                <a:latin typeface="Century Gothic" panose="020F0302020204030204"/>
              </a:rPr>
              <a:t> surrounds the form of </a:t>
            </a:r>
            <a:r>
              <a:rPr lang="en-US" sz="1600" dirty="0" err="1">
                <a:solidFill>
                  <a:srgbClr val="000000"/>
                </a:solidFill>
                <a:latin typeface="Century Gothic" panose="020F0302020204030204"/>
              </a:rPr>
              <a:t>avoir</a:t>
            </a:r>
            <a:r>
              <a:rPr lang="en-US" sz="1600" dirty="0">
                <a:solidFill>
                  <a:srgbClr val="000000"/>
                </a:solidFill>
                <a:latin typeface="Century Gothic" panose="020F0302020204030204"/>
              </a:rPr>
              <a:t>:</a:t>
            </a:r>
            <a:endParaRPr lang="en-US" sz="1600" dirty="0">
              <a:latin typeface="Century Gothic" panose="020F0302020204030204"/>
            </a:endParaRPr>
          </a:p>
          <a:p>
            <a:pPr lvl="0">
              <a:defRPr/>
            </a:pPr>
            <a:endParaRPr lang="en-US" sz="800" b="1" dirty="0">
              <a:latin typeface="Century Gothic" panose="020F0302020204030204"/>
            </a:endParaRPr>
          </a:p>
          <a:p>
            <a:pPr lvl="0">
              <a:defRPr/>
            </a:pPr>
            <a:r>
              <a:rPr lang="en-US" sz="1600" b="1" dirty="0">
                <a:latin typeface="Century Gothic" panose="020F0302020204030204"/>
              </a:rPr>
              <a:t>Perfect (past):</a:t>
            </a:r>
          </a:p>
          <a:p>
            <a:pPr lvl="0">
              <a:defRPr/>
            </a:pPr>
            <a:r>
              <a:rPr lang="en-US" sz="1600" dirty="0">
                <a:latin typeface="Century Gothic" panose="020F0302020204030204"/>
              </a:rPr>
              <a:t>Je </a:t>
            </a:r>
            <a:r>
              <a:rPr lang="en-US" sz="1600" b="1" dirty="0" err="1">
                <a:latin typeface="Century Gothic" panose="020F0302020204030204"/>
              </a:rPr>
              <a:t>n’</a:t>
            </a:r>
            <a:r>
              <a:rPr lang="en-US" sz="1600" dirty="0" err="1">
                <a:latin typeface="Century Gothic" panose="020F0302020204030204"/>
              </a:rPr>
              <a:t>ai</a:t>
            </a:r>
            <a:r>
              <a:rPr lang="en-US" sz="1600" dirty="0">
                <a:latin typeface="Century Gothic" panose="020F0302020204030204"/>
              </a:rPr>
              <a:t> </a:t>
            </a:r>
            <a:r>
              <a:rPr lang="en-US" sz="1600" b="1" dirty="0">
                <a:latin typeface="Century Gothic" panose="020F0302020204030204"/>
              </a:rPr>
              <a:t>pas </a:t>
            </a:r>
            <a:r>
              <a:rPr lang="en-US" sz="1600" dirty="0" err="1">
                <a:latin typeface="Century Gothic" panose="020F0302020204030204"/>
              </a:rPr>
              <a:t>visité</a:t>
            </a:r>
            <a:r>
              <a:rPr lang="en-US" sz="1600" dirty="0">
                <a:latin typeface="Century Gothic" panose="020F0302020204030204"/>
              </a:rPr>
              <a:t> la </a:t>
            </a:r>
            <a:r>
              <a:rPr lang="en-US" sz="1600" dirty="0" err="1">
                <a:latin typeface="Century Gothic" panose="020F0302020204030204"/>
              </a:rPr>
              <a:t>ville</a:t>
            </a:r>
            <a:r>
              <a:rPr lang="en-US" sz="1600" dirty="0">
                <a:latin typeface="Century Gothic" panose="020F0302020204030204"/>
              </a:rPr>
              <a:t>.		</a:t>
            </a:r>
            <a:r>
              <a:rPr lang="en-US" sz="1600" i="1" dirty="0">
                <a:latin typeface="Century Gothic" panose="020F0302020204030204"/>
              </a:rPr>
              <a:t>I didn’t visit the town</a:t>
            </a:r>
            <a:r>
              <a:rPr lang="en-US" sz="1600" dirty="0">
                <a:latin typeface="Century Gothic" panose="020F0302020204030204"/>
              </a:rPr>
              <a:t>.</a:t>
            </a:r>
          </a:p>
          <a:p>
            <a:pPr lvl="0">
              <a:defRPr/>
            </a:pPr>
            <a:r>
              <a:rPr lang="en-US" sz="1600" dirty="0">
                <a:latin typeface="Century Gothic" panose="020F0302020204030204"/>
              </a:rPr>
              <a:t>Elle </a:t>
            </a:r>
            <a:r>
              <a:rPr lang="en-US" sz="1600" b="1" dirty="0" err="1">
                <a:latin typeface="Century Gothic" panose="020F0302020204030204"/>
              </a:rPr>
              <a:t>n’</a:t>
            </a:r>
            <a:r>
              <a:rPr lang="en-US" sz="1600" dirty="0" err="1">
                <a:latin typeface="Century Gothic" panose="020F0302020204030204"/>
              </a:rPr>
              <a:t>a</a:t>
            </a:r>
            <a:r>
              <a:rPr lang="en-US" sz="1600" dirty="0">
                <a:latin typeface="Century Gothic" panose="020F0302020204030204"/>
              </a:rPr>
              <a:t> </a:t>
            </a:r>
            <a:r>
              <a:rPr lang="en-US" sz="1600" b="1" dirty="0">
                <a:latin typeface="Century Gothic" panose="020F0302020204030204"/>
              </a:rPr>
              <a:t>pas</a:t>
            </a:r>
            <a:r>
              <a:rPr lang="en-US" sz="1600" dirty="0">
                <a:latin typeface="Century Gothic" panose="020F0302020204030204"/>
              </a:rPr>
              <a:t> </a:t>
            </a:r>
            <a:r>
              <a:rPr lang="en-US" sz="1600" dirty="0" err="1">
                <a:latin typeface="Century Gothic" panose="020F0302020204030204"/>
              </a:rPr>
              <a:t>organisé</a:t>
            </a:r>
            <a:r>
              <a:rPr lang="en-US" sz="1600" dirty="0">
                <a:latin typeface="Century Gothic" panose="020F0302020204030204"/>
              </a:rPr>
              <a:t> de voyages. 	</a:t>
            </a:r>
            <a:r>
              <a:rPr lang="en-US" sz="1600" i="1" dirty="0">
                <a:latin typeface="Century Gothic" panose="020F0302020204030204"/>
              </a:rPr>
              <a:t>She didn’t organise any trips.</a:t>
            </a:r>
          </a:p>
        </p:txBody>
      </p:sp>
      <p:sp>
        <p:nvSpPr>
          <p:cNvPr id="7" name="TextBox 6">
            <a:extLst>
              <a:ext uri="{FF2B5EF4-FFF2-40B4-BE49-F238E27FC236}">
                <a16:creationId xmlns:a16="http://schemas.microsoft.com/office/drawing/2014/main" id="{1947DC29-F358-EE4C-B422-C8B21D60A7C2}"/>
              </a:ext>
            </a:extLst>
          </p:cNvPr>
          <p:cNvSpPr txBox="1"/>
          <p:nvPr/>
        </p:nvSpPr>
        <p:spPr>
          <a:xfrm>
            <a:off x="468429" y="4308438"/>
            <a:ext cx="5921142" cy="544830"/>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dirty="0">
                <a:latin typeface="Century Gothic" panose="020F0302020204030204"/>
              </a:rPr>
              <a:t>There is no one-word equivalent for ‘</a:t>
            </a:r>
            <a:r>
              <a:rPr lang="en-GB" sz="1600" b="1" dirty="0">
                <a:latin typeface="Century Gothic" panose="020F0302020204030204"/>
              </a:rPr>
              <a:t>didn’t</a:t>
            </a:r>
            <a:r>
              <a:rPr lang="en-GB" sz="1600" dirty="0">
                <a:latin typeface="Century Gothic" panose="020F0302020204030204"/>
              </a:rPr>
              <a:t>’ in French. </a:t>
            </a:r>
            <a:r>
              <a:rPr lang="en-GB" sz="1600" b="1" dirty="0">
                <a:latin typeface="Century Gothic" panose="020F0302020204030204"/>
              </a:rPr>
              <a:t>Didn’t </a:t>
            </a:r>
            <a:r>
              <a:rPr lang="en-GB" sz="1600" b="1" i="1" dirty="0">
                <a:latin typeface="Century Gothic" panose="020F0302020204030204"/>
              </a:rPr>
              <a:t>= ne … pas + perfect tense</a:t>
            </a:r>
          </a:p>
        </p:txBody>
      </p:sp>
      <p:sp>
        <p:nvSpPr>
          <p:cNvPr id="8" name="TextBox 7">
            <a:extLst>
              <a:ext uri="{FF2B5EF4-FFF2-40B4-BE49-F238E27FC236}">
                <a16:creationId xmlns:a16="http://schemas.microsoft.com/office/drawing/2014/main" id="{231E311C-784D-C641-BACC-2EEB46B905CF}"/>
              </a:ext>
            </a:extLst>
          </p:cNvPr>
          <p:cNvSpPr txBox="1"/>
          <p:nvPr/>
        </p:nvSpPr>
        <p:spPr>
          <a:xfrm>
            <a:off x="2081685" y="1427293"/>
            <a:ext cx="3638882" cy="374571"/>
          </a:xfrm>
          <a:prstGeom prst="wedgeRoundRectCallout">
            <a:avLst>
              <a:gd name="adj1" fmla="val -30788"/>
              <a:gd name="adj2" fmla="val 97315"/>
              <a:gd name="adj3" fmla="val 16667"/>
            </a:avLst>
          </a:prstGeom>
          <a:solidFill>
            <a:schemeClr val="accent5"/>
          </a:solidFill>
          <a:ln>
            <a:solidFill>
              <a:schemeClr val="tx1"/>
            </a:solidFill>
          </a:ln>
        </p:spPr>
        <p:txBody>
          <a:bodyPr wrap="square" rtlCol="0">
            <a:spAutoFit/>
          </a:bodyPr>
          <a:lstStyle/>
          <a:p>
            <a:r>
              <a:rPr lang="en-GB" sz="1600" b="1" dirty="0">
                <a:latin typeface="Century Gothic" panose="020F0302020204030204"/>
              </a:rPr>
              <a:t>un/</a:t>
            </a:r>
            <a:r>
              <a:rPr lang="en-GB" sz="1600" b="1" dirty="0" err="1">
                <a:latin typeface="Century Gothic" panose="020F0302020204030204"/>
              </a:rPr>
              <a:t>une</a:t>
            </a:r>
            <a:r>
              <a:rPr lang="en-GB" sz="1600" b="1" dirty="0">
                <a:latin typeface="Century Gothic" panose="020F0302020204030204"/>
              </a:rPr>
              <a:t>/des</a:t>
            </a:r>
            <a:r>
              <a:rPr lang="en-GB" sz="1600" dirty="0">
                <a:latin typeface="Century Gothic" panose="020F0302020204030204"/>
              </a:rPr>
              <a:t> </a:t>
            </a:r>
            <a:r>
              <a:rPr lang="en-GB" sz="1600" dirty="0">
                <a:latin typeface="Century Gothic" panose="020F0302020204030204"/>
                <a:sym typeface="Wingdings" panose="05000000000000000000" pitchFamily="2" charset="2"/>
              </a:rPr>
              <a:t> </a:t>
            </a:r>
            <a:r>
              <a:rPr lang="en-GB" sz="1600" b="1" dirty="0">
                <a:latin typeface="Century Gothic" panose="020F0302020204030204"/>
                <a:sym typeface="Wingdings" panose="05000000000000000000" pitchFamily="2" charset="2"/>
              </a:rPr>
              <a:t>de</a:t>
            </a:r>
            <a:r>
              <a:rPr lang="en-GB" sz="1600" dirty="0">
                <a:latin typeface="Century Gothic" panose="020F0302020204030204"/>
                <a:sym typeface="Wingdings" panose="05000000000000000000" pitchFamily="2" charset="2"/>
              </a:rPr>
              <a:t> after ne…pas</a:t>
            </a:r>
            <a:endParaRPr lang="en-GB" sz="1600" b="1" dirty="0">
              <a:latin typeface="Century Gothic" panose="020F0302020204030204"/>
            </a:endParaRPr>
          </a:p>
        </p:txBody>
      </p:sp>
      <p:sp>
        <p:nvSpPr>
          <p:cNvPr id="9" name="Rectangle 8">
            <a:extLst>
              <a:ext uri="{FF2B5EF4-FFF2-40B4-BE49-F238E27FC236}">
                <a16:creationId xmlns:a16="http://schemas.microsoft.com/office/drawing/2014/main" id="{0C322A77-AF8F-644C-ADDB-D2DD98F04C60}"/>
              </a:ext>
            </a:extLst>
          </p:cNvPr>
          <p:cNvSpPr/>
          <p:nvPr/>
        </p:nvSpPr>
        <p:spPr>
          <a:xfrm>
            <a:off x="108000" y="667494"/>
            <a:ext cx="3427541"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Negation</a:t>
            </a:r>
            <a:r>
              <a:rPr lang="fr-FR" b="1" dirty="0">
                <a:solidFill>
                  <a:srgbClr val="000000"/>
                </a:solidFill>
                <a:latin typeface="Century Gothic" panose="020B0502020202020204" pitchFamily="34" charset="0"/>
              </a:rPr>
              <a:t> in the </a:t>
            </a:r>
            <a:r>
              <a:rPr lang="fr-FR" b="1" dirty="0" err="1">
                <a:solidFill>
                  <a:srgbClr val="000000"/>
                </a:solidFill>
                <a:latin typeface="Century Gothic" panose="020B0502020202020204" pitchFamily="34" charset="0"/>
              </a:rPr>
              <a:t>perfect</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tense</a:t>
            </a:r>
            <a:endParaRPr lang="en-GB" dirty="0">
              <a:solidFill>
                <a:srgbClr val="000000"/>
              </a:solidFill>
              <a:latin typeface="Century Gothic" panose="020B0502020202020204" pitchFamily="34" charset="0"/>
            </a:endParaRPr>
          </a:p>
        </p:txBody>
      </p:sp>
      <p:pic>
        <p:nvPicPr>
          <p:cNvPr id="11" name="Picture 2" descr="QR code">
            <a:extLst>
              <a:ext uri="{FF2B5EF4-FFF2-40B4-BE49-F238E27FC236}">
                <a16:creationId xmlns:a16="http://schemas.microsoft.com/office/drawing/2014/main" id="{14A5F77F-CF00-504E-BFF2-455640D06B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99845" y="7271459"/>
            <a:ext cx="890494" cy="890494"/>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9">
            <a:extLst>
              <a:ext uri="{FF2B5EF4-FFF2-40B4-BE49-F238E27FC236}">
                <a16:creationId xmlns:a16="http://schemas.microsoft.com/office/drawing/2014/main" id="{E1F6EB56-E599-F648-A77B-06076D9B2293}"/>
              </a:ext>
            </a:extLst>
          </p:cNvPr>
          <p:cNvSpPr/>
          <p:nvPr/>
        </p:nvSpPr>
        <p:spPr>
          <a:xfrm>
            <a:off x="5590339" y="7230109"/>
            <a:ext cx="1193861" cy="973195"/>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8.1.1.6 &amp; 7.3.2.5</a:t>
            </a:r>
          </a:p>
        </p:txBody>
      </p:sp>
      <p:sp>
        <p:nvSpPr>
          <p:cNvPr id="13" name="Rectangle 12">
            <a:extLst>
              <a:ext uri="{FF2B5EF4-FFF2-40B4-BE49-F238E27FC236}">
                <a16:creationId xmlns:a16="http://schemas.microsoft.com/office/drawing/2014/main" id="{C88BE5C0-E47F-134A-BB70-FD90E23E6139}"/>
              </a:ext>
            </a:extLst>
          </p:cNvPr>
          <p:cNvSpPr/>
          <p:nvPr/>
        </p:nvSpPr>
        <p:spPr>
          <a:xfrm>
            <a:off x="70438" y="4974704"/>
            <a:ext cx="4289957"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Yes</a:t>
            </a:r>
            <a:r>
              <a:rPr lang="fr-FR" b="1" dirty="0">
                <a:solidFill>
                  <a:srgbClr val="000000"/>
                </a:solidFill>
                <a:latin typeface="Century Gothic" panose="020B0502020202020204" pitchFamily="34" charset="0"/>
              </a:rPr>
              <a:t>/no questions in the </a:t>
            </a:r>
            <a:r>
              <a:rPr lang="fr-FR" b="1" dirty="0" err="1">
                <a:solidFill>
                  <a:srgbClr val="000000"/>
                </a:solidFill>
                <a:latin typeface="Century Gothic" panose="020B0502020202020204" pitchFamily="34" charset="0"/>
              </a:rPr>
              <a:t>perfect</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tense</a:t>
            </a:r>
            <a:endParaRPr lang="en-GB" dirty="0">
              <a:solidFill>
                <a:srgbClr val="000000"/>
              </a:solidFill>
              <a:latin typeface="Century Gothic" panose="020B0502020202020204" pitchFamily="34" charset="0"/>
            </a:endParaRPr>
          </a:p>
        </p:txBody>
      </p:sp>
      <p:sp>
        <p:nvSpPr>
          <p:cNvPr id="15" name="TextBox 14">
            <a:extLst>
              <a:ext uri="{FF2B5EF4-FFF2-40B4-BE49-F238E27FC236}">
                <a16:creationId xmlns:a16="http://schemas.microsoft.com/office/drawing/2014/main" id="{4DB93FF2-C0B2-0743-809D-34BDF48F822A}"/>
              </a:ext>
            </a:extLst>
          </p:cNvPr>
          <p:cNvSpPr txBox="1"/>
          <p:nvPr/>
        </p:nvSpPr>
        <p:spPr>
          <a:xfrm>
            <a:off x="468429" y="6760605"/>
            <a:ext cx="5921142"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dirty="0">
                <a:latin typeface="Century Gothic" panose="020F0302020204030204"/>
              </a:rPr>
              <a:t>There is no French equivalent word for </a:t>
            </a:r>
            <a:r>
              <a:rPr lang="en-GB" sz="1600" b="1" dirty="0">
                <a:latin typeface="Century Gothic" panose="020F0302020204030204"/>
              </a:rPr>
              <a:t>‘did’ </a:t>
            </a:r>
            <a:r>
              <a:rPr lang="en-GB" sz="1600" dirty="0">
                <a:latin typeface="Century Gothic" panose="020F0302020204030204"/>
              </a:rPr>
              <a:t>in a question.</a:t>
            </a:r>
            <a:endParaRPr lang="en-GB" sz="1600" b="1" dirty="0">
              <a:latin typeface="Century Gothic" panose="020F0302020204030204"/>
            </a:endParaRPr>
          </a:p>
        </p:txBody>
      </p:sp>
    </p:spTree>
    <p:extLst>
      <p:ext uri="{BB962C8B-B14F-4D97-AF65-F5344CB8AC3E}">
        <p14:creationId xmlns:p14="http://schemas.microsoft.com/office/powerpoint/2010/main" val="2795394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87D3DE4-1B8E-4EF9-A0F4-FAE19AE97A2E}"/>
              </a:ext>
            </a:extLst>
          </p:cNvPr>
          <p:cNvSpPr/>
          <p:nvPr/>
        </p:nvSpPr>
        <p:spPr>
          <a:xfrm>
            <a:off x="5021041"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2" name="Rectangle 1" descr="Grey rectangle with text: T1.2 Semaine 5">
            <a:extLst>
              <a:ext uri="{FF2B5EF4-FFF2-40B4-BE49-F238E27FC236}">
                <a16:creationId xmlns:a16="http://schemas.microsoft.com/office/drawing/2014/main" id="{62EBD834-1E2D-44FA-960B-D5E01CB2C65F}"/>
              </a:ext>
            </a:extLst>
          </p:cNvPr>
          <p:cNvSpPr/>
          <p:nvPr/>
        </p:nvSpPr>
        <p:spPr>
          <a:xfrm>
            <a:off x="108000"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dirty="0">
              <a:solidFill>
                <a:srgbClr val="FFFFFF"/>
              </a:solidFill>
              <a:latin typeface="Century Gothic" panose="020B0502020202020204" pitchFamily="34" charset="0"/>
            </a:endParaRPr>
          </a:p>
        </p:txBody>
      </p:sp>
      <p:sp>
        <p:nvSpPr>
          <p:cNvPr id="7" name="Rectangle 6"/>
          <p:cNvSpPr/>
          <p:nvPr/>
        </p:nvSpPr>
        <p:spPr>
          <a:xfrm>
            <a:off x="108000" y="708523"/>
            <a:ext cx="3326552"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Au réveillon de Noël sur l’ISS</a:t>
            </a:r>
            <a:endParaRPr lang="en-GB" dirty="0">
              <a:solidFill>
                <a:srgbClr val="000000"/>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95199" y="146978"/>
            <a:ext cx="2091458" cy="411815"/>
          </a:xfrm>
        </p:spPr>
        <p:txBody>
          <a:bodyPr/>
          <a:lstStyle/>
          <a:p>
            <a:r>
              <a:rPr lang="en-GB" sz="2000" b="1" dirty="0">
                <a:solidFill>
                  <a:schemeClr val="bg1"/>
                </a:solidFill>
                <a:latin typeface="Century Gothic" panose="020B0502020202020204" pitchFamily="34" charset="0"/>
              </a:rPr>
              <a:t>T1.2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5</a:t>
            </a:r>
            <a:endParaRPr lang="en-US" sz="2000" dirty="0">
              <a:solidFill>
                <a:schemeClr val="bg1"/>
              </a:solidFill>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30</a:t>
            </a:r>
          </a:p>
        </p:txBody>
      </p:sp>
      <p:pic>
        <p:nvPicPr>
          <p:cNvPr id="17" name="Picture 2" descr="QR cod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27866" y="735304"/>
            <a:ext cx="1295400" cy="1295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Table 18"/>
          <p:cNvGraphicFramePr>
            <a:graphicFrameLocks noGrp="1"/>
          </p:cNvGraphicFramePr>
          <p:nvPr>
            <p:extLst>
              <p:ext uri="{D42A27DB-BD31-4B8C-83A1-F6EECF244321}">
                <p14:modId xmlns:p14="http://schemas.microsoft.com/office/powerpoint/2010/main" val="3151006000"/>
              </p:ext>
            </p:extLst>
          </p:nvPr>
        </p:nvGraphicFramePr>
        <p:xfrm>
          <a:off x="633900" y="1209012"/>
          <a:ext cx="4357398" cy="4874400"/>
        </p:xfrm>
        <a:graphic>
          <a:graphicData uri="http://schemas.openxmlformats.org/drawingml/2006/table">
            <a:tbl>
              <a:tblPr>
                <a:tableStyleId>{5940675A-B579-460E-94D1-54222C63F5DA}</a:tableStyleId>
              </a:tblPr>
              <a:tblGrid>
                <a:gridCol w="1602697">
                  <a:extLst>
                    <a:ext uri="{9D8B030D-6E8A-4147-A177-3AD203B41FA5}">
                      <a16:colId xmlns:a16="http://schemas.microsoft.com/office/drawing/2014/main" val="2576834893"/>
                    </a:ext>
                  </a:extLst>
                </a:gridCol>
                <a:gridCol w="2754701">
                  <a:extLst>
                    <a:ext uri="{9D8B030D-6E8A-4147-A177-3AD203B41FA5}">
                      <a16:colId xmlns:a16="http://schemas.microsoft.com/office/drawing/2014/main" val="3222018720"/>
                    </a:ext>
                  </a:extLst>
                </a:gridCol>
              </a:tblGrid>
              <a:tr h="326907">
                <a:tc>
                  <a:txBody>
                    <a:bodyPr/>
                    <a:lstStyle/>
                    <a:p>
                      <a:r>
                        <a:rPr lang="en-GB" sz="1600" dirty="0" err="1">
                          <a:latin typeface="Century Gothic" panose="020B0502020202020204" pitchFamily="34" charset="0"/>
                        </a:rPr>
                        <a:t>gérer</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to manage / managing something or </a:t>
                      </a:r>
                      <a:r>
                        <a:rPr lang="en-GB" sz="1600" baseline="0" dirty="0">
                          <a:latin typeface="Century Gothic" panose="020B0502020202020204" pitchFamily="34" charset="0"/>
                        </a:rPr>
                        <a:t>someone</a:t>
                      </a:r>
                      <a:endParaRPr lang="en-GB" sz="1600"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4007166980"/>
                  </a:ext>
                </a:extLst>
              </a:tr>
              <a:tr h="182809">
                <a:tc>
                  <a:txBody>
                    <a:bodyPr/>
                    <a:lstStyle/>
                    <a:p>
                      <a:r>
                        <a:rPr lang="en-GB" sz="1600" dirty="0" err="1">
                          <a:latin typeface="Century Gothic" panose="020B0502020202020204" pitchFamily="34" charset="0"/>
                        </a:rPr>
                        <a:t>l’espace</a:t>
                      </a:r>
                      <a:r>
                        <a:rPr lang="en-GB" sz="1600" baseline="0" dirty="0">
                          <a:latin typeface="Century Gothic" panose="020B0502020202020204" pitchFamily="34" charset="0"/>
                        </a:rPr>
                        <a:t> (m)</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space</a:t>
                      </a:r>
                    </a:p>
                  </a:txBody>
                  <a:tcPr marL="90000" marR="90000" marT="46800" marB="46800" anchor="b"/>
                </a:tc>
                <a:extLst>
                  <a:ext uri="{0D108BD9-81ED-4DB2-BD59-A6C34878D82A}">
                    <a16:rowId xmlns:a16="http://schemas.microsoft.com/office/drawing/2014/main" val="141838412"/>
                  </a:ext>
                </a:extLst>
              </a:tr>
              <a:tr h="182809">
                <a:tc>
                  <a:txBody>
                    <a:bodyPr/>
                    <a:lstStyle/>
                    <a:p>
                      <a:r>
                        <a:rPr lang="en-GB" sz="1600" dirty="0">
                          <a:latin typeface="Century Gothic" panose="020B0502020202020204" pitchFamily="34" charset="0"/>
                        </a:rPr>
                        <a:t>le </a:t>
                      </a:r>
                      <a:r>
                        <a:rPr lang="en-GB" sz="1600" dirty="0" err="1">
                          <a:latin typeface="Century Gothic" panose="020B0502020202020204" pitchFamily="34" charset="0"/>
                        </a:rPr>
                        <a:t>goût</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taste</a:t>
                      </a:r>
                    </a:p>
                  </a:txBody>
                  <a:tcPr marL="90000" marR="90000" marT="46800" marB="46800" anchor="b"/>
                </a:tc>
                <a:extLst>
                  <a:ext uri="{0D108BD9-81ED-4DB2-BD59-A6C34878D82A}">
                    <a16:rowId xmlns:a16="http://schemas.microsoft.com/office/drawing/2014/main" val="1683749526"/>
                  </a:ext>
                </a:extLst>
              </a:tr>
              <a:tr h="182809">
                <a:tc>
                  <a:txBody>
                    <a:bodyPr/>
                    <a:lstStyle/>
                    <a:p>
                      <a:r>
                        <a:rPr lang="en-GB" sz="1600" dirty="0">
                          <a:latin typeface="Century Gothic" panose="020B0502020202020204" pitchFamily="34" charset="0"/>
                        </a:rPr>
                        <a:t>la langue</a:t>
                      </a:r>
                    </a:p>
                  </a:txBody>
                  <a:tcPr marL="90000" marR="90000" marT="46800" marB="46800" anchor="b"/>
                </a:tc>
                <a:tc>
                  <a:txBody>
                    <a:bodyPr/>
                    <a:lstStyle/>
                    <a:p>
                      <a:r>
                        <a:rPr lang="en-GB" sz="1600" dirty="0">
                          <a:latin typeface="Century Gothic" panose="020B0502020202020204" pitchFamily="34" charset="0"/>
                        </a:rPr>
                        <a:t>language</a:t>
                      </a:r>
                      <a:r>
                        <a:rPr lang="en-GB" sz="1600" baseline="0" dirty="0">
                          <a:latin typeface="Century Gothic" panose="020B0502020202020204" pitchFamily="34" charset="0"/>
                        </a:rPr>
                        <a:t>, tongue</a:t>
                      </a:r>
                      <a:endParaRPr lang="en-GB" sz="1600"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3029552813"/>
                  </a:ext>
                </a:extLst>
              </a:tr>
              <a:tr h="182809">
                <a:tc>
                  <a:txBody>
                    <a:bodyPr/>
                    <a:lstStyle/>
                    <a:p>
                      <a:r>
                        <a:rPr lang="en-GB" sz="1600" dirty="0">
                          <a:latin typeface="Century Gothic" panose="020B0502020202020204" pitchFamily="34" charset="0"/>
                        </a:rPr>
                        <a:t>le plat</a:t>
                      </a:r>
                    </a:p>
                  </a:txBody>
                  <a:tcPr marL="90000" marR="90000" marT="46800" marB="46800" anchor="b"/>
                </a:tc>
                <a:tc>
                  <a:txBody>
                    <a:bodyPr/>
                    <a:lstStyle/>
                    <a:p>
                      <a:r>
                        <a:rPr lang="en-GB" sz="1600" dirty="0">
                          <a:latin typeface="Century Gothic" panose="020B0502020202020204" pitchFamily="34" charset="0"/>
                        </a:rPr>
                        <a:t>dish</a:t>
                      </a:r>
                    </a:p>
                  </a:txBody>
                  <a:tcPr marL="90000" marR="90000" marT="46800" marB="46800" anchor="b"/>
                </a:tc>
                <a:extLst>
                  <a:ext uri="{0D108BD9-81ED-4DB2-BD59-A6C34878D82A}">
                    <a16:rowId xmlns:a16="http://schemas.microsoft.com/office/drawing/2014/main" val="3491161878"/>
                  </a:ext>
                </a:extLst>
              </a:tr>
              <a:tr h="182809">
                <a:tc>
                  <a:txBody>
                    <a:bodyPr/>
                    <a:lstStyle/>
                    <a:p>
                      <a:r>
                        <a:rPr lang="en-GB" sz="1600" dirty="0">
                          <a:latin typeface="Century Gothic" panose="020B0502020202020204" pitchFamily="34" charset="0"/>
                        </a:rPr>
                        <a:t>la </a:t>
                      </a:r>
                      <a:r>
                        <a:rPr lang="en-GB" sz="1600" dirty="0" err="1">
                          <a:latin typeface="Century Gothic" panose="020B0502020202020204" pitchFamily="34" charset="0"/>
                        </a:rPr>
                        <a:t>recette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recipe</a:t>
                      </a:r>
                    </a:p>
                  </a:txBody>
                  <a:tcPr marL="90000" marR="90000" marT="46800" marB="46800" anchor="b"/>
                </a:tc>
                <a:extLst>
                  <a:ext uri="{0D108BD9-81ED-4DB2-BD59-A6C34878D82A}">
                    <a16:rowId xmlns:a16="http://schemas.microsoft.com/office/drawing/2014/main" val="977986458"/>
                  </a:ext>
                </a:extLst>
              </a:tr>
              <a:tr h="182809">
                <a:tc>
                  <a:txBody>
                    <a:bodyPr/>
                    <a:lstStyle/>
                    <a:p>
                      <a:r>
                        <a:rPr lang="en-GB" sz="1600" dirty="0">
                          <a:latin typeface="Century Gothic" panose="020B0502020202020204" pitchFamily="34" charset="0"/>
                        </a:rPr>
                        <a:t>le </a:t>
                      </a:r>
                      <a:r>
                        <a:rPr lang="en-GB" sz="1600" dirty="0" err="1">
                          <a:latin typeface="Century Gothic" panose="020B0502020202020204" pitchFamily="34" charset="0"/>
                        </a:rPr>
                        <a:t>repas</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meal</a:t>
                      </a:r>
                    </a:p>
                  </a:txBody>
                  <a:tcPr marL="90000" marR="90000" marT="46800" marB="46800" anchor="b"/>
                </a:tc>
                <a:extLst>
                  <a:ext uri="{0D108BD9-81ED-4DB2-BD59-A6C34878D82A}">
                    <a16:rowId xmlns:a16="http://schemas.microsoft.com/office/drawing/2014/main" val="3008129673"/>
                  </a:ext>
                </a:extLst>
              </a:tr>
              <a:tr h="182809">
                <a:tc>
                  <a:txBody>
                    <a:bodyPr/>
                    <a:lstStyle/>
                    <a:p>
                      <a:r>
                        <a:rPr lang="en-GB" sz="1600" dirty="0" err="1">
                          <a:latin typeface="Century Gothic" panose="020B0502020202020204" pitchFamily="34" charset="0"/>
                        </a:rPr>
                        <a:t>d’abord</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first of all</a:t>
                      </a:r>
                    </a:p>
                  </a:txBody>
                  <a:tcPr marL="90000" marR="90000" marT="46800" marB="46800" anchor="b"/>
                </a:tc>
                <a:extLst>
                  <a:ext uri="{0D108BD9-81ED-4DB2-BD59-A6C34878D82A}">
                    <a16:rowId xmlns:a16="http://schemas.microsoft.com/office/drawing/2014/main" val="4091572625"/>
                  </a:ext>
                </a:extLst>
              </a:tr>
              <a:tr h="182809">
                <a:tc>
                  <a:txBody>
                    <a:bodyPr/>
                    <a:lstStyle/>
                    <a:p>
                      <a:r>
                        <a:rPr lang="en-GB" sz="1600" dirty="0" err="1">
                          <a:latin typeface="Century Gothic" panose="020B0502020202020204" pitchFamily="34" charset="0"/>
                        </a:rPr>
                        <a:t>puis</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then</a:t>
                      </a:r>
                    </a:p>
                  </a:txBody>
                  <a:tcPr marL="90000" marR="90000" marT="46800" marB="46800" anchor="b"/>
                </a:tc>
                <a:extLst>
                  <a:ext uri="{0D108BD9-81ED-4DB2-BD59-A6C34878D82A}">
                    <a16:rowId xmlns:a16="http://schemas.microsoft.com/office/drawing/2014/main" val="1061227613"/>
                  </a:ext>
                </a:extLst>
              </a:tr>
              <a:tr h="182809">
                <a:tc>
                  <a:txBody>
                    <a:bodyPr/>
                    <a:lstStyle/>
                    <a:p>
                      <a:r>
                        <a:rPr lang="en-GB" sz="1600" dirty="0">
                          <a:latin typeface="Century Gothic" panose="020B0502020202020204" pitchFamily="34" charset="0"/>
                        </a:rPr>
                        <a:t>par</a:t>
                      </a:r>
                    </a:p>
                  </a:txBody>
                  <a:tcPr marL="90000" marR="90000" marT="46800" marB="46800" anchor="b"/>
                </a:tc>
                <a:tc>
                  <a:txBody>
                    <a:bodyPr/>
                    <a:lstStyle/>
                    <a:p>
                      <a:r>
                        <a:rPr lang="en-GB" sz="1600" dirty="0">
                          <a:latin typeface="Century Gothic" panose="020B0502020202020204" pitchFamily="34" charset="0"/>
                        </a:rPr>
                        <a:t>by</a:t>
                      </a:r>
                    </a:p>
                  </a:txBody>
                  <a:tcPr marL="90000" marR="90000" marT="46800" marB="46800" anchor="b"/>
                </a:tc>
                <a:extLst>
                  <a:ext uri="{0D108BD9-81ED-4DB2-BD59-A6C34878D82A}">
                    <a16:rowId xmlns:a16="http://schemas.microsoft.com/office/drawing/2014/main" val="2716920505"/>
                  </a:ext>
                </a:extLst>
              </a:tr>
              <a:tr h="182809">
                <a:tc>
                  <a:txBody>
                    <a:bodyPr/>
                    <a:lstStyle/>
                    <a:p>
                      <a:r>
                        <a:rPr lang="en-GB" sz="1600" dirty="0" err="1">
                          <a:latin typeface="Century Gothic" panose="020B0502020202020204" pitchFamily="34" charset="0"/>
                        </a:rPr>
                        <a:t>puisque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as, because</a:t>
                      </a:r>
                    </a:p>
                  </a:txBody>
                  <a:tcPr marL="90000" marR="90000" marT="46800" marB="46800" anchor="b"/>
                </a:tc>
                <a:extLst>
                  <a:ext uri="{0D108BD9-81ED-4DB2-BD59-A6C34878D82A}">
                    <a16:rowId xmlns:a16="http://schemas.microsoft.com/office/drawing/2014/main" val="10010"/>
                  </a:ext>
                </a:extLst>
              </a:tr>
              <a:tr h="182809">
                <a:tc>
                  <a:txBody>
                    <a:bodyPr/>
                    <a:lstStyle/>
                    <a:p>
                      <a:r>
                        <a:rPr lang="en-GB" sz="1600" dirty="0">
                          <a:latin typeface="Century Gothic" panose="020B0502020202020204" pitchFamily="34" charset="0"/>
                        </a:rPr>
                        <a:t>Noël</a:t>
                      </a:r>
                    </a:p>
                  </a:txBody>
                  <a:tcPr marL="90000" marR="90000" marT="46800" marB="46800" anchor="b"/>
                </a:tc>
                <a:tc>
                  <a:txBody>
                    <a:bodyPr/>
                    <a:lstStyle/>
                    <a:p>
                      <a:r>
                        <a:rPr lang="en-GB" sz="1600" dirty="0">
                          <a:latin typeface="Century Gothic" panose="020B0502020202020204" pitchFamily="34" charset="0"/>
                        </a:rPr>
                        <a:t>Christmas</a:t>
                      </a:r>
                    </a:p>
                  </a:txBody>
                  <a:tcPr marL="90000" marR="90000" marT="46800" marB="46800" anchor="b"/>
                </a:tc>
                <a:extLst>
                  <a:ext uri="{0D108BD9-81ED-4DB2-BD59-A6C34878D82A}">
                    <a16:rowId xmlns:a16="http://schemas.microsoft.com/office/drawing/2014/main" val="10011"/>
                  </a:ext>
                </a:extLst>
              </a:tr>
              <a:tr h="182809">
                <a:tc>
                  <a:txBody>
                    <a:bodyPr/>
                    <a:lstStyle/>
                    <a:p>
                      <a:r>
                        <a:rPr lang="en-GB" sz="1600" dirty="0">
                          <a:latin typeface="Century Gothic" panose="020B0502020202020204" pitchFamily="34" charset="0"/>
                        </a:rPr>
                        <a:t>le </a:t>
                      </a:r>
                      <a:r>
                        <a:rPr lang="en-GB" sz="1600" dirty="0" err="1">
                          <a:latin typeface="Century Gothic" panose="020B0502020202020204" pitchFamily="34" charset="0"/>
                        </a:rPr>
                        <a:t>réveillon</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Christmas Eve</a:t>
                      </a:r>
                      <a:r>
                        <a:rPr lang="en-GB" sz="1600" baseline="0" dirty="0">
                          <a:latin typeface="Century Gothic" panose="020B0502020202020204" pitchFamily="34" charset="0"/>
                        </a:rPr>
                        <a:t>, New Year’s Eve</a:t>
                      </a:r>
                      <a:endParaRPr lang="en-GB" sz="1600"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10012"/>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2583540699"/>
              </p:ext>
            </p:extLst>
          </p:nvPr>
        </p:nvGraphicFramePr>
        <p:xfrm>
          <a:off x="-69522" y="1191999"/>
          <a:ext cx="797537" cy="4891413"/>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581410">
                <a:tc>
                  <a:txBody>
                    <a:bodyPr/>
                    <a:lstStyle/>
                    <a:p>
                      <a:pPr algn="ctr"/>
                      <a:endParaRPr lang="en-GB" sz="1600" i="1" dirty="0">
                        <a:latin typeface="Century Gothic" panose="020B0502020202020204" pitchFamily="34" charset="0"/>
                      </a:endParaRPr>
                    </a:p>
                    <a:p>
                      <a:pPr algn="ct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38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38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38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38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a:t>
                      </a:r>
                      <a:r>
                        <a:rPr lang="en-GB" sz="1600" i="1" baseline="0" dirty="0">
                          <a:latin typeface="Century Gothic" panose="020B0502020202020204" pitchFamily="34" charset="0"/>
                        </a:rPr>
                        <a:t>m</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38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38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38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adv</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38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adv</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38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338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adv</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38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581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21" name="Rounded Rectangle 20"/>
          <p:cNvSpPr/>
          <p:nvPr/>
        </p:nvSpPr>
        <p:spPr>
          <a:xfrm>
            <a:off x="5390341" y="2232626"/>
            <a:ext cx="1222383" cy="112403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7.3.2.6 &amp; 8.1.2.1</a:t>
            </a:r>
          </a:p>
        </p:txBody>
      </p:sp>
      <p:pic>
        <p:nvPicPr>
          <p:cNvPr id="6" name="Picture 5" descr="Bag of present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7476" y="3600169"/>
            <a:ext cx="1836180" cy="2046516"/>
          </a:xfrm>
          <a:prstGeom prst="rect">
            <a:avLst/>
          </a:prstGeom>
        </p:spPr>
      </p:pic>
      <p:pic>
        <p:nvPicPr>
          <p:cNvPr id="9" name="Picture 8" descr="Chef ha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87400">
            <a:off x="1764864" y="6544309"/>
            <a:ext cx="1370200" cy="1593771"/>
          </a:xfrm>
          <a:prstGeom prst="rect">
            <a:avLst/>
          </a:prstGeom>
        </p:spPr>
      </p:pic>
      <p:pic>
        <p:nvPicPr>
          <p:cNvPr id="10" name="Picture 9" descr="Recipe boo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113" y="7093726"/>
            <a:ext cx="1238250" cy="1350818"/>
          </a:xfrm>
          <a:prstGeom prst="rect">
            <a:avLst/>
          </a:prstGeom>
        </p:spPr>
      </p:pic>
      <p:pic>
        <p:nvPicPr>
          <p:cNvPr id="4" name="Picture 2" descr="Picture of French astronaut Thomas Pesquet ">
            <a:extLst>
              <a:ext uri="{FF2B5EF4-FFF2-40B4-BE49-F238E27FC236}">
                <a16:creationId xmlns:a16="http://schemas.microsoft.com/office/drawing/2014/main" id="{8F192A4A-2B58-4666-84E2-687C696D15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45322" y="6382871"/>
            <a:ext cx="1851725" cy="231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202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txBox="1">
            <a:spLocks/>
          </p:cNvSpPr>
          <p:nvPr/>
        </p:nvSpPr>
        <p:spPr>
          <a:xfrm>
            <a:off x="108000" y="4195214"/>
            <a:ext cx="6642596" cy="1819655"/>
          </a:xfrm>
          <a:prstGeom prst="rect">
            <a:avLst/>
          </a:prstGeom>
          <a:solidFill>
            <a:schemeClr val="bg1">
              <a:lumMod val="95000"/>
            </a:schemeClr>
          </a:solidFill>
          <a:effectLst>
            <a:outerShdw blurRad="50800" dist="38100" dir="5400000" algn="t" rotWithShape="0">
              <a:prstClr val="black">
                <a:alpha val="40000"/>
              </a:prstClr>
            </a:outerShdw>
          </a:effectLst>
        </p:spPr>
        <p:txBody>
          <a:bodyPr lIns="72000" r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1600" dirty="0">
                <a:solidFill>
                  <a:schemeClr val="tx1"/>
                </a:solidFill>
                <a:latin typeface="Century Gothic" panose="020F0302020204030204"/>
              </a:rPr>
              <a:t>The preposition </a:t>
            </a:r>
            <a:r>
              <a:rPr lang="en-US" sz="1600" b="1" dirty="0">
                <a:solidFill>
                  <a:schemeClr val="tx1"/>
                </a:solidFill>
                <a:latin typeface="Century Gothic" panose="020F0302020204030204"/>
              </a:rPr>
              <a:t>de </a:t>
            </a:r>
            <a:r>
              <a:rPr lang="en-US" sz="1600" dirty="0">
                <a:solidFill>
                  <a:schemeClr val="tx1"/>
                </a:solidFill>
                <a:latin typeface="Century Gothic" panose="020F0302020204030204"/>
              </a:rPr>
              <a:t> has different translations in English.</a:t>
            </a:r>
          </a:p>
          <a:p>
            <a:pPr marL="0" lvl="0" indent="0">
              <a:lnSpc>
                <a:spcPct val="100000"/>
              </a:lnSpc>
              <a:spcBef>
                <a:spcPts val="0"/>
              </a:spcBef>
              <a:buNone/>
              <a:defRPr/>
            </a:pPr>
            <a:endParaRPr lang="en-US" sz="1600" dirty="0">
              <a:solidFill>
                <a:schemeClr val="tx1"/>
              </a:solidFill>
              <a:latin typeface="Century Gothic" panose="020F0302020204030204"/>
            </a:endParaRPr>
          </a:p>
          <a:p>
            <a:pPr marL="0" lvl="0" indent="0">
              <a:lnSpc>
                <a:spcPct val="100000"/>
              </a:lnSpc>
              <a:spcBef>
                <a:spcPts val="0"/>
              </a:spcBef>
              <a:buNone/>
              <a:defRPr/>
            </a:pPr>
            <a:r>
              <a:rPr lang="en-US" sz="1600" i="1" dirty="0" err="1">
                <a:solidFill>
                  <a:schemeClr val="tx1"/>
                </a:solidFill>
                <a:latin typeface="Century Gothic" panose="020F0302020204030204"/>
              </a:rPr>
              <a:t>L’aéroport</a:t>
            </a:r>
            <a:r>
              <a:rPr lang="en-US" sz="1600" i="1" dirty="0">
                <a:solidFill>
                  <a:schemeClr val="tx1"/>
                </a:solidFill>
                <a:latin typeface="Century Gothic" panose="020F0302020204030204"/>
              </a:rPr>
              <a:t> </a:t>
            </a:r>
            <a:r>
              <a:rPr lang="en-US" sz="1600" i="1" dirty="0" err="1">
                <a:solidFill>
                  <a:schemeClr val="tx1"/>
                </a:solidFill>
                <a:latin typeface="Century Gothic" panose="020F0302020204030204"/>
              </a:rPr>
              <a:t>est</a:t>
            </a:r>
            <a:r>
              <a:rPr lang="en-US" sz="1600" dirty="0">
                <a:solidFill>
                  <a:schemeClr val="tx1"/>
                </a:solidFill>
                <a:latin typeface="Century Gothic" panose="020F0302020204030204"/>
              </a:rPr>
              <a:t> </a:t>
            </a:r>
            <a:r>
              <a:rPr lang="en-US" sz="1600" i="1" dirty="0">
                <a:solidFill>
                  <a:schemeClr val="tx1"/>
                </a:solidFill>
                <a:latin typeface="Century Gothic" panose="020F0302020204030204"/>
              </a:rPr>
              <a:t>loin </a:t>
            </a:r>
            <a:r>
              <a:rPr lang="en-US" sz="1600" b="1" i="1" dirty="0">
                <a:solidFill>
                  <a:schemeClr val="tx1"/>
                </a:solidFill>
                <a:latin typeface="Century Gothic" panose="020F0302020204030204"/>
              </a:rPr>
              <a:t>de la </a:t>
            </a:r>
            <a:r>
              <a:rPr lang="en-US" sz="1600" i="1" dirty="0" err="1">
                <a:solidFill>
                  <a:schemeClr val="tx1"/>
                </a:solidFill>
                <a:latin typeface="Century Gothic" panose="020F0302020204030204"/>
              </a:rPr>
              <a:t>ville</a:t>
            </a:r>
            <a:r>
              <a:rPr lang="en-US" sz="1600" i="1" dirty="0">
                <a:solidFill>
                  <a:schemeClr val="tx1"/>
                </a:solidFill>
                <a:latin typeface="Century Gothic" panose="020F0302020204030204"/>
              </a:rPr>
              <a:t>.    </a:t>
            </a:r>
            <a:r>
              <a:rPr lang="en-US" sz="1600" dirty="0">
                <a:solidFill>
                  <a:schemeClr val="tx1"/>
                </a:solidFill>
                <a:latin typeface="Century Gothic" panose="020F0302020204030204"/>
              </a:rPr>
              <a:t>The airport is far </a:t>
            </a:r>
            <a:r>
              <a:rPr lang="en-US" sz="1600" b="1" dirty="0">
                <a:solidFill>
                  <a:schemeClr val="tx1"/>
                </a:solidFill>
                <a:latin typeface="Century Gothic" panose="020F0302020204030204"/>
              </a:rPr>
              <a:t>from </a:t>
            </a:r>
            <a:r>
              <a:rPr lang="en-US" sz="1600" dirty="0">
                <a:solidFill>
                  <a:schemeClr val="tx1"/>
                </a:solidFill>
                <a:latin typeface="Century Gothic" panose="020F0302020204030204"/>
              </a:rPr>
              <a:t>the town.</a:t>
            </a:r>
          </a:p>
          <a:p>
            <a:pPr marL="0" indent="0">
              <a:lnSpc>
                <a:spcPct val="100000"/>
              </a:lnSpc>
              <a:spcBef>
                <a:spcPts val="0"/>
              </a:spcBef>
              <a:buNone/>
              <a:defRPr/>
            </a:pPr>
            <a:r>
              <a:rPr lang="en-US" sz="1600" i="1" dirty="0">
                <a:solidFill>
                  <a:schemeClr val="tx1"/>
                </a:solidFill>
                <a:latin typeface="Century Gothic" panose="020F0302020204030204"/>
              </a:rPr>
              <a:t>Le parc </a:t>
            </a:r>
            <a:r>
              <a:rPr lang="en-US" sz="1600" i="1" dirty="0" err="1">
                <a:solidFill>
                  <a:schemeClr val="tx1"/>
                </a:solidFill>
                <a:latin typeface="Century Gothic" panose="020F0302020204030204"/>
              </a:rPr>
              <a:t>est</a:t>
            </a:r>
            <a:r>
              <a:rPr lang="en-US" sz="1600" dirty="0">
                <a:solidFill>
                  <a:schemeClr val="tx1"/>
                </a:solidFill>
                <a:latin typeface="Century Gothic" panose="020F0302020204030204"/>
              </a:rPr>
              <a:t> </a:t>
            </a:r>
            <a:r>
              <a:rPr lang="en-US" sz="1600" i="1" dirty="0">
                <a:solidFill>
                  <a:schemeClr val="tx1"/>
                </a:solidFill>
                <a:latin typeface="Century Gothic" panose="020F0302020204030204"/>
              </a:rPr>
              <a:t>à droite </a:t>
            </a:r>
            <a:r>
              <a:rPr lang="en-US" sz="1600" b="1" i="1" dirty="0">
                <a:solidFill>
                  <a:schemeClr val="tx1"/>
                </a:solidFill>
                <a:latin typeface="Century Gothic" panose="020F0302020204030204"/>
              </a:rPr>
              <a:t>du</a:t>
            </a:r>
            <a:r>
              <a:rPr lang="en-US" sz="1600" i="1" dirty="0">
                <a:solidFill>
                  <a:schemeClr val="tx1"/>
                </a:solidFill>
                <a:latin typeface="Century Gothic" panose="020F0302020204030204"/>
              </a:rPr>
              <a:t> </a:t>
            </a:r>
            <a:r>
              <a:rPr lang="en-US" sz="1600" i="1" dirty="0" err="1">
                <a:solidFill>
                  <a:schemeClr val="tx1"/>
                </a:solidFill>
                <a:latin typeface="Century Gothic" panose="020F0302020204030204"/>
              </a:rPr>
              <a:t>pont</a:t>
            </a:r>
            <a:r>
              <a:rPr lang="en-US" sz="1600" i="1" dirty="0">
                <a:solidFill>
                  <a:schemeClr val="tx1"/>
                </a:solidFill>
                <a:latin typeface="Century Gothic" panose="020F0302020204030204"/>
              </a:rPr>
              <a:t>.    </a:t>
            </a:r>
            <a:r>
              <a:rPr lang="en-US" sz="1600" dirty="0">
                <a:solidFill>
                  <a:schemeClr val="tx1"/>
                </a:solidFill>
                <a:latin typeface="Century Gothic" panose="020F0302020204030204"/>
              </a:rPr>
              <a:t>The park is to the right </a:t>
            </a:r>
            <a:r>
              <a:rPr lang="en-US" sz="1600" b="1" dirty="0">
                <a:solidFill>
                  <a:schemeClr val="tx1"/>
                </a:solidFill>
                <a:latin typeface="Century Gothic" panose="020F0302020204030204"/>
              </a:rPr>
              <a:t>of </a:t>
            </a:r>
            <a:r>
              <a:rPr lang="en-US" sz="1600" dirty="0">
                <a:solidFill>
                  <a:schemeClr val="tx1"/>
                </a:solidFill>
                <a:latin typeface="Century Gothic" panose="020F0302020204030204"/>
              </a:rPr>
              <a:t>the bridge.</a:t>
            </a:r>
            <a:endParaRPr lang="en-US" sz="1600" i="1" dirty="0">
              <a:solidFill>
                <a:schemeClr val="tx1"/>
              </a:solidFill>
              <a:latin typeface="Century Gothic" panose="020F0302020204030204"/>
            </a:endParaRPr>
          </a:p>
          <a:p>
            <a:pPr marL="0" indent="0">
              <a:lnSpc>
                <a:spcPct val="100000"/>
              </a:lnSpc>
              <a:spcBef>
                <a:spcPts val="0"/>
              </a:spcBef>
              <a:buNone/>
              <a:defRPr/>
            </a:pPr>
            <a:endParaRPr lang="en-US" sz="1600" i="1" dirty="0">
              <a:solidFill>
                <a:schemeClr val="tx1"/>
              </a:solidFill>
              <a:latin typeface="Century Gothic" panose="020F0302020204030204"/>
            </a:endParaRPr>
          </a:p>
          <a:p>
            <a:pPr marL="0" lvl="0" indent="0">
              <a:lnSpc>
                <a:spcPct val="100000"/>
              </a:lnSpc>
              <a:spcBef>
                <a:spcPts val="0"/>
              </a:spcBef>
              <a:buNone/>
              <a:defRPr/>
            </a:pPr>
            <a:r>
              <a:rPr lang="en-US" sz="1600" dirty="0">
                <a:solidFill>
                  <a:schemeClr val="tx1"/>
                </a:solidFill>
                <a:latin typeface="Century Gothic" panose="020F0302020204030204"/>
              </a:rPr>
              <a:t>Sometimes it has no translation:</a:t>
            </a:r>
          </a:p>
          <a:p>
            <a:pPr marL="0" lvl="0" indent="0">
              <a:lnSpc>
                <a:spcPct val="100000"/>
              </a:lnSpc>
              <a:spcBef>
                <a:spcPts val="0"/>
              </a:spcBef>
              <a:buNone/>
              <a:defRPr/>
            </a:pPr>
            <a:r>
              <a:rPr lang="en-US" sz="1600" i="1" dirty="0">
                <a:solidFill>
                  <a:schemeClr val="tx1"/>
                </a:solidFill>
                <a:latin typeface="Century Gothic" panose="020F0302020204030204"/>
              </a:rPr>
              <a:t>Le </a:t>
            </a:r>
            <a:r>
              <a:rPr lang="en-US" sz="1600" i="1" dirty="0" err="1">
                <a:solidFill>
                  <a:schemeClr val="tx1"/>
                </a:solidFill>
                <a:latin typeface="Century Gothic" panose="020F0302020204030204"/>
              </a:rPr>
              <a:t>magasin</a:t>
            </a:r>
            <a:r>
              <a:rPr lang="en-US" sz="1600" i="1" dirty="0">
                <a:solidFill>
                  <a:schemeClr val="tx1"/>
                </a:solidFill>
                <a:latin typeface="Century Gothic" panose="020F0302020204030204"/>
              </a:rPr>
              <a:t> </a:t>
            </a:r>
            <a:r>
              <a:rPr lang="en-US" sz="1600" i="1" dirty="0" err="1">
                <a:solidFill>
                  <a:schemeClr val="tx1"/>
                </a:solidFill>
                <a:latin typeface="Century Gothic" panose="020F0302020204030204"/>
              </a:rPr>
              <a:t>est</a:t>
            </a:r>
            <a:r>
              <a:rPr lang="en-US" sz="1600" dirty="0">
                <a:solidFill>
                  <a:schemeClr val="tx1"/>
                </a:solidFill>
                <a:latin typeface="Century Gothic" panose="020F0302020204030204"/>
              </a:rPr>
              <a:t> </a:t>
            </a:r>
            <a:r>
              <a:rPr lang="en-US" sz="1600" i="1" dirty="0" err="1">
                <a:solidFill>
                  <a:schemeClr val="tx1"/>
                </a:solidFill>
                <a:latin typeface="Century Gothic" panose="020F0302020204030204"/>
              </a:rPr>
              <a:t>près</a:t>
            </a:r>
            <a:r>
              <a:rPr lang="en-US" sz="1600" i="1" dirty="0">
                <a:solidFill>
                  <a:schemeClr val="tx1"/>
                </a:solidFill>
                <a:latin typeface="Century Gothic" panose="020F0302020204030204"/>
              </a:rPr>
              <a:t> du </a:t>
            </a:r>
            <a:r>
              <a:rPr lang="en-US" sz="1600" i="1" dirty="0" err="1">
                <a:solidFill>
                  <a:schemeClr val="tx1"/>
                </a:solidFill>
                <a:latin typeface="Century Gothic" panose="020F0302020204030204"/>
              </a:rPr>
              <a:t>collège</a:t>
            </a:r>
            <a:r>
              <a:rPr lang="en-US" sz="1600" i="1" dirty="0">
                <a:solidFill>
                  <a:schemeClr val="tx1"/>
                </a:solidFill>
                <a:latin typeface="Century Gothic" panose="020F0302020204030204"/>
              </a:rPr>
              <a:t>.	</a:t>
            </a:r>
            <a:r>
              <a:rPr lang="en-US" sz="1600" dirty="0">
                <a:solidFill>
                  <a:schemeClr val="tx1"/>
                </a:solidFill>
                <a:latin typeface="Century Gothic" panose="020F0302020204030204"/>
              </a:rPr>
              <a:t>The shop is near the school.</a:t>
            </a:r>
          </a:p>
        </p:txBody>
      </p:sp>
      <p:sp>
        <p:nvSpPr>
          <p:cNvPr id="2" name="Rectangle 1" descr="Grey rectangle with text: T1.2 Semaine 6">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7" name="Rectangle 6"/>
          <p:cNvSpPr/>
          <p:nvPr/>
        </p:nvSpPr>
        <p:spPr>
          <a:xfrm>
            <a:off x="108000" y="608644"/>
            <a:ext cx="2981907"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Using</a:t>
            </a:r>
            <a:r>
              <a:rPr lang="fr-FR" b="1" dirty="0">
                <a:solidFill>
                  <a:srgbClr val="000000"/>
                </a:solidFill>
                <a:latin typeface="Century Gothic" panose="020B0502020202020204" pitchFamily="34" charset="0"/>
              </a:rPr>
              <a:t> the </a:t>
            </a:r>
            <a:r>
              <a:rPr lang="fr-FR" b="1" dirty="0" err="1">
                <a:solidFill>
                  <a:srgbClr val="000000"/>
                </a:solidFill>
                <a:latin typeface="Century Gothic" panose="020B0502020202020204" pitchFamily="34" charset="0"/>
              </a:rPr>
              <a:t>preposition</a:t>
            </a:r>
            <a:r>
              <a:rPr lang="fr-FR" b="1" dirty="0">
                <a:solidFill>
                  <a:srgbClr val="000000"/>
                </a:solidFill>
                <a:latin typeface="Century Gothic" panose="020B0502020202020204" pitchFamily="34" charset="0"/>
              </a:rPr>
              <a:t> ‘de’</a:t>
            </a:r>
            <a:endParaRPr lang="en-GB" dirty="0">
              <a:solidFill>
                <a:srgbClr val="000000"/>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T1.2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6</a:t>
            </a:r>
            <a:endParaRPr lang="en-US" sz="2000" dirty="0">
              <a:solidFill>
                <a:schemeClr val="bg1"/>
              </a:solidFill>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31</a:t>
            </a:r>
          </a:p>
        </p:txBody>
      </p:sp>
      <p:sp>
        <p:nvSpPr>
          <p:cNvPr id="4" name="Rectangle 3"/>
          <p:cNvSpPr/>
          <p:nvPr/>
        </p:nvSpPr>
        <p:spPr>
          <a:xfrm>
            <a:off x="108000" y="954821"/>
            <a:ext cx="6852832" cy="3170099"/>
          </a:xfrm>
          <a:prstGeom prst="rect">
            <a:avLst/>
          </a:prstGeom>
        </p:spPr>
        <p:txBody>
          <a:bodyPr wrap="square">
            <a:spAutoFit/>
          </a:bodyPr>
          <a:lstStyle/>
          <a:p>
            <a:pPr lvl="0"/>
            <a:r>
              <a:rPr lang="en-US" sz="1600" dirty="0">
                <a:latin typeface="Century Gothic" panose="020F0302020204030204"/>
              </a:rPr>
              <a:t>We know that </a:t>
            </a:r>
            <a:r>
              <a:rPr lang="en-US" sz="1600" b="1" dirty="0">
                <a:latin typeface="Century Gothic" panose="020F0302020204030204"/>
              </a:rPr>
              <a:t>à </a:t>
            </a:r>
            <a:r>
              <a:rPr lang="en-US" sz="1600" dirty="0">
                <a:latin typeface="Century Gothic" panose="020F0302020204030204"/>
              </a:rPr>
              <a:t>has different forms when before </a:t>
            </a:r>
            <a:r>
              <a:rPr lang="en-US" sz="1600" b="1" dirty="0">
                <a:latin typeface="Century Gothic" panose="020F0302020204030204"/>
              </a:rPr>
              <a:t>le, la </a:t>
            </a:r>
            <a:r>
              <a:rPr lang="en-US" sz="1600" dirty="0">
                <a:latin typeface="Century Gothic" panose="020F0302020204030204"/>
              </a:rPr>
              <a:t>and </a:t>
            </a:r>
            <a:r>
              <a:rPr lang="en-US" sz="1600" b="1" dirty="0">
                <a:latin typeface="Century Gothic" panose="020F0302020204030204"/>
              </a:rPr>
              <a:t>les</a:t>
            </a:r>
            <a:r>
              <a:rPr lang="en-US" sz="1600" dirty="0">
                <a:latin typeface="Century Gothic" panose="020F0302020204030204"/>
              </a:rPr>
              <a:t>:</a:t>
            </a:r>
          </a:p>
          <a:p>
            <a:pPr lvl="0"/>
            <a:r>
              <a:rPr lang="en-US" sz="800" dirty="0">
                <a:latin typeface="Century Gothic" panose="020F0302020204030204"/>
              </a:rPr>
              <a:t>			</a:t>
            </a:r>
          </a:p>
          <a:p>
            <a:pPr lvl="0"/>
            <a:r>
              <a:rPr lang="en-US" sz="1600" dirty="0">
                <a:latin typeface="Century Gothic" panose="020F0302020204030204"/>
              </a:rPr>
              <a:t>Je </a:t>
            </a:r>
            <a:r>
              <a:rPr lang="en-US" sz="1600" dirty="0" err="1">
                <a:latin typeface="Century Gothic" panose="020F0302020204030204"/>
              </a:rPr>
              <a:t>vais</a:t>
            </a:r>
            <a:r>
              <a:rPr lang="en-US" sz="1600" dirty="0">
                <a:latin typeface="Century Gothic" panose="020F0302020204030204"/>
              </a:rPr>
              <a:t> .. 		</a:t>
            </a:r>
            <a:r>
              <a:rPr lang="en-US" sz="1600" b="1" dirty="0">
                <a:latin typeface="Century Gothic" panose="020F0302020204030204"/>
              </a:rPr>
              <a:t>au</a:t>
            </a:r>
            <a:r>
              <a:rPr lang="en-US" sz="1600" dirty="0">
                <a:latin typeface="Century Gothic" panose="020F0302020204030204"/>
              </a:rPr>
              <a:t> </a:t>
            </a:r>
            <a:r>
              <a:rPr lang="en-US" sz="1600" dirty="0" err="1">
                <a:latin typeface="Century Gothic" panose="020F0302020204030204"/>
              </a:rPr>
              <a:t>collège</a:t>
            </a:r>
            <a:r>
              <a:rPr lang="en-US" sz="1600" dirty="0">
                <a:latin typeface="Century Gothic" panose="020F0302020204030204"/>
              </a:rPr>
              <a:t> (m)		</a:t>
            </a:r>
            <a:r>
              <a:rPr lang="en-US" sz="1600" b="1" dirty="0">
                <a:latin typeface="Century Gothic" panose="020F0302020204030204"/>
              </a:rPr>
              <a:t>à la </a:t>
            </a:r>
            <a:r>
              <a:rPr lang="en-US" sz="1600" dirty="0" err="1">
                <a:latin typeface="Century Gothic" panose="020F0302020204030204"/>
              </a:rPr>
              <a:t>caisse</a:t>
            </a:r>
            <a:r>
              <a:rPr lang="en-US" sz="1600" dirty="0">
                <a:latin typeface="Century Gothic" panose="020F0302020204030204"/>
              </a:rPr>
              <a:t> (f)	</a:t>
            </a:r>
          </a:p>
          <a:p>
            <a:pPr lvl="0"/>
            <a:r>
              <a:rPr lang="en-US" sz="1600" i="1" dirty="0">
                <a:latin typeface="Century Gothic" panose="020F0302020204030204"/>
              </a:rPr>
              <a:t>I’m going ... 	to (the) school		to the checkout</a:t>
            </a:r>
            <a:r>
              <a:rPr lang="en-US" sz="1600" dirty="0">
                <a:latin typeface="Century Gothic" panose="020F0302020204030204"/>
              </a:rPr>
              <a:t>	</a:t>
            </a:r>
          </a:p>
          <a:p>
            <a:endParaRPr lang="en-US" sz="800" dirty="0">
              <a:latin typeface="Century Gothic" panose="020F0302020204030204"/>
            </a:endParaRPr>
          </a:p>
          <a:p>
            <a:r>
              <a:rPr lang="en-US" sz="1600" dirty="0">
                <a:latin typeface="Century Gothic" panose="020F0302020204030204"/>
              </a:rPr>
              <a:t>		</a:t>
            </a:r>
            <a:r>
              <a:rPr lang="en-US" sz="1600" b="1" dirty="0">
                <a:latin typeface="Century Gothic" panose="020F0302020204030204"/>
              </a:rPr>
              <a:t>à </a:t>
            </a:r>
            <a:r>
              <a:rPr lang="en-US" sz="1600" b="1" dirty="0" err="1">
                <a:latin typeface="Century Gothic" panose="020F0302020204030204"/>
              </a:rPr>
              <a:t>l’</a:t>
            </a:r>
            <a:r>
              <a:rPr lang="en-US" sz="1600" dirty="0" err="1">
                <a:latin typeface="Century Gothic" panose="020F0302020204030204"/>
              </a:rPr>
              <a:t>aéroport</a:t>
            </a:r>
            <a:r>
              <a:rPr lang="en-US" sz="1600" dirty="0">
                <a:latin typeface="Century Gothic" panose="020F0302020204030204"/>
              </a:rPr>
              <a:t> (vowel/h-)	</a:t>
            </a:r>
            <a:r>
              <a:rPr lang="en-US" sz="1600" b="1" dirty="0">
                <a:latin typeface="Century Gothic" panose="020F0302020204030204"/>
              </a:rPr>
              <a:t>aux </a:t>
            </a:r>
            <a:r>
              <a:rPr lang="en-US" sz="1600" dirty="0" err="1">
                <a:latin typeface="Century Gothic" panose="020F0302020204030204"/>
              </a:rPr>
              <a:t>magasins</a:t>
            </a:r>
            <a:r>
              <a:rPr lang="en-US" sz="1600" dirty="0">
                <a:latin typeface="Century Gothic" panose="020F0302020204030204"/>
              </a:rPr>
              <a:t> (pl)</a:t>
            </a:r>
          </a:p>
          <a:p>
            <a:r>
              <a:rPr lang="en-US" sz="1600" dirty="0">
                <a:latin typeface="Century Gothic" panose="020F0302020204030204"/>
              </a:rPr>
              <a:t>		</a:t>
            </a:r>
            <a:r>
              <a:rPr lang="en-US" sz="1600" i="1" dirty="0">
                <a:latin typeface="Century Gothic" panose="020F0302020204030204"/>
              </a:rPr>
              <a:t>to the airport		to the shops</a:t>
            </a:r>
          </a:p>
          <a:p>
            <a:endParaRPr lang="en-US" sz="800" i="1" dirty="0">
              <a:latin typeface="Century Gothic" panose="020F0302020204030204"/>
            </a:endParaRPr>
          </a:p>
          <a:p>
            <a:pPr lvl="0"/>
            <a:r>
              <a:rPr lang="en-US" sz="1600" dirty="0">
                <a:solidFill>
                  <a:srgbClr val="000000"/>
                </a:solidFill>
                <a:latin typeface="Century Gothic" panose="020F0302020204030204"/>
              </a:rPr>
              <a:t>Preposition </a:t>
            </a:r>
            <a:r>
              <a:rPr lang="en-US" sz="1600" b="1" dirty="0">
                <a:solidFill>
                  <a:srgbClr val="000000"/>
                </a:solidFill>
                <a:latin typeface="Century Gothic" panose="020F0302020204030204"/>
              </a:rPr>
              <a:t>de</a:t>
            </a:r>
            <a:r>
              <a:rPr lang="en-US" sz="1600" dirty="0">
                <a:solidFill>
                  <a:srgbClr val="000000"/>
                </a:solidFill>
                <a:latin typeface="Century Gothic" panose="020F0302020204030204"/>
              </a:rPr>
              <a:t> also has different forms before </a:t>
            </a:r>
            <a:r>
              <a:rPr lang="en-US" sz="1600" b="1" dirty="0">
                <a:latin typeface="Century Gothic" panose="020F0302020204030204"/>
              </a:rPr>
              <a:t>le, la </a:t>
            </a:r>
            <a:r>
              <a:rPr lang="en-US" sz="1600" dirty="0">
                <a:latin typeface="Century Gothic" panose="020F0302020204030204"/>
              </a:rPr>
              <a:t>and </a:t>
            </a:r>
            <a:r>
              <a:rPr lang="en-US" sz="1600" b="1" dirty="0">
                <a:latin typeface="Century Gothic" panose="020F0302020204030204"/>
              </a:rPr>
              <a:t>les</a:t>
            </a:r>
            <a:r>
              <a:rPr lang="en-US" sz="1600" dirty="0">
                <a:latin typeface="Century Gothic" panose="020F0302020204030204"/>
              </a:rPr>
              <a:t>:</a:t>
            </a:r>
          </a:p>
          <a:p>
            <a:endParaRPr lang="en-US" sz="800" dirty="0">
              <a:solidFill>
                <a:srgbClr val="000000"/>
              </a:solidFill>
              <a:latin typeface="Century Gothic" panose="020F0302020204030204"/>
            </a:endParaRPr>
          </a:p>
          <a:p>
            <a:pPr lvl="0"/>
            <a:r>
              <a:rPr lang="en-US" sz="1600" dirty="0" err="1">
                <a:latin typeface="Century Gothic" panose="020F0302020204030204"/>
              </a:rPr>
              <a:t>C’est</a:t>
            </a:r>
            <a:r>
              <a:rPr lang="en-US" sz="1600" dirty="0">
                <a:latin typeface="Century Gothic" panose="020F0302020204030204"/>
              </a:rPr>
              <a:t> </a:t>
            </a:r>
            <a:r>
              <a:rPr lang="en-US" sz="1600" dirty="0" err="1">
                <a:latin typeface="Century Gothic" panose="020F0302020204030204"/>
              </a:rPr>
              <a:t>près</a:t>
            </a:r>
            <a:r>
              <a:rPr lang="en-US" sz="1600" dirty="0">
                <a:latin typeface="Century Gothic" panose="020F0302020204030204"/>
              </a:rPr>
              <a:t> .. 	</a:t>
            </a:r>
            <a:r>
              <a:rPr lang="en-US" sz="1600" b="1" dirty="0">
                <a:latin typeface="Century Gothic" panose="020F0302020204030204"/>
              </a:rPr>
              <a:t>du</a:t>
            </a:r>
            <a:r>
              <a:rPr lang="en-US" sz="1600" dirty="0">
                <a:latin typeface="Century Gothic" panose="020F0302020204030204"/>
              </a:rPr>
              <a:t> </a:t>
            </a:r>
            <a:r>
              <a:rPr lang="en-US" sz="1600" dirty="0" err="1">
                <a:latin typeface="Century Gothic" panose="020F0302020204030204"/>
              </a:rPr>
              <a:t>collège</a:t>
            </a:r>
            <a:r>
              <a:rPr lang="en-US" sz="1600" dirty="0">
                <a:latin typeface="Century Gothic" panose="020F0302020204030204"/>
              </a:rPr>
              <a:t> (m)		</a:t>
            </a:r>
            <a:r>
              <a:rPr lang="en-US" sz="1600" b="1" dirty="0">
                <a:latin typeface="Century Gothic" panose="020F0302020204030204"/>
              </a:rPr>
              <a:t>de la </a:t>
            </a:r>
            <a:r>
              <a:rPr lang="en-US" sz="1600" dirty="0" err="1">
                <a:latin typeface="Century Gothic" panose="020F0302020204030204"/>
              </a:rPr>
              <a:t>caisse</a:t>
            </a:r>
            <a:r>
              <a:rPr lang="en-US" sz="1600" dirty="0">
                <a:latin typeface="Century Gothic" panose="020F0302020204030204"/>
              </a:rPr>
              <a:t> (f)</a:t>
            </a:r>
          </a:p>
          <a:p>
            <a:pPr lvl="0"/>
            <a:r>
              <a:rPr lang="en-US" sz="1600" i="1" dirty="0">
                <a:latin typeface="Century Gothic" panose="020F0302020204030204"/>
              </a:rPr>
              <a:t>It’s near ... 	the school		the checkout</a:t>
            </a:r>
            <a:r>
              <a:rPr lang="en-US" sz="1600" dirty="0">
                <a:latin typeface="Century Gothic" panose="020F0302020204030204"/>
              </a:rPr>
              <a:t>	</a:t>
            </a:r>
          </a:p>
          <a:p>
            <a:endParaRPr lang="en-US" sz="800" dirty="0">
              <a:latin typeface="Century Gothic" panose="020F0302020204030204"/>
            </a:endParaRPr>
          </a:p>
          <a:p>
            <a:r>
              <a:rPr lang="en-US" sz="1600" dirty="0">
                <a:latin typeface="Century Gothic" panose="020F0302020204030204"/>
              </a:rPr>
              <a:t>		</a:t>
            </a:r>
            <a:r>
              <a:rPr lang="en-US" sz="1600" b="1" dirty="0">
                <a:latin typeface="Century Gothic" panose="020F0302020204030204"/>
              </a:rPr>
              <a:t>de </a:t>
            </a:r>
            <a:r>
              <a:rPr lang="en-US" sz="1600" b="1" dirty="0" err="1">
                <a:latin typeface="Century Gothic" panose="020F0302020204030204"/>
              </a:rPr>
              <a:t>l’</a:t>
            </a:r>
            <a:r>
              <a:rPr lang="en-US" sz="1600" dirty="0" err="1">
                <a:latin typeface="Century Gothic" panose="020F0302020204030204"/>
              </a:rPr>
              <a:t>aéroport</a:t>
            </a:r>
            <a:r>
              <a:rPr lang="en-US" sz="1600" dirty="0">
                <a:latin typeface="Century Gothic" panose="020F0302020204030204"/>
              </a:rPr>
              <a:t> (vowel/h-)	</a:t>
            </a:r>
            <a:r>
              <a:rPr lang="en-US" sz="1600" b="1" dirty="0">
                <a:latin typeface="Century Gothic" panose="020F0302020204030204"/>
              </a:rPr>
              <a:t>des </a:t>
            </a:r>
            <a:r>
              <a:rPr lang="en-US" sz="1600" dirty="0" err="1">
                <a:latin typeface="Century Gothic" panose="020F0302020204030204"/>
              </a:rPr>
              <a:t>magasins</a:t>
            </a:r>
            <a:r>
              <a:rPr lang="en-US" sz="1600" dirty="0">
                <a:latin typeface="Century Gothic" panose="020F0302020204030204"/>
              </a:rPr>
              <a:t> (pl)</a:t>
            </a:r>
          </a:p>
          <a:p>
            <a:r>
              <a:rPr lang="en-US" sz="1600" dirty="0">
                <a:latin typeface="Century Gothic" panose="020F0302020204030204"/>
              </a:rPr>
              <a:t>		</a:t>
            </a:r>
            <a:r>
              <a:rPr lang="en-US" sz="1600" i="1" dirty="0">
                <a:latin typeface="Century Gothic" panose="020F0302020204030204"/>
              </a:rPr>
              <a:t>the airport		the shops</a:t>
            </a:r>
          </a:p>
        </p:txBody>
      </p:sp>
      <p:sp>
        <p:nvSpPr>
          <p:cNvPr id="22" name="Rectangle 21"/>
          <p:cNvSpPr/>
          <p:nvPr/>
        </p:nvSpPr>
        <p:spPr>
          <a:xfrm>
            <a:off x="108000" y="6663801"/>
            <a:ext cx="7025162" cy="907941"/>
          </a:xfrm>
          <a:prstGeom prst="rect">
            <a:avLst/>
          </a:prstGeom>
        </p:spPr>
        <p:txBody>
          <a:bodyPr wrap="square">
            <a:spAutoFit/>
          </a:bodyPr>
          <a:lstStyle/>
          <a:p>
            <a:pPr lvl="0">
              <a:defRPr/>
            </a:pPr>
            <a:r>
              <a:rPr lang="en-US" sz="1600" dirty="0">
                <a:latin typeface="Century Gothic" panose="020F0302020204030204"/>
              </a:rPr>
              <a:t>We know some verbs that can be followed by the preposition </a:t>
            </a:r>
            <a:r>
              <a:rPr lang="en-US" sz="1600" b="1" dirty="0">
                <a:latin typeface="Century Gothic" panose="020F0302020204030204"/>
              </a:rPr>
              <a:t>à</a:t>
            </a:r>
            <a:r>
              <a:rPr lang="en-US" sz="1600" dirty="0">
                <a:latin typeface="Century Gothic" panose="020F0302020204030204"/>
              </a:rPr>
              <a:t>:</a:t>
            </a:r>
          </a:p>
          <a:p>
            <a:pPr lvl="0">
              <a:defRPr/>
            </a:pPr>
            <a:endParaRPr lang="en-US" sz="500" b="1" dirty="0">
              <a:latin typeface="Century Gothic" panose="020F0302020204030204"/>
            </a:endParaRPr>
          </a:p>
          <a:p>
            <a:pPr lvl="0">
              <a:defRPr/>
            </a:pPr>
            <a:r>
              <a:rPr lang="en-US" sz="1600" b="1" dirty="0">
                <a:latin typeface="Century Gothic" panose="020F0302020204030204"/>
              </a:rPr>
              <a:t>Je </a:t>
            </a:r>
            <a:r>
              <a:rPr lang="en-US" sz="1600" b="1" dirty="0" err="1">
                <a:latin typeface="Century Gothic" panose="020F0302020204030204"/>
              </a:rPr>
              <a:t>parle</a:t>
            </a:r>
            <a:r>
              <a:rPr lang="en-US" sz="1600" b="1" dirty="0">
                <a:latin typeface="Century Gothic" panose="020F0302020204030204"/>
              </a:rPr>
              <a:t> à la </a:t>
            </a:r>
            <a:r>
              <a:rPr lang="en-US" sz="1600" b="1" dirty="0" err="1">
                <a:latin typeface="Century Gothic" panose="020F0302020204030204"/>
              </a:rPr>
              <a:t>fille</a:t>
            </a:r>
            <a:r>
              <a:rPr lang="en-US" sz="1600" b="1" dirty="0">
                <a:latin typeface="Century Gothic" panose="020F0302020204030204"/>
              </a:rPr>
              <a:t>.		Je </a:t>
            </a:r>
            <a:r>
              <a:rPr lang="en-US" sz="1600" b="1" dirty="0" err="1">
                <a:latin typeface="Century Gothic" panose="020F0302020204030204"/>
              </a:rPr>
              <a:t>pense</a:t>
            </a:r>
            <a:r>
              <a:rPr lang="en-US" sz="1600" b="1" dirty="0">
                <a:latin typeface="Century Gothic" panose="020F0302020204030204"/>
              </a:rPr>
              <a:t> à </a:t>
            </a:r>
            <a:r>
              <a:rPr lang="en-US" sz="1600" b="1" dirty="0" err="1">
                <a:latin typeface="Century Gothic" panose="020F0302020204030204"/>
              </a:rPr>
              <a:t>l’été</a:t>
            </a:r>
            <a:r>
              <a:rPr lang="en-US" sz="1600" b="1" dirty="0">
                <a:latin typeface="Century Gothic" panose="020F0302020204030204"/>
              </a:rPr>
              <a:t>.</a:t>
            </a:r>
          </a:p>
          <a:p>
            <a:pPr lvl="0">
              <a:defRPr/>
            </a:pPr>
            <a:r>
              <a:rPr lang="en-US" sz="1600" i="1" dirty="0">
                <a:latin typeface="Century Gothic" panose="020F0302020204030204"/>
              </a:rPr>
              <a:t>I’m speaking to the girl.	I think about summer.</a:t>
            </a:r>
          </a:p>
        </p:txBody>
      </p:sp>
      <p:sp>
        <p:nvSpPr>
          <p:cNvPr id="27" name="Content Placeholder 2"/>
          <p:cNvSpPr txBox="1">
            <a:spLocks/>
          </p:cNvSpPr>
          <p:nvPr/>
        </p:nvSpPr>
        <p:spPr>
          <a:xfrm>
            <a:off x="153288" y="7593198"/>
            <a:ext cx="5048146" cy="753774"/>
          </a:xfrm>
          <a:prstGeom prst="rect">
            <a:avLst/>
          </a:prstGeom>
          <a:solidFill>
            <a:schemeClr val="bg1">
              <a:lumMod val="95000"/>
            </a:schemeClr>
          </a:solidFill>
          <a:effectLst>
            <a:outerShdw blurRad="50800" dist="38100" dir="5400000" algn="t" rotWithShape="0">
              <a:prstClr val="black">
                <a:alpha val="40000"/>
              </a:prstClr>
            </a:outerShdw>
          </a:effectLst>
        </p:spPr>
        <p:txBody>
          <a:bodyPr r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1600" dirty="0">
                <a:solidFill>
                  <a:srgbClr val="000000"/>
                </a:solidFill>
                <a:latin typeface="Century Gothic" panose="020F0302020204030204"/>
              </a:rPr>
              <a:t>The verb </a:t>
            </a:r>
            <a:r>
              <a:rPr lang="en-US" sz="1600" b="1" dirty="0" err="1">
                <a:solidFill>
                  <a:srgbClr val="000000"/>
                </a:solidFill>
                <a:latin typeface="Century Gothic" panose="020F0302020204030204"/>
              </a:rPr>
              <a:t>jouer</a:t>
            </a:r>
            <a:r>
              <a:rPr lang="en-US" sz="1600" dirty="0">
                <a:solidFill>
                  <a:srgbClr val="000000"/>
                </a:solidFill>
                <a:latin typeface="Century Gothic" panose="020F0302020204030204"/>
              </a:rPr>
              <a:t> can be followed by the preposition </a:t>
            </a:r>
            <a:r>
              <a:rPr lang="en-US" sz="1600" b="1" dirty="0">
                <a:solidFill>
                  <a:srgbClr val="000000"/>
                </a:solidFill>
                <a:latin typeface="Century Gothic" panose="020F0302020204030204"/>
              </a:rPr>
              <a:t>à</a:t>
            </a:r>
            <a:r>
              <a:rPr lang="en-US" sz="1600" dirty="0">
                <a:solidFill>
                  <a:srgbClr val="000000"/>
                </a:solidFill>
                <a:latin typeface="Century Gothic" panose="020F0302020204030204"/>
              </a:rPr>
              <a:t> or the preposition </a:t>
            </a:r>
            <a:r>
              <a:rPr lang="en-US" sz="1600" b="1" dirty="0">
                <a:solidFill>
                  <a:srgbClr val="000000"/>
                </a:solidFill>
                <a:latin typeface="Century Gothic" panose="020F0302020204030204"/>
              </a:rPr>
              <a:t>de</a:t>
            </a:r>
            <a:r>
              <a:rPr lang="en-US" sz="1600" dirty="0">
                <a:solidFill>
                  <a:srgbClr val="000000"/>
                </a:solidFill>
                <a:latin typeface="Century Gothic" panose="020F0302020204030204"/>
              </a:rPr>
              <a:t>. We use </a:t>
            </a:r>
            <a:r>
              <a:rPr lang="en-US" sz="1600" b="1" dirty="0">
                <a:solidFill>
                  <a:srgbClr val="000000"/>
                </a:solidFill>
                <a:latin typeface="Century Gothic" panose="020F0302020204030204"/>
              </a:rPr>
              <a:t>à</a:t>
            </a:r>
            <a:r>
              <a:rPr lang="en-US" sz="1600" dirty="0">
                <a:solidFill>
                  <a:srgbClr val="000000"/>
                </a:solidFill>
                <a:latin typeface="Century Gothic" panose="020F0302020204030204"/>
              </a:rPr>
              <a:t> for playing a </a:t>
            </a:r>
            <a:r>
              <a:rPr lang="en-US" sz="1600" b="1" dirty="0">
                <a:solidFill>
                  <a:srgbClr val="000000"/>
                </a:solidFill>
                <a:latin typeface="Century Gothic" panose="020F0302020204030204"/>
              </a:rPr>
              <a:t>sport</a:t>
            </a:r>
            <a:r>
              <a:rPr lang="en-US" sz="1600" dirty="0">
                <a:solidFill>
                  <a:srgbClr val="000000"/>
                </a:solidFill>
                <a:latin typeface="Century Gothic" panose="020F0302020204030204"/>
              </a:rPr>
              <a:t> or </a:t>
            </a:r>
            <a:r>
              <a:rPr lang="en-US" sz="1600" b="1" dirty="0">
                <a:solidFill>
                  <a:srgbClr val="000000"/>
                </a:solidFill>
                <a:latin typeface="Century Gothic" panose="020F0302020204030204"/>
              </a:rPr>
              <a:t>game</a:t>
            </a:r>
            <a:r>
              <a:rPr lang="en-US" sz="1600" dirty="0">
                <a:solidFill>
                  <a:srgbClr val="000000"/>
                </a:solidFill>
                <a:latin typeface="Century Gothic" panose="020F0302020204030204"/>
              </a:rPr>
              <a:t>, and </a:t>
            </a:r>
            <a:r>
              <a:rPr lang="en-US" sz="1600" b="1" dirty="0">
                <a:solidFill>
                  <a:srgbClr val="000000"/>
                </a:solidFill>
                <a:latin typeface="Century Gothic" panose="020F0302020204030204"/>
              </a:rPr>
              <a:t>de</a:t>
            </a:r>
            <a:r>
              <a:rPr lang="en-US" sz="1600" dirty="0">
                <a:solidFill>
                  <a:srgbClr val="000000"/>
                </a:solidFill>
                <a:latin typeface="Century Gothic" panose="020F0302020204030204"/>
              </a:rPr>
              <a:t> for an instrument.</a:t>
            </a:r>
          </a:p>
        </p:txBody>
      </p:sp>
      <p:sp>
        <p:nvSpPr>
          <p:cNvPr id="29" name="Rectangle 28"/>
          <p:cNvSpPr/>
          <p:nvPr/>
        </p:nvSpPr>
        <p:spPr>
          <a:xfrm>
            <a:off x="108000" y="8391006"/>
            <a:ext cx="7025162" cy="584775"/>
          </a:xfrm>
          <a:prstGeom prst="rect">
            <a:avLst/>
          </a:prstGeom>
        </p:spPr>
        <p:txBody>
          <a:bodyPr wrap="square">
            <a:spAutoFit/>
          </a:bodyPr>
          <a:lstStyle/>
          <a:p>
            <a:pPr lvl="0">
              <a:defRPr/>
            </a:pPr>
            <a:r>
              <a:rPr lang="en-US" sz="1600" b="1" dirty="0">
                <a:latin typeface="Century Gothic" panose="020F0302020204030204"/>
              </a:rPr>
              <a:t>Je </a:t>
            </a:r>
            <a:r>
              <a:rPr lang="en-US" sz="1600" b="1" dirty="0" err="1">
                <a:latin typeface="Century Gothic" panose="020F0302020204030204"/>
              </a:rPr>
              <a:t>joue</a:t>
            </a:r>
            <a:r>
              <a:rPr lang="en-US" sz="1600" b="1" dirty="0">
                <a:latin typeface="Century Gothic" panose="020F0302020204030204"/>
              </a:rPr>
              <a:t> au foot.		Je </a:t>
            </a:r>
            <a:r>
              <a:rPr lang="en-US" sz="1600" b="1" dirty="0" err="1">
                <a:latin typeface="Century Gothic" panose="020F0302020204030204"/>
              </a:rPr>
              <a:t>joue</a:t>
            </a:r>
            <a:r>
              <a:rPr lang="en-US" sz="1600" b="1" dirty="0">
                <a:latin typeface="Century Gothic" panose="020F0302020204030204"/>
              </a:rPr>
              <a:t> du piano.</a:t>
            </a:r>
          </a:p>
          <a:p>
            <a:pPr lvl="0">
              <a:defRPr/>
            </a:pPr>
            <a:r>
              <a:rPr lang="en-US" sz="1600" i="1" dirty="0">
                <a:latin typeface="Century Gothic" panose="020F0302020204030204"/>
              </a:rPr>
              <a:t>I play football.		I play the piano.</a:t>
            </a:r>
          </a:p>
        </p:txBody>
      </p:sp>
      <p:sp>
        <p:nvSpPr>
          <p:cNvPr id="31" name="TextBox 30">
            <a:extLst>
              <a:ext uri="{FF2B5EF4-FFF2-40B4-BE49-F238E27FC236}">
                <a16:creationId xmlns:a16="http://schemas.microsoft.com/office/drawing/2014/main" id="{7B8F1100-AD28-4487-8304-4E19B337BB51}"/>
              </a:ext>
            </a:extLst>
          </p:cNvPr>
          <p:cNvSpPr txBox="1"/>
          <p:nvPr/>
        </p:nvSpPr>
        <p:spPr>
          <a:xfrm>
            <a:off x="5328461" y="7193646"/>
            <a:ext cx="1389952" cy="1464231"/>
          </a:xfrm>
          <a:prstGeom prst="wedgeRoundRectCallout">
            <a:avLst>
              <a:gd name="adj1" fmla="val -45601"/>
              <a:gd name="adj2" fmla="val 58187"/>
              <a:gd name="adj3" fmla="val 16667"/>
            </a:avLst>
          </a:prstGeom>
          <a:solidFill>
            <a:schemeClr val="accent5"/>
          </a:solidFill>
          <a:ln>
            <a:solidFill>
              <a:schemeClr val="accent4"/>
            </a:solidFill>
          </a:ln>
        </p:spPr>
        <p:txBody>
          <a:bodyPr wrap="square" lIns="0" rIns="0" rtlCol="0">
            <a:spAutoFit/>
          </a:bodyPr>
          <a:lstStyle/>
          <a:p>
            <a:pPr algn="ctr"/>
            <a:r>
              <a:rPr lang="en-GB" sz="1600" dirty="0">
                <a:latin typeface="Century Gothic" panose="020F0302020204030204"/>
              </a:rPr>
              <a:t>With </a:t>
            </a:r>
            <a:r>
              <a:rPr lang="en-GB" sz="1600" b="1" dirty="0" err="1">
                <a:latin typeface="Century Gothic" panose="020F0302020204030204"/>
              </a:rPr>
              <a:t>jouer</a:t>
            </a:r>
            <a:r>
              <a:rPr lang="en-GB" sz="1600" b="1" dirty="0">
                <a:latin typeface="Century Gothic" panose="020F0302020204030204"/>
              </a:rPr>
              <a:t> à</a:t>
            </a:r>
            <a:r>
              <a:rPr lang="en-GB" sz="1600" dirty="0">
                <a:latin typeface="Century Gothic" panose="020F0302020204030204"/>
              </a:rPr>
              <a:t> </a:t>
            </a:r>
            <a:r>
              <a:rPr lang="en-GB" sz="1600" b="1" dirty="0">
                <a:latin typeface="Century Gothic" panose="020F0302020204030204"/>
              </a:rPr>
              <a:t>/</a:t>
            </a:r>
            <a:r>
              <a:rPr lang="en-GB" sz="1600" dirty="0">
                <a:latin typeface="Century Gothic" panose="020F0302020204030204"/>
              </a:rPr>
              <a:t> </a:t>
            </a:r>
            <a:r>
              <a:rPr lang="en-GB" sz="1600" b="1" dirty="0">
                <a:latin typeface="Century Gothic" panose="020F0302020204030204"/>
              </a:rPr>
              <a:t>de</a:t>
            </a:r>
            <a:r>
              <a:rPr lang="en-GB" sz="1600" dirty="0">
                <a:latin typeface="Century Gothic" panose="020F0302020204030204"/>
              </a:rPr>
              <a:t>, the prepositions are </a:t>
            </a:r>
            <a:r>
              <a:rPr lang="en-GB" sz="1600" b="1" dirty="0">
                <a:latin typeface="Century Gothic" panose="020F0302020204030204"/>
              </a:rPr>
              <a:t>not</a:t>
            </a:r>
            <a:r>
              <a:rPr lang="en-GB" sz="1600" dirty="0">
                <a:latin typeface="Century Gothic" panose="020F0302020204030204"/>
              </a:rPr>
              <a:t> </a:t>
            </a:r>
            <a:r>
              <a:rPr lang="en-GB" sz="1600" b="1" dirty="0">
                <a:latin typeface="Century Gothic" panose="020F0302020204030204"/>
              </a:rPr>
              <a:t>translated</a:t>
            </a:r>
            <a:r>
              <a:rPr lang="en-GB" sz="1600" dirty="0">
                <a:latin typeface="Century Gothic" panose="020F0302020204030204"/>
              </a:rPr>
              <a:t>.</a:t>
            </a:r>
          </a:p>
        </p:txBody>
      </p:sp>
      <p:sp>
        <p:nvSpPr>
          <p:cNvPr id="5" name="Rectangle 4">
            <a:extLst>
              <a:ext uri="{FF2B5EF4-FFF2-40B4-BE49-F238E27FC236}">
                <a16:creationId xmlns:a16="http://schemas.microsoft.com/office/drawing/2014/main" id="{DF0FC9F8-9A97-419A-A568-CBAA413AD380}"/>
              </a:ext>
            </a:extLst>
          </p:cNvPr>
          <p:cNvSpPr/>
          <p:nvPr/>
        </p:nvSpPr>
        <p:spPr>
          <a:xfrm>
            <a:off x="108000" y="6252073"/>
            <a:ext cx="2760692"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Prepositions</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with</a:t>
            </a:r>
            <a:r>
              <a:rPr lang="fr-FR" b="1" dirty="0">
                <a:solidFill>
                  <a:srgbClr val="000000"/>
                </a:solidFill>
                <a:latin typeface="Century Gothic" panose="020B0502020202020204" pitchFamily="34" charset="0"/>
              </a:rPr>
              <a:t> ‘jouer’</a:t>
            </a:r>
            <a:endParaRPr lang="en-GB" dirty="0">
              <a:solidFill>
                <a:srgbClr val="000000"/>
              </a:solidFill>
              <a:latin typeface="Century Gothic" panose="020B0502020202020204" pitchFamily="34" charset="0"/>
            </a:endParaRPr>
          </a:p>
        </p:txBody>
      </p:sp>
      <p:sp>
        <p:nvSpPr>
          <p:cNvPr id="6" name="Rectangle 5">
            <a:extLst>
              <a:ext uri="{FF2B5EF4-FFF2-40B4-BE49-F238E27FC236}">
                <a16:creationId xmlns:a16="http://schemas.microsoft.com/office/drawing/2014/main" id="{1A65A8CE-02D5-49E2-83B3-7E97F6ED3106}"/>
              </a:ext>
            </a:extLst>
          </p:cNvPr>
          <p:cNvSpPr/>
          <p:nvPr/>
        </p:nvSpPr>
        <p:spPr>
          <a:xfrm>
            <a:off x="5013176" y="6228877"/>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9" name="Rectangle 8">
            <a:extLst>
              <a:ext uri="{FF2B5EF4-FFF2-40B4-BE49-F238E27FC236}">
                <a16:creationId xmlns:a16="http://schemas.microsoft.com/office/drawing/2014/main" id="{EEF4868C-2BDE-4EDF-AD49-8EA59481F293}"/>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4061510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alking about what you do in your free time and where you do it">
            <a:extLst>
              <a:ext uri="{FF2B5EF4-FFF2-40B4-BE49-F238E27FC236}">
                <a16:creationId xmlns:a16="http://schemas.microsoft.com/office/drawing/2014/main" id="{62EBD834-1E2D-44FA-960B-D5E01CB2C65F}"/>
              </a:ext>
            </a:extLst>
          </p:cNvPr>
          <p:cNvSpPr/>
          <p:nvPr/>
        </p:nvSpPr>
        <p:spPr>
          <a:xfrm>
            <a:off x="172381" y="145317"/>
            <a:ext cx="4416871" cy="640745"/>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4" name="Title 3">
            <a:extLst>
              <a:ext uri="{FF2B5EF4-FFF2-40B4-BE49-F238E27FC236}">
                <a16:creationId xmlns:a16="http://schemas.microsoft.com/office/drawing/2014/main" id="{F96602FB-5089-9740-A491-BA6F7BE9ED27}"/>
              </a:ext>
            </a:extLst>
          </p:cNvPr>
          <p:cNvSpPr>
            <a:spLocks noGrp="1"/>
          </p:cNvSpPr>
          <p:nvPr>
            <p:ph type="title"/>
          </p:nvPr>
        </p:nvSpPr>
        <p:spPr>
          <a:xfrm>
            <a:off x="108000" y="185958"/>
            <a:ext cx="4416873" cy="521348"/>
          </a:xfrm>
        </p:spPr>
        <p:txBody>
          <a:bodyPr/>
          <a:lstStyle/>
          <a:p>
            <a:r>
              <a:rPr lang="en-GB" sz="2000" b="1" dirty="0">
                <a:solidFill>
                  <a:schemeClr val="bg1"/>
                </a:solidFill>
                <a:latin typeface="Century Gothic" panose="020B0502020202020204" pitchFamily="34" charset="0"/>
              </a:rPr>
              <a:t>Talking about what you do in your free time and where you do it</a:t>
            </a:r>
            <a:endParaRPr lang="en-US" sz="2000" dirty="0">
              <a:solidFill>
                <a:schemeClr val="bg1"/>
              </a:solidFill>
            </a:endParaRPr>
          </a:p>
        </p:txBody>
      </p:sp>
      <p:pic>
        <p:nvPicPr>
          <p:cNvPr id="17" name="Picture 2" descr="QR cod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81825" y="786062"/>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32</a:t>
            </a:r>
          </a:p>
        </p:txBody>
      </p:sp>
      <p:graphicFrame>
        <p:nvGraphicFramePr>
          <p:cNvPr id="8" name="Table 7"/>
          <p:cNvGraphicFramePr>
            <a:graphicFrameLocks noGrp="1"/>
          </p:cNvGraphicFramePr>
          <p:nvPr>
            <p:extLst>
              <p:ext uri="{D42A27DB-BD31-4B8C-83A1-F6EECF244321}">
                <p14:modId xmlns:p14="http://schemas.microsoft.com/office/powerpoint/2010/main" val="1290865784"/>
              </p:ext>
            </p:extLst>
          </p:nvPr>
        </p:nvGraphicFramePr>
        <p:xfrm>
          <a:off x="656676" y="1003871"/>
          <a:ext cx="4357398" cy="5642880"/>
        </p:xfrm>
        <a:graphic>
          <a:graphicData uri="http://schemas.openxmlformats.org/drawingml/2006/table">
            <a:tbl>
              <a:tblPr>
                <a:tableStyleId>{5940675A-B579-460E-94D1-54222C63F5DA}</a:tableStyleId>
              </a:tblPr>
              <a:tblGrid>
                <a:gridCol w="1965007">
                  <a:extLst>
                    <a:ext uri="{9D8B030D-6E8A-4147-A177-3AD203B41FA5}">
                      <a16:colId xmlns:a16="http://schemas.microsoft.com/office/drawing/2014/main" val="2576834893"/>
                    </a:ext>
                  </a:extLst>
                </a:gridCol>
                <a:gridCol w="2392391">
                  <a:extLst>
                    <a:ext uri="{9D8B030D-6E8A-4147-A177-3AD203B41FA5}">
                      <a16:colId xmlns:a16="http://schemas.microsoft.com/office/drawing/2014/main" val="3222018720"/>
                    </a:ext>
                  </a:extLst>
                </a:gridCol>
              </a:tblGrid>
              <a:tr h="326907">
                <a:tc>
                  <a:txBody>
                    <a:bodyPr/>
                    <a:lstStyle/>
                    <a:p>
                      <a:r>
                        <a:rPr lang="en-GB" sz="1600" dirty="0">
                          <a:latin typeface="Century Gothic" panose="020B0502020202020204" pitchFamily="34" charset="0"/>
                        </a:rPr>
                        <a:t>la carte</a:t>
                      </a:r>
                    </a:p>
                  </a:txBody>
                  <a:tcPr marL="90000" marR="90000" marT="46800" marB="46800" anchor="b"/>
                </a:tc>
                <a:tc>
                  <a:txBody>
                    <a:bodyPr/>
                    <a:lstStyle/>
                    <a:p>
                      <a:r>
                        <a:rPr lang="en-GB" sz="1600" dirty="0">
                          <a:latin typeface="Century Gothic" panose="020B0502020202020204" pitchFamily="34" charset="0"/>
                        </a:rPr>
                        <a:t>card</a:t>
                      </a:r>
                    </a:p>
                  </a:txBody>
                  <a:tcPr marL="90000" marR="90000" marT="46800" marB="46800" anchor="b"/>
                </a:tc>
                <a:extLst>
                  <a:ext uri="{0D108BD9-81ED-4DB2-BD59-A6C34878D82A}">
                    <a16:rowId xmlns:a16="http://schemas.microsoft.com/office/drawing/2014/main" val="4007166980"/>
                  </a:ext>
                </a:extLst>
              </a:tr>
              <a:tr h="182809">
                <a:tc>
                  <a:txBody>
                    <a:bodyPr/>
                    <a:lstStyle/>
                    <a:p>
                      <a:r>
                        <a:rPr lang="en-GB" sz="1600" dirty="0">
                          <a:latin typeface="Century Gothic" panose="020B0502020202020204" pitchFamily="34" charset="0"/>
                        </a:rPr>
                        <a:t>à </a:t>
                      </a:r>
                      <a:r>
                        <a:rPr lang="en-GB" sz="1600" dirty="0" err="1">
                          <a:latin typeface="Century Gothic" panose="020B0502020202020204" pitchFamily="34" charset="0"/>
                        </a:rPr>
                        <a:t>côté</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nearby</a:t>
                      </a:r>
                    </a:p>
                  </a:txBody>
                  <a:tcPr marL="90000" marR="90000" marT="46800" marB="46800" anchor="b"/>
                </a:tc>
                <a:extLst>
                  <a:ext uri="{0D108BD9-81ED-4DB2-BD59-A6C34878D82A}">
                    <a16:rowId xmlns:a16="http://schemas.microsoft.com/office/drawing/2014/main" val="141838412"/>
                  </a:ext>
                </a:extLst>
              </a:tr>
              <a:tr h="182809">
                <a:tc>
                  <a:txBody>
                    <a:bodyPr/>
                    <a:lstStyle/>
                    <a:p>
                      <a:r>
                        <a:rPr lang="en-GB" sz="1600" dirty="0">
                          <a:latin typeface="Century Gothic" panose="020B0502020202020204" pitchFamily="34" charset="0"/>
                        </a:rPr>
                        <a:t>à </a:t>
                      </a:r>
                      <a:r>
                        <a:rPr lang="en-GB" sz="1600" dirty="0" err="1">
                          <a:latin typeface="Century Gothic" panose="020B0502020202020204" pitchFamily="34" charset="0"/>
                        </a:rPr>
                        <a:t>coté</a:t>
                      </a:r>
                      <a:r>
                        <a:rPr lang="en-GB" sz="1600" dirty="0">
                          <a:latin typeface="Century Gothic" panose="020B0502020202020204" pitchFamily="34" charset="0"/>
                        </a:rPr>
                        <a:t> de</a:t>
                      </a:r>
                    </a:p>
                  </a:txBody>
                  <a:tcPr marL="90000" marR="90000" marT="46800" marB="46800" anchor="b"/>
                </a:tc>
                <a:tc>
                  <a:txBody>
                    <a:bodyPr/>
                    <a:lstStyle/>
                    <a:p>
                      <a:r>
                        <a:rPr lang="en-GB" sz="1600" dirty="0">
                          <a:latin typeface="Century Gothic" panose="020B0502020202020204" pitchFamily="34" charset="0"/>
                        </a:rPr>
                        <a:t>next to</a:t>
                      </a:r>
                    </a:p>
                  </a:txBody>
                  <a:tcPr marL="90000" marR="90000" marT="46800" marB="46800" anchor="b"/>
                </a:tc>
                <a:extLst>
                  <a:ext uri="{0D108BD9-81ED-4DB2-BD59-A6C34878D82A}">
                    <a16:rowId xmlns:a16="http://schemas.microsoft.com/office/drawing/2014/main" val="4243607687"/>
                  </a:ext>
                </a:extLst>
              </a:tr>
              <a:tr h="182809">
                <a:tc>
                  <a:txBody>
                    <a:bodyPr/>
                    <a:lstStyle/>
                    <a:p>
                      <a:r>
                        <a:rPr lang="en-GB" sz="1600" dirty="0">
                          <a:latin typeface="Century Gothic" panose="020B0502020202020204" pitchFamily="34" charset="0"/>
                        </a:rPr>
                        <a:t>le foot,</a:t>
                      </a:r>
                      <a:r>
                        <a:rPr lang="en-GB" sz="1600" baseline="0" dirty="0">
                          <a:latin typeface="Century Gothic" panose="020B0502020202020204" pitchFamily="34" charset="0"/>
                        </a:rPr>
                        <a:t> le football</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football</a:t>
                      </a:r>
                    </a:p>
                  </a:txBody>
                  <a:tcPr marL="90000" marR="90000" marT="46800" marB="46800" anchor="b"/>
                </a:tc>
                <a:extLst>
                  <a:ext uri="{0D108BD9-81ED-4DB2-BD59-A6C34878D82A}">
                    <a16:rowId xmlns:a16="http://schemas.microsoft.com/office/drawing/2014/main" val="1683749526"/>
                  </a:ext>
                </a:extLst>
              </a:tr>
              <a:tr h="182809">
                <a:tc>
                  <a:txBody>
                    <a:bodyPr/>
                    <a:lstStyle/>
                    <a:p>
                      <a:r>
                        <a:rPr lang="en-GB" sz="1600" dirty="0">
                          <a:latin typeface="Century Gothic" panose="020B0502020202020204" pitchFamily="34" charset="0"/>
                        </a:rPr>
                        <a:t>la </a:t>
                      </a:r>
                      <a:r>
                        <a:rPr lang="en-GB" sz="1600" dirty="0" err="1">
                          <a:latin typeface="Century Gothic" panose="020B0502020202020204" pitchFamily="34" charset="0"/>
                        </a:rPr>
                        <a:t>guitare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guitar</a:t>
                      </a:r>
                    </a:p>
                  </a:txBody>
                  <a:tcPr marL="90000" marR="90000" marT="46800" marB="46800" anchor="b"/>
                </a:tc>
                <a:extLst>
                  <a:ext uri="{0D108BD9-81ED-4DB2-BD59-A6C34878D82A}">
                    <a16:rowId xmlns:a16="http://schemas.microsoft.com/office/drawing/2014/main" val="3029552813"/>
                  </a:ext>
                </a:extLst>
              </a:tr>
              <a:tr h="182809">
                <a:tc>
                  <a:txBody>
                    <a:bodyPr/>
                    <a:lstStyle/>
                    <a:p>
                      <a:r>
                        <a:rPr lang="en-GB" sz="1600" dirty="0" err="1">
                          <a:latin typeface="Century Gothic" panose="020B0502020202020204" pitchFamily="34" charset="0"/>
                        </a:rPr>
                        <a:t>l’instrument</a:t>
                      </a:r>
                      <a:r>
                        <a:rPr lang="en-GB" sz="1600" dirty="0">
                          <a:latin typeface="Century Gothic" panose="020B0502020202020204" pitchFamily="34" charset="0"/>
                        </a:rPr>
                        <a:t> (m)</a:t>
                      </a:r>
                    </a:p>
                  </a:txBody>
                  <a:tcPr marL="90000" marR="90000" marT="46800" marB="46800" anchor="b"/>
                </a:tc>
                <a:tc>
                  <a:txBody>
                    <a:bodyPr/>
                    <a:lstStyle/>
                    <a:p>
                      <a:r>
                        <a:rPr lang="en-GB" sz="1600" dirty="0">
                          <a:latin typeface="Century Gothic" panose="020B0502020202020204" pitchFamily="34" charset="0"/>
                        </a:rPr>
                        <a:t>instrument</a:t>
                      </a:r>
                    </a:p>
                  </a:txBody>
                  <a:tcPr marL="90000" marR="90000" marT="46800" marB="46800" anchor="b"/>
                </a:tc>
                <a:extLst>
                  <a:ext uri="{0D108BD9-81ED-4DB2-BD59-A6C34878D82A}">
                    <a16:rowId xmlns:a16="http://schemas.microsoft.com/office/drawing/2014/main" val="3491161878"/>
                  </a:ext>
                </a:extLst>
              </a:tr>
              <a:tr h="182809">
                <a:tc>
                  <a:txBody>
                    <a:bodyPr/>
                    <a:lstStyle/>
                    <a:p>
                      <a:r>
                        <a:rPr lang="en-GB" sz="1600" dirty="0">
                          <a:latin typeface="Century Gothic" panose="020B0502020202020204" pitchFamily="34" charset="0"/>
                        </a:rPr>
                        <a:t>la </a:t>
                      </a:r>
                      <a:r>
                        <a:rPr lang="en-GB" sz="1600" dirty="0" err="1">
                          <a:latin typeface="Century Gothic" panose="020B0502020202020204" pitchFamily="34" charset="0"/>
                        </a:rPr>
                        <a:t>pétanque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boules (a game from the south of France)</a:t>
                      </a:r>
                    </a:p>
                  </a:txBody>
                  <a:tcPr marL="90000" marR="90000" marT="46800" marB="46800" anchor="b"/>
                </a:tc>
                <a:extLst>
                  <a:ext uri="{0D108BD9-81ED-4DB2-BD59-A6C34878D82A}">
                    <a16:rowId xmlns:a16="http://schemas.microsoft.com/office/drawing/2014/main" val="977986458"/>
                  </a:ext>
                </a:extLst>
              </a:tr>
              <a:tr h="182809">
                <a:tc>
                  <a:txBody>
                    <a:bodyPr/>
                    <a:lstStyle/>
                    <a:p>
                      <a:r>
                        <a:rPr lang="en-GB" sz="1600" dirty="0">
                          <a:latin typeface="Century Gothic" panose="020B0502020202020204" pitchFamily="34" charset="0"/>
                        </a:rPr>
                        <a:t>le piano</a:t>
                      </a:r>
                    </a:p>
                  </a:txBody>
                  <a:tcPr marL="90000" marR="90000" marT="46800" marB="46800" anchor="b"/>
                </a:tc>
                <a:tc>
                  <a:txBody>
                    <a:bodyPr/>
                    <a:lstStyle/>
                    <a:p>
                      <a:r>
                        <a:rPr lang="en-GB" sz="1600" dirty="0">
                          <a:latin typeface="Century Gothic" panose="020B0502020202020204" pitchFamily="34" charset="0"/>
                        </a:rPr>
                        <a:t>piano</a:t>
                      </a:r>
                    </a:p>
                  </a:txBody>
                  <a:tcPr marL="90000" marR="90000" marT="46800" marB="46800" anchor="b"/>
                </a:tc>
                <a:extLst>
                  <a:ext uri="{0D108BD9-81ED-4DB2-BD59-A6C34878D82A}">
                    <a16:rowId xmlns:a16="http://schemas.microsoft.com/office/drawing/2014/main" val="3008129673"/>
                  </a:ext>
                </a:extLst>
              </a:tr>
              <a:tr h="182809">
                <a:tc>
                  <a:txBody>
                    <a:bodyPr/>
                    <a:lstStyle/>
                    <a:p>
                      <a:r>
                        <a:rPr lang="en-GB" sz="1600" dirty="0">
                          <a:latin typeface="Century Gothic" panose="020B0502020202020204" pitchFamily="34" charset="0"/>
                        </a:rPr>
                        <a:t>droit</a:t>
                      </a:r>
                    </a:p>
                  </a:txBody>
                  <a:tcPr marL="90000" marR="90000" marT="46800" marB="46800" anchor="b"/>
                </a:tc>
                <a:tc>
                  <a:txBody>
                    <a:bodyPr/>
                    <a:lstStyle/>
                    <a:p>
                      <a:r>
                        <a:rPr lang="en-GB" sz="1600" dirty="0">
                          <a:latin typeface="Century Gothic" panose="020B0502020202020204" pitchFamily="34" charset="0"/>
                        </a:rPr>
                        <a:t>right</a:t>
                      </a:r>
                    </a:p>
                  </a:txBody>
                  <a:tcPr marL="90000" marR="90000" marT="46800" marB="46800" anchor="b"/>
                </a:tc>
                <a:extLst>
                  <a:ext uri="{0D108BD9-81ED-4DB2-BD59-A6C34878D82A}">
                    <a16:rowId xmlns:a16="http://schemas.microsoft.com/office/drawing/2014/main" val="4091572625"/>
                  </a:ext>
                </a:extLst>
              </a:tr>
              <a:tr h="182809">
                <a:tc>
                  <a:txBody>
                    <a:bodyPr/>
                    <a:lstStyle/>
                    <a:p>
                      <a:r>
                        <a:rPr lang="en-GB" sz="1600" dirty="0">
                          <a:latin typeface="Century Gothic" panose="020B0502020202020204" pitchFamily="34" charset="0"/>
                        </a:rPr>
                        <a:t>gauche</a:t>
                      </a:r>
                    </a:p>
                  </a:txBody>
                  <a:tcPr marL="90000" marR="90000" marT="46800" marB="46800" anchor="b"/>
                </a:tc>
                <a:tc>
                  <a:txBody>
                    <a:bodyPr/>
                    <a:lstStyle/>
                    <a:p>
                      <a:r>
                        <a:rPr lang="en-GB" sz="1600" dirty="0">
                          <a:latin typeface="Century Gothic" panose="020B0502020202020204" pitchFamily="34" charset="0"/>
                        </a:rPr>
                        <a:t>left</a:t>
                      </a:r>
                    </a:p>
                  </a:txBody>
                  <a:tcPr marL="90000" marR="90000" marT="46800" marB="46800" anchor="b"/>
                </a:tc>
                <a:extLst>
                  <a:ext uri="{0D108BD9-81ED-4DB2-BD59-A6C34878D82A}">
                    <a16:rowId xmlns:a16="http://schemas.microsoft.com/office/drawing/2014/main" val="1061227613"/>
                  </a:ext>
                </a:extLst>
              </a:tr>
              <a:tr h="182809">
                <a:tc>
                  <a:txBody>
                    <a:bodyPr/>
                    <a:lstStyle/>
                    <a:p>
                      <a:r>
                        <a:rPr lang="en-GB" sz="1600" dirty="0">
                          <a:latin typeface="Century Gothic" panose="020B0502020202020204" pitchFamily="34" charset="0"/>
                        </a:rPr>
                        <a:t>loin</a:t>
                      </a:r>
                    </a:p>
                  </a:txBody>
                  <a:tcPr marL="90000" marR="90000" marT="46800" marB="46800" anchor="b"/>
                </a:tc>
                <a:tc>
                  <a:txBody>
                    <a:bodyPr/>
                    <a:lstStyle/>
                    <a:p>
                      <a:r>
                        <a:rPr lang="en-GB" sz="1600" dirty="0">
                          <a:latin typeface="Century Gothic" panose="020B0502020202020204" pitchFamily="34" charset="0"/>
                        </a:rPr>
                        <a:t>far</a:t>
                      </a:r>
                    </a:p>
                  </a:txBody>
                  <a:tcPr marL="90000" marR="90000" marT="46800" marB="46800" anchor="b"/>
                </a:tc>
                <a:extLst>
                  <a:ext uri="{0D108BD9-81ED-4DB2-BD59-A6C34878D82A}">
                    <a16:rowId xmlns:a16="http://schemas.microsoft.com/office/drawing/2014/main" val="2716920505"/>
                  </a:ext>
                </a:extLst>
              </a:tr>
              <a:tr h="182809">
                <a:tc>
                  <a:txBody>
                    <a:bodyPr/>
                    <a:lstStyle/>
                    <a:p>
                      <a:r>
                        <a:rPr lang="en-GB" sz="1600" dirty="0">
                          <a:latin typeface="Century Gothic" panose="020B0502020202020204" pitchFamily="34" charset="0"/>
                        </a:rPr>
                        <a:t>loin de</a:t>
                      </a:r>
                    </a:p>
                  </a:txBody>
                  <a:tcPr marL="90000" marR="90000" marT="46800" marB="46800" anchor="b"/>
                </a:tc>
                <a:tc>
                  <a:txBody>
                    <a:bodyPr/>
                    <a:lstStyle/>
                    <a:p>
                      <a:r>
                        <a:rPr lang="en-GB" sz="1600" dirty="0">
                          <a:latin typeface="Century Gothic" panose="020B0502020202020204" pitchFamily="34" charset="0"/>
                        </a:rPr>
                        <a:t>far from</a:t>
                      </a:r>
                    </a:p>
                  </a:txBody>
                  <a:tcPr marL="90000" marR="90000" marT="46800" marB="46800" anchor="b"/>
                </a:tc>
                <a:extLst>
                  <a:ext uri="{0D108BD9-81ED-4DB2-BD59-A6C34878D82A}">
                    <a16:rowId xmlns:a16="http://schemas.microsoft.com/office/drawing/2014/main" val="10010"/>
                  </a:ext>
                </a:extLst>
              </a:tr>
              <a:tr h="1828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près</a:t>
                      </a:r>
                      <a:endParaRPr lang="en-GB" sz="1600" dirty="0">
                        <a:latin typeface="Century Gothic" panose="020B0502020202020204" pitchFamily="34" charset="0"/>
                      </a:endParaRPr>
                    </a:p>
                  </a:txBody>
                  <a:tcPr marL="90000" marR="90000" marT="46800" marB="4680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nearby</a:t>
                      </a:r>
                    </a:p>
                  </a:txBody>
                  <a:tcPr marL="90000" marR="90000" marT="46800" marB="46800" anchor="b"/>
                </a:tc>
                <a:extLst>
                  <a:ext uri="{0D108BD9-81ED-4DB2-BD59-A6C34878D82A}">
                    <a16:rowId xmlns:a16="http://schemas.microsoft.com/office/drawing/2014/main" val="3633261246"/>
                  </a:ext>
                </a:extLst>
              </a:tr>
              <a:tr h="182809">
                <a:tc>
                  <a:txBody>
                    <a:bodyPr/>
                    <a:lstStyle/>
                    <a:p>
                      <a:r>
                        <a:rPr lang="en-GB" sz="1600" dirty="0" err="1">
                          <a:latin typeface="Century Gothic" panose="020B0502020202020204" pitchFamily="34" charset="0"/>
                        </a:rPr>
                        <a:t>près</a:t>
                      </a:r>
                      <a:r>
                        <a:rPr lang="en-GB" sz="1600" dirty="0">
                          <a:latin typeface="Century Gothic" panose="020B0502020202020204" pitchFamily="34" charset="0"/>
                        </a:rPr>
                        <a:t> de</a:t>
                      </a:r>
                    </a:p>
                  </a:txBody>
                  <a:tcPr marL="90000" marR="90000" marT="46800" marB="46800" anchor="b"/>
                </a:tc>
                <a:tc>
                  <a:txBody>
                    <a:bodyPr/>
                    <a:lstStyle/>
                    <a:p>
                      <a:r>
                        <a:rPr lang="en-GB" sz="1600" dirty="0">
                          <a:latin typeface="Century Gothic" panose="020B0502020202020204" pitchFamily="34" charset="0"/>
                        </a:rPr>
                        <a:t>close to, near</a:t>
                      </a:r>
                    </a:p>
                  </a:txBody>
                  <a:tcPr marL="90000" marR="90000" marT="46800" marB="46800" anchor="b"/>
                </a:tc>
                <a:extLst>
                  <a:ext uri="{0D108BD9-81ED-4DB2-BD59-A6C34878D82A}">
                    <a16:rowId xmlns:a16="http://schemas.microsoft.com/office/drawing/2014/main" val="1040308639"/>
                  </a:ext>
                </a:extLst>
              </a:tr>
              <a:tr h="182809">
                <a:tc>
                  <a:txBody>
                    <a:bodyPr/>
                    <a:lstStyle/>
                    <a:p>
                      <a:r>
                        <a:rPr lang="en-GB" sz="1600" dirty="0">
                          <a:latin typeface="Century Gothic" panose="020B0502020202020204" pitchFamily="34" charset="0"/>
                        </a:rPr>
                        <a:t>à droite</a:t>
                      </a:r>
                    </a:p>
                  </a:txBody>
                  <a:tcPr marL="90000" marR="90000" marT="46800" marB="46800" anchor="b"/>
                </a:tc>
                <a:tc>
                  <a:txBody>
                    <a:bodyPr/>
                    <a:lstStyle/>
                    <a:p>
                      <a:r>
                        <a:rPr lang="en-GB" sz="1600" dirty="0">
                          <a:latin typeface="Century Gothic" panose="020B0502020202020204" pitchFamily="34" charset="0"/>
                        </a:rPr>
                        <a:t>on the right</a:t>
                      </a:r>
                    </a:p>
                  </a:txBody>
                  <a:tcPr marL="90000" marR="90000" marT="46800" marB="46800" anchor="b"/>
                </a:tc>
                <a:extLst>
                  <a:ext uri="{0D108BD9-81ED-4DB2-BD59-A6C34878D82A}">
                    <a16:rowId xmlns:a16="http://schemas.microsoft.com/office/drawing/2014/main" val="4259121124"/>
                  </a:ext>
                </a:extLst>
              </a:tr>
              <a:tr h="182809">
                <a:tc>
                  <a:txBody>
                    <a:bodyPr/>
                    <a:lstStyle/>
                    <a:p>
                      <a:r>
                        <a:rPr lang="en-GB" sz="1600" dirty="0">
                          <a:latin typeface="Century Gothic" panose="020B0502020202020204" pitchFamily="34" charset="0"/>
                        </a:rPr>
                        <a:t>à gauche</a:t>
                      </a:r>
                    </a:p>
                  </a:txBody>
                  <a:tcPr marL="90000" marR="90000" marT="46800" marB="46800" anchor="b"/>
                </a:tc>
                <a:tc>
                  <a:txBody>
                    <a:bodyPr/>
                    <a:lstStyle/>
                    <a:p>
                      <a:r>
                        <a:rPr lang="en-GB" sz="1600" dirty="0">
                          <a:latin typeface="Century Gothic" panose="020B0502020202020204" pitchFamily="34" charset="0"/>
                        </a:rPr>
                        <a:t>on the left</a:t>
                      </a:r>
                    </a:p>
                  </a:txBody>
                  <a:tcPr marL="90000" marR="90000" marT="46800" marB="46800" anchor="b"/>
                </a:tc>
                <a:extLst>
                  <a:ext uri="{0D108BD9-81ED-4DB2-BD59-A6C34878D82A}">
                    <a16:rowId xmlns:a16="http://schemas.microsoft.com/office/drawing/2014/main" val="67354288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977310899"/>
              </p:ext>
            </p:extLst>
          </p:nvPr>
        </p:nvGraphicFramePr>
        <p:xfrm>
          <a:off x="0" y="989708"/>
          <a:ext cx="797537" cy="5664150"/>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38861">
                <a:tc>
                  <a:txBody>
                    <a:bodyPr/>
                    <a:lstStyle/>
                    <a:p>
                      <a:pPr algn="ct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38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38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00889257"/>
                  </a:ext>
                </a:extLst>
              </a:tr>
              <a:tr h="338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38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38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5812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38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38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38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38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adv</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338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86119718"/>
                  </a:ext>
                </a:extLst>
              </a:tr>
              <a:tr h="338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38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92348028"/>
                  </a:ext>
                </a:extLst>
              </a:tr>
              <a:tr h="338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7551319"/>
                  </a:ext>
                </a:extLst>
              </a:tr>
              <a:tr h="338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06149977"/>
                  </a:ext>
                </a:extLst>
              </a:tr>
            </a:tbl>
          </a:graphicData>
        </a:graphic>
      </p:graphicFrame>
      <p:sp>
        <p:nvSpPr>
          <p:cNvPr id="10" name="Rounded Rectangle 9"/>
          <p:cNvSpPr/>
          <p:nvPr/>
        </p:nvSpPr>
        <p:spPr>
          <a:xfrm>
            <a:off x="5390341" y="2232626"/>
            <a:ext cx="1222383" cy="112403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7.3.2.7 &amp; 8.1.2.2</a:t>
            </a:r>
          </a:p>
        </p:txBody>
      </p:sp>
      <p:pic>
        <p:nvPicPr>
          <p:cNvPr id="3" name="Picture 2" descr="Guita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8628">
            <a:off x="4862342" y="3996151"/>
            <a:ext cx="1973580" cy="2192867"/>
          </a:xfrm>
          <a:prstGeom prst="rect">
            <a:avLst/>
          </a:prstGeom>
        </p:spPr>
      </p:pic>
      <p:pic>
        <p:nvPicPr>
          <p:cNvPr id="5" name="Picture 4" descr="Picture of boules, a game from the south of Fra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7433" y="7331684"/>
            <a:ext cx="2492981" cy="1365946"/>
          </a:xfrm>
          <a:prstGeom prst="rect">
            <a:avLst/>
          </a:prstGeom>
        </p:spPr>
      </p:pic>
      <p:pic>
        <p:nvPicPr>
          <p:cNvPr id="6" name="Picture 5" descr="Three arrows pointing in different directions"/>
          <p:cNvPicPr>
            <a:picLocks noChangeAspect="1"/>
          </p:cNvPicPr>
          <p:nvPr/>
        </p:nvPicPr>
        <p:blipFill rotWithShape="1">
          <a:blip r:embed="rId6">
            <a:extLst>
              <a:ext uri="{28A0092B-C50C-407E-A947-70E740481C1C}">
                <a14:useLocalDpi xmlns:a14="http://schemas.microsoft.com/office/drawing/2010/main" val="0"/>
              </a:ext>
            </a:extLst>
          </a:blip>
          <a:srcRect r="30963" b="50000"/>
          <a:stretch/>
        </p:blipFill>
        <p:spPr>
          <a:xfrm>
            <a:off x="656676" y="6854168"/>
            <a:ext cx="2861244" cy="1243353"/>
          </a:xfrm>
          <a:prstGeom prst="rect">
            <a:avLst/>
          </a:prstGeom>
        </p:spPr>
      </p:pic>
    </p:spTree>
    <p:extLst>
      <p:ext uri="{BB962C8B-B14F-4D97-AF65-F5344CB8AC3E}">
        <p14:creationId xmlns:p14="http://schemas.microsoft.com/office/powerpoint/2010/main" val="2022109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000" y="1013018"/>
            <a:ext cx="6789239" cy="7478970"/>
          </a:xfrm>
          <a:prstGeom prst="rect">
            <a:avLst/>
          </a:prstGeom>
        </p:spPr>
        <p:txBody>
          <a:bodyPr wrap="square">
            <a:spAutoFit/>
          </a:bodyPr>
          <a:lstStyle/>
          <a:p>
            <a:pPr lvl="0">
              <a:defRPr/>
            </a:pPr>
            <a:r>
              <a:rPr lang="en-US" sz="1600" dirty="0">
                <a:latin typeface="Century Gothic" panose="020F0302020204030204"/>
              </a:rPr>
              <a:t>The words for ‘</a:t>
            </a:r>
            <a:r>
              <a:rPr lang="en-US" sz="1600" b="1" dirty="0">
                <a:latin typeface="Century Gothic" panose="020F0302020204030204"/>
              </a:rPr>
              <a:t>the</a:t>
            </a:r>
            <a:r>
              <a:rPr lang="en-US" sz="1600" dirty="0">
                <a:latin typeface="Century Gothic" panose="020F0302020204030204"/>
              </a:rPr>
              <a:t>’ and ‘</a:t>
            </a:r>
            <a:r>
              <a:rPr lang="en-US" sz="1600" b="1" dirty="0">
                <a:latin typeface="Century Gothic" panose="020F0302020204030204"/>
              </a:rPr>
              <a:t>a</a:t>
            </a:r>
            <a:r>
              <a:rPr lang="en-US" sz="1600" dirty="0">
                <a:latin typeface="Century Gothic" panose="020F0302020204030204"/>
              </a:rPr>
              <a:t>’ are types of </a:t>
            </a:r>
            <a:r>
              <a:rPr lang="en-US" sz="1600" b="1" dirty="0">
                <a:latin typeface="Century Gothic" panose="020F0302020204030204"/>
              </a:rPr>
              <a:t>articles:</a:t>
            </a:r>
            <a:r>
              <a:rPr lang="en-US" sz="1600" dirty="0">
                <a:latin typeface="Century Gothic" panose="020F0302020204030204"/>
              </a:rPr>
              <a:t> </a:t>
            </a:r>
            <a:endParaRPr lang="en-US" sz="1600" dirty="0">
              <a:solidFill>
                <a:srgbClr val="4472C4">
                  <a:lumMod val="50000"/>
                </a:srgbClr>
              </a:solidFill>
              <a:latin typeface="Century Gothic" panose="020F0302020204030204"/>
            </a:endParaRPr>
          </a:p>
          <a:p>
            <a:pPr lvl="0">
              <a:defRPr/>
            </a:pPr>
            <a:r>
              <a:rPr lang="en-US" sz="800" b="1" dirty="0">
                <a:solidFill>
                  <a:srgbClr val="E65D00"/>
                </a:solidFill>
                <a:latin typeface="Century Gothic" panose="020F0302020204030204"/>
              </a:rPr>
              <a:t>		</a:t>
            </a:r>
            <a:r>
              <a:rPr lang="en-US" sz="800" b="1" dirty="0">
                <a:solidFill>
                  <a:srgbClr val="4472C4">
                    <a:lumMod val="50000"/>
                  </a:srgbClr>
                </a:solidFill>
                <a:latin typeface="Century Gothic" panose="020F0302020204030204"/>
              </a:rPr>
              <a:t>	</a:t>
            </a:r>
          </a:p>
          <a:p>
            <a:pPr lvl="0">
              <a:defRPr/>
            </a:pPr>
            <a:r>
              <a:rPr lang="en-US" sz="1600" b="1" dirty="0">
                <a:latin typeface="Century Gothic" panose="020F0302020204030204"/>
              </a:rPr>
              <a:t>definite article:</a:t>
            </a:r>
            <a:r>
              <a:rPr lang="en-US" sz="1600" dirty="0">
                <a:latin typeface="Century Gothic" panose="020F0302020204030204"/>
              </a:rPr>
              <a:t>	</a:t>
            </a:r>
            <a:r>
              <a:rPr lang="en-US" sz="1600" b="1" dirty="0">
                <a:latin typeface="Century Gothic" panose="020F0302020204030204"/>
              </a:rPr>
              <a:t>le</a:t>
            </a:r>
            <a:r>
              <a:rPr lang="en-US" sz="1600" dirty="0">
                <a:latin typeface="Century Gothic" panose="020F0302020204030204"/>
              </a:rPr>
              <a:t> </a:t>
            </a:r>
            <a:r>
              <a:rPr lang="en-US" sz="1600" dirty="0" err="1">
                <a:latin typeface="Century Gothic" panose="020F0302020204030204"/>
              </a:rPr>
              <a:t>poisson</a:t>
            </a:r>
            <a:r>
              <a:rPr lang="en-US" sz="1600" dirty="0">
                <a:latin typeface="Century Gothic" panose="020F0302020204030204"/>
              </a:rPr>
              <a:t> </a:t>
            </a:r>
            <a:r>
              <a:rPr lang="en-US" sz="1600" b="1" dirty="0">
                <a:latin typeface="Century Gothic" panose="020F0302020204030204"/>
              </a:rPr>
              <a:t>(m)</a:t>
            </a:r>
            <a:r>
              <a:rPr lang="en-US" sz="1600" dirty="0">
                <a:latin typeface="Century Gothic" panose="020F0302020204030204"/>
              </a:rPr>
              <a:t>	</a:t>
            </a:r>
            <a:r>
              <a:rPr lang="en-US" sz="1600" b="1" dirty="0">
                <a:latin typeface="Century Gothic" panose="020F0302020204030204"/>
              </a:rPr>
              <a:t>la</a:t>
            </a:r>
            <a:r>
              <a:rPr lang="en-US" sz="1600" dirty="0">
                <a:latin typeface="Century Gothic" panose="020F0302020204030204"/>
              </a:rPr>
              <a:t> glace	</a:t>
            </a:r>
            <a:r>
              <a:rPr lang="en-US" sz="1600" b="1" dirty="0">
                <a:latin typeface="Century Gothic" panose="020F0302020204030204"/>
              </a:rPr>
              <a:t>(f)</a:t>
            </a:r>
            <a:r>
              <a:rPr lang="en-US" sz="1600" dirty="0">
                <a:latin typeface="Century Gothic" panose="020F0302020204030204"/>
              </a:rPr>
              <a:t>				</a:t>
            </a:r>
            <a:r>
              <a:rPr lang="en-US" sz="1600" i="1" dirty="0">
                <a:latin typeface="Century Gothic" panose="020F0302020204030204"/>
              </a:rPr>
              <a:t>the</a:t>
            </a:r>
            <a:r>
              <a:rPr lang="en-US" sz="1600" dirty="0">
                <a:latin typeface="Century Gothic" panose="020F0302020204030204"/>
              </a:rPr>
              <a:t> </a:t>
            </a:r>
            <a:r>
              <a:rPr lang="en-US" sz="1600" i="1" dirty="0">
                <a:latin typeface="Century Gothic" panose="020F0302020204030204"/>
              </a:rPr>
              <a:t>fish		the ice cream</a:t>
            </a:r>
          </a:p>
          <a:p>
            <a:pPr lvl="0">
              <a:defRPr/>
            </a:pPr>
            <a:endParaRPr lang="en-US" sz="800" i="1" dirty="0">
              <a:latin typeface="Century Gothic" panose="020F0302020204030204"/>
            </a:endParaRPr>
          </a:p>
          <a:p>
            <a:pPr lvl="0">
              <a:defRPr/>
            </a:pPr>
            <a:r>
              <a:rPr lang="en-US" sz="1600" i="1" dirty="0">
                <a:latin typeface="Century Gothic" panose="020F0302020204030204"/>
              </a:rPr>
              <a:t>		</a:t>
            </a:r>
            <a:r>
              <a:rPr lang="en-US" sz="1600" b="1" dirty="0">
                <a:latin typeface="Century Gothic" panose="020F0302020204030204"/>
              </a:rPr>
              <a:t>les </a:t>
            </a:r>
            <a:r>
              <a:rPr lang="en-US" sz="1600" dirty="0" err="1">
                <a:latin typeface="Century Gothic" panose="020F0302020204030204"/>
              </a:rPr>
              <a:t>poisson</a:t>
            </a:r>
            <a:r>
              <a:rPr lang="en-US" sz="1600" b="1" dirty="0" err="1">
                <a:latin typeface="Century Gothic" panose="020F0302020204030204"/>
              </a:rPr>
              <a:t>s</a:t>
            </a:r>
            <a:r>
              <a:rPr lang="en-US" sz="1600" b="1" dirty="0">
                <a:latin typeface="Century Gothic" panose="020F0302020204030204"/>
              </a:rPr>
              <a:t> (pl)	</a:t>
            </a:r>
            <a:r>
              <a:rPr lang="en-US" sz="1600" b="1" dirty="0" err="1">
                <a:latin typeface="Century Gothic" panose="020F0302020204030204"/>
              </a:rPr>
              <a:t>l’</a:t>
            </a:r>
            <a:r>
              <a:rPr lang="en-US" sz="1600" dirty="0" err="1">
                <a:latin typeface="Century Gothic" panose="020F0302020204030204"/>
              </a:rPr>
              <a:t>eau</a:t>
            </a:r>
            <a:r>
              <a:rPr lang="en-US" sz="1600" dirty="0">
                <a:latin typeface="Century Gothic" panose="020F0302020204030204"/>
              </a:rPr>
              <a:t> </a:t>
            </a:r>
            <a:r>
              <a:rPr lang="en-US" sz="1600" b="1" dirty="0">
                <a:latin typeface="Century Gothic" panose="020F0302020204030204"/>
              </a:rPr>
              <a:t>(before a vowel/h-)</a:t>
            </a:r>
          </a:p>
          <a:p>
            <a:pPr lvl="0">
              <a:defRPr/>
            </a:pPr>
            <a:r>
              <a:rPr lang="en-US" sz="1600" dirty="0">
                <a:latin typeface="Century Gothic" panose="020F0302020204030204"/>
              </a:rPr>
              <a:t>		</a:t>
            </a:r>
            <a:r>
              <a:rPr lang="en-US" sz="1600" i="1" dirty="0">
                <a:latin typeface="Century Gothic" panose="020F0302020204030204"/>
              </a:rPr>
              <a:t>the fish(es)</a:t>
            </a:r>
            <a:r>
              <a:rPr lang="en-US" sz="1600" dirty="0">
                <a:latin typeface="Century Gothic" panose="020F0302020204030204"/>
              </a:rPr>
              <a:t>	</a:t>
            </a:r>
            <a:r>
              <a:rPr lang="en-US" sz="1600" i="1" dirty="0">
                <a:latin typeface="Century Gothic" panose="020F0302020204030204"/>
              </a:rPr>
              <a:t>the water</a:t>
            </a:r>
          </a:p>
          <a:p>
            <a:pPr lvl="0">
              <a:defRPr/>
            </a:pPr>
            <a:endParaRPr lang="en-US" sz="800" dirty="0">
              <a:latin typeface="Century Gothic" panose="020F0302020204030204"/>
            </a:endParaRPr>
          </a:p>
          <a:p>
            <a:pPr lvl="0">
              <a:defRPr/>
            </a:pPr>
            <a:r>
              <a:rPr lang="en-US" sz="1600" b="1" dirty="0">
                <a:latin typeface="Century Gothic" panose="020F0302020204030204"/>
              </a:rPr>
              <a:t>indefinite article:</a:t>
            </a:r>
            <a:r>
              <a:rPr lang="en-US" sz="1600" dirty="0">
                <a:latin typeface="Century Gothic" panose="020F0302020204030204"/>
              </a:rPr>
              <a:t>	</a:t>
            </a:r>
            <a:r>
              <a:rPr lang="en-US" sz="1600" b="1" dirty="0">
                <a:latin typeface="Century Gothic" panose="020F0302020204030204"/>
              </a:rPr>
              <a:t>un</a:t>
            </a:r>
            <a:r>
              <a:rPr lang="en-US" sz="1600" dirty="0">
                <a:latin typeface="Century Gothic" panose="020F0302020204030204"/>
              </a:rPr>
              <a:t> </a:t>
            </a:r>
            <a:r>
              <a:rPr lang="en-US" sz="1600" dirty="0" err="1">
                <a:latin typeface="Century Gothic" panose="020F0302020204030204"/>
              </a:rPr>
              <a:t>poisson</a:t>
            </a:r>
            <a:r>
              <a:rPr lang="en-US" sz="1600" dirty="0">
                <a:latin typeface="Century Gothic" panose="020F0302020204030204"/>
              </a:rPr>
              <a:t> </a:t>
            </a:r>
            <a:r>
              <a:rPr lang="en-US" sz="1600" b="1" dirty="0">
                <a:latin typeface="Century Gothic" panose="020F0302020204030204"/>
              </a:rPr>
              <a:t>(m)</a:t>
            </a:r>
            <a:r>
              <a:rPr lang="en-US" sz="1600" dirty="0">
                <a:latin typeface="Century Gothic" panose="020F0302020204030204"/>
              </a:rPr>
              <a:t>	</a:t>
            </a:r>
            <a:r>
              <a:rPr lang="en-US" sz="1600" dirty="0" err="1">
                <a:latin typeface="Century Gothic" panose="020F0302020204030204"/>
              </a:rPr>
              <a:t>une</a:t>
            </a:r>
            <a:r>
              <a:rPr lang="en-US" sz="1600" dirty="0">
                <a:latin typeface="Century Gothic" panose="020F0302020204030204"/>
              </a:rPr>
              <a:t> glace </a:t>
            </a:r>
            <a:r>
              <a:rPr lang="en-US" sz="1600" b="1" dirty="0">
                <a:latin typeface="Century Gothic" panose="020F0302020204030204"/>
              </a:rPr>
              <a:t>(f)</a:t>
            </a:r>
            <a:r>
              <a:rPr lang="en-US" sz="1600" dirty="0">
                <a:latin typeface="Century Gothic" panose="020F0302020204030204"/>
              </a:rPr>
              <a:t>				</a:t>
            </a:r>
            <a:r>
              <a:rPr lang="en-US" sz="1600" i="1" dirty="0">
                <a:latin typeface="Century Gothic" panose="020F0302020204030204"/>
              </a:rPr>
              <a:t>a fish		an ice cream</a:t>
            </a:r>
            <a:endParaRPr lang="en-US" sz="1600" dirty="0">
              <a:latin typeface="Century Gothic" panose="020F0302020204030204"/>
            </a:endParaRPr>
          </a:p>
          <a:p>
            <a:pPr lvl="0">
              <a:defRPr/>
            </a:pPr>
            <a:r>
              <a:rPr lang="en-US" sz="1600" dirty="0">
                <a:solidFill>
                  <a:srgbClr val="4472C4">
                    <a:lumMod val="50000"/>
                  </a:srgbClr>
                </a:solidFill>
                <a:latin typeface="Century Gothic" panose="020F0302020204030204"/>
              </a:rPr>
              <a:t>		</a:t>
            </a:r>
            <a:r>
              <a:rPr lang="en-US" sz="1600" b="1" dirty="0">
                <a:latin typeface="Century Gothic" panose="020F0302020204030204"/>
              </a:rPr>
              <a:t>des </a:t>
            </a:r>
            <a:r>
              <a:rPr lang="en-US" sz="1600" dirty="0" err="1">
                <a:latin typeface="Century Gothic" panose="020F0302020204030204"/>
              </a:rPr>
              <a:t>poissons</a:t>
            </a:r>
            <a:r>
              <a:rPr lang="en-US" sz="1600" dirty="0">
                <a:latin typeface="Century Gothic" panose="020F0302020204030204"/>
              </a:rPr>
              <a:t> </a:t>
            </a:r>
            <a:r>
              <a:rPr lang="en-US" sz="1600" b="1" dirty="0">
                <a:latin typeface="Century Gothic" panose="020F0302020204030204"/>
              </a:rPr>
              <a:t>(pl)</a:t>
            </a:r>
            <a:endParaRPr lang="en-US" sz="1600" dirty="0">
              <a:latin typeface="Century Gothic" panose="020F0302020204030204"/>
            </a:endParaRPr>
          </a:p>
          <a:p>
            <a:pPr lvl="0">
              <a:defRPr/>
            </a:pPr>
            <a:r>
              <a:rPr lang="en-US" sz="1600" dirty="0">
                <a:solidFill>
                  <a:srgbClr val="4472C4">
                    <a:lumMod val="50000"/>
                  </a:srgbClr>
                </a:solidFill>
                <a:latin typeface="Century Gothic" panose="020F0302020204030204"/>
              </a:rPr>
              <a:t>	</a:t>
            </a:r>
            <a:r>
              <a:rPr lang="en-US" sz="1600" dirty="0">
                <a:latin typeface="Century Gothic" panose="020F0302020204030204"/>
              </a:rPr>
              <a:t>	fish(es)</a:t>
            </a:r>
          </a:p>
          <a:p>
            <a:pPr lvl="0">
              <a:defRPr/>
            </a:pPr>
            <a:endParaRPr lang="en-US" sz="800" dirty="0">
              <a:latin typeface="Century Gothic" panose="020F0302020204030204"/>
            </a:endParaRPr>
          </a:p>
          <a:p>
            <a:pPr>
              <a:defRPr/>
            </a:pPr>
            <a:r>
              <a:rPr lang="en-US" sz="1600" dirty="0">
                <a:latin typeface="Century Gothic" panose="020F0302020204030204"/>
              </a:rPr>
              <a:t>To say ‘</a:t>
            </a:r>
            <a:r>
              <a:rPr lang="en-US" sz="1600" b="1" dirty="0">
                <a:latin typeface="Century Gothic" panose="020F0302020204030204"/>
              </a:rPr>
              <a:t>some</a:t>
            </a:r>
            <a:r>
              <a:rPr lang="en-US" sz="1600" dirty="0">
                <a:latin typeface="Century Gothic" panose="020F0302020204030204"/>
              </a:rPr>
              <a:t>’ (an unspecified amount or ‘part’), we use the </a:t>
            </a:r>
            <a:r>
              <a:rPr lang="en-US" sz="1600" b="1" dirty="0">
                <a:latin typeface="Century Gothic" panose="020F0302020204030204"/>
              </a:rPr>
              <a:t>partitive article. </a:t>
            </a:r>
            <a:r>
              <a:rPr lang="en-GB" sz="1600" dirty="0">
                <a:latin typeface="Century Gothic" panose="020F0302020204030204"/>
              </a:rPr>
              <a:t>This type of article doesn’t exist in English!</a:t>
            </a:r>
          </a:p>
          <a:p>
            <a:pPr>
              <a:defRPr/>
            </a:pPr>
            <a:endParaRPr lang="en-GB" sz="800" dirty="0">
              <a:latin typeface="Century Gothic" panose="020F0302020204030204"/>
            </a:endParaRPr>
          </a:p>
          <a:p>
            <a:pPr lvl="0">
              <a:defRPr/>
            </a:pPr>
            <a:endParaRPr lang="en-US" sz="800" i="1" dirty="0">
              <a:latin typeface="Century Gothic" panose="020F0302020204030204"/>
            </a:endParaRPr>
          </a:p>
          <a:p>
            <a:pPr>
              <a:defRPr/>
            </a:pPr>
            <a:r>
              <a:rPr lang="en-GB" sz="1600" dirty="0">
                <a:latin typeface="Century Gothic" panose="020F0302020204030204"/>
              </a:rPr>
              <a:t>The partitive article forms are the same as </a:t>
            </a:r>
            <a:r>
              <a:rPr lang="en-GB" sz="1600" b="1" dirty="0">
                <a:latin typeface="Century Gothic" panose="020F0302020204030204"/>
              </a:rPr>
              <a:t>de </a:t>
            </a:r>
            <a:r>
              <a:rPr lang="en-GB" sz="1600" dirty="0">
                <a:latin typeface="Century Gothic" panose="020F0302020204030204"/>
              </a:rPr>
              <a:t>+ </a:t>
            </a:r>
            <a:r>
              <a:rPr lang="en-GB" sz="1600" b="1" dirty="0">
                <a:latin typeface="Century Gothic" panose="020F0302020204030204"/>
              </a:rPr>
              <a:t>definite article.</a:t>
            </a:r>
          </a:p>
          <a:p>
            <a:pPr>
              <a:defRPr/>
            </a:pPr>
            <a:r>
              <a:rPr lang="en-US" sz="1600" dirty="0">
                <a:solidFill>
                  <a:srgbClr val="000000"/>
                </a:solidFill>
                <a:latin typeface="Century Gothic" panose="020F0302020204030204"/>
              </a:rPr>
              <a:t>We often use the partitive article to talk about food and drink:</a:t>
            </a:r>
            <a:endParaRPr lang="en-GB" sz="1600" dirty="0">
              <a:latin typeface="Century Gothic" panose="020F0302020204030204"/>
            </a:endParaRPr>
          </a:p>
          <a:p>
            <a:pPr>
              <a:defRPr/>
            </a:pPr>
            <a:endParaRPr lang="en-US" sz="800" dirty="0">
              <a:latin typeface="Century Gothic" panose="020F0302020204030204"/>
            </a:endParaRPr>
          </a:p>
          <a:p>
            <a:pPr lvl="0">
              <a:defRPr/>
            </a:pPr>
            <a:r>
              <a:rPr lang="en-US" sz="1600" b="1" dirty="0">
                <a:latin typeface="Century Gothic" panose="020F0302020204030204"/>
              </a:rPr>
              <a:t>		du</a:t>
            </a:r>
            <a:r>
              <a:rPr lang="en-US" sz="1600" dirty="0">
                <a:latin typeface="Century Gothic" panose="020F0302020204030204"/>
              </a:rPr>
              <a:t> </a:t>
            </a:r>
            <a:r>
              <a:rPr lang="en-US" sz="1600" dirty="0" err="1">
                <a:latin typeface="Century Gothic" panose="020F0302020204030204"/>
              </a:rPr>
              <a:t>poisson</a:t>
            </a:r>
            <a:r>
              <a:rPr lang="en-US" sz="1600" dirty="0">
                <a:latin typeface="Century Gothic" panose="020F0302020204030204"/>
              </a:rPr>
              <a:t> </a:t>
            </a:r>
            <a:r>
              <a:rPr lang="en-US" sz="1600" b="1" dirty="0">
                <a:latin typeface="Century Gothic" panose="020F0302020204030204"/>
              </a:rPr>
              <a:t>(m)	    de la </a:t>
            </a:r>
            <a:r>
              <a:rPr lang="en-US" sz="1600" dirty="0">
                <a:latin typeface="Century Gothic" panose="020F0302020204030204"/>
              </a:rPr>
              <a:t>glace</a:t>
            </a:r>
            <a:r>
              <a:rPr lang="en-US" sz="1600" b="1" dirty="0">
                <a:latin typeface="Century Gothic" panose="020F0302020204030204"/>
              </a:rPr>
              <a:t> (f)		</a:t>
            </a:r>
          </a:p>
          <a:p>
            <a:pPr lvl="0">
              <a:defRPr/>
            </a:pPr>
            <a:r>
              <a:rPr lang="en-US" sz="1600" b="1" dirty="0">
                <a:latin typeface="Century Gothic" panose="020F0302020204030204"/>
              </a:rPr>
              <a:t>		</a:t>
            </a:r>
            <a:r>
              <a:rPr lang="en-US" sz="1600" i="1" dirty="0">
                <a:latin typeface="Century Gothic" panose="020F0302020204030204"/>
              </a:rPr>
              <a:t>some fish		    some ice cream</a:t>
            </a:r>
          </a:p>
          <a:p>
            <a:pPr lvl="0">
              <a:defRPr/>
            </a:pPr>
            <a:endParaRPr lang="en-US" sz="800" b="1" i="1" dirty="0">
              <a:latin typeface="Century Gothic" panose="020F0302020204030204"/>
            </a:endParaRPr>
          </a:p>
          <a:p>
            <a:pPr>
              <a:defRPr/>
            </a:pPr>
            <a:r>
              <a:rPr lang="en-US" sz="1600" b="1" i="1" dirty="0">
                <a:latin typeface="Century Gothic" panose="020F0302020204030204"/>
              </a:rPr>
              <a:t>		</a:t>
            </a:r>
            <a:r>
              <a:rPr lang="en-US" sz="1600" b="1" dirty="0">
                <a:latin typeface="Century Gothic" panose="020F0302020204030204"/>
              </a:rPr>
              <a:t>de </a:t>
            </a:r>
            <a:r>
              <a:rPr lang="en-US" sz="1600" b="1" dirty="0" err="1">
                <a:latin typeface="Century Gothic" panose="020F0302020204030204"/>
              </a:rPr>
              <a:t>l</a:t>
            </a:r>
            <a:r>
              <a:rPr lang="en-US" sz="1600" dirty="0" err="1">
                <a:latin typeface="Century Gothic" panose="020F0302020204030204"/>
              </a:rPr>
              <a:t>’eau</a:t>
            </a:r>
            <a:r>
              <a:rPr lang="en-US" sz="1600" dirty="0">
                <a:latin typeface="Century Gothic" panose="020F0302020204030204"/>
              </a:rPr>
              <a:t> </a:t>
            </a:r>
            <a:r>
              <a:rPr lang="en-US" sz="1600" b="1" dirty="0">
                <a:latin typeface="Century Gothic" panose="020F0302020204030204"/>
              </a:rPr>
              <a:t>(vowel/h-)  des </a:t>
            </a:r>
            <a:r>
              <a:rPr lang="en-US" sz="1600" dirty="0" err="1">
                <a:latin typeface="Century Gothic" panose="020F0302020204030204"/>
              </a:rPr>
              <a:t>vêtements</a:t>
            </a:r>
            <a:r>
              <a:rPr lang="en-US" sz="1600" b="1" dirty="0">
                <a:latin typeface="Century Gothic" panose="020F0302020204030204"/>
              </a:rPr>
              <a:t> (pl)</a:t>
            </a:r>
          </a:p>
          <a:p>
            <a:pPr lvl="0">
              <a:defRPr/>
            </a:pPr>
            <a:r>
              <a:rPr lang="en-US" sz="1600" b="1" dirty="0">
                <a:latin typeface="Century Gothic" panose="020F0302020204030204"/>
              </a:rPr>
              <a:t>		</a:t>
            </a:r>
            <a:r>
              <a:rPr lang="en-US" sz="1600" i="1" dirty="0">
                <a:latin typeface="Century Gothic" panose="020F0302020204030204"/>
              </a:rPr>
              <a:t>some water 	    some clothes</a:t>
            </a:r>
          </a:p>
          <a:p>
            <a:pPr>
              <a:defRPr/>
            </a:pPr>
            <a:endParaRPr lang="en-US" sz="800" b="1" i="1" dirty="0">
              <a:latin typeface="Century Gothic" panose="020F0302020204030204"/>
            </a:endParaRPr>
          </a:p>
          <a:p>
            <a:pPr>
              <a:defRPr/>
            </a:pPr>
            <a:endParaRPr lang="en-US" sz="1600" dirty="0">
              <a:solidFill>
                <a:srgbClr val="000000"/>
              </a:solidFill>
              <a:latin typeface="Century Gothic" panose="020F0302020204030204"/>
            </a:endParaRPr>
          </a:p>
          <a:p>
            <a:pPr>
              <a:defRPr/>
            </a:pPr>
            <a:r>
              <a:rPr lang="en-US" sz="1600" dirty="0">
                <a:solidFill>
                  <a:srgbClr val="000000"/>
                </a:solidFill>
                <a:latin typeface="Century Gothic" panose="020F0302020204030204"/>
              </a:rPr>
              <a:t>We also use the partitive article with </a:t>
            </a:r>
            <a:r>
              <a:rPr lang="en-US" sz="1600" b="1" dirty="0">
                <a:solidFill>
                  <a:srgbClr val="000000"/>
                </a:solidFill>
                <a:latin typeface="Century Gothic" panose="020F0302020204030204"/>
              </a:rPr>
              <a:t>faire</a:t>
            </a:r>
            <a:r>
              <a:rPr lang="en-US" sz="1600" dirty="0">
                <a:solidFill>
                  <a:srgbClr val="000000"/>
                </a:solidFill>
                <a:latin typeface="Century Gothic" panose="020F0302020204030204"/>
              </a:rPr>
              <a:t> to talk about activities:</a:t>
            </a:r>
          </a:p>
          <a:p>
            <a:pPr>
              <a:defRPr/>
            </a:pPr>
            <a:endParaRPr lang="en-US" sz="800" dirty="0">
              <a:solidFill>
                <a:srgbClr val="000000"/>
              </a:solidFill>
              <a:latin typeface="Century Gothic" panose="020F0302020204030204"/>
            </a:endParaRPr>
          </a:p>
          <a:p>
            <a:pPr lvl="0">
              <a:defRPr/>
            </a:pPr>
            <a:r>
              <a:rPr lang="en-US" sz="1600" b="1" dirty="0">
                <a:solidFill>
                  <a:srgbClr val="E65D00"/>
                </a:solidFill>
                <a:latin typeface="Century Gothic" panose="020F0302020204030204"/>
              </a:rPr>
              <a:t>		</a:t>
            </a:r>
            <a:r>
              <a:rPr lang="en-US" sz="1600" b="1" dirty="0">
                <a:latin typeface="Century Gothic" panose="020F0302020204030204"/>
              </a:rPr>
              <a:t>du </a:t>
            </a:r>
            <a:r>
              <a:rPr lang="en-US" sz="1600" dirty="0">
                <a:latin typeface="Century Gothic" panose="020F0302020204030204"/>
              </a:rPr>
              <a:t>sport	</a:t>
            </a:r>
            <a:r>
              <a:rPr lang="en-US" sz="1600" b="1" dirty="0">
                <a:latin typeface="Century Gothic" panose="020F0302020204030204"/>
              </a:rPr>
              <a:t>(m)	           de la</a:t>
            </a:r>
            <a:r>
              <a:rPr lang="en-US" sz="1600" dirty="0">
                <a:latin typeface="Century Gothic" panose="020F0302020204030204"/>
              </a:rPr>
              <a:t> cuisine </a:t>
            </a:r>
            <a:r>
              <a:rPr lang="en-US" sz="1600" b="1" dirty="0">
                <a:latin typeface="Century Gothic" panose="020F0302020204030204"/>
              </a:rPr>
              <a:t>(f)		                </a:t>
            </a:r>
            <a:r>
              <a:rPr lang="en-US" sz="1600" i="1" dirty="0">
                <a:latin typeface="Century Gothic" panose="020F0302020204030204"/>
              </a:rPr>
              <a:t>(some) sport	           (some) cooking</a:t>
            </a:r>
          </a:p>
          <a:p>
            <a:pPr lvl="0">
              <a:defRPr/>
            </a:pPr>
            <a:r>
              <a:rPr lang="en-US" sz="1600" b="1" i="1" dirty="0">
                <a:latin typeface="Century Gothic" panose="020F0302020204030204"/>
              </a:rPr>
              <a:t>                               </a:t>
            </a:r>
            <a:br>
              <a:rPr lang="en-US" sz="1600" b="1" i="1" dirty="0">
                <a:latin typeface="Century Gothic" panose="020F0302020204030204"/>
              </a:rPr>
            </a:br>
            <a:r>
              <a:rPr lang="en-US" sz="1600" b="1" i="1" dirty="0">
                <a:latin typeface="Century Gothic" panose="020F0302020204030204"/>
              </a:rPr>
              <a:t>                               </a:t>
            </a:r>
            <a:r>
              <a:rPr lang="en-US" sz="1600" b="1" dirty="0">
                <a:latin typeface="Century Gothic" panose="020F0302020204030204"/>
              </a:rPr>
              <a:t>de </a:t>
            </a:r>
            <a:r>
              <a:rPr lang="en-US" sz="1600" b="1" dirty="0" err="1">
                <a:latin typeface="Century Gothic" panose="020F0302020204030204"/>
              </a:rPr>
              <a:t>l’</a:t>
            </a:r>
            <a:r>
              <a:rPr lang="en-US" sz="1600" dirty="0" err="1">
                <a:latin typeface="Century Gothic" panose="020F0302020204030204"/>
              </a:rPr>
              <a:t>exercice</a:t>
            </a:r>
            <a:r>
              <a:rPr lang="en-US" sz="1600" dirty="0">
                <a:latin typeface="Century Gothic" panose="020F0302020204030204"/>
              </a:rPr>
              <a:t> </a:t>
            </a:r>
            <a:r>
              <a:rPr lang="en-US" sz="1600" b="1" dirty="0">
                <a:latin typeface="Century Gothic" panose="020F0302020204030204"/>
              </a:rPr>
              <a:t>(vowel/h-) </a:t>
            </a:r>
            <a:r>
              <a:rPr lang="en-US" sz="1600" dirty="0">
                <a:latin typeface="Century Gothic" panose="020F0302020204030204"/>
              </a:rPr>
              <a:t> </a:t>
            </a:r>
            <a:r>
              <a:rPr lang="en-US" sz="1600" b="1" dirty="0">
                <a:latin typeface="Century Gothic" panose="020F0302020204030204"/>
              </a:rPr>
              <a:t>des</a:t>
            </a:r>
            <a:r>
              <a:rPr lang="en-US" sz="1600" dirty="0">
                <a:latin typeface="Century Gothic" panose="020F0302020204030204"/>
              </a:rPr>
              <a:t> promenades </a:t>
            </a:r>
            <a:r>
              <a:rPr lang="en-US" sz="1600" b="1" dirty="0">
                <a:latin typeface="Century Gothic" panose="020F0302020204030204"/>
              </a:rPr>
              <a:t>(pl)	        </a:t>
            </a:r>
            <a:br>
              <a:rPr lang="en-US" sz="1600" b="1" dirty="0">
                <a:latin typeface="Century Gothic" panose="020F0302020204030204"/>
              </a:rPr>
            </a:br>
            <a:r>
              <a:rPr lang="en-US" sz="1600" b="1" dirty="0">
                <a:latin typeface="Century Gothic" panose="020F0302020204030204"/>
              </a:rPr>
              <a:t>                              </a:t>
            </a:r>
            <a:r>
              <a:rPr lang="en-US" sz="1600" i="1" dirty="0">
                <a:latin typeface="Century Gothic" panose="020F0302020204030204"/>
              </a:rPr>
              <a:t>(some) exercise                  (some) </a:t>
            </a:r>
            <a:r>
              <a:rPr lang="en-US" sz="1600" dirty="0">
                <a:latin typeface="Century Gothic" panose="020F0302020204030204"/>
              </a:rPr>
              <a:t>walks</a:t>
            </a:r>
            <a:endParaRPr lang="en-US" sz="1600" b="1" dirty="0">
              <a:latin typeface="Century Gothic" panose="020F0302020204030204"/>
            </a:endParaRPr>
          </a:p>
        </p:txBody>
      </p:sp>
      <p:sp>
        <p:nvSpPr>
          <p:cNvPr id="2" name="Rectangle 1" descr="Grey rectangle with text: T1.2 Semaine 7">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7" name="Rectangle 6"/>
          <p:cNvSpPr/>
          <p:nvPr/>
        </p:nvSpPr>
        <p:spPr>
          <a:xfrm>
            <a:off x="108000" y="649198"/>
            <a:ext cx="2302233"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The partitive article</a:t>
            </a:r>
            <a:endParaRPr lang="en-GB" dirty="0">
              <a:solidFill>
                <a:srgbClr val="000000"/>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T1.2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7</a:t>
            </a:r>
            <a:endParaRPr lang="en-US" sz="2000" dirty="0">
              <a:solidFill>
                <a:schemeClr val="bg1"/>
              </a:solidFill>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33</a:t>
            </a:r>
          </a:p>
        </p:txBody>
      </p:sp>
      <p:sp>
        <p:nvSpPr>
          <p:cNvPr id="5" name="TextBox 4">
            <a:extLst>
              <a:ext uri="{FF2B5EF4-FFF2-40B4-BE49-F238E27FC236}">
                <a16:creationId xmlns:a16="http://schemas.microsoft.com/office/drawing/2014/main" id="{8E353DCE-A46F-4226-9C5D-5AA7883D0B9E}"/>
              </a:ext>
            </a:extLst>
          </p:cNvPr>
          <p:cNvSpPr txBox="1"/>
          <p:nvPr/>
        </p:nvSpPr>
        <p:spPr>
          <a:xfrm>
            <a:off x="269647" y="5334634"/>
            <a:ext cx="1577057" cy="584775"/>
          </a:xfrm>
          <a:prstGeom prst="rect">
            <a:avLst/>
          </a:prstGeom>
          <a:noFill/>
        </p:spPr>
        <p:txBody>
          <a:bodyPr wrap="square" rtlCol="0">
            <a:spAutoFit/>
          </a:bodyPr>
          <a:lstStyle/>
          <a:p>
            <a:pPr lvl="0">
              <a:defRPr/>
            </a:pPr>
            <a:r>
              <a:rPr lang="en-US" sz="1600" b="1" dirty="0" err="1">
                <a:latin typeface="Century Gothic" panose="020F0302020204030204"/>
              </a:rPr>
              <a:t>J’achète</a:t>
            </a:r>
            <a:r>
              <a:rPr lang="en-US" sz="1600" b="1" dirty="0">
                <a:latin typeface="Century Gothic" panose="020F0302020204030204"/>
              </a:rPr>
              <a:t> …</a:t>
            </a:r>
            <a:endParaRPr lang="en-US" sz="1600" b="1" dirty="0">
              <a:solidFill>
                <a:srgbClr val="4472C4">
                  <a:lumMod val="50000"/>
                </a:srgbClr>
              </a:solidFill>
              <a:latin typeface="Century Gothic" panose="020F0302020204030204"/>
            </a:endParaRPr>
          </a:p>
          <a:p>
            <a:pPr lvl="0">
              <a:defRPr/>
            </a:pPr>
            <a:r>
              <a:rPr lang="en-US" sz="1600" i="1" dirty="0">
                <a:latin typeface="Century Gothic" panose="020F0302020204030204"/>
              </a:rPr>
              <a:t>I’m buying ...</a:t>
            </a:r>
            <a:endParaRPr lang="en-GB" sz="1600" dirty="0"/>
          </a:p>
        </p:txBody>
      </p:sp>
      <p:sp>
        <p:nvSpPr>
          <p:cNvPr id="6" name="TextBox 5">
            <a:extLst>
              <a:ext uri="{FF2B5EF4-FFF2-40B4-BE49-F238E27FC236}">
                <a16:creationId xmlns:a16="http://schemas.microsoft.com/office/drawing/2014/main" id="{1D0A7801-FA81-4568-A9D0-31D1B3B6FEEE}"/>
              </a:ext>
            </a:extLst>
          </p:cNvPr>
          <p:cNvSpPr txBox="1"/>
          <p:nvPr/>
        </p:nvSpPr>
        <p:spPr>
          <a:xfrm>
            <a:off x="269647" y="7144407"/>
            <a:ext cx="1577057" cy="584775"/>
          </a:xfrm>
          <a:prstGeom prst="rect">
            <a:avLst/>
          </a:prstGeom>
          <a:noFill/>
        </p:spPr>
        <p:txBody>
          <a:bodyPr wrap="square" rtlCol="0">
            <a:spAutoFit/>
          </a:bodyPr>
          <a:lstStyle/>
          <a:p>
            <a:pPr lvl="0">
              <a:defRPr/>
            </a:pPr>
            <a:r>
              <a:rPr lang="en-US" sz="1600" b="1" dirty="0">
                <a:latin typeface="Century Gothic" panose="020F0302020204030204"/>
              </a:rPr>
              <a:t>Je </a:t>
            </a:r>
            <a:r>
              <a:rPr lang="en-US" sz="1600" b="1" dirty="0" err="1">
                <a:latin typeface="Century Gothic" panose="020F0302020204030204"/>
              </a:rPr>
              <a:t>fais</a:t>
            </a:r>
            <a:r>
              <a:rPr lang="en-US" sz="1600" b="1" dirty="0">
                <a:latin typeface="Century Gothic" panose="020F0302020204030204"/>
              </a:rPr>
              <a:t> …</a:t>
            </a:r>
            <a:endParaRPr lang="en-US" sz="1600" b="1" dirty="0">
              <a:solidFill>
                <a:srgbClr val="4472C4">
                  <a:lumMod val="50000"/>
                </a:srgbClr>
              </a:solidFill>
              <a:latin typeface="Century Gothic" panose="020F0302020204030204"/>
            </a:endParaRPr>
          </a:p>
          <a:p>
            <a:pPr lvl="0">
              <a:defRPr/>
            </a:pPr>
            <a:r>
              <a:rPr lang="en-US" sz="1600" i="1" dirty="0">
                <a:latin typeface="Century Gothic" panose="020F0302020204030204"/>
              </a:rPr>
              <a:t>I do ...</a:t>
            </a:r>
            <a:endParaRPr lang="en-GB" sz="1600" dirty="0"/>
          </a:p>
        </p:txBody>
      </p:sp>
      <p:pic>
        <p:nvPicPr>
          <p:cNvPr id="5122" name="Picture 2" descr="Ice Cream Cone (1 Scoop) Clip Art">
            <a:extLst>
              <a:ext uri="{FF2B5EF4-FFF2-40B4-BE49-F238E27FC236}">
                <a16:creationId xmlns:a16="http://schemas.microsoft.com/office/drawing/2014/main" id="{AE3EDC2A-8646-45DA-A5B2-07DD9477FE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7663" y="5132108"/>
            <a:ext cx="531697" cy="9898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77E63CA-2315-4133-86B5-B78160609BCA}"/>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pic>
        <p:nvPicPr>
          <p:cNvPr id="5124" name="Picture 4" descr="Handball, Basketball, Ball, People, Throwing, Passing">
            <a:extLst>
              <a:ext uri="{FF2B5EF4-FFF2-40B4-BE49-F238E27FC236}">
                <a16:creationId xmlns:a16="http://schemas.microsoft.com/office/drawing/2014/main" id="{41535341-E405-4A21-B61A-9DA7700D35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519" y="7969000"/>
            <a:ext cx="752255" cy="77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147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108000" y="446612"/>
            <a:ext cx="6845606" cy="2954655"/>
          </a:xfrm>
          <a:prstGeom prst="rect">
            <a:avLst/>
          </a:prstGeom>
        </p:spPr>
        <p:txBody>
          <a:bodyPr wrap="square">
            <a:spAutoFit/>
          </a:bodyPr>
          <a:lstStyle/>
          <a:p>
            <a:pPr lvl="0">
              <a:defRPr/>
            </a:pPr>
            <a:r>
              <a:rPr lang="en-US" sz="1600" dirty="0">
                <a:latin typeface="Century Gothic" panose="020F0302020204030204"/>
              </a:rPr>
              <a:t>As you know, the word for ‘</a:t>
            </a:r>
            <a:r>
              <a:rPr lang="en-US" sz="1600" b="1" dirty="0">
                <a:latin typeface="Century Gothic" panose="020F0302020204030204"/>
              </a:rPr>
              <a:t>which</a:t>
            </a:r>
            <a:r>
              <a:rPr lang="en-US" sz="1600" dirty="0">
                <a:latin typeface="Century Gothic" panose="020F0302020204030204"/>
              </a:rPr>
              <a:t>’ in French changes depending on the </a:t>
            </a:r>
            <a:r>
              <a:rPr lang="en-US" sz="1600" b="1" dirty="0">
                <a:latin typeface="Century Gothic" panose="020F0302020204030204"/>
              </a:rPr>
              <a:t>gender</a:t>
            </a:r>
            <a:r>
              <a:rPr lang="en-US" sz="1600" dirty="0">
                <a:latin typeface="Century Gothic" panose="020F0302020204030204"/>
              </a:rPr>
              <a:t> of the noun:</a:t>
            </a:r>
          </a:p>
          <a:p>
            <a:pPr lvl="0">
              <a:defRPr/>
            </a:pPr>
            <a:endParaRPr lang="en-US" sz="800" dirty="0">
              <a:solidFill>
                <a:srgbClr val="E65D00"/>
              </a:solidFill>
              <a:latin typeface="Century Gothic" panose="020F0302020204030204"/>
            </a:endParaRPr>
          </a:p>
          <a:p>
            <a:pPr lvl="0">
              <a:defRPr/>
            </a:pPr>
            <a:r>
              <a:rPr lang="en-US" sz="1600" b="1" dirty="0">
                <a:latin typeface="Century Gothic" panose="020F0302020204030204"/>
              </a:rPr>
              <a:t>(m) noun:</a:t>
            </a:r>
            <a:r>
              <a:rPr lang="en-US" sz="1600" dirty="0">
                <a:latin typeface="Century Gothic" panose="020F0302020204030204"/>
              </a:rPr>
              <a:t>			</a:t>
            </a:r>
            <a:r>
              <a:rPr lang="en-US" sz="1600" b="1" dirty="0">
                <a:latin typeface="Century Gothic" panose="020F0302020204030204"/>
              </a:rPr>
              <a:t>(f) noun:</a:t>
            </a:r>
          </a:p>
          <a:p>
            <a:pPr lvl="0">
              <a:defRPr/>
            </a:pPr>
            <a:r>
              <a:rPr lang="en-US" sz="1600" b="1" dirty="0" err="1">
                <a:latin typeface="Century Gothic" panose="020F0302020204030204"/>
              </a:rPr>
              <a:t>Quel</a:t>
            </a:r>
            <a:r>
              <a:rPr lang="en-US" sz="1600" b="1" dirty="0">
                <a:latin typeface="Century Gothic" panose="020F0302020204030204"/>
              </a:rPr>
              <a:t> </a:t>
            </a:r>
            <a:r>
              <a:rPr lang="en-US" sz="1600" dirty="0">
                <a:latin typeface="Century Gothic" panose="020F0302020204030204"/>
              </a:rPr>
              <a:t>livre </a:t>
            </a:r>
            <a:r>
              <a:rPr lang="en-US" sz="1600" dirty="0" err="1">
                <a:latin typeface="Century Gothic" panose="020F0302020204030204"/>
              </a:rPr>
              <a:t>aimes-tu</a:t>
            </a:r>
            <a:r>
              <a:rPr lang="en-US" sz="1600" dirty="0">
                <a:latin typeface="Century Gothic" panose="020F0302020204030204"/>
              </a:rPr>
              <a:t> ?		</a:t>
            </a:r>
            <a:r>
              <a:rPr lang="en-US" sz="1600" b="1" dirty="0" err="1">
                <a:latin typeface="Century Gothic" panose="020F0302020204030204"/>
              </a:rPr>
              <a:t>Quelle</a:t>
            </a:r>
            <a:r>
              <a:rPr lang="en-US" sz="1600" b="1" dirty="0">
                <a:latin typeface="Century Gothic" panose="020F0302020204030204"/>
              </a:rPr>
              <a:t> </a:t>
            </a:r>
            <a:r>
              <a:rPr lang="en-US" sz="1600" dirty="0" err="1">
                <a:latin typeface="Century Gothic" panose="020F0302020204030204"/>
              </a:rPr>
              <a:t>voiture</a:t>
            </a:r>
            <a:r>
              <a:rPr lang="en-US" sz="1600" dirty="0">
                <a:latin typeface="Century Gothic" panose="020F0302020204030204"/>
              </a:rPr>
              <a:t> </a:t>
            </a:r>
            <a:r>
              <a:rPr lang="en-US" sz="1600" dirty="0" err="1">
                <a:latin typeface="Century Gothic" panose="020F0302020204030204"/>
              </a:rPr>
              <a:t>aimes-tu</a:t>
            </a:r>
            <a:r>
              <a:rPr lang="en-US" sz="1600" dirty="0">
                <a:latin typeface="Century Gothic" panose="020F0302020204030204"/>
              </a:rPr>
              <a:t> ?</a:t>
            </a:r>
          </a:p>
          <a:p>
            <a:pPr lvl="0">
              <a:defRPr/>
            </a:pPr>
            <a:r>
              <a:rPr lang="en-US" sz="1600" i="1" dirty="0">
                <a:latin typeface="Century Gothic" panose="020F0302020204030204"/>
              </a:rPr>
              <a:t>Which book do you like?		Which car do you like?</a:t>
            </a:r>
            <a:endParaRPr lang="en-US" sz="1600" dirty="0">
              <a:latin typeface="Century Gothic" panose="020F0302020204030204"/>
            </a:endParaRPr>
          </a:p>
          <a:p>
            <a:pPr lvl="0">
              <a:defRPr/>
            </a:pPr>
            <a:endParaRPr lang="en-US" sz="1600" dirty="0">
              <a:latin typeface="Century Gothic" panose="020F0302020204030204"/>
            </a:endParaRPr>
          </a:p>
          <a:p>
            <a:pPr lvl="0">
              <a:defRPr/>
            </a:pPr>
            <a:endParaRPr lang="en-US" sz="1600" dirty="0">
              <a:latin typeface="Century Gothic" panose="020F0302020204030204"/>
            </a:endParaRPr>
          </a:p>
          <a:p>
            <a:pPr lvl="0">
              <a:defRPr/>
            </a:pPr>
            <a:endParaRPr lang="en-US" sz="1600" dirty="0">
              <a:latin typeface="Century Gothic" panose="020F0302020204030204"/>
            </a:endParaRPr>
          </a:p>
          <a:p>
            <a:pPr lvl="0">
              <a:defRPr/>
            </a:pPr>
            <a:r>
              <a:rPr lang="en-US" sz="1600" b="1" dirty="0">
                <a:latin typeface="Century Gothic" panose="020F0302020204030204"/>
              </a:rPr>
              <a:t>(m </a:t>
            </a:r>
            <a:r>
              <a:rPr lang="en-US" sz="1600" b="1" dirty="0" err="1">
                <a:latin typeface="Century Gothic" panose="020F0302020204030204"/>
              </a:rPr>
              <a:t>pl</a:t>
            </a:r>
            <a:r>
              <a:rPr lang="en-US" sz="1600" b="1" dirty="0">
                <a:latin typeface="Century Gothic" panose="020F0302020204030204"/>
              </a:rPr>
              <a:t>) noun:</a:t>
            </a:r>
            <a:r>
              <a:rPr lang="en-US" sz="1600" dirty="0">
                <a:latin typeface="Century Gothic" panose="020F0302020204030204"/>
              </a:rPr>
              <a:t>			</a:t>
            </a:r>
            <a:r>
              <a:rPr lang="en-US" sz="1600" b="1" dirty="0">
                <a:latin typeface="Century Gothic" panose="020F0302020204030204"/>
              </a:rPr>
              <a:t>(f </a:t>
            </a:r>
            <a:r>
              <a:rPr lang="en-US" sz="1600" b="1" dirty="0" err="1">
                <a:latin typeface="Century Gothic" panose="020F0302020204030204"/>
              </a:rPr>
              <a:t>pl</a:t>
            </a:r>
            <a:r>
              <a:rPr lang="en-US" sz="1600" b="1" dirty="0">
                <a:latin typeface="Century Gothic" panose="020F0302020204030204"/>
              </a:rPr>
              <a:t>) noun:</a:t>
            </a:r>
          </a:p>
          <a:p>
            <a:pPr lvl="0">
              <a:defRPr/>
            </a:pPr>
            <a:r>
              <a:rPr lang="en-US" sz="1600" b="1" dirty="0" err="1">
                <a:latin typeface="Century Gothic" panose="020F0302020204030204"/>
              </a:rPr>
              <a:t>Quels</a:t>
            </a:r>
            <a:r>
              <a:rPr lang="en-US" sz="1600" dirty="0">
                <a:latin typeface="Century Gothic" panose="020F0302020204030204"/>
              </a:rPr>
              <a:t> livres </a:t>
            </a:r>
            <a:r>
              <a:rPr lang="en-US" sz="1600" dirty="0" err="1">
                <a:latin typeface="Century Gothic" panose="020F0302020204030204"/>
              </a:rPr>
              <a:t>aimes-tu</a:t>
            </a:r>
            <a:r>
              <a:rPr lang="en-US" sz="1600" dirty="0">
                <a:latin typeface="Century Gothic" panose="020F0302020204030204"/>
              </a:rPr>
              <a:t> ?		</a:t>
            </a:r>
            <a:r>
              <a:rPr lang="en-US" sz="1600" b="1" dirty="0" err="1">
                <a:latin typeface="Century Gothic" panose="020F0302020204030204"/>
              </a:rPr>
              <a:t>Quelles</a:t>
            </a:r>
            <a:r>
              <a:rPr lang="en-US" sz="1600" dirty="0">
                <a:latin typeface="Century Gothic" panose="020F0302020204030204"/>
              </a:rPr>
              <a:t> </a:t>
            </a:r>
            <a:r>
              <a:rPr lang="en-US" sz="1600" dirty="0" err="1">
                <a:latin typeface="Century Gothic" panose="020F0302020204030204"/>
              </a:rPr>
              <a:t>voitures</a:t>
            </a:r>
            <a:r>
              <a:rPr lang="en-US" sz="1600" dirty="0">
                <a:latin typeface="Century Gothic" panose="020F0302020204030204"/>
              </a:rPr>
              <a:t> </a:t>
            </a:r>
            <a:r>
              <a:rPr lang="en-US" sz="1600" dirty="0" err="1">
                <a:latin typeface="Century Gothic" panose="020F0302020204030204"/>
              </a:rPr>
              <a:t>aimes-tu</a:t>
            </a:r>
            <a:r>
              <a:rPr lang="en-US" sz="1600" dirty="0">
                <a:latin typeface="Century Gothic" panose="020F0302020204030204"/>
              </a:rPr>
              <a:t> ?</a:t>
            </a:r>
          </a:p>
          <a:p>
            <a:pPr lvl="0">
              <a:defRPr/>
            </a:pPr>
            <a:r>
              <a:rPr lang="en-US" sz="1600" i="1" dirty="0">
                <a:latin typeface="Century Gothic" panose="020F0302020204030204"/>
              </a:rPr>
              <a:t>Which books do you like?		Which cars do you like?</a:t>
            </a:r>
            <a:endParaRPr lang="en-US" sz="1600" dirty="0">
              <a:latin typeface="Century Gothic" panose="020F0302020204030204"/>
            </a:endParaRPr>
          </a:p>
        </p:txBody>
      </p:sp>
      <p:sp>
        <p:nvSpPr>
          <p:cNvPr id="13"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34</a:t>
            </a:r>
          </a:p>
        </p:txBody>
      </p:sp>
      <p:sp>
        <p:nvSpPr>
          <p:cNvPr id="39" name="Rectangle 38">
            <a:extLst>
              <a:ext uri="{FF2B5EF4-FFF2-40B4-BE49-F238E27FC236}">
                <a16:creationId xmlns:a16="http://schemas.microsoft.com/office/drawing/2014/main" id="{187D3DE4-1B8E-4EF9-A0F4-FAE19AE97A2E}"/>
              </a:ext>
            </a:extLst>
          </p:cNvPr>
          <p:cNvSpPr/>
          <p:nvPr/>
        </p:nvSpPr>
        <p:spPr>
          <a:xfrm>
            <a:off x="5075237" y="4238590"/>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graphicFrame>
        <p:nvGraphicFramePr>
          <p:cNvPr id="40" name="Table 39"/>
          <p:cNvGraphicFramePr>
            <a:graphicFrameLocks noGrp="1"/>
          </p:cNvGraphicFramePr>
          <p:nvPr>
            <p:extLst>
              <p:ext uri="{D42A27DB-BD31-4B8C-83A1-F6EECF244321}">
                <p14:modId xmlns:p14="http://schemas.microsoft.com/office/powerpoint/2010/main" val="3584087658"/>
              </p:ext>
            </p:extLst>
          </p:nvPr>
        </p:nvGraphicFramePr>
        <p:xfrm>
          <a:off x="450278" y="5042051"/>
          <a:ext cx="3333784" cy="4012320"/>
        </p:xfrm>
        <a:graphic>
          <a:graphicData uri="http://schemas.openxmlformats.org/drawingml/2006/table">
            <a:tbl>
              <a:tblPr>
                <a:tableStyleId>{5940675A-B579-460E-94D1-54222C63F5DA}</a:tableStyleId>
              </a:tblPr>
              <a:tblGrid>
                <a:gridCol w="1264353">
                  <a:extLst>
                    <a:ext uri="{9D8B030D-6E8A-4147-A177-3AD203B41FA5}">
                      <a16:colId xmlns:a16="http://schemas.microsoft.com/office/drawing/2014/main" val="2576834893"/>
                    </a:ext>
                  </a:extLst>
                </a:gridCol>
                <a:gridCol w="2069431">
                  <a:extLst>
                    <a:ext uri="{9D8B030D-6E8A-4147-A177-3AD203B41FA5}">
                      <a16:colId xmlns:a16="http://schemas.microsoft.com/office/drawing/2014/main" val="3222018720"/>
                    </a:ext>
                  </a:extLst>
                </a:gridCol>
              </a:tblGrid>
              <a:tr h="326907">
                <a:tc>
                  <a:txBody>
                    <a:bodyPr/>
                    <a:lstStyle/>
                    <a:p>
                      <a:r>
                        <a:rPr lang="en-GB" sz="1600" dirty="0" err="1">
                          <a:latin typeface="Century Gothic" panose="020B0502020202020204" pitchFamily="34" charset="0"/>
                        </a:rPr>
                        <a:t>acheter</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to buy, buying</a:t>
                      </a:r>
                    </a:p>
                  </a:txBody>
                  <a:tcPr marL="90000" marR="90000" marT="46800" marB="46800" anchor="b"/>
                </a:tc>
                <a:extLst>
                  <a:ext uri="{0D108BD9-81ED-4DB2-BD59-A6C34878D82A}">
                    <a16:rowId xmlns:a16="http://schemas.microsoft.com/office/drawing/2014/main" val="4007166980"/>
                  </a:ext>
                </a:extLst>
              </a:tr>
              <a:tr h="182809">
                <a:tc>
                  <a:txBody>
                    <a:bodyPr/>
                    <a:lstStyle/>
                    <a:p>
                      <a:r>
                        <a:rPr lang="en-GB" sz="1600" dirty="0" err="1">
                          <a:latin typeface="Century Gothic" panose="020B0502020202020204" pitchFamily="34" charset="0"/>
                        </a:rPr>
                        <a:t>coûter</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to cost, costing</a:t>
                      </a:r>
                    </a:p>
                  </a:txBody>
                  <a:tcPr marL="90000" marR="90000" marT="46800" marB="46800" anchor="b"/>
                </a:tc>
                <a:extLst>
                  <a:ext uri="{0D108BD9-81ED-4DB2-BD59-A6C34878D82A}">
                    <a16:rowId xmlns:a16="http://schemas.microsoft.com/office/drawing/2014/main" val="141838412"/>
                  </a:ext>
                </a:extLst>
              </a:tr>
              <a:tr h="182809">
                <a:tc>
                  <a:txBody>
                    <a:bodyPr/>
                    <a:lstStyle/>
                    <a:p>
                      <a:r>
                        <a:rPr lang="en-GB" sz="1600" dirty="0" err="1">
                          <a:latin typeface="Century Gothic" panose="020B0502020202020204" pitchFamily="34" charset="0"/>
                        </a:rPr>
                        <a:t>peser</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to weigh</a:t>
                      </a:r>
                      <a:r>
                        <a:rPr lang="en-GB" sz="1600" baseline="0" dirty="0">
                          <a:latin typeface="Century Gothic" panose="020B0502020202020204" pitchFamily="34" charset="0"/>
                        </a:rPr>
                        <a:t>, weighing</a:t>
                      </a:r>
                      <a:endParaRPr lang="en-GB" sz="1600"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1683749526"/>
                  </a:ext>
                </a:extLst>
              </a:tr>
              <a:tr h="182809">
                <a:tc>
                  <a:txBody>
                    <a:bodyPr/>
                    <a:lstStyle/>
                    <a:p>
                      <a:r>
                        <a:rPr lang="en-GB" sz="1600" dirty="0">
                          <a:latin typeface="Century Gothic" panose="020B0502020202020204" pitchFamily="34" charset="0"/>
                        </a:rPr>
                        <a:t>je </a:t>
                      </a:r>
                      <a:r>
                        <a:rPr lang="en-GB" sz="1600" dirty="0" err="1">
                          <a:latin typeface="Century Gothic" panose="020B0502020202020204" pitchFamily="34" charset="0"/>
                        </a:rPr>
                        <a:t>pèse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I weigh, am weighing</a:t>
                      </a:r>
                    </a:p>
                  </a:txBody>
                  <a:tcPr marL="90000" marR="90000" marT="46800" marB="46800" anchor="b"/>
                </a:tc>
                <a:extLst>
                  <a:ext uri="{0D108BD9-81ED-4DB2-BD59-A6C34878D82A}">
                    <a16:rowId xmlns:a16="http://schemas.microsoft.com/office/drawing/2014/main" val="3921241329"/>
                  </a:ext>
                </a:extLst>
              </a:tr>
              <a:tr h="1828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il/</a:t>
                      </a:r>
                      <a:r>
                        <a:rPr lang="en-GB" sz="1600" dirty="0" err="1">
                          <a:latin typeface="Century Gothic" panose="020B0502020202020204" pitchFamily="34" charset="0"/>
                        </a:rPr>
                        <a:t>elle</a:t>
                      </a:r>
                      <a:r>
                        <a:rPr lang="en-GB" sz="1600" dirty="0">
                          <a:latin typeface="Century Gothic" panose="020B0502020202020204" pitchFamily="34" charset="0"/>
                        </a:rPr>
                        <a:t> </a:t>
                      </a:r>
                      <a:r>
                        <a:rPr lang="en-GB" sz="1600" dirty="0" err="1">
                          <a:latin typeface="Century Gothic" panose="020B0502020202020204" pitchFamily="34" charset="0"/>
                        </a:rPr>
                        <a:t>pèse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he/she weighs, is weighing</a:t>
                      </a:r>
                    </a:p>
                  </a:txBody>
                  <a:tcPr marL="90000" marR="90000" marT="46800" marB="46800" anchor="b"/>
                </a:tc>
                <a:extLst>
                  <a:ext uri="{0D108BD9-81ED-4DB2-BD59-A6C34878D82A}">
                    <a16:rowId xmlns:a16="http://schemas.microsoft.com/office/drawing/2014/main" val="2670165836"/>
                  </a:ext>
                </a:extLst>
              </a:tr>
              <a:tr h="182809">
                <a:tc>
                  <a:txBody>
                    <a:bodyPr/>
                    <a:lstStyle/>
                    <a:p>
                      <a:r>
                        <a:rPr lang="en-GB" sz="1600" dirty="0">
                          <a:latin typeface="Century Gothic" panose="020B0502020202020204" pitchFamily="34" charset="0"/>
                        </a:rPr>
                        <a:t>payer</a:t>
                      </a:r>
                    </a:p>
                  </a:txBody>
                  <a:tcPr marL="90000" marR="90000" marT="46800" marB="46800" anchor="b"/>
                </a:tc>
                <a:tc>
                  <a:txBody>
                    <a:bodyPr/>
                    <a:lstStyle/>
                    <a:p>
                      <a:r>
                        <a:rPr lang="en-GB" sz="1600" dirty="0">
                          <a:latin typeface="Century Gothic" panose="020B0502020202020204" pitchFamily="34" charset="0"/>
                        </a:rPr>
                        <a:t>to pay (for)</a:t>
                      </a:r>
                      <a:r>
                        <a:rPr lang="en-GB" sz="1600" baseline="0" dirty="0">
                          <a:latin typeface="Century Gothic" panose="020B0502020202020204" pitchFamily="34" charset="0"/>
                        </a:rPr>
                        <a:t>, paying (for)</a:t>
                      </a:r>
                      <a:endParaRPr lang="en-GB" sz="1600"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977986458"/>
                  </a:ext>
                </a:extLst>
              </a:tr>
              <a:tr h="182809">
                <a:tc>
                  <a:txBody>
                    <a:bodyPr/>
                    <a:lstStyle/>
                    <a:p>
                      <a:r>
                        <a:rPr lang="en-GB" sz="1600" dirty="0" err="1">
                          <a:latin typeface="Century Gothic" panose="020B0502020202020204" pitchFamily="34" charset="0"/>
                        </a:rPr>
                        <a:t>l’eau</a:t>
                      </a:r>
                      <a:r>
                        <a:rPr lang="en-GB" sz="1600" baseline="0" dirty="0">
                          <a:latin typeface="Century Gothic" panose="020B0502020202020204" pitchFamily="34" charset="0"/>
                        </a:rPr>
                        <a:t> (f)</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water</a:t>
                      </a:r>
                    </a:p>
                  </a:txBody>
                  <a:tcPr marL="90000" marR="90000" marT="46800" marB="46800" anchor="b"/>
                </a:tc>
                <a:extLst>
                  <a:ext uri="{0D108BD9-81ED-4DB2-BD59-A6C34878D82A}">
                    <a16:rowId xmlns:a16="http://schemas.microsoft.com/office/drawing/2014/main" val="3008129673"/>
                  </a:ext>
                </a:extLst>
              </a:tr>
              <a:tr h="182809">
                <a:tc>
                  <a:txBody>
                    <a:bodyPr/>
                    <a:lstStyle/>
                    <a:p>
                      <a:r>
                        <a:rPr lang="en-GB" sz="1600" dirty="0" err="1">
                          <a:latin typeface="Century Gothic" panose="020B0502020202020204" pitchFamily="34" charset="0"/>
                        </a:rPr>
                        <a:t>l’euro</a:t>
                      </a:r>
                      <a:r>
                        <a:rPr lang="en-GB" sz="1600" dirty="0">
                          <a:latin typeface="Century Gothic" panose="020B0502020202020204" pitchFamily="34" charset="0"/>
                        </a:rPr>
                        <a:t> (m)</a:t>
                      </a:r>
                    </a:p>
                  </a:txBody>
                  <a:tcPr marL="90000" marR="90000" marT="46800" marB="46800" anchor="b"/>
                </a:tc>
                <a:tc>
                  <a:txBody>
                    <a:bodyPr/>
                    <a:lstStyle/>
                    <a:p>
                      <a:r>
                        <a:rPr lang="en-GB" sz="1600" dirty="0">
                          <a:latin typeface="Century Gothic" panose="020B0502020202020204" pitchFamily="34" charset="0"/>
                        </a:rPr>
                        <a:t>euro</a:t>
                      </a:r>
                    </a:p>
                  </a:txBody>
                  <a:tcPr marL="90000" marR="90000" marT="46800" marB="46800" anchor="b"/>
                </a:tc>
                <a:extLst>
                  <a:ext uri="{0D108BD9-81ED-4DB2-BD59-A6C34878D82A}">
                    <a16:rowId xmlns:a16="http://schemas.microsoft.com/office/drawing/2014/main" val="4091572625"/>
                  </a:ext>
                </a:extLst>
              </a:tr>
              <a:tr h="0">
                <a:tc>
                  <a:txBody>
                    <a:bodyPr/>
                    <a:lstStyle/>
                    <a:p>
                      <a:r>
                        <a:rPr lang="en-GB" sz="1600" dirty="0" err="1">
                          <a:latin typeface="Century Gothic" panose="020B0502020202020204" pitchFamily="34" charset="0"/>
                        </a:rPr>
                        <a:t>l’exercice</a:t>
                      </a:r>
                      <a:r>
                        <a:rPr lang="en-GB" sz="1600" baseline="0" dirty="0">
                          <a:latin typeface="Century Gothic" panose="020B0502020202020204" pitchFamily="34" charset="0"/>
                        </a:rPr>
                        <a:t> (m)</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written</a:t>
                      </a:r>
                      <a:r>
                        <a:rPr lang="en-GB" sz="1600" baseline="0" dirty="0">
                          <a:latin typeface="Century Gothic" panose="020B0502020202020204" pitchFamily="34" charset="0"/>
                        </a:rPr>
                        <a:t> exercise, physical exercise</a:t>
                      </a:r>
                      <a:endParaRPr lang="en-GB" sz="1600"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1061227613"/>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1314574627"/>
              </p:ext>
            </p:extLst>
          </p:nvPr>
        </p:nvGraphicFramePr>
        <p:xfrm>
          <a:off x="-176424" y="5042051"/>
          <a:ext cx="797537" cy="4100756"/>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37628">
                <a:tc>
                  <a:txBody>
                    <a:bodyPr/>
                    <a:lstStyle/>
                    <a:p>
                      <a:pPr algn="ct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9008839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bl>
          </a:graphicData>
        </a:graphic>
      </p:graphicFrame>
      <p:sp>
        <p:nvSpPr>
          <p:cNvPr id="43" name="Rectangle 42">
            <a:extLst>
              <a:ext uri="{FF2B5EF4-FFF2-40B4-BE49-F238E27FC236}">
                <a16:creationId xmlns:a16="http://schemas.microsoft.com/office/drawing/2014/main" id="{62EBD834-1E2D-44FA-960B-D5E01CB2C65F}"/>
              </a:ext>
            </a:extLst>
          </p:cNvPr>
          <p:cNvSpPr/>
          <p:nvPr/>
        </p:nvSpPr>
        <p:spPr>
          <a:xfrm>
            <a:off x="163259" y="4282010"/>
            <a:ext cx="3191961" cy="648585"/>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45" name="Rounded Rectangle 44"/>
          <p:cNvSpPr/>
          <p:nvPr/>
        </p:nvSpPr>
        <p:spPr>
          <a:xfrm>
            <a:off x="4093360" y="4895764"/>
            <a:ext cx="1222383" cy="112403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8.1.2.3 &amp; 8.1.1.2</a:t>
            </a:r>
          </a:p>
        </p:txBody>
      </p:sp>
      <p:sp>
        <p:nvSpPr>
          <p:cNvPr id="47" name="Content Placeholder 2"/>
          <p:cNvSpPr txBox="1">
            <a:spLocks/>
          </p:cNvSpPr>
          <p:nvPr/>
        </p:nvSpPr>
        <p:spPr>
          <a:xfrm>
            <a:off x="204477" y="1898191"/>
            <a:ext cx="6400830" cy="515689"/>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1600" dirty="0">
                <a:solidFill>
                  <a:srgbClr val="000000"/>
                </a:solidFill>
                <a:latin typeface="Century Gothic" panose="020F0302020204030204"/>
              </a:rPr>
              <a:t>The word for ‘</a:t>
            </a:r>
            <a:r>
              <a:rPr lang="en-US" sz="1600" b="1" dirty="0">
                <a:solidFill>
                  <a:srgbClr val="000000"/>
                </a:solidFill>
                <a:latin typeface="Century Gothic" panose="020F0302020204030204"/>
              </a:rPr>
              <a:t>which</a:t>
            </a:r>
            <a:r>
              <a:rPr lang="en-US" sz="1600" dirty="0">
                <a:solidFill>
                  <a:srgbClr val="000000"/>
                </a:solidFill>
                <a:latin typeface="Century Gothic" panose="020F0302020204030204"/>
              </a:rPr>
              <a:t>’ also changes depending on whether the noun is </a:t>
            </a:r>
            <a:r>
              <a:rPr lang="en-US" sz="1600" b="1" dirty="0">
                <a:solidFill>
                  <a:srgbClr val="000000"/>
                </a:solidFill>
                <a:latin typeface="Century Gothic" panose="020F0302020204030204"/>
              </a:rPr>
              <a:t>singular </a:t>
            </a:r>
            <a:r>
              <a:rPr lang="en-US" sz="1600" dirty="0">
                <a:solidFill>
                  <a:srgbClr val="000000"/>
                </a:solidFill>
                <a:latin typeface="Century Gothic" panose="020F0302020204030204"/>
              </a:rPr>
              <a:t>or </a:t>
            </a:r>
            <a:r>
              <a:rPr lang="en-US" sz="1600" b="1" dirty="0">
                <a:solidFill>
                  <a:srgbClr val="000000"/>
                </a:solidFill>
                <a:latin typeface="Century Gothic" panose="020F0302020204030204"/>
              </a:rPr>
              <a:t>plural</a:t>
            </a:r>
            <a:r>
              <a:rPr lang="en-US" sz="1600" dirty="0">
                <a:solidFill>
                  <a:srgbClr val="000000"/>
                </a:solidFill>
                <a:latin typeface="Century Gothic" panose="020F0302020204030204"/>
              </a:rPr>
              <a:t>:</a:t>
            </a:r>
          </a:p>
        </p:txBody>
      </p:sp>
      <p:pic>
        <p:nvPicPr>
          <p:cNvPr id="25" name="Picture 2" descr="QR cod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36021" y="4776155"/>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lank Open Book Clip Art Blue Book Cartoon - Clip Art Library">
            <a:extLst>
              <a:ext uri="{FF2B5EF4-FFF2-40B4-BE49-F238E27FC236}">
                <a16:creationId xmlns:a16="http://schemas.microsoft.com/office/drawing/2014/main" id="{EED34771-C63E-48E2-AE3D-D38B47A0C2C8}"/>
              </a:ext>
            </a:extLst>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263082" y="1184033"/>
            <a:ext cx="504361" cy="3925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Book Clip art - Lit Cliparts png download - 1754*1240 - Free ...">
            <a:extLst>
              <a:ext uri="{FF2B5EF4-FFF2-40B4-BE49-F238E27FC236}">
                <a16:creationId xmlns:a16="http://schemas.microsoft.com/office/drawing/2014/main" id="{E43CBCAD-99A8-4BED-B05B-DFB852AAE4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0605" y="2620432"/>
            <a:ext cx="555258" cy="392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Model car Toy Clip art - Red Car Cliparts png download - 1969*1392 ...">
            <a:extLst>
              <a:ext uri="{FF2B5EF4-FFF2-40B4-BE49-F238E27FC236}">
                <a16:creationId xmlns:a16="http://schemas.microsoft.com/office/drawing/2014/main" id="{D313908D-4B7A-4C41-AAE7-154D5067C4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9842" y="1177306"/>
            <a:ext cx="555258" cy="39252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Free Free Vector Cars, Download Free Clip Art, Free Clip Art on ...">
            <a:extLst>
              <a:ext uri="{FF2B5EF4-FFF2-40B4-BE49-F238E27FC236}">
                <a16:creationId xmlns:a16="http://schemas.microsoft.com/office/drawing/2014/main" id="{EDF8505A-8A09-4912-8AAB-D7A368143A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8276" y="2867836"/>
            <a:ext cx="618390" cy="39252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0FA6380-8C0F-4297-AA29-62A1E9517DA4}"/>
              </a:ext>
            </a:extLst>
          </p:cNvPr>
          <p:cNvSpPr txBox="1"/>
          <p:nvPr/>
        </p:nvSpPr>
        <p:spPr>
          <a:xfrm>
            <a:off x="163259" y="3454964"/>
            <a:ext cx="6442048" cy="646986"/>
          </a:xfrm>
          <a:prstGeom prst="wedgeRoundRectCallout">
            <a:avLst>
              <a:gd name="adj1" fmla="val -21359"/>
              <a:gd name="adj2" fmla="val -65871"/>
              <a:gd name="adj3" fmla="val 16667"/>
            </a:avLst>
          </a:prstGeom>
          <a:solidFill>
            <a:schemeClr val="accent5"/>
          </a:solidFill>
          <a:ln>
            <a:solidFill>
              <a:schemeClr val="tx1"/>
            </a:solidFill>
          </a:ln>
        </p:spPr>
        <p:txBody>
          <a:bodyPr wrap="square" rtlCol="0">
            <a:spAutoFit/>
          </a:bodyPr>
          <a:lstStyle/>
          <a:p>
            <a:r>
              <a:rPr lang="en-GB" sz="1600" b="1" dirty="0" err="1">
                <a:latin typeface="Century Gothic" panose="020F0302020204030204"/>
              </a:rPr>
              <a:t>Quels</a:t>
            </a:r>
            <a:r>
              <a:rPr lang="en-GB" sz="1600" dirty="0">
                <a:latin typeface="Century Gothic" panose="020F0302020204030204"/>
              </a:rPr>
              <a:t> is also used if the noun refers to a mixed group of males and females, or masculine and feminine nouns.</a:t>
            </a:r>
            <a:endParaRPr lang="en-GB" sz="1600" b="1" dirty="0">
              <a:latin typeface="Century Gothic" panose="020F0302020204030204"/>
            </a:endParaRPr>
          </a:p>
        </p:txBody>
      </p:sp>
      <p:graphicFrame>
        <p:nvGraphicFramePr>
          <p:cNvPr id="28" name="Table 27"/>
          <p:cNvGraphicFramePr>
            <a:graphicFrameLocks noGrp="1"/>
          </p:cNvGraphicFramePr>
          <p:nvPr>
            <p:extLst>
              <p:ext uri="{D42A27DB-BD31-4B8C-83A1-F6EECF244321}">
                <p14:modId xmlns:p14="http://schemas.microsoft.com/office/powerpoint/2010/main" val="173265208"/>
              </p:ext>
            </p:extLst>
          </p:nvPr>
        </p:nvGraphicFramePr>
        <p:xfrm>
          <a:off x="4239929" y="6319253"/>
          <a:ext cx="2491492" cy="2024640"/>
        </p:xfrm>
        <a:graphic>
          <a:graphicData uri="http://schemas.openxmlformats.org/drawingml/2006/table">
            <a:tbl>
              <a:tblPr>
                <a:tableStyleId>{5940675A-B579-460E-94D1-54222C63F5DA}</a:tableStyleId>
              </a:tblPr>
              <a:tblGrid>
                <a:gridCol w="1284972">
                  <a:extLst>
                    <a:ext uri="{9D8B030D-6E8A-4147-A177-3AD203B41FA5}">
                      <a16:colId xmlns:a16="http://schemas.microsoft.com/office/drawing/2014/main" val="20000"/>
                    </a:ext>
                  </a:extLst>
                </a:gridCol>
                <a:gridCol w="1206520">
                  <a:extLst>
                    <a:ext uri="{9D8B030D-6E8A-4147-A177-3AD203B41FA5}">
                      <a16:colId xmlns:a16="http://schemas.microsoft.com/office/drawing/2014/main" val="20001"/>
                    </a:ext>
                  </a:extLst>
                </a:gridCol>
              </a:tblGrid>
              <a:tr h="182809">
                <a:tc>
                  <a:txBody>
                    <a:bodyPr/>
                    <a:lstStyle/>
                    <a:p>
                      <a:r>
                        <a:rPr lang="en-GB" sz="1600" dirty="0">
                          <a:latin typeface="Century Gothic" panose="020B0502020202020204" pitchFamily="34" charset="0"/>
                        </a:rPr>
                        <a:t>le </a:t>
                      </a:r>
                      <a:r>
                        <a:rPr lang="en-GB" sz="1600" dirty="0" err="1">
                          <a:latin typeface="Century Gothic" panose="020B0502020202020204" pitchFamily="34" charset="0"/>
                        </a:rPr>
                        <a:t>fromage</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cheese</a:t>
                      </a:r>
                    </a:p>
                  </a:txBody>
                  <a:tcPr marL="90000" marR="90000" marT="46800" marB="46800" anchor="b"/>
                </a:tc>
                <a:extLst>
                  <a:ext uri="{0D108BD9-81ED-4DB2-BD59-A6C34878D82A}">
                    <a16:rowId xmlns:a16="http://schemas.microsoft.com/office/drawing/2014/main" val="4113904798"/>
                  </a:ext>
                </a:extLst>
              </a:tr>
              <a:tr h="182809">
                <a:tc>
                  <a:txBody>
                    <a:bodyPr/>
                    <a:lstStyle/>
                    <a:p>
                      <a:r>
                        <a:rPr lang="en-GB" sz="1600" dirty="0">
                          <a:latin typeface="Century Gothic" panose="020B0502020202020204" pitchFamily="34" charset="0"/>
                        </a:rPr>
                        <a:t>la natation</a:t>
                      </a:r>
                    </a:p>
                  </a:txBody>
                  <a:tcPr marL="90000" marR="90000" marT="46800" marB="46800" anchor="b"/>
                </a:tc>
                <a:tc>
                  <a:txBody>
                    <a:bodyPr/>
                    <a:lstStyle/>
                    <a:p>
                      <a:r>
                        <a:rPr lang="en-GB" sz="1600" dirty="0">
                          <a:latin typeface="Century Gothic" panose="020B0502020202020204" pitchFamily="34" charset="0"/>
                        </a:rPr>
                        <a:t>swimming</a:t>
                      </a:r>
                    </a:p>
                  </a:txBody>
                  <a:tcPr marL="90000" marR="90000" marT="46800" marB="46800" anchor="b"/>
                </a:tc>
                <a:extLst>
                  <a:ext uri="{0D108BD9-81ED-4DB2-BD59-A6C34878D82A}">
                    <a16:rowId xmlns:a16="http://schemas.microsoft.com/office/drawing/2014/main" val="1849283800"/>
                  </a:ext>
                </a:extLst>
              </a:tr>
              <a:tr h="182809">
                <a:tc>
                  <a:txBody>
                    <a:bodyPr/>
                    <a:lstStyle/>
                    <a:p>
                      <a:r>
                        <a:rPr lang="en-GB" sz="1600" dirty="0">
                          <a:latin typeface="Century Gothic" panose="020B0502020202020204" pitchFamily="34" charset="0"/>
                        </a:rPr>
                        <a:t>le pain</a:t>
                      </a:r>
                    </a:p>
                  </a:txBody>
                  <a:tcPr marL="90000" marR="90000" marT="46800" marB="46800" anchor="b"/>
                </a:tc>
                <a:tc>
                  <a:txBody>
                    <a:bodyPr/>
                    <a:lstStyle/>
                    <a:p>
                      <a:r>
                        <a:rPr lang="en-GB" sz="1600" dirty="0">
                          <a:latin typeface="Century Gothic" panose="020B0502020202020204" pitchFamily="34" charset="0"/>
                        </a:rPr>
                        <a:t>bread</a:t>
                      </a:r>
                    </a:p>
                  </a:txBody>
                  <a:tcPr marL="90000" marR="90000" marT="46800" marB="46800" anchor="b"/>
                </a:tc>
                <a:extLst>
                  <a:ext uri="{0D108BD9-81ED-4DB2-BD59-A6C34878D82A}">
                    <a16:rowId xmlns:a16="http://schemas.microsoft.com/office/drawing/2014/main" val="10002"/>
                  </a:ext>
                </a:extLst>
              </a:tr>
              <a:tr h="182809">
                <a:tc>
                  <a:txBody>
                    <a:bodyPr/>
                    <a:lstStyle/>
                    <a:p>
                      <a:r>
                        <a:rPr lang="en-GB" sz="1600" dirty="0">
                          <a:latin typeface="Century Gothic" panose="020B0502020202020204" pitchFamily="34" charset="0"/>
                        </a:rPr>
                        <a:t>le </a:t>
                      </a:r>
                      <a:r>
                        <a:rPr lang="en-GB" sz="1600" dirty="0" err="1">
                          <a:latin typeface="Century Gothic" panose="020B0502020202020204" pitchFamily="34" charset="0"/>
                        </a:rPr>
                        <a:t>poisson</a:t>
                      </a:r>
                      <a:endParaRPr lang="en-GB" sz="1600" dirty="0">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fish</a:t>
                      </a:r>
                    </a:p>
                  </a:txBody>
                  <a:tcPr marL="90000" marR="90000" marT="46800" marB="46800" anchor="b"/>
                </a:tc>
                <a:extLst>
                  <a:ext uri="{0D108BD9-81ED-4DB2-BD59-A6C34878D82A}">
                    <a16:rowId xmlns:a16="http://schemas.microsoft.com/office/drawing/2014/main" val="10003"/>
                  </a:ext>
                </a:extLst>
              </a:tr>
              <a:tr h="168720">
                <a:tc>
                  <a:txBody>
                    <a:bodyPr/>
                    <a:lstStyle/>
                    <a:p>
                      <a:r>
                        <a:rPr lang="en-GB" sz="1600" dirty="0">
                          <a:latin typeface="Century Gothic" panose="020B0502020202020204" pitchFamily="34" charset="0"/>
                        </a:rPr>
                        <a:t>le sport</a:t>
                      </a:r>
                    </a:p>
                  </a:txBody>
                  <a:tcPr marL="90000" marR="90000" marT="46800" marB="46800" anchor="b"/>
                </a:tc>
                <a:tc>
                  <a:txBody>
                    <a:bodyPr/>
                    <a:lstStyle/>
                    <a:p>
                      <a:r>
                        <a:rPr lang="en-GB" sz="1600" dirty="0">
                          <a:latin typeface="Century Gothic" panose="020B0502020202020204" pitchFamily="34" charset="0"/>
                        </a:rPr>
                        <a:t>sport</a:t>
                      </a:r>
                    </a:p>
                  </a:txBody>
                  <a:tcPr marL="90000" marR="90000" marT="46800" marB="46800" anchor="b"/>
                </a:tc>
                <a:extLst>
                  <a:ext uri="{0D108BD9-81ED-4DB2-BD59-A6C34878D82A}">
                    <a16:rowId xmlns:a16="http://schemas.microsoft.com/office/drawing/2014/main" val="10004"/>
                  </a:ext>
                </a:extLst>
              </a:tr>
              <a:tr h="168720">
                <a:tc>
                  <a:txBody>
                    <a:bodyPr/>
                    <a:lstStyle/>
                    <a:p>
                      <a:r>
                        <a:rPr lang="en-GB" sz="1600" dirty="0">
                          <a:latin typeface="Century Gothic" panose="020B0502020202020204" pitchFamily="34" charset="0"/>
                        </a:rPr>
                        <a:t>le travail</a:t>
                      </a:r>
                    </a:p>
                  </a:txBody>
                  <a:tcPr marL="90000" marR="90000" marT="46800" marB="46800" anchor="b"/>
                </a:tc>
                <a:tc>
                  <a:txBody>
                    <a:bodyPr/>
                    <a:lstStyle/>
                    <a:p>
                      <a:r>
                        <a:rPr lang="en-GB" sz="1600" dirty="0">
                          <a:latin typeface="Century Gothic" panose="020B0502020202020204" pitchFamily="34" charset="0"/>
                        </a:rPr>
                        <a:t>work</a:t>
                      </a:r>
                    </a:p>
                  </a:txBody>
                  <a:tcPr marL="90000" marR="90000" marT="46800" marB="46800" anchor="b"/>
                </a:tc>
                <a:extLst>
                  <a:ext uri="{0D108BD9-81ED-4DB2-BD59-A6C34878D82A}">
                    <a16:rowId xmlns:a16="http://schemas.microsoft.com/office/drawing/2014/main" val="10005"/>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2480473430"/>
              </p:ext>
            </p:extLst>
          </p:nvPr>
        </p:nvGraphicFramePr>
        <p:xfrm>
          <a:off x="3691912" y="6319253"/>
          <a:ext cx="625156" cy="2056620"/>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20000"/>
                    </a:ext>
                  </a:extLst>
                </a:gridCol>
              </a:tblGrid>
              <a:tr h="3427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878127"/>
                  </a:ext>
                </a:extLst>
              </a:tr>
              <a:tr h="3427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3265268"/>
                  </a:ext>
                </a:extLst>
              </a:tr>
              <a:tr h="3427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27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27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27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2" name="Picture 1" descr="A euro coi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0758" y="8231055"/>
            <a:ext cx="1042571" cy="932665"/>
          </a:xfrm>
          <a:prstGeom prst="rect">
            <a:avLst/>
          </a:prstGeom>
        </p:spPr>
      </p:pic>
      <p:sp>
        <p:nvSpPr>
          <p:cNvPr id="4" name="Rectangle 3">
            <a:extLst>
              <a:ext uri="{FF2B5EF4-FFF2-40B4-BE49-F238E27FC236}">
                <a16:creationId xmlns:a16="http://schemas.microsoft.com/office/drawing/2014/main" id="{654E5C75-4CD7-417A-A8BB-9E10B5678AF4}"/>
              </a:ext>
            </a:extLst>
          </p:cNvPr>
          <p:cNvSpPr/>
          <p:nvPr/>
        </p:nvSpPr>
        <p:spPr>
          <a:xfrm>
            <a:off x="108000" y="49370"/>
            <a:ext cx="1781257"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Saying</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which</a:t>
            </a:r>
            <a:r>
              <a:rPr lang="fr-FR" b="1" dirty="0">
                <a:solidFill>
                  <a:srgbClr val="000000"/>
                </a:solidFill>
                <a:latin typeface="Century Gothic" panose="020B0502020202020204" pitchFamily="34" charset="0"/>
              </a:rPr>
              <a:t>’</a:t>
            </a:r>
            <a:endParaRPr lang="en-GB" dirty="0">
              <a:solidFill>
                <a:srgbClr val="000000"/>
              </a:solidFill>
              <a:latin typeface="Century Gothic" panose="020B0502020202020204" pitchFamily="34" charset="0"/>
            </a:endParaRPr>
          </a:p>
        </p:txBody>
      </p:sp>
      <p:sp>
        <p:nvSpPr>
          <p:cNvPr id="3" name="Title 2">
            <a:extLst>
              <a:ext uri="{FF2B5EF4-FFF2-40B4-BE49-F238E27FC236}">
                <a16:creationId xmlns:a16="http://schemas.microsoft.com/office/drawing/2014/main" id="{04613CC6-2644-0741-8880-BC8154338023}"/>
              </a:ext>
            </a:extLst>
          </p:cNvPr>
          <p:cNvSpPr>
            <a:spLocks noGrp="1"/>
          </p:cNvSpPr>
          <p:nvPr>
            <p:ph type="title"/>
          </p:nvPr>
        </p:nvSpPr>
        <p:spPr>
          <a:xfrm>
            <a:off x="108000" y="3843612"/>
            <a:ext cx="3321000" cy="1524000"/>
          </a:xfrm>
        </p:spPr>
        <p:txBody>
          <a:bodyPr/>
          <a:lstStyle/>
          <a:p>
            <a:r>
              <a:rPr lang="en-US" sz="2000" b="1" dirty="0">
                <a:solidFill>
                  <a:schemeClr val="bg1"/>
                </a:solidFill>
                <a:latin typeface="Century Gothic" panose="020B0502020202020204" pitchFamily="34" charset="0"/>
              </a:rPr>
              <a:t>Distinguishing between parts and wholes</a:t>
            </a:r>
          </a:p>
        </p:txBody>
      </p:sp>
    </p:spTree>
    <p:extLst>
      <p:ext uri="{BB962C8B-B14F-4D97-AF65-F5344CB8AC3E}">
        <p14:creationId xmlns:p14="http://schemas.microsoft.com/office/powerpoint/2010/main" val="3175054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2.1 Semain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7" name="Rectangle 6"/>
          <p:cNvSpPr/>
          <p:nvPr/>
        </p:nvSpPr>
        <p:spPr>
          <a:xfrm>
            <a:off x="108000" y="588953"/>
            <a:ext cx="2521844"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Using</a:t>
            </a:r>
            <a:r>
              <a:rPr lang="fr-FR" b="1" dirty="0">
                <a:solidFill>
                  <a:srgbClr val="000000"/>
                </a:solidFill>
                <a:latin typeface="Century Gothic" panose="020B0502020202020204" pitchFamily="34" charset="0"/>
              </a:rPr>
              <a:t> the </a:t>
            </a:r>
            <a:r>
              <a:rPr lang="fr-FR" b="1" dirty="0" err="1">
                <a:solidFill>
                  <a:srgbClr val="000000"/>
                </a:solidFill>
                <a:latin typeface="Century Gothic" panose="020B0502020202020204" pitchFamily="34" charset="0"/>
              </a:rPr>
              <a:t>verb</a:t>
            </a:r>
            <a:r>
              <a:rPr lang="fr-FR" b="1" dirty="0">
                <a:solidFill>
                  <a:srgbClr val="000000"/>
                </a:solidFill>
                <a:latin typeface="Century Gothic" panose="020B0502020202020204" pitchFamily="34" charset="0"/>
              </a:rPr>
              <a:t> ‘boire’</a:t>
            </a:r>
            <a:endParaRPr lang="en-GB" dirty="0">
              <a:solidFill>
                <a:srgbClr val="000000"/>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T2.1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1</a:t>
            </a:r>
            <a:endParaRPr lang="en-US" sz="2000" dirty="0">
              <a:solidFill>
                <a:schemeClr val="bg1"/>
              </a:solidFill>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35</a:t>
            </a:r>
          </a:p>
        </p:txBody>
      </p:sp>
      <p:sp>
        <p:nvSpPr>
          <p:cNvPr id="4" name="Rectangle 3"/>
          <p:cNvSpPr/>
          <p:nvPr/>
        </p:nvSpPr>
        <p:spPr>
          <a:xfrm>
            <a:off x="108000" y="974481"/>
            <a:ext cx="6852832" cy="1477328"/>
          </a:xfrm>
          <a:prstGeom prst="rect">
            <a:avLst/>
          </a:prstGeom>
        </p:spPr>
        <p:txBody>
          <a:bodyPr wrap="square">
            <a:spAutoFit/>
          </a:bodyPr>
          <a:lstStyle/>
          <a:p>
            <a:pPr lvl="0"/>
            <a:r>
              <a:rPr lang="en-US" sz="1600" dirty="0">
                <a:latin typeface="Century Gothic" panose="020F0302020204030204"/>
              </a:rPr>
              <a:t>The endings for the </a:t>
            </a:r>
            <a:r>
              <a:rPr lang="en-US" sz="1600" b="1" dirty="0">
                <a:latin typeface="Century Gothic" panose="020F0302020204030204"/>
              </a:rPr>
              <a:t>singular</a:t>
            </a:r>
            <a:r>
              <a:rPr lang="en-US" sz="1600" dirty="0">
                <a:latin typeface="Century Gothic" panose="020F0302020204030204"/>
              </a:rPr>
              <a:t> forms of ‘</a:t>
            </a:r>
            <a:r>
              <a:rPr lang="en-US" sz="1600" dirty="0" err="1">
                <a:latin typeface="Century Gothic" panose="020F0302020204030204"/>
              </a:rPr>
              <a:t>boire</a:t>
            </a:r>
            <a:r>
              <a:rPr lang="en-US" sz="1600" dirty="0">
                <a:latin typeface="Century Gothic" panose="020F0302020204030204"/>
              </a:rPr>
              <a:t>’ are as follows:</a:t>
            </a:r>
          </a:p>
          <a:p>
            <a:pPr lvl="0"/>
            <a:endParaRPr lang="en-US" sz="1000" i="1" dirty="0">
              <a:latin typeface="Century Gothic" panose="020F0302020204030204"/>
            </a:endParaRPr>
          </a:p>
          <a:p>
            <a:pPr lvl="0"/>
            <a:r>
              <a:rPr lang="en-US" sz="1600" b="1" dirty="0">
                <a:latin typeface="Century Gothic" panose="020F0302020204030204"/>
              </a:rPr>
              <a:t>je</a:t>
            </a:r>
            <a:r>
              <a:rPr lang="en-US" sz="1600" dirty="0">
                <a:latin typeface="Century Gothic" panose="020F0302020204030204"/>
              </a:rPr>
              <a:t> boi</a:t>
            </a:r>
            <a:r>
              <a:rPr lang="en-US" sz="1600" b="1" dirty="0">
                <a:latin typeface="Century Gothic" panose="020F0302020204030204"/>
              </a:rPr>
              <a:t>s</a:t>
            </a:r>
            <a:r>
              <a:rPr lang="en-US" sz="1600" dirty="0">
                <a:latin typeface="Century Gothic" panose="020F0302020204030204"/>
              </a:rPr>
              <a:t>		I drink / I am drinking</a:t>
            </a:r>
          </a:p>
          <a:p>
            <a:pPr lvl="0"/>
            <a:r>
              <a:rPr lang="en-US" sz="1600" b="1" dirty="0" err="1">
                <a:latin typeface="Century Gothic" panose="020F0302020204030204"/>
              </a:rPr>
              <a:t>tu</a:t>
            </a:r>
            <a:r>
              <a:rPr lang="en-US" sz="1600" dirty="0">
                <a:latin typeface="Century Gothic" panose="020F0302020204030204"/>
              </a:rPr>
              <a:t> boi</a:t>
            </a:r>
            <a:r>
              <a:rPr lang="en-US" sz="1600" b="1" dirty="0">
                <a:latin typeface="Century Gothic" panose="020F0302020204030204"/>
              </a:rPr>
              <a:t>s</a:t>
            </a:r>
            <a:r>
              <a:rPr lang="en-US" sz="1600" dirty="0">
                <a:latin typeface="Century Gothic" panose="020F0302020204030204"/>
              </a:rPr>
              <a:t>		you drink / you are drinking</a:t>
            </a:r>
          </a:p>
          <a:p>
            <a:pPr lvl="0"/>
            <a:r>
              <a:rPr lang="en-US" sz="1600" b="1" dirty="0" err="1">
                <a:latin typeface="Century Gothic" panose="020F0302020204030204"/>
              </a:rPr>
              <a:t>il</a:t>
            </a:r>
            <a:r>
              <a:rPr lang="en-US" sz="1600" b="1" dirty="0">
                <a:latin typeface="Century Gothic" panose="020F0302020204030204"/>
              </a:rPr>
              <a:t> </a:t>
            </a:r>
            <a:r>
              <a:rPr lang="en-US" sz="1600" dirty="0" err="1">
                <a:latin typeface="Century Gothic" panose="020F0302020204030204"/>
              </a:rPr>
              <a:t>boi</a:t>
            </a:r>
            <a:r>
              <a:rPr lang="en-US" sz="1600" b="1" dirty="0" err="1">
                <a:latin typeface="Century Gothic" panose="020F0302020204030204"/>
              </a:rPr>
              <a:t>t</a:t>
            </a:r>
            <a:r>
              <a:rPr lang="en-US" sz="1600" dirty="0">
                <a:latin typeface="Century Gothic" panose="020F0302020204030204"/>
              </a:rPr>
              <a:t>		he drinks / he is drinking</a:t>
            </a:r>
          </a:p>
          <a:p>
            <a:pPr lvl="0"/>
            <a:r>
              <a:rPr lang="en-US" sz="1600" b="1" dirty="0" err="1">
                <a:latin typeface="Century Gothic" panose="020F0302020204030204"/>
              </a:rPr>
              <a:t>elle</a:t>
            </a:r>
            <a:r>
              <a:rPr lang="en-US" sz="1600" dirty="0">
                <a:latin typeface="Century Gothic" panose="020F0302020204030204"/>
              </a:rPr>
              <a:t> </a:t>
            </a:r>
            <a:r>
              <a:rPr lang="en-US" sz="1600" dirty="0" err="1">
                <a:latin typeface="Century Gothic" panose="020F0302020204030204"/>
              </a:rPr>
              <a:t>boi</a:t>
            </a:r>
            <a:r>
              <a:rPr lang="en-US" sz="1600" b="1" dirty="0" err="1">
                <a:latin typeface="Century Gothic" panose="020F0302020204030204"/>
              </a:rPr>
              <a:t>t</a:t>
            </a:r>
            <a:r>
              <a:rPr lang="en-US" sz="1600" dirty="0">
                <a:latin typeface="Century Gothic" panose="020F0302020204030204"/>
              </a:rPr>
              <a:t>		she drinks / she is drinking</a:t>
            </a:r>
          </a:p>
        </p:txBody>
      </p:sp>
      <p:sp>
        <p:nvSpPr>
          <p:cNvPr id="22" name="Rectangle 21"/>
          <p:cNvSpPr/>
          <p:nvPr/>
        </p:nvSpPr>
        <p:spPr>
          <a:xfrm>
            <a:off x="108001" y="3688952"/>
            <a:ext cx="6750000" cy="2923877"/>
          </a:xfrm>
          <a:prstGeom prst="rect">
            <a:avLst/>
          </a:prstGeom>
        </p:spPr>
        <p:txBody>
          <a:bodyPr wrap="square">
            <a:spAutoFit/>
          </a:bodyPr>
          <a:lstStyle/>
          <a:p>
            <a:pPr lvl="0"/>
            <a:r>
              <a:rPr lang="en-US" sz="1600" dirty="0">
                <a:latin typeface="Century Gothic" panose="020F0302020204030204"/>
              </a:rPr>
              <a:t>We use </a:t>
            </a:r>
            <a:r>
              <a:rPr lang="en-US" sz="1600" b="1" dirty="0">
                <a:latin typeface="Century Gothic" panose="020F0302020204030204"/>
              </a:rPr>
              <a:t>un</a:t>
            </a:r>
            <a:r>
              <a:rPr lang="en-US" sz="1600" dirty="0">
                <a:latin typeface="Century Gothic" panose="020F0302020204030204"/>
              </a:rPr>
              <a:t>/</a:t>
            </a:r>
            <a:r>
              <a:rPr lang="en-US" sz="1600" b="1" dirty="0" err="1">
                <a:latin typeface="Century Gothic" panose="020F0302020204030204"/>
              </a:rPr>
              <a:t>une</a:t>
            </a:r>
            <a:r>
              <a:rPr lang="en-US" sz="1600" b="1" dirty="0">
                <a:latin typeface="Century Gothic" panose="020F0302020204030204"/>
              </a:rPr>
              <a:t> </a:t>
            </a:r>
            <a:r>
              <a:rPr lang="en-US" sz="1600" dirty="0">
                <a:latin typeface="Century Gothic" panose="020F0302020204030204"/>
              </a:rPr>
              <a:t>(</a:t>
            </a:r>
            <a:r>
              <a:rPr lang="en-US" sz="1600" b="1" dirty="0">
                <a:latin typeface="Century Gothic" panose="020F0302020204030204"/>
              </a:rPr>
              <a:t>indefinite article</a:t>
            </a:r>
            <a:r>
              <a:rPr lang="en-US" sz="1600" dirty="0">
                <a:latin typeface="Century Gothic" panose="020F0302020204030204"/>
              </a:rPr>
              <a:t>) to talk about whole things, and </a:t>
            </a:r>
            <a:r>
              <a:rPr lang="en-US" sz="1600" b="1" dirty="0">
                <a:latin typeface="Century Gothic" panose="020F0302020204030204"/>
              </a:rPr>
              <a:t>du</a:t>
            </a:r>
            <a:r>
              <a:rPr lang="en-US" sz="1600" dirty="0">
                <a:latin typeface="Century Gothic" panose="020F0302020204030204"/>
              </a:rPr>
              <a:t>/</a:t>
            </a:r>
            <a:r>
              <a:rPr lang="en-US" sz="1600" b="1" dirty="0">
                <a:latin typeface="Century Gothic" panose="020F0302020204030204"/>
              </a:rPr>
              <a:t>de la</a:t>
            </a:r>
            <a:r>
              <a:rPr lang="en-US" sz="1600" dirty="0">
                <a:latin typeface="Century Gothic" panose="020F0302020204030204"/>
              </a:rPr>
              <a:t>/</a:t>
            </a:r>
            <a:r>
              <a:rPr lang="en-US" sz="1600" b="1" dirty="0">
                <a:latin typeface="Century Gothic" panose="020F0302020204030204"/>
              </a:rPr>
              <a:t>de l’</a:t>
            </a:r>
            <a:r>
              <a:rPr lang="en-US" sz="1600" dirty="0">
                <a:latin typeface="Century Gothic" panose="020F0302020204030204"/>
              </a:rPr>
              <a:t> (</a:t>
            </a:r>
            <a:r>
              <a:rPr lang="en-US" sz="1600" b="1" dirty="0">
                <a:latin typeface="Century Gothic" panose="020F0302020204030204"/>
              </a:rPr>
              <a:t>partitive article</a:t>
            </a:r>
            <a:r>
              <a:rPr lang="en-US" sz="1600" dirty="0">
                <a:latin typeface="Century Gothic" panose="020F0302020204030204"/>
              </a:rPr>
              <a:t>) to talk about parts of things:</a:t>
            </a:r>
          </a:p>
          <a:p>
            <a:pPr lvl="0"/>
            <a:endParaRPr lang="en-US" sz="800" dirty="0">
              <a:latin typeface="Century Gothic" panose="020F0302020204030204"/>
            </a:endParaRPr>
          </a:p>
          <a:p>
            <a:pPr lvl="0"/>
            <a:r>
              <a:rPr lang="en-US" sz="1600" b="1" dirty="0" err="1">
                <a:latin typeface="Century Gothic" panose="020F0302020204030204"/>
              </a:rPr>
              <a:t>J’achète</a:t>
            </a:r>
            <a:r>
              <a:rPr lang="en-US" sz="1600" b="1" dirty="0">
                <a:latin typeface="Century Gothic" panose="020F0302020204030204"/>
              </a:rPr>
              <a:t>…	un </a:t>
            </a:r>
            <a:r>
              <a:rPr lang="en-US" sz="1600" b="1" dirty="0" err="1">
                <a:latin typeface="Century Gothic" panose="020F0302020204030204"/>
              </a:rPr>
              <a:t>poisson</a:t>
            </a:r>
            <a:r>
              <a:rPr lang="en-US" sz="1600" b="1" dirty="0">
                <a:latin typeface="Century Gothic" panose="020F0302020204030204"/>
              </a:rPr>
              <a:t>	         du </a:t>
            </a:r>
            <a:r>
              <a:rPr lang="en-US" sz="1600" b="1" dirty="0" err="1">
                <a:latin typeface="Century Gothic" panose="020F0302020204030204"/>
              </a:rPr>
              <a:t>poisson</a:t>
            </a:r>
            <a:endParaRPr lang="en-US" sz="1600" b="1" dirty="0">
              <a:latin typeface="Century Gothic" panose="020F0302020204030204"/>
            </a:endParaRPr>
          </a:p>
          <a:p>
            <a:pPr lvl="0"/>
            <a:r>
              <a:rPr lang="en-US" sz="1600" i="1" dirty="0">
                <a:latin typeface="Century Gothic" panose="020F0302020204030204"/>
              </a:rPr>
              <a:t>I’m buying…</a:t>
            </a:r>
            <a:r>
              <a:rPr lang="en-US" sz="1600" b="1" dirty="0">
                <a:latin typeface="Century Gothic" panose="020F0302020204030204"/>
              </a:rPr>
              <a:t>	</a:t>
            </a:r>
            <a:r>
              <a:rPr lang="en-US" sz="1600" i="1" dirty="0">
                <a:latin typeface="Century Gothic" panose="020F0302020204030204"/>
              </a:rPr>
              <a:t>a fish		          some fish</a:t>
            </a:r>
          </a:p>
          <a:p>
            <a:pPr lvl="0"/>
            <a:endParaRPr lang="en-US" sz="800" i="1" dirty="0">
              <a:latin typeface="Century Gothic" panose="020F0302020204030204"/>
            </a:endParaRPr>
          </a:p>
          <a:p>
            <a:r>
              <a:rPr lang="en-US" sz="1600" dirty="0">
                <a:latin typeface="Century Gothic" panose="020F0302020204030204"/>
              </a:rPr>
              <a:t>These nouns are </a:t>
            </a:r>
            <a:r>
              <a:rPr lang="en-US" sz="1600" b="1" dirty="0">
                <a:latin typeface="Century Gothic" panose="020F0302020204030204"/>
              </a:rPr>
              <a:t>countable </a:t>
            </a:r>
            <a:r>
              <a:rPr lang="en-US" sz="1600" dirty="0">
                <a:latin typeface="Century Gothic" panose="020F0302020204030204"/>
              </a:rPr>
              <a:t>- you can put ‘</a:t>
            </a:r>
            <a:r>
              <a:rPr lang="en-US" sz="1600" b="1" dirty="0">
                <a:latin typeface="Century Gothic" panose="020F0302020204030204"/>
              </a:rPr>
              <a:t>a</a:t>
            </a:r>
            <a:r>
              <a:rPr lang="en-US" sz="1600" dirty="0">
                <a:latin typeface="Century Gothic" panose="020F0302020204030204"/>
              </a:rPr>
              <a:t>’ or </a:t>
            </a:r>
            <a:r>
              <a:rPr lang="en-US" sz="1600" b="1" dirty="0">
                <a:latin typeface="Century Gothic" panose="020F0302020204030204"/>
              </a:rPr>
              <a:t>a number </a:t>
            </a:r>
            <a:r>
              <a:rPr lang="en-US" sz="1600" dirty="0">
                <a:latin typeface="Century Gothic" panose="020F0302020204030204"/>
              </a:rPr>
              <a:t>in front of them (</a:t>
            </a:r>
            <a:r>
              <a:rPr lang="en-US" sz="1600" b="1" dirty="0">
                <a:latin typeface="Century Gothic" panose="020F0302020204030204"/>
              </a:rPr>
              <a:t>one </a:t>
            </a:r>
            <a:r>
              <a:rPr lang="en-US" sz="1600" dirty="0">
                <a:latin typeface="Century Gothic" panose="020F0302020204030204"/>
              </a:rPr>
              <a:t>fish, </a:t>
            </a:r>
            <a:r>
              <a:rPr lang="en-US" sz="1600" b="1" dirty="0">
                <a:latin typeface="Century Gothic" panose="020F0302020204030204"/>
              </a:rPr>
              <a:t>seven </a:t>
            </a:r>
            <a:r>
              <a:rPr lang="en-US" sz="1600" dirty="0">
                <a:latin typeface="Century Gothic" panose="020F0302020204030204"/>
              </a:rPr>
              <a:t>loaves of bread). But what about nouns you </a:t>
            </a:r>
            <a:r>
              <a:rPr lang="en-US" sz="1600" b="1" dirty="0">
                <a:latin typeface="Century Gothic" panose="020F0302020204030204"/>
              </a:rPr>
              <a:t>can’t </a:t>
            </a:r>
            <a:r>
              <a:rPr lang="en-US" sz="1600" dirty="0">
                <a:latin typeface="Century Gothic" panose="020F0302020204030204"/>
              </a:rPr>
              <a:t>count? We don’t say ‘</a:t>
            </a:r>
            <a:r>
              <a:rPr lang="en-US" sz="1600" b="1" dirty="0">
                <a:latin typeface="Century Gothic" panose="020F0302020204030204"/>
              </a:rPr>
              <a:t>a </a:t>
            </a:r>
            <a:r>
              <a:rPr lang="en-US" sz="1600" dirty="0">
                <a:latin typeface="Century Gothic" panose="020F0302020204030204"/>
              </a:rPr>
              <a:t>flour</a:t>
            </a:r>
            <a:r>
              <a:rPr lang="en-US" sz="1600" b="1" dirty="0">
                <a:latin typeface="Century Gothic" panose="020F0302020204030204"/>
              </a:rPr>
              <a:t>’ </a:t>
            </a:r>
            <a:r>
              <a:rPr lang="en-US" sz="1600" dirty="0">
                <a:latin typeface="Century Gothic" panose="020F0302020204030204"/>
              </a:rPr>
              <a:t>or ‘</a:t>
            </a:r>
            <a:r>
              <a:rPr lang="en-US" sz="1600" b="1" dirty="0">
                <a:latin typeface="Century Gothic" panose="020F0302020204030204"/>
              </a:rPr>
              <a:t>two </a:t>
            </a:r>
            <a:r>
              <a:rPr lang="en-US" sz="1600" dirty="0">
                <a:latin typeface="Century Gothic" panose="020F0302020204030204"/>
              </a:rPr>
              <a:t>rice,’ we only say ‘</a:t>
            </a:r>
            <a:r>
              <a:rPr lang="en-US" sz="1600" b="1" dirty="0">
                <a:latin typeface="Century Gothic" panose="020F0302020204030204"/>
              </a:rPr>
              <a:t>some</a:t>
            </a:r>
            <a:r>
              <a:rPr lang="en-US" sz="1600" dirty="0">
                <a:latin typeface="Century Gothic" panose="020F0302020204030204"/>
              </a:rPr>
              <a:t>’. These </a:t>
            </a:r>
            <a:r>
              <a:rPr lang="en-US" sz="1600" b="1" dirty="0">
                <a:latin typeface="Century Gothic" panose="020F0302020204030204"/>
              </a:rPr>
              <a:t>uncountable</a:t>
            </a:r>
            <a:r>
              <a:rPr lang="en-US" sz="1600" dirty="0">
                <a:latin typeface="Century Gothic" panose="020F0302020204030204"/>
              </a:rPr>
              <a:t> </a:t>
            </a:r>
            <a:r>
              <a:rPr lang="en-US" sz="1600" b="1" dirty="0">
                <a:latin typeface="Century Gothic" panose="020F0302020204030204"/>
              </a:rPr>
              <a:t>nouns</a:t>
            </a:r>
            <a:r>
              <a:rPr lang="en-US" sz="1600" dirty="0">
                <a:latin typeface="Century Gothic" panose="020F0302020204030204"/>
              </a:rPr>
              <a:t> take the </a:t>
            </a:r>
            <a:r>
              <a:rPr lang="en-US" sz="1600" b="1" dirty="0">
                <a:latin typeface="Century Gothic" panose="020F0302020204030204"/>
              </a:rPr>
              <a:t>partitive article </a:t>
            </a:r>
            <a:r>
              <a:rPr lang="en-US" sz="1600" dirty="0">
                <a:latin typeface="Century Gothic" panose="020F0302020204030204"/>
              </a:rPr>
              <a:t>only.</a:t>
            </a:r>
            <a:endParaRPr lang="en-US" sz="1600" b="1" i="1" dirty="0">
              <a:latin typeface="Century Gothic" panose="020F0302020204030204"/>
            </a:endParaRPr>
          </a:p>
          <a:p>
            <a:pPr lvl="0"/>
            <a:endParaRPr lang="en-US" sz="800" b="1" dirty="0">
              <a:latin typeface="Century Gothic" panose="020F0302020204030204"/>
            </a:endParaRPr>
          </a:p>
          <a:p>
            <a:pPr lvl="0"/>
            <a:r>
              <a:rPr lang="en-US" sz="1600" b="1" dirty="0" err="1">
                <a:latin typeface="Century Gothic" panose="020F0302020204030204"/>
              </a:rPr>
              <a:t>J’achète</a:t>
            </a:r>
            <a:r>
              <a:rPr lang="en-US" sz="1600" b="1" dirty="0">
                <a:latin typeface="Century Gothic" panose="020F0302020204030204"/>
              </a:rPr>
              <a:t>…	du </a:t>
            </a:r>
            <a:r>
              <a:rPr lang="en-US" sz="1600" b="1" dirty="0" err="1">
                <a:latin typeface="Century Gothic" panose="020F0302020204030204"/>
              </a:rPr>
              <a:t>riz</a:t>
            </a:r>
            <a:r>
              <a:rPr lang="en-US" sz="1600" b="1" dirty="0">
                <a:latin typeface="Century Gothic" panose="020F0302020204030204"/>
              </a:rPr>
              <a:t>		        de la </a:t>
            </a:r>
            <a:r>
              <a:rPr lang="en-US" sz="1600" b="1" dirty="0" err="1">
                <a:latin typeface="Century Gothic" panose="020F0302020204030204"/>
              </a:rPr>
              <a:t>farine</a:t>
            </a:r>
            <a:endParaRPr lang="en-US" sz="1600" b="1" dirty="0">
              <a:latin typeface="Century Gothic" panose="020F0302020204030204"/>
            </a:endParaRPr>
          </a:p>
          <a:p>
            <a:pPr lvl="0"/>
            <a:r>
              <a:rPr lang="en-US" sz="1600" i="1" dirty="0">
                <a:latin typeface="Century Gothic" panose="020F0302020204030204"/>
              </a:rPr>
              <a:t>I’m buying…	some rice	         some flour</a:t>
            </a:r>
          </a:p>
        </p:txBody>
      </p:sp>
      <p:sp>
        <p:nvSpPr>
          <p:cNvPr id="25" name="Speech Bubble: Rectangle with Corners Rounded 4">
            <a:extLst>
              <a:ext uri="{FF2B5EF4-FFF2-40B4-BE49-F238E27FC236}">
                <a16:creationId xmlns:a16="http://schemas.microsoft.com/office/drawing/2014/main" id="{5E7B6554-8F46-458C-ACC0-C3C0A5A837B8}"/>
              </a:ext>
            </a:extLst>
          </p:cNvPr>
          <p:cNvSpPr/>
          <p:nvPr/>
        </p:nvSpPr>
        <p:spPr>
          <a:xfrm>
            <a:off x="4792133" y="1310322"/>
            <a:ext cx="1969006" cy="1978622"/>
          </a:xfrm>
          <a:prstGeom prst="wedgeRoundRectCallout">
            <a:avLst>
              <a:gd name="adj1" fmla="val -58737"/>
              <a:gd name="adj2" fmla="val 2547"/>
              <a:gd name="adj3" fmla="val 16667"/>
            </a:avLst>
          </a:prstGeom>
          <a:solidFill>
            <a:schemeClr val="accent5"/>
          </a:solidFill>
          <a:ln w="12700" cap="flat" cmpd="sng" algn="ctr">
            <a:solidFill>
              <a:schemeClr val="tx1"/>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You have seen this pattern of </a:t>
            </a:r>
            <a:r>
              <a:rPr kumimoji="0" lang="en-GB" sz="1600" b="1" i="0" u="none" strike="noStrike" kern="0" cap="none" spc="0" normalizeH="0" baseline="0" noProof="0" dirty="0">
                <a:ln>
                  <a:noFill/>
                </a:ln>
                <a:effectLst/>
                <a:uLnTx/>
                <a:uFillTx/>
                <a:latin typeface="Century Gothic" panose="020F0302020204030204"/>
                <a:ea typeface="+mn-ea"/>
                <a:cs typeface="+mn-cs"/>
              </a:rPr>
              <a:t>-s</a:t>
            </a:r>
            <a:r>
              <a:rPr kumimoji="0" lang="en-GB" sz="1600" b="0" i="0" u="none" strike="noStrike" kern="0" cap="none" spc="0" normalizeH="0" baseline="0" noProof="0" dirty="0">
                <a:ln>
                  <a:noFill/>
                </a:ln>
                <a:effectLst/>
                <a:uLnTx/>
                <a:uFillTx/>
                <a:latin typeface="Century Gothic" panose="020F0302020204030204"/>
                <a:ea typeface="+mn-ea"/>
                <a:cs typeface="+mn-cs"/>
              </a:rPr>
              <a:t>, </a:t>
            </a:r>
            <a:r>
              <a:rPr kumimoji="0" lang="en-GB" sz="1600" b="1" i="0" u="none" strike="noStrike" kern="0" cap="none" spc="0" normalizeH="0" baseline="0" noProof="0" dirty="0">
                <a:ln>
                  <a:noFill/>
                </a:ln>
                <a:effectLst/>
                <a:uLnTx/>
                <a:uFillTx/>
                <a:latin typeface="Century Gothic" panose="020F0302020204030204"/>
                <a:ea typeface="+mn-ea"/>
                <a:cs typeface="+mn-cs"/>
              </a:rPr>
              <a:t>-s</a:t>
            </a:r>
            <a:r>
              <a:rPr kumimoji="0" lang="en-GB" sz="1600" b="0" i="0" u="none" strike="noStrike" kern="0" cap="none" spc="0" normalizeH="0" baseline="0" noProof="0" dirty="0">
                <a:ln>
                  <a:noFill/>
                </a:ln>
                <a:effectLst/>
                <a:uLnTx/>
                <a:uFillTx/>
                <a:latin typeface="Century Gothic" panose="020F0302020204030204"/>
                <a:ea typeface="+mn-ea"/>
                <a:cs typeface="+mn-cs"/>
              </a:rPr>
              <a:t>, </a:t>
            </a:r>
            <a:r>
              <a:rPr kumimoji="0" lang="en-GB" sz="1600" b="1" i="0" u="none" strike="noStrike" kern="0" cap="none" spc="0" normalizeH="0" baseline="0" noProof="0" dirty="0">
                <a:ln>
                  <a:noFill/>
                </a:ln>
                <a:effectLst/>
                <a:uLnTx/>
                <a:uFillTx/>
                <a:latin typeface="Century Gothic" panose="020F0302020204030204"/>
                <a:ea typeface="+mn-ea"/>
                <a:cs typeface="+mn-cs"/>
              </a:rPr>
              <a:t>-t</a:t>
            </a:r>
            <a:r>
              <a:rPr kumimoji="0" lang="en-GB" sz="1600" b="0" i="0" u="none" strike="noStrike" kern="0" cap="none" spc="0" normalizeH="0" baseline="0" noProof="0" dirty="0">
                <a:ln>
                  <a:noFill/>
                </a:ln>
                <a:effectLst/>
                <a:uLnTx/>
                <a:uFillTx/>
                <a:latin typeface="Century Gothic" panose="020F0302020204030204"/>
                <a:ea typeface="+mn-ea"/>
                <a:cs typeface="+mn-cs"/>
              </a:rPr>
              <a:t>, </a:t>
            </a:r>
            <a:r>
              <a:rPr kumimoji="0" lang="en-GB" sz="1600" b="1" i="0" u="none" strike="noStrike" kern="0" cap="none" spc="0" normalizeH="0" baseline="0" noProof="0" dirty="0">
                <a:ln>
                  <a:noFill/>
                </a:ln>
                <a:effectLst/>
                <a:uLnTx/>
                <a:uFillTx/>
                <a:latin typeface="Century Gothic" panose="020F0302020204030204"/>
                <a:ea typeface="+mn-ea"/>
                <a:cs typeface="+mn-cs"/>
              </a:rPr>
              <a:t>-t</a:t>
            </a:r>
            <a:r>
              <a:rPr kumimoji="0" lang="en-GB" sz="1600" b="0" i="0" u="none" strike="noStrike" kern="0" cap="none" spc="0" normalizeH="0" baseline="0" noProof="0" dirty="0">
                <a:ln>
                  <a:noFill/>
                </a:ln>
                <a:effectLst/>
                <a:uLnTx/>
                <a:uFillTx/>
                <a:latin typeface="Century Gothic" panose="020F0302020204030204"/>
                <a:ea typeface="+mn-ea"/>
                <a:cs typeface="+mn-cs"/>
              </a:rPr>
              <a:t> endings before:</a:t>
            </a:r>
            <a:r>
              <a:rPr kumimoji="0" lang="en-GB" sz="1600" b="0" i="0" u="none" strike="noStrike" kern="0" cap="none" spc="0" normalizeH="0" noProof="0" dirty="0">
                <a:ln>
                  <a:noFill/>
                </a:ln>
                <a:effectLst/>
                <a:uLnTx/>
                <a:uFillTx/>
                <a:latin typeface="Century Gothic" panose="020F0302020204030204"/>
                <a:ea typeface="+mn-ea"/>
                <a:cs typeface="+mn-cs"/>
              </a:rPr>
              <a:t> </a:t>
            </a:r>
            <a:r>
              <a:rPr kumimoji="0" lang="en-GB" sz="1600" b="1" i="0" u="none" strike="noStrike" kern="0" cap="none" spc="0" normalizeH="0" baseline="0" noProof="0" dirty="0">
                <a:ln>
                  <a:noFill/>
                </a:ln>
                <a:effectLst/>
                <a:uLnTx/>
                <a:uFillTx/>
                <a:latin typeface="Century Gothic" panose="020F0302020204030204"/>
                <a:ea typeface="+mn-ea"/>
                <a:cs typeface="+mn-cs"/>
              </a:rPr>
              <a:t>dire</a:t>
            </a:r>
            <a:r>
              <a:rPr kumimoji="0" lang="en-GB" sz="1600" b="0" i="0" u="none" strike="noStrike" kern="0" cap="none" spc="0" normalizeH="0" baseline="0" noProof="0" dirty="0">
                <a:ln>
                  <a:noFill/>
                </a:ln>
                <a:effectLst/>
                <a:uLnTx/>
                <a:uFillTx/>
                <a:latin typeface="Century Gothic" panose="020F0302020204030204"/>
                <a:ea typeface="+mn-ea"/>
                <a:cs typeface="+mn-cs"/>
              </a:rPr>
              <a:t>, </a:t>
            </a:r>
            <a:r>
              <a:rPr kumimoji="0" lang="en-GB" sz="1600" b="1" i="0" u="none" strike="noStrike" kern="0" cap="none" spc="0" normalizeH="0" baseline="0" noProof="0" dirty="0" err="1">
                <a:ln>
                  <a:noFill/>
                </a:ln>
                <a:effectLst/>
                <a:uLnTx/>
                <a:uFillTx/>
                <a:latin typeface="Century Gothic" panose="020F0302020204030204"/>
                <a:ea typeface="+mn-ea"/>
                <a:cs typeface="+mn-cs"/>
              </a:rPr>
              <a:t>sortir</a:t>
            </a:r>
            <a:r>
              <a:rPr kumimoji="0" lang="en-GB" sz="1600" b="1" i="0" u="none" strike="noStrike" kern="0" cap="none" spc="0" normalizeH="0" baseline="0" noProof="0" dirty="0">
                <a:ln>
                  <a:noFill/>
                </a:ln>
                <a:effectLst/>
                <a:uLnTx/>
                <a:uFillTx/>
                <a:latin typeface="Century Gothic" panose="020F0302020204030204"/>
                <a:ea typeface="+mn-ea"/>
                <a:cs typeface="+mn-cs"/>
              </a:rPr>
              <a:t>, </a:t>
            </a:r>
            <a:r>
              <a:rPr kumimoji="0" lang="en-GB" sz="1600" b="1" i="0" u="none" strike="noStrike" kern="0" cap="none" spc="0" normalizeH="0" baseline="0" noProof="0" dirty="0" err="1">
                <a:ln>
                  <a:noFill/>
                </a:ln>
                <a:effectLst/>
                <a:uLnTx/>
                <a:uFillTx/>
                <a:latin typeface="Century Gothic" panose="020F0302020204030204"/>
                <a:ea typeface="+mn-ea"/>
                <a:cs typeface="+mn-cs"/>
              </a:rPr>
              <a:t>partir</a:t>
            </a:r>
            <a:r>
              <a:rPr kumimoji="0" lang="en-GB" sz="1600" b="1" i="0" u="none" strike="noStrike" kern="0" cap="none" spc="0" normalizeH="0" baseline="0" noProof="0" dirty="0">
                <a:ln>
                  <a:noFill/>
                </a:ln>
                <a:effectLst/>
                <a:uLnTx/>
                <a:uFillTx/>
                <a:latin typeface="Century Gothic" panose="020F0302020204030204"/>
                <a:ea typeface="+mn-ea"/>
                <a:cs typeface="+mn-cs"/>
              </a:rPr>
              <a:t>, </a:t>
            </a:r>
            <a:r>
              <a:rPr kumimoji="0" lang="en-GB" sz="1600" b="1" i="0" u="none" strike="noStrike" kern="0" cap="none" spc="0" normalizeH="0" baseline="0" noProof="0" dirty="0" err="1">
                <a:ln>
                  <a:noFill/>
                </a:ln>
                <a:effectLst/>
                <a:uLnTx/>
                <a:uFillTx/>
                <a:latin typeface="Century Gothic" panose="020F0302020204030204"/>
                <a:ea typeface="+mn-ea"/>
                <a:cs typeface="+mn-cs"/>
              </a:rPr>
              <a:t>dormir</a:t>
            </a:r>
            <a:r>
              <a:rPr kumimoji="0" lang="en-GB" sz="1600" b="0" i="0" u="none" strike="noStrike" kern="0" cap="none" spc="0" normalizeH="0" baseline="0" noProof="0" dirty="0">
                <a:ln>
                  <a:noFill/>
                </a:ln>
                <a:effectLst/>
                <a:uLnTx/>
                <a:uFillTx/>
                <a:latin typeface="Century Gothic" panose="020F0302020204030204"/>
                <a:ea typeface="+mn-ea"/>
                <a:cs typeface="+mn-cs"/>
              </a:rPr>
              <a:t> and </a:t>
            </a:r>
            <a:r>
              <a:rPr kumimoji="0" lang="en-GB" sz="1600" b="1" i="0" u="none" strike="noStrike" kern="0" cap="none" spc="0" normalizeH="0" baseline="0" noProof="0" dirty="0" err="1">
                <a:ln>
                  <a:noFill/>
                </a:ln>
                <a:effectLst/>
                <a:uLnTx/>
                <a:uFillTx/>
                <a:latin typeface="Century Gothic" panose="020F0302020204030204"/>
                <a:ea typeface="+mn-ea"/>
                <a:cs typeface="+mn-cs"/>
              </a:rPr>
              <a:t>venir</a:t>
            </a:r>
            <a:r>
              <a:rPr kumimoji="0" lang="en-GB" sz="1600" b="0" i="0" u="none" strike="noStrike" kern="0" cap="none" spc="0" normalizeH="0" baseline="0" noProof="0" dirty="0">
                <a:ln>
                  <a:noFill/>
                </a:ln>
                <a:effectLst/>
                <a:uLnTx/>
                <a:uFillTx/>
                <a:latin typeface="Century Gothic" panose="020F0302020204030204"/>
                <a:ea typeface="+mn-ea"/>
                <a:cs typeface="+mn-cs"/>
              </a:rPr>
              <a:t> also follow this pattern.</a:t>
            </a:r>
          </a:p>
        </p:txBody>
      </p:sp>
      <p:sp>
        <p:nvSpPr>
          <p:cNvPr id="26" name="Speech Bubble: Rectangle with Corners Rounded 20">
            <a:extLst>
              <a:ext uri="{FF2B5EF4-FFF2-40B4-BE49-F238E27FC236}">
                <a16:creationId xmlns:a16="http://schemas.microsoft.com/office/drawing/2014/main" id="{FB5D7DDC-0D3F-4AB8-B9F7-9CBE656FC8B3}"/>
              </a:ext>
            </a:extLst>
          </p:cNvPr>
          <p:cNvSpPr/>
          <p:nvPr/>
        </p:nvSpPr>
        <p:spPr>
          <a:xfrm>
            <a:off x="134764" y="2602529"/>
            <a:ext cx="4361537" cy="691324"/>
          </a:xfrm>
          <a:prstGeom prst="wedgeRoundRectCallout">
            <a:avLst>
              <a:gd name="adj1" fmla="val -22953"/>
              <a:gd name="adj2" fmla="val -72130"/>
              <a:gd name="adj3" fmla="val 16667"/>
            </a:avLst>
          </a:prstGeom>
          <a:solidFill>
            <a:schemeClr val="accent5"/>
          </a:solidFill>
          <a:ln w="12700" cap="flat" cmpd="sng" algn="ctr">
            <a:solidFill>
              <a:schemeClr val="accent4"/>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These verb forms all sound the same!</a:t>
            </a:r>
            <a:r>
              <a:rPr kumimoji="0" lang="en-GB" sz="1600" b="0" i="0" u="none" strike="noStrike" kern="0" cap="none" spc="0" normalizeH="0" noProof="0" dirty="0">
                <a:ln>
                  <a:noFill/>
                </a:ln>
                <a:effectLst/>
                <a:uLnTx/>
                <a:uFillTx/>
                <a:latin typeface="Century Gothic" panose="020F0302020204030204"/>
                <a:ea typeface="+mn-ea"/>
                <a:cs typeface="+mn-cs"/>
              </a:rPr>
              <a:t> </a:t>
            </a:r>
            <a:r>
              <a:rPr kumimoji="0" lang="en-GB" sz="1600" b="0" i="0" u="none" strike="noStrike" kern="0" cap="none" spc="0" normalizeH="0" baseline="0" noProof="0" dirty="0">
                <a:ln>
                  <a:noFill/>
                </a:ln>
                <a:effectLst/>
                <a:uLnTx/>
                <a:uFillTx/>
                <a:latin typeface="Century Gothic" panose="020F0302020204030204"/>
                <a:ea typeface="+mn-ea"/>
                <a:cs typeface="+mn-cs"/>
              </a:rPr>
              <a:t>The</a:t>
            </a:r>
            <a:r>
              <a:rPr kumimoji="0" lang="en-GB" sz="1600" b="1" i="0" u="none" strike="noStrike" kern="0" cap="none" spc="0" normalizeH="0" baseline="0" noProof="0" dirty="0">
                <a:ln>
                  <a:noFill/>
                </a:ln>
                <a:effectLst/>
                <a:uLnTx/>
                <a:uFillTx/>
                <a:latin typeface="Century Gothic" panose="020F0302020204030204"/>
                <a:ea typeface="+mn-ea"/>
                <a:cs typeface="+mn-cs"/>
              </a:rPr>
              <a:t> -s </a:t>
            </a:r>
            <a:r>
              <a:rPr kumimoji="0" lang="en-GB" sz="1600" b="0" i="0" u="none" strike="noStrike" kern="0" cap="none" spc="0" normalizeH="0" baseline="0" noProof="0" dirty="0">
                <a:ln>
                  <a:noFill/>
                </a:ln>
                <a:effectLst/>
                <a:uLnTx/>
                <a:uFillTx/>
                <a:latin typeface="Century Gothic" panose="020F0302020204030204"/>
                <a:ea typeface="+mn-ea"/>
                <a:cs typeface="+mn-cs"/>
              </a:rPr>
              <a:t>and the </a:t>
            </a:r>
            <a:r>
              <a:rPr kumimoji="0" lang="en-GB" sz="1600" b="1" i="0" u="none" strike="noStrike" kern="0" cap="none" spc="0" normalizeH="0" baseline="0" noProof="0" dirty="0">
                <a:ln>
                  <a:noFill/>
                </a:ln>
                <a:effectLst/>
                <a:uLnTx/>
                <a:uFillTx/>
                <a:latin typeface="Century Gothic" panose="020F0302020204030204"/>
                <a:ea typeface="+mn-ea"/>
                <a:cs typeface="+mn-cs"/>
              </a:rPr>
              <a:t>-t </a:t>
            </a:r>
            <a:r>
              <a:rPr kumimoji="0" lang="en-GB" sz="1600" b="0" i="0" u="none" strike="noStrike" kern="0" cap="none" spc="0" normalizeH="0" baseline="0" noProof="0" dirty="0">
                <a:ln>
                  <a:noFill/>
                </a:ln>
                <a:effectLst/>
                <a:uLnTx/>
                <a:uFillTx/>
                <a:latin typeface="Century Gothic" panose="020F0302020204030204"/>
                <a:ea typeface="+mn-ea"/>
                <a:cs typeface="+mn-cs"/>
              </a:rPr>
              <a:t>are</a:t>
            </a:r>
            <a:r>
              <a:rPr kumimoji="0" lang="en-GB" sz="1600" b="0" i="0" u="none" strike="noStrike" kern="0" cap="none" spc="0" normalizeH="0" noProof="0" dirty="0">
                <a:ln>
                  <a:noFill/>
                </a:ln>
                <a:effectLst/>
                <a:uLnTx/>
                <a:uFillTx/>
                <a:latin typeface="Century Gothic" panose="020F0302020204030204"/>
                <a:ea typeface="+mn-ea"/>
                <a:cs typeface="+mn-cs"/>
              </a:rPr>
              <a:t> </a:t>
            </a:r>
            <a:r>
              <a:rPr kumimoji="0" lang="en-GB" sz="1600" b="0" i="0" u="none" strike="noStrike" kern="0" cap="none" spc="0" normalizeH="0" baseline="0" noProof="0" dirty="0">
                <a:ln>
                  <a:noFill/>
                </a:ln>
                <a:effectLst/>
                <a:uLnTx/>
                <a:uFillTx/>
                <a:latin typeface="Century Gothic" panose="020F0302020204030204"/>
                <a:ea typeface="+mn-ea"/>
                <a:cs typeface="+mn-cs"/>
              </a:rPr>
              <a:t>silent final consonants (SFC).</a:t>
            </a:r>
          </a:p>
        </p:txBody>
      </p:sp>
      <p:pic>
        <p:nvPicPr>
          <p:cNvPr id="28" name="Picture 27" descr="Fish">
            <a:extLst>
              <a:ext uri="{FF2B5EF4-FFF2-40B4-BE49-F238E27FC236}">
                <a16:creationId xmlns:a16="http://schemas.microsoft.com/office/drawing/2014/main" id="{A9B1F39B-0EE6-4B11-92AE-00EEAA3532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741650">
            <a:off x="3397609" y="4530266"/>
            <a:ext cx="650390" cy="185090"/>
          </a:xfrm>
          <a:prstGeom prst="rect">
            <a:avLst/>
          </a:prstGeom>
        </p:spPr>
      </p:pic>
      <p:pic>
        <p:nvPicPr>
          <p:cNvPr id="30" name="Picture 2" descr="Cedar Plank Salmon Clip Art">
            <a:extLst>
              <a:ext uri="{FF2B5EF4-FFF2-40B4-BE49-F238E27FC236}">
                <a16:creationId xmlns:a16="http://schemas.microsoft.com/office/drawing/2014/main" id="{4A5E7DC1-3E63-4251-A441-FFCA2F8179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1180" y="4401794"/>
            <a:ext cx="769069" cy="33291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Rice Clip Art">
            <a:extLst>
              <a:ext uri="{FF2B5EF4-FFF2-40B4-BE49-F238E27FC236}">
                <a16:creationId xmlns:a16="http://schemas.microsoft.com/office/drawing/2014/main" id="{A499EAB7-6825-424D-83F6-D12BB39353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004" y="6073646"/>
            <a:ext cx="586746" cy="47526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Flour Sack Clip Art">
            <a:extLst>
              <a:ext uri="{FF2B5EF4-FFF2-40B4-BE49-F238E27FC236}">
                <a16:creationId xmlns:a16="http://schemas.microsoft.com/office/drawing/2014/main" id="{51057914-56CE-4D13-8194-AB4A6C984A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6636" y="6049666"/>
            <a:ext cx="587893" cy="5232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108000" y="6972051"/>
            <a:ext cx="7007633" cy="1938992"/>
          </a:xfrm>
          <a:prstGeom prst="rect">
            <a:avLst/>
          </a:prstGeom>
        </p:spPr>
        <p:txBody>
          <a:bodyPr wrap="square">
            <a:spAutoFit/>
          </a:bodyPr>
          <a:lstStyle/>
          <a:p>
            <a:pPr lvl="0">
              <a:defRPr/>
            </a:pPr>
            <a:r>
              <a:rPr lang="en-US" sz="1600" dirty="0">
                <a:latin typeface="Century Gothic" panose="020F0302020204030204"/>
              </a:rPr>
              <a:t>The </a:t>
            </a:r>
            <a:r>
              <a:rPr lang="en-US" sz="1600" b="1" dirty="0">
                <a:latin typeface="Century Gothic" panose="020F0302020204030204"/>
              </a:rPr>
              <a:t>indefinite article </a:t>
            </a:r>
            <a:r>
              <a:rPr lang="en-US" sz="1600" dirty="0">
                <a:latin typeface="Century Gothic" panose="020F0302020204030204"/>
              </a:rPr>
              <a:t>becomes </a:t>
            </a:r>
            <a:r>
              <a:rPr lang="en-US" sz="1600" b="1" dirty="0">
                <a:latin typeface="Century Gothic" panose="020F0302020204030204"/>
              </a:rPr>
              <a:t>de</a:t>
            </a:r>
            <a:r>
              <a:rPr lang="en-US" sz="1600" dirty="0">
                <a:latin typeface="Century Gothic" panose="020F0302020204030204"/>
              </a:rPr>
              <a:t> in negative sentences:</a:t>
            </a:r>
          </a:p>
          <a:p>
            <a:pPr lvl="0">
              <a:defRPr/>
            </a:pPr>
            <a:endParaRPr lang="en-US" sz="800" dirty="0">
              <a:latin typeface="Century Gothic" panose="020F0302020204030204"/>
            </a:endParaRPr>
          </a:p>
          <a:p>
            <a:pPr lvl="0">
              <a:defRPr/>
            </a:pPr>
            <a:r>
              <a:rPr lang="en-US" sz="1600" b="1" dirty="0">
                <a:latin typeface="Century Gothic" panose="020F0302020204030204"/>
              </a:rPr>
              <a:t>Il y a un café </a:t>
            </a:r>
            <a:r>
              <a:rPr lang="en-US" sz="1600" b="1" dirty="0" err="1">
                <a:latin typeface="Century Gothic" panose="020F0302020204030204"/>
              </a:rPr>
              <a:t>ici</a:t>
            </a:r>
            <a:r>
              <a:rPr lang="en-US" sz="1600" b="1" dirty="0">
                <a:latin typeface="Century Gothic" panose="020F0302020204030204"/>
              </a:rPr>
              <a:t>.			Il </a:t>
            </a:r>
            <a:r>
              <a:rPr lang="en-US" sz="1600" b="1" dirty="0" err="1">
                <a:latin typeface="Century Gothic" panose="020F0302020204030204"/>
              </a:rPr>
              <a:t>n’y</a:t>
            </a:r>
            <a:r>
              <a:rPr lang="en-US" sz="1600" b="1" dirty="0">
                <a:latin typeface="Century Gothic" panose="020F0302020204030204"/>
              </a:rPr>
              <a:t> a pas de café </a:t>
            </a:r>
            <a:r>
              <a:rPr lang="en-US" sz="1600" b="1" dirty="0" err="1">
                <a:latin typeface="Century Gothic" panose="020F0302020204030204"/>
              </a:rPr>
              <a:t>ici</a:t>
            </a:r>
            <a:r>
              <a:rPr lang="en-US" sz="1600" b="1" dirty="0">
                <a:latin typeface="Century Gothic" panose="020F0302020204030204"/>
              </a:rPr>
              <a:t>.</a:t>
            </a:r>
          </a:p>
          <a:p>
            <a:pPr lvl="0">
              <a:defRPr/>
            </a:pPr>
            <a:r>
              <a:rPr lang="en-US" sz="1600" i="1" dirty="0">
                <a:latin typeface="Century Gothic" panose="020F0302020204030204"/>
              </a:rPr>
              <a:t>There’s a café here.		There isn’t a café here.</a:t>
            </a:r>
          </a:p>
          <a:p>
            <a:pPr lvl="0">
              <a:defRPr/>
            </a:pPr>
            <a:endParaRPr lang="en-US" sz="800" dirty="0">
              <a:latin typeface="Century Gothic" panose="020F0302020204030204"/>
            </a:endParaRPr>
          </a:p>
          <a:p>
            <a:pPr lvl="0">
              <a:defRPr/>
            </a:pPr>
            <a:r>
              <a:rPr lang="en-US" sz="1600" dirty="0">
                <a:latin typeface="Century Gothic" panose="020F0302020204030204"/>
              </a:rPr>
              <a:t>The</a:t>
            </a:r>
            <a:r>
              <a:rPr lang="en-US" sz="1600" i="1" dirty="0">
                <a:latin typeface="Century Gothic" panose="020F0302020204030204"/>
              </a:rPr>
              <a:t> </a:t>
            </a:r>
            <a:r>
              <a:rPr lang="en-US" sz="1600" b="1" dirty="0">
                <a:solidFill>
                  <a:schemeClr val="tx1"/>
                </a:solidFill>
                <a:latin typeface="Century Gothic" panose="020F0302020204030204"/>
              </a:rPr>
              <a:t>partitive article</a:t>
            </a:r>
            <a:r>
              <a:rPr lang="en-US" sz="1600" b="1" dirty="0">
                <a:latin typeface="Century Gothic" panose="020F0302020204030204"/>
              </a:rPr>
              <a:t> </a:t>
            </a:r>
            <a:r>
              <a:rPr lang="en-US" sz="1600" dirty="0">
                <a:solidFill>
                  <a:schemeClr val="tx1"/>
                </a:solidFill>
                <a:latin typeface="Century Gothic" panose="020F0302020204030204"/>
              </a:rPr>
              <a:t>also becomes </a:t>
            </a:r>
            <a:r>
              <a:rPr lang="en-US" sz="1600" b="1" dirty="0">
                <a:latin typeface="Century Gothic" panose="020F0302020204030204"/>
              </a:rPr>
              <a:t>de</a:t>
            </a:r>
            <a:r>
              <a:rPr lang="en-US" sz="1600" dirty="0">
                <a:solidFill>
                  <a:srgbClr val="4472C4">
                    <a:lumMod val="50000"/>
                  </a:srgbClr>
                </a:solidFill>
                <a:latin typeface="Century Gothic" panose="020F0302020204030204"/>
              </a:rPr>
              <a:t> </a:t>
            </a:r>
            <a:r>
              <a:rPr lang="en-US" sz="1600" dirty="0">
                <a:solidFill>
                  <a:schemeClr val="tx1"/>
                </a:solidFill>
                <a:latin typeface="Century Gothic" panose="020F0302020204030204"/>
              </a:rPr>
              <a:t>in negative sentences:</a:t>
            </a:r>
          </a:p>
          <a:p>
            <a:pPr lvl="0">
              <a:defRPr/>
            </a:pPr>
            <a:endParaRPr lang="en-US" sz="800" dirty="0">
              <a:latin typeface="Century Gothic" panose="020F0302020204030204"/>
            </a:endParaRPr>
          </a:p>
          <a:p>
            <a:pPr lvl="0">
              <a:defRPr/>
            </a:pPr>
            <a:r>
              <a:rPr lang="en-US" sz="1600" b="1" dirty="0">
                <a:latin typeface="Century Gothic" panose="020B0502020202020204" pitchFamily="34" charset="0"/>
              </a:rPr>
              <a:t>Il y a du lait dans le </a:t>
            </a:r>
            <a:r>
              <a:rPr lang="en-US" sz="1600" b="1" dirty="0" err="1">
                <a:latin typeface="Century Gothic" panose="020B0502020202020204" pitchFamily="34" charset="0"/>
              </a:rPr>
              <a:t>thé</a:t>
            </a:r>
            <a:r>
              <a:rPr lang="en-US" sz="1600" b="1" dirty="0">
                <a:latin typeface="Century Gothic" panose="020B0502020202020204" pitchFamily="34" charset="0"/>
              </a:rPr>
              <a:t>.		Il </a:t>
            </a:r>
            <a:r>
              <a:rPr lang="en-US" sz="1600" b="1" dirty="0" err="1">
                <a:latin typeface="Century Gothic" panose="020B0502020202020204" pitchFamily="34" charset="0"/>
              </a:rPr>
              <a:t>n’y</a:t>
            </a:r>
            <a:r>
              <a:rPr lang="en-US" sz="1600" b="1" dirty="0">
                <a:latin typeface="Century Gothic" panose="020B0502020202020204" pitchFamily="34" charset="0"/>
              </a:rPr>
              <a:t> a </a:t>
            </a:r>
            <a:r>
              <a:rPr lang="en-US" sz="1600" b="1" dirty="0">
                <a:solidFill>
                  <a:schemeClr val="accent4"/>
                </a:solidFill>
                <a:latin typeface="Century Gothic" panose="020B0502020202020204" pitchFamily="34" charset="0"/>
              </a:rPr>
              <a:t>pas de </a:t>
            </a:r>
            <a:r>
              <a:rPr lang="en-US" sz="1600" b="1" dirty="0">
                <a:latin typeface="Century Gothic" panose="020B0502020202020204" pitchFamily="34" charset="0"/>
              </a:rPr>
              <a:t>lait dans le </a:t>
            </a:r>
            <a:r>
              <a:rPr lang="en-US" sz="1600" b="1" dirty="0" err="1">
                <a:latin typeface="Century Gothic" panose="020B0502020202020204" pitchFamily="34" charset="0"/>
              </a:rPr>
              <a:t>thé</a:t>
            </a:r>
            <a:r>
              <a:rPr lang="en-US" sz="1600" b="1" dirty="0">
                <a:latin typeface="Century Gothic" panose="020B0502020202020204" pitchFamily="34" charset="0"/>
              </a:rPr>
              <a:t>.</a:t>
            </a:r>
          </a:p>
          <a:p>
            <a:pPr lvl="0">
              <a:defRPr/>
            </a:pPr>
            <a:r>
              <a:rPr lang="en-US" sz="1600" i="1" dirty="0">
                <a:latin typeface="Century Gothic" panose="020B0502020202020204" pitchFamily="34" charset="0"/>
              </a:rPr>
              <a:t>There’s (some) milk in the tea.	There isn’t </a:t>
            </a:r>
            <a:r>
              <a:rPr lang="en-US" sz="1600" b="1" i="1" dirty="0">
                <a:latin typeface="Century Gothic" panose="020B0502020202020204" pitchFamily="34" charset="0"/>
              </a:rPr>
              <a:t>any</a:t>
            </a:r>
            <a:r>
              <a:rPr lang="en-US" sz="1600" i="1" dirty="0">
                <a:latin typeface="Century Gothic" panose="020B0502020202020204" pitchFamily="34" charset="0"/>
              </a:rPr>
              <a:t> milk in the tea.</a:t>
            </a:r>
            <a:endParaRPr lang="en-US" sz="1600" dirty="0">
              <a:solidFill>
                <a:schemeClr val="tx1"/>
              </a:solidFill>
              <a:latin typeface="Century Gothic" panose="020F0302020204030204"/>
            </a:endParaRPr>
          </a:p>
        </p:txBody>
      </p:sp>
      <p:pic>
        <p:nvPicPr>
          <p:cNvPr id="37" name="Picture 36" descr="Red cross">
            <a:extLst>
              <a:ext uri="{FF2B5EF4-FFF2-40B4-BE49-F238E27FC236}">
                <a16:creationId xmlns:a16="http://schemas.microsoft.com/office/drawing/2014/main" id="{E3BEA3D5-5B7E-4850-B160-A128F7F335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6671" y="7421709"/>
            <a:ext cx="310820" cy="426125"/>
          </a:xfrm>
          <a:prstGeom prst="rect">
            <a:avLst/>
          </a:prstGeom>
        </p:spPr>
      </p:pic>
      <p:sp>
        <p:nvSpPr>
          <p:cNvPr id="5" name="Rectangle 4">
            <a:extLst>
              <a:ext uri="{FF2B5EF4-FFF2-40B4-BE49-F238E27FC236}">
                <a16:creationId xmlns:a16="http://schemas.microsoft.com/office/drawing/2014/main" id="{2F89724D-31B0-422D-A461-90B1F62A0139}"/>
              </a:ext>
            </a:extLst>
          </p:cNvPr>
          <p:cNvSpPr/>
          <p:nvPr/>
        </p:nvSpPr>
        <p:spPr>
          <a:xfrm>
            <a:off x="108000" y="3315862"/>
            <a:ext cx="2343911"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Uncountable</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nouns</a:t>
            </a:r>
            <a:endParaRPr lang="en-GB" dirty="0">
              <a:solidFill>
                <a:srgbClr val="000000"/>
              </a:solidFill>
              <a:latin typeface="Century Gothic" panose="020B0502020202020204" pitchFamily="34" charset="0"/>
            </a:endParaRPr>
          </a:p>
        </p:txBody>
      </p:sp>
      <p:sp>
        <p:nvSpPr>
          <p:cNvPr id="6" name="Rectangle 5">
            <a:extLst>
              <a:ext uri="{FF2B5EF4-FFF2-40B4-BE49-F238E27FC236}">
                <a16:creationId xmlns:a16="http://schemas.microsoft.com/office/drawing/2014/main" id="{959BD892-F656-4514-9D11-BFFB3FF130E0}"/>
              </a:ext>
            </a:extLst>
          </p:cNvPr>
          <p:cNvSpPr/>
          <p:nvPr/>
        </p:nvSpPr>
        <p:spPr>
          <a:xfrm>
            <a:off x="108000" y="6572891"/>
            <a:ext cx="3060453"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Negating</a:t>
            </a:r>
            <a:r>
              <a:rPr lang="fr-FR" b="1" dirty="0">
                <a:solidFill>
                  <a:srgbClr val="000000"/>
                </a:solidFill>
                <a:latin typeface="Century Gothic" panose="020B0502020202020204" pitchFamily="34" charset="0"/>
              </a:rPr>
              <a:t> partitive articles</a:t>
            </a:r>
            <a:endParaRPr lang="en-GB" dirty="0">
              <a:solidFill>
                <a:srgbClr val="000000"/>
              </a:solidFill>
              <a:latin typeface="Century Gothic" panose="020B0502020202020204" pitchFamily="34" charset="0"/>
            </a:endParaRPr>
          </a:p>
        </p:txBody>
      </p:sp>
      <p:pic>
        <p:nvPicPr>
          <p:cNvPr id="10" name="Picture 9" descr="Green tick">
            <a:extLst>
              <a:ext uri="{FF2B5EF4-FFF2-40B4-BE49-F238E27FC236}">
                <a16:creationId xmlns:a16="http://schemas.microsoft.com/office/drawing/2014/main" id="{251254E5-3883-457F-A354-BDD15D0C99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4351" y="7421709"/>
            <a:ext cx="336442" cy="350460"/>
          </a:xfrm>
          <a:prstGeom prst="rect">
            <a:avLst/>
          </a:prstGeom>
        </p:spPr>
      </p:pic>
      <p:sp>
        <p:nvSpPr>
          <p:cNvPr id="11" name="Rectangle 10">
            <a:extLst>
              <a:ext uri="{FF2B5EF4-FFF2-40B4-BE49-F238E27FC236}">
                <a16:creationId xmlns:a16="http://schemas.microsoft.com/office/drawing/2014/main" id="{373E91D7-AA2D-4C8E-A7F7-190D1014323A}"/>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4246588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QR code">
            <a:extLst>
              <a:ext uri="{FF2B5EF4-FFF2-40B4-BE49-F238E27FC236}">
                <a16:creationId xmlns:a16="http://schemas.microsoft.com/office/drawing/2014/main" id="{33E8AEA6-F37A-4B1B-A369-1891DB053E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030528" y="8336671"/>
            <a:ext cx="807329" cy="807329"/>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descr="Grey rectangle with text: Talking about nouns you can't count">
            <a:extLst>
              <a:ext uri="{FF2B5EF4-FFF2-40B4-BE49-F238E27FC236}">
                <a16:creationId xmlns:a16="http://schemas.microsoft.com/office/drawing/2014/main" id="{FB99E50A-C91E-458E-916A-C3A77076C626}"/>
              </a:ext>
            </a:extLst>
          </p:cNvPr>
          <p:cNvSpPr/>
          <p:nvPr/>
        </p:nvSpPr>
        <p:spPr>
          <a:xfrm>
            <a:off x="108000" y="5775168"/>
            <a:ext cx="4689647" cy="43920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27" name="Title 3">
            <a:extLst>
              <a:ext uri="{FF2B5EF4-FFF2-40B4-BE49-F238E27FC236}">
                <a16:creationId xmlns:a16="http://schemas.microsoft.com/office/drawing/2014/main" id="{1DE9B506-4628-4367-88C2-C1A2F337FA38}"/>
              </a:ext>
            </a:extLst>
          </p:cNvPr>
          <p:cNvSpPr>
            <a:spLocks noGrp="1"/>
          </p:cNvSpPr>
          <p:nvPr>
            <p:ph type="title"/>
          </p:nvPr>
        </p:nvSpPr>
        <p:spPr>
          <a:xfrm>
            <a:off x="167600" y="5738231"/>
            <a:ext cx="4689649" cy="521348"/>
          </a:xfrm>
        </p:spPr>
        <p:txBody>
          <a:bodyPr/>
          <a:lstStyle/>
          <a:p>
            <a:r>
              <a:rPr lang="en-GB" sz="2000" b="1" dirty="0">
                <a:solidFill>
                  <a:schemeClr val="bg1"/>
                </a:solidFill>
                <a:latin typeface="Century Gothic" panose="020B0502020202020204" pitchFamily="34" charset="0"/>
              </a:rPr>
              <a:t>Talking about nouns you can't count</a:t>
            </a:r>
            <a:endParaRPr lang="en-US" sz="2000" dirty="0">
              <a:solidFill>
                <a:schemeClr val="bg1"/>
              </a:solidFill>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36</a:t>
            </a:r>
          </a:p>
        </p:txBody>
      </p:sp>
      <p:sp>
        <p:nvSpPr>
          <p:cNvPr id="35" name="Rectangle 34"/>
          <p:cNvSpPr/>
          <p:nvPr/>
        </p:nvSpPr>
        <p:spPr>
          <a:xfrm>
            <a:off x="108000" y="453551"/>
            <a:ext cx="6817133" cy="2215991"/>
          </a:xfrm>
          <a:prstGeom prst="rect">
            <a:avLst/>
          </a:prstGeom>
        </p:spPr>
        <p:txBody>
          <a:bodyPr wrap="square">
            <a:spAutoFit/>
          </a:bodyPr>
          <a:lstStyle/>
          <a:p>
            <a:pPr lvl="0"/>
            <a:r>
              <a:rPr lang="en-US" sz="1600" dirty="0">
                <a:latin typeface="Century Gothic" panose="020F0302020204030204"/>
              </a:rPr>
              <a:t>Uncountable nouns cannot be </a:t>
            </a:r>
            <a:r>
              <a:rPr lang="en-US" sz="1600" i="1" dirty="0">
                <a:latin typeface="Century Gothic" panose="020F0302020204030204"/>
              </a:rPr>
              <a:t>counted</a:t>
            </a:r>
            <a:r>
              <a:rPr lang="en-US" sz="1600" dirty="0">
                <a:latin typeface="Century Gothic" panose="020F0302020204030204"/>
              </a:rPr>
              <a:t>, but they can be </a:t>
            </a:r>
            <a:r>
              <a:rPr lang="en-US" sz="1600" i="1" dirty="0">
                <a:latin typeface="Century Gothic" panose="020F0302020204030204"/>
              </a:rPr>
              <a:t>measured</a:t>
            </a:r>
            <a:r>
              <a:rPr lang="en-US" sz="1600" dirty="0">
                <a:latin typeface="Century Gothic" panose="020F0302020204030204"/>
              </a:rPr>
              <a:t>. We do this using </a:t>
            </a:r>
            <a:r>
              <a:rPr lang="en-US" sz="1600" b="1" dirty="0">
                <a:latin typeface="Century Gothic" panose="020F0302020204030204"/>
              </a:rPr>
              <a:t>expressions of quantity</a:t>
            </a:r>
            <a:r>
              <a:rPr lang="en-US" sz="1600" dirty="0">
                <a:latin typeface="Century Gothic" panose="020F0302020204030204"/>
              </a:rPr>
              <a:t>, </a:t>
            </a:r>
            <a:r>
              <a:rPr lang="en-US" sz="1600" dirty="0" err="1">
                <a:latin typeface="Century Gothic" panose="020F0302020204030204"/>
              </a:rPr>
              <a:t>eg.</a:t>
            </a:r>
            <a:r>
              <a:rPr lang="en-US" sz="1600" dirty="0">
                <a:latin typeface="Century Gothic" panose="020F0302020204030204"/>
              </a:rPr>
              <a:t>:</a:t>
            </a:r>
          </a:p>
          <a:p>
            <a:pPr lvl="0"/>
            <a:endParaRPr lang="en-US" sz="800" dirty="0">
              <a:latin typeface="Century Gothic" panose="020F0302020204030204"/>
            </a:endParaRPr>
          </a:p>
          <a:p>
            <a:pPr lvl="0"/>
            <a:r>
              <a:rPr lang="en-US" sz="1600" b="1" dirty="0">
                <a:latin typeface="Century Gothic" panose="020F0302020204030204"/>
              </a:rPr>
              <a:t>beaucoup </a:t>
            </a:r>
            <a:r>
              <a:rPr lang="en-US" sz="1600" i="1" dirty="0">
                <a:latin typeface="Century Gothic" panose="020F0302020204030204"/>
              </a:rPr>
              <a:t>a lot</a:t>
            </a:r>
            <a:r>
              <a:rPr lang="en-US" sz="1600" b="1" dirty="0">
                <a:latin typeface="Century Gothic" panose="020F0302020204030204"/>
              </a:rPr>
              <a:t>	un kilo </a:t>
            </a:r>
            <a:r>
              <a:rPr lang="en-US" sz="1600" i="1" dirty="0">
                <a:latin typeface="Century Gothic" panose="020F0302020204030204"/>
              </a:rPr>
              <a:t>a kilo</a:t>
            </a:r>
            <a:r>
              <a:rPr lang="en-US" sz="1600" b="1" dirty="0">
                <a:latin typeface="Century Gothic" panose="020F0302020204030204"/>
              </a:rPr>
              <a:t>		un </a:t>
            </a:r>
            <a:r>
              <a:rPr lang="en-US" sz="1600" b="1" dirty="0" err="1">
                <a:latin typeface="Century Gothic" panose="020F0302020204030204"/>
              </a:rPr>
              <a:t>litre</a:t>
            </a:r>
            <a:r>
              <a:rPr lang="en-US" sz="1600" b="1" dirty="0">
                <a:latin typeface="Century Gothic" panose="020F0302020204030204"/>
              </a:rPr>
              <a:t> </a:t>
            </a:r>
            <a:r>
              <a:rPr lang="en-US" sz="1600" i="1" dirty="0">
                <a:latin typeface="Century Gothic" panose="020F0302020204030204"/>
              </a:rPr>
              <a:t>a </a:t>
            </a:r>
            <a:r>
              <a:rPr lang="en-US" sz="1600" i="1" dirty="0" err="1">
                <a:latin typeface="Century Gothic" panose="020F0302020204030204"/>
              </a:rPr>
              <a:t>litre</a:t>
            </a:r>
            <a:endParaRPr lang="en-US" sz="1600" b="1" dirty="0">
              <a:latin typeface="Century Gothic" panose="020F0302020204030204"/>
            </a:endParaRPr>
          </a:p>
          <a:p>
            <a:pPr lvl="0"/>
            <a:r>
              <a:rPr lang="en-US" sz="1600" b="1" dirty="0">
                <a:latin typeface="Century Gothic" panose="020F0302020204030204"/>
              </a:rPr>
              <a:t>un </a:t>
            </a:r>
            <a:r>
              <a:rPr lang="en-US" sz="1600" b="1" dirty="0" err="1">
                <a:latin typeface="Century Gothic" panose="020F0302020204030204"/>
              </a:rPr>
              <a:t>peu</a:t>
            </a:r>
            <a:r>
              <a:rPr lang="en-US" sz="1600" b="1" dirty="0">
                <a:latin typeface="Century Gothic" panose="020F0302020204030204"/>
              </a:rPr>
              <a:t> </a:t>
            </a:r>
            <a:r>
              <a:rPr lang="en-US" sz="1600" i="1" dirty="0">
                <a:latin typeface="Century Gothic" panose="020F0302020204030204"/>
              </a:rPr>
              <a:t>a</a:t>
            </a:r>
            <a:r>
              <a:rPr lang="en-US" sz="1600" b="1" dirty="0">
                <a:latin typeface="Century Gothic" panose="020F0302020204030204"/>
              </a:rPr>
              <a:t> </a:t>
            </a:r>
            <a:r>
              <a:rPr lang="en-US" sz="1600" i="1" dirty="0">
                <a:latin typeface="Century Gothic" panose="020F0302020204030204"/>
              </a:rPr>
              <a:t>little</a:t>
            </a:r>
            <a:r>
              <a:rPr lang="en-US" sz="1600" b="1" dirty="0">
                <a:latin typeface="Century Gothic" panose="020F0302020204030204"/>
              </a:rPr>
              <a:t>	un </a:t>
            </a:r>
            <a:r>
              <a:rPr lang="en-US" sz="1600" b="1" dirty="0" err="1">
                <a:latin typeface="Century Gothic" panose="020F0302020204030204"/>
              </a:rPr>
              <a:t>gramme</a:t>
            </a:r>
            <a:r>
              <a:rPr lang="en-US" sz="1600" b="1" dirty="0">
                <a:latin typeface="Century Gothic" panose="020F0302020204030204"/>
              </a:rPr>
              <a:t> </a:t>
            </a:r>
            <a:r>
              <a:rPr lang="en-US" sz="1600" i="1" dirty="0">
                <a:latin typeface="Century Gothic" panose="020F0302020204030204"/>
              </a:rPr>
              <a:t>a gram	</a:t>
            </a:r>
            <a:r>
              <a:rPr lang="en-US" sz="1600" b="1" dirty="0">
                <a:latin typeface="Century Gothic" panose="020F0302020204030204"/>
              </a:rPr>
              <a:t>un </a:t>
            </a:r>
            <a:r>
              <a:rPr lang="en-US" sz="1600" b="1" dirty="0" err="1">
                <a:latin typeface="Century Gothic" panose="020F0302020204030204"/>
              </a:rPr>
              <a:t>verre</a:t>
            </a:r>
            <a:r>
              <a:rPr lang="en-US" sz="1600" b="1" dirty="0">
                <a:latin typeface="Century Gothic" panose="020F0302020204030204"/>
              </a:rPr>
              <a:t> </a:t>
            </a:r>
            <a:r>
              <a:rPr lang="en-US" sz="1600" i="1" dirty="0">
                <a:latin typeface="Century Gothic" panose="020F0302020204030204"/>
              </a:rPr>
              <a:t>a glass</a:t>
            </a:r>
          </a:p>
          <a:p>
            <a:pPr lvl="0"/>
            <a:endParaRPr lang="en-US" sz="800" b="1" i="1" dirty="0">
              <a:latin typeface="Century Gothic" panose="020F0302020204030204"/>
            </a:endParaRPr>
          </a:p>
          <a:p>
            <a:r>
              <a:rPr lang="en-US" sz="1600" dirty="0">
                <a:solidFill>
                  <a:srgbClr val="000000"/>
                </a:solidFill>
                <a:latin typeface="Century Gothic" panose="020F0302020204030204"/>
              </a:rPr>
              <a:t>The </a:t>
            </a:r>
            <a:r>
              <a:rPr lang="en-US" sz="1600" b="1" dirty="0">
                <a:solidFill>
                  <a:srgbClr val="000000"/>
                </a:solidFill>
                <a:latin typeface="Century Gothic" panose="020F0302020204030204"/>
              </a:rPr>
              <a:t>partitive article </a:t>
            </a:r>
            <a:r>
              <a:rPr lang="en-US" sz="1600" dirty="0">
                <a:solidFill>
                  <a:srgbClr val="000000"/>
                </a:solidFill>
                <a:latin typeface="Century Gothic" panose="020F0302020204030204"/>
              </a:rPr>
              <a:t>changes to </a:t>
            </a:r>
            <a:r>
              <a:rPr lang="en-US" sz="1600" b="1" dirty="0">
                <a:latin typeface="Century Gothic" panose="020F0302020204030204"/>
              </a:rPr>
              <a:t>de</a:t>
            </a:r>
            <a:r>
              <a:rPr lang="en-US" sz="1600" dirty="0">
                <a:latin typeface="Century Gothic" panose="020F0302020204030204"/>
              </a:rPr>
              <a:t> </a:t>
            </a:r>
            <a:r>
              <a:rPr lang="en-US" sz="1600" dirty="0">
                <a:solidFill>
                  <a:srgbClr val="000000"/>
                </a:solidFill>
                <a:latin typeface="Century Gothic" panose="020F0302020204030204"/>
              </a:rPr>
              <a:t>after an expression of quantity:</a:t>
            </a:r>
          </a:p>
          <a:p>
            <a:pPr lvl="0"/>
            <a:endParaRPr lang="en-US" sz="800" b="1" dirty="0">
              <a:latin typeface="Century Gothic" panose="020F0302020204030204"/>
            </a:endParaRPr>
          </a:p>
          <a:p>
            <a:pPr lvl="0"/>
            <a:r>
              <a:rPr lang="en-US" sz="1600" dirty="0">
                <a:latin typeface="Century Gothic" panose="020F0302020204030204"/>
              </a:rPr>
              <a:t>un </a:t>
            </a:r>
            <a:r>
              <a:rPr lang="en-US" sz="1600" dirty="0" err="1">
                <a:latin typeface="Century Gothic" panose="020F0302020204030204"/>
              </a:rPr>
              <a:t>peu</a:t>
            </a:r>
            <a:r>
              <a:rPr lang="en-US" sz="1600" dirty="0">
                <a:latin typeface="Century Gothic" panose="020F0302020204030204"/>
              </a:rPr>
              <a:t> </a:t>
            </a:r>
            <a:r>
              <a:rPr lang="en-US" sz="1600" b="1" dirty="0">
                <a:latin typeface="Century Gothic" panose="020F0302020204030204"/>
              </a:rPr>
              <a:t>de</a:t>
            </a:r>
            <a:r>
              <a:rPr lang="en-US" sz="1600" dirty="0">
                <a:latin typeface="Century Gothic" panose="020F0302020204030204"/>
              </a:rPr>
              <a:t> </a:t>
            </a:r>
            <a:r>
              <a:rPr lang="en-US" sz="1600" dirty="0" err="1">
                <a:latin typeface="Century Gothic" panose="020F0302020204030204"/>
              </a:rPr>
              <a:t>lait</a:t>
            </a:r>
            <a:r>
              <a:rPr lang="en-US" sz="1600" dirty="0">
                <a:latin typeface="Century Gothic" panose="020F0302020204030204"/>
              </a:rPr>
              <a:t>	un kilo </a:t>
            </a:r>
            <a:r>
              <a:rPr lang="en-US" sz="1600" b="1" dirty="0">
                <a:latin typeface="Century Gothic" panose="020F0302020204030204"/>
              </a:rPr>
              <a:t>de </a:t>
            </a:r>
            <a:r>
              <a:rPr lang="en-US" sz="1600" dirty="0" err="1">
                <a:latin typeface="Century Gothic" panose="020F0302020204030204"/>
              </a:rPr>
              <a:t>viande</a:t>
            </a:r>
            <a:r>
              <a:rPr lang="en-US" sz="1600" dirty="0">
                <a:latin typeface="Century Gothic" panose="020F0302020204030204"/>
              </a:rPr>
              <a:t>		un </a:t>
            </a:r>
            <a:r>
              <a:rPr lang="en-US" sz="1600" dirty="0" err="1">
                <a:latin typeface="Century Gothic" panose="020F0302020204030204"/>
              </a:rPr>
              <a:t>verre</a:t>
            </a:r>
            <a:r>
              <a:rPr lang="en-US" sz="1600" dirty="0">
                <a:latin typeface="Century Gothic" panose="020F0302020204030204"/>
              </a:rPr>
              <a:t> </a:t>
            </a:r>
            <a:r>
              <a:rPr lang="en-US" sz="1600" b="1" dirty="0" err="1">
                <a:latin typeface="Century Gothic" panose="020F0302020204030204"/>
              </a:rPr>
              <a:t>d’</a:t>
            </a:r>
            <a:r>
              <a:rPr lang="en-US" sz="1600" dirty="0" err="1">
                <a:latin typeface="Century Gothic" panose="020F0302020204030204"/>
              </a:rPr>
              <a:t>eau</a:t>
            </a:r>
            <a:endParaRPr lang="en-US" sz="1600" dirty="0">
              <a:latin typeface="Century Gothic" panose="020F0302020204030204"/>
            </a:endParaRPr>
          </a:p>
          <a:p>
            <a:pPr lvl="0"/>
            <a:r>
              <a:rPr lang="en-US" sz="1600" i="1" dirty="0">
                <a:latin typeface="Century Gothic" panose="020F0302020204030204"/>
              </a:rPr>
              <a:t>a little milk	a kilo of meat		a glass of water</a:t>
            </a:r>
            <a:endParaRPr lang="en-US" sz="1600" b="1" i="1" dirty="0">
              <a:latin typeface="Century Gothic" panose="020F0302020204030204"/>
            </a:endParaRPr>
          </a:p>
        </p:txBody>
      </p:sp>
      <p:sp>
        <p:nvSpPr>
          <p:cNvPr id="29" name="TextBox 28">
            <a:extLst>
              <a:ext uri="{FF2B5EF4-FFF2-40B4-BE49-F238E27FC236}">
                <a16:creationId xmlns:a16="http://schemas.microsoft.com/office/drawing/2014/main" id="{0CE2B8DD-05DE-44D3-BA6E-23F8D1397CA1}"/>
              </a:ext>
            </a:extLst>
          </p:cNvPr>
          <p:cNvSpPr txBox="1"/>
          <p:nvPr/>
        </p:nvSpPr>
        <p:spPr>
          <a:xfrm>
            <a:off x="3635433" y="2713286"/>
            <a:ext cx="3132000" cy="374571"/>
          </a:xfrm>
          <a:prstGeom prst="wedgeRoundRectCallout">
            <a:avLst>
              <a:gd name="adj1" fmla="val 17617"/>
              <a:gd name="adj2" fmla="val -68362"/>
              <a:gd name="adj3" fmla="val 16667"/>
            </a:avLst>
          </a:prstGeom>
          <a:solidFill>
            <a:schemeClr val="accent5"/>
          </a:solidFill>
          <a:ln>
            <a:solidFill>
              <a:schemeClr val="accent4"/>
            </a:solidFill>
          </a:ln>
        </p:spPr>
        <p:txBody>
          <a:bodyPr wrap="square" rtlCol="0" anchor="ctr">
            <a:spAutoFit/>
          </a:bodyPr>
          <a:lstStyle/>
          <a:p>
            <a:pPr algn="ctr"/>
            <a:r>
              <a:rPr lang="en-GB" sz="1600" b="1" dirty="0">
                <a:latin typeface="Century Gothic" panose="020F0302020204030204"/>
              </a:rPr>
              <a:t>de</a:t>
            </a:r>
            <a:r>
              <a:rPr lang="en-GB" sz="1600" dirty="0">
                <a:latin typeface="Century Gothic" panose="020F0302020204030204"/>
              </a:rPr>
              <a:t> </a:t>
            </a:r>
            <a:r>
              <a:rPr lang="en-GB" sz="1600" dirty="0">
                <a:latin typeface="Century Gothic" panose="020F0302020204030204"/>
                <a:sym typeface="Wingdings" panose="05000000000000000000" pitchFamily="2" charset="2"/>
              </a:rPr>
              <a:t> </a:t>
            </a:r>
            <a:r>
              <a:rPr lang="en-GB" sz="1600" b="1" dirty="0">
                <a:latin typeface="Century Gothic" panose="020F0302020204030204"/>
                <a:sym typeface="Wingdings" panose="05000000000000000000" pitchFamily="2" charset="2"/>
              </a:rPr>
              <a:t>d’ </a:t>
            </a:r>
            <a:r>
              <a:rPr lang="en-GB" sz="1600" dirty="0">
                <a:latin typeface="Century Gothic" panose="020F0302020204030204"/>
                <a:sym typeface="Wingdings" panose="05000000000000000000" pitchFamily="2" charset="2"/>
              </a:rPr>
              <a:t>before a vowel / h.</a:t>
            </a:r>
            <a:endParaRPr lang="en-GB" sz="1600" b="1" dirty="0">
              <a:latin typeface="Century Gothic" panose="020F0302020204030204"/>
            </a:endParaRPr>
          </a:p>
        </p:txBody>
      </p:sp>
      <p:sp>
        <p:nvSpPr>
          <p:cNvPr id="40" name="Rectangle 39"/>
          <p:cNvSpPr/>
          <p:nvPr/>
        </p:nvSpPr>
        <p:spPr>
          <a:xfrm>
            <a:off x="108000" y="3134266"/>
            <a:ext cx="6817133" cy="2631490"/>
          </a:xfrm>
          <a:prstGeom prst="rect">
            <a:avLst/>
          </a:prstGeom>
        </p:spPr>
        <p:txBody>
          <a:bodyPr wrap="square">
            <a:spAutoFit/>
          </a:bodyPr>
          <a:lstStyle/>
          <a:p>
            <a:pPr lvl="0">
              <a:defRPr/>
            </a:pPr>
            <a:r>
              <a:rPr lang="en-US" sz="1600" dirty="0">
                <a:latin typeface="Century Gothic" panose="020F0302020204030204"/>
              </a:rPr>
              <a:t>We use the </a:t>
            </a:r>
            <a:r>
              <a:rPr lang="en-US" sz="1600" b="1" dirty="0">
                <a:latin typeface="Century Gothic" panose="020F0302020204030204"/>
              </a:rPr>
              <a:t>definite</a:t>
            </a:r>
            <a:r>
              <a:rPr lang="en-US" sz="1600" dirty="0">
                <a:latin typeface="Century Gothic" panose="020F0302020204030204"/>
              </a:rPr>
              <a:t> </a:t>
            </a:r>
            <a:r>
              <a:rPr lang="en-US" sz="1600" b="1" dirty="0">
                <a:latin typeface="Century Gothic" panose="020F0302020204030204"/>
              </a:rPr>
              <a:t>article</a:t>
            </a:r>
            <a:r>
              <a:rPr lang="en-US" sz="1600" dirty="0">
                <a:latin typeface="Century Gothic" panose="020F0302020204030204"/>
              </a:rPr>
              <a:t> to make general statements and give our opinions about things. We don’t always say </a:t>
            </a:r>
            <a:r>
              <a:rPr lang="en-US" sz="1600" b="1" dirty="0">
                <a:latin typeface="Century Gothic" panose="020F0302020204030204"/>
              </a:rPr>
              <a:t>‘the</a:t>
            </a:r>
            <a:r>
              <a:rPr lang="en-US" sz="1600" dirty="0">
                <a:latin typeface="Century Gothic" panose="020F0302020204030204"/>
              </a:rPr>
              <a:t>’ in English</a:t>
            </a:r>
            <a:r>
              <a:rPr lang="en-US" sz="1600" b="1" dirty="0">
                <a:latin typeface="Century Gothic" panose="020F0302020204030204"/>
              </a:rPr>
              <a:t>:</a:t>
            </a:r>
          </a:p>
          <a:p>
            <a:pPr lvl="0">
              <a:defRPr/>
            </a:pPr>
            <a:endParaRPr lang="en-US" sz="1000" i="1" dirty="0">
              <a:latin typeface="Century Gothic" panose="020F0302020204030204"/>
            </a:endParaRPr>
          </a:p>
          <a:p>
            <a:pPr lvl="0">
              <a:defRPr/>
            </a:pPr>
            <a:r>
              <a:rPr lang="en-US" sz="1600" b="1" dirty="0">
                <a:latin typeface="Century Gothic" panose="020F0302020204030204"/>
              </a:rPr>
              <a:t>Tu </a:t>
            </a:r>
            <a:r>
              <a:rPr lang="en-US" sz="1600" b="1" dirty="0" err="1">
                <a:latin typeface="Century Gothic" panose="020F0302020204030204"/>
              </a:rPr>
              <a:t>aimes</a:t>
            </a:r>
            <a:r>
              <a:rPr lang="en-US" sz="1600" b="1" dirty="0">
                <a:latin typeface="Century Gothic" panose="020F0302020204030204"/>
              </a:rPr>
              <a:t> le fromage ? </a:t>
            </a:r>
            <a:r>
              <a:rPr lang="en-US" sz="1600" dirty="0">
                <a:latin typeface="Century Gothic" panose="020F0302020204030204"/>
              </a:rPr>
              <a:t>-</a:t>
            </a:r>
            <a:r>
              <a:rPr lang="en-US" sz="1600" b="1" dirty="0">
                <a:latin typeface="Century Gothic" panose="020F0302020204030204"/>
              </a:rPr>
              <a:t> </a:t>
            </a:r>
            <a:r>
              <a:rPr lang="en-US" sz="1600" i="1" dirty="0">
                <a:latin typeface="Century Gothic" panose="020F0302020204030204"/>
              </a:rPr>
              <a:t>Do you like </a:t>
            </a:r>
            <a:r>
              <a:rPr lang="en-US" sz="1600" b="1" i="1" dirty="0">
                <a:latin typeface="Century Gothic" panose="020F0302020204030204"/>
              </a:rPr>
              <a:t>the cheese</a:t>
            </a:r>
            <a:r>
              <a:rPr lang="en-US" sz="1600" i="1" dirty="0">
                <a:latin typeface="Century Gothic" panose="020F0302020204030204"/>
              </a:rPr>
              <a:t>? </a:t>
            </a:r>
            <a:r>
              <a:rPr lang="en-US" sz="1600" dirty="0">
                <a:latin typeface="Century Gothic" panose="020F0302020204030204"/>
              </a:rPr>
              <a:t>(a specific cheese) </a:t>
            </a:r>
            <a:r>
              <a:rPr lang="en-US" sz="1600" b="1" dirty="0">
                <a:latin typeface="Century Gothic" panose="020F0302020204030204"/>
              </a:rPr>
              <a:t>OR </a:t>
            </a:r>
            <a:r>
              <a:rPr lang="en-US" sz="1600" i="1" dirty="0">
                <a:latin typeface="Century Gothic" panose="020F0302020204030204"/>
              </a:rPr>
              <a:t>Do you like </a:t>
            </a:r>
            <a:r>
              <a:rPr lang="en-US" sz="1600" b="1" i="1" dirty="0">
                <a:latin typeface="Century Gothic" panose="020F0302020204030204"/>
              </a:rPr>
              <a:t>cheese</a:t>
            </a:r>
            <a:r>
              <a:rPr lang="en-US" sz="1600" i="1" dirty="0">
                <a:latin typeface="Century Gothic" panose="020F0302020204030204"/>
              </a:rPr>
              <a:t>? </a:t>
            </a:r>
            <a:r>
              <a:rPr lang="en-US" sz="1600" dirty="0">
                <a:latin typeface="Century Gothic" panose="020F0302020204030204"/>
              </a:rPr>
              <a:t>(cheese in general)</a:t>
            </a:r>
          </a:p>
          <a:p>
            <a:pPr lvl="0">
              <a:defRPr/>
            </a:pPr>
            <a:endParaRPr lang="en-US" sz="800" b="1" dirty="0">
              <a:latin typeface="Century Gothic" panose="020F0302020204030204"/>
            </a:endParaRPr>
          </a:p>
          <a:p>
            <a:pPr>
              <a:defRPr/>
            </a:pPr>
            <a:r>
              <a:rPr lang="en-US" sz="1600" dirty="0">
                <a:solidFill>
                  <a:srgbClr val="000000"/>
                </a:solidFill>
                <a:latin typeface="Century Gothic" panose="020F0302020204030204"/>
              </a:rPr>
              <a:t>Similarly, the </a:t>
            </a:r>
            <a:r>
              <a:rPr lang="en-US" sz="1600" b="1" dirty="0">
                <a:solidFill>
                  <a:srgbClr val="000000"/>
                </a:solidFill>
                <a:latin typeface="Century Gothic" panose="020F0302020204030204"/>
              </a:rPr>
              <a:t>partitive article</a:t>
            </a:r>
            <a:r>
              <a:rPr lang="en-US" sz="1600" dirty="0">
                <a:solidFill>
                  <a:srgbClr val="000000"/>
                </a:solidFill>
                <a:latin typeface="Century Gothic" panose="020F0302020204030204"/>
              </a:rPr>
              <a:t> is not always translated as ‘</a:t>
            </a:r>
            <a:r>
              <a:rPr lang="en-US" sz="1600" b="1" dirty="0">
                <a:solidFill>
                  <a:srgbClr val="000000"/>
                </a:solidFill>
                <a:latin typeface="Century Gothic" panose="020F0302020204030204"/>
              </a:rPr>
              <a:t>some</a:t>
            </a:r>
            <a:r>
              <a:rPr lang="en-US" sz="1600" dirty="0">
                <a:solidFill>
                  <a:srgbClr val="000000"/>
                </a:solidFill>
                <a:latin typeface="Century Gothic" panose="020F0302020204030204"/>
              </a:rPr>
              <a:t>’:</a:t>
            </a:r>
          </a:p>
          <a:p>
            <a:pPr lvl="0">
              <a:defRPr/>
            </a:pPr>
            <a:endParaRPr lang="en-US" sz="800" dirty="0">
              <a:latin typeface="Century Gothic" panose="020F0302020204030204"/>
            </a:endParaRPr>
          </a:p>
          <a:p>
            <a:pPr lvl="0">
              <a:defRPr/>
            </a:pPr>
            <a:endParaRPr lang="en-US" sz="300" b="1" dirty="0">
              <a:latin typeface="Century Gothic" panose="020F0302020204030204"/>
            </a:endParaRPr>
          </a:p>
          <a:p>
            <a:pPr lvl="0">
              <a:defRPr/>
            </a:pPr>
            <a:r>
              <a:rPr lang="en-US" sz="1600" b="1" dirty="0">
                <a:latin typeface="Century Gothic" panose="020F0302020204030204"/>
              </a:rPr>
              <a:t>Tu as </a:t>
            </a:r>
            <a:r>
              <a:rPr lang="en-US" sz="1600" b="1" dirty="0" err="1">
                <a:latin typeface="Century Gothic" panose="020F0302020204030204"/>
              </a:rPr>
              <a:t>acheté</a:t>
            </a:r>
            <a:r>
              <a:rPr lang="en-US" sz="1600" b="1" dirty="0">
                <a:latin typeface="Century Gothic" panose="020F0302020204030204"/>
              </a:rPr>
              <a:t> du fromage ? - </a:t>
            </a:r>
            <a:r>
              <a:rPr lang="en-US" sz="1600" i="1" dirty="0">
                <a:latin typeface="Century Gothic" panose="020F0302020204030204"/>
              </a:rPr>
              <a:t>Did you buy </a:t>
            </a:r>
            <a:r>
              <a:rPr lang="en-US" sz="1600" b="1" i="1" dirty="0">
                <a:latin typeface="Century Gothic" panose="020F0302020204030204"/>
              </a:rPr>
              <a:t>some cheese</a:t>
            </a:r>
            <a:r>
              <a:rPr lang="en-US" sz="1600" i="1" dirty="0">
                <a:latin typeface="Century Gothic" panose="020F0302020204030204"/>
              </a:rPr>
              <a:t>? </a:t>
            </a:r>
            <a:r>
              <a:rPr lang="en-US" sz="1600" b="1" dirty="0">
                <a:latin typeface="Century Gothic" panose="020F0302020204030204"/>
              </a:rPr>
              <a:t>OR</a:t>
            </a:r>
            <a:r>
              <a:rPr lang="en-US" sz="1600" dirty="0">
                <a:latin typeface="Century Gothic" panose="020F0302020204030204"/>
              </a:rPr>
              <a:t> </a:t>
            </a:r>
            <a:r>
              <a:rPr lang="en-US" sz="1600" i="1" dirty="0">
                <a:latin typeface="Century Gothic" panose="020F0302020204030204"/>
              </a:rPr>
              <a:t>Did you buy </a:t>
            </a:r>
            <a:r>
              <a:rPr lang="en-US" sz="1600" b="1" i="1" dirty="0">
                <a:latin typeface="Century Gothic" panose="020F0302020204030204"/>
              </a:rPr>
              <a:t>cheese</a:t>
            </a:r>
            <a:r>
              <a:rPr lang="en-US" sz="1600" i="1" dirty="0">
                <a:latin typeface="Century Gothic" panose="020F0302020204030204"/>
              </a:rPr>
              <a:t>? </a:t>
            </a:r>
          </a:p>
          <a:p>
            <a:pPr lvl="0">
              <a:defRPr/>
            </a:pPr>
            <a:endParaRPr lang="en-US" sz="800" i="1" dirty="0">
              <a:latin typeface="Century Gothic" panose="020F0302020204030204"/>
            </a:endParaRPr>
          </a:p>
          <a:p>
            <a:pPr>
              <a:defRPr/>
            </a:pPr>
            <a:r>
              <a:rPr lang="en-US" sz="1600" dirty="0">
                <a:solidFill>
                  <a:srgbClr val="000000"/>
                </a:solidFill>
                <a:latin typeface="Century Gothic" panose="020F0302020204030204"/>
              </a:rPr>
              <a:t>It is </a:t>
            </a:r>
            <a:r>
              <a:rPr lang="en-US" sz="1600" b="1" dirty="0">
                <a:solidFill>
                  <a:srgbClr val="000000"/>
                </a:solidFill>
                <a:latin typeface="Century Gothic" panose="020F0302020204030204"/>
              </a:rPr>
              <a:t>not possible </a:t>
            </a:r>
            <a:r>
              <a:rPr lang="en-US" sz="1600" dirty="0">
                <a:solidFill>
                  <a:srgbClr val="000000"/>
                </a:solidFill>
                <a:latin typeface="Century Gothic" panose="020F0302020204030204"/>
              </a:rPr>
              <a:t>to drop the article in French. </a:t>
            </a:r>
            <a:endParaRPr lang="en-US" sz="1600" i="1" dirty="0">
              <a:latin typeface="Century Gothic" panose="020F0302020204030204"/>
            </a:endParaRPr>
          </a:p>
        </p:txBody>
      </p:sp>
      <p:sp>
        <p:nvSpPr>
          <p:cNvPr id="6" name="Rectangle 5">
            <a:extLst>
              <a:ext uri="{FF2B5EF4-FFF2-40B4-BE49-F238E27FC236}">
                <a16:creationId xmlns:a16="http://schemas.microsoft.com/office/drawing/2014/main" id="{89AE7B33-F0F4-4682-9977-8704306E3740}"/>
              </a:ext>
            </a:extLst>
          </p:cNvPr>
          <p:cNvSpPr/>
          <p:nvPr/>
        </p:nvSpPr>
        <p:spPr>
          <a:xfrm>
            <a:off x="108000" y="84219"/>
            <a:ext cx="2435282"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Specified</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quantities</a:t>
            </a:r>
            <a:endParaRPr lang="en-GB" dirty="0">
              <a:solidFill>
                <a:srgbClr val="000000"/>
              </a:solidFill>
              <a:latin typeface="Century Gothic" panose="020B0502020202020204" pitchFamily="34" charset="0"/>
            </a:endParaRPr>
          </a:p>
        </p:txBody>
      </p:sp>
      <p:sp>
        <p:nvSpPr>
          <p:cNvPr id="7" name="Rectangle 6">
            <a:extLst>
              <a:ext uri="{FF2B5EF4-FFF2-40B4-BE49-F238E27FC236}">
                <a16:creationId xmlns:a16="http://schemas.microsoft.com/office/drawing/2014/main" id="{44B91306-8E17-4DCE-938F-E4023831C006}"/>
              </a:ext>
            </a:extLst>
          </p:cNvPr>
          <p:cNvSpPr/>
          <p:nvPr/>
        </p:nvSpPr>
        <p:spPr>
          <a:xfrm>
            <a:off x="108000" y="2718525"/>
            <a:ext cx="2637260"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Unspecified</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quantities</a:t>
            </a:r>
            <a:endParaRPr lang="en-GB" dirty="0">
              <a:solidFill>
                <a:srgbClr val="000000"/>
              </a:solidFill>
              <a:latin typeface="Century Gothic" panose="020B0502020202020204" pitchFamily="34" charset="0"/>
            </a:endParaRPr>
          </a:p>
        </p:txBody>
      </p:sp>
      <p:sp>
        <p:nvSpPr>
          <p:cNvPr id="25" name="Rectangle 24">
            <a:extLst>
              <a:ext uri="{FF2B5EF4-FFF2-40B4-BE49-F238E27FC236}">
                <a16:creationId xmlns:a16="http://schemas.microsoft.com/office/drawing/2014/main" id="{F47130FB-4790-400D-863A-FD6C1A8A8F64}"/>
              </a:ext>
            </a:extLst>
          </p:cNvPr>
          <p:cNvSpPr/>
          <p:nvPr/>
        </p:nvSpPr>
        <p:spPr>
          <a:xfrm>
            <a:off x="5016262" y="577516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graphicFrame>
        <p:nvGraphicFramePr>
          <p:cNvPr id="11" name="Table 10">
            <a:extLst>
              <a:ext uri="{FF2B5EF4-FFF2-40B4-BE49-F238E27FC236}">
                <a16:creationId xmlns:a16="http://schemas.microsoft.com/office/drawing/2014/main" id="{12971CA5-C416-4FC9-9EDE-20F40CED2FE8}"/>
              </a:ext>
            </a:extLst>
          </p:cNvPr>
          <p:cNvGraphicFramePr>
            <a:graphicFrameLocks noGrp="1"/>
          </p:cNvGraphicFramePr>
          <p:nvPr>
            <p:extLst>
              <p:ext uri="{D42A27DB-BD31-4B8C-83A1-F6EECF244321}">
                <p14:modId xmlns:p14="http://schemas.microsoft.com/office/powerpoint/2010/main" val="648454662"/>
              </p:ext>
            </p:extLst>
          </p:nvPr>
        </p:nvGraphicFramePr>
        <p:xfrm>
          <a:off x="-183036" y="6334773"/>
          <a:ext cx="797537" cy="2701024"/>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1822462163"/>
                    </a:ext>
                  </a:extLst>
                </a:gridCol>
              </a:tblGrid>
              <a:tr h="337628">
                <a:tc>
                  <a:txBody>
                    <a:bodyPr/>
                    <a:lstStyle/>
                    <a:p>
                      <a:pPr algn="ct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93131234"/>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2558956"/>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430329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42890149"/>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87054885"/>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3605205"/>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3021336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73984721"/>
                  </a:ext>
                </a:extLst>
              </a:tr>
            </a:tbl>
          </a:graphicData>
        </a:graphic>
      </p:graphicFrame>
      <p:graphicFrame>
        <p:nvGraphicFramePr>
          <p:cNvPr id="12" name="Table 11">
            <a:extLst>
              <a:ext uri="{FF2B5EF4-FFF2-40B4-BE49-F238E27FC236}">
                <a16:creationId xmlns:a16="http://schemas.microsoft.com/office/drawing/2014/main" id="{F54C2CDF-81C8-4023-8A30-8B828F4BC674}"/>
              </a:ext>
            </a:extLst>
          </p:cNvPr>
          <p:cNvGraphicFramePr>
            <a:graphicFrameLocks noGrp="1"/>
          </p:cNvGraphicFramePr>
          <p:nvPr>
            <p:extLst>
              <p:ext uri="{D42A27DB-BD31-4B8C-83A1-F6EECF244321}">
                <p14:modId xmlns:p14="http://schemas.microsoft.com/office/powerpoint/2010/main" val="2436269233"/>
              </p:ext>
            </p:extLst>
          </p:nvPr>
        </p:nvGraphicFramePr>
        <p:xfrm>
          <a:off x="403270" y="6336277"/>
          <a:ext cx="3571964" cy="2699520"/>
        </p:xfrm>
        <a:graphic>
          <a:graphicData uri="http://schemas.openxmlformats.org/drawingml/2006/table">
            <a:tbl>
              <a:tblPr>
                <a:tableStyleId>{5940675A-B579-460E-94D1-54222C63F5DA}</a:tableStyleId>
              </a:tblPr>
              <a:tblGrid>
                <a:gridCol w="1261330">
                  <a:extLst>
                    <a:ext uri="{9D8B030D-6E8A-4147-A177-3AD203B41FA5}">
                      <a16:colId xmlns:a16="http://schemas.microsoft.com/office/drawing/2014/main" val="3344591743"/>
                    </a:ext>
                  </a:extLst>
                </a:gridCol>
                <a:gridCol w="2310634">
                  <a:extLst>
                    <a:ext uri="{9D8B030D-6E8A-4147-A177-3AD203B41FA5}">
                      <a16:colId xmlns:a16="http://schemas.microsoft.com/office/drawing/2014/main" val="1834391653"/>
                    </a:ext>
                  </a:extLst>
                </a:gridCol>
              </a:tblGrid>
              <a:tr h="326907">
                <a:tc>
                  <a:txBody>
                    <a:bodyPr/>
                    <a:lstStyle/>
                    <a:p>
                      <a:r>
                        <a:rPr lang="en-GB" sz="1600" dirty="0" err="1">
                          <a:latin typeface="Century Gothic" panose="020B0502020202020204" pitchFamily="34" charset="0"/>
                        </a:rPr>
                        <a:t>boire</a:t>
                      </a:r>
                      <a:endParaRPr lang="en-GB" sz="1600" dirty="0">
                        <a:latin typeface="Century Gothic" panose="020B0502020202020204" pitchFamily="34" charset="0"/>
                      </a:endParaRPr>
                    </a:p>
                  </a:txBody>
                  <a:tcPr marL="72000" marR="0" marT="46800" marB="46800" anchor="b"/>
                </a:tc>
                <a:tc>
                  <a:txBody>
                    <a:bodyPr/>
                    <a:lstStyle/>
                    <a:p>
                      <a:r>
                        <a:rPr lang="en-GB" sz="1600" dirty="0">
                          <a:latin typeface="Century Gothic" panose="020B0502020202020204" pitchFamily="34" charset="0"/>
                        </a:rPr>
                        <a:t>to drink, drinking</a:t>
                      </a:r>
                    </a:p>
                  </a:txBody>
                  <a:tcPr marL="72000" marR="0" marT="46800" marB="46800" anchor="b"/>
                </a:tc>
                <a:extLst>
                  <a:ext uri="{0D108BD9-81ED-4DB2-BD59-A6C34878D82A}">
                    <a16:rowId xmlns:a16="http://schemas.microsoft.com/office/drawing/2014/main" val="948916334"/>
                  </a:ext>
                </a:extLst>
              </a:tr>
              <a:tr h="182809">
                <a:tc>
                  <a:txBody>
                    <a:bodyPr/>
                    <a:lstStyle/>
                    <a:p>
                      <a:r>
                        <a:rPr lang="en-GB" sz="1600" dirty="0">
                          <a:latin typeface="Century Gothic" panose="020B0502020202020204" pitchFamily="34" charset="0"/>
                        </a:rPr>
                        <a:t>je bois</a:t>
                      </a:r>
                    </a:p>
                  </a:txBody>
                  <a:tcPr marL="72000" marR="0" marT="46800" marB="46800" anchor="b"/>
                </a:tc>
                <a:tc>
                  <a:txBody>
                    <a:bodyPr/>
                    <a:lstStyle/>
                    <a:p>
                      <a:r>
                        <a:rPr lang="en-GB" sz="1600" dirty="0">
                          <a:latin typeface="Century Gothic" panose="020B0502020202020204" pitchFamily="34" charset="0"/>
                        </a:rPr>
                        <a:t>I drink, am drinking</a:t>
                      </a:r>
                    </a:p>
                  </a:txBody>
                  <a:tcPr marL="72000" marR="0" marT="46800" marB="46800" anchor="b"/>
                </a:tc>
                <a:extLst>
                  <a:ext uri="{0D108BD9-81ED-4DB2-BD59-A6C34878D82A}">
                    <a16:rowId xmlns:a16="http://schemas.microsoft.com/office/drawing/2014/main" val="3987336662"/>
                  </a:ext>
                </a:extLst>
              </a:tr>
              <a:tr h="182809">
                <a:tc>
                  <a:txBody>
                    <a:bodyPr/>
                    <a:lstStyle/>
                    <a:p>
                      <a:r>
                        <a:rPr lang="en-GB" sz="1600" dirty="0" err="1">
                          <a:latin typeface="Century Gothic" panose="020B0502020202020204" pitchFamily="34" charset="0"/>
                        </a:rPr>
                        <a:t>tu</a:t>
                      </a:r>
                      <a:r>
                        <a:rPr lang="en-GB" sz="1600" baseline="0" dirty="0">
                          <a:latin typeface="Century Gothic" panose="020B0502020202020204" pitchFamily="34" charset="0"/>
                        </a:rPr>
                        <a:t> bois</a:t>
                      </a:r>
                      <a:endParaRPr lang="en-GB" sz="1600" dirty="0">
                        <a:latin typeface="Century Gothic" panose="020B0502020202020204" pitchFamily="34" charset="0"/>
                      </a:endParaRPr>
                    </a:p>
                  </a:txBody>
                  <a:tcPr marL="72000" marR="0" marT="46800" marB="46800" anchor="b"/>
                </a:tc>
                <a:tc>
                  <a:txBody>
                    <a:bodyPr/>
                    <a:lstStyle/>
                    <a:p>
                      <a:r>
                        <a:rPr lang="en-GB" sz="1600" dirty="0">
                          <a:latin typeface="Century Gothic" panose="020B0502020202020204" pitchFamily="34" charset="0"/>
                        </a:rPr>
                        <a:t>you drink, are drinking</a:t>
                      </a:r>
                    </a:p>
                  </a:txBody>
                  <a:tcPr marL="72000" marR="0" marT="46800" marB="46800" anchor="b"/>
                </a:tc>
                <a:extLst>
                  <a:ext uri="{0D108BD9-81ED-4DB2-BD59-A6C34878D82A}">
                    <a16:rowId xmlns:a16="http://schemas.microsoft.com/office/drawing/2014/main" val="3215526113"/>
                  </a:ext>
                </a:extLst>
              </a:tr>
              <a:tr h="182809">
                <a:tc>
                  <a:txBody>
                    <a:bodyPr/>
                    <a:lstStyle/>
                    <a:p>
                      <a:r>
                        <a:rPr lang="en-GB" sz="1600" dirty="0" err="1">
                          <a:latin typeface="Century Gothic" panose="020B0502020202020204" pitchFamily="34" charset="0"/>
                        </a:rPr>
                        <a:t>il</a:t>
                      </a:r>
                      <a:r>
                        <a:rPr lang="en-GB" sz="1600" dirty="0">
                          <a:latin typeface="Century Gothic" panose="020B0502020202020204" pitchFamily="34" charset="0"/>
                        </a:rPr>
                        <a:t>/</a:t>
                      </a:r>
                      <a:r>
                        <a:rPr lang="en-GB" sz="1600" dirty="0" err="1">
                          <a:latin typeface="Century Gothic" panose="020B0502020202020204" pitchFamily="34" charset="0"/>
                        </a:rPr>
                        <a:t>elle</a:t>
                      </a:r>
                      <a:r>
                        <a:rPr lang="en-GB" sz="1600" baseline="0" dirty="0">
                          <a:latin typeface="Century Gothic" panose="020B0502020202020204" pitchFamily="34" charset="0"/>
                        </a:rPr>
                        <a:t> </a:t>
                      </a:r>
                      <a:r>
                        <a:rPr lang="en-GB" sz="1600" baseline="0" dirty="0" err="1">
                          <a:latin typeface="Century Gothic" panose="020B0502020202020204" pitchFamily="34" charset="0"/>
                        </a:rPr>
                        <a:t>boit</a:t>
                      </a:r>
                      <a:endParaRPr lang="en-GB" sz="1600" dirty="0">
                        <a:latin typeface="Century Gothic" panose="020B0502020202020204" pitchFamily="34" charset="0"/>
                      </a:endParaRPr>
                    </a:p>
                  </a:txBody>
                  <a:tcPr marL="72000" marR="0" marT="46800" marB="46800" anchor="b"/>
                </a:tc>
                <a:tc>
                  <a:txBody>
                    <a:bodyPr/>
                    <a:lstStyle/>
                    <a:p>
                      <a:r>
                        <a:rPr lang="en-GB" sz="1600" dirty="0">
                          <a:latin typeface="Century Gothic" panose="020B0502020202020204" pitchFamily="34" charset="0"/>
                        </a:rPr>
                        <a:t>s/he</a:t>
                      </a:r>
                      <a:r>
                        <a:rPr lang="en-GB" sz="1600" baseline="0" dirty="0">
                          <a:latin typeface="Century Gothic" panose="020B0502020202020204" pitchFamily="34" charset="0"/>
                        </a:rPr>
                        <a:t> drinks, is drinking</a:t>
                      </a:r>
                      <a:endParaRPr lang="en-GB" sz="1600" dirty="0">
                        <a:latin typeface="Century Gothic" panose="020B0502020202020204" pitchFamily="34" charset="0"/>
                      </a:endParaRPr>
                    </a:p>
                  </a:txBody>
                  <a:tcPr marL="72000" marR="0" marT="46800" marB="46800" anchor="b"/>
                </a:tc>
                <a:extLst>
                  <a:ext uri="{0D108BD9-81ED-4DB2-BD59-A6C34878D82A}">
                    <a16:rowId xmlns:a16="http://schemas.microsoft.com/office/drawing/2014/main" val="2704648950"/>
                  </a:ext>
                </a:extLst>
              </a:tr>
              <a:tr h="182809">
                <a:tc>
                  <a:txBody>
                    <a:bodyPr/>
                    <a:lstStyle/>
                    <a:p>
                      <a:r>
                        <a:rPr lang="en-GB" sz="1600" dirty="0" err="1">
                          <a:latin typeface="Century Gothic" panose="020B0502020202020204" pitchFamily="34" charset="0"/>
                        </a:rPr>
                        <a:t>gagner</a:t>
                      </a:r>
                      <a:endParaRPr lang="en-GB" sz="1600" dirty="0">
                        <a:latin typeface="Century Gothic" panose="020B0502020202020204" pitchFamily="34" charset="0"/>
                      </a:endParaRPr>
                    </a:p>
                  </a:txBody>
                  <a:tcPr marL="72000" marR="0" marT="46800" marB="46800" anchor="b"/>
                </a:tc>
                <a:tc>
                  <a:txBody>
                    <a:bodyPr/>
                    <a:lstStyle/>
                    <a:p>
                      <a:r>
                        <a:rPr lang="en-GB" sz="1600" dirty="0">
                          <a:latin typeface="Century Gothic" panose="020B0502020202020204" pitchFamily="34" charset="0"/>
                        </a:rPr>
                        <a:t>to win, to earn</a:t>
                      </a:r>
                    </a:p>
                  </a:txBody>
                  <a:tcPr marL="72000" marR="0" marT="46800" marB="46800" anchor="b"/>
                </a:tc>
                <a:extLst>
                  <a:ext uri="{0D108BD9-81ED-4DB2-BD59-A6C34878D82A}">
                    <a16:rowId xmlns:a16="http://schemas.microsoft.com/office/drawing/2014/main" val="973166125"/>
                  </a:ext>
                </a:extLst>
              </a:tr>
              <a:tr h="292847">
                <a:tc>
                  <a:txBody>
                    <a:bodyPr/>
                    <a:lstStyle/>
                    <a:p>
                      <a:r>
                        <a:rPr lang="en-GB" sz="1600" dirty="0" err="1">
                          <a:latin typeface="Century Gothic" panose="020B0502020202020204" pitchFamily="34" charset="0"/>
                        </a:rPr>
                        <a:t>l’argent</a:t>
                      </a:r>
                      <a:r>
                        <a:rPr lang="en-GB" sz="1600" dirty="0">
                          <a:latin typeface="Century Gothic" panose="020B0502020202020204" pitchFamily="34" charset="0"/>
                        </a:rPr>
                        <a:t> (m)</a:t>
                      </a:r>
                    </a:p>
                  </a:txBody>
                  <a:tcPr marL="72000" marR="0" marT="46800" marB="46800" anchor="b"/>
                </a:tc>
                <a:tc>
                  <a:txBody>
                    <a:bodyPr/>
                    <a:lstStyle/>
                    <a:p>
                      <a:r>
                        <a:rPr lang="en-GB" sz="1600" dirty="0">
                          <a:latin typeface="Century Gothic" panose="020B0502020202020204" pitchFamily="34" charset="0"/>
                        </a:rPr>
                        <a:t>money</a:t>
                      </a:r>
                    </a:p>
                  </a:txBody>
                  <a:tcPr marL="72000" marR="0" marT="46800" marB="46800" anchor="b"/>
                </a:tc>
                <a:extLst>
                  <a:ext uri="{0D108BD9-81ED-4DB2-BD59-A6C34878D82A}">
                    <a16:rowId xmlns:a16="http://schemas.microsoft.com/office/drawing/2014/main" val="2120593968"/>
                  </a:ext>
                </a:extLst>
              </a:tr>
              <a:tr h="0">
                <a:tc>
                  <a:txBody>
                    <a:bodyPr/>
                    <a:lstStyle/>
                    <a:p>
                      <a:r>
                        <a:rPr lang="en-GB" sz="1600" dirty="0">
                          <a:latin typeface="Century Gothic" panose="020B0502020202020204" pitchFamily="34" charset="0"/>
                        </a:rPr>
                        <a:t>la</a:t>
                      </a:r>
                      <a:r>
                        <a:rPr lang="en-GB" sz="1600" baseline="0" dirty="0">
                          <a:latin typeface="Century Gothic" panose="020B0502020202020204" pitchFamily="34" charset="0"/>
                        </a:rPr>
                        <a:t> chance </a:t>
                      </a:r>
                      <a:endParaRPr lang="en-GB" sz="1600" dirty="0">
                        <a:latin typeface="Century Gothic" panose="020B0502020202020204" pitchFamily="34" charset="0"/>
                      </a:endParaRPr>
                    </a:p>
                  </a:txBody>
                  <a:tcPr marL="72000" marR="0" marT="46800" marB="46800" anchor="b"/>
                </a:tc>
                <a:tc>
                  <a:txBody>
                    <a:bodyPr/>
                    <a:lstStyle/>
                    <a:p>
                      <a:r>
                        <a:rPr lang="en-GB" sz="1600" dirty="0">
                          <a:latin typeface="Century Gothic" panose="020B0502020202020204" pitchFamily="34" charset="0"/>
                        </a:rPr>
                        <a:t>luck</a:t>
                      </a:r>
                    </a:p>
                  </a:txBody>
                  <a:tcPr marL="72000" marR="0" marT="46800" marB="46800" anchor="b"/>
                </a:tc>
                <a:extLst>
                  <a:ext uri="{0D108BD9-81ED-4DB2-BD59-A6C34878D82A}">
                    <a16:rowId xmlns:a16="http://schemas.microsoft.com/office/drawing/2014/main" val="4025112313"/>
                  </a:ext>
                </a:extLst>
              </a:tr>
              <a:tr h="0">
                <a:tc>
                  <a:txBody>
                    <a:bodyPr/>
                    <a:lstStyle/>
                    <a:p>
                      <a:r>
                        <a:rPr lang="en-GB" sz="1600" dirty="0">
                          <a:latin typeface="Century Gothic" panose="020B0502020202020204" pitchFamily="34" charset="0"/>
                        </a:rPr>
                        <a:t>le café</a:t>
                      </a:r>
                    </a:p>
                  </a:txBody>
                  <a:tcPr marL="72000" marR="0" marT="46800" marB="46800" anchor="b"/>
                </a:tc>
                <a:tc>
                  <a:txBody>
                    <a:bodyPr/>
                    <a:lstStyle/>
                    <a:p>
                      <a:r>
                        <a:rPr lang="en-GB" sz="1600" dirty="0">
                          <a:latin typeface="Century Gothic" panose="020B0502020202020204" pitchFamily="34" charset="0"/>
                        </a:rPr>
                        <a:t>café, coffee</a:t>
                      </a:r>
                    </a:p>
                  </a:txBody>
                  <a:tcPr marL="72000" marR="0" marT="46800" marB="46800" anchor="b"/>
                </a:tc>
                <a:extLst>
                  <a:ext uri="{0D108BD9-81ED-4DB2-BD59-A6C34878D82A}">
                    <a16:rowId xmlns:a16="http://schemas.microsoft.com/office/drawing/2014/main" val="588162786"/>
                  </a:ext>
                </a:extLst>
              </a:tr>
            </a:tbl>
          </a:graphicData>
        </a:graphic>
      </p:graphicFrame>
      <p:graphicFrame>
        <p:nvGraphicFramePr>
          <p:cNvPr id="14" name="Table 13">
            <a:extLst>
              <a:ext uri="{FF2B5EF4-FFF2-40B4-BE49-F238E27FC236}">
                <a16:creationId xmlns:a16="http://schemas.microsoft.com/office/drawing/2014/main" id="{B7188096-C904-4602-88C4-02FBF5E77B2F}"/>
              </a:ext>
            </a:extLst>
          </p:cNvPr>
          <p:cNvGraphicFramePr>
            <a:graphicFrameLocks noGrp="1"/>
          </p:cNvGraphicFramePr>
          <p:nvPr>
            <p:extLst>
              <p:ext uri="{D42A27DB-BD31-4B8C-83A1-F6EECF244321}">
                <p14:modId xmlns:p14="http://schemas.microsoft.com/office/powerpoint/2010/main" val="4248305814"/>
              </p:ext>
            </p:extLst>
          </p:nvPr>
        </p:nvGraphicFramePr>
        <p:xfrm>
          <a:off x="4485340" y="6336277"/>
          <a:ext cx="2322827" cy="2024640"/>
        </p:xfrm>
        <a:graphic>
          <a:graphicData uri="http://schemas.openxmlformats.org/drawingml/2006/table">
            <a:tbl>
              <a:tblPr>
                <a:tableStyleId>{5940675A-B579-460E-94D1-54222C63F5DA}</a:tableStyleId>
              </a:tblPr>
              <a:tblGrid>
                <a:gridCol w="1142066">
                  <a:extLst>
                    <a:ext uri="{9D8B030D-6E8A-4147-A177-3AD203B41FA5}">
                      <a16:colId xmlns:a16="http://schemas.microsoft.com/office/drawing/2014/main" val="2576834893"/>
                    </a:ext>
                  </a:extLst>
                </a:gridCol>
                <a:gridCol w="1180761">
                  <a:extLst>
                    <a:ext uri="{9D8B030D-6E8A-4147-A177-3AD203B41FA5}">
                      <a16:colId xmlns:a16="http://schemas.microsoft.com/office/drawing/2014/main" val="3222018720"/>
                    </a:ext>
                  </a:extLst>
                </a:gridCol>
              </a:tblGrid>
              <a:tr h="182809">
                <a:tc>
                  <a:txBody>
                    <a:bodyPr/>
                    <a:lstStyle/>
                    <a:p>
                      <a:r>
                        <a:rPr lang="en-GB" sz="1600" dirty="0">
                          <a:latin typeface="Century Gothic" panose="020B0502020202020204" pitchFamily="34" charset="0"/>
                        </a:rPr>
                        <a:t>le </a:t>
                      </a:r>
                      <a:r>
                        <a:rPr lang="en-GB" sz="1600" dirty="0" err="1">
                          <a:latin typeface="Century Gothic" panose="020B0502020202020204" pitchFamily="34" charset="0"/>
                        </a:rPr>
                        <a:t>lait</a:t>
                      </a:r>
                      <a:endParaRPr lang="en-GB" sz="1600" dirty="0">
                        <a:latin typeface="Century Gothic" panose="020B0502020202020204" pitchFamily="34" charset="0"/>
                      </a:endParaRPr>
                    </a:p>
                  </a:txBody>
                  <a:tcPr marL="72000" marR="0" marT="46800" marB="46800" anchor="b"/>
                </a:tc>
                <a:tc>
                  <a:txBody>
                    <a:bodyPr/>
                    <a:lstStyle/>
                    <a:p>
                      <a:r>
                        <a:rPr lang="en-GB" sz="1600" dirty="0">
                          <a:latin typeface="Century Gothic" panose="020B0502020202020204" pitchFamily="34" charset="0"/>
                        </a:rPr>
                        <a:t>milk</a:t>
                      </a:r>
                    </a:p>
                  </a:txBody>
                  <a:tcPr marL="72000" marR="0" marT="46800" marB="46800" anchor="b"/>
                </a:tc>
                <a:extLst>
                  <a:ext uri="{0D108BD9-81ED-4DB2-BD59-A6C34878D82A}">
                    <a16:rowId xmlns:a16="http://schemas.microsoft.com/office/drawing/2014/main" val="4091572625"/>
                  </a:ext>
                </a:extLst>
              </a:tr>
              <a:tr h="182809">
                <a:tc>
                  <a:txBody>
                    <a:bodyPr/>
                    <a:lstStyle/>
                    <a:p>
                      <a:r>
                        <a:rPr lang="en-GB" sz="1600" dirty="0">
                          <a:latin typeface="Century Gothic" panose="020B0502020202020204" pitchFamily="34" charset="0"/>
                        </a:rPr>
                        <a:t>le </a:t>
                      </a:r>
                      <a:r>
                        <a:rPr lang="en-GB" sz="1600" dirty="0" err="1">
                          <a:latin typeface="Century Gothic" panose="020B0502020202020204" pitchFamily="34" charset="0"/>
                        </a:rPr>
                        <a:t>thé</a:t>
                      </a:r>
                      <a:endParaRPr lang="en-GB" sz="1600" dirty="0">
                        <a:latin typeface="Century Gothic" panose="020B0502020202020204" pitchFamily="34" charset="0"/>
                      </a:endParaRPr>
                    </a:p>
                  </a:txBody>
                  <a:tcPr marL="72000" marR="0" marT="46800" marB="46800" anchor="b"/>
                </a:tc>
                <a:tc>
                  <a:txBody>
                    <a:bodyPr/>
                    <a:lstStyle/>
                    <a:p>
                      <a:r>
                        <a:rPr lang="en-GB" sz="1600" dirty="0">
                          <a:latin typeface="Century Gothic" panose="020B0502020202020204" pitchFamily="34" charset="0"/>
                        </a:rPr>
                        <a:t>tea</a:t>
                      </a:r>
                    </a:p>
                  </a:txBody>
                  <a:tcPr marL="72000" marR="0" marT="46800" marB="46800" anchor="b"/>
                </a:tc>
                <a:extLst>
                  <a:ext uri="{0D108BD9-81ED-4DB2-BD59-A6C34878D82A}">
                    <a16:rowId xmlns:a16="http://schemas.microsoft.com/office/drawing/2014/main" val="2716920505"/>
                  </a:ext>
                </a:extLst>
              </a:tr>
              <a:tr h="182809">
                <a:tc>
                  <a:txBody>
                    <a:bodyPr/>
                    <a:lstStyle/>
                    <a:p>
                      <a:r>
                        <a:rPr lang="en-GB" sz="1600" dirty="0">
                          <a:latin typeface="Century Gothic" panose="020B0502020202020204" pitchFamily="34" charset="0"/>
                        </a:rPr>
                        <a:t>la </a:t>
                      </a:r>
                      <a:r>
                        <a:rPr lang="en-GB" sz="1600" dirty="0" err="1">
                          <a:latin typeface="Century Gothic" panose="020B0502020202020204" pitchFamily="34" charset="0"/>
                        </a:rPr>
                        <a:t>viande</a:t>
                      </a:r>
                      <a:endParaRPr lang="en-GB" sz="1600" dirty="0">
                        <a:latin typeface="Century Gothic" panose="020B0502020202020204" pitchFamily="34" charset="0"/>
                      </a:endParaRPr>
                    </a:p>
                  </a:txBody>
                  <a:tcPr marL="72000" marR="0" marT="46800" marB="46800" anchor="b"/>
                </a:tc>
                <a:tc>
                  <a:txBody>
                    <a:bodyPr/>
                    <a:lstStyle/>
                    <a:p>
                      <a:r>
                        <a:rPr lang="en-GB" sz="1600" dirty="0">
                          <a:latin typeface="Century Gothic" panose="020B0502020202020204" pitchFamily="34" charset="0"/>
                        </a:rPr>
                        <a:t>meat</a:t>
                      </a:r>
                    </a:p>
                  </a:txBody>
                  <a:tcPr marL="72000" marR="0" marT="46800" marB="46800" anchor="b"/>
                </a:tc>
                <a:extLst>
                  <a:ext uri="{0D108BD9-81ED-4DB2-BD59-A6C34878D82A}">
                    <a16:rowId xmlns:a16="http://schemas.microsoft.com/office/drawing/2014/main" val="10010"/>
                  </a:ext>
                </a:extLst>
              </a:tr>
              <a:tr h="182809">
                <a:tc>
                  <a:txBody>
                    <a:bodyPr/>
                    <a:lstStyle/>
                    <a:p>
                      <a:r>
                        <a:rPr lang="en-GB" sz="1600" dirty="0">
                          <a:latin typeface="Century Gothic" panose="020B0502020202020204" pitchFamily="34" charset="0"/>
                        </a:rPr>
                        <a:t>le </a:t>
                      </a:r>
                      <a:r>
                        <a:rPr lang="en-GB" sz="1600" dirty="0" err="1">
                          <a:latin typeface="Century Gothic" panose="020B0502020202020204" pitchFamily="34" charset="0"/>
                        </a:rPr>
                        <a:t>verre</a:t>
                      </a:r>
                      <a:endParaRPr lang="en-GB" sz="1600" dirty="0">
                        <a:latin typeface="Century Gothic" panose="020B0502020202020204" pitchFamily="34" charset="0"/>
                      </a:endParaRPr>
                    </a:p>
                  </a:txBody>
                  <a:tcPr marL="72000" marR="0" marT="46800" marB="46800" anchor="b"/>
                </a:tc>
                <a:tc>
                  <a:txBody>
                    <a:bodyPr/>
                    <a:lstStyle/>
                    <a:p>
                      <a:r>
                        <a:rPr lang="en-GB" sz="1600" dirty="0">
                          <a:latin typeface="Century Gothic" panose="020B0502020202020204" pitchFamily="34" charset="0"/>
                        </a:rPr>
                        <a:t>glass</a:t>
                      </a:r>
                    </a:p>
                  </a:txBody>
                  <a:tcPr marL="72000" marR="0" marT="46800" marB="46800" anchor="b"/>
                </a:tc>
                <a:extLst>
                  <a:ext uri="{0D108BD9-81ED-4DB2-BD59-A6C34878D82A}">
                    <a16:rowId xmlns:a16="http://schemas.microsoft.com/office/drawing/2014/main" val="10011"/>
                  </a:ext>
                </a:extLst>
              </a:tr>
              <a:tr h="182809">
                <a:tc>
                  <a:txBody>
                    <a:bodyPr/>
                    <a:lstStyle/>
                    <a:p>
                      <a:r>
                        <a:rPr lang="en-GB" sz="1600" dirty="0">
                          <a:latin typeface="Century Gothic" panose="020B0502020202020204" pitchFamily="34" charset="0"/>
                        </a:rPr>
                        <a:t>beaucoup</a:t>
                      </a:r>
                    </a:p>
                  </a:txBody>
                  <a:tcPr marL="72000" marR="0" marT="46800" marB="46800" anchor="b"/>
                </a:tc>
                <a:tc>
                  <a:txBody>
                    <a:bodyPr/>
                    <a:lstStyle/>
                    <a:p>
                      <a:r>
                        <a:rPr lang="en-GB" sz="1600" dirty="0">
                          <a:latin typeface="Century Gothic" panose="020B0502020202020204" pitchFamily="34" charset="0"/>
                        </a:rPr>
                        <a:t>a lot</a:t>
                      </a:r>
                    </a:p>
                  </a:txBody>
                  <a:tcPr marL="72000" marR="0" marT="46800" marB="46800" anchor="b"/>
                </a:tc>
                <a:extLst>
                  <a:ext uri="{0D108BD9-81ED-4DB2-BD59-A6C34878D82A}">
                    <a16:rowId xmlns:a16="http://schemas.microsoft.com/office/drawing/2014/main" val="10013"/>
                  </a:ext>
                </a:extLst>
              </a:tr>
              <a:tr h="182809">
                <a:tc>
                  <a:txBody>
                    <a:bodyPr/>
                    <a:lstStyle/>
                    <a:p>
                      <a:r>
                        <a:rPr lang="en-GB" sz="1600" dirty="0">
                          <a:latin typeface="Century Gothic" panose="020B0502020202020204" pitchFamily="34" charset="0"/>
                        </a:rPr>
                        <a:t>un </a:t>
                      </a:r>
                      <a:r>
                        <a:rPr lang="en-GB" sz="1600" dirty="0" err="1">
                          <a:latin typeface="Century Gothic" panose="020B0502020202020204" pitchFamily="34" charset="0"/>
                        </a:rPr>
                        <a:t>peu</a:t>
                      </a:r>
                      <a:endParaRPr lang="en-GB" sz="1600" dirty="0">
                        <a:latin typeface="Century Gothic" panose="020B0502020202020204" pitchFamily="34" charset="0"/>
                      </a:endParaRPr>
                    </a:p>
                  </a:txBody>
                  <a:tcPr marL="72000" marR="0" marT="46800" marB="46800" anchor="b"/>
                </a:tc>
                <a:tc>
                  <a:txBody>
                    <a:bodyPr/>
                    <a:lstStyle/>
                    <a:p>
                      <a:r>
                        <a:rPr lang="en-GB" sz="1600" dirty="0">
                          <a:latin typeface="Century Gothic" panose="020B0502020202020204" pitchFamily="34" charset="0"/>
                        </a:rPr>
                        <a:t>a little (bit)</a:t>
                      </a:r>
                    </a:p>
                  </a:txBody>
                  <a:tcPr marL="72000" marR="0" marT="46800" marB="46800" anchor="b"/>
                </a:tc>
                <a:extLst>
                  <a:ext uri="{0D108BD9-81ED-4DB2-BD59-A6C34878D82A}">
                    <a16:rowId xmlns:a16="http://schemas.microsoft.com/office/drawing/2014/main" val="307617055"/>
                  </a:ext>
                </a:extLst>
              </a:tr>
            </a:tbl>
          </a:graphicData>
        </a:graphic>
      </p:graphicFrame>
      <p:graphicFrame>
        <p:nvGraphicFramePr>
          <p:cNvPr id="15" name="Table 14">
            <a:extLst>
              <a:ext uri="{FF2B5EF4-FFF2-40B4-BE49-F238E27FC236}">
                <a16:creationId xmlns:a16="http://schemas.microsoft.com/office/drawing/2014/main" id="{22DB3705-5D55-4A64-AE67-3CBD5CDA7846}"/>
              </a:ext>
            </a:extLst>
          </p:cNvPr>
          <p:cNvGraphicFramePr>
            <a:graphicFrameLocks noGrp="1"/>
          </p:cNvGraphicFramePr>
          <p:nvPr>
            <p:extLst>
              <p:ext uri="{D42A27DB-BD31-4B8C-83A1-F6EECF244321}">
                <p14:modId xmlns:p14="http://schemas.microsoft.com/office/powerpoint/2010/main" val="108504372"/>
              </p:ext>
            </p:extLst>
          </p:nvPr>
        </p:nvGraphicFramePr>
        <p:xfrm>
          <a:off x="3831519" y="6320665"/>
          <a:ext cx="797537" cy="2040252"/>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400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400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 n</a:t>
                      </a:r>
                      <a:r>
                        <a:rPr lang="en-GB" sz="1600" i="1" baseline="0" dirty="0">
                          <a:latin typeface="Century Gothic" panose="020B0502020202020204" pitchFamily="34" charset="0"/>
                        </a:rPr>
                        <a:t>m</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3400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400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400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400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adv</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3"/>
                  </a:ext>
                </a:extLst>
              </a:tr>
            </a:tbl>
          </a:graphicData>
        </a:graphic>
      </p:graphicFrame>
      <p:sp>
        <p:nvSpPr>
          <p:cNvPr id="18" name="Rounded Rectangle 9">
            <a:extLst>
              <a:ext uri="{FF2B5EF4-FFF2-40B4-BE49-F238E27FC236}">
                <a16:creationId xmlns:a16="http://schemas.microsoft.com/office/drawing/2014/main" id="{3346E5B8-EF4F-4A34-B827-B13549C10EE2}"/>
              </a:ext>
            </a:extLst>
          </p:cNvPr>
          <p:cNvSpPr/>
          <p:nvPr/>
        </p:nvSpPr>
        <p:spPr>
          <a:xfrm>
            <a:off x="4837858" y="8456025"/>
            <a:ext cx="1600200" cy="57977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algn="ctr"/>
            <a:r>
              <a:rPr lang="en-GB" sz="1400" b="1" dirty="0">
                <a:solidFill>
                  <a:srgbClr val="000000"/>
                </a:solidFill>
                <a:latin typeface="Century Gothic" panose="020B0502020202020204" pitchFamily="34" charset="0"/>
              </a:rPr>
              <a:t>Revisit vocab 8.1.2.5 &amp; 8.1.1.4</a:t>
            </a:r>
          </a:p>
        </p:txBody>
      </p:sp>
      <p:pic>
        <p:nvPicPr>
          <p:cNvPr id="22" name="Picture 21" descr="Cup of coffee">
            <a:extLst>
              <a:ext uri="{FF2B5EF4-FFF2-40B4-BE49-F238E27FC236}">
                <a16:creationId xmlns:a16="http://schemas.microsoft.com/office/drawing/2014/main" id="{9BB84B9F-BB93-4EAB-B265-A1D190A44A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6877" y="5049237"/>
            <a:ext cx="384595" cy="769189"/>
          </a:xfrm>
          <a:prstGeom prst="rect">
            <a:avLst/>
          </a:prstGeom>
        </p:spPr>
      </p:pic>
      <p:pic>
        <p:nvPicPr>
          <p:cNvPr id="28" name="Picture 27" descr="Cup of tea and a spoon with two sugar cubes">
            <a:extLst>
              <a:ext uri="{FF2B5EF4-FFF2-40B4-BE49-F238E27FC236}">
                <a16:creationId xmlns:a16="http://schemas.microsoft.com/office/drawing/2014/main" id="{1AD5CC38-B826-49FE-AC06-DDC4C7F4C9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6821" y="5364318"/>
            <a:ext cx="620549" cy="521347"/>
          </a:xfrm>
          <a:prstGeom prst="rect">
            <a:avLst/>
          </a:prstGeom>
        </p:spPr>
      </p:pic>
    </p:spTree>
    <p:extLst>
      <p:ext uri="{BB962C8B-B14F-4D97-AF65-F5344CB8AC3E}">
        <p14:creationId xmlns:p14="http://schemas.microsoft.com/office/powerpoint/2010/main" val="2166939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2.1 Semain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7" name="Rectangle 6"/>
          <p:cNvSpPr/>
          <p:nvPr/>
        </p:nvSpPr>
        <p:spPr>
          <a:xfrm>
            <a:off x="108000" y="602309"/>
            <a:ext cx="1920719"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like </a:t>
            </a:r>
            <a:r>
              <a:rPr lang="fr-FR" b="1" i="1" dirty="0">
                <a:solidFill>
                  <a:srgbClr val="000000"/>
                </a:solidFill>
                <a:latin typeface="Century Gothic" panose="020B0502020202020204" pitchFamily="34" charset="0"/>
              </a:rPr>
              <a:t>partir</a:t>
            </a:r>
            <a:endParaRPr lang="en-GB" i="1" dirty="0">
              <a:solidFill>
                <a:srgbClr val="000000"/>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T2.1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2</a:t>
            </a:r>
            <a:endParaRPr lang="en-US" sz="2000" dirty="0">
              <a:solidFill>
                <a:schemeClr val="bg1"/>
              </a:solidFill>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37</a:t>
            </a:r>
          </a:p>
        </p:txBody>
      </p:sp>
      <p:sp>
        <p:nvSpPr>
          <p:cNvPr id="4" name="Rectangle 3"/>
          <p:cNvSpPr/>
          <p:nvPr/>
        </p:nvSpPr>
        <p:spPr>
          <a:xfrm>
            <a:off x="108000" y="932791"/>
            <a:ext cx="6852832" cy="2954655"/>
          </a:xfrm>
          <a:prstGeom prst="rect">
            <a:avLst/>
          </a:prstGeom>
        </p:spPr>
        <p:txBody>
          <a:bodyPr wrap="square">
            <a:spAutoFit/>
          </a:bodyPr>
          <a:lstStyle/>
          <a:p>
            <a:pPr lvl="0"/>
            <a:r>
              <a:rPr lang="en-US" sz="1600" dirty="0">
                <a:latin typeface="Century Gothic" panose="020F0302020204030204"/>
              </a:rPr>
              <a:t>The verbs </a:t>
            </a:r>
            <a:r>
              <a:rPr lang="en-US" sz="1600" b="1" dirty="0" err="1">
                <a:latin typeface="Century Gothic" panose="020F0302020204030204"/>
              </a:rPr>
              <a:t>sortir</a:t>
            </a:r>
            <a:r>
              <a:rPr lang="en-US" sz="1600" dirty="0">
                <a:latin typeface="Century Gothic" panose="020F0302020204030204"/>
              </a:rPr>
              <a:t>, </a:t>
            </a:r>
            <a:r>
              <a:rPr lang="en-US" sz="1600" b="1" dirty="0" err="1">
                <a:latin typeface="Century Gothic" panose="020F0302020204030204"/>
              </a:rPr>
              <a:t>dormir</a:t>
            </a:r>
            <a:r>
              <a:rPr lang="en-US" sz="1600" dirty="0">
                <a:latin typeface="Century Gothic" panose="020F0302020204030204"/>
              </a:rPr>
              <a:t> and </a:t>
            </a:r>
            <a:r>
              <a:rPr lang="en-US" sz="1600" b="1" dirty="0" err="1">
                <a:latin typeface="Century Gothic" panose="020F0302020204030204"/>
              </a:rPr>
              <a:t>partir</a:t>
            </a:r>
            <a:r>
              <a:rPr lang="en-US" sz="1600" dirty="0">
                <a:latin typeface="Century Gothic" panose="020F0302020204030204"/>
              </a:rPr>
              <a:t> share these endings:</a:t>
            </a:r>
          </a:p>
          <a:p>
            <a:pPr lvl="0"/>
            <a:endParaRPr lang="en-US" sz="1000" dirty="0">
              <a:latin typeface="Century Gothic" panose="020F0302020204030204"/>
            </a:endParaRPr>
          </a:p>
          <a:p>
            <a:pPr lvl="0"/>
            <a:r>
              <a:rPr lang="en-US" sz="1600" b="1" dirty="0">
                <a:latin typeface="Century Gothic" panose="020F0302020204030204"/>
              </a:rPr>
              <a:t>je/</a:t>
            </a:r>
            <a:r>
              <a:rPr lang="en-US" sz="1600" b="1" dirty="0" err="1">
                <a:latin typeface="Century Gothic" panose="020F0302020204030204"/>
              </a:rPr>
              <a:t>tu</a:t>
            </a:r>
            <a:r>
              <a:rPr lang="en-US" sz="1600" b="1" dirty="0">
                <a:latin typeface="Century Gothic" panose="020F0302020204030204"/>
              </a:rPr>
              <a:t> </a:t>
            </a:r>
            <a:r>
              <a:rPr lang="en-US" sz="1600" dirty="0" err="1">
                <a:latin typeface="Century Gothic" panose="020F0302020204030204"/>
              </a:rPr>
              <a:t>sor</a:t>
            </a:r>
            <a:r>
              <a:rPr lang="en-US" sz="1600" b="1" dirty="0" err="1">
                <a:latin typeface="Century Gothic" panose="020F0302020204030204"/>
              </a:rPr>
              <a:t>s</a:t>
            </a:r>
            <a:r>
              <a:rPr lang="en-US" sz="1600" dirty="0">
                <a:latin typeface="Century Gothic" panose="020F0302020204030204"/>
              </a:rPr>
              <a:t>/</a:t>
            </a:r>
            <a:r>
              <a:rPr lang="en-US" sz="1600" dirty="0" err="1">
                <a:latin typeface="Century Gothic" panose="020F0302020204030204"/>
              </a:rPr>
              <a:t>dor</a:t>
            </a:r>
            <a:r>
              <a:rPr lang="en-US" sz="1600" b="1" dirty="0" err="1">
                <a:latin typeface="Century Gothic" panose="020F0302020204030204"/>
              </a:rPr>
              <a:t>s</a:t>
            </a:r>
            <a:r>
              <a:rPr lang="en-US" sz="1600" dirty="0">
                <a:latin typeface="Century Gothic" panose="020F0302020204030204"/>
              </a:rPr>
              <a:t>/par</a:t>
            </a:r>
            <a:r>
              <a:rPr lang="en-US" sz="1600" b="1" dirty="0">
                <a:latin typeface="Century Gothic" panose="020F0302020204030204"/>
              </a:rPr>
              <a:t>s	       </a:t>
            </a:r>
            <a:r>
              <a:rPr lang="en-US" sz="1600" b="1" i="1" dirty="0">
                <a:latin typeface="Century Gothic" panose="020F0302020204030204"/>
              </a:rPr>
              <a:t>I/you </a:t>
            </a:r>
            <a:r>
              <a:rPr lang="en-US" sz="1600" i="1" dirty="0">
                <a:latin typeface="Century Gothic" panose="020F0302020204030204"/>
              </a:rPr>
              <a:t>go out/sleep/leave</a:t>
            </a:r>
          </a:p>
          <a:p>
            <a:pPr lvl="0"/>
            <a:r>
              <a:rPr lang="en-US" sz="1600" b="1" dirty="0" err="1">
                <a:latin typeface="Century Gothic" panose="020F0302020204030204"/>
              </a:rPr>
              <a:t>il</a:t>
            </a:r>
            <a:r>
              <a:rPr lang="en-US" sz="1600" b="1" dirty="0">
                <a:latin typeface="Century Gothic" panose="020F0302020204030204"/>
              </a:rPr>
              <a:t>/</a:t>
            </a:r>
            <a:r>
              <a:rPr lang="en-US" sz="1600" b="1" dirty="0" err="1">
                <a:latin typeface="Century Gothic" panose="020F0302020204030204"/>
              </a:rPr>
              <a:t>elle</a:t>
            </a:r>
            <a:r>
              <a:rPr lang="en-US" sz="1600" b="1" dirty="0">
                <a:latin typeface="Century Gothic" panose="020F0302020204030204"/>
              </a:rPr>
              <a:t> </a:t>
            </a:r>
            <a:r>
              <a:rPr lang="en-US" sz="1600" dirty="0">
                <a:latin typeface="Century Gothic" panose="020F0302020204030204"/>
              </a:rPr>
              <a:t>sor</a:t>
            </a:r>
            <a:r>
              <a:rPr lang="en-US" sz="1600" b="1" dirty="0">
                <a:latin typeface="Century Gothic" panose="020F0302020204030204"/>
              </a:rPr>
              <a:t>t</a:t>
            </a:r>
            <a:r>
              <a:rPr lang="en-US" sz="1600" dirty="0">
                <a:latin typeface="Century Gothic" panose="020F0302020204030204"/>
              </a:rPr>
              <a:t>/</a:t>
            </a:r>
            <a:r>
              <a:rPr lang="en-US" sz="1600" dirty="0" err="1">
                <a:latin typeface="Century Gothic" panose="020F0302020204030204"/>
              </a:rPr>
              <a:t>dor</a:t>
            </a:r>
            <a:r>
              <a:rPr lang="en-US" sz="1600" b="1" dirty="0" err="1">
                <a:latin typeface="Century Gothic" panose="020F0302020204030204"/>
              </a:rPr>
              <a:t>t</a:t>
            </a:r>
            <a:r>
              <a:rPr lang="en-US" sz="1600" dirty="0">
                <a:latin typeface="Century Gothic" panose="020F0302020204030204"/>
              </a:rPr>
              <a:t>/par</a:t>
            </a:r>
            <a:r>
              <a:rPr lang="en-US" sz="1600" b="1" dirty="0">
                <a:latin typeface="Century Gothic" panose="020F0302020204030204"/>
              </a:rPr>
              <a:t>t</a:t>
            </a:r>
            <a:r>
              <a:rPr lang="en-US" sz="1600" dirty="0">
                <a:latin typeface="Century Gothic" panose="020F0302020204030204"/>
              </a:rPr>
              <a:t>	       </a:t>
            </a:r>
            <a:r>
              <a:rPr lang="en-US" sz="1600" b="1" i="1" dirty="0">
                <a:latin typeface="Century Gothic" panose="020F0302020204030204"/>
              </a:rPr>
              <a:t>S/he </a:t>
            </a:r>
            <a:r>
              <a:rPr lang="en-US" sz="1600" i="1" dirty="0">
                <a:latin typeface="Century Gothic" panose="020F0302020204030204"/>
              </a:rPr>
              <a:t>goes out/sleeps/leaves</a:t>
            </a:r>
          </a:p>
          <a:p>
            <a:pPr lvl="0"/>
            <a:endParaRPr lang="en-US" sz="1600" i="1" dirty="0">
              <a:latin typeface="Century Gothic" panose="020F0302020204030204"/>
            </a:endParaRPr>
          </a:p>
          <a:p>
            <a:pPr lvl="0"/>
            <a:endParaRPr lang="en-US" sz="1600" i="1" dirty="0">
              <a:latin typeface="Century Gothic" panose="020F0302020204030204"/>
            </a:endParaRPr>
          </a:p>
          <a:p>
            <a:pPr lvl="0"/>
            <a:endParaRPr lang="en-US" sz="800" i="1" dirty="0">
              <a:latin typeface="Century Gothic" panose="020F0302020204030204"/>
            </a:endParaRPr>
          </a:p>
          <a:p>
            <a:endParaRPr lang="en-US" sz="1600" b="1" dirty="0">
              <a:solidFill>
                <a:srgbClr val="000000"/>
              </a:solidFill>
              <a:latin typeface="Century Gothic" panose="020F0302020204030204"/>
            </a:endParaRPr>
          </a:p>
          <a:p>
            <a:endParaRPr lang="en-US" sz="1600" b="1" dirty="0">
              <a:solidFill>
                <a:srgbClr val="000000"/>
              </a:solidFill>
              <a:latin typeface="Century Gothic" panose="020F0302020204030204"/>
            </a:endParaRPr>
          </a:p>
          <a:p>
            <a:r>
              <a:rPr lang="en-US" sz="1600" b="1" dirty="0" err="1">
                <a:solidFill>
                  <a:srgbClr val="000000"/>
                </a:solidFill>
                <a:latin typeface="Century Gothic" panose="020F0302020204030204"/>
              </a:rPr>
              <a:t>Venir</a:t>
            </a:r>
            <a:r>
              <a:rPr lang="en-US" sz="1600" dirty="0">
                <a:solidFill>
                  <a:srgbClr val="000000"/>
                </a:solidFill>
                <a:latin typeface="Century Gothic" panose="020F0302020204030204"/>
              </a:rPr>
              <a:t>, </a:t>
            </a:r>
            <a:r>
              <a:rPr lang="en-US" sz="1600" b="1" dirty="0" err="1">
                <a:solidFill>
                  <a:srgbClr val="000000"/>
                </a:solidFill>
                <a:latin typeface="Century Gothic" panose="020F0302020204030204"/>
              </a:rPr>
              <a:t>devenir</a:t>
            </a:r>
            <a:r>
              <a:rPr lang="en-US" sz="1600" dirty="0">
                <a:solidFill>
                  <a:srgbClr val="000000"/>
                </a:solidFill>
                <a:latin typeface="Century Gothic" panose="020F0302020204030204"/>
              </a:rPr>
              <a:t> and</a:t>
            </a:r>
            <a:r>
              <a:rPr lang="en-US" sz="1600" b="1" dirty="0">
                <a:solidFill>
                  <a:srgbClr val="000000"/>
                </a:solidFill>
                <a:latin typeface="Century Gothic" panose="020F0302020204030204"/>
              </a:rPr>
              <a:t> </a:t>
            </a:r>
            <a:r>
              <a:rPr lang="en-US" sz="1600" b="1" dirty="0" err="1">
                <a:solidFill>
                  <a:srgbClr val="000000"/>
                </a:solidFill>
                <a:latin typeface="Century Gothic" panose="020F0302020204030204"/>
              </a:rPr>
              <a:t>revenir</a:t>
            </a:r>
            <a:r>
              <a:rPr lang="en-US" sz="1600" dirty="0">
                <a:solidFill>
                  <a:srgbClr val="000000"/>
                </a:solidFill>
                <a:latin typeface="Century Gothic" panose="020F0302020204030204"/>
              </a:rPr>
              <a:t> share these endings (with stem change):</a:t>
            </a:r>
          </a:p>
          <a:p>
            <a:endParaRPr lang="en-US" sz="800" dirty="0">
              <a:solidFill>
                <a:srgbClr val="000000"/>
              </a:solidFill>
              <a:latin typeface="Century Gothic" panose="020F0302020204030204"/>
            </a:endParaRPr>
          </a:p>
          <a:p>
            <a:pPr lvl="0"/>
            <a:r>
              <a:rPr lang="en-US" sz="1600" b="1" dirty="0">
                <a:latin typeface="Century Gothic" panose="020F0302020204030204"/>
              </a:rPr>
              <a:t>je</a:t>
            </a:r>
            <a:r>
              <a:rPr lang="en-US" sz="1600" dirty="0">
                <a:latin typeface="Century Gothic" panose="020F0302020204030204"/>
              </a:rPr>
              <a:t>/</a:t>
            </a:r>
            <a:r>
              <a:rPr lang="en-US" sz="1600" b="1" dirty="0" err="1">
                <a:latin typeface="Century Gothic" panose="020F0302020204030204"/>
              </a:rPr>
              <a:t>tu</a:t>
            </a:r>
            <a:r>
              <a:rPr lang="en-US" sz="1600" dirty="0">
                <a:latin typeface="Century Gothic" panose="020F0302020204030204"/>
              </a:rPr>
              <a:t> </a:t>
            </a:r>
            <a:r>
              <a:rPr lang="en-US" sz="1600" dirty="0" err="1">
                <a:latin typeface="Century Gothic" panose="020F0302020204030204"/>
              </a:rPr>
              <a:t>v</a:t>
            </a:r>
            <a:r>
              <a:rPr lang="en-US" sz="1600" b="1" dirty="0" err="1">
                <a:latin typeface="Century Gothic" panose="020F0302020204030204"/>
              </a:rPr>
              <a:t>ie</a:t>
            </a:r>
            <a:r>
              <a:rPr lang="en-US" sz="1600" dirty="0" err="1">
                <a:latin typeface="Century Gothic" panose="020F0302020204030204"/>
              </a:rPr>
              <a:t>n</a:t>
            </a:r>
            <a:r>
              <a:rPr lang="en-US" sz="1600" b="1" dirty="0" err="1">
                <a:latin typeface="Century Gothic" panose="020F0302020204030204"/>
              </a:rPr>
              <a:t>s</a:t>
            </a:r>
            <a:r>
              <a:rPr lang="en-US" sz="1600" dirty="0">
                <a:latin typeface="Century Gothic" panose="020F0302020204030204"/>
              </a:rPr>
              <a:t>/</a:t>
            </a:r>
            <a:r>
              <a:rPr lang="en-US" sz="1600" dirty="0" err="1">
                <a:latin typeface="Century Gothic" panose="020F0302020204030204"/>
              </a:rPr>
              <a:t>rev</a:t>
            </a:r>
            <a:r>
              <a:rPr lang="en-US" sz="1600" b="1" dirty="0" err="1">
                <a:latin typeface="Century Gothic" panose="020F0302020204030204"/>
              </a:rPr>
              <a:t>ie</a:t>
            </a:r>
            <a:r>
              <a:rPr lang="en-US" sz="1600" dirty="0" err="1">
                <a:latin typeface="Century Gothic" panose="020F0302020204030204"/>
              </a:rPr>
              <a:t>n</a:t>
            </a:r>
            <a:r>
              <a:rPr lang="en-US" sz="1600" b="1" dirty="0" err="1">
                <a:latin typeface="Century Gothic" panose="020F0302020204030204"/>
              </a:rPr>
              <a:t>s</a:t>
            </a:r>
            <a:r>
              <a:rPr lang="en-US" sz="1600" dirty="0">
                <a:latin typeface="Century Gothic" panose="020F0302020204030204"/>
              </a:rPr>
              <a:t>/ </a:t>
            </a:r>
            <a:r>
              <a:rPr lang="en-US" sz="1600" dirty="0" err="1">
                <a:latin typeface="Century Gothic" panose="020F0302020204030204"/>
              </a:rPr>
              <a:t>dev</a:t>
            </a:r>
            <a:r>
              <a:rPr lang="en-US" sz="1600" b="1" dirty="0" err="1">
                <a:latin typeface="Century Gothic" panose="020F0302020204030204"/>
              </a:rPr>
              <a:t>ie</a:t>
            </a:r>
            <a:r>
              <a:rPr lang="en-US" sz="1600" dirty="0" err="1">
                <a:latin typeface="Century Gothic" panose="020F0302020204030204"/>
              </a:rPr>
              <a:t>n</a:t>
            </a:r>
            <a:r>
              <a:rPr lang="en-US" sz="1600" b="1" dirty="0" err="1">
                <a:latin typeface="Century Gothic" panose="020F0302020204030204"/>
              </a:rPr>
              <a:t>s</a:t>
            </a:r>
            <a:r>
              <a:rPr lang="en-US" sz="1600" b="1" dirty="0">
                <a:latin typeface="Century Gothic" panose="020F0302020204030204"/>
              </a:rPr>
              <a:t> </a:t>
            </a:r>
            <a:r>
              <a:rPr lang="en-US" sz="1600" dirty="0">
                <a:latin typeface="Century Gothic" panose="020F0302020204030204"/>
              </a:rPr>
              <a:t>      </a:t>
            </a:r>
            <a:r>
              <a:rPr lang="en-US" sz="1600" b="1" i="1" dirty="0">
                <a:latin typeface="Century Gothic" panose="020F0302020204030204"/>
              </a:rPr>
              <a:t>I/you </a:t>
            </a:r>
            <a:r>
              <a:rPr lang="en-US" sz="1600" i="1" dirty="0">
                <a:latin typeface="Century Gothic" panose="020F0302020204030204"/>
              </a:rPr>
              <a:t>come/come back/become</a:t>
            </a:r>
          </a:p>
          <a:p>
            <a:pPr lvl="0"/>
            <a:r>
              <a:rPr lang="en-US" sz="1600" b="1" dirty="0" err="1">
                <a:latin typeface="Century Gothic" panose="020F0302020204030204"/>
              </a:rPr>
              <a:t>il</a:t>
            </a:r>
            <a:r>
              <a:rPr lang="en-US" sz="1600" b="1" dirty="0">
                <a:latin typeface="Century Gothic" panose="020F0302020204030204"/>
              </a:rPr>
              <a:t>/</a:t>
            </a:r>
            <a:r>
              <a:rPr lang="en-US" sz="1600" b="1" dirty="0" err="1">
                <a:latin typeface="Century Gothic" panose="020F0302020204030204"/>
              </a:rPr>
              <a:t>elle</a:t>
            </a:r>
            <a:r>
              <a:rPr lang="en-US" sz="1600" b="1" dirty="0">
                <a:latin typeface="Century Gothic" panose="020F0302020204030204"/>
              </a:rPr>
              <a:t> </a:t>
            </a:r>
            <a:r>
              <a:rPr lang="en-US" sz="1600" dirty="0" err="1">
                <a:latin typeface="Century Gothic" panose="020F0302020204030204"/>
              </a:rPr>
              <a:t>v</a:t>
            </a:r>
            <a:r>
              <a:rPr lang="en-US" sz="1600" b="1" dirty="0" err="1">
                <a:latin typeface="Century Gothic" panose="020F0302020204030204"/>
              </a:rPr>
              <a:t>ie</a:t>
            </a:r>
            <a:r>
              <a:rPr lang="en-US" sz="1600" dirty="0" err="1">
                <a:latin typeface="Century Gothic" panose="020F0302020204030204"/>
              </a:rPr>
              <a:t>n</a:t>
            </a:r>
            <a:r>
              <a:rPr lang="en-US" sz="1600" b="1" dirty="0" err="1">
                <a:latin typeface="Century Gothic" panose="020F0302020204030204"/>
              </a:rPr>
              <a:t>t</a:t>
            </a:r>
            <a:r>
              <a:rPr lang="en-US" sz="1600" dirty="0">
                <a:latin typeface="Century Gothic" panose="020F0302020204030204"/>
              </a:rPr>
              <a:t>/</a:t>
            </a:r>
            <a:r>
              <a:rPr lang="en-US" sz="1600" dirty="0" err="1">
                <a:latin typeface="Century Gothic" panose="020F0302020204030204"/>
              </a:rPr>
              <a:t>rev</a:t>
            </a:r>
            <a:r>
              <a:rPr lang="en-US" sz="1600" b="1" dirty="0" err="1">
                <a:latin typeface="Century Gothic" panose="020F0302020204030204"/>
              </a:rPr>
              <a:t>ie</a:t>
            </a:r>
            <a:r>
              <a:rPr lang="en-US" sz="1600" dirty="0" err="1">
                <a:latin typeface="Century Gothic" panose="020F0302020204030204"/>
              </a:rPr>
              <a:t>n</a:t>
            </a:r>
            <a:r>
              <a:rPr lang="en-US" sz="1600" b="1" dirty="0" err="1">
                <a:latin typeface="Century Gothic" panose="020F0302020204030204"/>
              </a:rPr>
              <a:t>t</a:t>
            </a:r>
            <a:r>
              <a:rPr lang="en-US" sz="1600" dirty="0">
                <a:latin typeface="Century Gothic" panose="020F0302020204030204"/>
              </a:rPr>
              <a:t>/</a:t>
            </a:r>
            <a:r>
              <a:rPr lang="en-US" sz="1600" dirty="0" err="1">
                <a:latin typeface="Century Gothic" panose="020F0302020204030204"/>
              </a:rPr>
              <a:t>dev</a:t>
            </a:r>
            <a:r>
              <a:rPr lang="en-US" sz="1600" b="1" dirty="0" err="1">
                <a:latin typeface="Century Gothic" panose="020F0302020204030204"/>
              </a:rPr>
              <a:t>ie</a:t>
            </a:r>
            <a:r>
              <a:rPr lang="en-US" sz="1600" dirty="0" err="1">
                <a:latin typeface="Century Gothic" panose="020F0302020204030204"/>
              </a:rPr>
              <a:t>n</a:t>
            </a:r>
            <a:r>
              <a:rPr lang="en-US" sz="1600" b="1" dirty="0" err="1">
                <a:latin typeface="Century Gothic" panose="020F0302020204030204"/>
              </a:rPr>
              <a:t>t</a:t>
            </a:r>
            <a:r>
              <a:rPr lang="en-US" sz="1600" dirty="0">
                <a:latin typeface="Century Gothic" panose="020F0302020204030204"/>
              </a:rPr>
              <a:t>        </a:t>
            </a:r>
            <a:r>
              <a:rPr lang="en-US" sz="1600" b="1" i="1" dirty="0">
                <a:latin typeface="Century Gothic" panose="020F0302020204030204"/>
              </a:rPr>
              <a:t>S/he </a:t>
            </a:r>
            <a:r>
              <a:rPr lang="en-US" sz="1600" i="1" dirty="0">
                <a:latin typeface="Century Gothic" panose="020F0302020204030204"/>
              </a:rPr>
              <a:t>comes/comes back/becomes</a:t>
            </a:r>
            <a:endParaRPr lang="en-US" sz="1600" dirty="0">
              <a:latin typeface="Century Gothic" panose="020F0302020204030204"/>
            </a:endParaRPr>
          </a:p>
        </p:txBody>
      </p:sp>
      <p:sp>
        <p:nvSpPr>
          <p:cNvPr id="35" name="Rectangle 34"/>
          <p:cNvSpPr/>
          <p:nvPr/>
        </p:nvSpPr>
        <p:spPr>
          <a:xfrm>
            <a:off x="108001" y="4403520"/>
            <a:ext cx="6750000" cy="2800767"/>
          </a:xfrm>
          <a:prstGeom prst="rect">
            <a:avLst/>
          </a:prstGeom>
        </p:spPr>
        <p:txBody>
          <a:bodyPr wrap="square">
            <a:spAutoFit/>
          </a:bodyPr>
          <a:lstStyle/>
          <a:p>
            <a:pPr lvl="0">
              <a:defRPr/>
            </a:pPr>
            <a:r>
              <a:rPr lang="en-US" sz="1600" b="1" dirty="0">
                <a:latin typeface="Century Gothic" panose="020F0302020204030204"/>
              </a:rPr>
              <a:t>Adverbs</a:t>
            </a:r>
            <a:r>
              <a:rPr lang="en-US" sz="1600" dirty="0">
                <a:latin typeface="Century Gothic" panose="020F0302020204030204"/>
              </a:rPr>
              <a:t> and </a:t>
            </a:r>
            <a:r>
              <a:rPr lang="en-US" sz="1600" b="1" dirty="0">
                <a:latin typeface="Century Gothic" panose="020F0302020204030204"/>
              </a:rPr>
              <a:t>adverbial phrases</a:t>
            </a:r>
            <a:r>
              <a:rPr lang="en-US" sz="1600" dirty="0">
                <a:latin typeface="Century Gothic" panose="020F0302020204030204"/>
              </a:rPr>
              <a:t> give information about </a:t>
            </a:r>
            <a:r>
              <a:rPr lang="en-US" sz="1600" b="1" dirty="0">
                <a:latin typeface="Century Gothic" panose="020F0302020204030204"/>
              </a:rPr>
              <a:t>how, how often</a:t>
            </a:r>
            <a:r>
              <a:rPr lang="en-US" sz="1600" dirty="0">
                <a:latin typeface="Century Gothic" panose="020F0302020204030204"/>
              </a:rPr>
              <a:t>, </a:t>
            </a:r>
            <a:r>
              <a:rPr lang="en-US" sz="1600" b="1" dirty="0">
                <a:latin typeface="Century Gothic" panose="020F0302020204030204"/>
              </a:rPr>
              <a:t>when </a:t>
            </a:r>
            <a:r>
              <a:rPr lang="en-US" sz="1600" dirty="0">
                <a:latin typeface="Century Gothic" panose="020F0302020204030204"/>
              </a:rPr>
              <a:t>and </a:t>
            </a:r>
            <a:r>
              <a:rPr lang="en-US" sz="1600" b="1" dirty="0">
                <a:latin typeface="Century Gothic" panose="020F0302020204030204"/>
              </a:rPr>
              <a:t>where</a:t>
            </a:r>
            <a:r>
              <a:rPr lang="en-US" sz="1600" dirty="0">
                <a:latin typeface="Century Gothic" panose="020F0302020204030204"/>
              </a:rPr>
              <a:t> something happens. </a:t>
            </a:r>
            <a:br>
              <a:rPr lang="en-US" sz="1600" dirty="0">
                <a:latin typeface="Century Gothic" panose="020F0302020204030204"/>
              </a:rPr>
            </a:br>
            <a:br>
              <a:rPr lang="en-US" sz="1600" dirty="0">
                <a:latin typeface="Century Gothic" panose="020F0302020204030204"/>
              </a:rPr>
            </a:br>
            <a:r>
              <a:rPr lang="en-US" sz="1600" b="1" dirty="0">
                <a:latin typeface="Century Gothic" panose="020F0302020204030204"/>
              </a:rPr>
              <a:t>Adverbs</a:t>
            </a:r>
            <a:r>
              <a:rPr lang="en-US" sz="1600" dirty="0">
                <a:latin typeface="Century Gothic" panose="020F0302020204030204"/>
              </a:rPr>
              <a:t> that tell you </a:t>
            </a:r>
            <a:r>
              <a:rPr lang="en-US" sz="1600" b="1" dirty="0">
                <a:latin typeface="Century Gothic" panose="020F0302020204030204"/>
              </a:rPr>
              <a:t>how </a:t>
            </a:r>
            <a:r>
              <a:rPr lang="en-US" sz="1600" dirty="0">
                <a:latin typeface="Century Gothic" panose="020F0302020204030204"/>
              </a:rPr>
              <a:t>and </a:t>
            </a:r>
            <a:r>
              <a:rPr lang="en-US" sz="1600" b="1" dirty="0">
                <a:latin typeface="Century Gothic" panose="020F0302020204030204"/>
              </a:rPr>
              <a:t>how often </a:t>
            </a:r>
            <a:r>
              <a:rPr lang="en-US" sz="1600" dirty="0">
                <a:latin typeface="Century Gothic" panose="020F0302020204030204"/>
              </a:rPr>
              <a:t>come </a:t>
            </a:r>
            <a:r>
              <a:rPr lang="en-US" sz="1600" b="1" dirty="0">
                <a:latin typeface="Century Gothic" panose="020F0302020204030204"/>
              </a:rPr>
              <a:t>after</a:t>
            </a:r>
            <a:r>
              <a:rPr lang="en-US" sz="1600" dirty="0">
                <a:latin typeface="Century Gothic" panose="020F0302020204030204"/>
              </a:rPr>
              <a:t> the verb they describe:</a:t>
            </a:r>
          </a:p>
          <a:p>
            <a:pPr lvl="0">
              <a:defRPr/>
            </a:pPr>
            <a:endParaRPr lang="en-US" sz="800" dirty="0">
              <a:latin typeface="Century Gothic" panose="020F0302020204030204"/>
            </a:endParaRPr>
          </a:p>
          <a:p>
            <a:pPr lvl="0">
              <a:defRPr/>
            </a:pPr>
            <a:r>
              <a:rPr lang="en-US" sz="1600" dirty="0">
                <a:latin typeface="Century Gothic" panose="020F0302020204030204"/>
              </a:rPr>
              <a:t>Il mange </a:t>
            </a:r>
            <a:r>
              <a:rPr lang="en-US" sz="1600" b="1" dirty="0" err="1">
                <a:latin typeface="Century Gothic" panose="020F0302020204030204"/>
              </a:rPr>
              <a:t>souvent</a:t>
            </a:r>
            <a:r>
              <a:rPr lang="en-US" sz="1600" dirty="0">
                <a:latin typeface="Century Gothic" panose="020F0302020204030204"/>
              </a:rPr>
              <a:t> à la </a:t>
            </a:r>
            <a:r>
              <a:rPr lang="en-US" sz="1600" dirty="0" err="1">
                <a:latin typeface="Century Gothic" panose="020F0302020204030204"/>
              </a:rPr>
              <a:t>cantine</a:t>
            </a:r>
            <a:r>
              <a:rPr lang="en-US" sz="1600" dirty="0">
                <a:latin typeface="Century Gothic" panose="020F0302020204030204"/>
              </a:rPr>
              <a:t>.	Je </a:t>
            </a:r>
            <a:r>
              <a:rPr lang="en-US" sz="1600" dirty="0" err="1">
                <a:latin typeface="Century Gothic" panose="020F0302020204030204"/>
              </a:rPr>
              <a:t>dors</a:t>
            </a:r>
            <a:r>
              <a:rPr lang="en-US" sz="1600" dirty="0">
                <a:latin typeface="Century Gothic" panose="020F0302020204030204"/>
              </a:rPr>
              <a:t> </a:t>
            </a:r>
            <a:r>
              <a:rPr lang="en-US" sz="1600" b="1" dirty="0">
                <a:latin typeface="Century Gothic" panose="020F0302020204030204"/>
              </a:rPr>
              <a:t>bien </a:t>
            </a:r>
            <a:r>
              <a:rPr lang="en-US" sz="1600" dirty="0">
                <a:latin typeface="Century Gothic" panose="020F0302020204030204"/>
              </a:rPr>
              <a:t>à la </a:t>
            </a:r>
            <a:r>
              <a:rPr lang="en-US" sz="1600" dirty="0" err="1">
                <a:latin typeface="Century Gothic" panose="020F0302020204030204"/>
              </a:rPr>
              <a:t>maison</a:t>
            </a:r>
            <a:r>
              <a:rPr lang="en-US" sz="1600" dirty="0">
                <a:latin typeface="Century Gothic" panose="020F0302020204030204"/>
              </a:rPr>
              <a:t>.</a:t>
            </a:r>
          </a:p>
          <a:p>
            <a:pPr lvl="0">
              <a:defRPr/>
            </a:pPr>
            <a:r>
              <a:rPr lang="en-US" sz="1600" i="1" dirty="0">
                <a:latin typeface="Century Gothic" panose="020F0302020204030204"/>
              </a:rPr>
              <a:t>He </a:t>
            </a:r>
            <a:r>
              <a:rPr lang="en-US" sz="1600" b="1" i="1" dirty="0">
                <a:latin typeface="Century Gothic" panose="020F0302020204030204"/>
              </a:rPr>
              <a:t>often</a:t>
            </a:r>
            <a:r>
              <a:rPr lang="en-US" sz="1600" i="1" dirty="0">
                <a:latin typeface="Century Gothic" panose="020F0302020204030204"/>
              </a:rPr>
              <a:t> eats at the canteen.	 I sleep </a:t>
            </a:r>
            <a:r>
              <a:rPr lang="en-US" sz="1600" b="1" i="1" dirty="0">
                <a:latin typeface="Century Gothic" panose="020F0302020204030204"/>
              </a:rPr>
              <a:t>well </a:t>
            </a:r>
            <a:r>
              <a:rPr lang="en-US" sz="1600" i="1" dirty="0">
                <a:latin typeface="Century Gothic" panose="020F0302020204030204"/>
              </a:rPr>
              <a:t>at home.</a:t>
            </a:r>
          </a:p>
          <a:p>
            <a:pPr lvl="0">
              <a:defRPr/>
            </a:pPr>
            <a:endParaRPr lang="en-US" sz="1600" i="1" dirty="0">
              <a:latin typeface="Century Gothic" panose="020F0302020204030204"/>
            </a:endParaRPr>
          </a:p>
          <a:p>
            <a:pPr>
              <a:defRPr/>
            </a:pPr>
            <a:r>
              <a:rPr lang="en-US" sz="1600" b="1" dirty="0">
                <a:latin typeface="Century Gothic" panose="020F0302020204030204"/>
              </a:rPr>
              <a:t>Adverbs</a:t>
            </a:r>
            <a:r>
              <a:rPr lang="en-US" sz="1600" dirty="0">
                <a:latin typeface="Century Gothic" panose="020F0302020204030204"/>
              </a:rPr>
              <a:t> that tell you </a:t>
            </a:r>
            <a:r>
              <a:rPr lang="en-US" sz="1600" b="1" dirty="0">
                <a:latin typeface="Century Gothic" panose="020F0302020204030204"/>
              </a:rPr>
              <a:t>when </a:t>
            </a:r>
            <a:r>
              <a:rPr lang="en-US" sz="1600" dirty="0">
                <a:latin typeface="Century Gothic" panose="020F0302020204030204"/>
              </a:rPr>
              <a:t>and </a:t>
            </a:r>
            <a:r>
              <a:rPr lang="en-US" sz="1600" b="1" dirty="0">
                <a:latin typeface="Century Gothic" panose="020F0302020204030204"/>
              </a:rPr>
              <a:t>where </a:t>
            </a:r>
            <a:r>
              <a:rPr lang="en-US" sz="1600" dirty="0">
                <a:latin typeface="Century Gothic" panose="020F0302020204030204"/>
              </a:rPr>
              <a:t>normally come at the </a:t>
            </a:r>
            <a:r>
              <a:rPr lang="en-US" sz="1600" b="1" dirty="0">
                <a:latin typeface="Century Gothic" panose="020F0302020204030204"/>
              </a:rPr>
              <a:t>beginning</a:t>
            </a:r>
            <a:r>
              <a:rPr lang="en-US" sz="1600" dirty="0">
                <a:latin typeface="Century Gothic" panose="020F0302020204030204"/>
              </a:rPr>
              <a:t> or the </a:t>
            </a:r>
            <a:r>
              <a:rPr lang="en-US" sz="1600" b="1" dirty="0">
                <a:latin typeface="Century Gothic" panose="020F0302020204030204"/>
              </a:rPr>
              <a:t>end</a:t>
            </a:r>
            <a:r>
              <a:rPr lang="en-US" sz="1600" dirty="0">
                <a:latin typeface="Century Gothic" panose="020F0302020204030204"/>
              </a:rPr>
              <a:t>.</a:t>
            </a:r>
            <a:endParaRPr lang="en-US" sz="1600" i="1" dirty="0">
              <a:latin typeface="Century Gothic" panose="020F0302020204030204"/>
            </a:endParaRPr>
          </a:p>
          <a:p>
            <a:pPr lvl="0">
              <a:defRPr/>
            </a:pPr>
            <a:endParaRPr lang="en-US" sz="800" i="1" dirty="0">
              <a:latin typeface="Century Gothic" panose="020F0302020204030204"/>
            </a:endParaRPr>
          </a:p>
        </p:txBody>
      </p:sp>
      <p:sp>
        <p:nvSpPr>
          <p:cNvPr id="24" name="TextBox 23">
            <a:extLst>
              <a:ext uri="{FF2B5EF4-FFF2-40B4-BE49-F238E27FC236}">
                <a16:creationId xmlns:a16="http://schemas.microsoft.com/office/drawing/2014/main" id="{F74FA048-C273-4B80-AD87-60F956D0E614}"/>
              </a:ext>
            </a:extLst>
          </p:cNvPr>
          <p:cNvSpPr txBox="1"/>
          <p:nvPr/>
        </p:nvSpPr>
        <p:spPr>
          <a:xfrm>
            <a:off x="145406" y="1997749"/>
            <a:ext cx="6574793" cy="374571"/>
          </a:xfrm>
          <a:prstGeom prst="wedgeRoundRectCallout">
            <a:avLst>
              <a:gd name="adj1" fmla="val -7950"/>
              <a:gd name="adj2" fmla="val -28322"/>
              <a:gd name="adj3" fmla="val 16667"/>
            </a:avLst>
          </a:prstGeom>
          <a:solidFill>
            <a:schemeClr val="accent5"/>
          </a:solidFill>
          <a:ln>
            <a:solidFill>
              <a:schemeClr val="accent4"/>
            </a:solidFill>
          </a:ln>
        </p:spPr>
        <p:txBody>
          <a:bodyPr wrap="square" lIns="72000" rIns="0" rtlCol="0">
            <a:spAutoFit/>
          </a:bodyPr>
          <a:lstStyle/>
          <a:p>
            <a:r>
              <a:rPr lang="en-GB" sz="1600" dirty="0">
                <a:latin typeface="Century Gothic" panose="020F0302020204030204"/>
              </a:rPr>
              <a:t>The forms sound the same: </a:t>
            </a:r>
            <a:r>
              <a:rPr lang="en-GB" sz="1600" b="1" dirty="0">
                <a:latin typeface="Century Gothic" panose="020F0302020204030204"/>
              </a:rPr>
              <a:t>-s </a:t>
            </a:r>
            <a:r>
              <a:rPr lang="en-GB" sz="1600" dirty="0">
                <a:latin typeface="Century Gothic" panose="020F0302020204030204"/>
              </a:rPr>
              <a:t>and </a:t>
            </a:r>
            <a:r>
              <a:rPr lang="en-GB" sz="1600" b="1" dirty="0">
                <a:latin typeface="Century Gothic" panose="020F0302020204030204"/>
              </a:rPr>
              <a:t>-t </a:t>
            </a:r>
            <a:r>
              <a:rPr lang="en-GB" sz="1600" dirty="0">
                <a:latin typeface="Century Gothic" panose="020F0302020204030204"/>
              </a:rPr>
              <a:t>are </a:t>
            </a:r>
            <a:r>
              <a:rPr lang="en-GB" sz="1600" b="1" dirty="0">
                <a:latin typeface="Century Gothic" panose="020F0302020204030204"/>
              </a:rPr>
              <a:t>Silent Final Consonants</a:t>
            </a:r>
            <a:r>
              <a:rPr lang="en-GB" sz="1600" dirty="0">
                <a:latin typeface="Century Gothic" panose="020F0302020204030204"/>
              </a:rPr>
              <a:t>.</a:t>
            </a:r>
          </a:p>
        </p:txBody>
      </p:sp>
      <p:sp>
        <p:nvSpPr>
          <p:cNvPr id="41" name="Rectangle 40"/>
          <p:cNvSpPr/>
          <p:nvPr/>
        </p:nvSpPr>
        <p:spPr>
          <a:xfrm>
            <a:off x="145406" y="7088508"/>
            <a:ext cx="6778019" cy="584775"/>
          </a:xfrm>
          <a:prstGeom prst="rect">
            <a:avLst/>
          </a:prstGeom>
        </p:spPr>
        <p:txBody>
          <a:bodyPr wrap="square">
            <a:spAutoFit/>
          </a:bodyPr>
          <a:lstStyle/>
          <a:p>
            <a:pPr lvl="0">
              <a:defRPr/>
            </a:pPr>
            <a:r>
              <a:rPr lang="en-US" sz="1600" b="1" dirty="0" err="1">
                <a:latin typeface="Century Gothic" panose="020F0302020204030204"/>
              </a:rPr>
              <a:t>Hier</a:t>
            </a:r>
            <a:r>
              <a:rPr lang="en-US" sz="1600" dirty="0">
                <a:latin typeface="Century Gothic" panose="020F0302020204030204"/>
              </a:rPr>
              <a:t>, </a:t>
            </a:r>
            <a:r>
              <a:rPr lang="en-US" sz="1600" dirty="0" err="1">
                <a:latin typeface="Century Gothic" panose="020F0302020204030204"/>
              </a:rPr>
              <a:t>j’ai</a:t>
            </a:r>
            <a:r>
              <a:rPr lang="en-US" sz="1600" dirty="0">
                <a:latin typeface="Century Gothic" panose="020F0302020204030204"/>
              </a:rPr>
              <a:t> </a:t>
            </a:r>
            <a:r>
              <a:rPr lang="en-US" sz="1600" dirty="0" err="1">
                <a:latin typeface="Century Gothic" panose="020F0302020204030204"/>
              </a:rPr>
              <a:t>visité</a:t>
            </a:r>
            <a:r>
              <a:rPr lang="en-US" sz="1600" dirty="0">
                <a:latin typeface="Century Gothic" panose="020F0302020204030204"/>
              </a:rPr>
              <a:t> le </a:t>
            </a:r>
            <a:r>
              <a:rPr lang="en-US" sz="1600" dirty="0" err="1">
                <a:latin typeface="Century Gothic" panose="020F0302020204030204"/>
              </a:rPr>
              <a:t>musée</a:t>
            </a:r>
            <a:r>
              <a:rPr lang="en-US" sz="1600" dirty="0">
                <a:latin typeface="Century Gothic" panose="020F0302020204030204"/>
              </a:rPr>
              <a:t>. </a:t>
            </a:r>
            <a:r>
              <a:rPr lang="en-US" sz="1600" dirty="0" err="1">
                <a:latin typeface="Century Gothic" panose="020F0302020204030204"/>
              </a:rPr>
              <a:t>J’ai</a:t>
            </a:r>
            <a:r>
              <a:rPr lang="en-US" sz="1600" dirty="0">
                <a:latin typeface="Century Gothic" panose="020F0302020204030204"/>
              </a:rPr>
              <a:t> </a:t>
            </a:r>
            <a:r>
              <a:rPr lang="en-US" sz="1600" dirty="0" err="1">
                <a:latin typeface="Century Gothic" panose="020F0302020204030204"/>
              </a:rPr>
              <a:t>visité</a:t>
            </a:r>
            <a:r>
              <a:rPr lang="en-US" sz="1600" dirty="0">
                <a:latin typeface="Century Gothic" panose="020F0302020204030204"/>
              </a:rPr>
              <a:t> le </a:t>
            </a:r>
            <a:r>
              <a:rPr lang="en-US" sz="1600" dirty="0" err="1">
                <a:latin typeface="Century Gothic" panose="020F0302020204030204"/>
              </a:rPr>
              <a:t>musée</a:t>
            </a:r>
            <a:r>
              <a:rPr lang="en-US" sz="1600" dirty="0">
                <a:latin typeface="Century Gothic" panose="020F0302020204030204"/>
              </a:rPr>
              <a:t> </a:t>
            </a:r>
            <a:r>
              <a:rPr lang="en-US" sz="1600" b="1" dirty="0" err="1">
                <a:latin typeface="Century Gothic" panose="020F0302020204030204"/>
              </a:rPr>
              <a:t>hier</a:t>
            </a:r>
            <a:r>
              <a:rPr lang="en-US" sz="1600" dirty="0">
                <a:latin typeface="Century Gothic" panose="020F0302020204030204"/>
              </a:rPr>
              <a:t>.</a:t>
            </a:r>
          </a:p>
          <a:p>
            <a:pPr lvl="0">
              <a:defRPr/>
            </a:pPr>
            <a:r>
              <a:rPr lang="en-US" sz="1600" i="1" dirty="0">
                <a:latin typeface="Century Gothic" panose="020F0302020204030204"/>
              </a:rPr>
              <a:t>I visited the museum </a:t>
            </a:r>
            <a:r>
              <a:rPr lang="en-US" sz="1600" b="1" i="1" dirty="0">
                <a:latin typeface="Century Gothic" panose="020F0302020204030204"/>
              </a:rPr>
              <a:t>yesterday.</a:t>
            </a:r>
          </a:p>
        </p:txBody>
      </p:sp>
      <p:sp>
        <p:nvSpPr>
          <p:cNvPr id="42" name="Content Placeholder 2"/>
          <p:cNvSpPr txBox="1">
            <a:spLocks/>
          </p:cNvSpPr>
          <p:nvPr/>
        </p:nvSpPr>
        <p:spPr>
          <a:xfrm>
            <a:off x="172381" y="7728250"/>
            <a:ext cx="6612199" cy="482959"/>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1600" b="1" dirty="0">
                <a:solidFill>
                  <a:schemeClr val="tx1"/>
                </a:solidFill>
                <a:latin typeface="Century Gothic" panose="020F0302020204030204"/>
              </a:rPr>
              <a:t>Some exceptions: </a:t>
            </a:r>
            <a:r>
              <a:rPr lang="en-US" sz="1600" b="1" dirty="0" err="1">
                <a:solidFill>
                  <a:schemeClr val="tx1"/>
                </a:solidFill>
                <a:latin typeface="Century Gothic" panose="020F0302020204030204"/>
              </a:rPr>
              <a:t>Aussi</a:t>
            </a:r>
            <a:r>
              <a:rPr lang="en-US" sz="1600" dirty="0">
                <a:solidFill>
                  <a:schemeClr val="tx1"/>
                </a:solidFill>
                <a:latin typeface="Century Gothic" panose="020F0302020204030204"/>
              </a:rPr>
              <a:t> (</a:t>
            </a:r>
            <a:r>
              <a:rPr lang="en-US" sz="1600" i="1" dirty="0">
                <a:solidFill>
                  <a:schemeClr val="tx1"/>
                </a:solidFill>
                <a:latin typeface="Century Gothic" panose="020F0302020204030204"/>
              </a:rPr>
              <a:t>also</a:t>
            </a:r>
            <a:r>
              <a:rPr lang="en-US" sz="1600" dirty="0">
                <a:solidFill>
                  <a:schemeClr val="tx1"/>
                </a:solidFill>
                <a:latin typeface="Century Gothic" panose="020F0302020204030204"/>
              </a:rPr>
              <a:t>) sometimes comes at the </a:t>
            </a:r>
            <a:r>
              <a:rPr lang="en-US" sz="1600" b="1" dirty="0">
                <a:solidFill>
                  <a:schemeClr val="tx1"/>
                </a:solidFill>
                <a:latin typeface="Century Gothic" panose="020F0302020204030204"/>
              </a:rPr>
              <a:t>end</a:t>
            </a:r>
            <a:r>
              <a:rPr lang="en-US" sz="1600" dirty="0">
                <a:solidFill>
                  <a:schemeClr val="tx1"/>
                </a:solidFill>
                <a:latin typeface="Century Gothic" panose="020F0302020204030204"/>
              </a:rPr>
              <a:t>. </a:t>
            </a:r>
            <a:r>
              <a:rPr lang="en-US" sz="1600" b="1" dirty="0" err="1">
                <a:solidFill>
                  <a:schemeClr val="tx1"/>
                </a:solidFill>
                <a:latin typeface="Century Gothic" panose="020F0302020204030204"/>
              </a:rPr>
              <a:t>Normalement</a:t>
            </a:r>
            <a:r>
              <a:rPr lang="en-US" sz="1600" b="1" dirty="0">
                <a:solidFill>
                  <a:schemeClr val="tx1"/>
                </a:solidFill>
                <a:latin typeface="Century Gothic" panose="020F0302020204030204"/>
              </a:rPr>
              <a:t> </a:t>
            </a:r>
            <a:r>
              <a:rPr lang="en-US" sz="1600" dirty="0">
                <a:solidFill>
                  <a:schemeClr val="tx1"/>
                </a:solidFill>
                <a:latin typeface="Century Gothic" panose="020F0302020204030204"/>
              </a:rPr>
              <a:t>(normally) usually comes at the </a:t>
            </a:r>
            <a:r>
              <a:rPr lang="en-US" sz="1600" b="1" dirty="0">
                <a:solidFill>
                  <a:schemeClr val="tx1"/>
                </a:solidFill>
                <a:latin typeface="Century Gothic" panose="020F0302020204030204"/>
              </a:rPr>
              <a:t>beginning.</a:t>
            </a:r>
          </a:p>
        </p:txBody>
      </p:sp>
      <p:sp>
        <p:nvSpPr>
          <p:cNvPr id="43" name="Rectangle 42"/>
          <p:cNvSpPr/>
          <p:nvPr/>
        </p:nvSpPr>
        <p:spPr>
          <a:xfrm>
            <a:off x="145406" y="8310568"/>
            <a:ext cx="6778019" cy="584775"/>
          </a:xfrm>
          <a:prstGeom prst="rect">
            <a:avLst/>
          </a:prstGeom>
        </p:spPr>
        <p:txBody>
          <a:bodyPr wrap="square">
            <a:spAutoFit/>
          </a:bodyPr>
          <a:lstStyle/>
          <a:p>
            <a:pPr lvl="0">
              <a:defRPr/>
            </a:pPr>
            <a:r>
              <a:rPr lang="en-US" sz="1600" dirty="0" err="1">
                <a:latin typeface="Century Gothic" panose="020F0302020204030204"/>
              </a:rPr>
              <a:t>J’ai</a:t>
            </a:r>
            <a:r>
              <a:rPr lang="en-US" sz="1600" dirty="0">
                <a:latin typeface="Century Gothic" panose="020F0302020204030204"/>
              </a:rPr>
              <a:t> </a:t>
            </a:r>
            <a:r>
              <a:rPr lang="en-US" sz="1600" dirty="0" err="1">
                <a:latin typeface="Century Gothic" panose="020F0302020204030204"/>
              </a:rPr>
              <a:t>visité</a:t>
            </a:r>
            <a:r>
              <a:rPr lang="en-US" sz="1600" dirty="0">
                <a:latin typeface="Century Gothic" panose="020F0302020204030204"/>
              </a:rPr>
              <a:t> la Tour Eiffel </a:t>
            </a:r>
            <a:r>
              <a:rPr lang="en-US" sz="1600" b="1" dirty="0" err="1">
                <a:latin typeface="Century Gothic" panose="020F0302020204030204"/>
              </a:rPr>
              <a:t>aussi</a:t>
            </a:r>
            <a:r>
              <a:rPr lang="en-US" sz="1600" dirty="0">
                <a:latin typeface="Century Gothic" panose="020F0302020204030204"/>
              </a:rPr>
              <a:t>.		</a:t>
            </a:r>
            <a:r>
              <a:rPr lang="en-US" sz="1600" i="1" dirty="0">
                <a:latin typeface="Century Gothic" panose="020F0302020204030204"/>
              </a:rPr>
              <a:t>I </a:t>
            </a:r>
            <a:r>
              <a:rPr lang="en-US" sz="1600" b="1" i="1" dirty="0">
                <a:latin typeface="Century Gothic" panose="020F0302020204030204"/>
              </a:rPr>
              <a:t>also</a:t>
            </a:r>
            <a:r>
              <a:rPr lang="en-US" sz="1600" i="1" dirty="0">
                <a:latin typeface="Century Gothic" panose="020F0302020204030204"/>
              </a:rPr>
              <a:t> visited the Eiffel Tower.</a:t>
            </a:r>
          </a:p>
          <a:p>
            <a:pPr lvl="0">
              <a:defRPr/>
            </a:pPr>
            <a:r>
              <a:rPr lang="en-US" sz="1600" dirty="0" err="1">
                <a:latin typeface="Century Gothic" panose="020F0302020204030204"/>
              </a:rPr>
              <a:t>Normalement</a:t>
            </a:r>
            <a:r>
              <a:rPr lang="en-US" sz="1600" dirty="0">
                <a:latin typeface="Century Gothic" panose="020F0302020204030204"/>
              </a:rPr>
              <a:t>, je pars </a:t>
            </a:r>
            <a:r>
              <a:rPr lang="en-US" sz="1600" b="1" dirty="0" err="1">
                <a:latin typeface="Century Gothic" panose="020F0302020204030204"/>
              </a:rPr>
              <a:t>tôt</a:t>
            </a:r>
            <a:r>
              <a:rPr lang="en-US" sz="1600" dirty="0">
                <a:latin typeface="Century Gothic" panose="020F0302020204030204"/>
              </a:rPr>
              <a:t>.		</a:t>
            </a:r>
            <a:r>
              <a:rPr lang="en-US" sz="1600" i="1" dirty="0">
                <a:latin typeface="Century Gothic" panose="020F0302020204030204"/>
              </a:rPr>
              <a:t>I </a:t>
            </a:r>
            <a:r>
              <a:rPr lang="en-US" sz="1600" b="1" i="1" dirty="0">
                <a:latin typeface="Century Gothic" panose="020F0302020204030204"/>
              </a:rPr>
              <a:t>normally </a:t>
            </a:r>
            <a:r>
              <a:rPr lang="en-US" sz="1600" i="1" dirty="0">
                <a:latin typeface="Century Gothic" panose="020F0302020204030204"/>
              </a:rPr>
              <a:t>leave early.</a:t>
            </a:r>
            <a:endParaRPr lang="en-US" sz="1600" dirty="0">
              <a:latin typeface="Century Gothic" panose="020F0302020204030204"/>
            </a:endParaRPr>
          </a:p>
        </p:txBody>
      </p:sp>
      <p:sp>
        <p:nvSpPr>
          <p:cNvPr id="5" name="Rectangle 4">
            <a:extLst>
              <a:ext uri="{FF2B5EF4-FFF2-40B4-BE49-F238E27FC236}">
                <a16:creationId xmlns:a16="http://schemas.microsoft.com/office/drawing/2014/main" id="{88C858A8-63EA-4CDF-B514-B3A8957AAACB}"/>
              </a:ext>
            </a:extLst>
          </p:cNvPr>
          <p:cNvSpPr/>
          <p:nvPr/>
        </p:nvSpPr>
        <p:spPr>
          <a:xfrm>
            <a:off x="108000" y="4003437"/>
            <a:ext cx="2302233"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Adverb</a:t>
            </a:r>
            <a:r>
              <a:rPr lang="fr-FR" b="1" dirty="0">
                <a:solidFill>
                  <a:srgbClr val="000000"/>
                </a:solidFill>
                <a:latin typeface="Century Gothic" panose="020B0502020202020204" pitchFamily="34" charset="0"/>
              </a:rPr>
              <a:t> placement</a:t>
            </a:r>
            <a:endParaRPr lang="en-GB" dirty="0">
              <a:solidFill>
                <a:srgbClr val="000000"/>
              </a:solidFill>
              <a:latin typeface="Century Gothic" panose="020B0502020202020204" pitchFamily="34" charset="0"/>
            </a:endParaRP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6" name="Rectangle 15">
            <a:extLst>
              <a:ext uri="{FF2B5EF4-FFF2-40B4-BE49-F238E27FC236}">
                <a16:creationId xmlns:a16="http://schemas.microsoft.com/office/drawing/2014/main" id="{CB7621BC-4D16-4885-931B-D6E4335D76BC}"/>
              </a:ext>
            </a:extLst>
          </p:cNvPr>
          <p:cNvSpPr/>
          <p:nvPr/>
        </p:nvSpPr>
        <p:spPr>
          <a:xfrm>
            <a:off x="108000" y="2502523"/>
            <a:ext cx="1888659"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like </a:t>
            </a:r>
            <a:r>
              <a:rPr lang="fr-FR" b="1" i="1" dirty="0">
                <a:solidFill>
                  <a:srgbClr val="000000"/>
                </a:solidFill>
                <a:latin typeface="Century Gothic" panose="020B0502020202020204" pitchFamily="34" charset="0"/>
              </a:rPr>
              <a:t>venir</a:t>
            </a:r>
            <a:endParaRPr lang="en-GB" i="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968435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38</a:t>
            </a:r>
          </a:p>
        </p:txBody>
      </p:sp>
      <p:sp>
        <p:nvSpPr>
          <p:cNvPr id="4" name="Rectangle 3"/>
          <p:cNvSpPr/>
          <p:nvPr/>
        </p:nvSpPr>
        <p:spPr>
          <a:xfrm>
            <a:off x="108000" y="460704"/>
            <a:ext cx="6750000" cy="4031873"/>
          </a:xfrm>
          <a:prstGeom prst="rect">
            <a:avLst/>
          </a:prstGeom>
        </p:spPr>
        <p:txBody>
          <a:bodyPr wrap="square">
            <a:spAutoFit/>
          </a:bodyPr>
          <a:lstStyle/>
          <a:p>
            <a:pPr lvl="0"/>
            <a:r>
              <a:rPr lang="en-US" sz="1600" dirty="0">
                <a:latin typeface="Century Gothic" panose="020F0302020204030204"/>
              </a:rPr>
              <a:t>The irregular -RE verb </a:t>
            </a:r>
            <a:r>
              <a:rPr lang="en-US" sz="1600" b="1" dirty="0">
                <a:latin typeface="Century Gothic" panose="020F0302020204030204"/>
              </a:rPr>
              <a:t>dire</a:t>
            </a:r>
            <a:r>
              <a:rPr lang="en-US" sz="1600" dirty="0">
                <a:latin typeface="Century Gothic" panose="020F0302020204030204"/>
              </a:rPr>
              <a:t> uses the same endings as the irregular </a:t>
            </a:r>
            <a:br>
              <a:rPr lang="en-US" sz="1600" dirty="0">
                <a:latin typeface="Century Gothic" panose="020F0302020204030204"/>
              </a:rPr>
            </a:br>
            <a:r>
              <a:rPr lang="en-US" sz="1600" dirty="0">
                <a:latin typeface="Century Gothic" panose="020F0302020204030204"/>
              </a:rPr>
              <a:t>-IR verbs </a:t>
            </a:r>
            <a:r>
              <a:rPr lang="en-US" sz="1600" b="1" dirty="0" err="1">
                <a:latin typeface="Century Gothic" panose="020F0302020204030204"/>
              </a:rPr>
              <a:t>sortir</a:t>
            </a:r>
            <a:r>
              <a:rPr lang="en-US" sz="1600" dirty="0">
                <a:latin typeface="Century Gothic" panose="020F0302020204030204"/>
              </a:rPr>
              <a:t>, </a:t>
            </a:r>
            <a:r>
              <a:rPr lang="en-US" sz="1600" b="1" dirty="0" err="1">
                <a:latin typeface="Century Gothic" panose="020F0302020204030204"/>
              </a:rPr>
              <a:t>dormir</a:t>
            </a:r>
            <a:r>
              <a:rPr lang="en-US" sz="1600" dirty="0">
                <a:latin typeface="Century Gothic" panose="020F0302020204030204"/>
              </a:rPr>
              <a:t>, </a:t>
            </a:r>
            <a:r>
              <a:rPr lang="en-US" sz="1600" b="1" dirty="0" err="1">
                <a:latin typeface="Century Gothic" panose="020F0302020204030204"/>
              </a:rPr>
              <a:t>partir</a:t>
            </a:r>
            <a:r>
              <a:rPr lang="en-US" sz="1600" dirty="0">
                <a:latin typeface="Century Gothic" panose="020F0302020204030204"/>
              </a:rPr>
              <a:t> and </a:t>
            </a:r>
            <a:r>
              <a:rPr lang="en-US" sz="1600" b="1" dirty="0" err="1">
                <a:latin typeface="Century Gothic" panose="020F0302020204030204"/>
              </a:rPr>
              <a:t>venir</a:t>
            </a:r>
            <a:r>
              <a:rPr lang="en-US" sz="1600" dirty="0">
                <a:latin typeface="Century Gothic" panose="020F0302020204030204"/>
              </a:rPr>
              <a:t>.</a:t>
            </a:r>
          </a:p>
          <a:p>
            <a:pPr lvl="0"/>
            <a:endParaRPr lang="en-US" sz="800" b="1" dirty="0">
              <a:latin typeface="Century Gothic" panose="020F0302020204030204"/>
            </a:endParaRPr>
          </a:p>
          <a:p>
            <a:pPr lvl="0"/>
            <a:r>
              <a:rPr lang="en-US" sz="1600" b="1" dirty="0">
                <a:latin typeface="Century Gothic" panose="020F0302020204030204"/>
              </a:rPr>
              <a:t>je/</a:t>
            </a:r>
            <a:r>
              <a:rPr lang="en-US" sz="1600" b="1" dirty="0" err="1">
                <a:latin typeface="Century Gothic" panose="020F0302020204030204"/>
              </a:rPr>
              <a:t>tu</a:t>
            </a:r>
            <a:r>
              <a:rPr lang="en-US" sz="1600" b="1" dirty="0">
                <a:latin typeface="Century Gothic" panose="020F0302020204030204"/>
              </a:rPr>
              <a:t> </a:t>
            </a:r>
            <a:r>
              <a:rPr lang="en-US" sz="1600" dirty="0">
                <a:latin typeface="Century Gothic" panose="020F0302020204030204"/>
              </a:rPr>
              <a:t>di</a:t>
            </a:r>
            <a:r>
              <a:rPr lang="en-US" sz="1600" b="1" dirty="0">
                <a:latin typeface="Century Gothic" panose="020F0302020204030204"/>
              </a:rPr>
              <a:t>s</a:t>
            </a:r>
            <a:r>
              <a:rPr lang="en-US" sz="1600" dirty="0">
                <a:latin typeface="Century Gothic" panose="020F0302020204030204"/>
              </a:rPr>
              <a:t>		</a:t>
            </a:r>
            <a:r>
              <a:rPr lang="en-US" sz="1600" b="1" i="1" dirty="0">
                <a:latin typeface="Century Gothic" panose="020F0302020204030204"/>
              </a:rPr>
              <a:t>I/you </a:t>
            </a:r>
            <a:r>
              <a:rPr lang="en-US" sz="1600" i="1" dirty="0">
                <a:latin typeface="Century Gothic" panose="020F0302020204030204"/>
              </a:rPr>
              <a:t>say, tell</a:t>
            </a:r>
          </a:p>
          <a:p>
            <a:pPr lvl="0"/>
            <a:r>
              <a:rPr lang="en-US" sz="1600" b="1" dirty="0" err="1">
                <a:latin typeface="Century Gothic" panose="020F0302020204030204"/>
              </a:rPr>
              <a:t>il</a:t>
            </a:r>
            <a:r>
              <a:rPr lang="en-US" sz="1600" b="1" dirty="0">
                <a:latin typeface="Century Gothic" panose="020F0302020204030204"/>
              </a:rPr>
              <a:t>/</a:t>
            </a:r>
            <a:r>
              <a:rPr lang="en-US" sz="1600" b="1" dirty="0" err="1">
                <a:latin typeface="Century Gothic" panose="020F0302020204030204"/>
              </a:rPr>
              <a:t>elle</a:t>
            </a:r>
            <a:r>
              <a:rPr lang="en-US" sz="1600" b="1" dirty="0">
                <a:latin typeface="Century Gothic" panose="020F0302020204030204"/>
              </a:rPr>
              <a:t> </a:t>
            </a:r>
            <a:r>
              <a:rPr lang="en-US" sz="1600" dirty="0" err="1">
                <a:latin typeface="Century Gothic" panose="020F0302020204030204"/>
              </a:rPr>
              <a:t>di</a:t>
            </a:r>
            <a:r>
              <a:rPr lang="en-US" sz="1600" b="1" dirty="0" err="1">
                <a:latin typeface="Century Gothic" panose="020F0302020204030204"/>
              </a:rPr>
              <a:t>t</a:t>
            </a:r>
            <a:r>
              <a:rPr lang="en-US" sz="1600" b="1" dirty="0">
                <a:latin typeface="Century Gothic" panose="020F0302020204030204"/>
              </a:rPr>
              <a:t>	</a:t>
            </a:r>
            <a:r>
              <a:rPr lang="en-US" sz="1600" dirty="0">
                <a:latin typeface="Century Gothic" panose="020F0302020204030204"/>
              </a:rPr>
              <a:t>	</a:t>
            </a:r>
            <a:r>
              <a:rPr lang="en-US" sz="1600" b="1" i="1" dirty="0">
                <a:latin typeface="Century Gothic" panose="020F0302020204030204"/>
              </a:rPr>
              <a:t>s/he </a:t>
            </a:r>
            <a:r>
              <a:rPr lang="en-US" sz="1600" i="1" dirty="0">
                <a:latin typeface="Century Gothic" panose="020F0302020204030204"/>
              </a:rPr>
              <a:t>says, tells</a:t>
            </a:r>
          </a:p>
          <a:p>
            <a:pPr lvl="0"/>
            <a:endParaRPr lang="en-US" sz="800" b="1" i="1" dirty="0">
              <a:latin typeface="Century Gothic" panose="020F0302020204030204"/>
            </a:endParaRPr>
          </a:p>
          <a:p>
            <a:endParaRPr lang="en-US" sz="1600" dirty="0">
              <a:solidFill>
                <a:srgbClr val="000000"/>
              </a:solidFill>
              <a:latin typeface="Century Gothic" panose="020F0302020204030204"/>
            </a:endParaRPr>
          </a:p>
          <a:p>
            <a:endParaRPr lang="en-US" sz="1600" dirty="0">
              <a:solidFill>
                <a:srgbClr val="000000"/>
              </a:solidFill>
              <a:latin typeface="Century Gothic" panose="020F0302020204030204"/>
            </a:endParaRPr>
          </a:p>
          <a:p>
            <a:endParaRPr lang="en-US" sz="1600" dirty="0">
              <a:solidFill>
                <a:srgbClr val="000000"/>
              </a:solidFill>
              <a:latin typeface="Century Gothic" panose="020F0302020204030204"/>
            </a:endParaRPr>
          </a:p>
          <a:p>
            <a:endParaRPr lang="en-US" sz="1600" dirty="0">
              <a:solidFill>
                <a:srgbClr val="000000"/>
              </a:solidFill>
              <a:latin typeface="Century Gothic" panose="020F0302020204030204"/>
            </a:endParaRPr>
          </a:p>
          <a:p>
            <a:endParaRPr lang="en-US" sz="1600" dirty="0">
              <a:solidFill>
                <a:srgbClr val="000000"/>
              </a:solidFill>
              <a:latin typeface="Century Gothic" panose="020F0302020204030204"/>
            </a:endParaRPr>
          </a:p>
          <a:p>
            <a:r>
              <a:rPr lang="en-US" sz="1600" dirty="0">
                <a:solidFill>
                  <a:srgbClr val="000000"/>
                </a:solidFill>
                <a:latin typeface="Century Gothic" panose="020F0302020204030204"/>
              </a:rPr>
              <a:t>The endings for </a:t>
            </a:r>
            <a:r>
              <a:rPr lang="en-US" sz="1600" b="1" dirty="0">
                <a:solidFill>
                  <a:srgbClr val="000000"/>
                </a:solidFill>
                <a:latin typeface="Century Gothic" panose="020F0302020204030204"/>
              </a:rPr>
              <a:t>prendre</a:t>
            </a:r>
            <a:r>
              <a:rPr lang="en-US" sz="1600" dirty="0">
                <a:solidFill>
                  <a:srgbClr val="000000"/>
                </a:solidFill>
                <a:latin typeface="Century Gothic" panose="020F0302020204030204"/>
              </a:rPr>
              <a:t>, </a:t>
            </a:r>
            <a:r>
              <a:rPr lang="en-US" sz="1600" b="1" dirty="0" err="1">
                <a:solidFill>
                  <a:srgbClr val="000000"/>
                </a:solidFill>
                <a:latin typeface="Century Gothic" panose="020F0302020204030204"/>
              </a:rPr>
              <a:t>apprendre</a:t>
            </a:r>
            <a:r>
              <a:rPr lang="en-US" sz="1600" dirty="0">
                <a:solidFill>
                  <a:srgbClr val="000000"/>
                </a:solidFill>
                <a:latin typeface="Century Gothic" panose="020F0302020204030204"/>
              </a:rPr>
              <a:t> and </a:t>
            </a:r>
            <a:r>
              <a:rPr lang="en-US" sz="1600" b="1" dirty="0" err="1">
                <a:solidFill>
                  <a:srgbClr val="000000"/>
                </a:solidFill>
                <a:latin typeface="Century Gothic" panose="020F0302020204030204"/>
              </a:rPr>
              <a:t>comprendre</a:t>
            </a:r>
            <a:r>
              <a:rPr lang="en-US" sz="1600" dirty="0">
                <a:solidFill>
                  <a:srgbClr val="000000"/>
                </a:solidFill>
                <a:latin typeface="Century Gothic" panose="020F0302020204030204"/>
              </a:rPr>
              <a:t> are different:</a:t>
            </a:r>
          </a:p>
          <a:p>
            <a:endParaRPr lang="en-US" sz="800" dirty="0">
              <a:solidFill>
                <a:srgbClr val="000000"/>
              </a:solidFill>
              <a:latin typeface="Century Gothic" panose="020F0302020204030204"/>
            </a:endParaRPr>
          </a:p>
          <a:p>
            <a:pPr lvl="0"/>
            <a:r>
              <a:rPr lang="en-US" sz="1600" b="1" dirty="0">
                <a:latin typeface="Century Gothic" panose="020F0302020204030204"/>
              </a:rPr>
              <a:t>je/</a:t>
            </a:r>
            <a:r>
              <a:rPr lang="en-US" sz="1600" b="1" dirty="0" err="1">
                <a:latin typeface="Century Gothic" panose="020F0302020204030204"/>
              </a:rPr>
              <a:t>tu</a:t>
            </a:r>
            <a:r>
              <a:rPr lang="en-US" sz="1600" b="1" dirty="0">
                <a:latin typeface="Century Gothic" panose="020F0302020204030204"/>
              </a:rPr>
              <a:t> </a:t>
            </a:r>
            <a:r>
              <a:rPr lang="en-US" sz="1600" dirty="0" err="1">
                <a:latin typeface="Century Gothic" panose="020F0302020204030204"/>
              </a:rPr>
              <a:t>prend</a:t>
            </a:r>
            <a:r>
              <a:rPr lang="en-US" sz="1600" b="1" dirty="0" err="1">
                <a:latin typeface="Century Gothic" panose="020F0302020204030204"/>
              </a:rPr>
              <a:t>s</a:t>
            </a:r>
            <a:r>
              <a:rPr lang="en-US" sz="1600" dirty="0">
                <a:latin typeface="Century Gothic" panose="020F0302020204030204"/>
              </a:rPr>
              <a:t>	 </a:t>
            </a:r>
            <a:r>
              <a:rPr lang="en-US" sz="1600" i="1" dirty="0">
                <a:latin typeface="Century Gothic" panose="020F0302020204030204"/>
              </a:rPr>
              <a:t>I/you take	  </a:t>
            </a:r>
            <a:r>
              <a:rPr lang="en-US" sz="1600" b="1" dirty="0">
                <a:latin typeface="Century Gothic" panose="020F0302020204030204"/>
              </a:rPr>
              <a:t>je/</a:t>
            </a:r>
            <a:r>
              <a:rPr lang="en-US" sz="1600" b="1" dirty="0" err="1">
                <a:latin typeface="Century Gothic" panose="020F0302020204030204"/>
              </a:rPr>
              <a:t>tu</a:t>
            </a:r>
            <a:r>
              <a:rPr lang="en-US" sz="1600" b="1" dirty="0">
                <a:latin typeface="Century Gothic" panose="020F0302020204030204"/>
              </a:rPr>
              <a:t> </a:t>
            </a:r>
            <a:r>
              <a:rPr lang="en-US" sz="1600" dirty="0" err="1">
                <a:latin typeface="Century Gothic" panose="020F0302020204030204"/>
              </a:rPr>
              <a:t>apprend</a:t>
            </a:r>
            <a:r>
              <a:rPr lang="en-US" sz="1600" b="1" dirty="0" err="1">
                <a:latin typeface="Century Gothic" panose="020F0302020204030204"/>
              </a:rPr>
              <a:t>s</a:t>
            </a:r>
            <a:r>
              <a:rPr lang="en-US" sz="1600" dirty="0">
                <a:latin typeface="Century Gothic" panose="020F0302020204030204"/>
              </a:rPr>
              <a:t>	</a:t>
            </a:r>
            <a:r>
              <a:rPr lang="en-US" sz="1600" i="1" dirty="0">
                <a:latin typeface="Century Gothic" panose="020F0302020204030204"/>
              </a:rPr>
              <a:t>I/you learn</a:t>
            </a:r>
          </a:p>
          <a:p>
            <a:pPr lvl="0"/>
            <a:r>
              <a:rPr lang="en-US" sz="1600" b="1" dirty="0" err="1">
                <a:latin typeface="Century Gothic" panose="020F0302020204030204"/>
              </a:rPr>
              <a:t>il</a:t>
            </a:r>
            <a:r>
              <a:rPr lang="en-US" sz="1600" b="1" dirty="0">
                <a:latin typeface="Century Gothic" panose="020F0302020204030204"/>
              </a:rPr>
              <a:t>/</a:t>
            </a:r>
            <a:r>
              <a:rPr lang="en-US" sz="1600" b="1" dirty="0" err="1">
                <a:latin typeface="Century Gothic" panose="020F0302020204030204"/>
              </a:rPr>
              <a:t>elle</a:t>
            </a:r>
            <a:r>
              <a:rPr lang="en-US" sz="1600" b="1" dirty="0">
                <a:latin typeface="Century Gothic" panose="020F0302020204030204"/>
              </a:rPr>
              <a:t> </a:t>
            </a:r>
            <a:r>
              <a:rPr lang="en-US" sz="1600" dirty="0" err="1">
                <a:latin typeface="Century Gothic" panose="020F0302020204030204"/>
              </a:rPr>
              <a:t>prend</a:t>
            </a:r>
            <a:r>
              <a:rPr lang="en-US" sz="1600" dirty="0">
                <a:latin typeface="Century Gothic" panose="020F0302020204030204"/>
              </a:rPr>
              <a:t>	 </a:t>
            </a:r>
            <a:r>
              <a:rPr lang="en-US" sz="1600" i="1" dirty="0">
                <a:latin typeface="Century Gothic" panose="020F0302020204030204"/>
              </a:rPr>
              <a:t>s/he takes	  </a:t>
            </a:r>
            <a:r>
              <a:rPr lang="en-US" sz="1600" dirty="0" err="1">
                <a:latin typeface="Century Gothic" panose="020F0302020204030204"/>
              </a:rPr>
              <a:t>il</a:t>
            </a:r>
            <a:r>
              <a:rPr lang="en-US" sz="1600" dirty="0">
                <a:latin typeface="Century Gothic" panose="020F0302020204030204"/>
              </a:rPr>
              <a:t>/</a:t>
            </a:r>
            <a:r>
              <a:rPr lang="en-US" sz="1600" dirty="0" err="1">
                <a:latin typeface="Century Gothic" panose="020F0302020204030204"/>
              </a:rPr>
              <a:t>elle</a:t>
            </a:r>
            <a:r>
              <a:rPr lang="en-US" sz="1600" dirty="0">
                <a:latin typeface="Century Gothic" panose="020F0302020204030204"/>
              </a:rPr>
              <a:t> </a:t>
            </a:r>
            <a:r>
              <a:rPr lang="en-US" sz="1600" dirty="0" err="1">
                <a:latin typeface="Century Gothic" panose="020F0302020204030204"/>
              </a:rPr>
              <a:t>apprend</a:t>
            </a:r>
            <a:r>
              <a:rPr lang="en-US" sz="1600" dirty="0">
                <a:latin typeface="Century Gothic" panose="020F0302020204030204"/>
              </a:rPr>
              <a:t>	</a:t>
            </a:r>
            <a:r>
              <a:rPr lang="en-US" sz="1600" i="1" dirty="0">
                <a:latin typeface="Century Gothic" panose="020F0302020204030204"/>
              </a:rPr>
              <a:t>s/he learns</a:t>
            </a:r>
          </a:p>
          <a:p>
            <a:pPr lvl="0"/>
            <a:endParaRPr lang="en-US" sz="800" i="1" dirty="0">
              <a:latin typeface="Century Gothic" panose="020F0302020204030204"/>
            </a:endParaRPr>
          </a:p>
          <a:p>
            <a:pPr lvl="0"/>
            <a:r>
              <a:rPr lang="en-US" sz="1600" b="1" dirty="0">
                <a:latin typeface="Century Gothic" panose="020F0302020204030204"/>
              </a:rPr>
              <a:t>je/</a:t>
            </a:r>
            <a:r>
              <a:rPr lang="en-US" sz="1600" b="1" dirty="0" err="1">
                <a:latin typeface="Century Gothic" panose="020F0302020204030204"/>
              </a:rPr>
              <a:t>tu</a:t>
            </a:r>
            <a:r>
              <a:rPr lang="en-US" sz="1600" b="1" dirty="0">
                <a:latin typeface="Century Gothic" panose="020F0302020204030204"/>
              </a:rPr>
              <a:t> </a:t>
            </a:r>
            <a:r>
              <a:rPr lang="en-US" sz="1600" dirty="0" err="1">
                <a:latin typeface="Century Gothic" panose="020F0302020204030204"/>
              </a:rPr>
              <a:t>comprend</a:t>
            </a:r>
            <a:r>
              <a:rPr lang="en-US" sz="1600" b="1" dirty="0" err="1">
                <a:latin typeface="Century Gothic" panose="020F0302020204030204"/>
              </a:rPr>
              <a:t>s</a:t>
            </a:r>
            <a:r>
              <a:rPr lang="en-US" sz="1600" dirty="0">
                <a:latin typeface="Century Gothic" panose="020F0302020204030204"/>
              </a:rPr>
              <a:t>	 </a:t>
            </a:r>
            <a:r>
              <a:rPr lang="en-US" sz="1600" i="1" dirty="0">
                <a:latin typeface="Century Gothic" panose="020F0302020204030204"/>
              </a:rPr>
              <a:t>I/you understand	</a:t>
            </a:r>
          </a:p>
          <a:p>
            <a:pPr lvl="0"/>
            <a:r>
              <a:rPr lang="en-US" sz="1600" dirty="0" err="1">
                <a:latin typeface="Century Gothic" panose="020F0302020204030204"/>
              </a:rPr>
              <a:t>il</a:t>
            </a:r>
            <a:r>
              <a:rPr lang="en-US" sz="1600" dirty="0">
                <a:latin typeface="Century Gothic" panose="020F0302020204030204"/>
              </a:rPr>
              <a:t>/</a:t>
            </a:r>
            <a:r>
              <a:rPr lang="en-US" sz="1600" dirty="0" err="1">
                <a:latin typeface="Century Gothic" panose="020F0302020204030204"/>
              </a:rPr>
              <a:t>elle</a:t>
            </a:r>
            <a:r>
              <a:rPr lang="en-US" sz="1600" dirty="0">
                <a:latin typeface="Century Gothic" panose="020F0302020204030204"/>
              </a:rPr>
              <a:t> </a:t>
            </a:r>
            <a:r>
              <a:rPr lang="en-US" sz="1600" dirty="0" err="1">
                <a:latin typeface="Century Gothic" panose="020F0302020204030204"/>
              </a:rPr>
              <a:t>comprend</a:t>
            </a:r>
            <a:r>
              <a:rPr lang="en-US" sz="1600" dirty="0">
                <a:latin typeface="Century Gothic" panose="020F0302020204030204"/>
              </a:rPr>
              <a:t>	 </a:t>
            </a:r>
            <a:r>
              <a:rPr lang="en-US" sz="1600" i="1" dirty="0">
                <a:latin typeface="Century Gothic" panose="020F0302020204030204"/>
              </a:rPr>
              <a:t>s/he understand</a:t>
            </a:r>
            <a:endParaRPr lang="en-US" sz="1600" dirty="0">
              <a:latin typeface="Century Gothic" panose="020F0302020204030204"/>
            </a:endParaRPr>
          </a:p>
        </p:txBody>
      </p:sp>
      <p:sp>
        <p:nvSpPr>
          <p:cNvPr id="24" name="TextBox 23">
            <a:extLst>
              <a:ext uri="{FF2B5EF4-FFF2-40B4-BE49-F238E27FC236}">
                <a16:creationId xmlns:a16="http://schemas.microsoft.com/office/drawing/2014/main" id="{F74FA048-C273-4B80-AD87-60F956D0E614}"/>
              </a:ext>
            </a:extLst>
          </p:cNvPr>
          <p:cNvSpPr txBox="1"/>
          <p:nvPr/>
        </p:nvSpPr>
        <p:spPr>
          <a:xfrm>
            <a:off x="151554" y="1792564"/>
            <a:ext cx="6517806" cy="544830"/>
          </a:xfrm>
          <a:prstGeom prst="wedgeRoundRectCallout">
            <a:avLst>
              <a:gd name="adj1" fmla="val 5085"/>
              <a:gd name="adj2" fmla="val -38585"/>
              <a:gd name="adj3" fmla="val 16667"/>
            </a:avLst>
          </a:prstGeom>
          <a:solidFill>
            <a:schemeClr val="accent5"/>
          </a:solidFill>
          <a:ln>
            <a:solidFill>
              <a:schemeClr val="tx1"/>
            </a:solidFill>
          </a:ln>
        </p:spPr>
        <p:txBody>
          <a:bodyPr wrap="square" lIns="72000" tIns="0" rIns="0" bIns="0" rtlCol="0">
            <a:spAutoFit/>
          </a:bodyPr>
          <a:lstStyle/>
          <a:p>
            <a:pPr algn="ctr"/>
            <a:r>
              <a:rPr lang="en-GB" sz="1600" dirty="0">
                <a:latin typeface="Century Gothic" panose="020F0302020204030204"/>
              </a:rPr>
              <a:t>The </a:t>
            </a:r>
            <a:r>
              <a:rPr lang="en-GB" sz="1600" i="1" dirty="0">
                <a:latin typeface="Century Gothic" panose="020F0302020204030204"/>
              </a:rPr>
              <a:t>je</a:t>
            </a:r>
            <a:r>
              <a:rPr lang="en-GB" sz="1600" dirty="0">
                <a:latin typeface="Century Gothic" panose="020F0302020204030204"/>
              </a:rPr>
              <a:t>, </a:t>
            </a:r>
            <a:r>
              <a:rPr lang="en-GB" sz="1600" i="1" dirty="0" err="1">
                <a:latin typeface="Century Gothic" panose="020F0302020204030204"/>
              </a:rPr>
              <a:t>tu</a:t>
            </a:r>
            <a:r>
              <a:rPr lang="en-GB" sz="1600" dirty="0">
                <a:latin typeface="Century Gothic" panose="020F0302020204030204"/>
              </a:rPr>
              <a:t>, </a:t>
            </a:r>
            <a:r>
              <a:rPr lang="en-GB" sz="1600" i="1" dirty="0">
                <a:latin typeface="Century Gothic" panose="020F0302020204030204"/>
              </a:rPr>
              <a:t>il </a:t>
            </a:r>
            <a:r>
              <a:rPr lang="en-GB" sz="1600" dirty="0">
                <a:latin typeface="Century Gothic" panose="020F0302020204030204"/>
              </a:rPr>
              <a:t>and </a:t>
            </a:r>
            <a:r>
              <a:rPr lang="en-GB" sz="1600" i="1" dirty="0" err="1">
                <a:latin typeface="Century Gothic" panose="020F0302020204030204"/>
              </a:rPr>
              <a:t>elle</a:t>
            </a:r>
            <a:r>
              <a:rPr lang="en-GB" sz="1600" i="1" dirty="0">
                <a:latin typeface="Century Gothic" panose="020F0302020204030204"/>
              </a:rPr>
              <a:t> </a:t>
            </a:r>
            <a:r>
              <a:rPr lang="en-GB" sz="1600" dirty="0">
                <a:latin typeface="Century Gothic" panose="020F0302020204030204"/>
              </a:rPr>
              <a:t>forms all sound the same: the </a:t>
            </a:r>
            <a:r>
              <a:rPr lang="en-GB" sz="1600" b="1" dirty="0">
                <a:latin typeface="Century Gothic" panose="020F0302020204030204"/>
              </a:rPr>
              <a:t>-s </a:t>
            </a:r>
            <a:r>
              <a:rPr lang="en-GB" sz="1600" dirty="0">
                <a:latin typeface="Century Gothic" panose="020F0302020204030204"/>
              </a:rPr>
              <a:t>and </a:t>
            </a:r>
            <a:r>
              <a:rPr lang="en-GB" sz="1600" b="1" dirty="0">
                <a:latin typeface="Century Gothic" panose="020F0302020204030204"/>
              </a:rPr>
              <a:t>-t </a:t>
            </a:r>
            <a:r>
              <a:rPr lang="en-GB" sz="1600" dirty="0">
                <a:latin typeface="Century Gothic" panose="020F0302020204030204"/>
              </a:rPr>
              <a:t>are </a:t>
            </a:r>
            <a:r>
              <a:rPr lang="en-GB" sz="1600" b="1" dirty="0">
                <a:latin typeface="Century Gothic" panose="020F0302020204030204"/>
              </a:rPr>
              <a:t>Silent Final Consonants</a:t>
            </a:r>
            <a:r>
              <a:rPr lang="en-GB" sz="1600" dirty="0">
                <a:latin typeface="Century Gothic" panose="020F0302020204030204"/>
              </a:rPr>
              <a:t>.</a:t>
            </a:r>
          </a:p>
        </p:txBody>
      </p:sp>
      <p:sp>
        <p:nvSpPr>
          <p:cNvPr id="7" name="Rectangle 6">
            <a:extLst>
              <a:ext uri="{FF2B5EF4-FFF2-40B4-BE49-F238E27FC236}">
                <a16:creationId xmlns:a16="http://schemas.microsoft.com/office/drawing/2014/main" id="{0A03F3E6-4D5F-465D-A59B-3DF00063BF90}"/>
              </a:ext>
            </a:extLst>
          </p:cNvPr>
          <p:cNvSpPr/>
          <p:nvPr/>
        </p:nvSpPr>
        <p:spPr>
          <a:xfrm>
            <a:off x="108000" y="73923"/>
            <a:ext cx="1627369" cy="646331"/>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The </a:t>
            </a:r>
            <a:r>
              <a:rPr lang="fr-FR" b="1" dirty="0" err="1">
                <a:solidFill>
                  <a:srgbClr val="000000"/>
                </a:solidFill>
                <a:latin typeface="Century Gothic" panose="020B0502020202020204" pitchFamily="34" charset="0"/>
              </a:rPr>
              <a:t>verb</a:t>
            </a:r>
            <a:r>
              <a:rPr lang="fr-FR" b="1" dirty="0">
                <a:solidFill>
                  <a:srgbClr val="000000"/>
                </a:solidFill>
                <a:latin typeface="Century Gothic" panose="020B0502020202020204" pitchFamily="34" charset="0"/>
              </a:rPr>
              <a:t> </a:t>
            </a:r>
            <a:r>
              <a:rPr lang="fr-FR" b="1" i="1" dirty="0">
                <a:solidFill>
                  <a:srgbClr val="000000"/>
                </a:solidFill>
                <a:latin typeface="Century Gothic" panose="020B0502020202020204" pitchFamily="34" charset="0"/>
              </a:rPr>
              <a:t>dire</a:t>
            </a:r>
            <a:endParaRPr lang="fr-FR" b="1" dirty="0">
              <a:solidFill>
                <a:srgbClr val="000000"/>
              </a:solidFill>
              <a:latin typeface="Century Gothic" panose="020B0502020202020204" pitchFamily="34" charset="0"/>
            </a:endParaRPr>
          </a:p>
          <a:p>
            <a:pPr fontAlgn="base">
              <a:spcBef>
                <a:spcPct val="0"/>
              </a:spcBef>
              <a:spcAft>
                <a:spcPct val="0"/>
              </a:spcAft>
            </a:pPr>
            <a:endParaRPr lang="fr-FR" b="1" dirty="0" err="1">
              <a:solidFill>
                <a:srgbClr val="000000"/>
              </a:solidFill>
              <a:latin typeface="Century Gothic" panose="020B0502020202020204" pitchFamily="34" charset="0"/>
            </a:endParaRPr>
          </a:p>
        </p:txBody>
      </p:sp>
      <p:sp>
        <p:nvSpPr>
          <p:cNvPr id="12" name="Rectangle 11">
            <a:extLst>
              <a:ext uri="{FF2B5EF4-FFF2-40B4-BE49-F238E27FC236}">
                <a16:creationId xmlns:a16="http://schemas.microsoft.com/office/drawing/2014/main" id="{0F682520-F448-4114-AE5F-FEAF7690B62F}"/>
              </a:ext>
            </a:extLst>
          </p:cNvPr>
          <p:cNvSpPr/>
          <p:nvPr/>
        </p:nvSpPr>
        <p:spPr>
          <a:xfrm>
            <a:off x="108000" y="4636444"/>
            <a:ext cx="2555508"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Adjective placement</a:t>
            </a:r>
            <a:endParaRPr lang="en-GB" dirty="0">
              <a:solidFill>
                <a:srgbClr val="000000"/>
              </a:solidFill>
              <a:latin typeface="Century Gothic" panose="020B0502020202020204" pitchFamily="34" charset="0"/>
            </a:endParaRPr>
          </a:p>
        </p:txBody>
      </p:sp>
      <p:sp>
        <p:nvSpPr>
          <p:cNvPr id="13" name="Rectangle 12">
            <a:extLst>
              <a:ext uri="{FF2B5EF4-FFF2-40B4-BE49-F238E27FC236}">
                <a16:creationId xmlns:a16="http://schemas.microsoft.com/office/drawing/2014/main" id="{09A6FA7A-0F33-480A-A764-663626218786}"/>
              </a:ext>
            </a:extLst>
          </p:cNvPr>
          <p:cNvSpPr/>
          <p:nvPr/>
        </p:nvSpPr>
        <p:spPr>
          <a:xfrm>
            <a:off x="108000" y="4963952"/>
            <a:ext cx="6852832" cy="954107"/>
          </a:xfrm>
          <a:prstGeom prst="rect">
            <a:avLst/>
          </a:prstGeom>
        </p:spPr>
        <p:txBody>
          <a:bodyPr wrap="square">
            <a:spAutoFit/>
          </a:bodyPr>
          <a:lstStyle/>
          <a:p>
            <a:r>
              <a:rPr lang="en-US" sz="1600" dirty="0">
                <a:latin typeface="Century Gothic" panose="020F0302020204030204"/>
              </a:rPr>
              <a:t>A</a:t>
            </a:r>
            <a:r>
              <a:rPr kumimoji="0" lang="en-US" sz="1600" b="0" i="0" u="none" strike="noStrike" kern="1200" cap="none" spc="0" normalizeH="0" baseline="0" noProof="0" dirty="0" err="1">
                <a:ln>
                  <a:noFill/>
                </a:ln>
                <a:effectLst/>
                <a:uLnTx/>
                <a:uFillTx/>
                <a:latin typeface="Century Gothic" panose="020F0302020204030204"/>
                <a:ea typeface="+mn-ea"/>
                <a:cs typeface="+mn-cs"/>
              </a:rPr>
              <a:t>djectives</a:t>
            </a:r>
            <a:r>
              <a:rPr kumimoji="0" lang="en-US" sz="1600" b="0" i="0" u="none" strike="noStrike" kern="1200" cap="none" spc="0" normalizeH="0" baseline="0" noProof="0" dirty="0">
                <a:ln>
                  <a:noFill/>
                </a:ln>
                <a:effectLst/>
                <a:uLnTx/>
                <a:uFillTx/>
                <a:latin typeface="Century Gothic" panose="020F0302020204030204"/>
                <a:ea typeface="+mn-ea"/>
                <a:cs typeface="+mn-cs"/>
              </a:rPr>
              <a:t> give more information about a noun. French</a:t>
            </a:r>
            <a:r>
              <a:rPr lang="en-US" sz="1600" dirty="0">
                <a:latin typeface="Century Gothic" panose="020F0302020204030204"/>
              </a:rPr>
              <a:t> adjectives usually come </a:t>
            </a:r>
            <a:r>
              <a:rPr lang="en-US" sz="1600" b="1" dirty="0">
                <a:latin typeface="Century Gothic" panose="020F0302020204030204"/>
              </a:rPr>
              <a:t>after</a:t>
            </a:r>
            <a:r>
              <a:rPr lang="en-US" sz="1600" dirty="0">
                <a:latin typeface="Century Gothic" panose="020F0302020204030204"/>
              </a:rPr>
              <a:t> </a:t>
            </a:r>
            <a:r>
              <a:rPr lang="en-US" sz="1600" b="1" dirty="0">
                <a:latin typeface="Century Gothic" panose="020F0302020204030204"/>
              </a:rPr>
              <a:t>the noun, </a:t>
            </a:r>
            <a:r>
              <a:rPr lang="en-US" sz="1600" dirty="0">
                <a:latin typeface="Century Gothic" panose="020F0302020204030204"/>
              </a:rPr>
              <a:t>but there are a few exceptions!</a:t>
            </a:r>
          </a:p>
          <a:p>
            <a:pPr lvl="0"/>
            <a:endParaRPr lang="en-US" sz="800" dirty="0">
              <a:latin typeface="Century Gothic" panose="020F0302020204030204"/>
            </a:endParaRPr>
          </a:p>
          <a:p>
            <a:pPr lvl="0"/>
            <a:r>
              <a:rPr lang="en-US" sz="1600" dirty="0">
                <a:latin typeface="Century Gothic" panose="020F0302020204030204"/>
              </a:rPr>
              <a:t>You know these adjectives which come </a:t>
            </a:r>
            <a:r>
              <a:rPr lang="en-US" sz="1600" b="1" dirty="0">
                <a:latin typeface="Century Gothic" panose="020F0302020204030204"/>
              </a:rPr>
              <a:t>before </a:t>
            </a:r>
            <a:r>
              <a:rPr lang="en-US" sz="1600" dirty="0">
                <a:latin typeface="Century Gothic" panose="020F0302020204030204"/>
              </a:rPr>
              <a:t>the noun:</a:t>
            </a:r>
          </a:p>
        </p:txBody>
      </p:sp>
      <p:sp>
        <p:nvSpPr>
          <p:cNvPr id="14" name="Rectangle 13">
            <a:extLst>
              <a:ext uri="{FF2B5EF4-FFF2-40B4-BE49-F238E27FC236}">
                <a16:creationId xmlns:a16="http://schemas.microsoft.com/office/drawing/2014/main" id="{06F2E053-0ED5-45CC-80BB-D5C1D2917284}"/>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9" name="Rectangle 18">
            <a:extLst>
              <a:ext uri="{FF2B5EF4-FFF2-40B4-BE49-F238E27FC236}">
                <a16:creationId xmlns:a16="http://schemas.microsoft.com/office/drawing/2014/main" id="{152A7437-831B-45A3-B8FF-93CC2FDABC03}"/>
              </a:ext>
            </a:extLst>
          </p:cNvPr>
          <p:cNvSpPr/>
          <p:nvPr/>
        </p:nvSpPr>
        <p:spPr>
          <a:xfrm>
            <a:off x="161280" y="6274846"/>
            <a:ext cx="4337000" cy="23411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lnSpc>
                <a:spcPct val="150000"/>
              </a:lnSpc>
            </a:pPr>
            <a:r>
              <a:rPr lang="en-GB" sz="2000" b="1" dirty="0">
                <a:solidFill>
                  <a:schemeClr val="tx1"/>
                </a:solidFill>
                <a:latin typeface="Century Gothic" panose="020B0502020202020204" pitchFamily="34" charset="0"/>
              </a:rPr>
              <a:t>Before a noun</a:t>
            </a:r>
          </a:p>
          <a:p>
            <a:pPr algn="ctr">
              <a:lnSpc>
                <a:spcPct val="150000"/>
              </a:lnSpc>
            </a:pPr>
            <a:r>
              <a:rPr lang="en-GB" dirty="0">
                <a:solidFill>
                  <a:schemeClr val="tx1"/>
                </a:solidFill>
                <a:latin typeface="Century Gothic" panose="020B0502020202020204" pitchFamily="34" charset="0"/>
              </a:rPr>
              <a:t>beau/belle</a:t>
            </a:r>
          </a:p>
          <a:p>
            <a:pPr algn="ctr">
              <a:lnSpc>
                <a:spcPct val="150000"/>
              </a:lnSpc>
            </a:pPr>
            <a:r>
              <a:rPr lang="en-GB" dirty="0" err="1">
                <a:solidFill>
                  <a:schemeClr val="tx1"/>
                </a:solidFill>
                <a:latin typeface="Century Gothic" panose="020B0502020202020204" pitchFamily="34" charset="0"/>
              </a:rPr>
              <a:t>jeune</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vieux</a:t>
            </a:r>
            <a:r>
              <a:rPr lang="en-GB" dirty="0">
                <a:solidFill>
                  <a:schemeClr val="tx1"/>
                </a:solidFill>
                <a:latin typeface="Century Gothic" panose="020B0502020202020204" pitchFamily="34" charset="0"/>
              </a:rPr>
              <a:t>/</a:t>
            </a:r>
            <a:r>
              <a:rPr lang="en-GB" dirty="0" err="1">
                <a:solidFill>
                  <a:schemeClr val="tx1"/>
                </a:solidFill>
                <a:latin typeface="Century Gothic" panose="020B0502020202020204" pitchFamily="34" charset="0"/>
              </a:rPr>
              <a:t>vieille</a:t>
            </a:r>
            <a:r>
              <a:rPr lang="en-GB" dirty="0">
                <a:solidFill>
                  <a:schemeClr val="tx1"/>
                </a:solidFill>
                <a:latin typeface="Century Gothic" panose="020B0502020202020204" pitchFamily="34" charset="0"/>
              </a:rPr>
              <a:t>, nouveau/nouvelle</a:t>
            </a:r>
          </a:p>
          <a:p>
            <a:pPr algn="ctr">
              <a:lnSpc>
                <a:spcPct val="150000"/>
              </a:lnSpc>
            </a:pPr>
            <a:r>
              <a:rPr lang="en-GB" dirty="0">
                <a:solidFill>
                  <a:schemeClr val="tx1"/>
                </a:solidFill>
                <a:latin typeface="Century Gothic" panose="020B0502020202020204" pitchFamily="34" charset="0"/>
              </a:rPr>
              <a:t>bon(ne), </a:t>
            </a:r>
            <a:r>
              <a:rPr lang="en-GB" dirty="0" err="1">
                <a:solidFill>
                  <a:schemeClr val="tx1"/>
                </a:solidFill>
                <a:latin typeface="Century Gothic" panose="020B0502020202020204" pitchFamily="34" charset="0"/>
              </a:rPr>
              <a:t>mauvais</a:t>
            </a:r>
            <a:r>
              <a:rPr lang="en-GB" dirty="0">
                <a:solidFill>
                  <a:schemeClr val="tx1"/>
                </a:solidFill>
                <a:latin typeface="Century Gothic" panose="020B0502020202020204" pitchFamily="34" charset="0"/>
              </a:rPr>
              <a:t>(e)</a:t>
            </a:r>
          </a:p>
          <a:p>
            <a:pPr algn="ctr">
              <a:lnSpc>
                <a:spcPct val="150000"/>
              </a:lnSpc>
            </a:pPr>
            <a:r>
              <a:rPr lang="en-GB" dirty="0">
                <a:solidFill>
                  <a:schemeClr val="tx1"/>
                </a:solidFill>
                <a:latin typeface="Century Gothic" panose="020B0502020202020204" pitchFamily="34" charset="0"/>
              </a:rPr>
              <a:t>grand(e), petit(e), haut(e</a:t>
            </a:r>
            <a:r>
              <a:rPr lang="en-GB" sz="2000" dirty="0">
                <a:solidFill>
                  <a:schemeClr val="tx1"/>
                </a:solidFill>
                <a:latin typeface="Century Gothic" panose="020B0502020202020204" pitchFamily="34" charset="0"/>
              </a:rPr>
              <a:t>)</a:t>
            </a:r>
          </a:p>
        </p:txBody>
      </p:sp>
      <p:sp>
        <p:nvSpPr>
          <p:cNvPr id="21" name="Rectangle 20">
            <a:extLst>
              <a:ext uri="{FF2B5EF4-FFF2-40B4-BE49-F238E27FC236}">
                <a16:creationId xmlns:a16="http://schemas.microsoft.com/office/drawing/2014/main" id="{77FC1D35-432F-49D3-9E36-D76C22279023}"/>
              </a:ext>
            </a:extLst>
          </p:cNvPr>
          <p:cNvSpPr/>
          <p:nvPr/>
        </p:nvSpPr>
        <p:spPr>
          <a:xfrm>
            <a:off x="4950761" y="6274846"/>
            <a:ext cx="1711580" cy="23411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GB" sz="2000" b="1" dirty="0">
                <a:solidFill>
                  <a:schemeClr val="tx1"/>
                </a:solidFill>
                <a:latin typeface="Century Gothic" panose="020B0502020202020204" pitchFamily="34" charset="0"/>
              </a:rPr>
              <a:t>BAGS</a:t>
            </a:r>
          </a:p>
          <a:p>
            <a:pPr>
              <a:lnSpc>
                <a:spcPct val="150000"/>
              </a:lnSpc>
            </a:pPr>
            <a:r>
              <a:rPr lang="en-GB" sz="2000" b="1" dirty="0">
                <a:solidFill>
                  <a:schemeClr val="tx1"/>
                </a:solidFill>
                <a:latin typeface="Century Gothic" panose="020B0502020202020204" pitchFamily="34" charset="0"/>
              </a:rPr>
              <a:t>B</a:t>
            </a:r>
            <a:r>
              <a:rPr lang="en-GB" sz="2000" dirty="0">
                <a:solidFill>
                  <a:schemeClr val="tx1"/>
                </a:solidFill>
                <a:latin typeface="Century Gothic" panose="020B0502020202020204" pitchFamily="34" charset="0"/>
              </a:rPr>
              <a:t>EAUTY</a:t>
            </a:r>
          </a:p>
          <a:p>
            <a:pPr>
              <a:lnSpc>
                <a:spcPct val="150000"/>
              </a:lnSpc>
            </a:pPr>
            <a:r>
              <a:rPr lang="en-GB" sz="2000" b="1" dirty="0">
                <a:solidFill>
                  <a:schemeClr val="tx1"/>
                </a:solidFill>
                <a:latin typeface="Century Gothic" panose="020B0502020202020204" pitchFamily="34" charset="0"/>
              </a:rPr>
              <a:t>A</a:t>
            </a:r>
            <a:r>
              <a:rPr lang="en-GB" sz="2000" dirty="0">
                <a:solidFill>
                  <a:schemeClr val="tx1"/>
                </a:solidFill>
                <a:latin typeface="Century Gothic" panose="020B0502020202020204" pitchFamily="34" charset="0"/>
              </a:rPr>
              <a:t>GE</a:t>
            </a:r>
          </a:p>
          <a:p>
            <a:pPr>
              <a:lnSpc>
                <a:spcPct val="150000"/>
              </a:lnSpc>
            </a:pPr>
            <a:r>
              <a:rPr lang="en-GB" sz="2000" b="1" dirty="0">
                <a:solidFill>
                  <a:schemeClr val="tx1"/>
                </a:solidFill>
                <a:latin typeface="Century Gothic" panose="020B0502020202020204" pitchFamily="34" charset="0"/>
              </a:rPr>
              <a:t>G</a:t>
            </a:r>
            <a:r>
              <a:rPr lang="en-GB" sz="2000" dirty="0">
                <a:solidFill>
                  <a:schemeClr val="tx1"/>
                </a:solidFill>
                <a:latin typeface="Century Gothic" panose="020B0502020202020204" pitchFamily="34" charset="0"/>
              </a:rPr>
              <a:t>OODNESS</a:t>
            </a:r>
          </a:p>
          <a:p>
            <a:pPr>
              <a:lnSpc>
                <a:spcPct val="150000"/>
              </a:lnSpc>
            </a:pPr>
            <a:r>
              <a:rPr lang="en-GB" sz="2000" b="1" dirty="0">
                <a:solidFill>
                  <a:schemeClr val="tx1"/>
                </a:solidFill>
                <a:latin typeface="Century Gothic" panose="020B0502020202020204" pitchFamily="34" charset="0"/>
              </a:rPr>
              <a:t>S</a:t>
            </a:r>
            <a:r>
              <a:rPr lang="en-GB" sz="2000" dirty="0">
                <a:solidFill>
                  <a:schemeClr val="tx1"/>
                </a:solidFill>
                <a:latin typeface="Century Gothic" panose="020B0502020202020204" pitchFamily="34" charset="0"/>
              </a:rPr>
              <a:t>IZE</a:t>
            </a:r>
          </a:p>
        </p:txBody>
      </p:sp>
      <p:cxnSp>
        <p:nvCxnSpPr>
          <p:cNvPr id="22" name="Straight Arrow Connector 21" descr="Arrow pointing to the left from beauty to beau/belle">
            <a:extLst>
              <a:ext uri="{FF2B5EF4-FFF2-40B4-BE49-F238E27FC236}">
                <a16:creationId xmlns:a16="http://schemas.microsoft.com/office/drawing/2014/main" id="{06AA25EE-8843-4F4B-A05B-ECB7B99A5819}"/>
              </a:ext>
            </a:extLst>
          </p:cNvPr>
          <p:cNvCxnSpPr>
            <a:cxnSpLocks/>
          </p:cNvCxnSpPr>
          <p:nvPr/>
        </p:nvCxnSpPr>
        <p:spPr>
          <a:xfrm flipH="1">
            <a:off x="4512835" y="7029148"/>
            <a:ext cx="437926" cy="0"/>
          </a:xfrm>
          <a:prstGeom prst="straightConnector1">
            <a:avLst/>
          </a:prstGeom>
          <a:ln w="76200">
            <a:solidFill>
              <a:srgbClr val="E65D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descr="Arrow pointing to the left from age to jeune, vieux/vieille, nouveau/nouvelle">
            <a:extLst>
              <a:ext uri="{FF2B5EF4-FFF2-40B4-BE49-F238E27FC236}">
                <a16:creationId xmlns:a16="http://schemas.microsoft.com/office/drawing/2014/main" id="{072049F4-BB6F-460A-97A6-A37E6E42751A}"/>
              </a:ext>
            </a:extLst>
          </p:cNvPr>
          <p:cNvCxnSpPr>
            <a:cxnSpLocks/>
          </p:cNvCxnSpPr>
          <p:nvPr/>
        </p:nvCxnSpPr>
        <p:spPr>
          <a:xfrm flipH="1">
            <a:off x="4512835" y="7519966"/>
            <a:ext cx="437926" cy="0"/>
          </a:xfrm>
          <a:prstGeom prst="straightConnector1">
            <a:avLst/>
          </a:prstGeom>
          <a:ln w="76200">
            <a:solidFill>
              <a:srgbClr val="E65D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descr="Arrow pointing to the left from goodness to bon, mauvais">
            <a:extLst>
              <a:ext uri="{FF2B5EF4-FFF2-40B4-BE49-F238E27FC236}">
                <a16:creationId xmlns:a16="http://schemas.microsoft.com/office/drawing/2014/main" id="{9B0E412E-1054-42AD-B755-60694CFD367E}"/>
              </a:ext>
            </a:extLst>
          </p:cNvPr>
          <p:cNvCxnSpPr>
            <a:cxnSpLocks/>
          </p:cNvCxnSpPr>
          <p:nvPr/>
        </p:nvCxnSpPr>
        <p:spPr>
          <a:xfrm flipH="1">
            <a:off x="4512835" y="7966707"/>
            <a:ext cx="437926" cy="0"/>
          </a:xfrm>
          <a:prstGeom prst="straightConnector1">
            <a:avLst/>
          </a:prstGeom>
          <a:ln w="76200">
            <a:solidFill>
              <a:srgbClr val="E65D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descr="Arrow pointing from size to grand, petit, haut">
            <a:extLst>
              <a:ext uri="{FF2B5EF4-FFF2-40B4-BE49-F238E27FC236}">
                <a16:creationId xmlns:a16="http://schemas.microsoft.com/office/drawing/2014/main" id="{3F5176DF-D9FF-4853-B9B5-4ABCB224E2DA}"/>
              </a:ext>
            </a:extLst>
          </p:cNvPr>
          <p:cNvCxnSpPr>
            <a:cxnSpLocks/>
          </p:cNvCxnSpPr>
          <p:nvPr/>
        </p:nvCxnSpPr>
        <p:spPr>
          <a:xfrm flipH="1">
            <a:off x="4512835" y="8410461"/>
            <a:ext cx="437926" cy="0"/>
          </a:xfrm>
          <a:prstGeom prst="straightConnector1">
            <a:avLst/>
          </a:prstGeom>
          <a:ln w="76200">
            <a:solidFill>
              <a:srgbClr val="E65D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 descr="Plastic bag Shopping Bags &amp; Trolleys Clip art - shopping bag png ...">
            <a:extLst>
              <a:ext uri="{FF2B5EF4-FFF2-40B4-BE49-F238E27FC236}">
                <a16:creationId xmlns:a16="http://schemas.microsoft.com/office/drawing/2014/main" id="{A07DD8FE-E5F3-4192-BFCC-64A34AEF6E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8435" y="6949348"/>
            <a:ext cx="979565" cy="78817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5B5462AC-FBE0-4357-B19D-153DE9415296}"/>
              </a:ext>
            </a:extLst>
          </p:cNvPr>
          <p:cNvSpPr/>
          <p:nvPr/>
        </p:nvSpPr>
        <p:spPr>
          <a:xfrm>
            <a:off x="108000" y="2502523"/>
            <a:ext cx="2306016" cy="369332"/>
          </a:xfrm>
          <a:prstGeom prst="rect">
            <a:avLst/>
          </a:prstGeom>
        </p:spPr>
        <p:txBody>
          <a:bodyPr wrap="squar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like </a:t>
            </a:r>
            <a:r>
              <a:rPr lang="fr-FR" b="1" i="1" dirty="0">
                <a:solidFill>
                  <a:srgbClr val="000000"/>
                </a:solidFill>
                <a:latin typeface="Century Gothic" panose="020B0502020202020204" pitchFamily="34" charset="0"/>
              </a:rPr>
              <a:t>prendre</a:t>
            </a:r>
            <a:endParaRPr lang="en-GB" i="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092859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78836A-D3D2-A048-A444-4CB5340B679C}"/>
              </a:ext>
            </a:extLst>
          </p:cNvPr>
          <p:cNvSpPr>
            <a:spLocks noGrp="1"/>
          </p:cNvSpPr>
          <p:nvPr>
            <p:ph type="title"/>
          </p:nvPr>
        </p:nvSpPr>
        <p:spPr>
          <a:xfrm>
            <a:off x="108000" y="144000"/>
            <a:ext cx="4561056" cy="236824"/>
          </a:xfrm>
        </p:spPr>
        <p:txBody>
          <a:bodyPr>
            <a:noAutofit/>
          </a:bodyPr>
          <a:lstStyle/>
          <a:p>
            <a:r>
              <a:rPr lang="en-GB" altLang="en-US" sz="2400" b="1" dirty="0">
                <a:solidFill>
                  <a:prstClr val="black"/>
                </a:solidFill>
                <a:latin typeface="Century Gothic" panose="020B0502020202020204" pitchFamily="34" charset="0"/>
              </a:rPr>
              <a:t>Sounds of the language</a:t>
            </a:r>
            <a:endParaRPr lang="en-US" sz="2400" dirty="0"/>
          </a:p>
        </p:txBody>
      </p:sp>
      <p:sp>
        <p:nvSpPr>
          <p:cNvPr id="7" name="Rectangle 6"/>
          <p:cNvSpPr/>
          <p:nvPr/>
        </p:nvSpPr>
        <p:spPr>
          <a:xfrm>
            <a:off x="108000" y="422441"/>
            <a:ext cx="6738300" cy="1600438"/>
          </a:xfrm>
          <a:prstGeom prst="rect">
            <a:avLst/>
          </a:prstGeom>
        </p:spPr>
        <p:txBody>
          <a:bodyPr wrap="square">
            <a:spAutoFit/>
          </a:bodyPr>
          <a:lstStyle/>
          <a:p>
            <a:r>
              <a:rPr lang="en-GB" sz="1400" dirty="0">
                <a:solidFill>
                  <a:prstClr val="black"/>
                </a:solidFill>
                <a:latin typeface="Century Gothic" panose="020B0502020202020204" pitchFamily="34" charset="0"/>
              </a:rPr>
              <a:t>The Year 8 ‘Sounds of the language’ cycle revisits existing knowledge of SSC (Sound-spelling correspondences) and liaison patterns taught in Year 7, adding to this stress syllabification exercises to draw attention to cross-linguistic differences in stress patterns, and fifteen new SSC. </a:t>
            </a:r>
          </a:p>
          <a:p>
            <a:endParaRPr lang="en-GB" sz="1400" dirty="0">
              <a:solidFill>
                <a:prstClr val="black"/>
              </a:solidFill>
              <a:latin typeface="Century Gothic" panose="020B0502020202020204" pitchFamily="34" charset="0"/>
            </a:endParaRPr>
          </a:p>
          <a:p>
            <a:r>
              <a:rPr lang="en-GB" sz="1400" dirty="0">
                <a:solidFill>
                  <a:prstClr val="black"/>
                </a:solidFill>
                <a:latin typeface="Century Gothic" panose="020B0502020202020204" pitchFamily="34" charset="0"/>
              </a:rPr>
              <a:t>Learning these SSC will help you to pronounce written French more confidently and to recognise and spell words you hear. </a:t>
            </a:r>
          </a:p>
        </p:txBody>
      </p:sp>
      <p:sp>
        <p:nvSpPr>
          <p:cNvPr id="97"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nchorCtr="0"/>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prstClr val="black"/>
                </a:solidFill>
                <a:latin typeface="Century Gothic" panose="020B0502020202020204" pitchFamily="34" charset="0"/>
              </a:rPr>
              <a:t>3</a:t>
            </a:r>
          </a:p>
        </p:txBody>
      </p:sp>
      <p:sp>
        <p:nvSpPr>
          <p:cNvPr id="35" name="TextBox 34"/>
          <p:cNvSpPr txBox="1"/>
          <p:nvPr/>
        </p:nvSpPr>
        <p:spPr>
          <a:xfrm rot="10800000" flipV="1">
            <a:off x="1201234" y="2740536"/>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h</a:t>
            </a:r>
            <a:r>
              <a:rPr lang="en-GB" sz="2000" dirty="0" err="1">
                <a:solidFill>
                  <a:prstClr val="black"/>
                </a:solidFill>
                <a:latin typeface="Century Gothic" panose="020B0502020202020204" pitchFamily="34" charset="0"/>
                <a:cs typeface="Arial" panose="020B0604020202020204" pitchFamily="34" charset="0"/>
              </a:rPr>
              <a:t>ô</a:t>
            </a:r>
            <a:r>
              <a:rPr lang="en-GB" sz="2000" dirty="0" err="1">
                <a:solidFill>
                  <a:prstClr val="black"/>
                </a:solidFill>
                <a:latin typeface="Century Gothic" panose="020B0502020202020204" pitchFamily="34" charset="0"/>
                <a:cs typeface="Calibri" panose="020F0502020204030204" pitchFamily="34" charset="0"/>
              </a:rPr>
              <a:t>tel</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36" name="TextBox 35"/>
          <p:cNvSpPr txBox="1"/>
          <p:nvPr/>
        </p:nvSpPr>
        <p:spPr>
          <a:xfrm rot="10800000" flipV="1">
            <a:off x="2326913" y="2740536"/>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h</a:t>
            </a:r>
            <a:r>
              <a:rPr lang="en-GB" sz="2000" dirty="0" err="1">
                <a:solidFill>
                  <a:prstClr val="black"/>
                </a:solidFill>
                <a:latin typeface="Century Gothic" panose="020B0502020202020204" pitchFamily="34" charset="0"/>
                <a:cs typeface="Arial" panose="020B0604020202020204" pitchFamily="34" charset="0"/>
              </a:rPr>
              <a:t>ôpital</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37" name="TextBox 36"/>
          <p:cNvSpPr txBox="1"/>
          <p:nvPr/>
        </p:nvSpPr>
        <p:spPr>
          <a:xfrm rot="10800000" flipV="1">
            <a:off x="3452592" y="2740536"/>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histoire</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38" name="TextBox 37"/>
          <p:cNvSpPr txBox="1"/>
          <p:nvPr/>
        </p:nvSpPr>
        <p:spPr>
          <a:xfrm rot="10800000" flipV="1">
            <a:off x="4578271" y="2740536"/>
            <a:ext cx="1173434" cy="400110"/>
          </a:xfrm>
          <a:prstGeom prst="rect">
            <a:avLst/>
          </a:prstGeom>
          <a:noFill/>
        </p:spPr>
        <p:txBody>
          <a:bodyPr wrap="square" rtlCol="0">
            <a:spAutoFit/>
          </a:bodyPr>
          <a:lstStyle/>
          <a:p>
            <a:pPr algn="ctr" fontAlgn="base">
              <a:spcBef>
                <a:spcPct val="0"/>
              </a:spcBef>
              <a:spcAft>
                <a:spcPct val="0"/>
              </a:spcAft>
              <a:defRPr/>
            </a:pPr>
            <a:r>
              <a:rPr lang="en-GB" sz="2000" dirty="0">
                <a:solidFill>
                  <a:prstClr val="black"/>
                </a:solidFill>
                <a:latin typeface="Century Gothic" panose="020B0502020202020204" pitchFamily="34" charset="0"/>
                <a:cs typeface="Calibri" panose="020F0502020204030204" pitchFamily="34" charset="0"/>
              </a:rPr>
              <a:t>hiver</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39" name="TextBox 38"/>
          <p:cNvSpPr txBox="1"/>
          <p:nvPr/>
        </p:nvSpPr>
        <p:spPr>
          <a:xfrm rot="10800000" flipV="1">
            <a:off x="5703950" y="2740536"/>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huit</a:t>
            </a:r>
            <a:endParaRPr lang="en-GB" sz="2000" strike="sngStrike" dirty="0">
              <a:solidFill>
                <a:prstClr val="black"/>
              </a:solidFill>
              <a:latin typeface="Century Gothic" panose="020B0502020202020204" pitchFamily="34" charset="0"/>
              <a:cs typeface="Calibri" panose="020F0502020204030204" pitchFamily="34" charset="0"/>
            </a:endParaRPr>
          </a:p>
        </p:txBody>
      </p:sp>
      <p:pic>
        <p:nvPicPr>
          <p:cNvPr id="86" name="Picture 85" descr="hotel">
            <a:extLst>
              <a:ext uri="{FF2B5EF4-FFF2-40B4-BE49-F238E27FC236}">
                <a16:creationId xmlns:a16="http://schemas.microsoft.com/office/drawing/2014/main" id="{23ACCA1E-2E62-436E-87F2-AE0F4FFEF4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0595"/>
          <a:stretch/>
        </p:blipFill>
        <p:spPr>
          <a:xfrm>
            <a:off x="1555094" y="2045760"/>
            <a:ext cx="450746" cy="836709"/>
          </a:xfrm>
          <a:prstGeom prst="rect">
            <a:avLst/>
          </a:prstGeom>
        </p:spPr>
      </p:pic>
      <p:pic>
        <p:nvPicPr>
          <p:cNvPr id="87" name="Picture 86" descr="hospital">
            <a:extLst>
              <a:ext uri="{FF2B5EF4-FFF2-40B4-BE49-F238E27FC236}">
                <a16:creationId xmlns:a16="http://schemas.microsoft.com/office/drawing/2014/main" id="{5219B908-B7E6-4416-B761-E6BF47FB72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4762"/>
          <a:stretch/>
        </p:blipFill>
        <p:spPr>
          <a:xfrm>
            <a:off x="2545040" y="2150587"/>
            <a:ext cx="820486" cy="617318"/>
          </a:xfrm>
          <a:prstGeom prst="rect">
            <a:avLst/>
          </a:prstGeom>
        </p:spPr>
      </p:pic>
      <p:sp>
        <p:nvSpPr>
          <p:cNvPr id="13" name="Rectangle 12">
            <a:extLst>
              <a:ext uri="{FF2B5EF4-FFF2-40B4-BE49-F238E27FC236}">
                <a16:creationId xmlns:a16="http://schemas.microsoft.com/office/drawing/2014/main" id="{0E874F9B-2755-41A9-A844-7410BFCC67D1}"/>
              </a:ext>
            </a:extLst>
          </p:cNvPr>
          <p:cNvSpPr/>
          <p:nvPr/>
        </p:nvSpPr>
        <p:spPr>
          <a:xfrm>
            <a:off x="3494245" y="2141025"/>
            <a:ext cx="1136850" cy="707886"/>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[history,</a:t>
            </a:r>
          </a:p>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story]</a:t>
            </a:r>
            <a:endParaRPr lang="en-GB" sz="4000" b="1" dirty="0">
              <a:solidFill>
                <a:prstClr val="black"/>
              </a:solidFill>
              <a:latin typeface="Century Gothic" panose="020B0502020202020204" pitchFamily="34" charset="0"/>
              <a:cs typeface="Calibri" panose="020F0502020204030204" pitchFamily="34" charset="0"/>
            </a:endParaRPr>
          </a:p>
        </p:txBody>
      </p:sp>
      <p:pic>
        <p:nvPicPr>
          <p:cNvPr id="90" name="Picture 89" descr="snowflake">
            <a:extLst>
              <a:ext uri="{FF2B5EF4-FFF2-40B4-BE49-F238E27FC236}">
                <a16:creationId xmlns:a16="http://schemas.microsoft.com/office/drawing/2014/main" id="{F74A257B-59EC-4F06-9D49-03A68E2B79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5563" y="2141025"/>
            <a:ext cx="561171" cy="644408"/>
          </a:xfrm>
          <a:prstGeom prst="rect">
            <a:avLst/>
          </a:prstGeom>
        </p:spPr>
      </p:pic>
      <p:sp>
        <p:nvSpPr>
          <p:cNvPr id="91" name="Rectangle 90" descr="the number 8">
            <a:extLst>
              <a:ext uri="{FF2B5EF4-FFF2-40B4-BE49-F238E27FC236}">
                <a16:creationId xmlns:a16="http://schemas.microsoft.com/office/drawing/2014/main" id="{2B227541-4340-4B7A-BB62-547D36CE3463}"/>
              </a:ext>
            </a:extLst>
          </p:cNvPr>
          <p:cNvSpPr/>
          <p:nvPr/>
        </p:nvSpPr>
        <p:spPr>
          <a:xfrm>
            <a:off x="5906686" y="2110247"/>
            <a:ext cx="724573" cy="769441"/>
          </a:xfrm>
          <a:prstGeom prst="rect">
            <a:avLst/>
          </a:prstGeom>
          <a:noFill/>
        </p:spPr>
        <p:txBody>
          <a:bodyPr wrap="square" lIns="91440" tIns="45720" rIns="91440" bIns="45720">
            <a:spAutoFit/>
          </a:bodyPr>
          <a:lstStyle/>
          <a:p>
            <a:pPr algn="ctr"/>
            <a:r>
              <a:rPr lang="en-US" sz="4400" b="0" cap="none" spc="0" dirty="0">
                <a:ln w="0"/>
                <a:solidFill>
                  <a:schemeClr val="accent1"/>
                </a:solidFill>
                <a:effectLst>
                  <a:outerShdw blurRad="38100" dist="25400" dir="5400000" algn="ctr" rotWithShape="0">
                    <a:srgbClr val="6E747A">
                      <a:alpha val="43000"/>
                    </a:srgbClr>
                  </a:outerShdw>
                </a:effectLst>
              </a:rPr>
              <a:t>8</a:t>
            </a:r>
            <a:endParaRPr lang="en-US" sz="1600" b="0" cap="none" spc="0" dirty="0">
              <a:ln w="0"/>
              <a:solidFill>
                <a:schemeClr val="accent1"/>
              </a:solidFill>
              <a:effectLst>
                <a:outerShdw blurRad="38100" dist="25400" dir="5400000" algn="ctr" rotWithShape="0">
                  <a:srgbClr val="6E747A">
                    <a:alpha val="43000"/>
                  </a:srgbClr>
                </a:outerShdw>
              </a:effectLst>
            </a:endParaRPr>
          </a:p>
        </p:txBody>
      </p:sp>
      <p:grpSp>
        <p:nvGrpSpPr>
          <p:cNvPr id="2" name="Group 1" descr="Picture of an hourglass ">
            <a:extLst>
              <a:ext uri="{FF2B5EF4-FFF2-40B4-BE49-F238E27FC236}">
                <a16:creationId xmlns:a16="http://schemas.microsoft.com/office/drawing/2014/main" id="{9F58AFC9-1DE4-C040-B416-4AC7F0254CA1}"/>
              </a:ext>
            </a:extLst>
          </p:cNvPr>
          <p:cNvGrpSpPr/>
          <p:nvPr/>
        </p:nvGrpSpPr>
        <p:grpSpPr>
          <a:xfrm>
            <a:off x="136264" y="2136187"/>
            <a:ext cx="972000" cy="914032"/>
            <a:chOff x="136264" y="2105813"/>
            <a:chExt cx="972000" cy="914032"/>
          </a:xfrm>
        </p:grpSpPr>
        <p:sp>
          <p:nvSpPr>
            <p:cNvPr id="84" name="Rectangle 83">
              <a:extLst>
                <a:ext uri="{FF2B5EF4-FFF2-40B4-BE49-F238E27FC236}">
                  <a16:creationId xmlns:a16="http://schemas.microsoft.com/office/drawing/2014/main" id="{3BFD1C87-F359-6044-9854-6A1BF2F0423B}"/>
                </a:ext>
              </a:extLst>
            </p:cNvPr>
            <p:cNvSpPr/>
            <p:nvPr/>
          </p:nvSpPr>
          <p:spPr>
            <a:xfrm>
              <a:off x="136264" y="2105813"/>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TextBox 84">
              <a:extLst>
                <a:ext uri="{FF2B5EF4-FFF2-40B4-BE49-F238E27FC236}">
                  <a16:creationId xmlns:a16="http://schemas.microsoft.com/office/drawing/2014/main" id="{81910E26-B563-3D4B-8222-FEF57546B966}"/>
                </a:ext>
              </a:extLst>
            </p:cNvPr>
            <p:cNvSpPr txBox="1"/>
            <p:nvPr/>
          </p:nvSpPr>
          <p:spPr>
            <a:xfrm>
              <a:off x="176337" y="2120783"/>
              <a:ext cx="92974" cy="369332"/>
            </a:xfrm>
            <a:prstGeom prst="rect">
              <a:avLst/>
            </a:prstGeom>
            <a:noFill/>
          </p:spPr>
          <p:txBody>
            <a:bodyPr wrap="none" lIns="0" tIns="0" rIns="0" bIns="0" rtlCol="0">
              <a:spAutoFit/>
            </a:bodyPr>
            <a:lstStyle/>
            <a:p>
              <a:r>
                <a:rPr lang="en-US" sz="1200" b="1" dirty="0">
                  <a:solidFill>
                    <a:srgbClr val="104F76"/>
                  </a:solidFill>
                  <a:latin typeface="Century Gothic" panose="020B0502020202020204" pitchFamily="34" charset="0"/>
                </a:rPr>
                <a:t>h</a:t>
              </a:r>
            </a:p>
            <a:p>
              <a:endParaRPr lang="en-US" sz="1200" b="1" dirty="0">
                <a:solidFill>
                  <a:srgbClr val="104F76"/>
                </a:solidFill>
                <a:latin typeface="Century Gothic" panose="020B0502020202020204" pitchFamily="34" charset="0"/>
              </a:endParaRPr>
            </a:p>
          </p:txBody>
        </p:sp>
        <p:sp>
          <p:nvSpPr>
            <p:cNvPr id="88" name="TextBox 87">
              <a:extLst>
                <a:ext uri="{FF2B5EF4-FFF2-40B4-BE49-F238E27FC236}">
                  <a16:creationId xmlns:a16="http://schemas.microsoft.com/office/drawing/2014/main" id="{CF4E482F-A8A9-3942-AF08-466EA6DB7A1C}"/>
                </a:ext>
              </a:extLst>
            </p:cNvPr>
            <p:cNvSpPr txBox="1"/>
            <p:nvPr/>
          </p:nvSpPr>
          <p:spPr>
            <a:xfrm>
              <a:off x="151318" y="2816857"/>
              <a:ext cx="944585" cy="184666"/>
            </a:xfrm>
            <a:prstGeom prst="rect">
              <a:avLst/>
            </a:prstGeom>
            <a:noFill/>
          </p:spPr>
          <p:txBody>
            <a:bodyPr wrap="square" lIns="0" tIns="0" rIns="0" bIns="0" rtlCol="0">
              <a:spAutoFit/>
            </a:bodyPr>
            <a:lstStyle/>
            <a:p>
              <a:pPr algn="ctr"/>
              <a:r>
                <a:rPr lang="en-US" sz="1200" b="1" dirty="0" err="1">
                  <a:solidFill>
                    <a:srgbClr val="EE6000"/>
                  </a:solidFill>
                  <a:latin typeface="Century Gothic" panose="020B0502020202020204" pitchFamily="34" charset="0"/>
                </a:rPr>
                <a:t>h</a:t>
              </a:r>
              <a:r>
                <a:rPr lang="en-US" sz="1200" dirty="0" err="1">
                  <a:solidFill>
                    <a:srgbClr val="104F76"/>
                  </a:solidFill>
                  <a:latin typeface="Century Gothic" panose="020B0502020202020204" pitchFamily="34" charset="0"/>
                </a:rPr>
                <a:t>eure</a:t>
              </a:r>
              <a:endParaRPr lang="en-US" sz="1200" dirty="0">
                <a:solidFill>
                  <a:srgbClr val="104F76"/>
                </a:solidFill>
                <a:latin typeface="Century Gothic" panose="020B0502020202020204" pitchFamily="34" charset="0"/>
              </a:endParaRPr>
            </a:p>
          </p:txBody>
        </p:sp>
        <p:pic>
          <p:nvPicPr>
            <p:cNvPr id="92" name="Picture 2" descr="hourglass">
              <a:extLst>
                <a:ext uri="{FF2B5EF4-FFF2-40B4-BE49-F238E27FC236}">
                  <a16:creationId xmlns:a16="http://schemas.microsoft.com/office/drawing/2014/main" id="{D6E2984F-092F-904A-A634-BA92094C3B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570" y="2188730"/>
              <a:ext cx="373387" cy="628127"/>
            </a:xfrm>
            <a:prstGeom prst="rect">
              <a:avLst/>
            </a:prstGeom>
            <a:noFill/>
            <a:extLst>
              <a:ext uri="{909E8E84-426E-40DD-AFC4-6F175D3DCCD1}">
                <a14:hiddenFill xmlns:a14="http://schemas.microsoft.com/office/drawing/2010/main">
                  <a:solidFill>
                    <a:srgbClr val="FFFFFF"/>
                  </a:solidFill>
                </a14:hiddenFill>
              </a:ext>
            </a:extLst>
          </p:spPr>
        </p:pic>
      </p:grpSp>
      <p:sp>
        <p:nvSpPr>
          <p:cNvPr id="117" name="TextBox 116"/>
          <p:cNvSpPr txBox="1"/>
          <p:nvPr/>
        </p:nvSpPr>
        <p:spPr>
          <a:xfrm rot="10800000" flipV="1">
            <a:off x="1227603" y="3783371"/>
            <a:ext cx="1173434" cy="400110"/>
          </a:xfrm>
          <a:prstGeom prst="rect">
            <a:avLst/>
          </a:prstGeom>
          <a:noFill/>
        </p:spPr>
        <p:txBody>
          <a:bodyPr wrap="square" rtlCol="0">
            <a:spAutoFit/>
          </a:bodyPr>
          <a:lstStyle/>
          <a:p>
            <a:pPr algn="ctr" fontAlgn="base">
              <a:spcBef>
                <a:spcPct val="0"/>
              </a:spcBef>
              <a:spcAft>
                <a:spcPct val="0"/>
              </a:spcAft>
              <a:defRPr/>
            </a:pPr>
            <a:r>
              <a:rPr lang="en-GB" sz="2000" dirty="0">
                <a:solidFill>
                  <a:prstClr val="black"/>
                </a:solidFill>
                <a:latin typeface="Century Gothic" panose="020B0502020202020204" pitchFamily="34" charset="0"/>
                <a:cs typeface="Calibri" panose="020F0502020204030204" pitchFamily="34" charset="0"/>
              </a:rPr>
              <a:t>camp</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118" name="TextBox 117"/>
          <p:cNvSpPr txBox="1"/>
          <p:nvPr/>
        </p:nvSpPr>
        <p:spPr>
          <a:xfrm rot="10800000" flipV="1">
            <a:off x="2297314" y="3826357"/>
            <a:ext cx="1173434" cy="338554"/>
          </a:xfrm>
          <a:prstGeom prst="rect">
            <a:avLst/>
          </a:prstGeom>
          <a:noFill/>
        </p:spPr>
        <p:txBody>
          <a:bodyPr wrap="square" rtlCol="0">
            <a:spAutoFit/>
          </a:bodyPr>
          <a:lstStyle/>
          <a:p>
            <a:pPr algn="ctr" fontAlgn="base">
              <a:spcBef>
                <a:spcPct val="0"/>
              </a:spcBef>
              <a:spcAft>
                <a:spcPct val="0"/>
              </a:spcAft>
              <a:defRPr/>
            </a:pPr>
            <a:r>
              <a:rPr lang="en-GB" sz="1600" dirty="0">
                <a:solidFill>
                  <a:prstClr val="black"/>
                </a:solidFill>
                <a:latin typeface="Century Gothic" panose="020B0502020202020204" pitchFamily="34" charset="0"/>
                <a:cs typeface="Calibri" panose="020F0502020204030204" pitchFamily="34" charset="0"/>
              </a:rPr>
              <a:t>ensemble</a:t>
            </a:r>
            <a:endParaRPr lang="en-GB" sz="1600" strike="sngStrike" dirty="0">
              <a:solidFill>
                <a:prstClr val="black"/>
              </a:solidFill>
              <a:latin typeface="Century Gothic" panose="020B0502020202020204" pitchFamily="34" charset="0"/>
              <a:cs typeface="Calibri" panose="020F0502020204030204" pitchFamily="34" charset="0"/>
            </a:endParaRPr>
          </a:p>
        </p:txBody>
      </p:sp>
      <p:sp>
        <p:nvSpPr>
          <p:cNvPr id="119" name="TextBox 118"/>
          <p:cNvSpPr txBox="1"/>
          <p:nvPr/>
        </p:nvSpPr>
        <p:spPr>
          <a:xfrm rot="10800000" flipV="1">
            <a:off x="3445075" y="3749947"/>
            <a:ext cx="1173434" cy="523220"/>
          </a:xfrm>
          <a:prstGeom prst="rect">
            <a:avLst/>
          </a:prstGeom>
          <a:noFill/>
        </p:spPr>
        <p:txBody>
          <a:bodyPr wrap="square" rtlCol="0">
            <a:spAutoFit/>
          </a:bodyPr>
          <a:lstStyle/>
          <a:p>
            <a:pPr algn="ctr" fontAlgn="base">
              <a:spcBef>
                <a:spcPct val="0"/>
              </a:spcBef>
              <a:spcAft>
                <a:spcPct val="0"/>
              </a:spcAft>
              <a:defRPr/>
            </a:pPr>
            <a:r>
              <a:rPr lang="en-GB" sz="1400" dirty="0" err="1">
                <a:solidFill>
                  <a:prstClr val="black"/>
                </a:solidFill>
                <a:latin typeface="Century Gothic" panose="020B0502020202020204" pitchFamily="34" charset="0"/>
                <a:cs typeface="Calibri" panose="020F0502020204030204" pitchFamily="34" charset="0"/>
              </a:rPr>
              <a:t>ressembler</a:t>
            </a:r>
            <a:r>
              <a:rPr lang="en-GB" sz="1400" dirty="0">
                <a:solidFill>
                  <a:prstClr val="black"/>
                </a:solidFill>
                <a:latin typeface="Century Gothic" panose="020B0502020202020204" pitchFamily="34" charset="0"/>
                <a:cs typeface="Calibri" panose="020F0502020204030204" pitchFamily="34" charset="0"/>
              </a:rPr>
              <a:t> (à)</a:t>
            </a:r>
            <a:endParaRPr lang="en-GB" sz="1400" strike="sngStrike" dirty="0">
              <a:solidFill>
                <a:prstClr val="black"/>
              </a:solidFill>
              <a:latin typeface="Century Gothic" panose="020B0502020202020204" pitchFamily="34" charset="0"/>
              <a:cs typeface="Calibri" panose="020F0502020204030204" pitchFamily="34" charset="0"/>
            </a:endParaRPr>
          </a:p>
        </p:txBody>
      </p:sp>
      <p:sp>
        <p:nvSpPr>
          <p:cNvPr id="120" name="TextBox 119"/>
          <p:cNvSpPr txBox="1"/>
          <p:nvPr/>
        </p:nvSpPr>
        <p:spPr>
          <a:xfrm rot="10800000" flipV="1">
            <a:off x="4593864" y="3825231"/>
            <a:ext cx="1173434" cy="338554"/>
          </a:xfrm>
          <a:prstGeom prst="rect">
            <a:avLst/>
          </a:prstGeom>
          <a:noFill/>
        </p:spPr>
        <p:txBody>
          <a:bodyPr wrap="square" rtlCol="0">
            <a:spAutoFit/>
          </a:bodyPr>
          <a:lstStyle/>
          <a:p>
            <a:pPr algn="ctr" fontAlgn="base">
              <a:spcBef>
                <a:spcPct val="0"/>
              </a:spcBef>
              <a:spcAft>
                <a:spcPct val="0"/>
              </a:spcAft>
              <a:defRPr/>
            </a:pPr>
            <a:r>
              <a:rPr lang="en-GB" sz="1600" dirty="0" err="1">
                <a:solidFill>
                  <a:prstClr val="black"/>
                </a:solidFill>
                <a:latin typeface="Century Gothic" panose="020B0502020202020204" pitchFamily="34" charset="0"/>
                <a:cs typeface="Calibri" panose="020F0502020204030204" pitchFamily="34" charset="0"/>
              </a:rPr>
              <a:t>printemps</a:t>
            </a:r>
            <a:endParaRPr lang="en-GB" sz="1600" strike="sngStrike" dirty="0">
              <a:solidFill>
                <a:prstClr val="black"/>
              </a:solidFill>
              <a:latin typeface="Century Gothic" panose="020B0502020202020204" pitchFamily="34" charset="0"/>
              <a:cs typeface="Calibri" panose="020F0502020204030204" pitchFamily="34" charset="0"/>
            </a:endParaRPr>
          </a:p>
        </p:txBody>
      </p:sp>
      <p:sp>
        <p:nvSpPr>
          <p:cNvPr id="121" name="TextBox 120"/>
          <p:cNvSpPr txBox="1"/>
          <p:nvPr/>
        </p:nvSpPr>
        <p:spPr>
          <a:xfrm rot="10800000" flipV="1">
            <a:off x="5715951" y="3825231"/>
            <a:ext cx="1173434" cy="338554"/>
          </a:xfrm>
          <a:prstGeom prst="rect">
            <a:avLst/>
          </a:prstGeom>
          <a:noFill/>
        </p:spPr>
        <p:txBody>
          <a:bodyPr wrap="square" rtlCol="0">
            <a:spAutoFit/>
          </a:bodyPr>
          <a:lstStyle/>
          <a:p>
            <a:pPr fontAlgn="base">
              <a:spcBef>
                <a:spcPct val="0"/>
              </a:spcBef>
              <a:spcAft>
                <a:spcPct val="0"/>
              </a:spcAft>
            </a:pPr>
            <a:r>
              <a:rPr lang="en-GB" sz="1600" dirty="0" err="1">
                <a:solidFill>
                  <a:prstClr val="black"/>
                </a:solidFill>
                <a:latin typeface="Century Gothic" panose="020B0502020202020204" pitchFamily="34" charset="0"/>
                <a:cs typeface="Calibri" panose="020F0502020204030204" pitchFamily="34" charset="0"/>
              </a:rPr>
              <a:t>chambre</a:t>
            </a:r>
            <a:endParaRPr lang="en-GB" sz="1600" dirty="0">
              <a:solidFill>
                <a:prstClr val="black"/>
              </a:solidFill>
              <a:latin typeface="Century Gothic" panose="020B0502020202020204" pitchFamily="34" charset="0"/>
              <a:cs typeface="Calibri" panose="020F0502020204030204" pitchFamily="34" charset="0"/>
            </a:endParaRPr>
          </a:p>
        </p:txBody>
      </p:sp>
      <p:pic>
        <p:nvPicPr>
          <p:cNvPr id="102" name="Picture 2" descr="Picture of a tent">
            <a:extLst>
              <a:ext uri="{FF2B5EF4-FFF2-40B4-BE49-F238E27FC236}">
                <a16:creationId xmlns:a16="http://schemas.microsoft.com/office/drawing/2014/main" id="{10938EA6-784F-42E5-8F62-14CBAFE7DD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267654" y="3379693"/>
            <a:ext cx="947749" cy="47387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descr="Picture of a messy bedroom">
            <a:extLst>
              <a:ext uri="{FF2B5EF4-FFF2-40B4-BE49-F238E27FC236}">
                <a16:creationId xmlns:a16="http://schemas.microsoft.com/office/drawing/2014/main" id="{3826E2FC-9CA6-482F-BE54-2C410285F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67298" y="3124578"/>
            <a:ext cx="960248" cy="694180"/>
          </a:xfrm>
          <a:prstGeom prst="rect">
            <a:avLst/>
          </a:prstGeom>
        </p:spPr>
      </p:pic>
      <p:sp>
        <p:nvSpPr>
          <p:cNvPr id="21" name="Rectangle 20">
            <a:extLst>
              <a:ext uri="{FF2B5EF4-FFF2-40B4-BE49-F238E27FC236}">
                <a16:creationId xmlns:a16="http://schemas.microsoft.com/office/drawing/2014/main" id="{CB61B7C8-8DBE-4E4F-9696-C222AF4727B4}"/>
              </a:ext>
            </a:extLst>
          </p:cNvPr>
          <p:cNvSpPr/>
          <p:nvPr/>
        </p:nvSpPr>
        <p:spPr>
          <a:xfrm>
            <a:off x="2188701" y="3334861"/>
            <a:ext cx="1276311" cy="369332"/>
          </a:xfrm>
          <a:prstGeom prst="rect">
            <a:avLst/>
          </a:prstGeom>
        </p:spPr>
        <p:txBody>
          <a:bodyPr wrap="none">
            <a:spAutoFit/>
          </a:bodyPr>
          <a:lstStyle/>
          <a:p>
            <a:pPr algn="ctr" fontAlgn="base">
              <a:spcBef>
                <a:spcPct val="0"/>
              </a:spcBef>
              <a:spcAft>
                <a:spcPct val="0"/>
              </a:spcAft>
            </a:pPr>
            <a:r>
              <a:rPr lang="en-GB" b="1" dirty="0">
                <a:solidFill>
                  <a:prstClr val="black"/>
                </a:solidFill>
                <a:latin typeface="Century Gothic" panose="020B0502020202020204" pitchFamily="34" charset="0"/>
                <a:cs typeface="Calibri" panose="020F0502020204030204" pitchFamily="34" charset="0"/>
              </a:rPr>
              <a:t>[together]</a:t>
            </a:r>
            <a:endParaRPr lang="en-GB" sz="3600" b="1" dirty="0">
              <a:solidFill>
                <a:prstClr val="black"/>
              </a:solidFill>
              <a:latin typeface="Century Gothic" panose="020B050202020202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C26BEE60-98C5-4AB1-B317-937D59ED366E}"/>
              </a:ext>
            </a:extLst>
          </p:cNvPr>
          <p:cNvSpPr/>
          <p:nvPr/>
        </p:nvSpPr>
        <p:spPr>
          <a:xfrm>
            <a:off x="3305750" y="3334012"/>
            <a:ext cx="1556836" cy="369332"/>
          </a:xfrm>
          <a:prstGeom prst="rect">
            <a:avLst/>
          </a:prstGeom>
        </p:spPr>
        <p:txBody>
          <a:bodyPr wrap="none">
            <a:spAutoFit/>
          </a:bodyPr>
          <a:lstStyle/>
          <a:p>
            <a:pPr algn="ctr" fontAlgn="base">
              <a:spcBef>
                <a:spcPct val="0"/>
              </a:spcBef>
              <a:spcAft>
                <a:spcPct val="0"/>
              </a:spcAft>
            </a:pPr>
            <a:r>
              <a:rPr lang="en-GB" b="1" dirty="0">
                <a:solidFill>
                  <a:prstClr val="black"/>
                </a:solidFill>
                <a:latin typeface="Century Gothic" panose="020B0502020202020204" pitchFamily="34" charset="0"/>
                <a:cs typeface="Calibri" panose="020F0502020204030204" pitchFamily="34" charset="0"/>
              </a:rPr>
              <a:t>[to look like]</a:t>
            </a:r>
            <a:endParaRPr lang="en-GB" sz="3600" b="1" dirty="0">
              <a:solidFill>
                <a:prstClr val="black"/>
              </a:solidFill>
              <a:latin typeface="Century Gothic" panose="020B050202020202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C7293AD3-34E0-49FC-9E6B-80B2205F286B}"/>
              </a:ext>
            </a:extLst>
          </p:cNvPr>
          <p:cNvSpPr/>
          <p:nvPr/>
        </p:nvSpPr>
        <p:spPr>
          <a:xfrm>
            <a:off x="4693640" y="3335631"/>
            <a:ext cx="1005403" cy="369332"/>
          </a:xfrm>
          <a:prstGeom prst="rect">
            <a:avLst/>
          </a:prstGeom>
        </p:spPr>
        <p:txBody>
          <a:bodyPr wrap="none">
            <a:spAutoFit/>
          </a:bodyPr>
          <a:lstStyle/>
          <a:p>
            <a:pPr algn="ctr" fontAlgn="base">
              <a:spcBef>
                <a:spcPct val="0"/>
              </a:spcBef>
              <a:spcAft>
                <a:spcPct val="0"/>
              </a:spcAft>
            </a:pPr>
            <a:r>
              <a:rPr lang="en-GB" b="1" dirty="0">
                <a:solidFill>
                  <a:prstClr val="black"/>
                </a:solidFill>
                <a:latin typeface="Century Gothic" panose="020B0502020202020204" pitchFamily="34" charset="0"/>
                <a:cs typeface="Calibri" panose="020F0502020204030204" pitchFamily="34" charset="0"/>
              </a:rPr>
              <a:t>[spring]</a:t>
            </a:r>
            <a:endParaRPr lang="en-GB" sz="3600" b="1" dirty="0">
              <a:solidFill>
                <a:prstClr val="black"/>
              </a:solidFill>
              <a:latin typeface="Century Gothic" panose="020B0502020202020204" pitchFamily="34" charset="0"/>
              <a:cs typeface="Calibri" panose="020F0502020204030204" pitchFamily="34" charset="0"/>
            </a:endParaRPr>
          </a:p>
        </p:txBody>
      </p:sp>
      <p:grpSp>
        <p:nvGrpSpPr>
          <p:cNvPr id="4" name="Group 3" descr="Picture of a clock">
            <a:extLst>
              <a:ext uri="{FF2B5EF4-FFF2-40B4-BE49-F238E27FC236}">
                <a16:creationId xmlns:a16="http://schemas.microsoft.com/office/drawing/2014/main" id="{F4984481-0ADD-2D43-A77F-78F0D845144B}"/>
              </a:ext>
            </a:extLst>
          </p:cNvPr>
          <p:cNvGrpSpPr/>
          <p:nvPr/>
        </p:nvGrpSpPr>
        <p:grpSpPr>
          <a:xfrm>
            <a:off x="136264" y="3241856"/>
            <a:ext cx="972000" cy="914032"/>
            <a:chOff x="139046" y="3123729"/>
            <a:chExt cx="972000" cy="914032"/>
          </a:xfrm>
        </p:grpSpPr>
        <p:sp>
          <p:nvSpPr>
            <p:cNvPr id="19" name="Rectangle 18">
              <a:extLst>
                <a:ext uri="{FF2B5EF4-FFF2-40B4-BE49-F238E27FC236}">
                  <a16:creationId xmlns:a16="http://schemas.microsoft.com/office/drawing/2014/main" id="{8779F9AD-B552-4EDB-9A81-9A52A7157774}"/>
                </a:ext>
              </a:extLst>
            </p:cNvPr>
            <p:cNvSpPr/>
            <p:nvPr/>
          </p:nvSpPr>
          <p:spPr>
            <a:xfrm>
              <a:off x="139046" y="3123729"/>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TextBox 92">
              <a:extLst>
                <a:ext uri="{FF2B5EF4-FFF2-40B4-BE49-F238E27FC236}">
                  <a16:creationId xmlns:a16="http://schemas.microsoft.com/office/drawing/2014/main" id="{A947B602-BF36-2649-B1A6-DFFB054B3281}"/>
                </a:ext>
              </a:extLst>
            </p:cNvPr>
            <p:cNvSpPr txBox="1"/>
            <p:nvPr/>
          </p:nvSpPr>
          <p:spPr>
            <a:xfrm>
              <a:off x="172489" y="3147649"/>
              <a:ext cx="557845" cy="184666"/>
            </a:xfrm>
            <a:prstGeom prst="rect">
              <a:avLst/>
            </a:prstGeom>
            <a:noFill/>
          </p:spPr>
          <p:txBody>
            <a:bodyPr wrap="none" lIns="0" tIns="0" rIns="0" bIns="0" rtlCol="0">
              <a:spAutoFit/>
            </a:bodyPr>
            <a:lstStyle/>
            <a:p>
              <a:r>
                <a:rPr lang="en-US" sz="1200" b="1" dirty="0" err="1">
                  <a:solidFill>
                    <a:srgbClr val="104F76"/>
                  </a:solidFill>
                  <a:latin typeface="Century Gothic" panose="020B0502020202020204" pitchFamily="34" charset="0"/>
                </a:rPr>
                <a:t>em</a:t>
              </a:r>
              <a:r>
                <a:rPr lang="en-US" sz="1200" b="1" dirty="0">
                  <a:solidFill>
                    <a:srgbClr val="104F76"/>
                  </a:solidFill>
                  <a:latin typeface="Century Gothic" panose="020B0502020202020204" pitchFamily="34" charset="0"/>
                </a:rPr>
                <a:t>/am</a:t>
              </a:r>
            </a:p>
          </p:txBody>
        </p:sp>
        <p:sp>
          <p:nvSpPr>
            <p:cNvPr id="94" name="TextBox 93">
              <a:extLst>
                <a:ext uri="{FF2B5EF4-FFF2-40B4-BE49-F238E27FC236}">
                  <a16:creationId xmlns:a16="http://schemas.microsoft.com/office/drawing/2014/main" id="{A0DF6B5A-A699-5D48-BB1C-83EB3329D8E4}"/>
                </a:ext>
              </a:extLst>
            </p:cNvPr>
            <p:cNvSpPr txBox="1"/>
            <p:nvPr/>
          </p:nvSpPr>
          <p:spPr>
            <a:xfrm>
              <a:off x="145079" y="3840546"/>
              <a:ext cx="944585" cy="184666"/>
            </a:xfrm>
            <a:prstGeom prst="rect">
              <a:avLst/>
            </a:prstGeom>
            <a:noFill/>
          </p:spPr>
          <p:txBody>
            <a:bodyPr wrap="square" lIns="0" tIns="0" rIns="0" bIns="0" rtlCol="0">
              <a:spAutoFit/>
            </a:bodyPr>
            <a:lstStyle/>
            <a:p>
              <a:pPr algn="ctr"/>
              <a:r>
                <a:rPr lang="en-US" sz="1200" dirty="0">
                  <a:solidFill>
                    <a:srgbClr val="104F76"/>
                  </a:solidFill>
                  <a:latin typeface="Century Gothic" panose="020B0502020202020204" pitchFamily="34" charset="0"/>
                </a:rPr>
                <a:t>t</a:t>
              </a:r>
              <a:r>
                <a:rPr lang="en-US" sz="1200" b="1" dirty="0">
                  <a:solidFill>
                    <a:srgbClr val="EE6000"/>
                  </a:solidFill>
                  <a:latin typeface="Century Gothic" panose="020B0502020202020204" pitchFamily="34" charset="0"/>
                </a:rPr>
                <a:t>em</a:t>
              </a:r>
              <a:r>
                <a:rPr lang="en-US" sz="1200" dirty="0">
                  <a:solidFill>
                    <a:srgbClr val="104F76"/>
                  </a:solidFill>
                  <a:latin typeface="Century Gothic" panose="020B0502020202020204" pitchFamily="34" charset="0"/>
                </a:rPr>
                <a:t>ps</a:t>
              </a:r>
            </a:p>
          </p:txBody>
        </p:sp>
        <p:pic>
          <p:nvPicPr>
            <p:cNvPr id="95" name="Picture 2" descr="clock face">
              <a:extLst>
                <a:ext uri="{FF2B5EF4-FFF2-40B4-BE49-F238E27FC236}">
                  <a16:creationId xmlns:a16="http://schemas.microsoft.com/office/drawing/2014/main" id="{4973DE96-948E-424D-B7B7-26DE4D244D1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14552" y="3349992"/>
              <a:ext cx="407441" cy="407441"/>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0C0B0C1D-28B5-E645-AFA0-9A37213F30B7}"/>
                </a:ext>
              </a:extLst>
            </p:cNvPr>
            <p:cNvSpPr txBox="1"/>
            <p:nvPr/>
          </p:nvSpPr>
          <p:spPr>
            <a:xfrm>
              <a:off x="149744" y="3751971"/>
              <a:ext cx="944585" cy="123111"/>
            </a:xfrm>
            <a:prstGeom prst="rect">
              <a:avLst/>
            </a:prstGeom>
            <a:noFill/>
          </p:spPr>
          <p:txBody>
            <a:bodyPr wrap="square" lIns="0" tIns="0" rIns="0" bIns="0" rtlCol="0">
              <a:spAutoFit/>
            </a:bodyPr>
            <a:lstStyle/>
            <a:p>
              <a:pPr algn="ctr"/>
              <a:r>
                <a:rPr lang="en-US" sz="800" dirty="0">
                  <a:solidFill>
                    <a:srgbClr val="104F76"/>
                  </a:solidFill>
                  <a:latin typeface="Century Gothic" panose="020B0502020202020204" pitchFamily="34" charset="0"/>
                </a:rPr>
                <a:t>[time]</a:t>
              </a:r>
            </a:p>
          </p:txBody>
        </p:sp>
      </p:grpSp>
      <p:sp>
        <p:nvSpPr>
          <p:cNvPr id="123" name="TextBox 122"/>
          <p:cNvSpPr txBox="1"/>
          <p:nvPr/>
        </p:nvSpPr>
        <p:spPr>
          <a:xfrm rot="10800000" flipV="1">
            <a:off x="1062646" y="4921032"/>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grimper</a:t>
            </a:r>
            <a:endParaRPr lang="en-GB" sz="2000" dirty="0">
              <a:solidFill>
                <a:prstClr val="black"/>
              </a:solidFill>
              <a:latin typeface="Century Gothic" panose="020B0502020202020204" pitchFamily="34" charset="0"/>
              <a:cs typeface="Calibri" panose="020F0502020204030204" pitchFamily="34" charset="0"/>
            </a:endParaRPr>
          </a:p>
        </p:txBody>
      </p:sp>
      <p:sp>
        <p:nvSpPr>
          <p:cNvPr id="124" name="TextBox 123"/>
          <p:cNvSpPr txBox="1"/>
          <p:nvPr/>
        </p:nvSpPr>
        <p:spPr>
          <a:xfrm rot="10800000" flipV="1">
            <a:off x="2027337" y="4920488"/>
            <a:ext cx="1173434" cy="400110"/>
          </a:xfrm>
          <a:prstGeom prst="rect">
            <a:avLst/>
          </a:prstGeom>
          <a:noFill/>
        </p:spPr>
        <p:txBody>
          <a:bodyPr wrap="square" rtlCol="0">
            <a:spAutoFit/>
          </a:bodyPr>
          <a:lstStyle/>
          <a:p>
            <a:pPr algn="ctr" fontAlgn="base">
              <a:spcBef>
                <a:spcPct val="0"/>
              </a:spcBef>
              <a:spcAft>
                <a:spcPct val="0"/>
              </a:spcAft>
              <a:defRPr/>
            </a:pPr>
            <a:r>
              <a:rPr lang="en-GB" sz="2000" dirty="0">
                <a:solidFill>
                  <a:prstClr val="black"/>
                </a:solidFill>
                <a:latin typeface="Century Gothic" panose="020B0502020202020204" pitchFamily="34" charset="0"/>
                <a:cs typeface="Calibri" panose="020F0502020204030204" pitchFamily="34" charset="0"/>
              </a:rPr>
              <a:t>simple</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125" name="TextBox 124"/>
          <p:cNvSpPr txBox="1"/>
          <p:nvPr/>
        </p:nvSpPr>
        <p:spPr>
          <a:xfrm rot="10800000" flipV="1">
            <a:off x="3018034" y="4920488"/>
            <a:ext cx="1406153" cy="400110"/>
          </a:xfrm>
          <a:prstGeom prst="rect">
            <a:avLst/>
          </a:prstGeom>
          <a:noFill/>
        </p:spPr>
        <p:txBody>
          <a:bodyPr wrap="square" rtlCol="0">
            <a:spAutoFit/>
          </a:bodyPr>
          <a:lstStyle/>
          <a:p>
            <a:pPr algn="ctr" fontAlgn="base">
              <a:spcBef>
                <a:spcPct val="0"/>
              </a:spcBef>
              <a:spcAft>
                <a:spcPct val="0"/>
              </a:spcAft>
              <a:defRPr/>
            </a:pPr>
            <a:r>
              <a:rPr lang="en-GB" sz="2000" dirty="0">
                <a:solidFill>
                  <a:prstClr val="black"/>
                </a:solidFill>
                <a:latin typeface="Century Gothic" panose="020B0502020202020204" pitchFamily="34" charset="0"/>
                <a:cs typeface="Calibri" panose="020F0502020204030204" pitchFamily="34" charset="0"/>
              </a:rPr>
              <a:t>important</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126" name="TextBox 125"/>
          <p:cNvSpPr txBox="1"/>
          <p:nvPr/>
        </p:nvSpPr>
        <p:spPr>
          <a:xfrm rot="10800000" flipV="1">
            <a:off x="4308698" y="4920488"/>
            <a:ext cx="1486086" cy="400110"/>
          </a:xfrm>
          <a:prstGeom prst="rect">
            <a:avLst/>
          </a:prstGeom>
          <a:noFill/>
        </p:spPr>
        <p:txBody>
          <a:bodyPr wrap="square" rtlCol="0">
            <a:spAutoFit/>
          </a:bodyPr>
          <a:lstStyle/>
          <a:p>
            <a:pPr algn="ctr" fontAlgn="base">
              <a:spcBef>
                <a:spcPct val="0"/>
              </a:spcBef>
              <a:spcAft>
                <a:spcPct val="0"/>
              </a:spcAft>
              <a:defRPr/>
            </a:pPr>
            <a:r>
              <a:rPr lang="en-GB" sz="2000" dirty="0">
                <a:solidFill>
                  <a:prstClr val="black"/>
                </a:solidFill>
                <a:latin typeface="Century Gothic" panose="020B0502020202020204" pitchFamily="34" charset="0"/>
                <a:cs typeface="Calibri" panose="020F0502020204030204" pitchFamily="34" charset="0"/>
              </a:rPr>
              <a:t>impossible</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127" name="TextBox 126"/>
          <p:cNvSpPr txBox="1"/>
          <p:nvPr/>
        </p:nvSpPr>
        <p:spPr>
          <a:xfrm rot="10800000" flipV="1">
            <a:off x="5597192" y="4920939"/>
            <a:ext cx="1388975" cy="400110"/>
          </a:xfrm>
          <a:prstGeom prst="rect">
            <a:avLst/>
          </a:prstGeom>
          <a:noFill/>
        </p:spPr>
        <p:txBody>
          <a:bodyPr wrap="square" rtlCol="0">
            <a:spAutoFit/>
          </a:bodyPr>
          <a:lstStyle/>
          <a:p>
            <a:pPr algn="ctr" fontAlgn="base">
              <a:spcBef>
                <a:spcPct val="0"/>
              </a:spcBef>
              <a:spcAft>
                <a:spcPct val="0"/>
              </a:spcAft>
            </a:pPr>
            <a:r>
              <a:rPr lang="en-GB" sz="2000" dirty="0" err="1">
                <a:solidFill>
                  <a:prstClr val="black"/>
                </a:solidFill>
                <a:latin typeface="Century Gothic" panose="020B0502020202020204" pitchFamily="34" charset="0"/>
                <a:cs typeface="Calibri" panose="020F0502020204030204" pitchFamily="34" charset="0"/>
              </a:rPr>
              <a:t>imprimer</a:t>
            </a:r>
            <a:endParaRPr lang="en-GB" sz="2000" dirty="0">
              <a:solidFill>
                <a:prstClr val="black"/>
              </a:solidFill>
              <a:latin typeface="Century Gothic" panose="020B0502020202020204" pitchFamily="34" charset="0"/>
              <a:cs typeface="Calibri" panose="020F0502020204030204" pitchFamily="34" charset="0"/>
            </a:endParaRPr>
          </a:p>
        </p:txBody>
      </p:sp>
      <p:pic>
        <p:nvPicPr>
          <p:cNvPr id="169" name="Picture 168" descr="Picture of a person climbing">
            <a:extLst>
              <a:ext uri="{FF2B5EF4-FFF2-40B4-BE49-F238E27FC236}">
                <a16:creationId xmlns:a16="http://schemas.microsoft.com/office/drawing/2014/main" id="{ED42BD5E-9DA6-4392-9446-5A7087C827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67321" y="4257099"/>
            <a:ext cx="734219" cy="734219"/>
          </a:xfrm>
          <a:prstGeom prst="rect">
            <a:avLst/>
          </a:prstGeom>
        </p:spPr>
      </p:pic>
      <p:pic>
        <p:nvPicPr>
          <p:cNvPr id="170" name="Picture 169" descr="Picture of a printer">
            <a:extLst>
              <a:ext uri="{FF2B5EF4-FFF2-40B4-BE49-F238E27FC236}">
                <a16:creationId xmlns:a16="http://schemas.microsoft.com/office/drawing/2014/main" id="{F6C8619F-3BEF-4927-9947-F7398EEA45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38333" y="4323702"/>
            <a:ext cx="651962" cy="630931"/>
          </a:xfrm>
          <a:prstGeom prst="rect">
            <a:avLst/>
          </a:prstGeom>
        </p:spPr>
      </p:pic>
      <p:sp>
        <p:nvSpPr>
          <p:cNvPr id="27" name="Rectangle 26">
            <a:extLst>
              <a:ext uri="{FF2B5EF4-FFF2-40B4-BE49-F238E27FC236}">
                <a16:creationId xmlns:a16="http://schemas.microsoft.com/office/drawing/2014/main" id="{AC994CA4-A5CC-4F2A-A551-59BEBCB7BB4D}"/>
              </a:ext>
            </a:extLst>
          </p:cNvPr>
          <p:cNvSpPr/>
          <p:nvPr/>
        </p:nvSpPr>
        <p:spPr>
          <a:xfrm>
            <a:off x="2052911" y="4445671"/>
            <a:ext cx="1061509" cy="369332"/>
          </a:xfrm>
          <a:prstGeom prst="rect">
            <a:avLst/>
          </a:prstGeom>
        </p:spPr>
        <p:txBody>
          <a:bodyPr wrap="none">
            <a:spAutoFit/>
          </a:bodyPr>
          <a:lstStyle/>
          <a:p>
            <a:pPr algn="ctr" fontAlgn="base">
              <a:spcBef>
                <a:spcPct val="0"/>
              </a:spcBef>
              <a:spcAft>
                <a:spcPct val="0"/>
              </a:spcAft>
            </a:pPr>
            <a:r>
              <a:rPr lang="en-GB" b="1" dirty="0">
                <a:solidFill>
                  <a:prstClr val="black"/>
                </a:solidFill>
                <a:latin typeface="Century Gothic" panose="020B0502020202020204" pitchFamily="34" charset="0"/>
                <a:cs typeface="Calibri" panose="020F0502020204030204" pitchFamily="34" charset="0"/>
              </a:rPr>
              <a:t>[simple]</a:t>
            </a:r>
            <a:endParaRPr lang="en-GB" sz="3600" b="1" dirty="0">
              <a:solidFill>
                <a:prstClr val="black"/>
              </a:solidFill>
              <a:latin typeface="Century Gothic" panose="020B050202020202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4929D7C6-F4D1-4792-B88F-5D4DFEA3A6EA}"/>
              </a:ext>
            </a:extLst>
          </p:cNvPr>
          <p:cNvSpPr/>
          <p:nvPr/>
        </p:nvSpPr>
        <p:spPr>
          <a:xfrm>
            <a:off x="3039140" y="4446215"/>
            <a:ext cx="1406154" cy="369332"/>
          </a:xfrm>
          <a:prstGeom prst="rect">
            <a:avLst/>
          </a:prstGeom>
        </p:spPr>
        <p:txBody>
          <a:bodyPr wrap="none">
            <a:spAutoFit/>
          </a:bodyPr>
          <a:lstStyle/>
          <a:p>
            <a:pPr algn="ctr" fontAlgn="base">
              <a:spcBef>
                <a:spcPct val="0"/>
              </a:spcBef>
              <a:spcAft>
                <a:spcPct val="0"/>
              </a:spcAft>
            </a:pPr>
            <a:r>
              <a:rPr lang="en-GB" b="1" dirty="0">
                <a:solidFill>
                  <a:prstClr val="black"/>
                </a:solidFill>
                <a:latin typeface="Century Gothic" panose="020B0502020202020204" pitchFamily="34" charset="0"/>
                <a:cs typeface="Calibri" panose="020F0502020204030204" pitchFamily="34" charset="0"/>
              </a:rPr>
              <a:t>[important]</a:t>
            </a:r>
          </a:p>
        </p:txBody>
      </p:sp>
      <p:sp>
        <p:nvSpPr>
          <p:cNvPr id="29" name="Rectangle 28">
            <a:extLst>
              <a:ext uri="{FF2B5EF4-FFF2-40B4-BE49-F238E27FC236}">
                <a16:creationId xmlns:a16="http://schemas.microsoft.com/office/drawing/2014/main" id="{09CC8A44-DB7C-4512-9E15-591FA9FD5636}"/>
              </a:ext>
            </a:extLst>
          </p:cNvPr>
          <p:cNvSpPr/>
          <p:nvPr/>
        </p:nvSpPr>
        <p:spPr>
          <a:xfrm>
            <a:off x="4345927" y="4446295"/>
            <a:ext cx="1518365" cy="369332"/>
          </a:xfrm>
          <a:prstGeom prst="rect">
            <a:avLst/>
          </a:prstGeom>
        </p:spPr>
        <p:txBody>
          <a:bodyPr wrap="none">
            <a:spAutoFit/>
          </a:bodyPr>
          <a:lstStyle/>
          <a:p>
            <a:pPr algn="ctr" fontAlgn="base">
              <a:spcBef>
                <a:spcPct val="0"/>
              </a:spcBef>
              <a:spcAft>
                <a:spcPct val="0"/>
              </a:spcAft>
            </a:pPr>
            <a:r>
              <a:rPr lang="en-GB" b="1" dirty="0">
                <a:solidFill>
                  <a:prstClr val="black"/>
                </a:solidFill>
                <a:latin typeface="Century Gothic" panose="020B0502020202020204" pitchFamily="34" charset="0"/>
                <a:cs typeface="Calibri" panose="020F0502020204030204" pitchFamily="34" charset="0"/>
              </a:rPr>
              <a:t>[impossible]</a:t>
            </a:r>
          </a:p>
        </p:txBody>
      </p:sp>
      <p:grpSp>
        <p:nvGrpSpPr>
          <p:cNvPr id="5" name="Group 4" descr="Picture of a hungry emoticon ">
            <a:extLst>
              <a:ext uri="{FF2B5EF4-FFF2-40B4-BE49-F238E27FC236}">
                <a16:creationId xmlns:a16="http://schemas.microsoft.com/office/drawing/2014/main" id="{D4F49F8B-6C5B-2043-804A-337A6A37B63C}"/>
              </a:ext>
            </a:extLst>
          </p:cNvPr>
          <p:cNvGrpSpPr/>
          <p:nvPr/>
        </p:nvGrpSpPr>
        <p:grpSpPr>
          <a:xfrm>
            <a:off x="136264" y="4332104"/>
            <a:ext cx="972000" cy="914032"/>
            <a:chOff x="137673" y="4112634"/>
            <a:chExt cx="972000" cy="914032"/>
          </a:xfrm>
        </p:grpSpPr>
        <p:sp>
          <p:nvSpPr>
            <p:cNvPr id="52" name="Rectangle 51">
              <a:extLst>
                <a:ext uri="{FF2B5EF4-FFF2-40B4-BE49-F238E27FC236}">
                  <a16:creationId xmlns:a16="http://schemas.microsoft.com/office/drawing/2014/main" id="{59DC8775-841A-407F-9A01-3CC72FEB66FE}"/>
                </a:ext>
              </a:extLst>
            </p:cNvPr>
            <p:cNvSpPr/>
            <p:nvPr/>
          </p:nvSpPr>
          <p:spPr>
            <a:xfrm>
              <a:off x="137673" y="4112634"/>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TextBox 97">
              <a:extLst>
                <a:ext uri="{FF2B5EF4-FFF2-40B4-BE49-F238E27FC236}">
                  <a16:creationId xmlns:a16="http://schemas.microsoft.com/office/drawing/2014/main" id="{D11BEBEA-23EF-6545-BA15-D5D39B357ACB}"/>
                </a:ext>
              </a:extLst>
            </p:cNvPr>
            <p:cNvSpPr txBox="1"/>
            <p:nvPr/>
          </p:nvSpPr>
          <p:spPr>
            <a:xfrm>
              <a:off x="164192" y="4118874"/>
              <a:ext cx="533800" cy="184666"/>
            </a:xfrm>
            <a:prstGeom prst="rect">
              <a:avLst/>
            </a:prstGeom>
            <a:noFill/>
          </p:spPr>
          <p:txBody>
            <a:bodyPr wrap="none" lIns="0" tIns="0" rIns="0" bIns="0" rtlCol="0">
              <a:spAutoFit/>
            </a:bodyPr>
            <a:lstStyle/>
            <a:p>
              <a:r>
                <a:rPr lang="en-US" sz="1200" b="1" dirty="0">
                  <a:solidFill>
                    <a:srgbClr val="104F76"/>
                  </a:solidFill>
                  <a:latin typeface="Century Gothic" panose="020B0502020202020204" pitchFamily="34" charset="0"/>
                </a:rPr>
                <a:t>aim/</a:t>
              </a:r>
              <a:r>
                <a:rPr lang="en-US" sz="1200" b="1" dirty="0" err="1">
                  <a:solidFill>
                    <a:srgbClr val="104F76"/>
                  </a:solidFill>
                  <a:latin typeface="Century Gothic" panose="020B0502020202020204" pitchFamily="34" charset="0"/>
                </a:rPr>
                <a:t>im</a:t>
              </a:r>
              <a:endParaRPr lang="en-US" sz="1200" b="1" dirty="0">
                <a:solidFill>
                  <a:srgbClr val="104F76"/>
                </a:solidFill>
                <a:latin typeface="Century Gothic" panose="020B0502020202020204" pitchFamily="34" charset="0"/>
              </a:endParaRPr>
            </a:p>
          </p:txBody>
        </p:sp>
        <p:sp>
          <p:nvSpPr>
            <p:cNvPr id="99" name="TextBox 98">
              <a:extLst>
                <a:ext uri="{FF2B5EF4-FFF2-40B4-BE49-F238E27FC236}">
                  <a16:creationId xmlns:a16="http://schemas.microsoft.com/office/drawing/2014/main" id="{1EB755A6-B487-6D4C-B6F1-43A3F5CAF695}"/>
                </a:ext>
              </a:extLst>
            </p:cNvPr>
            <p:cNvSpPr txBox="1"/>
            <p:nvPr/>
          </p:nvSpPr>
          <p:spPr>
            <a:xfrm>
              <a:off x="150119" y="4832759"/>
              <a:ext cx="944585" cy="184666"/>
            </a:xfrm>
            <a:prstGeom prst="rect">
              <a:avLst/>
            </a:prstGeom>
            <a:noFill/>
          </p:spPr>
          <p:txBody>
            <a:bodyPr wrap="square" lIns="0" tIns="0" rIns="0" bIns="0" rtlCol="0">
              <a:spAutoFit/>
            </a:bodyPr>
            <a:lstStyle/>
            <a:p>
              <a:pPr algn="ctr"/>
              <a:r>
                <a:rPr lang="en-US" sz="1200" dirty="0" err="1">
                  <a:solidFill>
                    <a:srgbClr val="104F76"/>
                  </a:solidFill>
                  <a:latin typeface="Century Gothic" panose="020B0502020202020204" pitchFamily="34" charset="0"/>
                </a:rPr>
                <a:t>f</a:t>
              </a:r>
              <a:r>
                <a:rPr lang="en-US" sz="1200" b="1" dirty="0" err="1">
                  <a:solidFill>
                    <a:srgbClr val="EE6000"/>
                  </a:solidFill>
                  <a:latin typeface="Century Gothic" panose="020B0502020202020204" pitchFamily="34" charset="0"/>
                </a:rPr>
                <a:t>aim</a:t>
              </a:r>
              <a:endParaRPr lang="en-US" sz="1200" dirty="0">
                <a:solidFill>
                  <a:srgbClr val="104F76"/>
                </a:solidFill>
                <a:latin typeface="Century Gothic" panose="020B0502020202020204" pitchFamily="34" charset="0"/>
              </a:endParaRPr>
            </a:p>
          </p:txBody>
        </p:sp>
        <p:pic>
          <p:nvPicPr>
            <p:cNvPr id="100" name="Picture 2" descr="Hunger Eat Hungry - Free image on Pixabayhungry emoji">
              <a:extLst>
                <a:ext uri="{FF2B5EF4-FFF2-40B4-BE49-F238E27FC236}">
                  <a16:creationId xmlns:a16="http://schemas.microsoft.com/office/drawing/2014/main" id="{188A4F49-594A-DA42-AC0A-A5842B73E43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1803" y="4307261"/>
              <a:ext cx="804250" cy="506007"/>
            </a:xfrm>
            <a:prstGeom prst="rect">
              <a:avLst/>
            </a:prstGeom>
            <a:noFill/>
            <a:extLst>
              <a:ext uri="{909E8E84-426E-40DD-AFC4-6F175D3DCCD1}">
                <a14:hiddenFill xmlns:a14="http://schemas.microsoft.com/office/drawing/2010/main">
                  <a:solidFill>
                    <a:srgbClr val="FFFFFF"/>
                  </a:solidFill>
                </a14:hiddenFill>
              </a:ext>
            </a:extLst>
          </p:spPr>
        </p:pic>
      </p:grpSp>
      <p:sp>
        <p:nvSpPr>
          <p:cNvPr id="133" name="TextBox 132"/>
          <p:cNvSpPr txBox="1"/>
          <p:nvPr/>
        </p:nvSpPr>
        <p:spPr>
          <a:xfrm rot="10800000" flipV="1">
            <a:off x="1196059" y="5986669"/>
            <a:ext cx="1173434" cy="400110"/>
          </a:xfrm>
          <a:prstGeom prst="rect">
            <a:avLst/>
          </a:prstGeom>
          <a:noFill/>
        </p:spPr>
        <p:txBody>
          <a:bodyPr wrap="square" rtlCol="0">
            <a:spAutoFit/>
          </a:bodyPr>
          <a:lstStyle/>
          <a:p>
            <a:pPr algn="ctr" fontAlgn="base">
              <a:spcBef>
                <a:spcPct val="0"/>
              </a:spcBef>
              <a:spcAft>
                <a:spcPct val="0"/>
              </a:spcAft>
              <a:defRPr/>
            </a:pPr>
            <a:r>
              <a:rPr lang="en-GB" sz="2000" dirty="0">
                <a:solidFill>
                  <a:prstClr val="black"/>
                </a:solidFill>
                <a:latin typeface="Century Gothic" panose="020B0502020202020204" pitchFamily="34" charset="0"/>
                <a:cs typeface="Calibri" panose="020F0502020204030204" pitchFamily="34" charset="0"/>
              </a:rPr>
              <a:t>ombre</a:t>
            </a:r>
          </a:p>
        </p:txBody>
      </p:sp>
      <p:sp>
        <p:nvSpPr>
          <p:cNvPr id="134" name="TextBox 133"/>
          <p:cNvSpPr txBox="1"/>
          <p:nvPr/>
        </p:nvSpPr>
        <p:spPr>
          <a:xfrm rot="10800000" flipV="1">
            <a:off x="2283651" y="6032836"/>
            <a:ext cx="1311572" cy="307777"/>
          </a:xfrm>
          <a:prstGeom prst="rect">
            <a:avLst/>
          </a:prstGeom>
          <a:noFill/>
        </p:spPr>
        <p:txBody>
          <a:bodyPr wrap="square" rtlCol="0">
            <a:spAutoFit/>
          </a:bodyPr>
          <a:lstStyle/>
          <a:p>
            <a:pPr algn="ctr" fontAlgn="base">
              <a:spcBef>
                <a:spcPct val="0"/>
              </a:spcBef>
              <a:spcAft>
                <a:spcPct val="0"/>
              </a:spcAft>
              <a:defRPr/>
            </a:pPr>
            <a:r>
              <a:rPr lang="en-GB" sz="1400" dirty="0" err="1">
                <a:solidFill>
                  <a:prstClr val="black"/>
                </a:solidFill>
                <a:latin typeface="Century Gothic" panose="020B0502020202020204" pitchFamily="34" charset="0"/>
                <a:cs typeface="Calibri" panose="020F0502020204030204" pitchFamily="34" charset="0"/>
              </a:rPr>
              <a:t>comprendre</a:t>
            </a:r>
            <a:endParaRPr lang="en-GB" sz="1400" strike="sngStrike" dirty="0">
              <a:solidFill>
                <a:prstClr val="black"/>
              </a:solidFill>
              <a:latin typeface="Century Gothic" panose="020B0502020202020204" pitchFamily="34" charset="0"/>
              <a:cs typeface="Calibri" panose="020F0502020204030204" pitchFamily="34" charset="0"/>
            </a:endParaRPr>
          </a:p>
        </p:txBody>
      </p:sp>
      <p:sp>
        <p:nvSpPr>
          <p:cNvPr id="135" name="TextBox 134"/>
          <p:cNvSpPr txBox="1"/>
          <p:nvPr/>
        </p:nvSpPr>
        <p:spPr>
          <a:xfrm rot="10800000" flipV="1">
            <a:off x="3567035" y="5985239"/>
            <a:ext cx="1173434" cy="369332"/>
          </a:xfrm>
          <a:prstGeom prst="rect">
            <a:avLst/>
          </a:prstGeom>
          <a:noFill/>
        </p:spPr>
        <p:txBody>
          <a:bodyPr wrap="square" rtlCol="0">
            <a:spAutoFit/>
          </a:bodyPr>
          <a:lstStyle/>
          <a:p>
            <a:pPr algn="ctr" fontAlgn="base">
              <a:spcBef>
                <a:spcPct val="0"/>
              </a:spcBef>
              <a:spcAft>
                <a:spcPct val="0"/>
              </a:spcAft>
              <a:defRPr/>
            </a:pPr>
            <a:r>
              <a:rPr lang="en-GB" dirty="0" err="1">
                <a:solidFill>
                  <a:prstClr val="black"/>
                </a:solidFill>
                <a:latin typeface="Century Gothic" panose="020B0502020202020204" pitchFamily="34" charset="0"/>
                <a:cs typeface="Calibri" panose="020F0502020204030204" pitchFamily="34" charset="0"/>
              </a:rPr>
              <a:t>compte</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136" name="TextBox 135"/>
          <p:cNvSpPr txBox="1"/>
          <p:nvPr/>
        </p:nvSpPr>
        <p:spPr>
          <a:xfrm rot="10800000" flipV="1">
            <a:off x="4665601" y="5985239"/>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tomber</a:t>
            </a:r>
            <a:endParaRPr lang="en-GB" sz="2000" dirty="0">
              <a:solidFill>
                <a:prstClr val="black"/>
              </a:solidFill>
              <a:latin typeface="Century Gothic" panose="020B0502020202020204" pitchFamily="34" charset="0"/>
              <a:cs typeface="Calibri" panose="020F0502020204030204" pitchFamily="34" charset="0"/>
            </a:endParaRPr>
          </a:p>
        </p:txBody>
      </p:sp>
      <p:sp>
        <p:nvSpPr>
          <p:cNvPr id="137" name="TextBox 136"/>
          <p:cNvSpPr txBox="1"/>
          <p:nvPr/>
        </p:nvSpPr>
        <p:spPr>
          <a:xfrm rot="10800000" flipV="1">
            <a:off x="5655114" y="5986669"/>
            <a:ext cx="1202886" cy="400110"/>
          </a:xfrm>
          <a:prstGeom prst="rect">
            <a:avLst/>
          </a:prstGeom>
          <a:noFill/>
        </p:spPr>
        <p:txBody>
          <a:bodyPr wrap="square" rtlCol="0">
            <a:spAutoFit/>
          </a:bodyPr>
          <a:lstStyle/>
          <a:p>
            <a:pPr algn="ctr" fontAlgn="base">
              <a:spcBef>
                <a:spcPct val="0"/>
              </a:spcBef>
              <a:spcAft>
                <a:spcPct val="0"/>
              </a:spcAft>
            </a:pPr>
            <a:r>
              <a:rPr lang="en-GB" sz="2000" dirty="0">
                <a:solidFill>
                  <a:prstClr val="black"/>
                </a:solidFill>
                <a:latin typeface="Century Gothic" panose="020B0502020202020204" pitchFamily="34" charset="0"/>
                <a:cs typeface="Calibri" panose="020F0502020204030204" pitchFamily="34" charset="0"/>
              </a:rPr>
              <a:t>combat</a:t>
            </a:r>
          </a:p>
        </p:txBody>
      </p:sp>
      <p:sp>
        <p:nvSpPr>
          <p:cNvPr id="142" name="Rectangle 141"/>
          <p:cNvSpPr/>
          <p:nvPr/>
        </p:nvSpPr>
        <p:spPr>
          <a:xfrm>
            <a:off x="2164574" y="5305074"/>
            <a:ext cx="1519968" cy="646331"/>
          </a:xfrm>
          <a:prstGeom prst="rect">
            <a:avLst/>
          </a:prstGeom>
        </p:spPr>
        <p:txBody>
          <a:bodyPr wrap="square">
            <a:spAutoFit/>
          </a:bodyPr>
          <a:lstStyle/>
          <a:p>
            <a:pPr algn="ctr" fontAlgn="base">
              <a:spcBef>
                <a:spcPct val="0"/>
              </a:spcBef>
              <a:spcAft>
                <a:spcPct val="0"/>
              </a:spcAft>
            </a:pPr>
            <a:r>
              <a:rPr lang="en-GB" b="1" dirty="0">
                <a:solidFill>
                  <a:prstClr val="black"/>
                </a:solidFill>
                <a:latin typeface="Century Gothic" panose="020B0502020202020204" pitchFamily="34" charset="0"/>
                <a:cs typeface="Calibri" panose="020F0502020204030204" pitchFamily="34" charset="0"/>
              </a:rPr>
              <a:t>[to</a:t>
            </a:r>
          </a:p>
          <a:p>
            <a:pPr algn="ctr" fontAlgn="base">
              <a:spcBef>
                <a:spcPct val="0"/>
              </a:spcBef>
              <a:spcAft>
                <a:spcPct val="0"/>
              </a:spcAft>
            </a:pPr>
            <a:r>
              <a:rPr lang="en-GB" b="1" dirty="0">
                <a:solidFill>
                  <a:prstClr val="black"/>
                </a:solidFill>
                <a:latin typeface="Century Gothic" panose="020B0502020202020204" pitchFamily="34" charset="0"/>
                <a:cs typeface="Calibri" panose="020F0502020204030204" pitchFamily="34" charset="0"/>
              </a:rPr>
              <a:t>understand]</a:t>
            </a:r>
          </a:p>
        </p:txBody>
      </p:sp>
      <p:sp>
        <p:nvSpPr>
          <p:cNvPr id="143" name="Rectangle 142"/>
          <p:cNvSpPr/>
          <p:nvPr/>
        </p:nvSpPr>
        <p:spPr>
          <a:xfrm>
            <a:off x="4739946" y="5567768"/>
            <a:ext cx="941283" cy="369332"/>
          </a:xfrm>
          <a:prstGeom prst="rect">
            <a:avLst/>
          </a:prstGeom>
        </p:spPr>
        <p:txBody>
          <a:bodyPr wrap="none">
            <a:spAutoFit/>
          </a:bodyPr>
          <a:lstStyle/>
          <a:p>
            <a:pPr algn="ctr" fontAlgn="base">
              <a:spcBef>
                <a:spcPct val="0"/>
              </a:spcBef>
              <a:spcAft>
                <a:spcPct val="0"/>
              </a:spcAft>
            </a:pPr>
            <a:r>
              <a:rPr lang="en-GB" b="1" dirty="0">
                <a:solidFill>
                  <a:prstClr val="black"/>
                </a:solidFill>
                <a:latin typeface="Century Gothic" panose="020B0502020202020204" pitchFamily="34" charset="0"/>
                <a:cs typeface="Calibri" panose="020F0502020204030204" pitchFamily="34" charset="0"/>
              </a:rPr>
              <a:t>[to fall]</a:t>
            </a:r>
          </a:p>
        </p:txBody>
      </p:sp>
      <p:pic>
        <p:nvPicPr>
          <p:cNvPr id="182" name="Picture 181" descr="Picture of a dog's shadow">
            <a:extLst>
              <a:ext uri="{FF2B5EF4-FFF2-40B4-BE49-F238E27FC236}">
                <a16:creationId xmlns:a16="http://schemas.microsoft.com/office/drawing/2014/main" id="{62FD8ED1-3E79-469A-90CD-6B48731252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40433" y="5345524"/>
            <a:ext cx="757095" cy="747709"/>
          </a:xfrm>
          <a:prstGeom prst="rect">
            <a:avLst/>
          </a:prstGeom>
        </p:spPr>
      </p:pic>
      <p:sp>
        <p:nvSpPr>
          <p:cNvPr id="183" name="Right Arrow 13" descr="Arrow pointing to a shadow">
            <a:extLst>
              <a:ext uri="{FF2B5EF4-FFF2-40B4-BE49-F238E27FC236}">
                <a16:creationId xmlns:a16="http://schemas.microsoft.com/office/drawing/2014/main" id="{BB30AF87-7E29-4CF0-B3B3-7D7B8B646769}"/>
              </a:ext>
            </a:extLst>
          </p:cNvPr>
          <p:cNvSpPr/>
          <p:nvPr/>
        </p:nvSpPr>
        <p:spPr>
          <a:xfrm rot="8500885">
            <a:off x="1832800" y="5692519"/>
            <a:ext cx="417855" cy="14710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A7BA96F-3115-41BF-A0A9-7B7EDBC439F9}"/>
              </a:ext>
            </a:extLst>
          </p:cNvPr>
          <p:cNvSpPr/>
          <p:nvPr/>
        </p:nvSpPr>
        <p:spPr>
          <a:xfrm>
            <a:off x="3558274" y="5569741"/>
            <a:ext cx="1271502" cy="369332"/>
          </a:xfrm>
          <a:prstGeom prst="rect">
            <a:avLst/>
          </a:prstGeom>
        </p:spPr>
        <p:txBody>
          <a:bodyPr wrap="none">
            <a:spAutoFit/>
          </a:bodyPr>
          <a:lstStyle/>
          <a:p>
            <a:pPr algn="ctr" fontAlgn="base">
              <a:spcBef>
                <a:spcPct val="0"/>
              </a:spcBef>
              <a:spcAft>
                <a:spcPct val="0"/>
              </a:spcAft>
            </a:pPr>
            <a:r>
              <a:rPr lang="en-GB" b="1" dirty="0">
                <a:solidFill>
                  <a:prstClr val="black"/>
                </a:solidFill>
                <a:latin typeface="Century Gothic" panose="020B0502020202020204" pitchFamily="34" charset="0"/>
                <a:cs typeface="Calibri" panose="020F0502020204030204" pitchFamily="34" charset="0"/>
              </a:rPr>
              <a:t>[account]</a:t>
            </a:r>
          </a:p>
        </p:txBody>
      </p:sp>
      <p:pic>
        <p:nvPicPr>
          <p:cNvPr id="185" name="Picture 184" descr="people fighting">
            <a:extLst>
              <a:ext uri="{FF2B5EF4-FFF2-40B4-BE49-F238E27FC236}">
                <a16:creationId xmlns:a16="http://schemas.microsoft.com/office/drawing/2014/main" id="{0158A3F8-C687-4780-B347-A934A3B0506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994" b="2750"/>
          <a:stretch/>
        </p:blipFill>
        <p:spPr>
          <a:xfrm>
            <a:off x="5892733" y="5417773"/>
            <a:ext cx="757095" cy="584284"/>
          </a:xfrm>
          <a:prstGeom prst="rect">
            <a:avLst/>
          </a:prstGeom>
        </p:spPr>
      </p:pic>
      <p:grpSp>
        <p:nvGrpSpPr>
          <p:cNvPr id="8" name="Group 7" descr="Picture of a name tag ">
            <a:extLst>
              <a:ext uri="{FF2B5EF4-FFF2-40B4-BE49-F238E27FC236}">
                <a16:creationId xmlns:a16="http://schemas.microsoft.com/office/drawing/2014/main" id="{DCFEDCE1-D054-E740-B077-BC403199A16A}"/>
              </a:ext>
            </a:extLst>
          </p:cNvPr>
          <p:cNvGrpSpPr/>
          <p:nvPr/>
        </p:nvGrpSpPr>
        <p:grpSpPr>
          <a:xfrm>
            <a:off x="136264" y="5388910"/>
            <a:ext cx="972000" cy="914032"/>
            <a:chOff x="136264" y="5388910"/>
            <a:chExt cx="972000" cy="914032"/>
          </a:xfrm>
        </p:grpSpPr>
        <p:sp>
          <p:nvSpPr>
            <p:cNvPr id="101" name="Rectangle 100">
              <a:extLst>
                <a:ext uri="{FF2B5EF4-FFF2-40B4-BE49-F238E27FC236}">
                  <a16:creationId xmlns:a16="http://schemas.microsoft.com/office/drawing/2014/main" id="{99AD19C3-2614-E940-9BD3-D7CDE0EBE652}"/>
                </a:ext>
              </a:extLst>
            </p:cNvPr>
            <p:cNvSpPr/>
            <p:nvPr/>
          </p:nvSpPr>
          <p:spPr>
            <a:xfrm>
              <a:off x="136264" y="5388910"/>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TextBox 103">
              <a:extLst>
                <a:ext uri="{FF2B5EF4-FFF2-40B4-BE49-F238E27FC236}">
                  <a16:creationId xmlns:a16="http://schemas.microsoft.com/office/drawing/2014/main" id="{3B055095-BC25-EE41-A70F-5446BD2B649B}"/>
                </a:ext>
              </a:extLst>
            </p:cNvPr>
            <p:cNvSpPr txBox="1"/>
            <p:nvPr/>
          </p:nvSpPr>
          <p:spPr>
            <a:xfrm>
              <a:off x="165958" y="5395150"/>
              <a:ext cx="242054" cy="184666"/>
            </a:xfrm>
            <a:prstGeom prst="rect">
              <a:avLst/>
            </a:prstGeom>
            <a:noFill/>
          </p:spPr>
          <p:txBody>
            <a:bodyPr wrap="none" lIns="0" tIns="0" rIns="0" bIns="0" rtlCol="0">
              <a:spAutoFit/>
            </a:bodyPr>
            <a:lstStyle/>
            <a:p>
              <a:r>
                <a:rPr lang="en-US" sz="1200" b="1" dirty="0">
                  <a:solidFill>
                    <a:srgbClr val="104F76"/>
                  </a:solidFill>
                  <a:latin typeface="Century Gothic" panose="020B0502020202020204" pitchFamily="34" charset="0"/>
                </a:rPr>
                <a:t>om</a:t>
              </a:r>
            </a:p>
          </p:txBody>
        </p:sp>
        <p:sp>
          <p:nvSpPr>
            <p:cNvPr id="105" name="TextBox 104">
              <a:extLst>
                <a:ext uri="{FF2B5EF4-FFF2-40B4-BE49-F238E27FC236}">
                  <a16:creationId xmlns:a16="http://schemas.microsoft.com/office/drawing/2014/main" id="{9C6A04F6-A65A-4346-A69B-888FD4F1D4AC}"/>
                </a:ext>
              </a:extLst>
            </p:cNvPr>
            <p:cNvSpPr txBox="1"/>
            <p:nvPr/>
          </p:nvSpPr>
          <p:spPr>
            <a:xfrm>
              <a:off x="148710" y="6109035"/>
              <a:ext cx="944585" cy="184666"/>
            </a:xfrm>
            <a:prstGeom prst="rect">
              <a:avLst/>
            </a:prstGeom>
            <a:noFill/>
          </p:spPr>
          <p:txBody>
            <a:bodyPr wrap="square" lIns="0" tIns="0" rIns="0" bIns="0" rtlCol="0">
              <a:spAutoFit/>
            </a:bodyPr>
            <a:lstStyle/>
            <a:p>
              <a:pPr algn="ctr"/>
              <a:r>
                <a:rPr lang="en-US" sz="1200" dirty="0">
                  <a:solidFill>
                    <a:srgbClr val="104F76"/>
                  </a:solidFill>
                  <a:latin typeface="Century Gothic" panose="020B0502020202020204" pitchFamily="34" charset="0"/>
                </a:rPr>
                <a:t>n</a:t>
              </a:r>
              <a:r>
                <a:rPr lang="en-US" sz="1200" b="1" dirty="0">
                  <a:solidFill>
                    <a:srgbClr val="EE6000"/>
                  </a:solidFill>
                  <a:latin typeface="Century Gothic" panose="020B0502020202020204" pitchFamily="34" charset="0"/>
                </a:rPr>
                <a:t>om</a:t>
              </a:r>
              <a:endParaRPr lang="en-US" sz="1200" dirty="0">
                <a:solidFill>
                  <a:srgbClr val="104F76"/>
                </a:solidFill>
                <a:latin typeface="Century Gothic" panose="020B0502020202020204" pitchFamily="34" charset="0"/>
              </a:endParaRPr>
            </a:p>
          </p:txBody>
        </p:sp>
        <p:grpSp>
          <p:nvGrpSpPr>
            <p:cNvPr id="108" name="Group 107" descr="name tag with the name Nathalie">
              <a:extLst>
                <a:ext uri="{FF2B5EF4-FFF2-40B4-BE49-F238E27FC236}">
                  <a16:creationId xmlns:a16="http://schemas.microsoft.com/office/drawing/2014/main" id="{91CB7C6A-5A54-BC43-9C7B-3B3621534742}"/>
                </a:ext>
              </a:extLst>
            </p:cNvPr>
            <p:cNvGrpSpPr/>
            <p:nvPr/>
          </p:nvGrpSpPr>
          <p:grpSpPr>
            <a:xfrm>
              <a:off x="333354" y="5462282"/>
              <a:ext cx="543189" cy="646331"/>
              <a:chOff x="4747039" y="1091162"/>
              <a:chExt cx="2738448" cy="3942123"/>
            </a:xfrm>
          </p:grpSpPr>
          <p:pic>
            <p:nvPicPr>
              <p:cNvPr id="109" name="Picture 2" descr="name tag">
                <a:extLst>
                  <a:ext uri="{FF2B5EF4-FFF2-40B4-BE49-F238E27FC236}">
                    <a16:creationId xmlns:a16="http://schemas.microsoft.com/office/drawing/2014/main" id="{5EFA9497-1B9B-324A-A50B-30F7664DB0AE}"/>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2526" r="32740"/>
              <a:stretch/>
            </p:blipFill>
            <p:spPr bwMode="auto">
              <a:xfrm>
                <a:off x="4747039" y="1091162"/>
                <a:ext cx="2738448" cy="3942123"/>
              </a:xfrm>
              <a:prstGeom prst="rect">
                <a:avLst/>
              </a:prstGeom>
              <a:noFill/>
              <a:extLst>
                <a:ext uri="{909E8E84-426E-40DD-AFC4-6F175D3DCCD1}">
                  <a14:hiddenFill xmlns:a14="http://schemas.microsoft.com/office/drawing/2010/main">
                    <a:solidFill>
                      <a:srgbClr val="FFFFFF"/>
                    </a:solidFill>
                  </a14:hiddenFill>
                </a:ext>
              </a:extLst>
            </p:spPr>
          </p:pic>
          <p:sp>
            <p:nvSpPr>
              <p:cNvPr id="110" name="TextBox 109">
                <a:extLst>
                  <a:ext uri="{FF2B5EF4-FFF2-40B4-BE49-F238E27FC236}">
                    <a16:creationId xmlns:a16="http://schemas.microsoft.com/office/drawing/2014/main" id="{1E737CE8-614F-CB4F-A91F-895B28558791}"/>
                  </a:ext>
                </a:extLst>
              </p:cNvPr>
              <p:cNvSpPr txBox="1"/>
              <p:nvPr/>
            </p:nvSpPr>
            <p:spPr>
              <a:xfrm>
                <a:off x="5109397" y="3255469"/>
                <a:ext cx="2013733" cy="1314043"/>
              </a:xfrm>
              <a:prstGeom prst="rect">
                <a:avLst/>
              </a:prstGeom>
              <a:noFill/>
            </p:spPr>
            <p:txBody>
              <a:bodyPr wrap="square" rtlCol="0">
                <a:spAutoFit/>
              </a:bodyPr>
              <a:lstStyle/>
              <a:p>
                <a:pPr algn="ctr"/>
                <a:r>
                  <a:rPr lang="en-GB" sz="400" dirty="0">
                    <a:solidFill>
                      <a:schemeClr val="accent1">
                        <a:lumMod val="50000"/>
                      </a:schemeClr>
                    </a:solidFill>
                    <a:latin typeface="Century Gothic" panose="020B0502020202020204" pitchFamily="34" charset="0"/>
                  </a:rPr>
                  <a:t>Nathalie</a:t>
                </a:r>
              </a:p>
              <a:p>
                <a:pPr algn="ctr"/>
                <a:r>
                  <a:rPr lang="en-GB" sz="400" dirty="0" err="1">
                    <a:solidFill>
                      <a:schemeClr val="accent1">
                        <a:lumMod val="50000"/>
                      </a:schemeClr>
                    </a:solidFill>
                    <a:latin typeface="Century Gothic" panose="020B0502020202020204" pitchFamily="34" charset="0"/>
                  </a:rPr>
                  <a:t>Lefèvre</a:t>
                </a:r>
                <a:endParaRPr lang="en-GB" sz="400" dirty="0">
                  <a:solidFill>
                    <a:schemeClr val="accent1">
                      <a:lumMod val="50000"/>
                    </a:schemeClr>
                  </a:solidFill>
                  <a:latin typeface="Century Gothic" panose="020B0502020202020204" pitchFamily="34" charset="0"/>
                </a:endParaRPr>
              </a:p>
            </p:txBody>
          </p:sp>
        </p:grpSp>
      </p:grpSp>
      <p:sp>
        <p:nvSpPr>
          <p:cNvPr id="144" name="TextBox 143"/>
          <p:cNvSpPr txBox="1"/>
          <p:nvPr/>
        </p:nvSpPr>
        <p:spPr>
          <a:xfrm rot="10800000" flipV="1">
            <a:off x="1200251" y="7209965"/>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lundi</a:t>
            </a:r>
            <a:endParaRPr lang="en-GB" sz="2000" dirty="0">
              <a:solidFill>
                <a:prstClr val="black"/>
              </a:solidFill>
              <a:latin typeface="Century Gothic" panose="020B0502020202020204" pitchFamily="34" charset="0"/>
              <a:cs typeface="Calibri" panose="020F0502020204030204" pitchFamily="34" charset="0"/>
            </a:endParaRPr>
          </a:p>
        </p:txBody>
      </p:sp>
      <p:sp>
        <p:nvSpPr>
          <p:cNvPr id="145" name="TextBox 144"/>
          <p:cNvSpPr txBox="1"/>
          <p:nvPr/>
        </p:nvSpPr>
        <p:spPr>
          <a:xfrm rot="10800000" flipV="1">
            <a:off x="2230419" y="7210051"/>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aucun</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146" name="TextBox 145"/>
          <p:cNvSpPr txBox="1"/>
          <p:nvPr/>
        </p:nvSpPr>
        <p:spPr>
          <a:xfrm rot="10800000" flipV="1">
            <a:off x="3314944" y="7210051"/>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chacun</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147" name="TextBox 146"/>
          <p:cNvSpPr txBox="1"/>
          <p:nvPr/>
        </p:nvSpPr>
        <p:spPr>
          <a:xfrm rot="10800000" flipV="1">
            <a:off x="4426353" y="7209965"/>
            <a:ext cx="1412681"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commun</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148" name="TextBox 147"/>
          <p:cNvSpPr txBox="1"/>
          <p:nvPr/>
        </p:nvSpPr>
        <p:spPr>
          <a:xfrm rot="10800000" flipV="1">
            <a:off x="5634915" y="7210051"/>
            <a:ext cx="1173434" cy="400110"/>
          </a:xfrm>
          <a:prstGeom prst="rect">
            <a:avLst/>
          </a:prstGeom>
          <a:noFill/>
        </p:spPr>
        <p:txBody>
          <a:bodyPr wrap="square" rtlCol="0">
            <a:spAutoFit/>
          </a:bodyPr>
          <a:lstStyle/>
          <a:p>
            <a:pPr algn="ctr" fontAlgn="base">
              <a:spcBef>
                <a:spcPct val="0"/>
              </a:spcBef>
              <a:spcAft>
                <a:spcPct val="0"/>
              </a:spcAft>
            </a:pPr>
            <a:r>
              <a:rPr lang="en-GB" sz="2000" dirty="0">
                <a:solidFill>
                  <a:prstClr val="black"/>
                </a:solidFill>
                <a:latin typeface="Century Gothic" panose="020B0502020202020204" pitchFamily="34" charset="0"/>
                <a:cs typeface="Calibri" panose="020F0502020204030204" pitchFamily="34" charset="0"/>
              </a:rPr>
              <a:t>parfum</a:t>
            </a:r>
          </a:p>
        </p:txBody>
      </p:sp>
      <p:sp>
        <p:nvSpPr>
          <p:cNvPr id="158" name="Rectangle 157"/>
          <p:cNvSpPr/>
          <p:nvPr/>
        </p:nvSpPr>
        <p:spPr>
          <a:xfrm>
            <a:off x="2325517" y="6708860"/>
            <a:ext cx="982961"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[none]</a:t>
            </a:r>
            <a:endParaRPr lang="en-GB" sz="4000" b="1" dirty="0">
              <a:solidFill>
                <a:prstClr val="black"/>
              </a:solidFill>
              <a:latin typeface="Century Gothic" panose="020B0502020202020204" pitchFamily="34" charset="0"/>
              <a:cs typeface="Calibri" panose="020F0502020204030204" pitchFamily="34" charset="0"/>
            </a:endParaRPr>
          </a:p>
        </p:txBody>
      </p:sp>
      <p:pic>
        <p:nvPicPr>
          <p:cNvPr id="190" name="Picture 189" descr="Monday on the calendar">
            <a:extLst>
              <a:ext uri="{FF2B5EF4-FFF2-40B4-BE49-F238E27FC236}">
                <a16:creationId xmlns:a16="http://schemas.microsoft.com/office/drawing/2014/main" id="{5B28763B-B15F-4915-9647-35979BB8B7F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6816" t="37396" r="31964" b="35376"/>
          <a:stretch/>
        </p:blipFill>
        <p:spPr>
          <a:xfrm>
            <a:off x="1295016" y="6496412"/>
            <a:ext cx="924283" cy="806112"/>
          </a:xfrm>
          <a:prstGeom prst="rect">
            <a:avLst/>
          </a:prstGeom>
        </p:spPr>
      </p:pic>
      <p:sp>
        <p:nvSpPr>
          <p:cNvPr id="43" name="Rectangle 42">
            <a:extLst>
              <a:ext uri="{FF2B5EF4-FFF2-40B4-BE49-F238E27FC236}">
                <a16:creationId xmlns:a16="http://schemas.microsoft.com/office/drawing/2014/main" id="{DA707BA0-FC6F-418A-8F0B-E32E8BC8BBAD}"/>
              </a:ext>
            </a:extLst>
          </p:cNvPr>
          <p:cNvSpPr/>
          <p:nvPr/>
        </p:nvSpPr>
        <p:spPr>
          <a:xfrm>
            <a:off x="3386949" y="6708860"/>
            <a:ext cx="998992"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[each]</a:t>
            </a:r>
            <a:endParaRPr lang="en-GB" sz="4000" b="1" dirty="0">
              <a:solidFill>
                <a:prstClr val="black"/>
              </a:solidFill>
              <a:latin typeface="Century Gothic" panose="020B0502020202020204" pitchFamily="34" charset="0"/>
              <a:cs typeface="Calibri" panose="020F0502020204030204" pitchFamily="34" charset="0"/>
            </a:endParaRPr>
          </a:p>
        </p:txBody>
      </p:sp>
      <p:sp>
        <p:nvSpPr>
          <p:cNvPr id="44" name="Rectangle 43">
            <a:extLst>
              <a:ext uri="{FF2B5EF4-FFF2-40B4-BE49-F238E27FC236}">
                <a16:creationId xmlns:a16="http://schemas.microsoft.com/office/drawing/2014/main" id="{5A734CB4-EE59-4378-B230-38F7BC51D23A}"/>
              </a:ext>
            </a:extLst>
          </p:cNvPr>
          <p:cNvSpPr/>
          <p:nvPr/>
        </p:nvSpPr>
        <p:spPr>
          <a:xfrm>
            <a:off x="4382002" y="6708860"/>
            <a:ext cx="1473480"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[common]</a:t>
            </a:r>
            <a:endParaRPr lang="en-GB" sz="4000" b="1" dirty="0">
              <a:solidFill>
                <a:prstClr val="black"/>
              </a:solidFill>
              <a:latin typeface="Century Gothic" panose="020B0502020202020204" pitchFamily="34" charset="0"/>
              <a:cs typeface="Calibri" panose="020F0502020204030204" pitchFamily="34" charset="0"/>
            </a:endParaRPr>
          </a:p>
        </p:txBody>
      </p:sp>
      <p:pic>
        <p:nvPicPr>
          <p:cNvPr id="193" name="Picture 192" descr="perfume bottle">
            <a:extLst>
              <a:ext uri="{FF2B5EF4-FFF2-40B4-BE49-F238E27FC236}">
                <a16:creationId xmlns:a16="http://schemas.microsoft.com/office/drawing/2014/main" id="{B049022D-D889-425B-BFAA-82F62D33933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7397" t="71011" r="29822" b="-1542"/>
          <a:stretch/>
        </p:blipFill>
        <p:spPr>
          <a:xfrm>
            <a:off x="5841159" y="6370711"/>
            <a:ext cx="913489" cy="964677"/>
          </a:xfrm>
          <a:prstGeom prst="rect">
            <a:avLst/>
          </a:prstGeom>
        </p:spPr>
      </p:pic>
      <p:grpSp>
        <p:nvGrpSpPr>
          <p:cNvPr id="10" name="Group 9" descr="Number 1">
            <a:extLst>
              <a:ext uri="{FF2B5EF4-FFF2-40B4-BE49-F238E27FC236}">
                <a16:creationId xmlns:a16="http://schemas.microsoft.com/office/drawing/2014/main" id="{BE99A813-7377-0B44-AC7A-74EEEE0553DE}"/>
              </a:ext>
            </a:extLst>
          </p:cNvPr>
          <p:cNvGrpSpPr/>
          <p:nvPr/>
        </p:nvGrpSpPr>
        <p:grpSpPr>
          <a:xfrm>
            <a:off x="136264" y="6533420"/>
            <a:ext cx="972000" cy="914032"/>
            <a:chOff x="143771" y="6294622"/>
            <a:chExt cx="972000" cy="914032"/>
          </a:xfrm>
        </p:grpSpPr>
        <p:sp>
          <p:nvSpPr>
            <p:cNvPr id="111" name="Rectangle 110">
              <a:extLst>
                <a:ext uri="{FF2B5EF4-FFF2-40B4-BE49-F238E27FC236}">
                  <a16:creationId xmlns:a16="http://schemas.microsoft.com/office/drawing/2014/main" id="{440DAB27-15A4-6842-9DEE-036A8B75981C}"/>
                </a:ext>
              </a:extLst>
            </p:cNvPr>
            <p:cNvSpPr/>
            <p:nvPr/>
          </p:nvSpPr>
          <p:spPr>
            <a:xfrm>
              <a:off x="143771" y="6294622"/>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 name="TextBox 111">
              <a:extLst>
                <a:ext uri="{FF2B5EF4-FFF2-40B4-BE49-F238E27FC236}">
                  <a16:creationId xmlns:a16="http://schemas.microsoft.com/office/drawing/2014/main" id="{47E857C8-1CDD-8C49-BB1B-06D37CE0E13C}"/>
                </a:ext>
              </a:extLst>
            </p:cNvPr>
            <p:cNvSpPr txBox="1"/>
            <p:nvPr/>
          </p:nvSpPr>
          <p:spPr>
            <a:xfrm>
              <a:off x="173465" y="6300862"/>
              <a:ext cx="493725" cy="184666"/>
            </a:xfrm>
            <a:prstGeom prst="rect">
              <a:avLst/>
            </a:prstGeom>
            <a:noFill/>
          </p:spPr>
          <p:txBody>
            <a:bodyPr wrap="none" lIns="0" tIns="0" rIns="0" bIns="0" rtlCol="0">
              <a:spAutoFit/>
            </a:bodyPr>
            <a:lstStyle/>
            <a:p>
              <a:r>
                <a:rPr lang="en-US" sz="1200" b="1" dirty="0">
                  <a:solidFill>
                    <a:srgbClr val="104F76"/>
                  </a:solidFill>
                  <a:latin typeface="Century Gothic" panose="020B0502020202020204" pitchFamily="34" charset="0"/>
                </a:rPr>
                <a:t>um/un</a:t>
              </a:r>
            </a:p>
          </p:txBody>
        </p:sp>
        <p:sp>
          <p:nvSpPr>
            <p:cNvPr id="113" name="TextBox 112">
              <a:extLst>
                <a:ext uri="{FF2B5EF4-FFF2-40B4-BE49-F238E27FC236}">
                  <a16:creationId xmlns:a16="http://schemas.microsoft.com/office/drawing/2014/main" id="{30C9E984-7301-5549-98A6-7ECD9A5B8AF7}"/>
                </a:ext>
              </a:extLst>
            </p:cNvPr>
            <p:cNvSpPr txBox="1"/>
            <p:nvPr/>
          </p:nvSpPr>
          <p:spPr>
            <a:xfrm>
              <a:off x="156217" y="7014747"/>
              <a:ext cx="944585" cy="184666"/>
            </a:xfrm>
            <a:prstGeom prst="rect">
              <a:avLst/>
            </a:prstGeom>
            <a:noFill/>
          </p:spPr>
          <p:txBody>
            <a:bodyPr wrap="square" lIns="0" tIns="0" rIns="0" bIns="0" rtlCol="0">
              <a:spAutoFit/>
            </a:bodyPr>
            <a:lstStyle/>
            <a:p>
              <a:pPr algn="ctr"/>
              <a:r>
                <a:rPr lang="en-US" sz="1200" b="1" dirty="0">
                  <a:solidFill>
                    <a:srgbClr val="EE6000"/>
                  </a:solidFill>
                  <a:latin typeface="Century Gothic" panose="020B0502020202020204" pitchFamily="34" charset="0"/>
                </a:rPr>
                <a:t>un</a:t>
              </a:r>
              <a:endParaRPr lang="en-US" sz="1200" dirty="0">
                <a:solidFill>
                  <a:srgbClr val="104F76"/>
                </a:solidFill>
                <a:latin typeface="Century Gothic" panose="020B0502020202020204" pitchFamily="34" charset="0"/>
              </a:endParaRPr>
            </a:p>
          </p:txBody>
        </p:sp>
        <p:sp>
          <p:nvSpPr>
            <p:cNvPr id="122" name="Rectangle 121" descr="the number one">
              <a:extLst>
                <a:ext uri="{FF2B5EF4-FFF2-40B4-BE49-F238E27FC236}">
                  <a16:creationId xmlns:a16="http://schemas.microsoft.com/office/drawing/2014/main" id="{974A5009-9FCE-214C-97E2-B0E45BEB9D4D}"/>
                </a:ext>
              </a:extLst>
            </p:cNvPr>
            <p:cNvSpPr/>
            <p:nvPr/>
          </p:nvSpPr>
          <p:spPr>
            <a:xfrm>
              <a:off x="468220" y="6389809"/>
              <a:ext cx="320577" cy="646331"/>
            </a:xfrm>
            <a:prstGeom prst="rect">
              <a:avLst/>
            </a:prstGeom>
            <a:noFill/>
          </p:spPr>
          <p:txBody>
            <a:bodyPr wrap="square" lIns="91440" tIns="45720" rIns="91440" bIns="45720">
              <a:spAutoFit/>
            </a:bodyPr>
            <a:lstStyle/>
            <a:p>
              <a:pPr algn="ctr"/>
              <a:r>
                <a:rPr lang="en-US" sz="3600" b="1" cap="none" spc="0" dirty="0">
                  <a:ln w="0"/>
                  <a:solidFill>
                    <a:schemeClr val="accent1">
                      <a:lumMod val="50000"/>
                    </a:schemeClr>
                  </a:solidFill>
                  <a:effectLst>
                    <a:reflection blurRad="6350" stA="53000" endA="300" endPos="35500" dir="5400000" sy="-90000" algn="bl" rotWithShape="0"/>
                  </a:effectLst>
                  <a:latin typeface="Century Gothic" panose="020B0502020202020204" pitchFamily="34" charset="0"/>
                </a:rPr>
                <a:t>1</a:t>
              </a:r>
            </a:p>
          </p:txBody>
        </p:sp>
      </p:grpSp>
      <p:sp>
        <p:nvSpPr>
          <p:cNvPr id="72" name="TextBox 71">
            <a:extLst>
              <a:ext uri="{FF2B5EF4-FFF2-40B4-BE49-F238E27FC236}">
                <a16:creationId xmlns:a16="http://schemas.microsoft.com/office/drawing/2014/main" id="{238B195D-1269-F34F-ABF0-B06EE14B7709}"/>
              </a:ext>
            </a:extLst>
          </p:cNvPr>
          <p:cNvSpPr txBox="1"/>
          <p:nvPr/>
        </p:nvSpPr>
        <p:spPr>
          <a:xfrm rot="10800000" flipV="1">
            <a:off x="1198102" y="8155791"/>
            <a:ext cx="1173434" cy="400110"/>
          </a:xfrm>
          <a:prstGeom prst="rect">
            <a:avLst/>
          </a:prstGeom>
          <a:noFill/>
        </p:spPr>
        <p:txBody>
          <a:bodyPr wrap="square" rtlCol="0">
            <a:spAutoFit/>
          </a:bodyPr>
          <a:lstStyle/>
          <a:p>
            <a:pPr algn="ctr" fontAlgn="base">
              <a:spcBef>
                <a:spcPct val="0"/>
              </a:spcBef>
              <a:spcAft>
                <a:spcPct val="0"/>
              </a:spcAft>
              <a:defRPr/>
            </a:pPr>
            <a:r>
              <a:rPr lang="en-GB" sz="2000" dirty="0">
                <a:solidFill>
                  <a:prstClr val="black"/>
                </a:solidFill>
                <a:latin typeface="Century Gothic" panose="020B0502020202020204" pitchFamily="34" charset="0"/>
                <a:cs typeface="Calibri" panose="020F0502020204030204" pitchFamily="34" charset="0"/>
              </a:rPr>
              <a:t>frère</a:t>
            </a:r>
          </a:p>
        </p:txBody>
      </p:sp>
      <p:sp>
        <p:nvSpPr>
          <p:cNvPr id="73" name="TextBox 72">
            <a:extLst>
              <a:ext uri="{FF2B5EF4-FFF2-40B4-BE49-F238E27FC236}">
                <a16:creationId xmlns:a16="http://schemas.microsoft.com/office/drawing/2014/main" id="{B55AD099-A3F1-6349-8160-8365E5FCD0D5}"/>
              </a:ext>
            </a:extLst>
          </p:cNvPr>
          <p:cNvSpPr txBox="1"/>
          <p:nvPr/>
        </p:nvSpPr>
        <p:spPr>
          <a:xfrm rot="10800000" flipV="1">
            <a:off x="2224180" y="8154550"/>
            <a:ext cx="143687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moderne</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74" name="TextBox 73">
            <a:extLst>
              <a:ext uri="{FF2B5EF4-FFF2-40B4-BE49-F238E27FC236}">
                <a16:creationId xmlns:a16="http://schemas.microsoft.com/office/drawing/2014/main" id="{F9B10255-46F3-A247-AC1B-6BB5F4634213}"/>
              </a:ext>
            </a:extLst>
          </p:cNvPr>
          <p:cNvSpPr txBox="1"/>
          <p:nvPr/>
        </p:nvSpPr>
        <p:spPr>
          <a:xfrm rot="10800000" flipV="1">
            <a:off x="3393045" y="8154550"/>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être</a:t>
            </a:r>
            <a:endParaRPr lang="en-GB" strike="sngStrike" dirty="0">
              <a:solidFill>
                <a:prstClr val="black"/>
              </a:solidFill>
              <a:latin typeface="Century Gothic" panose="020B0502020202020204" pitchFamily="34" charset="0"/>
              <a:cs typeface="Calibri" panose="020F0502020204030204" pitchFamily="34" charset="0"/>
            </a:endParaRPr>
          </a:p>
        </p:txBody>
      </p:sp>
      <p:sp>
        <p:nvSpPr>
          <p:cNvPr id="75" name="TextBox 74">
            <a:extLst>
              <a:ext uri="{FF2B5EF4-FFF2-40B4-BE49-F238E27FC236}">
                <a16:creationId xmlns:a16="http://schemas.microsoft.com/office/drawing/2014/main" id="{6C286891-E26F-7440-B975-F3F403E0817B}"/>
              </a:ext>
            </a:extLst>
          </p:cNvPr>
          <p:cNvSpPr txBox="1"/>
          <p:nvPr/>
        </p:nvSpPr>
        <p:spPr>
          <a:xfrm rot="10800000" flipV="1">
            <a:off x="4489074" y="8154550"/>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parler</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76" name="TextBox 75">
            <a:extLst>
              <a:ext uri="{FF2B5EF4-FFF2-40B4-BE49-F238E27FC236}">
                <a16:creationId xmlns:a16="http://schemas.microsoft.com/office/drawing/2014/main" id="{428BC09E-EA7B-5F4B-910C-1B3504FC53FD}"/>
              </a:ext>
            </a:extLst>
          </p:cNvPr>
          <p:cNvSpPr txBox="1"/>
          <p:nvPr/>
        </p:nvSpPr>
        <p:spPr>
          <a:xfrm rot="10800000" flipV="1">
            <a:off x="5585104" y="8154550"/>
            <a:ext cx="1173434" cy="400110"/>
          </a:xfrm>
          <a:prstGeom prst="rect">
            <a:avLst/>
          </a:prstGeom>
          <a:noFill/>
        </p:spPr>
        <p:txBody>
          <a:bodyPr wrap="square" rtlCol="0">
            <a:spAutoFit/>
          </a:bodyPr>
          <a:lstStyle/>
          <a:p>
            <a:pPr algn="ctr" fontAlgn="base">
              <a:spcBef>
                <a:spcPct val="0"/>
              </a:spcBef>
              <a:spcAft>
                <a:spcPct val="0"/>
              </a:spcAft>
            </a:pPr>
            <a:r>
              <a:rPr lang="en-GB" sz="2000" dirty="0">
                <a:solidFill>
                  <a:prstClr val="black"/>
                </a:solidFill>
                <a:latin typeface="Century Gothic" panose="020B0502020202020204" pitchFamily="34" charset="0"/>
                <a:cs typeface="Calibri" panose="020F0502020204030204" pitchFamily="34" charset="0"/>
              </a:rPr>
              <a:t>triste</a:t>
            </a:r>
          </a:p>
        </p:txBody>
      </p:sp>
      <p:sp>
        <p:nvSpPr>
          <p:cNvPr id="77" name="Rectangle 76">
            <a:extLst>
              <a:ext uri="{FF2B5EF4-FFF2-40B4-BE49-F238E27FC236}">
                <a16:creationId xmlns:a16="http://schemas.microsoft.com/office/drawing/2014/main" id="{53207BC7-B438-1F44-A878-1CBC3D445587}"/>
              </a:ext>
            </a:extLst>
          </p:cNvPr>
          <p:cNvSpPr/>
          <p:nvPr/>
        </p:nvSpPr>
        <p:spPr>
          <a:xfrm>
            <a:off x="2306422" y="7761273"/>
            <a:ext cx="1207382" cy="369332"/>
          </a:xfrm>
          <a:prstGeom prst="rect">
            <a:avLst/>
          </a:prstGeom>
        </p:spPr>
        <p:txBody>
          <a:bodyPr wrap="none">
            <a:spAutoFit/>
          </a:bodyPr>
          <a:lstStyle/>
          <a:p>
            <a:pPr algn="ctr" fontAlgn="base">
              <a:spcBef>
                <a:spcPct val="0"/>
              </a:spcBef>
              <a:spcAft>
                <a:spcPct val="0"/>
              </a:spcAft>
            </a:pPr>
            <a:r>
              <a:rPr lang="en-GB" b="1" dirty="0">
                <a:solidFill>
                  <a:prstClr val="black"/>
                </a:solidFill>
                <a:latin typeface="Century Gothic" panose="020B0502020202020204" pitchFamily="34" charset="0"/>
                <a:cs typeface="Calibri" panose="020F0502020204030204" pitchFamily="34" charset="0"/>
              </a:rPr>
              <a:t>[modern]</a:t>
            </a:r>
            <a:endParaRPr lang="en-GB" sz="3600" b="1" dirty="0">
              <a:solidFill>
                <a:prstClr val="black"/>
              </a:solidFill>
              <a:latin typeface="Century Gothic" panose="020B0502020202020204" pitchFamily="34" charset="0"/>
              <a:cs typeface="Calibri" panose="020F0502020204030204" pitchFamily="34" charset="0"/>
            </a:endParaRPr>
          </a:p>
        </p:txBody>
      </p:sp>
      <p:sp>
        <p:nvSpPr>
          <p:cNvPr id="78" name="Rectangle 77">
            <a:extLst>
              <a:ext uri="{FF2B5EF4-FFF2-40B4-BE49-F238E27FC236}">
                <a16:creationId xmlns:a16="http://schemas.microsoft.com/office/drawing/2014/main" id="{7FDB5324-FA31-864E-B6C3-BB418E4B42B4}"/>
              </a:ext>
            </a:extLst>
          </p:cNvPr>
          <p:cNvSpPr/>
          <p:nvPr/>
        </p:nvSpPr>
        <p:spPr>
          <a:xfrm>
            <a:off x="3515566" y="7762661"/>
            <a:ext cx="912429" cy="369332"/>
          </a:xfrm>
          <a:prstGeom prst="rect">
            <a:avLst/>
          </a:prstGeom>
        </p:spPr>
        <p:txBody>
          <a:bodyPr wrap="none">
            <a:spAutoFit/>
          </a:bodyPr>
          <a:lstStyle/>
          <a:p>
            <a:pPr algn="ctr" fontAlgn="base">
              <a:spcBef>
                <a:spcPct val="0"/>
              </a:spcBef>
              <a:spcAft>
                <a:spcPct val="0"/>
              </a:spcAft>
            </a:pPr>
            <a:r>
              <a:rPr lang="en-GB" b="1" dirty="0">
                <a:solidFill>
                  <a:prstClr val="black"/>
                </a:solidFill>
                <a:latin typeface="Century Gothic" panose="020B0502020202020204" pitchFamily="34" charset="0"/>
                <a:cs typeface="Calibri" panose="020F0502020204030204" pitchFamily="34" charset="0"/>
              </a:rPr>
              <a:t>[to be]</a:t>
            </a:r>
          </a:p>
        </p:txBody>
      </p:sp>
      <p:sp>
        <p:nvSpPr>
          <p:cNvPr id="79" name="Rectangle 78">
            <a:extLst>
              <a:ext uri="{FF2B5EF4-FFF2-40B4-BE49-F238E27FC236}">
                <a16:creationId xmlns:a16="http://schemas.microsoft.com/office/drawing/2014/main" id="{6646711F-7A69-A14D-83C3-6F037CD05957}"/>
              </a:ext>
            </a:extLst>
          </p:cNvPr>
          <p:cNvSpPr/>
          <p:nvPr/>
        </p:nvSpPr>
        <p:spPr>
          <a:xfrm>
            <a:off x="1236130" y="7762661"/>
            <a:ext cx="1133644" cy="369332"/>
          </a:xfrm>
          <a:prstGeom prst="rect">
            <a:avLst/>
          </a:prstGeom>
        </p:spPr>
        <p:txBody>
          <a:bodyPr wrap="none">
            <a:spAutoFit/>
          </a:bodyPr>
          <a:lstStyle/>
          <a:p>
            <a:pPr algn="ctr" fontAlgn="base">
              <a:spcBef>
                <a:spcPct val="0"/>
              </a:spcBef>
              <a:spcAft>
                <a:spcPct val="0"/>
              </a:spcAft>
            </a:pPr>
            <a:r>
              <a:rPr lang="en-GB" b="1" dirty="0">
                <a:solidFill>
                  <a:prstClr val="black"/>
                </a:solidFill>
                <a:latin typeface="Century Gothic" panose="020B0502020202020204" pitchFamily="34" charset="0"/>
                <a:cs typeface="Calibri" panose="020F0502020204030204" pitchFamily="34" charset="0"/>
              </a:rPr>
              <a:t>[brother]</a:t>
            </a:r>
            <a:endParaRPr lang="en-GB" sz="3600" b="1" dirty="0">
              <a:solidFill>
                <a:prstClr val="black"/>
              </a:solidFill>
              <a:latin typeface="Century Gothic" panose="020B0502020202020204" pitchFamily="34" charset="0"/>
              <a:cs typeface="Calibri" panose="020F0502020204030204" pitchFamily="34" charset="0"/>
            </a:endParaRPr>
          </a:p>
        </p:txBody>
      </p:sp>
      <p:pic>
        <p:nvPicPr>
          <p:cNvPr id="80" name="Picture 79" descr="two people talking">
            <a:extLst>
              <a:ext uri="{FF2B5EF4-FFF2-40B4-BE49-F238E27FC236}">
                <a16:creationId xmlns:a16="http://schemas.microsoft.com/office/drawing/2014/main" id="{A9E75FFA-173B-D044-B34E-540C2130CFA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27558" y="7594093"/>
            <a:ext cx="883927" cy="732685"/>
          </a:xfrm>
          <a:prstGeom prst="rect">
            <a:avLst/>
          </a:prstGeom>
        </p:spPr>
      </p:pic>
      <p:pic>
        <p:nvPicPr>
          <p:cNvPr id="81" name="Picture 80" descr="sad face">
            <a:extLst>
              <a:ext uri="{FF2B5EF4-FFF2-40B4-BE49-F238E27FC236}">
                <a16:creationId xmlns:a16="http://schemas.microsoft.com/office/drawing/2014/main" id="{048F5202-4354-F34A-9663-0BB8F6DCA50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923827" y="7688955"/>
            <a:ext cx="506570" cy="506570"/>
          </a:xfrm>
          <a:prstGeom prst="rect">
            <a:avLst/>
          </a:prstGeom>
        </p:spPr>
      </p:pic>
      <p:grpSp>
        <p:nvGrpSpPr>
          <p:cNvPr id="11" name="Group 10" descr="Road">
            <a:extLst>
              <a:ext uri="{FF2B5EF4-FFF2-40B4-BE49-F238E27FC236}">
                <a16:creationId xmlns:a16="http://schemas.microsoft.com/office/drawing/2014/main" id="{DD0F4AC8-42B0-E447-978E-CE4490C5F8B1}"/>
              </a:ext>
            </a:extLst>
          </p:cNvPr>
          <p:cNvGrpSpPr/>
          <p:nvPr/>
        </p:nvGrpSpPr>
        <p:grpSpPr>
          <a:xfrm>
            <a:off x="136264" y="7617981"/>
            <a:ext cx="972000" cy="914032"/>
            <a:chOff x="145666" y="7515466"/>
            <a:chExt cx="972000" cy="914032"/>
          </a:xfrm>
        </p:grpSpPr>
        <p:sp>
          <p:nvSpPr>
            <p:cNvPr id="128" name="Rectangle 127">
              <a:extLst>
                <a:ext uri="{FF2B5EF4-FFF2-40B4-BE49-F238E27FC236}">
                  <a16:creationId xmlns:a16="http://schemas.microsoft.com/office/drawing/2014/main" id="{DE7CF9C9-8E85-7347-B7F3-3F23BF10164E}"/>
                </a:ext>
              </a:extLst>
            </p:cNvPr>
            <p:cNvSpPr/>
            <p:nvPr/>
          </p:nvSpPr>
          <p:spPr>
            <a:xfrm>
              <a:off x="145666" y="7515466"/>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TextBox 128">
              <a:extLst>
                <a:ext uri="{FF2B5EF4-FFF2-40B4-BE49-F238E27FC236}">
                  <a16:creationId xmlns:a16="http://schemas.microsoft.com/office/drawing/2014/main" id="{3F230E11-02AE-AE4F-B6C3-CEDB9DFF5294}"/>
                </a:ext>
              </a:extLst>
            </p:cNvPr>
            <p:cNvSpPr txBox="1"/>
            <p:nvPr/>
          </p:nvSpPr>
          <p:spPr>
            <a:xfrm>
              <a:off x="200560" y="7521706"/>
              <a:ext cx="49694" cy="184666"/>
            </a:xfrm>
            <a:prstGeom prst="rect">
              <a:avLst/>
            </a:prstGeom>
            <a:noFill/>
          </p:spPr>
          <p:txBody>
            <a:bodyPr wrap="none" lIns="0" tIns="0" rIns="0" bIns="0" rtlCol="0">
              <a:spAutoFit/>
            </a:bodyPr>
            <a:lstStyle/>
            <a:p>
              <a:r>
                <a:rPr lang="en-US" sz="1200" b="1" dirty="0">
                  <a:solidFill>
                    <a:srgbClr val="104F76"/>
                  </a:solidFill>
                  <a:latin typeface="Century Gothic" panose="020B0502020202020204" pitchFamily="34" charset="0"/>
                </a:rPr>
                <a:t>r</a:t>
              </a:r>
            </a:p>
          </p:txBody>
        </p:sp>
        <p:sp>
          <p:nvSpPr>
            <p:cNvPr id="130" name="TextBox 129">
              <a:extLst>
                <a:ext uri="{FF2B5EF4-FFF2-40B4-BE49-F238E27FC236}">
                  <a16:creationId xmlns:a16="http://schemas.microsoft.com/office/drawing/2014/main" id="{9CDF9F96-885C-0F46-A167-E0FEEE0C1F4D}"/>
                </a:ext>
              </a:extLst>
            </p:cNvPr>
            <p:cNvSpPr txBox="1"/>
            <p:nvPr/>
          </p:nvSpPr>
          <p:spPr>
            <a:xfrm>
              <a:off x="158112" y="8235591"/>
              <a:ext cx="944585" cy="184666"/>
            </a:xfrm>
            <a:prstGeom prst="rect">
              <a:avLst/>
            </a:prstGeom>
            <a:noFill/>
          </p:spPr>
          <p:txBody>
            <a:bodyPr wrap="square" lIns="0" tIns="0" rIns="0" bIns="0" rtlCol="0">
              <a:spAutoFit/>
            </a:bodyPr>
            <a:lstStyle/>
            <a:p>
              <a:pPr algn="ctr"/>
              <a:r>
                <a:rPr lang="en-US" sz="1200" b="1" dirty="0">
                  <a:solidFill>
                    <a:srgbClr val="EE6000"/>
                  </a:solidFill>
                  <a:latin typeface="Century Gothic" panose="020B0502020202020204" pitchFamily="34" charset="0"/>
                </a:rPr>
                <a:t>r</a:t>
              </a:r>
              <a:r>
                <a:rPr lang="en-US" sz="1200" dirty="0">
                  <a:solidFill>
                    <a:srgbClr val="104F76"/>
                  </a:solidFill>
                  <a:latin typeface="Century Gothic" panose="020B0502020202020204" pitchFamily="34" charset="0"/>
                </a:rPr>
                <a:t>ue</a:t>
              </a:r>
            </a:p>
          </p:txBody>
        </p:sp>
        <p:grpSp>
          <p:nvGrpSpPr>
            <p:cNvPr id="132" name="Group 131" descr="arrow pointing to street in front of house">
              <a:extLst>
                <a:ext uri="{FF2B5EF4-FFF2-40B4-BE49-F238E27FC236}">
                  <a16:creationId xmlns:a16="http://schemas.microsoft.com/office/drawing/2014/main" id="{309DCE35-FF44-BF42-B7DC-E9BFF49C7078}"/>
                </a:ext>
              </a:extLst>
            </p:cNvPr>
            <p:cNvGrpSpPr/>
            <p:nvPr/>
          </p:nvGrpSpPr>
          <p:grpSpPr>
            <a:xfrm>
              <a:off x="225737" y="7737873"/>
              <a:ext cx="801083" cy="479326"/>
              <a:chOff x="3663055" y="1524644"/>
              <a:chExt cx="4311456" cy="2721606"/>
            </a:xfrm>
          </p:grpSpPr>
          <p:pic>
            <p:nvPicPr>
              <p:cNvPr id="138" name="Picture 2" descr="arrow pointing to street in front of house">
                <a:extLst>
                  <a:ext uri="{FF2B5EF4-FFF2-40B4-BE49-F238E27FC236}">
                    <a16:creationId xmlns:a16="http://schemas.microsoft.com/office/drawing/2014/main" id="{E9BA224E-9F37-EB47-B165-C4CFD30EA01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139" name="Arrow: Down 2">
                <a:extLst>
                  <a:ext uri="{FF2B5EF4-FFF2-40B4-BE49-F238E27FC236}">
                    <a16:creationId xmlns:a16="http://schemas.microsoft.com/office/drawing/2014/main" id="{63F3C62E-CF99-C34C-B1BB-0E8116D73908}"/>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spTree>
    <p:extLst>
      <p:ext uri="{BB962C8B-B14F-4D97-AF65-F5344CB8AC3E}">
        <p14:creationId xmlns:p14="http://schemas.microsoft.com/office/powerpoint/2010/main" val="3670518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7D3DE4-1B8E-4EF9-A0F4-FAE19AE97A2E}"/>
              </a:ext>
            </a:extLst>
          </p:cNvPr>
          <p:cNvSpPr/>
          <p:nvPr/>
        </p:nvSpPr>
        <p:spPr>
          <a:xfrm>
            <a:off x="5005957" y="7047439"/>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2" name="Rectangle 1" descr="Grey rectangle with text: What is it like?">
            <a:extLst>
              <a:ext uri="{FF2B5EF4-FFF2-40B4-BE49-F238E27FC236}">
                <a16:creationId xmlns:a16="http://schemas.microsoft.com/office/drawing/2014/main" id="{62EBD834-1E2D-44FA-960B-D5E01CB2C65F}"/>
              </a:ext>
            </a:extLst>
          </p:cNvPr>
          <p:cNvSpPr/>
          <p:nvPr/>
        </p:nvSpPr>
        <p:spPr>
          <a:xfrm>
            <a:off x="195859" y="7029872"/>
            <a:ext cx="2308959" cy="39600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4" name="Title 3">
            <a:extLst>
              <a:ext uri="{FF2B5EF4-FFF2-40B4-BE49-F238E27FC236}">
                <a16:creationId xmlns:a16="http://schemas.microsoft.com/office/drawing/2014/main" id="{F96602FB-5089-9740-A491-BA6F7BE9ED27}"/>
              </a:ext>
            </a:extLst>
          </p:cNvPr>
          <p:cNvSpPr>
            <a:spLocks noGrp="1"/>
          </p:cNvSpPr>
          <p:nvPr>
            <p:ph type="title"/>
          </p:nvPr>
        </p:nvSpPr>
        <p:spPr>
          <a:xfrm>
            <a:off x="195857" y="7064378"/>
            <a:ext cx="2308961" cy="347424"/>
          </a:xfrm>
        </p:spPr>
        <p:txBody>
          <a:bodyPr/>
          <a:lstStyle/>
          <a:p>
            <a:r>
              <a:rPr lang="en-GB" sz="2000" b="1" dirty="0">
                <a:solidFill>
                  <a:schemeClr val="bg1"/>
                </a:solidFill>
                <a:latin typeface="Century Gothic" panose="020B0502020202020204" pitchFamily="34" charset="0"/>
              </a:rPr>
              <a:t>What is it like?</a:t>
            </a:r>
            <a:endParaRPr lang="en-US" sz="2000" dirty="0">
              <a:solidFill>
                <a:schemeClr val="bg1"/>
              </a:solidFill>
            </a:endParaRPr>
          </a:p>
        </p:txBody>
      </p:sp>
      <p:sp>
        <p:nvSpPr>
          <p:cNvPr id="18"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39</a:t>
            </a:r>
          </a:p>
        </p:txBody>
      </p:sp>
      <p:sp>
        <p:nvSpPr>
          <p:cNvPr id="26" name="Rounded Rectangle 25"/>
          <p:cNvSpPr/>
          <p:nvPr/>
        </p:nvSpPr>
        <p:spPr>
          <a:xfrm>
            <a:off x="572418" y="7737274"/>
            <a:ext cx="1222383" cy="112403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a:t>
            </a:r>
          </a:p>
          <a:p>
            <a:pPr algn="ctr"/>
            <a:r>
              <a:rPr lang="en-GB" sz="1400" b="1" dirty="0">
                <a:solidFill>
                  <a:srgbClr val="000000"/>
                </a:solidFill>
                <a:latin typeface="Century Gothic" panose="020B0502020202020204" pitchFamily="34" charset="0"/>
              </a:rPr>
              <a:t>3/6 Y7 vocab</a:t>
            </a:r>
          </a:p>
        </p:txBody>
      </p:sp>
      <p:sp>
        <p:nvSpPr>
          <p:cNvPr id="6" name="Rectangle 5">
            <a:extLst>
              <a:ext uri="{FF2B5EF4-FFF2-40B4-BE49-F238E27FC236}">
                <a16:creationId xmlns:a16="http://schemas.microsoft.com/office/drawing/2014/main" id="{6CE453B4-386E-4F6C-BFD8-D51F8A00FED1}"/>
              </a:ext>
            </a:extLst>
          </p:cNvPr>
          <p:cNvSpPr/>
          <p:nvPr/>
        </p:nvSpPr>
        <p:spPr>
          <a:xfrm>
            <a:off x="108000" y="553553"/>
            <a:ext cx="6852832" cy="5139869"/>
          </a:xfrm>
          <a:prstGeom prst="rect">
            <a:avLst/>
          </a:prstGeom>
        </p:spPr>
        <p:txBody>
          <a:bodyPr wrap="square">
            <a:spAutoFit/>
          </a:bodyPr>
          <a:lstStyle/>
          <a:p>
            <a:pPr lvl="0">
              <a:defRPr/>
            </a:pPr>
            <a:r>
              <a:rPr lang="en-US" sz="1600" dirty="0">
                <a:latin typeface="Century Gothic" panose="020F0302020204030204"/>
              </a:rPr>
              <a:t>French adjectives agree with the </a:t>
            </a:r>
            <a:r>
              <a:rPr lang="en-US" sz="1600" b="1" dirty="0">
                <a:latin typeface="Century Gothic" panose="020F0302020204030204"/>
              </a:rPr>
              <a:t>gender</a:t>
            </a:r>
            <a:r>
              <a:rPr lang="en-US" sz="1600" dirty="0">
                <a:latin typeface="Century Gothic" panose="020F0302020204030204"/>
              </a:rPr>
              <a:t> and </a:t>
            </a:r>
            <a:r>
              <a:rPr lang="en-US" sz="1600" b="1" dirty="0">
                <a:latin typeface="Century Gothic" panose="020F0302020204030204"/>
              </a:rPr>
              <a:t>number</a:t>
            </a:r>
            <a:r>
              <a:rPr lang="en-US" sz="1600" dirty="0">
                <a:latin typeface="Century Gothic" panose="020F0302020204030204"/>
              </a:rPr>
              <a:t> of the noun they describe. </a:t>
            </a:r>
            <a:r>
              <a:rPr lang="en-US" sz="1600" b="1" dirty="0">
                <a:latin typeface="Century Gothic" panose="020F0302020204030204"/>
              </a:rPr>
              <a:t>Regular adjectives </a:t>
            </a:r>
            <a:r>
              <a:rPr lang="en-US" sz="1600" dirty="0">
                <a:latin typeface="Century Gothic" panose="020F0302020204030204"/>
              </a:rPr>
              <a:t>add </a:t>
            </a:r>
            <a:r>
              <a:rPr lang="en-US" sz="1600" b="1" dirty="0">
                <a:latin typeface="Century Gothic" panose="020F0302020204030204"/>
              </a:rPr>
              <a:t>-e</a:t>
            </a:r>
            <a:r>
              <a:rPr lang="en-US" sz="1600" dirty="0">
                <a:latin typeface="Century Gothic" panose="020F0302020204030204"/>
              </a:rPr>
              <a:t> to make the feminine form, and </a:t>
            </a:r>
            <a:r>
              <a:rPr lang="en-US" sz="1600" b="1" dirty="0">
                <a:latin typeface="Century Gothic" panose="020F0302020204030204"/>
              </a:rPr>
              <a:t>-s</a:t>
            </a:r>
            <a:r>
              <a:rPr lang="en-US" sz="1600" dirty="0">
                <a:latin typeface="Century Gothic" panose="020F0302020204030204"/>
              </a:rPr>
              <a:t> to make the plural form:</a:t>
            </a:r>
          </a:p>
          <a:p>
            <a:pPr lvl="0">
              <a:defRPr/>
            </a:pPr>
            <a:endParaRPr lang="en-US" sz="1000" dirty="0">
              <a:latin typeface="Century Gothic" panose="020F0302020204030204"/>
            </a:endParaRPr>
          </a:p>
          <a:p>
            <a:pPr lvl="0">
              <a:defRPr/>
            </a:pPr>
            <a:r>
              <a:rPr lang="en-US" sz="1600" dirty="0">
                <a:latin typeface="Century Gothic" panose="020F0302020204030204"/>
              </a:rPr>
              <a:t>Il </a:t>
            </a:r>
            <a:r>
              <a:rPr lang="en-US" sz="1600" dirty="0" err="1">
                <a:latin typeface="Century Gothic" panose="020F0302020204030204"/>
              </a:rPr>
              <a:t>est</a:t>
            </a:r>
            <a:r>
              <a:rPr lang="en-US" sz="1600" dirty="0">
                <a:latin typeface="Century Gothic" panose="020F0302020204030204"/>
              </a:rPr>
              <a:t> </a:t>
            </a:r>
            <a:r>
              <a:rPr lang="en-US" sz="1600" dirty="0" err="1">
                <a:latin typeface="Century Gothic" panose="020F0302020204030204"/>
              </a:rPr>
              <a:t>intéressant</a:t>
            </a:r>
            <a:r>
              <a:rPr lang="en-US" sz="1600" dirty="0">
                <a:latin typeface="Century Gothic" panose="020F0302020204030204"/>
              </a:rPr>
              <a:t>.			Elle </a:t>
            </a:r>
            <a:r>
              <a:rPr lang="en-US" sz="1600" dirty="0" err="1">
                <a:latin typeface="Century Gothic" panose="020F0302020204030204"/>
              </a:rPr>
              <a:t>est</a:t>
            </a:r>
            <a:r>
              <a:rPr lang="en-US" sz="1600" dirty="0">
                <a:latin typeface="Century Gothic" panose="020F0302020204030204"/>
              </a:rPr>
              <a:t> </a:t>
            </a:r>
            <a:r>
              <a:rPr lang="en-US" sz="1600" dirty="0" err="1">
                <a:latin typeface="Century Gothic" panose="020F0302020204030204"/>
              </a:rPr>
              <a:t>intéressant</a:t>
            </a:r>
            <a:r>
              <a:rPr lang="en-US" sz="1600" b="1" dirty="0" err="1">
                <a:latin typeface="Century Gothic" panose="020F0302020204030204"/>
              </a:rPr>
              <a:t>e</a:t>
            </a:r>
            <a:r>
              <a:rPr lang="en-US" sz="1600" dirty="0">
                <a:latin typeface="Century Gothic" panose="020F0302020204030204"/>
              </a:rPr>
              <a:t>.</a:t>
            </a:r>
          </a:p>
          <a:p>
            <a:pPr lvl="0">
              <a:defRPr/>
            </a:pPr>
            <a:r>
              <a:rPr lang="en-US" sz="1600" dirty="0" err="1">
                <a:latin typeface="Century Gothic" panose="020F0302020204030204"/>
              </a:rPr>
              <a:t>Ils</a:t>
            </a:r>
            <a:r>
              <a:rPr lang="en-US" sz="1600" dirty="0">
                <a:latin typeface="Century Gothic" panose="020F0302020204030204"/>
              </a:rPr>
              <a:t> </a:t>
            </a:r>
            <a:r>
              <a:rPr lang="en-US" sz="1600" dirty="0" err="1">
                <a:latin typeface="Century Gothic" panose="020F0302020204030204"/>
              </a:rPr>
              <a:t>sont</a:t>
            </a:r>
            <a:r>
              <a:rPr lang="en-US" sz="1600" dirty="0">
                <a:latin typeface="Century Gothic" panose="020F0302020204030204"/>
              </a:rPr>
              <a:t> </a:t>
            </a:r>
            <a:r>
              <a:rPr lang="en-US" sz="1600" dirty="0" err="1">
                <a:latin typeface="Century Gothic" panose="020F0302020204030204"/>
              </a:rPr>
              <a:t>intéressant</a:t>
            </a:r>
            <a:r>
              <a:rPr lang="en-US" sz="1600" b="1" dirty="0" err="1">
                <a:latin typeface="Century Gothic" panose="020F0302020204030204"/>
              </a:rPr>
              <a:t>s</a:t>
            </a:r>
            <a:r>
              <a:rPr lang="en-US" sz="1600" dirty="0">
                <a:latin typeface="Century Gothic" panose="020F0302020204030204"/>
              </a:rPr>
              <a:t>.		</a:t>
            </a:r>
            <a:r>
              <a:rPr lang="en-US" sz="1600" dirty="0" err="1">
                <a:latin typeface="Century Gothic" panose="020F0302020204030204"/>
              </a:rPr>
              <a:t>Elles</a:t>
            </a:r>
            <a:r>
              <a:rPr lang="en-US" sz="1600" dirty="0">
                <a:latin typeface="Century Gothic" panose="020F0302020204030204"/>
              </a:rPr>
              <a:t> </a:t>
            </a:r>
            <a:r>
              <a:rPr lang="en-US" sz="1600" dirty="0" err="1">
                <a:latin typeface="Century Gothic" panose="020F0302020204030204"/>
              </a:rPr>
              <a:t>sont</a:t>
            </a:r>
            <a:r>
              <a:rPr lang="en-US" sz="1600" dirty="0">
                <a:latin typeface="Century Gothic" panose="020F0302020204030204"/>
              </a:rPr>
              <a:t> </a:t>
            </a:r>
            <a:r>
              <a:rPr lang="en-US" sz="1600" dirty="0" err="1">
                <a:latin typeface="Century Gothic" panose="020F0302020204030204"/>
              </a:rPr>
              <a:t>intéressant</a:t>
            </a:r>
            <a:r>
              <a:rPr lang="en-US" sz="1600" b="1" dirty="0" err="1">
                <a:latin typeface="Century Gothic" panose="020F0302020204030204"/>
              </a:rPr>
              <a:t>es</a:t>
            </a:r>
            <a:r>
              <a:rPr lang="en-US" sz="1600" dirty="0">
                <a:latin typeface="Century Gothic" panose="020F0302020204030204"/>
              </a:rPr>
              <a:t>.</a:t>
            </a:r>
          </a:p>
          <a:p>
            <a:pPr>
              <a:defRPr/>
            </a:pPr>
            <a:endParaRPr lang="en-US" sz="800" dirty="0">
              <a:solidFill>
                <a:srgbClr val="000000"/>
              </a:solidFill>
              <a:latin typeface="Century Gothic" panose="020F0302020204030204"/>
            </a:endParaRPr>
          </a:p>
          <a:p>
            <a:pPr>
              <a:defRPr/>
            </a:pPr>
            <a:r>
              <a:rPr lang="en-US" sz="1600" dirty="0">
                <a:solidFill>
                  <a:srgbClr val="000000"/>
                </a:solidFill>
                <a:latin typeface="Century Gothic" panose="020F0302020204030204"/>
              </a:rPr>
              <a:t>Adjectives ending in  </a:t>
            </a:r>
            <a:r>
              <a:rPr lang="en-US" sz="1600" b="1" dirty="0">
                <a:solidFill>
                  <a:srgbClr val="000000"/>
                </a:solidFill>
                <a:latin typeface="Arial"/>
              </a:rPr>
              <a:t>-</a:t>
            </a:r>
            <a:r>
              <a:rPr lang="en-US" sz="1600" b="1" dirty="0">
                <a:solidFill>
                  <a:srgbClr val="000000"/>
                </a:solidFill>
                <a:latin typeface="Century Gothic" panose="020F0302020204030204"/>
              </a:rPr>
              <a:t>e </a:t>
            </a:r>
            <a:r>
              <a:rPr lang="en-US" sz="1600" dirty="0">
                <a:solidFill>
                  <a:srgbClr val="000000"/>
                </a:solidFill>
                <a:latin typeface="Century Gothic" panose="020F0302020204030204"/>
              </a:rPr>
              <a:t>don’t change in the feminine:</a:t>
            </a:r>
            <a:endParaRPr lang="en-US" sz="1600" dirty="0">
              <a:latin typeface="Century Gothic" panose="020F0302020204030204"/>
            </a:endParaRPr>
          </a:p>
          <a:p>
            <a:pPr lvl="0">
              <a:defRPr/>
            </a:pPr>
            <a:endParaRPr lang="en-US" sz="600" b="1" dirty="0">
              <a:latin typeface="Century Gothic" panose="020F0302020204030204"/>
            </a:endParaRPr>
          </a:p>
          <a:p>
            <a:pPr lvl="0">
              <a:defRPr/>
            </a:pPr>
            <a:r>
              <a:rPr lang="en-US" sz="1600" dirty="0">
                <a:latin typeface="Century Gothic" panose="020F0302020204030204"/>
              </a:rPr>
              <a:t>Il </a:t>
            </a:r>
            <a:r>
              <a:rPr lang="en-US" sz="1600" dirty="0" err="1">
                <a:latin typeface="Century Gothic" panose="020F0302020204030204"/>
              </a:rPr>
              <a:t>est</a:t>
            </a:r>
            <a:r>
              <a:rPr lang="en-US" sz="1600" dirty="0">
                <a:latin typeface="Century Gothic" panose="020F0302020204030204"/>
              </a:rPr>
              <a:t> </a:t>
            </a:r>
            <a:r>
              <a:rPr lang="en-US" sz="1600" dirty="0" err="1">
                <a:latin typeface="Century Gothic" panose="020F0302020204030204"/>
              </a:rPr>
              <a:t>malad</a:t>
            </a:r>
            <a:r>
              <a:rPr lang="en-US" sz="1600" b="1" dirty="0" err="1">
                <a:latin typeface="Century Gothic" panose="020F0302020204030204"/>
              </a:rPr>
              <a:t>e</a:t>
            </a:r>
            <a:r>
              <a:rPr lang="en-US" sz="1600" b="1" dirty="0">
                <a:latin typeface="Century Gothic" panose="020F0302020204030204"/>
              </a:rPr>
              <a:t>.			</a:t>
            </a:r>
            <a:r>
              <a:rPr lang="en-US" sz="1600" dirty="0">
                <a:latin typeface="Century Gothic" panose="020F0302020204030204"/>
              </a:rPr>
              <a:t>Elle </a:t>
            </a:r>
            <a:r>
              <a:rPr lang="en-US" sz="1600" dirty="0" err="1">
                <a:latin typeface="Century Gothic" panose="020F0302020204030204"/>
              </a:rPr>
              <a:t>est</a:t>
            </a:r>
            <a:r>
              <a:rPr lang="en-US" sz="1600" dirty="0">
                <a:latin typeface="Century Gothic" panose="020F0302020204030204"/>
              </a:rPr>
              <a:t> </a:t>
            </a:r>
            <a:r>
              <a:rPr lang="en-US" sz="1600" dirty="0" err="1">
                <a:latin typeface="Century Gothic" panose="020F0302020204030204"/>
              </a:rPr>
              <a:t>malad</a:t>
            </a:r>
            <a:r>
              <a:rPr lang="en-US" sz="1600" b="1" dirty="0" err="1">
                <a:latin typeface="Century Gothic" panose="020F0302020204030204"/>
              </a:rPr>
              <a:t>e</a:t>
            </a:r>
            <a:r>
              <a:rPr lang="en-US" sz="1600" dirty="0">
                <a:latin typeface="Century Gothic" panose="020F0302020204030204"/>
              </a:rPr>
              <a:t>.</a:t>
            </a:r>
          </a:p>
          <a:p>
            <a:pPr lvl="0">
              <a:defRPr/>
            </a:pPr>
            <a:endParaRPr lang="en-US" sz="800" dirty="0">
              <a:latin typeface="Century Gothic" panose="020F0302020204030204"/>
            </a:endParaRPr>
          </a:p>
          <a:p>
            <a:pPr>
              <a:defRPr/>
            </a:pPr>
            <a:r>
              <a:rPr lang="en-US" sz="1600" dirty="0">
                <a:latin typeface="Century Gothic" panose="020F0302020204030204"/>
              </a:rPr>
              <a:t>Some adjectives follow </a:t>
            </a:r>
            <a:r>
              <a:rPr lang="en-US" sz="1600" b="1" dirty="0">
                <a:latin typeface="Century Gothic" panose="020F0302020204030204"/>
              </a:rPr>
              <a:t>different patterns </a:t>
            </a:r>
            <a:r>
              <a:rPr lang="en-US" sz="1600" dirty="0">
                <a:latin typeface="Century Gothic" panose="020F0302020204030204"/>
              </a:rPr>
              <a:t>in the feminine form:</a:t>
            </a:r>
          </a:p>
          <a:p>
            <a:pPr>
              <a:defRPr/>
            </a:pPr>
            <a:endParaRPr lang="en-US" sz="800" dirty="0">
              <a:latin typeface="Century Gothic" panose="020F0302020204030204"/>
            </a:endParaRPr>
          </a:p>
          <a:p>
            <a:pPr lvl="0">
              <a:defRPr/>
            </a:pPr>
            <a:r>
              <a:rPr lang="en-US" sz="1600" dirty="0">
                <a:latin typeface="Century Gothic" panose="020F0302020204030204"/>
              </a:rPr>
              <a:t>Le garçon </a:t>
            </a:r>
            <a:r>
              <a:rPr lang="en-US" sz="1600" dirty="0" err="1">
                <a:latin typeface="Century Gothic" panose="020F0302020204030204"/>
              </a:rPr>
              <a:t>est</a:t>
            </a:r>
            <a:r>
              <a:rPr lang="en-US" sz="1600" dirty="0">
                <a:latin typeface="Century Gothic" panose="020F0302020204030204"/>
              </a:rPr>
              <a:t> </a:t>
            </a:r>
            <a:r>
              <a:rPr lang="en-US" sz="1600" dirty="0" err="1">
                <a:latin typeface="Century Gothic" panose="020F0302020204030204"/>
              </a:rPr>
              <a:t>heur</a:t>
            </a:r>
            <a:r>
              <a:rPr lang="en-US" sz="1600" b="1" dirty="0" err="1">
                <a:latin typeface="Century Gothic" panose="020F0302020204030204"/>
              </a:rPr>
              <a:t>eux</a:t>
            </a:r>
            <a:r>
              <a:rPr lang="en-US" sz="1600" dirty="0">
                <a:latin typeface="Century Gothic" panose="020F0302020204030204"/>
              </a:rPr>
              <a:t>.		La </a:t>
            </a:r>
            <a:r>
              <a:rPr lang="en-US" sz="1600" dirty="0" err="1">
                <a:latin typeface="Century Gothic" panose="020F0302020204030204"/>
              </a:rPr>
              <a:t>fille</a:t>
            </a:r>
            <a:r>
              <a:rPr lang="en-US" sz="1600" dirty="0">
                <a:latin typeface="Century Gothic" panose="020F0302020204030204"/>
              </a:rPr>
              <a:t> </a:t>
            </a:r>
            <a:r>
              <a:rPr lang="en-US" sz="1600" dirty="0" err="1">
                <a:latin typeface="Century Gothic" panose="020F0302020204030204"/>
              </a:rPr>
              <a:t>est</a:t>
            </a:r>
            <a:r>
              <a:rPr lang="en-US" sz="1600" dirty="0">
                <a:latin typeface="Century Gothic" panose="020F0302020204030204"/>
              </a:rPr>
              <a:t> </a:t>
            </a:r>
            <a:r>
              <a:rPr lang="en-US" sz="1600" dirty="0" err="1">
                <a:latin typeface="Century Gothic" panose="020F0302020204030204"/>
              </a:rPr>
              <a:t>heur</a:t>
            </a:r>
            <a:r>
              <a:rPr lang="en-US" sz="1600" b="1" dirty="0" err="1">
                <a:latin typeface="Century Gothic" panose="020F0302020204030204"/>
              </a:rPr>
              <a:t>euse</a:t>
            </a:r>
            <a:r>
              <a:rPr lang="en-US" sz="1600" dirty="0">
                <a:latin typeface="Century Gothic" panose="020F0302020204030204"/>
              </a:rPr>
              <a:t>.</a:t>
            </a:r>
          </a:p>
          <a:p>
            <a:pPr lvl="0">
              <a:defRPr/>
            </a:pPr>
            <a:r>
              <a:rPr lang="en-US" sz="1600" dirty="0">
                <a:latin typeface="Century Gothic" panose="020F0302020204030204"/>
              </a:rPr>
              <a:t>Le film </a:t>
            </a:r>
            <a:r>
              <a:rPr lang="en-US" sz="1600" dirty="0" err="1">
                <a:latin typeface="Century Gothic" panose="020F0302020204030204"/>
              </a:rPr>
              <a:t>est</a:t>
            </a:r>
            <a:r>
              <a:rPr lang="en-US" sz="1600" dirty="0">
                <a:latin typeface="Century Gothic" panose="020F0302020204030204"/>
              </a:rPr>
              <a:t> bo</a:t>
            </a:r>
            <a:r>
              <a:rPr lang="en-US" sz="1600" b="1" dirty="0">
                <a:latin typeface="Century Gothic" panose="020F0302020204030204"/>
              </a:rPr>
              <a:t>n</a:t>
            </a:r>
            <a:r>
              <a:rPr lang="en-US" sz="1600" dirty="0">
                <a:latin typeface="Century Gothic" panose="020F0302020204030204"/>
              </a:rPr>
              <a:t>.			La musique </a:t>
            </a:r>
            <a:r>
              <a:rPr lang="en-US" sz="1600" dirty="0" err="1">
                <a:latin typeface="Century Gothic" panose="020F0302020204030204"/>
              </a:rPr>
              <a:t>est</a:t>
            </a:r>
            <a:r>
              <a:rPr lang="en-US" sz="1600" dirty="0">
                <a:latin typeface="Century Gothic" panose="020F0302020204030204"/>
              </a:rPr>
              <a:t> bo</a:t>
            </a:r>
            <a:r>
              <a:rPr lang="en-US" sz="1600" b="1" dirty="0">
                <a:latin typeface="Century Gothic" panose="020F0302020204030204"/>
              </a:rPr>
              <a:t>nne</a:t>
            </a:r>
            <a:r>
              <a:rPr lang="en-US" sz="1600" dirty="0">
                <a:latin typeface="Century Gothic" panose="020F0302020204030204"/>
              </a:rPr>
              <a:t>.</a:t>
            </a:r>
          </a:p>
          <a:p>
            <a:pPr lvl="0">
              <a:defRPr/>
            </a:pPr>
            <a:r>
              <a:rPr lang="en-US" sz="1600" dirty="0">
                <a:latin typeface="Century Gothic" panose="020F0302020204030204"/>
              </a:rPr>
              <a:t>Le </a:t>
            </a:r>
            <a:r>
              <a:rPr lang="en-US" sz="1600" dirty="0" err="1">
                <a:latin typeface="Century Gothic" panose="020F0302020204030204"/>
              </a:rPr>
              <a:t>goût</a:t>
            </a:r>
            <a:r>
              <a:rPr lang="en-US" sz="1600" dirty="0">
                <a:latin typeface="Century Gothic" panose="020F0302020204030204"/>
              </a:rPr>
              <a:t> </a:t>
            </a:r>
            <a:r>
              <a:rPr lang="en-US" sz="1600" dirty="0" err="1">
                <a:latin typeface="Century Gothic" panose="020F0302020204030204"/>
              </a:rPr>
              <a:t>est</a:t>
            </a:r>
            <a:r>
              <a:rPr lang="en-US" sz="1600" dirty="0">
                <a:latin typeface="Century Gothic" panose="020F0302020204030204"/>
              </a:rPr>
              <a:t> nature</a:t>
            </a:r>
            <a:r>
              <a:rPr lang="en-US" sz="1600" b="1" dirty="0">
                <a:latin typeface="Century Gothic" panose="020F0302020204030204"/>
              </a:rPr>
              <a:t>l</a:t>
            </a:r>
            <a:r>
              <a:rPr lang="en-US" sz="1600" dirty="0">
                <a:latin typeface="Century Gothic" panose="020F0302020204030204"/>
              </a:rPr>
              <a:t>		La couleur </a:t>
            </a:r>
            <a:r>
              <a:rPr lang="en-US" sz="1600" dirty="0" err="1">
                <a:latin typeface="Century Gothic" panose="020F0302020204030204"/>
              </a:rPr>
              <a:t>est</a:t>
            </a:r>
            <a:r>
              <a:rPr lang="en-US" sz="1600" dirty="0">
                <a:latin typeface="Century Gothic" panose="020F0302020204030204"/>
              </a:rPr>
              <a:t> nature</a:t>
            </a:r>
            <a:r>
              <a:rPr lang="en-US" sz="1600" b="1" dirty="0">
                <a:latin typeface="Century Gothic" panose="020F0302020204030204"/>
              </a:rPr>
              <a:t>lle</a:t>
            </a:r>
            <a:r>
              <a:rPr lang="en-US" sz="1600" dirty="0">
                <a:latin typeface="Century Gothic" panose="020F0302020204030204"/>
              </a:rPr>
              <a:t>.</a:t>
            </a:r>
          </a:p>
          <a:p>
            <a:pPr lvl="0">
              <a:defRPr/>
            </a:pPr>
            <a:r>
              <a:rPr lang="en-US" sz="1600" dirty="0">
                <a:latin typeface="Century Gothic" panose="020F0302020204030204"/>
              </a:rPr>
              <a:t>Le portable </a:t>
            </a:r>
            <a:r>
              <a:rPr lang="en-US" sz="1600" dirty="0" err="1">
                <a:latin typeface="Century Gothic" panose="020F0302020204030204"/>
              </a:rPr>
              <a:t>est</a:t>
            </a:r>
            <a:r>
              <a:rPr lang="en-US" sz="1600" dirty="0">
                <a:latin typeface="Century Gothic" panose="020F0302020204030204"/>
              </a:rPr>
              <a:t> </a:t>
            </a:r>
            <a:r>
              <a:rPr lang="en-US" sz="1600" dirty="0" err="1">
                <a:latin typeface="Century Gothic" panose="020F0302020204030204"/>
              </a:rPr>
              <a:t>ch</a:t>
            </a:r>
            <a:r>
              <a:rPr lang="en-US" sz="1600" b="1" dirty="0" err="1">
                <a:latin typeface="Century Gothic" panose="020F0302020204030204"/>
              </a:rPr>
              <a:t>er</a:t>
            </a:r>
            <a:r>
              <a:rPr lang="en-US" sz="1600" dirty="0">
                <a:latin typeface="Century Gothic" panose="020F0302020204030204"/>
              </a:rPr>
              <a:t>.		La </a:t>
            </a:r>
            <a:r>
              <a:rPr lang="en-US" sz="1600" dirty="0" err="1">
                <a:latin typeface="Century Gothic" panose="020F0302020204030204"/>
              </a:rPr>
              <a:t>télé</a:t>
            </a:r>
            <a:r>
              <a:rPr lang="en-US" sz="1600" dirty="0">
                <a:latin typeface="Century Gothic" panose="020F0302020204030204"/>
              </a:rPr>
              <a:t> </a:t>
            </a:r>
            <a:r>
              <a:rPr lang="en-US" sz="1600" dirty="0" err="1">
                <a:latin typeface="Century Gothic" panose="020F0302020204030204"/>
              </a:rPr>
              <a:t>est</a:t>
            </a:r>
            <a:r>
              <a:rPr lang="en-US" sz="1600" dirty="0">
                <a:latin typeface="Century Gothic" panose="020F0302020204030204"/>
              </a:rPr>
              <a:t> </a:t>
            </a:r>
            <a:r>
              <a:rPr lang="en-US" sz="1600" dirty="0" err="1">
                <a:latin typeface="Century Gothic" panose="020F0302020204030204"/>
              </a:rPr>
              <a:t>ch</a:t>
            </a:r>
            <a:r>
              <a:rPr lang="en-US" sz="1600" b="1" dirty="0" err="1">
                <a:latin typeface="Century Gothic" panose="020F0302020204030204"/>
              </a:rPr>
              <a:t>ère</a:t>
            </a:r>
            <a:r>
              <a:rPr lang="en-US" sz="1600" dirty="0">
                <a:latin typeface="Century Gothic" panose="020F0302020204030204"/>
              </a:rPr>
              <a:t>.</a:t>
            </a:r>
          </a:p>
          <a:p>
            <a:pPr>
              <a:defRPr/>
            </a:pPr>
            <a:r>
              <a:rPr lang="en-US" sz="1600" dirty="0" err="1">
                <a:latin typeface="Century Gothic" panose="020B0502020202020204" pitchFamily="34" charset="0"/>
              </a:rPr>
              <a:t>L’appartement</a:t>
            </a:r>
            <a:r>
              <a:rPr lang="en-US" sz="1600" dirty="0">
                <a:latin typeface="Century Gothic" panose="020B0502020202020204" pitchFamily="34" charset="0"/>
              </a:rPr>
              <a:t> </a:t>
            </a:r>
            <a:r>
              <a:rPr lang="en-US" sz="1600" dirty="0" err="1">
                <a:latin typeface="Century Gothic" panose="020B0502020202020204" pitchFamily="34" charset="0"/>
              </a:rPr>
              <a:t>est</a:t>
            </a:r>
            <a:r>
              <a:rPr lang="en-US" sz="1600" dirty="0">
                <a:latin typeface="Century Gothic" panose="020B0502020202020204" pitchFamily="34" charset="0"/>
              </a:rPr>
              <a:t> nouv</a:t>
            </a:r>
            <a:r>
              <a:rPr lang="en-US" sz="1600" b="1" dirty="0">
                <a:latin typeface="Century Gothic" panose="020B0502020202020204" pitchFamily="34" charset="0"/>
              </a:rPr>
              <a:t>eau</a:t>
            </a:r>
            <a:r>
              <a:rPr lang="en-US" sz="1600" dirty="0">
                <a:latin typeface="Century Gothic" panose="020B0502020202020204" pitchFamily="34" charset="0"/>
              </a:rPr>
              <a:t>.	La </a:t>
            </a:r>
            <a:r>
              <a:rPr lang="en-US" sz="1600" dirty="0" err="1">
                <a:latin typeface="Century Gothic" panose="020B0502020202020204" pitchFamily="34" charset="0"/>
              </a:rPr>
              <a:t>maison</a:t>
            </a:r>
            <a:r>
              <a:rPr lang="en-US" sz="1600" dirty="0">
                <a:latin typeface="Century Gothic" panose="020B0502020202020204" pitchFamily="34" charset="0"/>
              </a:rPr>
              <a:t> </a:t>
            </a:r>
            <a:r>
              <a:rPr lang="en-US" sz="1600" dirty="0" err="1">
                <a:latin typeface="Century Gothic" panose="020B0502020202020204" pitchFamily="34" charset="0"/>
              </a:rPr>
              <a:t>est</a:t>
            </a:r>
            <a:r>
              <a:rPr lang="en-US" sz="1600" dirty="0">
                <a:latin typeface="Century Gothic" panose="020B0502020202020204" pitchFamily="34" charset="0"/>
              </a:rPr>
              <a:t> nouv</a:t>
            </a:r>
            <a:r>
              <a:rPr lang="en-US" sz="1600" b="1" dirty="0">
                <a:latin typeface="Century Gothic" panose="020B0502020202020204" pitchFamily="34" charset="0"/>
              </a:rPr>
              <a:t>elle</a:t>
            </a:r>
            <a:r>
              <a:rPr lang="en-US" sz="1600" dirty="0">
                <a:latin typeface="Century Gothic" panose="020B0502020202020204" pitchFamily="34" charset="0"/>
              </a:rPr>
              <a:t>.</a:t>
            </a:r>
          </a:p>
          <a:p>
            <a:pPr lvl="0">
              <a:defRPr/>
            </a:pPr>
            <a:endParaRPr lang="en-US" sz="800" b="1" dirty="0">
              <a:latin typeface="Century Gothic" panose="020F0302020204030204"/>
            </a:endParaRPr>
          </a:p>
          <a:p>
            <a:pPr>
              <a:defRPr/>
            </a:pPr>
            <a:r>
              <a:rPr lang="en-US" sz="1600" dirty="0">
                <a:solidFill>
                  <a:schemeClr val="tx1"/>
                </a:solidFill>
                <a:latin typeface="Century Gothic" panose="020F0302020204030204"/>
              </a:rPr>
              <a:t>Some </a:t>
            </a:r>
            <a:r>
              <a:rPr lang="en-US" sz="1600" b="1" dirty="0">
                <a:latin typeface="Century Gothic" panose="020F0302020204030204"/>
              </a:rPr>
              <a:t>irregular adjectives</a:t>
            </a:r>
            <a:r>
              <a:rPr lang="en-US" sz="1600" dirty="0">
                <a:latin typeface="Century Gothic" panose="020F0302020204030204"/>
              </a:rPr>
              <a:t> </a:t>
            </a:r>
            <a:r>
              <a:rPr lang="en-US" sz="1600" dirty="0">
                <a:solidFill>
                  <a:schemeClr val="tx1"/>
                </a:solidFill>
                <a:latin typeface="Century Gothic" panose="020F0302020204030204"/>
              </a:rPr>
              <a:t>have completely different forms:</a:t>
            </a:r>
          </a:p>
          <a:p>
            <a:pPr>
              <a:defRPr/>
            </a:pPr>
            <a:endParaRPr lang="en-US" sz="800" dirty="0">
              <a:latin typeface="Century Gothic" panose="020F0302020204030204"/>
            </a:endParaRPr>
          </a:p>
          <a:p>
            <a:pPr lvl="0">
              <a:defRPr/>
            </a:pPr>
            <a:r>
              <a:rPr lang="en-US" sz="1600" dirty="0" err="1">
                <a:latin typeface="Century Gothic" panose="020B0502020202020204" pitchFamily="34" charset="0"/>
              </a:rPr>
              <a:t>L’homme</a:t>
            </a:r>
            <a:r>
              <a:rPr lang="en-US" sz="1600" dirty="0">
                <a:latin typeface="Century Gothic" panose="020B0502020202020204" pitchFamily="34" charset="0"/>
              </a:rPr>
              <a:t> </a:t>
            </a:r>
            <a:r>
              <a:rPr lang="en-US" sz="1600" dirty="0" err="1">
                <a:latin typeface="Century Gothic" panose="020B0502020202020204" pitchFamily="34" charset="0"/>
              </a:rPr>
              <a:t>est</a:t>
            </a:r>
            <a:r>
              <a:rPr lang="en-US" sz="1600" dirty="0">
                <a:latin typeface="Century Gothic" panose="020B0502020202020204" pitchFamily="34" charset="0"/>
              </a:rPr>
              <a:t> </a:t>
            </a:r>
            <a:r>
              <a:rPr lang="en-US" sz="1600" b="1" dirty="0">
                <a:latin typeface="Century Gothic" panose="020B0502020202020204" pitchFamily="34" charset="0"/>
              </a:rPr>
              <a:t>beau</a:t>
            </a:r>
            <a:r>
              <a:rPr lang="en-US" sz="1600" dirty="0">
                <a:latin typeface="Century Gothic" panose="020B0502020202020204" pitchFamily="34" charset="0"/>
              </a:rPr>
              <a:t>.		La femme </a:t>
            </a:r>
            <a:r>
              <a:rPr lang="en-US" sz="1600" dirty="0" err="1">
                <a:latin typeface="Century Gothic" panose="020B0502020202020204" pitchFamily="34" charset="0"/>
              </a:rPr>
              <a:t>est</a:t>
            </a:r>
            <a:r>
              <a:rPr lang="en-US" sz="1600" dirty="0">
                <a:latin typeface="Century Gothic" panose="020B0502020202020204" pitchFamily="34" charset="0"/>
              </a:rPr>
              <a:t> </a:t>
            </a:r>
            <a:r>
              <a:rPr lang="en-US" sz="1600" b="1" dirty="0">
                <a:latin typeface="Century Gothic" panose="020B0502020202020204" pitchFamily="34" charset="0"/>
              </a:rPr>
              <a:t>belle</a:t>
            </a:r>
            <a:r>
              <a:rPr lang="en-US" sz="1600" dirty="0">
                <a:latin typeface="Century Gothic" panose="020B0502020202020204" pitchFamily="34" charset="0"/>
              </a:rPr>
              <a:t>.</a:t>
            </a:r>
          </a:p>
          <a:p>
            <a:pPr lvl="0">
              <a:defRPr/>
            </a:pPr>
            <a:r>
              <a:rPr lang="en-GB" sz="1600" dirty="0">
                <a:latin typeface="Century Gothic" panose="020B0502020202020204" pitchFamily="34" charset="0"/>
              </a:rPr>
              <a:t>Le </a:t>
            </a:r>
            <a:r>
              <a:rPr lang="en-GB" sz="1600" dirty="0" err="1">
                <a:latin typeface="Century Gothic" panose="020B0502020202020204" pitchFamily="34" charset="0"/>
              </a:rPr>
              <a:t>bâtiment</a:t>
            </a:r>
            <a:r>
              <a:rPr lang="en-GB" sz="1600" dirty="0">
                <a:latin typeface="Century Gothic" panose="020B0502020202020204" pitchFamily="34" charset="0"/>
              </a:rPr>
              <a:t> </a:t>
            </a:r>
            <a:r>
              <a:rPr lang="en-GB" sz="1600" dirty="0" err="1">
                <a:latin typeface="Century Gothic" panose="020B0502020202020204" pitchFamily="34" charset="0"/>
              </a:rPr>
              <a:t>est</a:t>
            </a:r>
            <a:r>
              <a:rPr lang="en-GB" sz="1600" dirty="0">
                <a:latin typeface="Century Gothic" panose="020B0502020202020204" pitchFamily="34" charset="0"/>
              </a:rPr>
              <a:t> </a:t>
            </a:r>
            <a:r>
              <a:rPr lang="en-GB" sz="1600" b="1" dirty="0" err="1">
                <a:latin typeface="Century Gothic" panose="020B0502020202020204" pitchFamily="34" charset="0"/>
              </a:rPr>
              <a:t>vieux</a:t>
            </a:r>
            <a:r>
              <a:rPr lang="en-GB" sz="1600" dirty="0">
                <a:latin typeface="Century Gothic" panose="020B0502020202020204" pitchFamily="34" charset="0"/>
              </a:rPr>
              <a:t>.		</a:t>
            </a:r>
            <a:r>
              <a:rPr lang="en-GB" sz="1600" dirty="0" err="1">
                <a:latin typeface="Century Gothic" panose="020B0502020202020204" pitchFamily="34" charset="0"/>
              </a:rPr>
              <a:t>L’université</a:t>
            </a:r>
            <a:r>
              <a:rPr lang="en-GB" sz="1600" dirty="0">
                <a:latin typeface="Century Gothic" panose="020B0502020202020204" pitchFamily="34" charset="0"/>
              </a:rPr>
              <a:t> </a:t>
            </a:r>
            <a:r>
              <a:rPr lang="en-GB" sz="1600" dirty="0" err="1">
                <a:latin typeface="Century Gothic" panose="020B0502020202020204" pitchFamily="34" charset="0"/>
              </a:rPr>
              <a:t>est</a:t>
            </a:r>
            <a:r>
              <a:rPr lang="en-GB" sz="1600" dirty="0">
                <a:latin typeface="Century Gothic" panose="020B0502020202020204" pitchFamily="34" charset="0"/>
              </a:rPr>
              <a:t> </a:t>
            </a:r>
            <a:r>
              <a:rPr lang="en-GB" sz="1600" b="1" dirty="0" err="1">
                <a:latin typeface="Century Gothic" panose="020B0502020202020204" pitchFamily="34" charset="0"/>
              </a:rPr>
              <a:t>vieille</a:t>
            </a:r>
            <a:r>
              <a:rPr lang="en-GB" sz="1600" dirty="0">
                <a:latin typeface="Century Gothic" panose="020B0502020202020204" pitchFamily="34" charset="0"/>
              </a:rPr>
              <a:t>.</a:t>
            </a:r>
          </a:p>
          <a:p>
            <a:pPr lvl="0">
              <a:defRPr/>
            </a:pPr>
            <a:r>
              <a:rPr lang="en-US" sz="1600" dirty="0">
                <a:latin typeface="Century Gothic" panose="020B0502020202020204" pitchFamily="34" charset="0"/>
              </a:rPr>
              <a:t>Le </a:t>
            </a:r>
            <a:r>
              <a:rPr lang="en-US" sz="1600" dirty="0" err="1">
                <a:latin typeface="Century Gothic" panose="020B0502020202020204" pitchFamily="34" charset="0"/>
              </a:rPr>
              <a:t>vélo</a:t>
            </a:r>
            <a:r>
              <a:rPr lang="en-US" sz="1600" dirty="0">
                <a:latin typeface="Century Gothic" panose="020B0502020202020204" pitchFamily="34" charset="0"/>
              </a:rPr>
              <a:t> </a:t>
            </a:r>
            <a:r>
              <a:rPr lang="en-US" sz="1600" dirty="0" err="1">
                <a:latin typeface="Century Gothic" panose="020B0502020202020204" pitchFamily="34" charset="0"/>
              </a:rPr>
              <a:t>est</a:t>
            </a:r>
            <a:r>
              <a:rPr lang="en-US" sz="1600" dirty="0">
                <a:latin typeface="Century Gothic" panose="020B0502020202020204" pitchFamily="34" charset="0"/>
              </a:rPr>
              <a:t> </a:t>
            </a:r>
            <a:r>
              <a:rPr lang="en-US" sz="1600" b="1" dirty="0">
                <a:latin typeface="Century Gothic" panose="020B0502020202020204" pitchFamily="34" charset="0"/>
              </a:rPr>
              <a:t>blanc</a:t>
            </a:r>
            <a:r>
              <a:rPr lang="en-US" sz="1600" dirty="0">
                <a:latin typeface="Century Gothic" panose="020B0502020202020204" pitchFamily="34" charset="0"/>
              </a:rPr>
              <a:t>.			La voiture </a:t>
            </a:r>
            <a:r>
              <a:rPr lang="en-US" sz="1600" dirty="0" err="1">
                <a:latin typeface="Century Gothic" panose="020B0502020202020204" pitchFamily="34" charset="0"/>
              </a:rPr>
              <a:t>est</a:t>
            </a:r>
            <a:r>
              <a:rPr lang="en-US" sz="1600" dirty="0">
                <a:latin typeface="Century Gothic" panose="020B0502020202020204" pitchFamily="34" charset="0"/>
              </a:rPr>
              <a:t> </a:t>
            </a:r>
            <a:r>
              <a:rPr lang="en-US" sz="1600" b="1" dirty="0">
                <a:latin typeface="Century Gothic" panose="020B0502020202020204" pitchFamily="34" charset="0"/>
              </a:rPr>
              <a:t>blanche.</a:t>
            </a:r>
            <a:endParaRPr lang="en-US" sz="1600" b="1" dirty="0">
              <a:latin typeface="Century Gothic" panose="020F0302020204030204"/>
            </a:endParaRPr>
          </a:p>
        </p:txBody>
      </p:sp>
      <p:pic>
        <p:nvPicPr>
          <p:cNvPr id="7" name="Picture 2" descr="Free Stick Man Art, Download Free Clip Art, Free Clip Art on ...">
            <a:extLst>
              <a:ext uri="{FF2B5EF4-FFF2-40B4-BE49-F238E27FC236}">
                <a16:creationId xmlns:a16="http://schemas.microsoft.com/office/drawing/2014/main" id="{7B7C24AC-DA23-4144-A7E7-3366329CFE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9146" y="1437445"/>
            <a:ext cx="270269" cy="2702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Stick Man Art, Download Free Clip Art, Free Clip Art on ...">
            <a:extLst>
              <a:ext uri="{FF2B5EF4-FFF2-40B4-BE49-F238E27FC236}">
                <a16:creationId xmlns:a16="http://schemas.microsoft.com/office/drawing/2014/main" id="{0681D654-8BB8-40CF-82C9-B917962CEF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9415" y="1707714"/>
            <a:ext cx="270269" cy="27026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Free Stick Man Art, Download Free Clip Art, Free Clip Art on ...">
            <a:extLst>
              <a:ext uri="{FF2B5EF4-FFF2-40B4-BE49-F238E27FC236}">
                <a16:creationId xmlns:a16="http://schemas.microsoft.com/office/drawing/2014/main" id="{18BFA86D-C1BD-4D4B-88EF-F798DDC591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4549" y="1707291"/>
            <a:ext cx="270269" cy="2702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ree Stick Man Art, Download Free Clip Art, Free Clip Art on ...">
            <a:extLst>
              <a:ext uri="{FF2B5EF4-FFF2-40B4-BE49-F238E27FC236}">
                <a16:creationId xmlns:a16="http://schemas.microsoft.com/office/drawing/2014/main" id="{A411AA40-965A-4AFD-9219-9EF45AE712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5019" y="2410153"/>
            <a:ext cx="270269" cy="2702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Free Pink Girl Cliparts, Download Free Clip Art, Free Clip Art on ...">
            <a:extLst>
              <a:ext uri="{FF2B5EF4-FFF2-40B4-BE49-F238E27FC236}">
                <a16:creationId xmlns:a16="http://schemas.microsoft.com/office/drawing/2014/main" id="{6107DDE5-DEB2-4FB1-B941-1CF2231EF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1402" y="1437743"/>
            <a:ext cx="191467" cy="26967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Free Pink Girl Cliparts, Download Free Clip Art, Free Clip Art on ...">
            <a:extLst>
              <a:ext uri="{FF2B5EF4-FFF2-40B4-BE49-F238E27FC236}">
                <a16:creationId xmlns:a16="http://schemas.microsoft.com/office/drawing/2014/main" id="{1F25EDC1-62D2-4740-BB25-E9EBE1EE5F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0103" y="1708847"/>
            <a:ext cx="191467" cy="26967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Free Pink Girl Cliparts, Download Free Clip Art, Free Clip Art on ...">
            <a:extLst>
              <a:ext uri="{FF2B5EF4-FFF2-40B4-BE49-F238E27FC236}">
                <a16:creationId xmlns:a16="http://schemas.microsoft.com/office/drawing/2014/main" id="{8E90E79E-1D15-4DEE-8C38-6281D668CC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2152" y="1708847"/>
            <a:ext cx="191467" cy="26967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Free Pink Girl Cliparts, Download Free Clip Art, Free Clip Art on ...">
            <a:extLst>
              <a:ext uri="{FF2B5EF4-FFF2-40B4-BE49-F238E27FC236}">
                <a16:creationId xmlns:a16="http://schemas.microsoft.com/office/drawing/2014/main" id="{647AFB4B-3155-4A06-AD37-2DBDF732DD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3619" y="2410153"/>
            <a:ext cx="191467" cy="26967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227188D7-33DE-4F4F-BBEE-2140EF5DF581}"/>
              </a:ext>
            </a:extLst>
          </p:cNvPr>
          <p:cNvSpPr/>
          <p:nvPr/>
        </p:nvSpPr>
        <p:spPr>
          <a:xfrm>
            <a:off x="108000" y="72670"/>
            <a:ext cx="2573140"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Adjective agreement</a:t>
            </a:r>
            <a:endParaRPr lang="en-GB" dirty="0">
              <a:solidFill>
                <a:srgbClr val="000000"/>
              </a:solidFill>
              <a:latin typeface="Century Gothic" panose="020B0502020202020204" pitchFamily="34" charset="0"/>
            </a:endParaRPr>
          </a:p>
        </p:txBody>
      </p:sp>
      <p:pic>
        <p:nvPicPr>
          <p:cNvPr id="41" name="Picture 40" descr="A grandma">
            <a:extLst>
              <a:ext uri="{FF2B5EF4-FFF2-40B4-BE49-F238E27FC236}">
                <a16:creationId xmlns:a16="http://schemas.microsoft.com/office/drawing/2014/main" id="{CF79392D-BA12-4054-B546-C64CEB81EE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00" y="5638034"/>
            <a:ext cx="1295400" cy="1295400"/>
          </a:xfrm>
          <a:prstGeom prst="rect">
            <a:avLst/>
          </a:prstGeom>
        </p:spPr>
      </p:pic>
      <p:pic>
        <p:nvPicPr>
          <p:cNvPr id="43" name="Picture 42" descr="A girl (Noura)">
            <a:extLst>
              <a:ext uri="{FF2B5EF4-FFF2-40B4-BE49-F238E27FC236}">
                <a16:creationId xmlns:a16="http://schemas.microsoft.com/office/drawing/2014/main" id="{517A730D-8073-4AC3-AAAB-D3AB7A65F7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235" y="5982324"/>
            <a:ext cx="934689" cy="934689"/>
          </a:xfrm>
          <a:prstGeom prst="rect">
            <a:avLst/>
          </a:prstGeom>
        </p:spPr>
      </p:pic>
      <p:pic>
        <p:nvPicPr>
          <p:cNvPr id="6146" name="Picture 2" descr="Elephant 4 Clip Art">
            <a:extLst>
              <a:ext uri="{FF2B5EF4-FFF2-40B4-BE49-F238E27FC236}">
                <a16:creationId xmlns:a16="http://schemas.microsoft.com/office/drawing/2014/main" id="{441B1B74-A31F-4797-946C-52B35C3689B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62193" y="6026113"/>
            <a:ext cx="782735" cy="95989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ouse Rat Rodent Clip Art">
            <a:extLst>
              <a:ext uri="{FF2B5EF4-FFF2-40B4-BE49-F238E27FC236}">
                <a16:creationId xmlns:a16="http://schemas.microsoft.com/office/drawing/2014/main" id="{32B3D22B-56B6-4B3D-AFCE-29064F62CA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17759" y="6420671"/>
            <a:ext cx="708889" cy="51276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girl (Léa)">
            <a:extLst>
              <a:ext uri="{FF2B5EF4-FFF2-40B4-BE49-F238E27FC236}">
                <a16:creationId xmlns:a16="http://schemas.microsoft.com/office/drawing/2014/main" id="{82E0D1AC-A2D6-48D1-8098-216C77F99F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9554" y="5997928"/>
            <a:ext cx="919085" cy="919085"/>
          </a:xfrm>
          <a:prstGeom prst="rect">
            <a:avLst/>
          </a:prstGeom>
        </p:spPr>
      </p:pic>
      <p:pic>
        <p:nvPicPr>
          <p:cNvPr id="47" name="Picture 46" descr="A girl (Léa)">
            <a:extLst>
              <a:ext uri="{FF2B5EF4-FFF2-40B4-BE49-F238E27FC236}">
                <a16:creationId xmlns:a16="http://schemas.microsoft.com/office/drawing/2014/main" id="{27666AEB-4A5A-42E2-AA3C-923390A6094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41274" y="6009024"/>
            <a:ext cx="924410" cy="924410"/>
          </a:xfrm>
          <a:prstGeom prst="rect">
            <a:avLst/>
          </a:prstGeom>
        </p:spPr>
      </p:pic>
      <p:pic>
        <p:nvPicPr>
          <p:cNvPr id="24" name="Picture 23" descr="QR code">
            <a:extLst>
              <a:ext uri="{FF2B5EF4-FFF2-40B4-BE49-F238E27FC236}">
                <a16:creationId xmlns:a16="http://schemas.microsoft.com/office/drawing/2014/main" id="{E5A093AD-2B5C-4392-BCA3-67C1B5F49A32}"/>
              </a:ext>
            </a:extLst>
          </p:cNvPr>
          <p:cNvPicPr/>
          <p:nvPr/>
        </p:nvPicPr>
        <p:blipFill>
          <a:blip r:embed="rId11">
            <a:extLst>
              <a:ext uri="{28A0092B-C50C-407E-A947-70E740481C1C}">
                <a14:useLocalDpi xmlns:a14="http://schemas.microsoft.com/office/drawing/2010/main" val="0"/>
              </a:ext>
            </a:extLst>
          </a:blip>
          <a:srcRect/>
          <a:stretch/>
        </p:blipFill>
        <p:spPr>
          <a:xfrm>
            <a:off x="2049208" y="7661573"/>
            <a:ext cx="1275434" cy="1275434"/>
          </a:xfrm>
          <a:prstGeom prst="rect">
            <a:avLst/>
          </a:prstGeom>
        </p:spPr>
      </p:pic>
    </p:spTree>
    <p:extLst>
      <p:ext uri="{BB962C8B-B14F-4D97-AF65-F5344CB8AC3E}">
        <p14:creationId xmlns:p14="http://schemas.microsoft.com/office/powerpoint/2010/main" val="6387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2.1 Semaine 3">
            <a:extLst>
              <a:ext uri="{FF2B5EF4-FFF2-40B4-BE49-F238E27FC236}">
                <a16:creationId xmlns:a16="http://schemas.microsoft.com/office/drawing/2014/main" id="{62EBD834-1E2D-44FA-960B-D5E01CB2C65F}"/>
              </a:ext>
            </a:extLst>
          </p:cNvPr>
          <p:cNvSpPr/>
          <p:nvPr/>
        </p:nvSpPr>
        <p:spPr>
          <a:xfrm>
            <a:off x="108000" y="144000"/>
            <a:ext cx="2091599" cy="410399"/>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T2.1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3</a:t>
            </a:r>
            <a:endParaRPr lang="en-US" sz="2000" dirty="0">
              <a:solidFill>
                <a:schemeClr val="bg1"/>
              </a:solidFill>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40</a:t>
            </a: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25" name="Rectangle 24">
            <a:extLst>
              <a:ext uri="{FF2B5EF4-FFF2-40B4-BE49-F238E27FC236}">
                <a16:creationId xmlns:a16="http://schemas.microsoft.com/office/drawing/2014/main" id="{8FA41EDA-7141-844A-90A4-9AD9C714E290}"/>
              </a:ext>
            </a:extLst>
          </p:cNvPr>
          <p:cNvSpPr/>
          <p:nvPr/>
        </p:nvSpPr>
        <p:spPr>
          <a:xfrm>
            <a:off x="108000" y="982927"/>
            <a:ext cx="6656966" cy="338554"/>
          </a:xfrm>
          <a:prstGeom prst="rect">
            <a:avLst/>
          </a:prstGeom>
        </p:spPr>
        <p:txBody>
          <a:bodyPr wrap="square">
            <a:spAutoFit/>
          </a:bodyPr>
          <a:lstStyle/>
          <a:p>
            <a:r>
              <a:rPr lang="en-US" sz="1600" dirty="0">
                <a:solidFill>
                  <a:schemeClr val="tx1"/>
                </a:solidFill>
                <a:latin typeface="Century Gothic" panose="020F0302020204030204"/>
              </a:rPr>
              <a:t>These are used to identify </a:t>
            </a:r>
            <a:r>
              <a:rPr lang="en-US" sz="1600" b="1" dirty="0">
                <a:solidFill>
                  <a:schemeClr val="tx1"/>
                </a:solidFill>
                <a:latin typeface="Century Gothic" panose="020F0302020204030204"/>
              </a:rPr>
              <a:t>which noun </a:t>
            </a:r>
            <a:r>
              <a:rPr lang="en-US" sz="1600" dirty="0">
                <a:solidFill>
                  <a:schemeClr val="tx1"/>
                </a:solidFill>
                <a:latin typeface="Century Gothic" panose="020F0302020204030204"/>
              </a:rPr>
              <a:t>you are talking about.</a:t>
            </a:r>
            <a:endParaRPr lang="en-GB" sz="1600" dirty="0">
              <a:latin typeface="Century Gothic" panose="020F0302020204030204"/>
            </a:endParaRPr>
          </a:p>
        </p:txBody>
      </p:sp>
      <p:sp>
        <p:nvSpPr>
          <p:cNvPr id="29" name="Rectangle 28">
            <a:extLst>
              <a:ext uri="{FF2B5EF4-FFF2-40B4-BE49-F238E27FC236}">
                <a16:creationId xmlns:a16="http://schemas.microsoft.com/office/drawing/2014/main" id="{2257688D-25BD-6447-AEE9-548161CE3E50}"/>
              </a:ext>
            </a:extLst>
          </p:cNvPr>
          <p:cNvSpPr/>
          <p:nvPr/>
        </p:nvSpPr>
        <p:spPr>
          <a:xfrm>
            <a:off x="108000" y="610585"/>
            <a:ext cx="5642891"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Demonstrative</a:t>
            </a:r>
            <a:r>
              <a:rPr lang="fr-FR" b="1" dirty="0">
                <a:solidFill>
                  <a:srgbClr val="000000"/>
                </a:solidFill>
                <a:latin typeface="Century Gothic" panose="020B0502020202020204" pitchFamily="34" charset="0"/>
              </a:rPr>
              <a:t> adjectives: </a:t>
            </a:r>
            <a:r>
              <a:rPr lang="fr-FR" b="1" i="1" dirty="0">
                <a:solidFill>
                  <a:srgbClr val="000000"/>
                </a:solidFill>
                <a:latin typeface="Century Gothic" panose="020B0502020202020204" pitchFamily="34" charset="0"/>
              </a:rPr>
              <a:t>Ce, cet, cette </a:t>
            </a:r>
            <a:r>
              <a:rPr lang="fr-FR" dirty="0">
                <a:solidFill>
                  <a:srgbClr val="000000"/>
                </a:solidFill>
                <a:latin typeface="Century Gothic" panose="020B0502020202020204" pitchFamily="34" charset="0"/>
              </a:rPr>
              <a:t>and</a:t>
            </a:r>
            <a:r>
              <a:rPr lang="fr-FR" b="1" i="1" dirty="0">
                <a:solidFill>
                  <a:srgbClr val="000000"/>
                </a:solidFill>
                <a:latin typeface="Century Gothic" panose="020B0502020202020204" pitchFamily="34" charset="0"/>
              </a:rPr>
              <a:t> ces</a:t>
            </a:r>
            <a:endParaRPr lang="en-GB" i="1" dirty="0">
              <a:solidFill>
                <a:srgbClr val="000000"/>
              </a:solidFill>
              <a:latin typeface="Century Gothic" panose="020B0502020202020204" pitchFamily="34" charset="0"/>
            </a:endParaRPr>
          </a:p>
        </p:txBody>
      </p:sp>
      <p:sp>
        <p:nvSpPr>
          <p:cNvPr id="35" name="Rectangle 34">
            <a:extLst>
              <a:ext uri="{FF2B5EF4-FFF2-40B4-BE49-F238E27FC236}">
                <a16:creationId xmlns:a16="http://schemas.microsoft.com/office/drawing/2014/main" id="{6E3519A0-421F-BE4A-BC03-37F4018AAD53}"/>
              </a:ext>
            </a:extLst>
          </p:cNvPr>
          <p:cNvSpPr/>
          <p:nvPr/>
        </p:nvSpPr>
        <p:spPr>
          <a:xfrm>
            <a:off x="108000" y="6106010"/>
            <a:ext cx="3966150"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Prepositions</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with</a:t>
            </a:r>
            <a:r>
              <a:rPr lang="fr-FR" b="1" dirty="0">
                <a:solidFill>
                  <a:srgbClr val="000000"/>
                </a:solidFill>
                <a:latin typeface="Century Gothic" panose="020B0502020202020204" pitchFamily="34" charset="0"/>
              </a:rPr>
              <a:t> ‘faire’ and ‘jouer’</a:t>
            </a:r>
            <a:endParaRPr lang="en-GB" dirty="0">
              <a:solidFill>
                <a:srgbClr val="000000"/>
              </a:solidFill>
              <a:latin typeface="Century Gothic" panose="020B0502020202020204" pitchFamily="34" charset="0"/>
            </a:endParaRPr>
          </a:p>
        </p:txBody>
      </p:sp>
      <p:sp>
        <p:nvSpPr>
          <p:cNvPr id="50" name="Rectangle 49">
            <a:extLst>
              <a:ext uri="{FF2B5EF4-FFF2-40B4-BE49-F238E27FC236}">
                <a16:creationId xmlns:a16="http://schemas.microsoft.com/office/drawing/2014/main" id="{B084F6E9-5B9D-824F-936E-D80A95D4D9EF}"/>
              </a:ext>
            </a:extLst>
          </p:cNvPr>
          <p:cNvSpPr/>
          <p:nvPr/>
        </p:nvSpPr>
        <p:spPr>
          <a:xfrm>
            <a:off x="108000" y="2356444"/>
            <a:ext cx="3310522"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The </a:t>
            </a:r>
            <a:r>
              <a:rPr lang="fr-FR" b="1" dirty="0" err="1">
                <a:solidFill>
                  <a:srgbClr val="000000"/>
                </a:solidFill>
                <a:latin typeface="Century Gothic" panose="020B0502020202020204" pitchFamily="34" charset="0"/>
              </a:rPr>
              <a:t>perfect</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tense</a:t>
            </a:r>
            <a:r>
              <a:rPr lang="fr-FR" b="1" dirty="0">
                <a:solidFill>
                  <a:srgbClr val="000000"/>
                </a:solidFill>
                <a:latin typeface="Century Gothic" panose="020B0502020202020204" pitchFamily="34" charset="0"/>
              </a:rPr>
              <a:t>: -ER </a:t>
            </a:r>
            <a:r>
              <a:rPr lang="fr-FR" b="1" dirty="0" err="1">
                <a:solidFill>
                  <a:srgbClr val="000000"/>
                </a:solidFill>
                <a:latin typeface="Century Gothic" panose="020B0502020202020204" pitchFamily="34" charset="0"/>
              </a:rPr>
              <a:t>verbs</a:t>
            </a:r>
            <a:endParaRPr lang="en-GB" dirty="0">
              <a:solidFill>
                <a:srgbClr val="000000"/>
              </a:solidFill>
              <a:latin typeface="Century Gothic" panose="020B0502020202020204" pitchFamily="34" charset="0"/>
            </a:endParaRPr>
          </a:p>
        </p:txBody>
      </p:sp>
      <p:sp>
        <p:nvSpPr>
          <p:cNvPr id="51" name="Rounded Rectangular Callout 61">
            <a:extLst>
              <a:ext uri="{FF2B5EF4-FFF2-40B4-BE49-F238E27FC236}">
                <a16:creationId xmlns:a16="http://schemas.microsoft.com/office/drawing/2014/main" id="{EB3DB2CB-4191-C145-82D7-FF06FCB52263}"/>
              </a:ext>
            </a:extLst>
          </p:cNvPr>
          <p:cNvSpPr/>
          <p:nvPr/>
        </p:nvSpPr>
        <p:spPr>
          <a:xfrm>
            <a:off x="4822254" y="3143416"/>
            <a:ext cx="1933731" cy="1135240"/>
          </a:xfrm>
          <a:prstGeom prst="wedgeRoundRectCallout">
            <a:avLst>
              <a:gd name="adj1" fmla="val -64884"/>
              <a:gd name="adj2" fmla="val 19093"/>
              <a:gd name="adj3" fmla="val 16667"/>
            </a:avLst>
          </a:prstGeom>
          <a:solidFill>
            <a:schemeClr val="accent5"/>
          </a:solidFill>
          <a:ln w="12700" cap="flat" cmpd="sng" algn="ctr">
            <a:solidFill>
              <a:schemeClr val="accent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Century Gothic" panose="020F0302020204030204"/>
                <a:ea typeface="+mn-ea"/>
                <a:cs typeface="+mn-cs"/>
              </a:rPr>
              <a:t>The </a:t>
            </a:r>
            <a:r>
              <a:rPr kumimoji="0" lang="en-GB" sz="1400" b="1" i="0" u="none" strike="noStrike" kern="0" cap="none" spc="0" normalizeH="0" baseline="0" noProof="0" dirty="0">
                <a:ln>
                  <a:noFill/>
                </a:ln>
                <a:effectLst/>
                <a:uLnTx/>
                <a:uFillTx/>
                <a:latin typeface="Century Gothic" panose="020F0302020204030204"/>
                <a:ea typeface="+mn-ea"/>
                <a:cs typeface="+mn-cs"/>
              </a:rPr>
              <a:t>past participle </a:t>
            </a:r>
            <a:r>
              <a:rPr kumimoji="0" lang="en-GB" sz="1400" b="0" i="0" u="none" strike="noStrike" kern="0" cap="none" spc="0" normalizeH="0" baseline="0" noProof="0" dirty="0">
                <a:ln>
                  <a:noFill/>
                </a:ln>
                <a:effectLst/>
                <a:uLnTx/>
                <a:uFillTx/>
                <a:latin typeface="Century Gothic" panose="020F0302020204030204"/>
                <a:ea typeface="+mn-ea"/>
                <a:cs typeface="+mn-cs"/>
              </a:rPr>
              <a:t>does</a:t>
            </a:r>
            <a:r>
              <a:rPr kumimoji="0" lang="en-GB" sz="1400" b="0" i="0" u="none" strike="noStrike" kern="0" cap="none" spc="0" normalizeH="0" noProof="0" dirty="0">
                <a:ln>
                  <a:noFill/>
                </a:ln>
                <a:effectLst/>
                <a:uLnTx/>
                <a:uFillTx/>
                <a:latin typeface="Century Gothic" panose="020F0302020204030204"/>
                <a:ea typeface="+mn-ea"/>
                <a:cs typeface="+mn-cs"/>
              </a:rPr>
              <a:t> </a:t>
            </a:r>
            <a:r>
              <a:rPr kumimoji="0" lang="en-GB" sz="1400" b="0" i="0" u="none" strike="noStrike" kern="0" cap="none" spc="0" normalizeH="0" baseline="0" noProof="0" dirty="0">
                <a:ln>
                  <a:noFill/>
                </a:ln>
                <a:effectLst/>
                <a:uLnTx/>
                <a:uFillTx/>
                <a:latin typeface="Century Gothic" panose="020F0302020204030204"/>
                <a:ea typeface="+mn-ea"/>
                <a:cs typeface="+mn-cs"/>
              </a:rPr>
              <a:t>not change. Only the </a:t>
            </a:r>
            <a:r>
              <a:rPr kumimoji="0" lang="en-GB" sz="1400" b="1" i="0" u="none" strike="noStrike" kern="0" cap="none" spc="0" normalizeH="0" baseline="0" noProof="0" dirty="0">
                <a:ln>
                  <a:noFill/>
                </a:ln>
                <a:effectLst/>
                <a:uLnTx/>
                <a:uFillTx/>
                <a:latin typeface="Century Gothic" panose="020F0302020204030204"/>
                <a:ea typeface="+mn-ea"/>
                <a:cs typeface="+mn-cs"/>
              </a:rPr>
              <a:t>form</a:t>
            </a:r>
            <a:r>
              <a:rPr kumimoji="0" lang="en-GB" sz="1400" b="1" i="0" u="none" strike="noStrike" kern="0" cap="none" spc="0" normalizeH="0" noProof="0" dirty="0">
                <a:ln>
                  <a:noFill/>
                </a:ln>
                <a:effectLst/>
                <a:uLnTx/>
                <a:uFillTx/>
                <a:latin typeface="Century Gothic" panose="020F0302020204030204"/>
                <a:ea typeface="+mn-ea"/>
                <a:cs typeface="+mn-cs"/>
              </a:rPr>
              <a:t> </a:t>
            </a:r>
            <a:r>
              <a:rPr kumimoji="0" lang="en-GB" sz="1400" b="1" i="0" u="none" strike="noStrike" kern="0" cap="none" spc="0" normalizeH="0" baseline="0" noProof="0" dirty="0">
                <a:ln>
                  <a:noFill/>
                </a:ln>
                <a:effectLst/>
                <a:uLnTx/>
                <a:uFillTx/>
                <a:latin typeface="Century Gothic" panose="020F0302020204030204"/>
                <a:ea typeface="+mn-ea"/>
                <a:cs typeface="+mn-cs"/>
              </a:rPr>
              <a:t>of </a:t>
            </a:r>
            <a:r>
              <a:rPr kumimoji="0" lang="en-GB" sz="1400" b="1" i="1" u="none" strike="noStrike" kern="0" cap="none" spc="0" normalizeH="0" baseline="0" noProof="0" dirty="0" err="1">
                <a:ln>
                  <a:noFill/>
                </a:ln>
                <a:effectLst/>
                <a:uLnTx/>
                <a:uFillTx/>
                <a:latin typeface="Century Gothic" panose="020F0302020204030204"/>
                <a:ea typeface="+mn-ea"/>
                <a:cs typeface="+mn-cs"/>
              </a:rPr>
              <a:t>avoir</a:t>
            </a:r>
            <a:r>
              <a:rPr kumimoji="0" lang="en-GB" sz="1400" b="1" i="1" u="none" strike="noStrike" kern="0" cap="none" spc="0" normalizeH="0" baseline="0" noProof="0" dirty="0">
                <a:ln>
                  <a:noFill/>
                </a:ln>
                <a:effectLst/>
                <a:uLnTx/>
                <a:uFillTx/>
                <a:latin typeface="Century Gothic" panose="020F0302020204030204"/>
                <a:ea typeface="+mn-ea"/>
                <a:cs typeface="+mn-cs"/>
              </a:rPr>
              <a:t> </a:t>
            </a:r>
            <a:r>
              <a:rPr kumimoji="0" lang="en-GB" sz="1400" b="0" i="0" u="none" strike="noStrike" kern="0" cap="none" spc="0" normalizeH="0" baseline="0" noProof="0" dirty="0">
                <a:ln>
                  <a:noFill/>
                </a:ln>
                <a:effectLst/>
                <a:uLnTx/>
                <a:uFillTx/>
                <a:latin typeface="Century Gothic" panose="020F0302020204030204"/>
                <a:ea typeface="+mn-ea"/>
                <a:cs typeface="+mn-cs"/>
              </a:rPr>
              <a:t>changes to </a:t>
            </a:r>
            <a:r>
              <a:rPr kumimoji="0" lang="en-GB" sz="1400" b="1" i="0" u="none" strike="noStrike" kern="0" cap="none" spc="0" normalizeH="0" baseline="0" noProof="0" dirty="0">
                <a:ln>
                  <a:noFill/>
                </a:ln>
                <a:effectLst/>
                <a:uLnTx/>
                <a:uFillTx/>
                <a:latin typeface="Century Gothic" panose="020F0302020204030204"/>
                <a:ea typeface="+mn-ea"/>
                <a:cs typeface="+mn-cs"/>
              </a:rPr>
              <a:t>match</a:t>
            </a:r>
            <a:r>
              <a:rPr kumimoji="0" lang="en-GB" sz="1400" b="1" i="0" u="none" strike="noStrike" kern="0" cap="none" spc="0" normalizeH="0" noProof="0" dirty="0">
                <a:ln>
                  <a:noFill/>
                </a:ln>
                <a:effectLst/>
                <a:uLnTx/>
                <a:uFillTx/>
                <a:latin typeface="Century Gothic" panose="020F0302020204030204"/>
                <a:ea typeface="+mn-ea"/>
                <a:cs typeface="+mn-cs"/>
              </a:rPr>
              <a:t> </a:t>
            </a:r>
            <a:r>
              <a:rPr kumimoji="0" lang="en-GB" sz="1400" b="1" i="0" u="none" strike="noStrike" kern="0" cap="none" spc="0" normalizeH="0" baseline="0" noProof="0" dirty="0">
                <a:ln>
                  <a:noFill/>
                </a:ln>
                <a:effectLst/>
                <a:uLnTx/>
                <a:uFillTx/>
                <a:latin typeface="Century Gothic" panose="020F0302020204030204"/>
                <a:ea typeface="+mn-ea"/>
                <a:cs typeface="+mn-cs"/>
              </a:rPr>
              <a:t>the subject.</a:t>
            </a:r>
            <a:endParaRPr kumimoji="0" lang="en-GB" sz="1400" b="0" i="0" u="none" strike="noStrike" kern="0" cap="none" spc="0" normalizeH="0" baseline="0" noProof="0" dirty="0">
              <a:ln>
                <a:noFill/>
              </a:ln>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0B4DE262-D325-E642-ABEC-78C43741D313}"/>
              </a:ext>
            </a:extLst>
          </p:cNvPr>
          <p:cNvSpPr/>
          <p:nvPr/>
        </p:nvSpPr>
        <p:spPr>
          <a:xfrm>
            <a:off x="108000" y="7407953"/>
            <a:ext cx="1561646"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Pronoun</a:t>
            </a:r>
            <a:r>
              <a:rPr lang="fr-FR" b="1" dirty="0">
                <a:solidFill>
                  <a:srgbClr val="000000"/>
                </a:solidFill>
                <a:latin typeface="Century Gothic" panose="020B0502020202020204" pitchFamily="34" charset="0"/>
              </a:rPr>
              <a:t> ‘on’</a:t>
            </a:r>
            <a:endParaRPr lang="en-GB" dirty="0">
              <a:solidFill>
                <a:srgbClr val="000000"/>
              </a:solidFill>
              <a:latin typeface="Century Gothic" panose="020B0502020202020204" pitchFamily="34" charset="0"/>
            </a:endParaRPr>
          </a:p>
        </p:txBody>
      </p:sp>
      <p:sp>
        <p:nvSpPr>
          <p:cNvPr id="5" name="Rectangle 4">
            <a:extLst>
              <a:ext uri="{FF2B5EF4-FFF2-40B4-BE49-F238E27FC236}">
                <a16:creationId xmlns:a16="http://schemas.microsoft.com/office/drawing/2014/main" id="{6A794E96-5538-0847-BE9D-4C50815C976C}"/>
              </a:ext>
            </a:extLst>
          </p:cNvPr>
          <p:cNvSpPr/>
          <p:nvPr/>
        </p:nvSpPr>
        <p:spPr>
          <a:xfrm>
            <a:off x="108000" y="7777358"/>
            <a:ext cx="6744360" cy="1231106"/>
          </a:xfrm>
          <a:prstGeom prst="rect">
            <a:avLst/>
          </a:prstGeom>
        </p:spPr>
        <p:txBody>
          <a:bodyPr wrap="square">
            <a:spAutoFit/>
          </a:bodyPr>
          <a:lstStyle/>
          <a:p>
            <a:pPr>
              <a:defRPr/>
            </a:pPr>
            <a:r>
              <a:rPr lang="en-US" sz="1600" b="1" dirty="0">
                <a:latin typeface="Century Gothic" panose="020F0302020204030204"/>
              </a:rPr>
              <a:t>On</a:t>
            </a:r>
            <a:r>
              <a:rPr lang="en-US" sz="1600" dirty="0">
                <a:latin typeface="Century Gothic" panose="020F0302020204030204"/>
              </a:rPr>
              <a:t> can mean </a:t>
            </a:r>
            <a:r>
              <a:rPr lang="en-US" sz="1600" b="1" dirty="0">
                <a:latin typeface="Century Gothic" panose="020F0302020204030204"/>
              </a:rPr>
              <a:t>people in general </a:t>
            </a:r>
            <a:r>
              <a:rPr lang="en-US" sz="1600" dirty="0">
                <a:latin typeface="Century Gothic" panose="020F0302020204030204"/>
              </a:rPr>
              <a:t>or </a:t>
            </a:r>
            <a:r>
              <a:rPr lang="en-US" sz="1600" b="1" dirty="0">
                <a:latin typeface="Century Gothic" panose="020F0302020204030204"/>
              </a:rPr>
              <a:t>‘we’ </a:t>
            </a:r>
            <a:r>
              <a:rPr lang="en-US" sz="1600" dirty="0">
                <a:latin typeface="Century Gothic" panose="020F0302020204030204"/>
              </a:rPr>
              <a:t>in </a:t>
            </a:r>
            <a:r>
              <a:rPr lang="en-US" sz="1600" b="1" dirty="0">
                <a:latin typeface="Century Gothic" panose="020F0302020204030204"/>
              </a:rPr>
              <a:t>informal situations.</a:t>
            </a:r>
          </a:p>
          <a:p>
            <a:pPr>
              <a:defRPr/>
            </a:pPr>
            <a:r>
              <a:rPr lang="en-US" sz="1000" dirty="0">
                <a:latin typeface="Century Gothic" panose="020F0302020204030204"/>
              </a:rPr>
              <a:t> </a:t>
            </a:r>
            <a:endParaRPr lang="en-US" sz="1000" b="1" dirty="0">
              <a:solidFill>
                <a:srgbClr val="EE6000"/>
              </a:solidFill>
              <a:latin typeface="Century Gothic" panose="020F0302020204030204"/>
            </a:endParaRPr>
          </a:p>
          <a:p>
            <a:pPr lvl="0">
              <a:defRPr/>
            </a:pPr>
            <a:r>
              <a:rPr lang="en-US" sz="1600" b="1" dirty="0">
                <a:latin typeface="Century Gothic" panose="020F0302020204030204"/>
              </a:rPr>
              <a:t>On </a:t>
            </a:r>
            <a:r>
              <a:rPr lang="en-US" sz="1600" dirty="0">
                <a:latin typeface="Century Gothic" panose="020F0302020204030204"/>
              </a:rPr>
              <a:t>parle</a:t>
            </a:r>
            <a:r>
              <a:rPr lang="en-US" sz="1600" b="1" dirty="0">
                <a:latin typeface="Century Gothic" panose="020F0302020204030204"/>
              </a:rPr>
              <a:t> </a:t>
            </a:r>
            <a:r>
              <a:rPr lang="en-US" sz="1600" dirty="0" err="1">
                <a:latin typeface="Century Gothic" panose="020F0302020204030204"/>
              </a:rPr>
              <a:t>anglais</a:t>
            </a:r>
            <a:r>
              <a:rPr lang="en-US" sz="1600" dirty="0">
                <a:latin typeface="Century Gothic" panose="020F0302020204030204"/>
              </a:rPr>
              <a:t> </a:t>
            </a:r>
            <a:r>
              <a:rPr lang="en-US" sz="1600" dirty="0" err="1">
                <a:latin typeface="Century Gothic" panose="020F0302020204030204"/>
              </a:rPr>
              <a:t>en</a:t>
            </a:r>
            <a:r>
              <a:rPr lang="en-US" sz="1600" dirty="0">
                <a:latin typeface="Century Gothic" panose="020F0302020204030204"/>
              </a:rPr>
              <a:t> </a:t>
            </a:r>
            <a:r>
              <a:rPr lang="en-US" sz="1600" dirty="0" err="1">
                <a:latin typeface="Century Gothic" panose="020F0302020204030204"/>
              </a:rPr>
              <a:t>Écosse</a:t>
            </a:r>
            <a:r>
              <a:rPr lang="en-US" sz="1600" dirty="0">
                <a:latin typeface="Century Gothic" panose="020F0302020204030204"/>
              </a:rPr>
              <a:t>. </a:t>
            </a:r>
          </a:p>
          <a:p>
            <a:pPr lvl="0">
              <a:defRPr/>
            </a:pPr>
            <a:r>
              <a:rPr lang="en-US" sz="1600" dirty="0">
                <a:latin typeface="Century Gothic" panose="020F0302020204030204"/>
              </a:rPr>
              <a:t>a) </a:t>
            </a:r>
            <a:r>
              <a:rPr lang="en-US" sz="1600" b="1" dirty="0">
                <a:latin typeface="Century Gothic" panose="020F0302020204030204"/>
              </a:rPr>
              <a:t>People</a:t>
            </a:r>
            <a:r>
              <a:rPr lang="en-US" sz="1600" dirty="0">
                <a:latin typeface="Century Gothic" panose="020F0302020204030204"/>
              </a:rPr>
              <a:t> speak English in Scotland.</a:t>
            </a:r>
          </a:p>
          <a:p>
            <a:pPr>
              <a:defRPr/>
            </a:pPr>
            <a:r>
              <a:rPr lang="en-US" sz="1600" dirty="0">
                <a:latin typeface="Century Gothic" panose="020F0302020204030204"/>
              </a:rPr>
              <a:t>b) </a:t>
            </a:r>
            <a:r>
              <a:rPr lang="en-US" sz="1600" b="1" dirty="0">
                <a:latin typeface="Century Gothic" panose="020F0302020204030204"/>
              </a:rPr>
              <a:t>We</a:t>
            </a:r>
            <a:r>
              <a:rPr lang="en-US" sz="1600" dirty="0">
                <a:latin typeface="Century Gothic" panose="020F0302020204030204"/>
              </a:rPr>
              <a:t> speak/are speaking English in Scotland.</a:t>
            </a:r>
          </a:p>
        </p:txBody>
      </p:sp>
      <p:graphicFrame>
        <p:nvGraphicFramePr>
          <p:cNvPr id="7" name="Table 13">
            <a:extLst>
              <a:ext uri="{FF2B5EF4-FFF2-40B4-BE49-F238E27FC236}">
                <a16:creationId xmlns:a16="http://schemas.microsoft.com/office/drawing/2014/main" id="{AAAC081B-2809-8B42-90B2-22183E5138CE}"/>
              </a:ext>
            </a:extLst>
          </p:cNvPr>
          <p:cNvGraphicFramePr>
            <a:graphicFrameLocks noGrp="1"/>
          </p:cNvGraphicFramePr>
          <p:nvPr>
            <p:extLst>
              <p:ext uri="{D42A27DB-BD31-4B8C-83A1-F6EECF244321}">
                <p14:modId xmlns:p14="http://schemas.microsoft.com/office/powerpoint/2010/main" val="2280999845"/>
              </p:ext>
            </p:extLst>
          </p:nvPr>
        </p:nvGraphicFramePr>
        <p:xfrm>
          <a:off x="108000" y="6523199"/>
          <a:ext cx="6508116" cy="734400"/>
        </p:xfrm>
        <a:graphic>
          <a:graphicData uri="http://schemas.openxmlformats.org/drawingml/2006/table">
            <a:tbl>
              <a:tblPr firstRow="1" bandRow="1">
                <a:tableStyleId>{2D5ABB26-0587-4C30-8999-92F81FD0307C}</a:tableStyleId>
              </a:tblPr>
              <a:tblGrid>
                <a:gridCol w="2505393">
                  <a:extLst>
                    <a:ext uri="{9D8B030D-6E8A-4147-A177-3AD203B41FA5}">
                      <a16:colId xmlns:a16="http://schemas.microsoft.com/office/drawing/2014/main" val="3559960742"/>
                    </a:ext>
                  </a:extLst>
                </a:gridCol>
                <a:gridCol w="1959293">
                  <a:extLst>
                    <a:ext uri="{9D8B030D-6E8A-4147-A177-3AD203B41FA5}">
                      <a16:colId xmlns:a16="http://schemas.microsoft.com/office/drawing/2014/main" val="2720680227"/>
                    </a:ext>
                  </a:extLst>
                </a:gridCol>
                <a:gridCol w="2043430">
                  <a:extLst>
                    <a:ext uri="{9D8B030D-6E8A-4147-A177-3AD203B41FA5}">
                      <a16:colId xmlns:a16="http://schemas.microsoft.com/office/drawing/2014/main" val="33611013"/>
                    </a:ext>
                  </a:extLst>
                </a:gridCol>
              </a:tblGrid>
              <a:tr h="244800">
                <a:tc>
                  <a:txBody>
                    <a:bodyPr/>
                    <a:lstStyle/>
                    <a:p>
                      <a:r>
                        <a:rPr lang="en-US" sz="1600" b="1" dirty="0">
                          <a:latin typeface="Century Gothic" panose="020B0502020202020204" pitchFamily="34" charset="0"/>
                        </a:rPr>
                        <a:t>faire + </a:t>
                      </a:r>
                      <a:r>
                        <a:rPr lang="en-US" sz="1600" b="1" dirty="0">
                          <a:solidFill>
                            <a:srgbClr val="EE6000"/>
                          </a:solidFill>
                          <a:latin typeface="Century Gothic" panose="020B0502020202020204" pitchFamily="34" charset="0"/>
                        </a:rPr>
                        <a:t>de</a:t>
                      </a:r>
                      <a:r>
                        <a:rPr lang="en-US" sz="1600" b="1" dirty="0">
                          <a:latin typeface="Century Gothic" panose="020B0502020202020204" pitchFamily="34" charset="0"/>
                        </a:rPr>
                        <a:t> + activity</a:t>
                      </a:r>
                    </a:p>
                  </a:txBody>
                  <a:tcPr marT="0" marB="0" anchor="ctr"/>
                </a:tc>
                <a:tc>
                  <a:txBody>
                    <a:bodyPr/>
                    <a:lstStyle/>
                    <a:p>
                      <a:r>
                        <a:rPr lang="en-US" sz="1600" dirty="0">
                          <a:latin typeface="Century Gothic" panose="020B0502020202020204" pitchFamily="34" charset="0"/>
                        </a:rPr>
                        <a:t>Je </a:t>
                      </a:r>
                      <a:r>
                        <a:rPr lang="en-US" sz="1600" dirty="0" err="1">
                          <a:latin typeface="Century Gothic" panose="020B0502020202020204" pitchFamily="34" charset="0"/>
                        </a:rPr>
                        <a:t>fais</a:t>
                      </a:r>
                      <a:r>
                        <a:rPr lang="en-US" sz="1600" dirty="0">
                          <a:latin typeface="Century Gothic" panose="020B0502020202020204" pitchFamily="34" charset="0"/>
                        </a:rPr>
                        <a:t> </a:t>
                      </a:r>
                      <a:r>
                        <a:rPr lang="en-US" sz="1600" b="1" dirty="0">
                          <a:solidFill>
                            <a:srgbClr val="EE6000"/>
                          </a:solidFill>
                          <a:latin typeface="Century Gothic" panose="020B0502020202020204" pitchFamily="34" charset="0"/>
                        </a:rPr>
                        <a:t>du</a:t>
                      </a:r>
                      <a:r>
                        <a:rPr lang="en-US" sz="1600" dirty="0">
                          <a:latin typeface="Century Gothic" panose="020B0502020202020204" pitchFamily="34" charset="0"/>
                        </a:rPr>
                        <a:t> sport</a:t>
                      </a:r>
                    </a:p>
                  </a:txBody>
                  <a:tcPr marT="0" marB="0" anchor="ctr"/>
                </a:tc>
                <a:tc>
                  <a:txBody>
                    <a:bodyPr/>
                    <a:lstStyle/>
                    <a:p>
                      <a:r>
                        <a:rPr lang="en-US" sz="1600" dirty="0">
                          <a:latin typeface="Century Gothic" panose="020B0502020202020204" pitchFamily="34" charset="0"/>
                        </a:rPr>
                        <a:t>I play (some) sport</a:t>
                      </a:r>
                    </a:p>
                  </a:txBody>
                  <a:tcPr marT="0" marB="0" anchor="ctr"/>
                </a:tc>
                <a:extLst>
                  <a:ext uri="{0D108BD9-81ED-4DB2-BD59-A6C34878D82A}">
                    <a16:rowId xmlns:a16="http://schemas.microsoft.com/office/drawing/2014/main" val="1650755632"/>
                  </a:ext>
                </a:extLst>
              </a:tr>
              <a:tr h="244800">
                <a:tc>
                  <a:txBody>
                    <a:bodyPr/>
                    <a:lstStyle/>
                    <a:p>
                      <a:r>
                        <a:rPr lang="en-US" sz="1600" b="1" dirty="0" err="1">
                          <a:latin typeface="Century Gothic" panose="020B0502020202020204" pitchFamily="34" charset="0"/>
                        </a:rPr>
                        <a:t>jouer</a:t>
                      </a:r>
                      <a:r>
                        <a:rPr lang="en-US" sz="1600" b="1" dirty="0">
                          <a:latin typeface="Century Gothic" panose="020B0502020202020204" pitchFamily="34" charset="0"/>
                        </a:rPr>
                        <a:t> + </a:t>
                      </a:r>
                      <a:r>
                        <a:rPr lang="en-US" sz="1600" b="1" dirty="0" err="1">
                          <a:solidFill>
                            <a:srgbClr val="EE6000"/>
                          </a:solidFill>
                          <a:latin typeface="Century Gothic" panose="020B0502020202020204" pitchFamily="34" charset="0"/>
                        </a:rPr>
                        <a:t>à</a:t>
                      </a:r>
                      <a:r>
                        <a:rPr lang="en-US" sz="1600" b="1" dirty="0">
                          <a:latin typeface="Century Gothic" panose="020B0502020202020204" pitchFamily="34" charset="0"/>
                        </a:rPr>
                        <a:t> + sport/game</a:t>
                      </a:r>
                    </a:p>
                  </a:txBody>
                  <a:tcPr marT="0" marB="0" anchor="ctr"/>
                </a:tc>
                <a:tc>
                  <a:txBody>
                    <a:bodyPr/>
                    <a:lstStyle/>
                    <a:p>
                      <a:r>
                        <a:rPr lang="en-US" sz="1600" dirty="0">
                          <a:latin typeface="Century Gothic" panose="020B0502020202020204" pitchFamily="34" charset="0"/>
                        </a:rPr>
                        <a:t>Je </a:t>
                      </a:r>
                      <a:r>
                        <a:rPr lang="en-US" sz="1600" dirty="0" err="1">
                          <a:latin typeface="Century Gothic" panose="020B0502020202020204" pitchFamily="34" charset="0"/>
                        </a:rPr>
                        <a:t>joue</a:t>
                      </a:r>
                      <a:r>
                        <a:rPr lang="en-US" sz="1600" dirty="0">
                          <a:latin typeface="Century Gothic" panose="020B0502020202020204" pitchFamily="34" charset="0"/>
                        </a:rPr>
                        <a:t> </a:t>
                      </a:r>
                      <a:r>
                        <a:rPr lang="en-US" sz="1600" b="1" dirty="0">
                          <a:solidFill>
                            <a:srgbClr val="EE6000"/>
                          </a:solidFill>
                          <a:latin typeface="Century Gothic" panose="020B0502020202020204" pitchFamily="34" charset="0"/>
                        </a:rPr>
                        <a:t>au</a:t>
                      </a:r>
                      <a:r>
                        <a:rPr lang="en-US" sz="1600" dirty="0">
                          <a:latin typeface="Century Gothic" panose="020B0502020202020204" pitchFamily="34" charset="0"/>
                        </a:rPr>
                        <a:t> foot.</a:t>
                      </a:r>
                    </a:p>
                  </a:txBody>
                  <a:tcPr marT="0" marB="0" anchor="ctr"/>
                </a:tc>
                <a:tc>
                  <a:txBody>
                    <a:bodyPr/>
                    <a:lstStyle/>
                    <a:p>
                      <a:r>
                        <a:rPr lang="en-US" sz="1600" dirty="0">
                          <a:latin typeface="Century Gothic" panose="020B0502020202020204" pitchFamily="34" charset="0"/>
                        </a:rPr>
                        <a:t>I play football.</a:t>
                      </a:r>
                    </a:p>
                  </a:txBody>
                  <a:tcPr marT="0" marB="0" anchor="ctr"/>
                </a:tc>
                <a:extLst>
                  <a:ext uri="{0D108BD9-81ED-4DB2-BD59-A6C34878D82A}">
                    <a16:rowId xmlns:a16="http://schemas.microsoft.com/office/drawing/2014/main" val="518343773"/>
                  </a:ext>
                </a:extLst>
              </a:tr>
              <a:tr h="244800">
                <a:tc>
                  <a:txBody>
                    <a:bodyPr/>
                    <a:lstStyle/>
                    <a:p>
                      <a:r>
                        <a:rPr lang="en-US" sz="1600" b="1" dirty="0" err="1">
                          <a:latin typeface="Century Gothic" panose="020B0502020202020204" pitchFamily="34" charset="0"/>
                        </a:rPr>
                        <a:t>jouer</a:t>
                      </a:r>
                      <a:r>
                        <a:rPr lang="en-US" sz="1600" b="1" dirty="0">
                          <a:latin typeface="Century Gothic" panose="020B0502020202020204" pitchFamily="34" charset="0"/>
                        </a:rPr>
                        <a:t> + </a:t>
                      </a:r>
                      <a:r>
                        <a:rPr lang="en-US" sz="1600" b="1" dirty="0">
                          <a:solidFill>
                            <a:srgbClr val="EE6000"/>
                          </a:solidFill>
                          <a:latin typeface="Century Gothic" panose="020B0502020202020204" pitchFamily="34" charset="0"/>
                        </a:rPr>
                        <a:t>de</a:t>
                      </a:r>
                      <a:r>
                        <a:rPr lang="en-US" sz="1600" b="1" dirty="0">
                          <a:latin typeface="Century Gothic" panose="020B0502020202020204" pitchFamily="34" charset="0"/>
                        </a:rPr>
                        <a:t> + instrument</a:t>
                      </a:r>
                    </a:p>
                  </a:txBody>
                  <a:tcPr marT="0" marB="0" anchor="ctr"/>
                </a:tc>
                <a:tc>
                  <a:txBody>
                    <a:bodyPr/>
                    <a:lstStyle/>
                    <a:p>
                      <a:r>
                        <a:rPr lang="en-US" sz="1600" dirty="0">
                          <a:latin typeface="Century Gothic" panose="020B0502020202020204" pitchFamily="34" charset="0"/>
                        </a:rPr>
                        <a:t>Je </a:t>
                      </a:r>
                      <a:r>
                        <a:rPr lang="en-US" sz="1600" dirty="0" err="1">
                          <a:latin typeface="Century Gothic" panose="020B0502020202020204" pitchFamily="34" charset="0"/>
                        </a:rPr>
                        <a:t>joue</a:t>
                      </a:r>
                      <a:r>
                        <a:rPr lang="en-US" sz="1600" dirty="0">
                          <a:latin typeface="Century Gothic" panose="020B0502020202020204" pitchFamily="34" charset="0"/>
                        </a:rPr>
                        <a:t> </a:t>
                      </a:r>
                      <a:r>
                        <a:rPr lang="en-US" sz="1600" b="1" dirty="0">
                          <a:solidFill>
                            <a:srgbClr val="EE6000"/>
                          </a:solidFill>
                          <a:latin typeface="Century Gothic" panose="020B0502020202020204" pitchFamily="34" charset="0"/>
                        </a:rPr>
                        <a:t>du</a:t>
                      </a:r>
                      <a:r>
                        <a:rPr lang="en-US" sz="1600" dirty="0">
                          <a:latin typeface="Century Gothic" panose="020B0502020202020204" pitchFamily="34" charset="0"/>
                        </a:rPr>
                        <a:t> piano.</a:t>
                      </a:r>
                    </a:p>
                  </a:txBody>
                  <a:tcPr marT="0" marB="0" anchor="ctr"/>
                </a:tc>
                <a:tc>
                  <a:txBody>
                    <a:bodyPr/>
                    <a:lstStyle/>
                    <a:p>
                      <a:r>
                        <a:rPr lang="en-US" sz="1600" dirty="0">
                          <a:latin typeface="Century Gothic" panose="020B0502020202020204" pitchFamily="34" charset="0"/>
                        </a:rPr>
                        <a:t>I play the piano.</a:t>
                      </a:r>
                    </a:p>
                  </a:txBody>
                  <a:tcPr marT="0" marB="0" anchor="ctr"/>
                </a:tc>
                <a:extLst>
                  <a:ext uri="{0D108BD9-81ED-4DB2-BD59-A6C34878D82A}">
                    <a16:rowId xmlns:a16="http://schemas.microsoft.com/office/drawing/2014/main" val="1791147010"/>
                  </a:ext>
                </a:extLst>
              </a:tr>
            </a:tbl>
          </a:graphicData>
        </a:graphic>
      </p:graphicFrame>
      <p:graphicFrame>
        <p:nvGraphicFramePr>
          <p:cNvPr id="14" name="Table 16">
            <a:extLst>
              <a:ext uri="{FF2B5EF4-FFF2-40B4-BE49-F238E27FC236}">
                <a16:creationId xmlns:a16="http://schemas.microsoft.com/office/drawing/2014/main" id="{7501BF83-A78A-7142-99F9-2C42DCC927B3}"/>
              </a:ext>
            </a:extLst>
          </p:cNvPr>
          <p:cNvGraphicFramePr>
            <a:graphicFrameLocks noGrp="1"/>
          </p:cNvGraphicFramePr>
          <p:nvPr>
            <p:extLst>
              <p:ext uri="{D42A27DB-BD31-4B8C-83A1-F6EECF244321}">
                <p14:modId xmlns:p14="http://schemas.microsoft.com/office/powerpoint/2010/main" val="342327825"/>
              </p:ext>
            </p:extLst>
          </p:nvPr>
        </p:nvGraphicFramePr>
        <p:xfrm>
          <a:off x="210641" y="1334047"/>
          <a:ext cx="6458720" cy="975360"/>
        </p:xfrm>
        <a:graphic>
          <a:graphicData uri="http://schemas.openxmlformats.org/drawingml/2006/table">
            <a:tbl>
              <a:tblPr firstRow="1" bandRow="1">
                <a:tableStyleId>{2D5ABB26-0587-4C30-8999-92F81FD0307C}</a:tableStyleId>
              </a:tblPr>
              <a:tblGrid>
                <a:gridCol w="1614680">
                  <a:extLst>
                    <a:ext uri="{9D8B030D-6E8A-4147-A177-3AD203B41FA5}">
                      <a16:colId xmlns:a16="http://schemas.microsoft.com/office/drawing/2014/main" val="1377058694"/>
                    </a:ext>
                  </a:extLst>
                </a:gridCol>
                <a:gridCol w="1614680">
                  <a:extLst>
                    <a:ext uri="{9D8B030D-6E8A-4147-A177-3AD203B41FA5}">
                      <a16:colId xmlns:a16="http://schemas.microsoft.com/office/drawing/2014/main" val="3453889929"/>
                    </a:ext>
                  </a:extLst>
                </a:gridCol>
                <a:gridCol w="1614680">
                  <a:extLst>
                    <a:ext uri="{9D8B030D-6E8A-4147-A177-3AD203B41FA5}">
                      <a16:colId xmlns:a16="http://schemas.microsoft.com/office/drawing/2014/main" val="3564679657"/>
                    </a:ext>
                  </a:extLst>
                </a:gridCol>
                <a:gridCol w="1614680">
                  <a:extLst>
                    <a:ext uri="{9D8B030D-6E8A-4147-A177-3AD203B41FA5}">
                      <a16:colId xmlns:a16="http://schemas.microsoft.com/office/drawing/2014/main" val="3848919822"/>
                    </a:ext>
                  </a:extLst>
                </a:gridCol>
              </a:tblGrid>
              <a:tr h="216000">
                <a:tc>
                  <a:txBody>
                    <a:bodyPr/>
                    <a:lstStyle/>
                    <a:p>
                      <a:pPr algn="ctr"/>
                      <a:r>
                        <a:rPr lang="en-US" sz="1600" b="1" dirty="0">
                          <a:latin typeface="Century Gothic" panose="020B0502020202020204" pitchFamily="34" charset="0"/>
                        </a:rPr>
                        <a:t>masculine</a:t>
                      </a:r>
                    </a:p>
                  </a:txBody>
                  <a:tcPr marT="0" marB="0"/>
                </a:tc>
                <a:tc>
                  <a:txBody>
                    <a:bodyPr/>
                    <a:lstStyle/>
                    <a:p>
                      <a:pPr algn="ctr"/>
                      <a:r>
                        <a:rPr lang="en-US" sz="1600" b="1" dirty="0">
                          <a:latin typeface="Century Gothic" panose="020B0502020202020204" pitchFamily="34" charset="0"/>
                        </a:rPr>
                        <a:t>masculine</a:t>
                      </a:r>
                    </a:p>
                    <a:p>
                      <a:pPr algn="ctr"/>
                      <a:r>
                        <a:rPr lang="en-US" sz="1600" dirty="0">
                          <a:latin typeface="Century Gothic" panose="020B0502020202020204" pitchFamily="34" charset="0"/>
                        </a:rPr>
                        <a:t>(before vowel or h)</a:t>
                      </a:r>
                    </a:p>
                  </a:txBody>
                  <a:tcPr marT="0" marB="0"/>
                </a:tc>
                <a:tc>
                  <a:txBody>
                    <a:bodyPr/>
                    <a:lstStyle/>
                    <a:p>
                      <a:pPr algn="ctr"/>
                      <a:r>
                        <a:rPr lang="en-US" sz="1600" b="1" dirty="0">
                          <a:latin typeface="Century Gothic" panose="020B0502020202020204" pitchFamily="34" charset="0"/>
                        </a:rPr>
                        <a:t>feminine</a:t>
                      </a:r>
                    </a:p>
                  </a:txBody>
                  <a:tcPr marT="0" marB="0"/>
                </a:tc>
                <a:tc>
                  <a:txBody>
                    <a:bodyPr/>
                    <a:lstStyle/>
                    <a:p>
                      <a:pPr algn="ctr"/>
                      <a:r>
                        <a:rPr lang="en-US" sz="1600" b="1" dirty="0">
                          <a:latin typeface="Century Gothic" panose="020B0502020202020204" pitchFamily="34" charset="0"/>
                        </a:rPr>
                        <a:t>plural</a:t>
                      </a:r>
                    </a:p>
                  </a:txBody>
                  <a:tcPr marT="0" marB="0"/>
                </a:tc>
                <a:extLst>
                  <a:ext uri="{0D108BD9-81ED-4DB2-BD59-A6C34878D82A}">
                    <a16:rowId xmlns:a16="http://schemas.microsoft.com/office/drawing/2014/main" val="3005614308"/>
                  </a:ext>
                </a:extLst>
              </a:tr>
              <a:tr h="216000">
                <a:tc>
                  <a:txBody>
                    <a:bodyPr/>
                    <a:lstStyle/>
                    <a:p>
                      <a:pPr algn="ctr"/>
                      <a:r>
                        <a:rPr lang="en-US" sz="1600" b="1" dirty="0" err="1">
                          <a:solidFill>
                            <a:srgbClr val="EE6000"/>
                          </a:solidFill>
                          <a:latin typeface="Century Gothic" panose="020B0502020202020204" pitchFamily="34" charset="0"/>
                        </a:rPr>
                        <a:t>ce</a:t>
                      </a:r>
                      <a:r>
                        <a:rPr lang="en-US" sz="1600" dirty="0">
                          <a:latin typeface="Century Gothic" panose="020B0502020202020204" pitchFamily="34" charset="0"/>
                        </a:rPr>
                        <a:t> </a:t>
                      </a:r>
                      <a:r>
                        <a:rPr lang="en-US" sz="1600" dirty="0" err="1">
                          <a:latin typeface="Century Gothic" panose="020B0502020202020204" pitchFamily="34" charset="0"/>
                        </a:rPr>
                        <a:t>marché</a:t>
                      </a:r>
                      <a:endParaRPr lang="en-US" sz="1600" dirty="0">
                        <a:latin typeface="Century Gothic" panose="020B0502020202020204" pitchFamily="34" charset="0"/>
                      </a:endParaRPr>
                    </a:p>
                  </a:txBody>
                  <a:tcPr marT="0" marB="0"/>
                </a:tc>
                <a:tc>
                  <a:txBody>
                    <a:bodyPr/>
                    <a:lstStyle/>
                    <a:p>
                      <a:pPr algn="ctr"/>
                      <a:r>
                        <a:rPr lang="en-US" sz="1600" b="1" dirty="0" err="1">
                          <a:latin typeface="Century Gothic" panose="020B0502020202020204" pitchFamily="34" charset="0"/>
                        </a:rPr>
                        <a:t>cet</a:t>
                      </a:r>
                      <a:r>
                        <a:rPr lang="en-US" sz="1600" dirty="0">
                          <a:latin typeface="Century Gothic" panose="020B0502020202020204" pitchFamily="34" charset="0"/>
                        </a:rPr>
                        <a:t> homme</a:t>
                      </a:r>
                    </a:p>
                  </a:txBody>
                  <a:tcPr marT="0" marB="0"/>
                </a:tc>
                <a:tc>
                  <a:txBody>
                    <a:bodyPr/>
                    <a:lstStyle/>
                    <a:p>
                      <a:pPr algn="ctr"/>
                      <a:r>
                        <a:rPr lang="en-US" sz="1600" b="1" dirty="0" err="1">
                          <a:solidFill>
                            <a:srgbClr val="EE6000"/>
                          </a:solidFill>
                          <a:latin typeface="Century Gothic" panose="020B0502020202020204" pitchFamily="34" charset="0"/>
                        </a:rPr>
                        <a:t>cette</a:t>
                      </a:r>
                      <a:r>
                        <a:rPr lang="en-US" sz="1600" dirty="0">
                          <a:latin typeface="Century Gothic" panose="020B0502020202020204" pitchFamily="34" charset="0"/>
                        </a:rPr>
                        <a:t> femme</a:t>
                      </a:r>
                    </a:p>
                  </a:txBody>
                  <a:tcPr marT="0" marB="0"/>
                </a:tc>
                <a:tc>
                  <a:txBody>
                    <a:bodyPr/>
                    <a:lstStyle/>
                    <a:p>
                      <a:pPr algn="ctr"/>
                      <a:r>
                        <a:rPr lang="en-US" sz="1600" b="1" dirty="0" err="1">
                          <a:solidFill>
                            <a:srgbClr val="EE6000"/>
                          </a:solidFill>
                          <a:latin typeface="Century Gothic" panose="020B0502020202020204" pitchFamily="34" charset="0"/>
                        </a:rPr>
                        <a:t>ces</a:t>
                      </a:r>
                      <a:r>
                        <a:rPr lang="en-US" sz="1600" dirty="0">
                          <a:latin typeface="Century Gothic" panose="020B0502020202020204" pitchFamily="34" charset="0"/>
                        </a:rPr>
                        <a:t> </a:t>
                      </a:r>
                      <a:r>
                        <a:rPr lang="en-US" sz="1600" dirty="0" err="1">
                          <a:latin typeface="Century Gothic" panose="020B0502020202020204" pitchFamily="34" charset="0"/>
                        </a:rPr>
                        <a:t>vélos</a:t>
                      </a:r>
                      <a:endParaRPr lang="en-US" sz="1600" dirty="0">
                        <a:latin typeface="Century Gothic" panose="020B0502020202020204" pitchFamily="34" charset="0"/>
                      </a:endParaRPr>
                    </a:p>
                  </a:txBody>
                  <a:tcPr marT="0" marB="0"/>
                </a:tc>
                <a:extLst>
                  <a:ext uri="{0D108BD9-81ED-4DB2-BD59-A6C34878D82A}">
                    <a16:rowId xmlns:a16="http://schemas.microsoft.com/office/drawing/2014/main" val="2271829477"/>
                  </a:ext>
                </a:extLst>
              </a:tr>
            </a:tbl>
          </a:graphicData>
        </a:graphic>
      </p:graphicFrame>
      <p:sp>
        <p:nvSpPr>
          <p:cNvPr id="74" name="Rectangle 73">
            <a:extLst>
              <a:ext uri="{FF2B5EF4-FFF2-40B4-BE49-F238E27FC236}">
                <a16:creationId xmlns:a16="http://schemas.microsoft.com/office/drawing/2014/main" id="{64E463DF-C61E-6246-98B1-70055621ECC4}"/>
              </a:ext>
            </a:extLst>
          </p:cNvPr>
          <p:cNvSpPr/>
          <p:nvPr/>
        </p:nvSpPr>
        <p:spPr>
          <a:xfrm>
            <a:off x="108000" y="2698083"/>
            <a:ext cx="6789239" cy="2215991"/>
          </a:xfrm>
          <a:prstGeom prst="rect">
            <a:avLst/>
          </a:prstGeom>
        </p:spPr>
        <p:txBody>
          <a:bodyPr wrap="square">
            <a:spAutoFit/>
          </a:bodyPr>
          <a:lstStyle/>
          <a:p>
            <a:r>
              <a:rPr lang="en-US" sz="1600" dirty="0">
                <a:latin typeface="Century Gothic" panose="020F0302020204030204"/>
              </a:rPr>
              <a:t>-ER</a:t>
            </a:r>
            <a:r>
              <a:rPr lang="en-US" sz="1600" b="1" dirty="0">
                <a:latin typeface="Century Gothic" panose="020F0302020204030204"/>
              </a:rPr>
              <a:t> verbs </a:t>
            </a:r>
            <a:r>
              <a:rPr lang="en-US" sz="1600" dirty="0">
                <a:latin typeface="Century Gothic" panose="020F0302020204030204"/>
              </a:rPr>
              <a:t>make their </a:t>
            </a:r>
            <a:r>
              <a:rPr lang="en-US" sz="1600" b="1" dirty="0">
                <a:latin typeface="Century Gothic" panose="020F0302020204030204"/>
              </a:rPr>
              <a:t>perfect tense </a:t>
            </a:r>
            <a:r>
              <a:rPr lang="en-US" sz="1600" dirty="0">
                <a:latin typeface="Century Gothic" panose="020F0302020204030204"/>
              </a:rPr>
              <a:t>as follows:</a:t>
            </a:r>
          </a:p>
          <a:p>
            <a:pPr lvl="0"/>
            <a:endParaRPr lang="en-US" sz="1000" dirty="0">
              <a:latin typeface="Century Gothic" panose="020F0302020204030204"/>
            </a:endParaRPr>
          </a:p>
          <a:p>
            <a:pPr lvl="1"/>
            <a:r>
              <a:rPr lang="en-US" sz="1600" b="1" dirty="0">
                <a:latin typeface="Century Gothic" panose="020F0302020204030204"/>
              </a:rPr>
              <a:t>Present</a:t>
            </a:r>
            <a:r>
              <a:rPr lang="en-US" sz="1600" dirty="0">
                <a:latin typeface="Century Gothic" panose="020F0302020204030204"/>
              </a:rPr>
              <a:t>		</a:t>
            </a:r>
            <a:r>
              <a:rPr lang="en-US" sz="1600" b="1" dirty="0">
                <a:latin typeface="Century Gothic" panose="020F0302020204030204"/>
              </a:rPr>
              <a:t>Perfect</a:t>
            </a:r>
            <a:r>
              <a:rPr lang="en-US" sz="1600" dirty="0">
                <a:latin typeface="Century Gothic" panose="020F0302020204030204"/>
              </a:rPr>
              <a:t> </a:t>
            </a:r>
            <a:r>
              <a:rPr lang="en-US" sz="1600" b="1" dirty="0">
                <a:latin typeface="Century Gothic" panose="020F0302020204030204"/>
              </a:rPr>
              <a:t>(past)</a:t>
            </a:r>
          </a:p>
          <a:p>
            <a:pPr lvl="1"/>
            <a:r>
              <a:rPr lang="en-US" sz="1600" dirty="0">
                <a:latin typeface="Century Gothic" panose="020F0302020204030204"/>
              </a:rPr>
              <a:t>je </a:t>
            </a:r>
            <a:r>
              <a:rPr lang="en-US" sz="1600" dirty="0" err="1">
                <a:latin typeface="Century Gothic" panose="020F0302020204030204"/>
              </a:rPr>
              <a:t>travaille</a:t>
            </a:r>
            <a:r>
              <a:rPr lang="en-US" sz="1600" dirty="0">
                <a:latin typeface="Century Gothic" panose="020F0302020204030204"/>
              </a:rPr>
              <a:t>	  →	</a:t>
            </a:r>
            <a:r>
              <a:rPr lang="en-US" sz="1600" dirty="0" err="1">
                <a:latin typeface="Century Gothic" panose="020F0302020204030204"/>
              </a:rPr>
              <a:t>j’</a:t>
            </a:r>
            <a:r>
              <a:rPr lang="en-US" sz="1600" b="1" dirty="0" err="1">
                <a:latin typeface="Century Gothic" panose="020F0302020204030204"/>
              </a:rPr>
              <a:t>ai</a:t>
            </a:r>
            <a:r>
              <a:rPr lang="en-US" sz="1600" dirty="0">
                <a:latin typeface="Century Gothic" panose="020F0302020204030204"/>
              </a:rPr>
              <a:t> </a:t>
            </a:r>
            <a:r>
              <a:rPr lang="en-US" sz="1600" dirty="0" err="1">
                <a:latin typeface="Century Gothic" panose="020F0302020204030204"/>
              </a:rPr>
              <a:t>travaill</a:t>
            </a:r>
            <a:r>
              <a:rPr lang="en-US" sz="1600" b="1" dirty="0" err="1">
                <a:latin typeface="Century Gothic" panose="020F0302020204030204"/>
              </a:rPr>
              <a:t>é</a:t>
            </a:r>
            <a:r>
              <a:rPr lang="en-US" sz="1600" dirty="0">
                <a:latin typeface="Century Gothic" panose="020F0302020204030204"/>
              </a:rPr>
              <a:t>	 </a:t>
            </a:r>
          </a:p>
          <a:p>
            <a:pPr lvl="1"/>
            <a:r>
              <a:rPr lang="en-US" sz="1600" dirty="0">
                <a:latin typeface="Century Gothic" panose="020F0302020204030204"/>
              </a:rPr>
              <a:t>(I work)		(I worked)</a:t>
            </a:r>
          </a:p>
          <a:p>
            <a:pPr lvl="1"/>
            <a:r>
              <a:rPr lang="en-US" sz="1600" dirty="0" err="1">
                <a:latin typeface="Century Gothic" panose="020F0302020204030204"/>
              </a:rPr>
              <a:t>tu</a:t>
            </a:r>
            <a:r>
              <a:rPr lang="en-US" sz="1600" dirty="0">
                <a:latin typeface="Century Gothic" panose="020F0302020204030204"/>
              </a:rPr>
              <a:t> </a:t>
            </a:r>
            <a:r>
              <a:rPr lang="en-US" sz="1600" dirty="0" err="1">
                <a:latin typeface="Century Gothic" panose="020F0302020204030204"/>
              </a:rPr>
              <a:t>travailles</a:t>
            </a:r>
            <a:r>
              <a:rPr lang="en-US" sz="1600" dirty="0">
                <a:latin typeface="Century Gothic" panose="020F0302020204030204"/>
              </a:rPr>
              <a:t>	  →	</a:t>
            </a:r>
            <a:r>
              <a:rPr lang="en-US" sz="1600" dirty="0" err="1">
                <a:latin typeface="Century Gothic" panose="020F0302020204030204"/>
              </a:rPr>
              <a:t>tu</a:t>
            </a:r>
            <a:r>
              <a:rPr lang="en-US" sz="1600" dirty="0">
                <a:latin typeface="Century Gothic" panose="020F0302020204030204"/>
              </a:rPr>
              <a:t> </a:t>
            </a:r>
            <a:r>
              <a:rPr lang="en-US" sz="1600" b="1" dirty="0">
                <a:latin typeface="Century Gothic" panose="020F0302020204030204"/>
              </a:rPr>
              <a:t>as</a:t>
            </a:r>
            <a:r>
              <a:rPr lang="en-US" sz="1600" dirty="0">
                <a:latin typeface="Century Gothic" panose="020F0302020204030204"/>
              </a:rPr>
              <a:t> </a:t>
            </a:r>
            <a:r>
              <a:rPr lang="en-US" sz="1600" dirty="0" err="1">
                <a:latin typeface="Century Gothic" panose="020F0302020204030204"/>
              </a:rPr>
              <a:t>travaill</a:t>
            </a:r>
            <a:r>
              <a:rPr lang="en-US" sz="1600" b="1" dirty="0" err="1">
                <a:latin typeface="Century Gothic" panose="020F0302020204030204"/>
              </a:rPr>
              <a:t>é</a:t>
            </a:r>
            <a:endParaRPr lang="en-US" sz="1600" b="1" dirty="0">
              <a:latin typeface="Century Gothic" panose="020F0302020204030204"/>
            </a:endParaRPr>
          </a:p>
          <a:p>
            <a:pPr lvl="1"/>
            <a:r>
              <a:rPr lang="en-US" sz="1600" dirty="0">
                <a:latin typeface="Century Gothic" panose="020F0302020204030204"/>
              </a:rPr>
              <a:t>(you work)		(you worked)</a:t>
            </a:r>
          </a:p>
          <a:p>
            <a:pPr lvl="1"/>
            <a:r>
              <a:rPr lang="en-US" sz="1600" dirty="0">
                <a:latin typeface="Century Gothic" panose="020F0302020204030204"/>
              </a:rPr>
              <a:t>il/</a:t>
            </a:r>
            <a:r>
              <a:rPr lang="en-US" sz="1600" dirty="0" err="1">
                <a:latin typeface="Century Gothic" panose="020F0302020204030204"/>
              </a:rPr>
              <a:t>elle</a:t>
            </a:r>
            <a:r>
              <a:rPr lang="en-US" sz="1600" dirty="0">
                <a:latin typeface="Century Gothic" panose="020F0302020204030204"/>
              </a:rPr>
              <a:t> </a:t>
            </a:r>
            <a:r>
              <a:rPr lang="en-US" sz="1600" dirty="0" err="1">
                <a:latin typeface="Century Gothic" panose="020F0302020204030204"/>
              </a:rPr>
              <a:t>travaille</a:t>
            </a:r>
            <a:r>
              <a:rPr lang="en-US" sz="1600" dirty="0">
                <a:latin typeface="Century Gothic" panose="020F0302020204030204"/>
              </a:rPr>
              <a:t>	  →	il/</a:t>
            </a:r>
            <a:r>
              <a:rPr lang="en-US" sz="1600" dirty="0" err="1">
                <a:latin typeface="Century Gothic" panose="020F0302020204030204"/>
              </a:rPr>
              <a:t>elle</a:t>
            </a:r>
            <a:r>
              <a:rPr lang="en-US" sz="1600" dirty="0">
                <a:latin typeface="Century Gothic" panose="020F0302020204030204"/>
              </a:rPr>
              <a:t> </a:t>
            </a:r>
            <a:r>
              <a:rPr lang="en-US" sz="1600" b="1" dirty="0">
                <a:latin typeface="Century Gothic" panose="020F0302020204030204"/>
              </a:rPr>
              <a:t>a</a:t>
            </a:r>
            <a:r>
              <a:rPr lang="en-US" sz="1600" dirty="0">
                <a:latin typeface="Century Gothic" panose="020F0302020204030204"/>
              </a:rPr>
              <a:t> </a:t>
            </a:r>
            <a:r>
              <a:rPr lang="en-US" sz="1600" dirty="0" err="1">
                <a:latin typeface="Century Gothic" panose="020F0302020204030204"/>
              </a:rPr>
              <a:t>travaill</a:t>
            </a:r>
            <a:r>
              <a:rPr lang="en-US" sz="1600" b="1" dirty="0" err="1">
                <a:latin typeface="Century Gothic" panose="020F0302020204030204"/>
              </a:rPr>
              <a:t>é</a:t>
            </a:r>
            <a:endParaRPr lang="en-US" sz="1600" b="1" dirty="0">
              <a:latin typeface="Century Gothic" panose="020F0302020204030204"/>
            </a:endParaRPr>
          </a:p>
          <a:p>
            <a:pPr lvl="1"/>
            <a:r>
              <a:rPr lang="en-US" sz="1600" dirty="0">
                <a:latin typeface="Century Gothic" panose="020F0302020204030204"/>
              </a:rPr>
              <a:t>(s(he) works)		(s(he) worked)</a:t>
            </a:r>
          </a:p>
        </p:txBody>
      </p:sp>
      <p:pic>
        <p:nvPicPr>
          <p:cNvPr id="77" name="Picture 76" descr="A picture containing a piano&#10;">
            <a:extLst>
              <a:ext uri="{FF2B5EF4-FFF2-40B4-BE49-F238E27FC236}">
                <a16:creationId xmlns:a16="http://schemas.microsoft.com/office/drawing/2014/main" id="{F0A83D4B-6156-9148-8344-C9D8591CD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0604" y="4439978"/>
            <a:ext cx="965126" cy="734400"/>
          </a:xfrm>
          <a:prstGeom prst="rect">
            <a:avLst/>
          </a:prstGeom>
        </p:spPr>
      </p:pic>
      <p:pic>
        <p:nvPicPr>
          <p:cNvPr id="78" name="Picture 6" descr="black and white clip art bike - Clip Art Library">
            <a:extLst>
              <a:ext uri="{FF2B5EF4-FFF2-40B4-BE49-F238E27FC236}">
                <a16:creationId xmlns:a16="http://schemas.microsoft.com/office/drawing/2014/main" id="{73E4BC45-1DAB-A944-BE01-6A4CF9CF2D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7562" y="1636996"/>
            <a:ext cx="609852" cy="39386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black and white clip art bike - Clip Art Library">
            <a:extLst>
              <a:ext uri="{FF2B5EF4-FFF2-40B4-BE49-F238E27FC236}">
                <a16:creationId xmlns:a16="http://schemas.microsoft.com/office/drawing/2014/main" id="{40D3C517-4DDB-1748-A839-768B71D935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0492" y="1631316"/>
            <a:ext cx="609852" cy="39386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descr="A woman (Amandine)">
            <a:extLst>
              <a:ext uri="{FF2B5EF4-FFF2-40B4-BE49-F238E27FC236}">
                <a16:creationId xmlns:a16="http://schemas.microsoft.com/office/drawing/2014/main" id="{CA0EEB34-A75D-A14C-8066-EBF673C0C5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7028" y="1477331"/>
            <a:ext cx="609852" cy="609852"/>
          </a:xfrm>
          <a:prstGeom prst="rect">
            <a:avLst/>
          </a:prstGeom>
        </p:spPr>
      </p:pic>
      <p:pic>
        <p:nvPicPr>
          <p:cNvPr id="85" name="Picture 84" descr="A basket with vegetables">
            <a:extLst>
              <a:ext uri="{FF2B5EF4-FFF2-40B4-BE49-F238E27FC236}">
                <a16:creationId xmlns:a16="http://schemas.microsoft.com/office/drawing/2014/main" id="{26CA5D68-1720-A847-849B-40C4CC29DB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513" y="1567529"/>
            <a:ext cx="609852" cy="574595"/>
          </a:xfrm>
          <a:prstGeom prst="rect">
            <a:avLst/>
          </a:prstGeom>
        </p:spPr>
      </p:pic>
      <p:pic>
        <p:nvPicPr>
          <p:cNvPr id="87" name="Picture 86" descr="Flag of Scotland">
            <a:extLst>
              <a:ext uri="{FF2B5EF4-FFF2-40B4-BE49-F238E27FC236}">
                <a16:creationId xmlns:a16="http://schemas.microsoft.com/office/drawing/2014/main" id="{AF47306E-5255-1E4F-BFCB-C5263F4DD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39978" y="8161073"/>
            <a:ext cx="1014793" cy="719870"/>
          </a:xfrm>
          <a:prstGeom prst="rect">
            <a:avLst/>
          </a:prstGeom>
        </p:spPr>
      </p:pic>
      <p:sp>
        <p:nvSpPr>
          <p:cNvPr id="26" name="Rectangle 25">
            <a:extLst>
              <a:ext uri="{FF2B5EF4-FFF2-40B4-BE49-F238E27FC236}">
                <a16:creationId xmlns:a16="http://schemas.microsoft.com/office/drawing/2014/main" id="{A33918D0-42E1-4152-99DE-FD17B295E3C6}"/>
              </a:ext>
            </a:extLst>
          </p:cNvPr>
          <p:cNvSpPr/>
          <p:nvPr/>
        </p:nvSpPr>
        <p:spPr>
          <a:xfrm>
            <a:off x="108000" y="4925329"/>
            <a:ext cx="3427541"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Negation</a:t>
            </a:r>
            <a:r>
              <a:rPr lang="fr-FR" b="1" dirty="0">
                <a:solidFill>
                  <a:srgbClr val="000000"/>
                </a:solidFill>
                <a:latin typeface="Century Gothic" panose="020B0502020202020204" pitchFamily="34" charset="0"/>
              </a:rPr>
              <a:t> in the </a:t>
            </a:r>
            <a:r>
              <a:rPr lang="fr-FR" b="1" dirty="0" err="1">
                <a:solidFill>
                  <a:srgbClr val="000000"/>
                </a:solidFill>
                <a:latin typeface="Century Gothic" panose="020B0502020202020204" pitchFamily="34" charset="0"/>
              </a:rPr>
              <a:t>perfect</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tense</a:t>
            </a:r>
            <a:endParaRPr lang="en-GB" dirty="0">
              <a:solidFill>
                <a:srgbClr val="000000"/>
              </a:solidFill>
              <a:latin typeface="Century Gothic" panose="020B0502020202020204" pitchFamily="34" charset="0"/>
            </a:endParaRPr>
          </a:p>
        </p:txBody>
      </p:sp>
      <p:sp>
        <p:nvSpPr>
          <p:cNvPr id="27" name="Rectangle 26">
            <a:extLst>
              <a:ext uri="{FF2B5EF4-FFF2-40B4-BE49-F238E27FC236}">
                <a16:creationId xmlns:a16="http://schemas.microsoft.com/office/drawing/2014/main" id="{65EF793D-A573-4BC9-A183-8F9E1E6CB1C5}"/>
              </a:ext>
            </a:extLst>
          </p:cNvPr>
          <p:cNvSpPr/>
          <p:nvPr/>
        </p:nvSpPr>
        <p:spPr>
          <a:xfrm>
            <a:off x="108000" y="5297547"/>
            <a:ext cx="6642345" cy="661720"/>
          </a:xfrm>
          <a:prstGeom prst="rect">
            <a:avLst/>
          </a:prstGeom>
        </p:spPr>
        <p:txBody>
          <a:bodyPr wrap="square">
            <a:spAutoFit/>
          </a:bodyPr>
          <a:lstStyle/>
          <a:p>
            <a:pPr>
              <a:defRPr/>
            </a:pPr>
            <a:r>
              <a:rPr lang="en-US" sz="1600" dirty="0">
                <a:solidFill>
                  <a:srgbClr val="000000"/>
                </a:solidFill>
                <a:latin typeface="Century Gothic" panose="020F0302020204030204"/>
              </a:rPr>
              <a:t>In the perfect tense, </a:t>
            </a:r>
            <a:r>
              <a:rPr lang="en-US" sz="1600" b="1" dirty="0">
                <a:solidFill>
                  <a:srgbClr val="000000"/>
                </a:solidFill>
                <a:latin typeface="Century Gothic" panose="020F0302020204030204"/>
              </a:rPr>
              <a:t>ne… pas</a:t>
            </a:r>
            <a:r>
              <a:rPr lang="en-US" sz="1600" dirty="0">
                <a:solidFill>
                  <a:srgbClr val="000000"/>
                </a:solidFill>
                <a:latin typeface="Century Gothic" panose="020F0302020204030204"/>
              </a:rPr>
              <a:t> surrounds the form of </a:t>
            </a:r>
            <a:r>
              <a:rPr lang="en-US" sz="1600" dirty="0" err="1">
                <a:solidFill>
                  <a:srgbClr val="000000"/>
                </a:solidFill>
                <a:latin typeface="Century Gothic" panose="020F0302020204030204"/>
              </a:rPr>
              <a:t>avoir</a:t>
            </a:r>
            <a:r>
              <a:rPr lang="en-US" sz="1600" dirty="0">
                <a:solidFill>
                  <a:srgbClr val="000000"/>
                </a:solidFill>
                <a:latin typeface="Century Gothic" panose="020F0302020204030204"/>
              </a:rPr>
              <a:t>:</a:t>
            </a:r>
            <a:endParaRPr lang="en-US" sz="1600" dirty="0">
              <a:latin typeface="Century Gothic" panose="020F0302020204030204"/>
            </a:endParaRPr>
          </a:p>
          <a:p>
            <a:pPr lvl="0">
              <a:defRPr/>
            </a:pPr>
            <a:endParaRPr lang="en-US" sz="500" b="1" dirty="0">
              <a:latin typeface="Century Gothic" panose="020F0302020204030204"/>
            </a:endParaRPr>
          </a:p>
          <a:p>
            <a:pPr lvl="0">
              <a:defRPr/>
            </a:pPr>
            <a:r>
              <a:rPr lang="en-US" sz="1600" dirty="0">
                <a:latin typeface="Century Gothic" panose="020F0302020204030204"/>
              </a:rPr>
              <a:t>Je </a:t>
            </a:r>
            <a:r>
              <a:rPr lang="en-US" sz="1600" b="1" dirty="0" err="1">
                <a:latin typeface="Century Gothic" panose="020F0302020204030204"/>
              </a:rPr>
              <a:t>n’</a:t>
            </a:r>
            <a:r>
              <a:rPr lang="en-US" sz="1600" dirty="0" err="1">
                <a:latin typeface="Century Gothic" panose="020F0302020204030204"/>
              </a:rPr>
              <a:t>ai</a:t>
            </a:r>
            <a:r>
              <a:rPr lang="en-US" sz="1600" dirty="0">
                <a:latin typeface="Century Gothic" panose="020F0302020204030204"/>
              </a:rPr>
              <a:t> </a:t>
            </a:r>
            <a:r>
              <a:rPr lang="en-US" sz="1600" b="1" dirty="0">
                <a:latin typeface="Century Gothic" panose="020F0302020204030204"/>
              </a:rPr>
              <a:t>pas </a:t>
            </a:r>
            <a:r>
              <a:rPr lang="en-US" sz="1600" dirty="0" err="1">
                <a:latin typeface="Century Gothic" panose="020F0302020204030204"/>
              </a:rPr>
              <a:t>visité</a:t>
            </a:r>
            <a:r>
              <a:rPr lang="en-US" sz="1600" dirty="0">
                <a:latin typeface="Century Gothic" panose="020F0302020204030204"/>
              </a:rPr>
              <a:t> la </a:t>
            </a:r>
            <a:r>
              <a:rPr lang="en-US" sz="1600" dirty="0" err="1">
                <a:latin typeface="Century Gothic" panose="020F0302020204030204"/>
              </a:rPr>
              <a:t>ville</a:t>
            </a:r>
            <a:r>
              <a:rPr lang="en-US" sz="1600" dirty="0">
                <a:latin typeface="Century Gothic" panose="020F0302020204030204"/>
              </a:rPr>
              <a:t>.		</a:t>
            </a:r>
            <a:r>
              <a:rPr lang="en-US" sz="1600" i="1" dirty="0">
                <a:latin typeface="Century Gothic" panose="020F0302020204030204"/>
              </a:rPr>
              <a:t>I didn’t visit the town</a:t>
            </a:r>
            <a:r>
              <a:rPr lang="en-US" sz="1600" dirty="0">
                <a:latin typeface="Century Gothic" panose="020F0302020204030204"/>
              </a:rPr>
              <a:t>.</a:t>
            </a:r>
          </a:p>
        </p:txBody>
      </p:sp>
    </p:spTree>
    <p:extLst>
      <p:ext uri="{BB962C8B-B14F-4D97-AF65-F5344CB8AC3E}">
        <p14:creationId xmlns:p14="http://schemas.microsoft.com/office/powerpoint/2010/main" val="2320451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41</a:t>
            </a: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49" name="Rectangle 48">
            <a:extLst>
              <a:ext uri="{FF2B5EF4-FFF2-40B4-BE49-F238E27FC236}">
                <a16:creationId xmlns:a16="http://schemas.microsoft.com/office/drawing/2014/main" id="{CCF80955-56FD-B14B-A4CC-B40D8F9ACA84}"/>
              </a:ext>
            </a:extLst>
          </p:cNvPr>
          <p:cNvSpPr/>
          <p:nvPr/>
        </p:nvSpPr>
        <p:spPr>
          <a:xfrm>
            <a:off x="108000" y="6668905"/>
            <a:ext cx="4861878" cy="369332"/>
          </a:xfrm>
          <a:prstGeom prst="rect">
            <a:avLst/>
          </a:prstGeom>
        </p:spPr>
        <p:txBody>
          <a:bodyPr wrap="squar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Possessive adjectives</a:t>
            </a:r>
            <a:endParaRPr lang="en-GB" dirty="0">
              <a:solidFill>
                <a:srgbClr val="000000"/>
              </a:solidFill>
              <a:latin typeface="Century Gothic" panose="020B0502020202020204" pitchFamily="34" charset="0"/>
            </a:endParaRPr>
          </a:p>
        </p:txBody>
      </p:sp>
      <p:sp>
        <p:nvSpPr>
          <p:cNvPr id="80" name="Rectangle 79">
            <a:extLst>
              <a:ext uri="{FF2B5EF4-FFF2-40B4-BE49-F238E27FC236}">
                <a16:creationId xmlns:a16="http://schemas.microsoft.com/office/drawing/2014/main" id="{13789CC6-0BFE-644E-B212-F7C8843D70DA}"/>
              </a:ext>
            </a:extLst>
          </p:cNvPr>
          <p:cNvSpPr/>
          <p:nvPr/>
        </p:nvSpPr>
        <p:spPr>
          <a:xfrm>
            <a:off x="103316" y="3250625"/>
            <a:ext cx="4861878" cy="369332"/>
          </a:xfrm>
          <a:prstGeom prst="rect">
            <a:avLst/>
          </a:prstGeom>
        </p:spPr>
        <p:txBody>
          <a:bodyPr wrap="squar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Talking about professions</a:t>
            </a:r>
            <a:endParaRPr lang="en-GB" dirty="0">
              <a:solidFill>
                <a:srgbClr val="000000"/>
              </a:solidFill>
              <a:latin typeface="Century Gothic" panose="020B0502020202020204" pitchFamily="34" charset="0"/>
            </a:endParaRPr>
          </a:p>
        </p:txBody>
      </p:sp>
      <p:graphicFrame>
        <p:nvGraphicFramePr>
          <p:cNvPr id="17" name="Table 80">
            <a:extLst>
              <a:ext uri="{FF2B5EF4-FFF2-40B4-BE49-F238E27FC236}">
                <a16:creationId xmlns:a16="http://schemas.microsoft.com/office/drawing/2014/main" id="{C1EED3F5-3BB2-B743-9B1C-FFC4F30E8E2D}"/>
              </a:ext>
            </a:extLst>
          </p:cNvPr>
          <p:cNvGraphicFramePr>
            <a:graphicFrameLocks noGrp="1"/>
          </p:cNvGraphicFramePr>
          <p:nvPr>
            <p:extLst>
              <p:ext uri="{D42A27DB-BD31-4B8C-83A1-F6EECF244321}">
                <p14:modId xmlns:p14="http://schemas.microsoft.com/office/powerpoint/2010/main" val="1003887274"/>
              </p:ext>
            </p:extLst>
          </p:nvPr>
        </p:nvGraphicFramePr>
        <p:xfrm>
          <a:off x="103316" y="7559063"/>
          <a:ext cx="6540538" cy="1224000"/>
        </p:xfrm>
        <a:graphic>
          <a:graphicData uri="http://schemas.openxmlformats.org/drawingml/2006/table">
            <a:tbl>
              <a:tblPr firstRow="1" bandRow="1">
                <a:tableStyleId>{2D5ABB26-0587-4C30-8999-92F81FD0307C}</a:tableStyleId>
              </a:tblPr>
              <a:tblGrid>
                <a:gridCol w="889318">
                  <a:extLst>
                    <a:ext uri="{9D8B030D-6E8A-4147-A177-3AD203B41FA5}">
                      <a16:colId xmlns:a16="http://schemas.microsoft.com/office/drawing/2014/main" val="2068536130"/>
                    </a:ext>
                  </a:extLst>
                </a:gridCol>
                <a:gridCol w="1883740">
                  <a:extLst>
                    <a:ext uri="{9D8B030D-6E8A-4147-A177-3AD203B41FA5}">
                      <a16:colId xmlns:a16="http://schemas.microsoft.com/office/drawing/2014/main" val="1865989019"/>
                    </a:ext>
                  </a:extLst>
                </a:gridCol>
                <a:gridCol w="1883740">
                  <a:extLst>
                    <a:ext uri="{9D8B030D-6E8A-4147-A177-3AD203B41FA5}">
                      <a16:colId xmlns:a16="http://schemas.microsoft.com/office/drawing/2014/main" val="2148121265"/>
                    </a:ext>
                  </a:extLst>
                </a:gridCol>
                <a:gridCol w="1883740">
                  <a:extLst>
                    <a:ext uri="{9D8B030D-6E8A-4147-A177-3AD203B41FA5}">
                      <a16:colId xmlns:a16="http://schemas.microsoft.com/office/drawing/2014/main" val="3065357075"/>
                    </a:ext>
                  </a:extLst>
                </a:gridCol>
              </a:tblGrid>
              <a:tr h="244800">
                <a:tc>
                  <a:txBody>
                    <a:bodyPr/>
                    <a:lstStyle/>
                    <a:p>
                      <a:pPr algn="ctr"/>
                      <a:endParaRPr lang="en-US" sz="1600" dirty="0">
                        <a:latin typeface="Century Gothic" panose="020B0502020202020204" pitchFamily="34" charset="0"/>
                      </a:endParaRPr>
                    </a:p>
                  </a:txBody>
                  <a:tcPr marT="0" marB="0"/>
                </a:tc>
                <a:tc>
                  <a:txBody>
                    <a:bodyPr/>
                    <a:lstStyle/>
                    <a:p>
                      <a:pPr algn="ctr"/>
                      <a:r>
                        <a:rPr lang="en-US" sz="1600" b="1" dirty="0">
                          <a:solidFill>
                            <a:schemeClr val="tx1"/>
                          </a:solidFill>
                          <a:latin typeface="Century Gothic" panose="020B0502020202020204" pitchFamily="34" charset="0"/>
                        </a:rPr>
                        <a:t>masculine</a:t>
                      </a:r>
                    </a:p>
                  </a:txBody>
                  <a:tcPr marT="0" marB="0" anchor="ctr"/>
                </a:tc>
                <a:tc>
                  <a:txBody>
                    <a:bodyPr/>
                    <a:lstStyle/>
                    <a:p>
                      <a:pPr algn="ctr"/>
                      <a:r>
                        <a:rPr lang="en-US" sz="1600" b="1" dirty="0">
                          <a:solidFill>
                            <a:schemeClr val="tx1"/>
                          </a:solidFill>
                          <a:latin typeface="Century Gothic" panose="020B0502020202020204" pitchFamily="34" charset="0"/>
                        </a:rPr>
                        <a:t>feminine</a:t>
                      </a:r>
                    </a:p>
                  </a:txBody>
                  <a:tcPr marT="0" marB="0" anchor="ctr"/>
                </a:tc>
                <a:tc>
                  <a:txBody>
                    <a:bodyPr/>
                    <a:lstStyle/>
                    <a:p>
                      <a:pPr algn="ctr"/>
                      <a:r>
                        <a:rPr lang="en-US" sz="1600" b="1" dirty="0">
                          <a:solidFill>
                            <a:schemeClr val="tx1"/>
                          </a:solidFill>
                          <a:latin typeface="Century Gothic" panose="020B0502020202020204" pitchFamily="34" charset="0"/>
                        </a:rPr>
                        <a:t>plural</a:t>
                      </a:r>
                    </a:p>
                  </a:txBody>
                  <a:tcPr marT="0" marB="0" anchor="ctr"/>
                </a:tc>
                <a:extLst>
                  <a:ext uri="{0D108BD9-81ED-4DB2-BD59-A6C34878D82A}">
                    <a16:rowId xmlns:a16="http://schemas.microsoft.com/office/drawing/2014/main" val="4052614190"/>
                  </a:ext>
                </a:extLst>
              </a:tr>
              <a:tr h="244800">
                <a:tc>
                  <a:txBody>
                    <a:bodyPr/>
                    <a:lstStyle/>
                    <a:p>
                      <a:pPr algn="ctr"/>
                      <a:r>
                        <a:rPr lang="en-US" sz="1600" b="1" dirty="0">
                          <a:latin typeface="Century Gothic" panose="020B0502020202020204" pitchFamily="34" charset="0"/>
                        </a:rPr>
                        <a:t>my</a:t>
                      </a:r>
                    </a:p>
                  </a:txBody>
                  <a:tcPr marT="0" marB="0" anchor="ctr"/>
                </a:tc>
                <a:tc>
                  <a:txBody>
                    <a:bodyPr/>
                    <a:lstStyle/>
                    <a:p>
                      <a:pPr algn="ctr"/>
                      <a:r>
                        <a:rPr lang="en-US" sz="1600" b="1" dirty="0">
                          <a:solidFill>
                            <a:srgbClr val="EE6000"/>
                          </a:solidFill>
                          <a:latin typeface="Century Gothic" panose="020B0502020202020204" pitchFamily="34" charset="0"/>
                        </a:rPr>
                        <a:t>mon</a:t>
                      </a:r>
                      <a:r>
                        <a:rPr lang="en-US" sz="1600" dirty="0">
                          <a:latin typeface="Century Gothic" panose="020B0502020202020204" pitchFamily="34" charset="0"/>
                        </a:rPr>
                        <a:t> </a:t>
                      </a:r>
                      <a:r>
                        <a:rPr lang="en-US" sz="1600" dirty="0" err="1">
                          <a:latin typeface="Century Gothic" panose="020B0502020202020204" pitchFamily="34" charset="0"/>
                        </a:rPr>
                        <a:t>vélo</a:t>
                      </a:r>
                      <a:endParaRPr lang="en-US" sz="1600" dirty="0">
                        <a:latin typeface="Century Gothic" panose="020B0502020202020204" pitchFamily="34" charset="0"/>
                      </a:endParaRPr>
                    </a:p>
                  </a:txBody>
                  <a:tcPr marT="0" marB="0" anchor="ctr"/>
                </a:tc>
                <a:tc>
                  <a:txBody>
                    <a:bodyPr/>
                    <a:lstStyle/>
                    <a:p>
                      <a:pPr algn="ctr"/>
                      <a:r>
                        <a:rPr lang="en-US" sz="1600" b="1" dirty="0">
                          <a:solidFill>
                            <a:srgbClr val="EE6000"/>
                          </a:solidFill>
                          <a:latin typeface="Century Gothic" panose="020B0502020202020204" pitchFamily="34" charset="0"/>
                        </a:rPr>
                        <a:t>ma</a:t>
                      </a:r>
                      <a:r>
                        <a:rPr lang="en-US" sz="1600" dirty="0">
                          <a:latin typeface="Century Gothic" panose="020B0502020202020204" pitchFamily="34" charset="0"/>
                        </a:rPr>
                        <a:t> voiture</a:t>
                      </a:r>
                    </a:p>
                  </a:txBody>
                  <a:tcPr marT="0" marB="0" anchor="ctr"/>
                </a:tc>
                <a:tc>
                  <a:txBody>
                    <a:bodyPr/>
                    <a:lstStyle/>
                    <a:p>
                      <a:pPr algn="ctr"/>
                      <a:r>
                        <a:rPr lang="en-US" sz="1600" b="1" dirty="0" err="1">
                          <a:solidFill>
                            <a:srgbClr val="EE6000"/>
                          </a:solidFill>
                          <a:latin typeface="Century Gothic" panose="020B0502020202020204" pitchFamily="34" charset="0"/>
                        </a:rPr>
                        <a:t>mes</a:t>
                      </a:r>
                      <a:r>
                        <a:rPr lang="en-US" sz="1600" dirty="0">
                          <a:latin typeface="Century Gothic" panose="020B0502020202020204" pitchFamily="34" charset="0"/>
                        </a:rPr>
                        <a:t> voitures</a:t>
                      </a:r>
                    </a:p>
                  </a:txBody>
                  <a:tcPr marT="0" marB="0" anchor="ctr"/>
                </a:tc>
                <a:extLst>
                  <a:ext uri="{0D108BD9-81ED-4DB2-BD59-A6C34878D82A}">
                    <a16:rowId xmlns:a16="http://schemas.microsoft.com/office/drawing/2014/main" val="2317105774"/>
                  </a:ext>
                </a:extLst>
              </a:tr>
              <a:tr h="244800">
                <a:tc>
                  <a:txBody>
                    <a:bodyPr/>
                    <a:lstStyle/>
                    <a:p>
                      <a:pPr algn="ctr"/>
                      <a:r>
                        <a:rPr lang="en-US" sz="1600" b="1" dirty="0">
                          <a:latin typeface="Century Gothic" panose="020B0502020202020204" pitchFamily="34" charset="0"/>
                        </a:rPr>
                        <a:t>your</a:t>
                      </a:r>
                    </a:p>
                  </a:txBody>
                  <a:tcPr marT="0" marB="0" anchor="ctr"/>
                </a:tc>
                <a:tc>
                  <a:txBody>
                    <a:bodyPr/>
                    <a:lstStyle/>
                    <a:p>
                      <a:pPr algn="ctr"/>
                      <a:r>
                        <a:rPr lang="en-US" sz="1600" b="1" dirty="0">
                          <a:solidFill>
                            <a:srgbClr val="EE6000"/>
                          </a:solidFill>
                          <a:latin typeface="Century Gothic" panose="020B0502020202020204" pitchFamily="34" charset="0"/>
                        </a:rPr>
                        <a:t>ton</a:t>
                      </a:r>
                      <a:r>
                        <a:rPr lang="en-US" sz="1600" dirty="0">
                          <a:latin typeface="Century Gothic" panose="020B0502020202020204" pitchFamily="34" charset="0"/>
                        </a:rPr>
                        <a:t> </a:t>
                      </a:r>
                      <a:r>
                        <a:rPr lang="en-US" sz="1600" dirty="0" err="1">
                          <a:latin typeface="Century Gothic" panose="020B0502020202020204" pitchFamily="34" charset="0"/>
                        </a:rPr>
                        <a:t>vélo</a:t>
                      </a:r>
                      <a:endParaRPr lang="en-US" sz="1600" dirty="0">
                        <a:latin typeface="Century Gothic" panose="020B0502020202020204" pitchFamily="34" charset="0"/>
                      </a:endParaRPr>
                    </a:p>
                  </a:txBody>
                  <a:tcPr marT="0" marB="0" anchor="ctr"/>
                </a:tc>
                <a:tc>
                  <a:txBody>
                    <a:bodyPr/>
                    <a:lstStyle/>
                    <a:p>
                      <a:pPr algn="ctr"/>
                      <a:r>
                        <a:rPr lang="en-US" sz="1600" b="1" dirty="0">
                          <a:solidFill>
                            <a:srgbClr val="EE6000"/>
                          </a:solidFill>
                          <a:latin typeface="Century Gothic" panose="020B0502020202020204" pitchFamily="34" charset="0"/>
                        </a:rPr>
                        <a:t>ta</a:t>
                      </a:r>
                      <a:r>
                        <a:rPr lang="en-US" sz="1600" dirty="0">
                          <a:latin typeface="Century Gothic" panose="020B0502020202020204" pitchFamily="34" charset="0"/>
                        </a:rPr>
                        <a:t> voiture</a:t>
                      </a:r>
                    </a:p>
                  </a:txBody>
                  <a:tcPr marT="0" marB="0" anchor="ctr"/>
                </a:tc>
                <a:tc>
                  <a:txBody>
                    <a:bodyPr/>
                    <a:lstStyle/>
                    <a:p>
                      <a:pPr algn="ctr"/>
                      <a:r>
                        <a:rPr lang="en-US" sz="1600" b="1" dirty="0" err="1">
                          <a:solidFill>
                            <a:srgbClr val="EE6000"/>
                          </a:solidFill>
                          <a:latin typeface="Century Gothic" panose="020B0502020202020204" pitchFamily="34" charset="0"/>
                        </a:rPr>
                        <a:t>tes</a:t>
                      </a:r>
                      <a:r>
                        <a:rPr lang="en-US" sz="1600" dirty="0">
                          <a:latin typeface="Century Gothic" panose="020B0502020202020204" pitchFamily="34" charset="0"/>
                        </a:rPr>
                        <a:t> voitures</a:t>
                      </a:r>
                    </a:p>
                  </a:txBody>
                  <a:tcPr marT="0" marB="0" anchor="ctr"/>
                </a:tc>
                <a:extLst>
                  <a:ext uri="{0D108BD9-81ED-4DB2-BD59-A6C34878D82A}">
                    <a16:rowId xmlns:a16="http://schemas.microsoft.com/office/drawing/2014/main" val="3040280814"/>
                  </a:ext>
                </a:extLst>
              </a:tr>
              <a:tr h="244800">
                <a:tc>
                  <a:txBody>
                    <a:bodyPr/>
                    <a:lstStyle/>
                    <a:p>
                      <a:pPr algn="ctr"/>
                      <a:r>
                        <a:rPr lang="en-US" sz="1600" b="1" dirty="0">
                          <a:latin typeface="Century Gothic" panose="020B0502020202020204" pitchFamily="34" charset="0"/>
                        </a:rPr>
                        <a:t>his/her</a:t>
                      </a:r>
                    </a:p>
                  </a:txBody>
                  <a:tcPr marT="0" marB="0" anchor="ctr"/>
                </a:tc>
                <a:tc>
                  <a:txBody>
                    <a:bodyPr/>
                    <a:lstStyle/>
                    <a:p>
                      <a:pPr algn="ctr"/>
                      <a:r>
                        <a:rPr lang="en-US" sz="1600" b="1" dirty="0">
                          <a:solidFill>
                            <a:srgbClr val="EE6000"/>
                          </a:solidFill>
                          <a:latin typeface="Century Gothic" panose="020B0502020202020204" pitchFamily="34" charset="0"/>
                        </a:rPr>
                        <a:t>son</a:t>
                      </a:r>
                      <a:r>
                        <a:rPr lang="en-US" sz="1600" dirty="0">
                          <a:latin typeface="Century Gothic" panose="020B0502020202020204" pitchFamily="34" charset="0"/>
                        </a:rPr>
                        <a:t> </a:t>
                      </a:r>
                      <a:r>
                        <a:rPr lang="en-US" sz="1600" dirty="0" err="1">
                          <a:latin typeface="Century Gothic" panose="020B0502020202020204" pitchFamily="34" charset="0"/>
                        </a:rPr>
                        <a:t>vélo</a:t>
                      </a:r>
                      <a:endParaRPr lang="en-US" sz="1600" dirty="0">
                        <a:latin typeface="Century Gothic" panose="020B0502020202020204" pitchFamily="34" charset="0"/>
                      </a:endParaRPr>
                    </a:p>
                  </a:txBody>
                  <a:tcPr marT="0" marB="0" anchor="ctr"/>
                </a:tc>
                <a:tc>
                  <a:txBody>
                    <a:bodyPr/>
                    <a:lstStyle/>
                    <a:p>
                      <a:pPr algn="ctr"/>
                      <a:r>
                        <a:rPr lang="en-US" sz="1600" b="1" dirty="0" err="1">
                          <a:solidFill>
                            <a:srgbClr val="EE6000"/>
                          </a:solidFill>
                          <a:latin typeface="Century Gothic" panose="020B0502020202020204" pitchFamily="34" charset="0"/>
                        </a:rPr>
                        <a:t>sa</a:t>
                      </a:r>
                      <a:r>
                        <a:rPr lang="en-US" sz="1600" dirty="0">
                          <a:latin typeface="Century Gothic" panose="020B0502020202020204" pitchFamily="34" charset="0"/>
                        </a:rPr>
                        <a:t> voiture</a:t>
                      </a:r>
                    </a:p>
                  </a:txBody>
                  <a:tcPr marT="0" marB="0" anchor="ctr"/>
                </a:tc>
                <a:tc>
                  <a:txBody>
                    <a:bodyPr/>
                    <a:lstStyle/>
                    <a:p>
                      <a:pPr algn="ctr"/>
                      <a:r>
                        <a:rPr lang="en-US" sz="1600" b="1" dirty="0" err="1">
                          <a:solidFill>
                            <a:srgbClr val="EE6000"/>
                          </a:solidFill>
                          <a:latin typeface="Century Gothic" panose="020B0502020202020204" pitchFamily="34" charset="0"/>
                        </a:rPr>
                        <a:t>ses</a:t>
                      </a:r>
                      <a:r>
                        <a:rPr lang="en-US" sz="1600" dirty="0">
                          <a:latin typeface="Century Gothic" panose="020B0502020202020204" pitchFamily="34" charset="0"/>
                        </a:rPr>
                        <a:t> voitures</a:t>
                      </a:r>
                    </a:p>
                  </a:txBody>
                  <a:tcPr marT="0" marB="0" anchor="ctr"/>
                </a:tc>
                <a:extLst>
                  <a:ext uri="{0D108BD9-81ED-4DB2-BD59-A6C34878D82A}">
                    <a16:rowId xmlns:a16="http://schemas.microsoft.com/office/drawing/2014/main" val="394688089"/>
                  </a:ext>
                </a:extLst>
              </a:tr>
              <a:tr h="244800">
                <a:tc>
                  <a:txBody>
                    <a:bodyPr/>
                    <a:lstStyle/>
                    <a:p>
                      <a:pPr algn="ctr"/>
                      <a:r>
                        <a:rPr lang="en-US" sz="1600" b="1" dirty="0">
                          <a:latin typeface="Century Gothic" panose="020B0502020202020204" pitchFamily="34" charset="0"/>
                        </a:rPr>
                        <a:t>our</a:t>
                      </a:r>
                    </a:p>
                  </a:txBody>
                  <a:tcPr marT="0" marB="0" anchor="ctr"/>
                </a:tc>
                <a:tc>
                  <a:txBody>
                    <a:bodyPr/>
                    <a:lstStyle/>
                    <a:p>
                      <a:pPr algn="ctr"/>
                      <a:r>
                        <a:rPr lang="en-US" sz="1600" b="1" dirty="0" err="1">
                          <a:solidFill>
                            <a:srgbClr val="EE6000"/>
                          </a:solidFill>
                          <a:latin typeface="Century Gothic" panose="020B0502020202020204" pitchFamily="34" charset="0"/>
                        </a:rPr>
                        <a:t>notre</a:t>
                      </a:r>
                      <a:r>
                        <a:rPr lang="en-US" sz="1600" dirty="0">
                          <a:latin typeface="Century Gothic" panose="020B0502020202020204" pitchFamily="34" charset="0"/>
                        </a:rPr>
                        <a:t> </a:t>
                      </a:r>
                      <a:r>
                        <a:rPr lang="en-US" sz="1600" dirty="0" err="1">
                          <a:latin typeface="Century Gothic" panose="020B0502020202020204" pitchFamily="34" charset="0"/>
                        </a:rPr>
                        <a:t>vélo</a:t>
                      </a:r>
                      <a:endParaRPr lang="en-US" sz="1600" dirty="0">
                        <a:latin typeface="Century Gothic" panose="020B0502020202020204" pitchFamily="34" charset="0"/>
                      </a:endParaRPr>
                    </a:p>
                  </a:txBody>
                  <a:tcPr marT="0" marB="0" anchor="ctr"/>
                </a:tc>
                <a:tc>
                  <a:txBody>
                    <a:bodyPr/>
                    <a:lstStyle/>
                    <a:p>
                      <a:pPr algn="ctr"/>
                      <a:r>
                        <a:rPr lang="en-US" sz="1600" b="1" dirty="0" err="1">
                          <a:solidFill>
                            <a:srgbClr val="EE6000"/>
                          </a:solidFill>
                          <a:latin typeface="Century Gothic" panose="020B0502020202020204" pitchFamily="34" charset="0"/>
                        </a:rPr>
                        <a:t>notre</a:t>
                      </a:r>
                      <a:r>
                        <a:rPr lang="en-US" sz="1600" dirty="0">
                          <a:latin typeface="Century Gothic" panose="020B0502020202020204" pitchFamily="34" charset="0"/>
                        </a:rPr>
                        <a:t> voiture</a:t>
                      </a:r>
                    </a:p>
                  </a:txBody>
                  <a:tcPr marT="0" marB="0" anchor="ctr"/>
                </a:tc>
                <a:tc>
                  <a:txBody>
                    <a:bodyPr/>
                    <a:lstStyle/>
                    <a:p>
                      <a:pPr algn="ctr"/>
                      <a:r>
                        <a:rPr lang="en-US" sz="1600" b="1" dirty="0" err="1">
                          <a:solidFill>
                            <a:srgbClr val="EE6000"/>
                          </a:solidFill>
                          <a:latin typeface="Century Gothic" panose="020B0502020202020204" pitchFamily="34" charset="0"/>
                        </a:rPr>
                        <a:t>nos</a:t>
                      </a:r>
                      <a:r>
                        <a:rPr lang="en-US" sz="1600" dirty="0">
                          <a:latin typeface="Century Gothic" panose="020B0502020202020204" pitchFamily="34" charset="0"/>
                        </a:rPr>
                        <a:t> voitures</a:t>
                      </a:r>
                    </a:p>
                  </a:txBody>
                  <a:tcPr marT="0" marB="0" anchor="ctr"/>
                </a:tc>
                <a:extLst>
                  <a:ext uri="{0D108BD9-81ED-4DB2-BD59-A6C34878D82A}">
                    <a16:rowId xmlns:a16="http://schemas.microsoft.com/office/drawing/2014/main" val="1452063705"/>
                  </a:ext>
                </a:extLst>
              </a:tr>
            </a:tbl>
          </a:graphicData>
        </a:graphic>
      </p:graphicFrame>
      <p:sp>
        <p:nvSpPr>
          <p:cNvPr id="81" name="Rectangle 80">
            <a:extLst>
              <a:ext uri="{FF2B5EF4-FFF2-40B4-BE49-F238E27FC236}">
                <a16:creationId xmlns:a16="http://schemas.microsoft.com/office/drawing/2014/main" id="{BBD76250-1C60-D247-9EE7-203EA161744A}"/>
              </a:ext>
            </a:extLst>
          </p:cNvPr>
          <p:cNvSpPr/>
          <p:nvPr/>
        </p:nvSpPr>
        <p:spPr>
          <a:xfrm>
            <a:off x="108000" y="3681060"/>
            <a:ext cx="6676200" cy="2769989"/>
          </a:xfrm>
          <a:prstGeom prst="rect">
            <a:avLst/>
          </a:prstGeom>
        </p:spPr>
        <p:txBody>
          <a:bodyPr wrap="square">
            <a:spAutoFit/>
          </a:bodyPr>
          <a:lstStyle/>
          <a:p>
            <a:r>
              <a:rPr lang="en-GB" sz="1600" dirty="0">
                <a:solidFill>
                  <a:srgbClr val="000000"/>
                </a:solidFill>
                <a:latin typeface="Century Gothic" panose="020F0302020204030204"/>
              </a:rPr>
              <a:t>To make </a:t>
            </a:r>
            <a:r>
              <a:rPr lang="en-GB" sz="1600" b="1" dirty="0">
                <a:solidFill>
                  <a:srgbClr val="000000"/>
                </a:solidFill>
                <a:latin typeface="Century Gothic" panose="020F0302020204030204"/>
              </a:rPr>
              <a:t>masculine</a:t>
            </a:r>
            <a:r>
              <a:rPr lang="en-GB" sz="1600" dirty="0">
                <a:solidFill>
                  <a:srgbClr val="000000"/>
                </a:solidFill>
                <a:latin typeface="Century Gothic" panose="020F0302020204030204"/>
              </a:rPr>
              <a:t> nouns feminine:</a:t>
            </a:r>
          </a:p>
          <a:p>
            <a:pPr lvl="0"/>
            <a:endParaRPr lang="en-US" sz="500" dirty="0">
              <a:latin typeface="Century Gothic" panose="020F0302020204030204"/>
            </a:endParaRPr>
          </a:p>
          <a:p>
            <a:pPr lvl="0"/>
            <a:r>
              <a:rPr lang="en-US" sz="1600" dirty="0">
                <a:latin typeface="Century Gothic" panose="020F0302020204030204"/>
              </a:rPr>
              <a:t>1. add </a:t>
            </a:r>
            <a:r>
              <a:rPr lang="en-US" sz="1600" b="1" dirty="0">
                <a:latin typeface="Century Gothic" panose="020F0302020204030204"/>
              </a:rPr>
              <a:t>-e</a:t>
            </a:r>
            <a:r>
              <a:rPr lang="en-US" sz="1600" dirty="0">
                <a:latin typeface="Century Gothic" panose="020F0302020204030204"/>
              </a:rPr>
              <a:t>: 		un avocat	</a:t>
            </a:r>
            <a:r>
              <a:rPr lang="en-US" sz="1600" dirty="0" err="1">
                <a:latin typeface="Century Gothic" panose="020F0302020204030204"/>
              </a:rPr>
              <a:t>une</a:t>
            </a:r>
            <a:r>
              <a:rPr lang="en-US" sz="1600" dirty="0">
                <a:latin typeface="Century Gothic" panose="020F0302020204030204"/>
              </a:rPr>
              <a:t> </a:t>
            </a:r>
            <a:r>
              <a:rPr lang="en-US" sz="1600" dirty="0" err="1">
                <a:latin typeface="Century Gothic" panose="020F0302020204030204"/>
              </a:rPr>
              <a:t>avocat</a:t>
            </a:r>
            <a:r>
              <a:rPr lang="en-US" sz="1600" b="1" dirty="0" err="1">
                <a:latin typeface="Century Gothic" panose="020F0302020204030204"/>
              </a:rPr>
              <a:t>e</a:t>
            </a:r>
            <a:endParaRPr lang="en-US" sz="1600" b="1" dirty="0">
              <a:latin typeface="Century Gothic" panose="020F0302020204030204"/>
            </a:endParaRPr>
          </a:p>
          <a:p>
            <a:r>
              <a:rPr lang="en-US" sz="1600" dirty="0">
                <a:latin typeface="Century Gothic" panose="020F0302020204030204"/>
              </a:rPr>
              <a:t>2. change the article only:	un </a:t>
            </a:r>
            <a:r>
              <a:rPr lang="en-US" sz="1600" dirty="0" err="1">
                <a:latin typeface="Century Gothic" panose="020F0302020204030204"/>
              </a:rPr>
              <a:t>médecin</a:t>
            </a:r>
            <a:r>
              <a:rPr lang="en-US" sz="1600" dirty="0">
                <a:latin typeface="Century Gothic" panose="020F0302020204030204"/>
              </a:rPr>
              <a:t>	</a:t>
            </a:r>
            <a:r>
              <a:rPr lang="en-US" sz="1600" b="1" dirty="0" err="1">
                <a:latin typeface="Century Gothic" panose="020F0302020204030204"/>
              </a:rPr>
              <a:t>une</a:t>
            </a:r>
            <a:r>
              <a:rPr lang="en-US" sz="1600" dirty="0">
                <a:latin typeface="Century Gothic" panose="020F0302020204030204"/>
              </a:rPr>
              <a:t> </a:t>
            </a:r>
            <a:r>
              <a:rPr lang="en-US" sz="1600" dirty="0" err="1">
                <a:latin typeface="Century Gothic" panose="020F0302020204030204"/>
              </a:rPr>
              <a:t>médecin</a:t>
            </a:r>
            <a:r>
              <a:rPr lang="en-US" sz="1600" dirty="0">
                <a:latin typeface="Century Gothic" panose="020F0302020204030204"/>
              </a:rPr>
              <a:t>	</a:t>
            </a:r>
          </a:p>
          <a:p>
            <a:pPr lvl="0"/>
            <a:r>
              <a:rPr lang="en-US" sz="1600" dirty="0">
                <a:latin typeface="Century Gothic" panose="020F0302020204030204"/>
              </a:rPr>
              <a:t>3. change </a:t>
            </a:r>
            <a:r>
              <a:rPr lang="en-US" sz="1600" b="1" dirty="0">
                <a:latin typeface="Century Gothic" panose="020F0302020204030204"/>
              </a:rPr>
              <a:t>-</a:t>
            </a:r>
            <a:r>
              <a:rPr lang="en-US" sz="1600" b="1" dirty="0" err="1">
                <a:latin typeface="Century Gothic" panose="020F0302020204030204"/>
              </a:rPr>
              <a:t>eur</a:t>
            </a:r>
            <a:r>
              <a:rPr lang="en-US" sz="1600" b="1" dirty="0">
                <a:latin typeface="Century Gothic" panose="020F0302020204030204"/>
              </a:rPr>
              <a:t> </a:t>
            </a:r>
            <a:r>
              <a:rPr lang="en-US" sz="1600" dirty="0">
                <a:latin typeface="Century Gothic" panose="020F0302020204030204"/>
              </a:rPr>
              <a:t>to </a:t>
            </a:r>
            <a:r>
              <a:rPr lang="en-US" sz="1600" b="1" dirty="0">
                <a:latin typeface="Century Gothic" panose="020F0302020204030204"/>
              </a:rPr>
              <a:t>-rice:	</a:t>
            </a:r>
            <a:r>
              <a:rPr lang="en-US" sz="1600" dirty="0">
                <a:latin typeface="Century Gothic" panose="020F0302020204030204"/>
              </a:rPr>
              <a:t>un </a:t>
            </a:r>
            <a:r>
              <a:rPr lang="en-US" sz="1600" dirty="0" err="1">
                <a:latin typeface="Century Gothic" panose="020F0302020204030204"/>
              </a:rPr>
              <a:t>acteur</a:t>
            </a:r>
            <a:r>
              <a:rPr lang="en-US" sz="1600" dirty="0">
                <a:latin typeface="Century Gothic" panose="020F0302020204030204"/>
              </a:rPr>
              <a:t>	</a:t>
            </a:r>
            <a:r>
              <a:rPr lang="en-US" sz="1600" dirty="0" err="1">
                <a:latin typeface="Century Gothic" panose="020F0302020204030204"/>
              </a:rPr>
              <a:t>une</a:t>
            </a:r>
            <a:r>
              <a:rPr lang="en-US" sz="1600" dirty="0">
                <a:latin typeface="Century Gothic" panose="020F0302020204030204"/>
              </a:rPr>
              <a:t> </a:t>
            </a:r>
            <a:r>
              <a:rPr lang="en-US" sz="1600" dirty="0" err="1">
                <a:latin typeface="Century Gothic" panose="020F0302020204030204"/>
              </a:rPr>
              <a:t>act</a:t>
            </a:r>
            <a:r>
              <a:rPr lang="en-US" sz="1600" b="1" dirty="0" err="1">
                <a:latin typeface="Century Gothic" panose="020F0302020204030204"/>
              </a:rPr>
              <a:t>rice</a:t>
            </a:r>
            <a:endParaRPr lang="en-US" sz="1600" b="1" dirty="0">
              <a:latin typeface="Century Gothic" panose="020F0302020204030204"/>
            </a:endParaRPr>
          </a:p>
          <a:p>
            <a:endParaRPr lang="en-GB" sz="500" dirty="0">
              <a:solidFill>
                <a:srgbClr val="000000"/>
              </a:solidFill>
              <a:latin typeface="Century Gothic" panose="020F0302020204030204"/>
            </a:endParaRPr>
          </a:p>
          <a:p>
            <a:endParaRPr lang="en-GB" sz="500" dirty="0">
              <a:solidFill>
                <a:srgbClr val="000000"/>
              </a:solidFill>
              <a:latin typeface="Century Gothic" panose="020F0302020204030204"/>
            </a:endParaRPr>
          </a:p>
          <a:p>
            <a:r>
              <a:rPr lang="en-GB" sz="1600" dirty="0">
                <a:solidFill>
                  <a:srgbClr val="000000"/>
                </a:solidFill>
                <a:latin typeface="Century Gothic" panose="020F0302020204030204"/>
              </a:rPr>
              <a:t>There is no indefinite article with </a:t>
            </a:r>
            <a:r>
              <a:rPr lang="en-GB" sz="1600" dirty="0" err="1">
                <a:solidFill>
                  <a:srgbClr val="000000"/>
                </a:solidFill>
                <a:latin typeface="Century Gothic" panose="020F0302020204030204"/>
              </a:rPr>
              <a:t>être</a:t>
            </a:r>
            <a:r>
              <a:rPr lang="en-GB" sz="1600" dirty="0">
                <a:solidFill>
                  <a:srgbClr val="000000"/>
                </a:solidFill>
                <a:latin typeface="Century Gothic" panose="020F0302020204030204"/>
              </a:rPr>
              <a:t> + profession:</a:t>
            </a:r>
          </a:p>
          <a:p>
            <a:endParaRPr lang="en-GB" sz="500" dirty="0">
              <a:solidFill>
                <a:srgbClr val="000000"/>
              </a:solidFill>
              <a:latin typeface="Century Gothic" panose="020F0302020204030204"/>
            </a:endParaRPr>
          </a:p>
          <a:p>
            <a:r>
              <a:rPr lang="en-GB" sz="1600" dirty="0">
                <a:solidFill>
                  <a:srgbClr val="000000"/>
                </a:solidFill>
                <a:latin typeface="Century Gothic" panose="020F0302020204030204"/>
              </a:rPr>
              <a:t>Je </a:t>
            </a:r>
            <a:r>
              <a:rPr lang="en-GB" sz="1600" dirty="0" err="1">
                <a:solidFill>
                  <a:srgbClr val="000000"/>
                </a:solidFill>
                <a:latin typeface="Century Gothic" panose="020F0302020204030204"/>
              </a:rPr>
              <a:t>suis</a:t>
            </a:r>
            <a:r>
              <a:rPr lang="en-GB" sz="1600" dirty="0">
                <a:solidFill>
                  <a:srgbClr val="000000"/>
                </a:solidFill>
                <a:latin typeface="Century Gothic" panose="020F0302020204030204"/>
              </a:rPr>
              <a:t> </a:t>
            </a:r>
            <a:r>
              <a:rPr lang="en-GB" sz="1600" dirty="0" err="1">
                <a:solidFill>
                  <a:srgbClr val="000000"/>
                </a:solidFill>
                <a:latin typeface="Century Gothic" panose="020F0302020204030204"/>
              </a:rPr>
              <a:t>avocate</a:t>
            </a:r>
            <a:r>
              <a:rPr lang="en-GB" sz="1600" dirty="0">
                <a:solidFill>
                  <a:srgbClr val="000000"/>
                </a:solidFill>
                <a:latin typeface="Century Gothic" panose="020F0302020204030204"/>
              </a:rPr>
              <a:t>. 		I am a lawyer. </a:t>
            </a:r>
          </a:p>
          <a:p>
            <a:endParaRPr lang="en-GB" sz="500" dirty="0">
              <a:solidFill>
                <a:srgbClr val="000000"/>
              </a:solidFill>
              <a:latin typeface="Century Gothic" panose="020F0302020204030204"/>
            </a:endParaRPr>
          </a:p>
          <a:p>
            <a:r>
              <a:rPr lang="en-GB" sz="1600" dirty="0">
                <a:solidFill>
                  <a:srgbClr val="000000"/>
                </a:solidFill>
                <a:latin typeface="Century Gothic" panose="020F0302020204030204"/>
              </a:rPr>
              <a:t>When using </a:t>
            </a:r>
            <a:r>
              <a:rPr lang="en-US" sz="1600" b="1" dirty="0">
                <a:solidFill>
                  <a:srgbClr val="000000"/>
                </a:solidFill>
                <a:latin typeface="Century Gothic" panose="020F0302020204030204"/>
              </a:rPr>
              <a:t>adjectives </a:t>
            </a:r>
            <a:r>
              <a:rPr lang="en-US" sz="1600" dirty="0">
                <a:solidFill>
                  <a:srgbClr val="000000"/>
                </a:solidFill>
                <a:latin typeface="Century Gothic" panose="020F0302020204030204"/>
              </a:rPr>
              <a:t>or giving </a:t>
            </a:r>
            <a:r>
              <a:rPr lang="en-US" sz="1600" b="1" dirty="0">
                <a:solidFill>
                  <a:srgbClr val="000000"/>
                </a:solidFill>
                <a:latin typeface="Century Gothic" panose="020F0302020204030204"/>
              </a:rPr>
              <a:t>information about a job</a:t>
            </a:r>
            <a:r>
              <a:rPr lang="en-US" sz="1600" dirty="0">
                <a:solidFill>
                  <a:srgbClr val="000000"/>
                </a:solidFill>
                <a:latin typeface="Century Gothic" panose="020F0302020204030204"/>
              </a:rPr>
              <a:t>, we need the article:</a:t>
            </a:r>
          </a:p>
          <a:p>
            <a:endParaRPr lang="en-GB" sz="500" dirty="0">
              <a:solidFill>
                <a:srgbClr val="000000"/>
              </a:solidFill>
              <a:latin typeface="Century Gothic" panose="020F0302020204030204"/>
            </a:endParaRPr>
          </a:p>
          <a:p>
            <a:r>
              <a:rPr lang="en-US" sz="1600" dirty="0">
                <a:latin typeface="Century Gothic" panose="020F0302020204030204"/>
              </a:rPr>
              <a:t>Je </a:t>
            </a:r>
            <a:r>
              <a:rPr lang="en-US" sz="1600" dirty="0" err="1">
                <a:latin typeface="Century Gothic" panose="020F0302020204030204"/>
              </a:rPr>
              <a:t>suis</a:t>
            </a:r>
            <a:r>
              <a:rPr lang="en-US" sz="1600" dirty="0">
                <a:latin typeface="Century Gothic" panose="020F0302020204030204"/>
              </a:rPr>
              <a:t> </a:t>
            </a:r>
            <a:r>
              <a:rPr lang="en-US" sz="1600" b="1" dirty="0" err="1">
                <a:latin typeface="Century Gothic" panose="020F0302020204030204"/>
              </a:rPr>
              <a:t>une</a:t>
            </a:r>
            <a:r>
              <a:rPr lang="en-US" sz="1600" b="1" dirty="0">
                <a:latin typeface="Century Gothic" panose="020F0302020204030204"/>
              </a:rPr>
              <a:t> </a:t>
            </a:r>
            <a:r>
              <a:rPr lang="en-US" sz="1600" dirty="0" err="1">
                <a:latin typeface="Century Gothic" panose="020F0302020204030204"/>
              </a:rPr>
              <a:t>avocate</a:t>
            </a:r>
            <a:r>
              <a:rPr lang="en-US" sz="1600" dirty="0">
                <a:latin typeface="Century Gothic" panose="020F0302020204030204"/>
              </a:rPr>
              <a:t> </a:t>
            </a:r>
            <a:r>
              <a:rPr lang="en-US" sz="1600" dirty="0" err="1">
                <a:latin typeface="Century Gothic" panose="020F0302020204030204"/>
              </a:rPr>
              <a:t>ambitieuse</a:t>
            </a:r>
            <a:r>
              <a:rPr lang="en-US" sz="1600" dirty="0">
                <a:latin typeface="Century Gothic" panose="020F0302020204030204"/>
              </a:rPr>
              <a:t>.     I am an ambitious lawyer.</a:t>
            </a:r>
          </a:p>
        </p:txBody>
      </p:sp>
      <p:sp>
        <p:nvSpPr>
          <p:cNvPr id="107" name="Rectangle 106">
            <a:extLst>
              <a:ext uri="{FF2B5EF4-FFF2-40B4-BE49-F238E27FC236}">
                <a16:creationId xmlns:a16="http://schemas.microsoft.com/office/drawing/2014/main" id="{4BCDDFFC-B046-D045-8E88-CAAF17109A0B}"/>
              </a:ext>
            </a:extLst>
          </p:cNvPr>
          <p:cNvSpPr/>
          <p:nvPr/>
        </p:nvSpPr>
        <p:spPr>
          <a:xfrm>
            <a:off x="70523" y="212891"/>
            <a:ext cx="1781257"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Saying</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which</a:t>
            </a:r>
            <a:r>
              <a:rPr lang="fr-FR" b="1" dirty="0">
                <a:solidFill>
                  <a:srgbClr val="000000"/>
                </a:solidFill>
                <a:latin typeface="Century Gothic" panose="020B0502020202020204" pitchFamily="34" charset="0"/>
              </a:rPr>
              <a:t>’</a:t>
            </a:r>
            <a:endParaRPr lang="en-GB" dirty="0">
              <a:solidFill>
                <a:srgbClr val="000000"/>
              </a:solidFill>
              <a:latin typeface="Century Gothic" panose="020B0502020202020204" pitchFamily="34" charset="0"/>
            </a:endParaRPr>
          </a:p>
        </p:txBody>
      </p:sp>
      <p:graphicFrame>
        <p:nvGraphicFramePr>
          <p:cNvPr id="108" name="Table 6">
            <a:extLst>
              <a:ext uri="{FF2B5EF4-FFF2-40B4-BE49-F238E27FC236}">
                <a16:creationId xmlns:a16="http://schemas.microsoft.com/office/drawing/2014/main" id="{9741B6EC-4D47-5349-A64C-FAF7CDA77BFF}"/>
              </a:ext>
            </a:extLst>
          </p:cNvPr>
          <p:cNvGraphicFramePr>
            <a:graphicFrameLocks noGrp="1"/>
          </p:cNvGraphicFramePr>
          <p:nvPr>
            <p:extLst>
              <p:ext uri="{D42A27DB-BD31-4B8C-83A1-F6EECF244321}">
                <p14:modId xmlns:p14="http://schemas.microsoft.com/office/powerpoint/2010/main" val="3714829666"/>
              </p:ext>
            </p:extLst>
          </p:nvPr>
        </p:nvGraphicFramePr>
        <p:xfrm>
          <a:off x="0" y="685963"/>
          <a:ext cx="6372000" cy="496800"/>
        </p:xfrm>
        <a:graphic>
          <a:graphicData uri="http://schemas.openxmlformats.org/drawingml/2006/table">
            <a:tbl>
              <a:tblPr firstRow="1" bandRow="1">
                <a:tableStyleId>{2D5ABB26-0587-4C30-8999-92F81FD0307C}</a:tableStyleId>
              </a:tblPr>
              <a:tblGrid>
                <a:gridCol w="1548000">
                  <a:extLst>
                    <a:ext uri="{9D8B030D-6E8A-4147-A177-3AD203B41FA5}">
                      <a16:colId xmlns:a16="http://schemas.microsoft.com/office/drawing/2014/main" val="235044113"/>
                    </a:ext>
                  </a:extLst>
                </a:gridCol>
                <a:gridCol w="1548000">
                  <a:extLst>
                    <a:ext uri="{9D8B030D-6E8A-4147-A177-3AD203B41FA5}">
                      <a16:colId xmlns:a16="http://schemas.microsoft.com/office/drawing/2014/main" val="1570296705"/>
                    </a:ext>
                  </a:extLst>
                </a:gridCol>
                <a:gridCol w="1548000">
                  <a:extLst>
                    <a:ext uri="{9D8B030D-6E8A-4147-A177-3AD203B41FA5}">
                      <a16:colId xmlns:a16="http://schemas.microsoft.com/office/drawing/2014/main" val="914446406"/>
                    </a:ext>
                  </a:extLst>
                </a:gridCol>
                <a:gridCol w="1728000">
                  <a:extLst>
                    <a:ext uri="{9D8B030D-6E8A-4147-A177-3AD203B41FA5}">
                      <a16:colId xmlns:a16="http://schemas.microsoft.com/office/drawing/2014/main" val="1842626751"/>
                    </a:ext>
                  </a:extLst>
                </a:gridCol>
              </a:tblGrid>
              <a:tr h="248400">
                <a:tc>
                  <a:txBody>
                    <a:bodyPr/>
                    <a:lstStyle/>
                    <a:p>
                      <a:pPr algn="ctr"/>
                      <a:r>
                        <a:rPr lang="en-US" sz="1600" b="1" dirty="0">
                          <a:latin typeface="Century Gothic" panose="020B0502020202020204" pitchFamily="34" charset="0"/>
                        </a:rPr>
                        <a:t>masc. sing.</a:t>
                      </a:r>
                    </a:p>
                  </a:txBody>
                  <a:tcPr marT="0" marB="0" anchor="ctr"/>
                </a:tc>
                <a:tc>
                  <a:txBody>
                    <a:bodyPr/>
                    <a:lstStyle/>
                    <a:p>
                      <a:pPr algn="ctr"/>
                      <a:r>
                        <a:rPr lang="en-US" sz="1600" b="1" dirty="0">
                          <a:latin typeface="Century Gothic" panose="020B0502020202020204" pitchFamily="34" charset="0"/>
                        </a:rPr>
                        <a:t>masc. pl.</a:t>
                      </a:r>
                    </a:p>
                  </a:txBody>
                  <a:tcPr marT="0" marB="0" anchor="ctr"/>
                </a:tc>
                <a:tc>
                  <a:txBody>
                    <a:bodyPr/>
                    <a:lstStyle/>
                    <a:p>
                      <a:pPr algn="ctr"/>
                      <a:r>
                        <a:rPr lang="en-US" sz="1600" b="1" dirty="0">
                          <a:latin typeface="Century Gothic" panose="020B0502020202020204" pitchFamily="34" charset="0"/>
                        </a:rPr>
                        <a:t>fem. sing.</a:t>
                      </a:r>
                    </a:p>
                  </a:txBody>
                  <a:tcPr marT="0" marB="0" anchor="ctr"/>
                </a:tc>
                <a:tc>
                  <a:txBody>
                    <a:bodyPr/>
                    <a:lstStyle/>
                    <a:p>
                      <a:pPr algn="ctr"/>
                      <a:r>
                        <a:rPr lang="en-US" sz="1600" b="1" dirty="0">
                          <a:latin typeface="Century Gothic" panose="020B0502020202020204" pitchFamily="34" charset="0"/>
                        </a:rPr>
                        <a:t>fem. pl.</a:t>
                      </a:r>
                    </a:p>
                  </a:txBody>
                  <a:tcPr marT="0" marB="0" anchor="ctr"/>
                </a:tc>
                <a:extLst>
                  <a:ext uri="{0D108BD9-81ED-4DB2-BD59-A6C34878D82A}">
                    <a16:rowId xmlns:a16="http://schemas.microsoft.com/office/drawing/2014/main" val="1731647223"/>
                  </a:ext>
                </a:extLst>
              </a:tr>
              <a:tr h="248400">
                <a:tc>
                  <a:txBody>
                    <a:bodyPr/>
                    <a:lstStyle/>
                    <a:p>
                      <a:pPr algn="ctr"/>
                      <a:r>
                        <a:rPr lang="en-US" sz="1600" b="1" dirty="0" err="1">
                          <a:solidFill>
                            <a:srgbClr val="EE6000"/>
                          </a:solidFill>
                          <a:latin typeface="Century Gothic" panose="020B0502020202020204" pitchFamily="34" charset="0"/>
                        </a:rPr>
                        <a:t>quel</a:t>
                      </a:r>
                      <a:r>
                        <a:rPr lang="en-US" sz="1600" dirty="0">
                          <a:latin typeface="Century Gothic" panose="020B0502020202020204" pitchFamily="34" charset="0"/>
                        </a:rPr>
                        <a:t> livre</a:t>
                      </a:r>
                    </a:p>
                  </a:txBody>
                  <a:tcPr marT="0" marB="0" anchor="ctr"/>
                </a:tc>
                <a:tc>
                  <a:txBody>
                    <a:bodyPr/>
                    <a:lstStyle/>
                    <a:p>
                      <a:pPr algn="ctr"/>
                      <a:r>
                        <a:rPr lang="en-US" sz="1600" b="1" dirty="0" err="1">
                          <a:solidFill>
                            <a:srgbClr val="EE6000"/>
                          </a:solidFill>
                          <a:latin typeface="Century Gothic" panose="020B0502020202020204" pitchFamily="34" charset="0"/>
                        </a:rPr>
                        <a:t>quels</a:t>
                      </a:r>
                      <a:r>
                        <a:rPr lang="en-US" sz="1600" dirty="0">
                          <a:latin typeface="Century Gothic" panose="020B0502020202020204" pitchFamily="34" charset="0"/>
                        </a:rPr>
                        <a:t> livres</a:t>
                      </a:r>
                    </a:p>
                  </a:txBody>
                  <a:tcPr marT="0" marB="0" anchor="ctr"/>
                </a:tc>
                <a:tc>
                  <a:txBody>
                    <a:bodyPr/>
                    <a:lstStyle/>
                    <a:p>
                      <a:pPr algn="ctr"/>
                      <a:r>
                        <a:rPr lang="en-US" sz="1600" b="1" dirty="0">
                          <a:solidFill>
                            <a:srgbClr val="EE6000"/>
                          </a:solidFill>
                          <a:latin typeface="Century Gothic" panose="020B0502020202020204" pitchFamily="34" charset="0"/>
                        </a:rPr>
                        <a:t>quelle</a:t>
                      </a:r>
                      <a:r>
                        <a:rPr lang="en-US" sz="1600" dirty="0">
                          <a:latin typeface="Century Gothic" panose="020B0502020202020204" pitchFamily="34" charset="0"/>
                        </a:rPr>
                        <a:t> voiture</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err="1">
                          <a:solidFill>
                            <a:srgbClr val="EE6000"/>
                          </a:solidFill>
                          <a:latin typeface="Century Gothic" panose="020B0502020202020204" pitchFamily="34" charset="0"/>
                        </a:rPr>
                        <a:t>quelles</a:t>
                      </a:r>
                      <a:r>
                        <a:rPr lang="en-US" sz="1600" dirty="0">
                          <a:latin typeface="Century Gothic" panose="020B0502020202020204" pitchFamily="34" charset="0"/>
                        </a:rPr>
                        <a:t> voitures</a:t>
                      </a:r>
                    </a:p>
                  </a:txBody>
                  <a:tcPr marT="0" marB="0" anchor="ctr"/>
                </a:tc>
                <a:extLst>
                  <a:ext uri="{0D108BD9-81ED-4DB2-BD59-A6C34878D82A}">
                    <a16:rowId xmlns:a16="http://schemas.microsoft.com/office/drawing/2014/main" val="2359295516"/>
                  </a:ext>
                </a:extLst>
              </a:tr>
            </a:tbl>
          </a:graphicData>
        </a:graphic>
      </p:graphicFrame>
      <p:sp>
        <p:nvSpPr>
          <p:cNvPr id="109" name="Rectangle 108">
            <a:extLst>
              <a:ext uri="{FF2B5EF4-FFF2-40B4-BE49-F238E27FC236}">
                <a16:creationId xmlns:a16="http://schemas.microsoft.com/office/drawing/2014/main" id="{33B297EA-13EE-EF4B-AD74-776E40CC7230}"/>
              </a:ext>
            </a:extLst>
          </p:cNvPr>
          <p:cNvSpPr/>
          <p:nvPr/>
        </p:nvSpPr>
        <p:spPr>
          <a:xfrm>
            <a:off x="108000" y="1379141"/>
            <a:ext cx="4861878" cy="369332"/>
          </a:xfrm>
          <a:prstGeom prst="rect">
            <a:avLst/>
          </a:prstGeom>
        </p:spPr>
        <p:txBody>
          <a:bodyPr wrap="square">
            <a:spAutoFit/>
          </a:bodyPr>
          <a:lstStyle/>
          <a:p>
            <a:pPr fontAlgn="base">
              <a:spcBef>
                <a:spcPct val="0"/>
              </a:spcBef>
              <a:spcAft>
                <a:spcPct val="0"/>
              </a:spcAft>
            </a:pPr>
            <a:r>
              <a:rPr lang="en-GB" b="1" i="1" dirty="0">
                <a:solidFill>
                  <a:srgbClr val="000000"/>
                </a:solidFill>
                <a:latin typeface="Century Gothic" panose="020B0502020202020204" pitchFamily="34" charset="0"/>
                <a:cs typeface="Calibri" panose="020F0502020204030204" pitchFamily="34" charset="0"/>
              </a:rPr>
              <a:t>Est-</a:t>
            </a:r>
            <a:r>
              <a:rPr lang="en-GB" b="1" i="1" dirty="0" err="1">
                <a:solidFill>
                  <a:srgbClr val="000000"/>
                </a:solidFill>
                <a:latin typeface="Century Gothic" panose="020B0502020202020204" pitchFamily="34" charset="0"/>
                <a:cs typeface="Calibri" panose="020F0502020204030204" pitchFamily="34" charset="0"/>
              </a:rPr>
              <a:t>ce</a:t>
            </a:r>
            <a:r>
              <a:rPr lang="en-GB" b="1" i="1" dirty="0">
                <a:solidFill>
                  <a:srgbClr val="000000"/>
                </a:solidFill>
                <a:latin typeface="Century Gothic" panose="020B0502020202020204" pitchFamily="34" charset="0"/>
                <a:cs typeface="Calibri" panose="020F0502020204030204" pitchFamily="34" charset="0"/>
              </a:rPr>
              <a:t> que</a:t>
            </a:r>
            <a:endParaRPr lang="en-GB" i="1" dirty="0">
              <a:solidFill>
                <a:srgbClr val="000000"/>
              </a:solidFill>
              <a:latin typeface="Century Gothic" panose="020B0502020202020204" pitchFamily="34" charset="0"/>
            </a:endParaRPr>
          </a:p>
        </p:txBody>
      </p:sp>
      <p:sp>
        <p:nvSpPr>
          <p:cNvPr id="110" name="Rectangle 109">
            <a:extLst>
              <a:ext uri="{FF2B5EF4-FFF2-40B4-BE49-F238E27FC236}">
                <a16:creationId xmlns:a16="http://schemas.microsoft.com/office/drawing/2014/main" id="{B7E8E332-E4E6-824D-8FDD-3BEB0662BB7A}"/>
              </a:ext>
            </a:extLst>
          </p:cNvPr>
          <p:cNvSpPr/>
          <p:nvPr/>
        </p:nvSpPr>
        <p:spPr>
          <a:xfrm>
            <a:off x="108000" y="1717008"/>
            <a:ext cx="6676200" cy="584775"/>
          </a:xfrm>
          <a:prstGeom prst="rect">
            <a:avLst/>
          </a:prstGeom>
        </p:spPr>
        <p:txBody>
          <a:bodyPr wrap="square">
            <a:spAutoFit/>
          </a:bodyPr>
          <a:lstStyle/>
          <a:p>
            <a:r>
              <a:rPr lang="en-GB" sz="1600" dirty="0">
                <a:solidFill>
                  <a:srgbClr val="000000"/>
                </a:solidFill>
                <a:latin typeface="Century Gothic" panose="020F0302020204030204"/>
              </a:rPr>
              <a:t>To </a:t>
            </a:r>
            <a:r>
              <a:rPr lang="en-GB" sz="1600" b="1" dirty="0">
                <a:solidFill>
                  <a:srgbClr val="000000"/>
                </a:solidFill>
                <a:latin typeface="Century Gothic" panose="020F0302020204030204"/>
              </a:rPr>
              <a:t>emphasise</a:t>
            </a:r>
            <a:r>
              <a:rPr lang="en-GB" sz="1600" dirty="0">
                <a:solidFill>
                  <a:srgbClr val="000000"/>
                </a:solidFill>
                <a:latin typeface="Century Gothic" panose="020F0302020204030204"/>
              </a:rPr>
              <a:t> that a question is being asked, we can add ‘</a:t>
            </a:r>
            <a:r>
              <a:rPr lang="en-GB" sz="1600" b="1" dirty="0">
                <a:solidFill>
                  <a:srgbClr val="000000"/>
                </a:solidFill>
                <a:latin typeface="Century Gothic" panose="020F0302020204030204"/>
              </a:rPr>
              <a:t>Est-</a:t>
            </a:r>
            <a:r>
              <a:rPr lang="en-GB" sz="1600" b="1" dirty="0" err="1">
                <a:solidFill>
                  <a:srgbClr val="000000"/>
                </a:solidFill>
                <a:latin typeface="Century Gothic" panose="020F0302020204030204"/>
              </a:rPr>
              <a:t>ce</a:t>
            </a:r>
            <a:r>
              <a:rPr lang="en-GB" sz="1600" b="1" dirty="0">
                <a:solidFill>
                  <a:srgbClr val="000000"/>
                </a:solidFill>
                <a:latin typeface="Century Gothic" panose="020F0302020204030204"/>
              </a:rPr>
              <a:t> que</a:t>
            </a:r>
            <a:r>
              <a:rPr lang="en-GB" sz="1600" dirty="0">
                <a:solidFill>
                  <a:srgbClr val="000000"/>
                </a:solidFill>
                <a:latin typeface="Century Gothic" panose="020F0302020204030204"/>
              </a:rPr>
              <a:t>’</a:t>
            </a:r>
            <a:r>
              <a:rPr lang="en-GB" sz="1600" b="1" dirty="0">
                <a:solidFill>
                  <a:srgbClr val="000000"/>
                </a:solidFill>
                <a:latin typeface="Century Gothic" panose="020F0302020204030204"/>
              </a:rPr>
              <a:t> </a:t>
            </a:r>
            <a:r>
              <a:rPr lang="en-GB" sz="1600" dirty="0">
                <a:solidFill>
                  <a:srgbClr val="000000"/>
                </a:solidFill>
                <a:latin typeface="Century Gothic" panose="020F0302020204030204"/>
              </a:rPr>
              <a:t>(‘Is it that...?’) to the beginning of an </a:t>
            </a:r>
            <a:r>
              <a:rPr lang="en-GB" sz="1600" b="1" dirty="0">
                <a:solidFill>
                  <a:srgbClr val="000000"/>
                </a:solidFill>
                <a:latin typeface="Century Gothic" panose="020F0302020204030204"/>
              </a:rPr>
              <a:t>intonation question</a:t>
            </a:r>
            <a:r>
              <a:rPr lang="en-GB" sz="1600" dirty="0">
                <a:solidFill>
                  <a:srgbClr val="000000"/>
                </a:solidFill>
                <a:latin typeface="Century Gothic" panose="020F0302020204030204"/>
              </a:rPr>
              <a:t>:</a:t>
            </a:r>
          </a:p>
        </p:txBody>
      </p:sp>
      <p:sp>
        <p:nvSpPr>
          <p:cNvPr id="112" name="Rectangle: Rounded Corners 1" descr="Light yellow box with text: Est-ce que tu es malade ? ">
            <a:extLst>
              <a:ext uri="{FF2B5EF4-FFF2-40B4-BE49-F238E27FC236}">
                <a16:creationId xmlns:a16="http://schemas.microsoft.com/office/drawing/2014/main" id="{89AFE2BE-DA60-0F49-9803-016061971727}"/>
              </a:ext>
            </a:extLst>
          </p:cNvPr>
          <p:cNvSpPr/>
          <p:nvPr/>
        </p:nvSpPr>
        <p:spPr>
          <a:xfrm>
            <a:off x="4763914" y="2354387"/>
            <a:ext cx="1722642" cy="640788"/>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3" name="TextBox 112">
            <a:extLst>
              <a:ext uri="{FF2B5EF4-FFF2-40B4-BE49-F238E27FC236}">
                <a16:creationId xmlns:a16="http://schemas.microsoft.com/office/drawing/2014/main" id="{A7FA27BD-F18D-8246-AEAE-1ED5DD2BB321}"/>
              </a:ext>
            </a:extLst>
          </p:cNvPr>
          <p:cNvSpPr txBox="1"/>
          <p:nvPr/>
        </p:nvSpPr>
        <p:spPr>
          <a:xfrm>
            <a:off x="4763914" y="2385458"/>
            <a:ext cx="1829215" cy="918120"/>
          </a:xfrm>
          <a:prstGeom prst="rect">
            <a:avLst/>
          </a:prstGeom>
          <a:noFill/>
        </p:spPr>
        <p:txBody>
          <a:bodyPr wrap="square" rtlCol="0">
            <a:spAutoFit/>
          </a:bodyPr>
          <a:lstStyle/>
          <a:p>
            <a:r>
              <a:rPr lang="en-GB" sz="1600" dirty="0">
                <a:latin typeface="Century Gothic" panose="020B0502020202020204" pitchFamily="34" charset="0"/>
              </a:rPr>
              <a:t>Est-</a:t>
            </a:r>
            <a:r>
              <a:rPr lang="en-GB" sz="1600" dirty="0" err="1">
                <a:latin typeface="Century Gothic" panose="020B0502020202020204" pitchFamily="34" charset="0"/>
              </a:rPr>
              <a:t>ce</a:t>
            </a:r>
            <a:r>
              <a:rPr lang="en-GB" sz="1600" dirty="0">
                <a:latin typeface="Century Gothic" panose="020B0502020202020204" pitchFamily="34" charset="0"/>
              </a:rPr>
              <a:t> que </a:t>
            </a:r>
            <a:r>
              <a:rPr lang="en-GB" sz="1600" dirty="0" err="1">
                <a:latin typeface="Century Gothic" panose="020B0502020202020204" pitchFamily="34" charset="0"/>
              </a:rPr>
              <a:t>tu</a:t>
            </a:r>
            <a:r>
              <a:rPr lang="en-GB" sz="1600" dirty="0">
                <a:latin typeface="Century Gothic" panose="020B0502020202020204" pitchFamily="34" charset="0"/>
              </a:rPr>
              <a:t> es </a:t>
            </a:r>
            <a:r>
              <a:rPr lang="en-GB" sz="1600" dirty="0" err="1">
                <a:latin typeface="Century Gothic" panose="020B0502020202020204" pitchFamily="34" charset="0"/>
              </a:rPr>
              <a:t>malade</a:t>
            </a:r>
            <a:r>
              <a:rPr lang="en-GB" sz="1600" dirty="0">
                <a:latin typeface="Century Gothic" panose="020B0502020202020204" pitchFamily="34" charset="0"/>
              </a:rPr>
              <a:t> ?</a:t>
            </a:r>
          </a:p>
        </p:txBody>
      </p:sp>
      <p:cxnSp>
        <p:nvCxnSpPr>
          <p:cNvPr id="114" name="Straight Arrow Connector 113" descr="Flat arrow to indicate flat intonation">
            <a:extLst>
              <a:ext uri="{FF2B5EF4-FFF2-40B4-BE49-F238E27FC236}">
                <a16:creationId xmlns:a16="http://schemas.microsoft.com/office/drawing/2014/main" id="{31C7C6CE-04F4-164B-9049-5F32BEB34123}"/>
              </a:ext>
            </a:extLst>
          </p:cNvPr>
          <p:cNvCxnSpPr/>
          <p:nvPr/>
        </p:nvCxnSpPr>
        <p:spPr>
          <a:xfrm flipV="1">
            <a:off x="1943965" y="2896063"/>
            <a:ext cx="1045784" cy="1"/>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115" name="Group 114" descr="Arrow pointing up at the end to indicate rising intonation at the end of the question">
            <a:extLst>
              <a:ext uri="{FF2B5EF4-FFF2-40B4-BE49-F238E27FC236}">
                <a16:creationId xmlns:a16="http://schemas.microsoft.com/office/drawing/2014/main" id="{DEC59AE3-18BD-7E41-8785-2CD6714516AB}"/>
              </a:ext>
            </a:extLst>
          </p:cNvPr>
          <p:cNvGrpSpPr/>
          <p:nvPr/>
        </p:nvGrpSpPr>
        <p:grpSpPr>
          <a:xfrm>
            <a:off x="5102343" y="3079359"/>
            <a:ext cx="1045784" cy="63966"/>
            <a:chOff x="1559636" y="8338784"/>
            <a:chExt cx="1847209" cy="109972"/>
          </a:xfrm>
        </p:grpSpPr>
        <p:cxnSp>
          <p:nvCxnSpPr>
            <p:cNvPr id="116" name="Straight Connector 115">
              <a:extLst>
                <a:ext uri="{FF2B5EF4-FFF2-40B4-BE49-F238E27FC236}">
                  <a16:creationId xmlns:a16="http://schemas.microsoft.com/office/drawing/2014/main" id="{74A42EC5-BF9B-C44D-A716-1AD2B9ADEC0B}"/>
                </a:ext>
              </a:extLst>
            </p:cNvPr>
            <p:cNvCxnSpPr/>
            <p:nvPr/>
          </p:nvCxnSpPr>
          <p:spPr>
            <a:xfrm>
              <a:off x="1559636" y="8448756"/>
              <a:ext cx="980744" cy="0"/>
            </a:xfrm>
            <a:prstGeom prst="line">
              <a:avLst/>
            </a:prstGeom>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id="{00C7C472-DDD3-C74C-8CA0-C33A68CC0E47}"/>
                </a:ext>
              </a:extLst>
            </p:cNvPr>
            <p:cNvCxnSpPr/>
            <p:nvPr/>
          </p:nvCxnSpPr>
          <p:spPr>
            <a:xfrm flipV="1">
              <a:off x="2540380" y="8338784"/>
              <a:ext cx="866465" cy="1099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19" name="Rectangle: Rounded Corners 1" descr="Light yellow box with text: Tu es malade.">
            <a:extLst>
              <a:ext uri="{FF2B5EF4-FFF2-40B4-BE49-F238E27FC236}">
                <a16:creationId xmlns:a16="http://schemas.microsoft.com/office/drawing/2014/main" id="{7794630D-1FC7-E741-8AEA-981E4A855536}"/>
              </a:ext>
            </a:extLst>
          </p:cNvPr>
          <p:cNvSpPr/>
          <p:nvPr/>
        </p:nvSpPr>
        <p:spPr>
          <a:xfrm>
            <a:off x="1558480" y="2360074"/>
            <a:ext cx="1710907" cy="38880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0" name="TextBox 119">
            <a:extLst>
              <a:ext uri="{FF2B5EF4-FFF2-40B4-BE49-F238E27FC236}">
                <a16:creationId xmlns:a16="http://schemas.microsoft.com/office/drawing/2014/main" id="{EED9D89C-077D-7F49-A2E1-CF4411A87352}"/>
              </a:ext>
            </a:extLst>
          </p:cNvPr>
          <p:cNvSpPr txBox="1"/>
          <p:nvPr/>
        </p:nvSpPr>
        <p:spPr>
          <a:xfrm>
            <a:off x="1558480" y="2378926"/>
            <a:ext cx="1816754" cy="340022"/>
          </a:xfrm>
          <a:prstGeom prst="rect">
            <a:avLst/>
          </a:prstGeom>
          <a:noFill/>
        </p:spPr>
        <p:txBody>
          <a:bodyPr wrap="square" rtlCol="0">
            <a:spAutoFit/>
          </a:bodyPr>
          <a:lstStyle/>
          <a:p>
            <a:r>
              <a:rPr lang="en-GB" sz="1600" dirty="0">
                <a:latin typeface="Century Gothic" panose="020B0502020202020204" pitchFamily="34" charset="0"/>
              </a:rPr>
              <a:t>Tu es </a:t>
            </a:r>
            <a:r>
              <a:rPr lang="en-GB" sz="1600" dirty="0" err="1">
                <a:latin typeface="Century Gothic" panose="020B0502020202020204" pitchFamily="34" charset="0"/>
              </a:rPr>
              <a:t>malade</a:t>
            </a:r>
            <a:r>
              <a:rPr lang="en-GB" sz="1600" dirty="0">
                <a:latin typeface="Century Gothic" panose="020B0502020202020204" pitchFamily="34" charset="0"/>
              </a:rPr>
              <a:t>.</a:t>
            </a:r>
          </a:p>
        </p:txBody>
      </p:sp>
      <p:sp>
        <p:nvSpPr>
          <p:cNvPr id="121" name="TextBox 120">
            <a:extLst>
              <a:ext uri="{FF2B5EF4-FFF2-40B4-BE49-F238E27FC236}">
                <a16:creationId xmlns:a16="http://schemas.microsoft.com/office/drawing/2014/main" id="{3B132CE6-6473-684A-B7E1-F10878172A87}"/>
              </a:ext>
            </a:extLst>
          </p:cNvPr>
          <p:cNvSpPr txBox="1"/>
          <p:nvPr/>
        </p:nvSpPr>
        <p:spPr>
          <a:xfrm>
            <a:off x="197950" y="2374336"/>
            <a:ext cx="1189749" cy="338554"/>
          </a:xfrm>
          <a:prstGeom prst="rect">
            <a:avLst/>
          </a:prstGeom>
          <a:solidFill>
            <a:srgbClr val="DAA52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Statement</a:t>
            </a:r>
          </a:p>
        </p:txBody>
      </p:sp>
      <p:sp>
        <p:nvSpPr>
          <p:cNvPr id="122" name="TextBox 121">
            <a:extLst>
              <a:ext uri="{FF2B5EF4-FFF2-40B4-BE49-F238E27FC236}">
                <a16:creationId xmlns:a16="http://schemas.microsoft.com/office/drawing/2014/main" id="{94350AE7-9C04-AD44-BEF0-B4780B131468}"/>
              </a:ext>
            </a:extLst>
          </p:cNvPr>
          <p:cNvSpPr txBox="1"/>
          <p:nvPr/>
        </p:nvSpPr>
        <p:spPr>
          <a:xfrm>
            <a:off x="3434026" y="2376491"/>
            <a:ext cx="1189749" cy="338554"/>
          </a:xfrm>
          <a:prstGeom prst="rect">
            <a:avLst/>
          </a:prstGeom>
          <a:solidFill>
            <a:srgbClr val="DAA52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Question</a:t>
            </a:r>
          </a:p>
        </p:txBody>
      </p:sp>
      <p:pic>
        <p:nvPicPr>
          <p:cNvPr id="123" name="Picture 6" descr="black and white clip art bike - Clip Art Library">
            <a:extLst>
              <a:ext uri="{FF2B5EF4-FFF2-40B4-BE49-F238E27FC236}">
                <a16:creationId xmlns:a16="http://schemas.microsoft.com/office/drawing/2014/main" id="{044E5C59-A908-3B46-B1C1-8A0DBD929E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0006" y="7058086"/>
            <a:ext cx="747918" cy="483033"/>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descr="Model car Clip art Die-cast toy - car png download - 1969*1392 ...">
            <a:extLst>
              <a:ext uri="{FF2B5EF4-FFF2-40B4-BE49-F238E27FC236}">
                <a16:creationId xmlns:a16="http://schemas.microsoft.com/office/drawing/2014/main" id="{1354211E-0A4D-6A43-89CC-46BDA41634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5884" y="7038237"/>
            <a:ext cx="711368" cy="502882"/>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descr="Model car Clip art Die-cast toy - car png download - 1969*1392 ...">
            <a:extLst>
              <a:ext uri="{FF2B5EF4-FFF2-40B4-BE49-F238E27FC236}">
                <a16:creationId xmlns:a16="http://schemas.microsoft.com/office/drawing/2014/main" id="{010E54FD-8004-9544-8EDD-0BBF182886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4279" y="7057312"/>
            <a:ext cx="711368" cy="502882"/>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26" descr="Model car Clip art Die-cast toy - car png download - 1969*1392 ...">
            <a:extLst>
              <a:ext uri="{FF2B5EF4-FFF2-40B4-BE49-F238E27FC236}">
                <a16:creationId xmlns:a16="http://schemas.microsoft.com/office/drawing/2014/main" id="{47D4CE2C-3FBF-794E-B009-7DE82674C8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0669" y="7054704"/>
            <a:ext cx="711368" cy="502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367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42</a:t>
            </a: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81" name="Rectangle 80">
            <a:extLst>
              <a:ext uri="{FF2B5EF4-FFF2-40B4-BE49-F238E27FC236}">
                <a16:creationId xmlns:a16="http://schemas.microsoft.com/office/drawing/2014/main" id="{D06EDB93-291D-5249-964D-8758CA5F2F53}"/>
              </a:ext>
            </a:extLst>
          </p:cNvPr>
          <p:cNvSpPr/>
          <p:nvPr/>
        </p:nvSpPr>
        <p:spPr>
          <a:xfrm>
            <a:off x="108000" y="253075"/>
            <a:ext cx="2302233"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The partitive article</a:t>
            </a:r>
            <a:endParaRPr lang="en-GB" dirty="0">
              <a:solidFill>
                <a:srgbClr val="000000"/>
              </a:solidFill>
              <a:latin typeface="Century Gothic" panose="020B0502020202020204" pitchFamily="34" charset="0"/>
            </a:endParaRPr>
          </a:p>
        </p:txBody>
      </p:sp>
      <p:pic>
        <p:nvPicPr>
          <p:cNvPr id="83" name="Picture 2" descr="Swiss Cheese, Swiss, Cheese, Food, Yellow, Dairy, Snack">
            <a:extLst>
              <a:ext uri="{FF2B5EF4-FFF2-40B4-BE49-F238E27FC236}">
                <a16:creationId xmlns:a16="http://schemas.microsoft.com/office/drawing/2014/main" id="{6051E364-AA23-AA4B-AC9C-C81763A02C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3248" y="6291410"/>
            <a:ext cx="577300" cy="480527"/>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861AE138-4342-1F4A-AA4A-905295F92641}"/>
              </a:ext>
            </a:extLst>
          </p:cNvPr>
          <p:cNvSpPr/>
          <p:nvPr/>
        </p:nvSpPr>
        <p:spPr>
          <a:xfrm>
            <a:off x="108000" y="688459"/>
            <a:ext cx="6789239" cy="6155531"/>
          </a:xfrm>
          <a:prstGeom prst="rect">
            <a:avLst/>
          </a:prstGeom>
        </p:spPr>
        <p:txBody>
          <a:bodyPr wrap="square">
            <a:spAutoFit/>
          </a:bodyPr>
          <a:lstStyle/>
          <a:p>
            <a:r>
              <a:rPr lang="en-US" sz="1600" b="1" dirty="0">
                <a:latin typeface="Century Gothic" panose="020F0302020204030204"/>
              </a:rPr>
              <a:t>Uncountable</a:t>
            </a:r>
            <a:r>
              <a:rPr lang="en-US" sz="1600" dirty="0">
                <a:latin typeface="Century Gothic" panose="020F0302020204030204"/>
              </a:rPr>
              <a:t> </a:t>
            </a:r>
            <a:r>
              <a:rPr lang="en-US" sz="1600" b="1" dirty="0">
                <a:latin typeface="Century Gothic" panose="020F0302020204030204"/>
              </a:rPr>
              <a:t>nouns </a:t>
            </a:r>
            <a:r>
              <a:rPr lang="en-US" sz="1600" dirty="0">
                <a:latin typeface="Century Gothic" panose="020F0302020204030204"/>
              </a:rPr>
              <a:t>take the </a:t>
            </a:r>
            <a:r>
              <a:rPr lang="en-US" sz="1600" b="1" dirty="0">
                <a:latin typeface="Century Gothic" panose="020F0302020204030204"/>
              </a:rPr>
              <a:t>partitive article</a:t>
            </a:r>
            <a:r>
              <a:rPr lang="en-US" sz="1600" dirty="0">
                <a:latin typeface="Century Gothic" panose="020F0302020204030204"/>
              </a:rPr>
              <a:t>: </a:t>
            </a:r>
          </a:p>
          <a:p>
            <a:endParaRPr lang="en-US" sz="1000" dirty="0">
              <a:latin typeface="Century Gothic" panose="020F0302020204030204"/>
            </a:endParaRPr>
          </a:p>
          <a:p>
            <a:r>
              <a:rPr lang="en-US" sz="1600" dirty="0" err="1">
                <a:latin typeface="Century Gothic" panose="020F0302020204030204"/>
              </a:rPr>
              <a:t>J’achète</a:t>
            </a:r>
            <a:r>
              <a:rPr lang="en-US" sz="1600" dirty="0">
                <a:latin typeface="Century Gothic" panose="020F0302020204030204"/>
              </a:rPr>
              <a:t> … 		</a:t>
            </a:r>
            <a:r>
              <a:rPr lang="en-US" sz="1600" b="1" dirty="0">
                <a:latin typeface="Century Gothic" panose="020F0302020204030204"/>
              </a:rPr>
              <a:t>du</a:t>
            </a:r>
            <a:r>
              <a:rPr lang="en-US" sz="1600" dirty="0">
                <a:latin typeface="Century Gothic" panose="020F0302020204030204"/>
              </a:rPr>
              <a:t> </a:t>
            </a:r>
            <a:r>
              <a:rPr lang="en-US" sz="1600" dirty="0" err="1">
                <a:latin typeface="Century Gothic" panose="020F0302020204030204"/>
              </a:rPr>
              <a:t>riz</a:t>
            </a:r>
            <a:r>
              <a:rPr lang="en-US" sz="1600" dirty="0">
                <a:latin typeface="Century Gothic" panose="020F0302020204030204"/>
              </a:rPr>
              <a:t>		</a:t>
            </a:r>
            <a:r>
              <a:rPr lang="en-US" sz="1600" b="1" dirty="0">
                <a:latin typeface="Century Gothic" panose="020F0302020204030204"/>
              </a:rPr>
              <a:t>de la </a:t>
            </a:r>
            <a:r>
              <a:rPr lang="en-US" sz="1600" dirty="0" err="1">
                <a:latin typeface="Century Gothic" panose="020F0302020204030204"/>
              </a:rPr>
              <a:t>farine</a:t>
            </a:r>
            <a:endParaRPr lang="en-US" sz="1600" dirty="0">
              <a:latin typeface="Century Gothic" panose="020F0302020204030204"/>
            </a:endParaRPr>
          </a:p>
          <a:p>
            <a:r>
              <a:rPr lang="en-US" sz="1600" dirty="0">
                <a:latin typeface="Century Gothic" panose="020F0302020204030204"/>
              </a:rPr>
              <a:t>I’m buying … 		some rice	some flour</a:t>
            </a:r>
          </a:p>
          <a:p>
            <a:endParaRPr lang="en-US" sz="1000" dirty="0">
              <a:latin typeface="Century Gothic" panose="020F0302020204030204"/>
            </a:endParaRPr>
          </a:p>
          <a:p>
            <a:r>
              <a:rPr lang="en-US" sz="1600" dirty="0">
                <a:latin typeface="Century Gothic" panose="020F0302020204030204"/>
              </a:rPr>
              <a:t>The </a:t>
            </a:r>
            <a:r>
              <a:rPr lang="en-US" sz="1600" b="1" dirty="0">
                <a:latin typeface="Century Gothic" panose="020F0302020204030204"/>
              </a:rPr>
              <a:t>partitive article </a:t>
            </a:r>
            <a:r>
              <a:rPr lang="en-US" sz="1600" dirty="0">
                <a:latin typeface="Century Gothic" panose="020F0302020204030204"/>
              </a:rPr>
              <a:t>changes to </a:t>
            </a:r>
            <a:r>
              <a:rPr lang="en-US" sz="1600" b="1" dirty="0">
                <a:latin typeface="Century Gothic" panose="020F0302020204030204"/>
              </a:rPr>
              <a:t>de</a:t>
            </a:r>
            <a:r>
              <a:rPr lang="en-US" sz="1600" dirty="0">
                <a:latin typeface="Century Gothic" panose="020F0302020204030204"/>
              </a:rPr>
              <a:t> after an expression of quantity:</a:t>
            </a:r>
          </a:p>
          <a:p>
            <a:endParaRPr lang="en-US" sz="1000" dirty="0">
              <a:latin typeface="Century Gothic" panose="020F0302020204030204"/>
            </a:endParaRPr>
          </a:p>
          <a:p>
            <a:r>
              <a:rPr lang="en-US" sz="1600" dirty="0">
                <a:latin typeface="Century Gothic" panose="020F0302020204030204"/>
              </a:rPr>
              <a:t>un </a:t>
            </a:r>
            <a:r>
              <a:rPr lang="en-US" sz="1600" dirty="0" err="1">
                <a:latin typeface="Century Gothic" panose="020F0302020204030204"/>
              </a:rPr>
              <a:t>peu</a:t>
            </a:r>
            <a:r>
              <a:rPr lang="en-US" sz="1600" dirty="0">
                <a:latin typeface="Century Gothic" panose="020F0302020204030204"/>
              </a:rPr>
              <a:t> </a:t>
            </a:r>
            <a:r>
              <a:rPr lang="en-US" sz="1600" b="1" dirty="0">
                <a:latin typeface="Century Gothic" panose="020F0302020204030204"/>
              </a:rPr>
              <a:t>de</a:t>
            </a:r>
            <a:r>
              <a:rPr lang="en-US" sz="1600" dirty="0">
                <a:latin typeface="Century Gothic" panose="020F0302020204030204"/>
              </a:rPr>
              <a:t> lait		un kilo </a:t>
            </a:r>
            <a:r>
              <a:rPr lang="en-US" sz="1600" b="1" dirty="0">
                <a:latin typeface="Century Gothic" panose="020F0302020204030204"/>
              </a:rPr>
              <a:t>de</a:t>
            </a:r>
            <a:r>
              <a:rPr lang="en-US" sz="1600" dirty="0">
                <a:latin typeface="Century Gothic" panose="020F0302020204030204"/>
              </a:rPr>
              <a:t> </a:t>
            </a:r>
            <a:r>
              <a:rPr lang="en-US" sz="1600" dirty="0" err="1">
                <a:latin typeface="Century Gothic" panose="020F0302020204030204"/>
              </a:rPr>
              <a:t>viande</a:t>
            </a:r>
            <a:r>
              <a:rPr lang="en-US" sz="1600" dirty="0">
                <a:latin typeface="Century Gothic" panose="020F0302020204030204"/>
              </a:rPr>
              <a:t>		</a:t>
            </a:r>
          </a:p>
          <a:p>
            <a:r>
              <a:rPr lang="en-US" sz="1600" dirty="0">
                <a:latin typeface="Century Gothic" panose="020F0302020204030204"/>
              </a:rPr>
              <a:t>a little milk		a kilo of meat	</a:t>
            </a:r>
          </a:p>
          <a:p>
            <a:r>
              <a:rPr lang="en-US" sz="1000" dirty="0">
                <a:latin typeface="Century Gothic" panose="020F0302020204030204"/>
              </a:rPr>
              <a:t>	</a:t>
            </a:r>
          </a:p>
          <a:p>
            <a:r>
              <a:rPr lang="en-US" sz="1600" dirty="0">
                <a:latin typeface="Century Gothic" panose="020F0302020204030204"/>
              </a:rPr>
              <a:t>The </a:t>
            </a:r>
            <a:r>
              <a:rPr lang="en-US" sz="1600" b="1" dirty="0">
                <a:latin typeface="Century Gothic" panose="020F0302020204030204"/>
              </a:rPr>
              <a:t>partitive article </a:t>
            </a:r>
            <a:r>
              <a:rPr lang="en-US" sz="1600" dirty="0">
                <a:latin typeface="Century Gothic" panose="020F0302020204030204"/>
              </a:rPr>
              <a:t>also changes to </a:t>
            </a:r>
            <a:r>
              <a:rPr lang="en-US" sz="1600" b="1" dirty="0">
                <a:latin typeface="Century Gothic" panose="020F0302020204030204"/>
              </a:rPr>
              <a:t>de</a:t>
            </a:r>
            <a:r>
              <a:rPr lang="en-US" sz="1600" dirty="0">
                <a:latin typeface="Century Gothic" panose="020F0302020204030204"/>
              </a:rPr>
              <a:t> in negative sentences: </a:t>
            </a:r>
          </a:p>
          <a:p>
            <a:endParaRPr lang="en-US" sz="1000" dirty="0">
              <a:latin typeface="Century Gothic" panose="020F0302020204030204"/>
            </a:endParaRPr>
          </a:p>
          <a:p>
            <a:r>
              <a:rPr lang="en-US" sz="1600" dirty="0">
                <a:latin typeface="Century Gothic" panose="020F0302020204030204"/>
              </a:rPr>
              <a:t>Il </a:t>
            </a:r>
            <a:r>
              <a:rPr lang="en-US" sz="1600" i="1" dirty="0" err="1">
                <a:latin typeface="Century Gothic" panose="020F0302020204030204"/>
              </a:rPr>
              <a:t>n’</a:t>
            </a:r>
            <a:r>
              <a:rPr lang="en-US" sz="1600" dirty="0" err="1">
                <a:latin typeface="Century Gothic" panose="020F0302020204030204"/>
              </a:rPr>
              <a:t>y</a:t>
            </a:r>
            <a:r>
              <a:rPr lang="en-US" sz="1600" dirty="0">
                <a:latin typeface="Century Gothic" panose="020F0302020204030204"/>
              </a:rPr>
              <a:t> a </a:t>
            </a:r>
            <a:r>
              <a:rPr lang="en-US" sz="1600" i="1" dirty="0">
                <a:latin typeface="Century Gothic" panose="020F0302020204030204"/>
              </a:rPr>
              <a:t>pas</a:t>
            </a:r>
            <a:r>
              <a:rPr lang="en-US" sz="1600" dirty="0">
                <a:latin typeface="Century Gothic" panose="020F0302020204030204"/>
              </a:rPr>
              <a:t> </a:t>
            </a:r>
            <a:r>
              <a:rPr lang="en-US" sz="1600" b="1" dirty="0">
                <a:latin typeface="Century Gothic" panose="020F0302020204030204"/>
              </a:rPr>
              <a:t>de</a:t>
            </a:r>
            <a:r>
              <a:rPr lang="en-US" sz="1600" dirty="0">
                <a:latin typeface="Century Gothic" panose="020F0302020204030204"/>
              </a:rPr>
              <a:t> lait dans le </a:t>
            </a:r>
            <a:r>
              <a:rPr lang="en-US" sz="1600" dirty="0" err="1">
                <a:latin typeface="Century Gothic" panose="020F0302020204030204"/>
              </a:rPr>
              <a:t>thé</a:t>
            </a:r>
            <a:r>
              <a:rPr lang="en-US" sz="1600" dirty="0">
                <a:latin typeface="Century Gothic" panose="020F0302020204030204"/>
              </a:rPr>
              <a:t>. </a:t>
            </a:r>
          </a:p>
          <a:p>
            <a:r>
              <a:rPr lang="en-US" sz="1600" dirty="0">
                <a:latin typeface="Century Gothic" panose="020F0302020204030204"/>
              </a:rPr>
              <a:t>There isn’t any milk in the tea.</a:t>
            </a:r>
          </a:p>
          <a:p>
            <a:endParaRPr lang="en-US" sz="1000" dirty="0">
              <a:latin typeface="Century Gothic" panose="020F0302020204030204"/>
            </a:endParaRPr>
          </a:p>
          <a:p>
            <a:endParaRPr lang="en-US" sz="1600" dirty="0">
              <a:latin typeface="Century Gothic" panose="020F0302020204030204"/>
            </a:endParaRPr>
          </a:p>
          <a:p>
            <a:endParaRPr lang="en-US" sz="1600" dirty="0">
              <a:latin typeface="Century Gothic" panose="020F0302020204030204"/>
            </a:endParaRPr>
          </a:p>
          <a:p>
            <a:endParaRPr lang="en-US" sz="1600" dirty="0">
              <a:latin typeface="Century Gothic" panose="020F0302020204030204"/>
            </a:endParaRPr>
          </a:p>
          <a:p>
            <a:r>
              <a:rPr lang="en-US" sz="1600" dirty="0">
                <a:latin typeface="Century Gothic" panose="020F0302020204030204"/>
              </a:rPr>
              <a:t>When referring to an </a:t>
            </a:r>
            <a:r>
              <a:rPr lang="en-US" sz="1600" b="1" dirty="0">
                <a:latin typeface="Century Gothic" panose="020F0302020204030204"/>
              </a:rPr>
              <a:t>unspecified amount </a:t>
            </a:r>
            <a:r>
              <a:rPr lang="en-US" sz="1600" dirty="0">
                <a:latin typeface="Century Gothic" panose="020F0302020204030204"/>
              </a:rPr>
              <a:t>of something, we use the </a:t>
            </a:r>
            <a:r>
              <a:rPr lang="en-US" sz="1600" b="1" dirty="0">
                <a:latin typeface="Century Gothic" panose="020F0302020204030204"/>
              </a:rPr>
              <a:t>partitive article</a:t>
            </a:r>
            <a:r>
              <a:rPr lang="en-US" sz="1600" dirty="0">
                <a:latin typeface="Century Gothic" panose="020F0302020204030204"/>
              </a:rPr>
              <a:t>:</a:t>
            </a:r>
          </a:p>
          <a:p>
            <a:endParaRPr lang="en-US" sz="1000" dirty="0">
              <a:latin typeface="Century Gothic" panose="020F0302020204030204"/>
            </a:endParaRPr>
          </a:p>
          <a:p>
            <a:r>
              <a:rPr lang="en-US" sz="1600" dirty="0">
                <a:latin typeface="Century Gothic" panose="020F0302020204030204"/>
              </a:rPr>
              <a:t>Tu as </a:t>
            </a:r>
            <a:r>
              <a:rPr lang="en-US" sz="1600" dirty="0" err="1">
                <a:latin typeface="Century Gothic" panose="020F0302020204030204"/>
              </a:rPr>
              <a:t>acheté</a:t>
            </a:r>
            <a:r>
              <a:rPr lang="en-US" sz="1600" dirty="0">
                <a:latin typeface="Century Gothic" panose="020F0302020204030204"/>
              </a:rPr>
              <a:t> </a:t>
            </a:r>
            <a:r>
              <a:rPr lang="en-US" sz="1600" b="1" dirty="0">
                <a:latin typeface="Century Gothic" panose="020F0302020204030204"/>
              </a:rPr>
              <a:t>du</a:t>
            </a:r>
            <a:r>
              <a:rPr lang="en-US" sz="1600" dirty="0">
                <a:latin typeface="Century Gothic" panose="020F0302020204030204"/>
              </a:rPr>
              <a:t> fromage?	Did you buy some cheese? </a:t>
            </a:r>
          </a:p>
          <a:p>
            <a:r>
              <a:rPr lang="en-US" sz="1600" dirty="0">
                <a:latin typeface="Century Gothic" panose="020F0302020204030204"/>
              </a:rPr>
              <a:t>			</a:t>
            </a:r>
            <a:r>
              <a:rPr lang="en-US" sz="1600" b="1" dirty="0">
                <a:latin typeface="Century Gothic" panose="020F0302020204030204"/>
              </a:rPr>
              <a:t>OR</a:t>
            </a:r>
            <a:r>
              <a:rPr lang="en-US" sz="1600" dirty="0">
                <a:latin typeface="Century Gothic" panose="020F0302020204030204"/>
              </a:rPr>
              <a:t> Did you buy cheese? </a:t>
            </a:r>
          </a:p>
          <a:p>
            <a:r>
              <a:rPr lang="en-US" sz="1600" dirty="0">
                <a:latin typeface="Century Gothic" panose="020F0302020204030204"/>
              </a:rPr>
              <a:t>			</a:t>
            </a:r>
          </a:p>
          <a:p>
            <a:r>
              <a:rPr lang="en-US" sz="1600" dirty="0">
                <a:latin typeface="Century Gothic" panose="020F0302020204030204"/>
              </a:rPr>
              <a:t>We sometimes drop the article in English.</a:t>
            </a:r>
          </a:p>
          <a:p>
            <a:endParaRPr lang="en-US" sz="1000" i="1" dirty="0">
              <a:latin typeface="Century Gothic" panose="020F0302020204030204"/>
            </a:endParaRPr>
          </a:p>
          <a:p>
            <a:r>
              <a:rPr lang="en-US" sz="1600" dirty="0">
                <a:latin typeface="Century Gothic" panose="020F0302020204030204"/>
              </a:rPr>
              <a:t>It is </a:t>
            </a:r>
            <a:r>
              <a:rPr lang="en-US" sz="1600" b="1" dirty="0">
                <a:latin typeface="Century Gothic" panose="020F0302020204030204"/>
              </a:rPr>
              <a:t>not possible </a:t>
            </a:r>
            <a:r>
              <a:rPr lang="en-US" sz="1600" dirty="0">
                <a:latin typeface="Century Gothic" panose="020F0302020204030204"/>
              </a:rPr>
              <a:t>to drop the article in French. </a:t>
            </a:r>
          </a:p>
          <a:p>
            <a:endParaRPr lang="en-US" sz="1000" dirty="0">
              <a:latin typeface="Century Gothic" panose="020F0302020204030204"/>
            </a:endParaRPr>
          </a:p>
        </p:txBody>
      </p:sp>
      <p:pic>
        <p:nvPicPr>
          <p:cNvPr id="87" name="Picture 4" descr="Flour Sack Clip Art">
            <a:extLst>
              <a:ext uri="{FF2B5EF4-FFF2-40B4-BE49-F238E27FC236}">
                <a16:creationId xmlns:a16="http://schemas.microsoft.com/office/drawing/2014/main" id="{38083C4F-54C9-604C-B725-A32F08EB4E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9445" y="1069687"/>
            <a:ext cx="729646" cy="64938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Rice Clip Art">
            <a:extLst>
              <a:ext uri="{FF2B5EF4-FFF2-40B4-BE49-F238E27FC236}">
                <a16:creationId xmlns:a16="http://schemas.microsoft.com/office/drawing/2014/main" id="{E42DE270-47D1-1B44-9E02-64FBDEC2FD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7517" y="1073563"/>
            <a:ext cx="689846" cy="55877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Drink, Coffee, Tea, Cup, Beverage, Hot Drink">
            <a:extLst>
              <a:ext uri="{FF2B5EF4-FFF2-40B4-BE49-F238E27FC236}">
                <a16:creationId xmlns:a16="http://schemas.microsoft.com/office/drawing/2014/main" id="{74F2C5E5-6817-CA4F-8B38-B8B5FF764F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5749" y="2866739"/>
            <a:ext cx="807499" cy="106483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descr="Drop Clip art Vector graphics Image Cartoon - cartoon cry png ...">
            <a:extLst>
              <a:ext uri="{FF2B5EF4-FFF2-40B4-BE49-F238E27FC236}">
                <a16:creationId xmlns:a16="http://schemas.microsoft.com/office/drawing/2014/main" id="{612B5E64-8562-794C-AF29-0DE55001CE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3877" y="314196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 descr="transparent meat clipart - Clip Art Library">
            <a:extLst>
              <a:ext uri="{FF2B5EF4-FFF2-40B4-BE49-F238E27FC236}">
                <a16:creationId xmlns:a16="http://schemas.microsoft.com/office/drawing/2014/main" id="{93FFDD75-77DC-E542-90C9-CEEB1EF6340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0032" y="2252327"/>
            <a:ext cx="726432" cy="36000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descr="Drop Clip art Vector graphics Image Cartoon - cartoon cry png ...">
            <a:extLst>
              <a:ext uri="{FF2B5EF4-FFF2-40B4-BE49-F238E27FC236}">
                <a16:creationId xmlns:a16="http://schemas.microsoft.com/office/drawing/2014/main" id="{CF0BD776-F4B1-5C42-A1A2-0B44CD4950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1250" y="2023934"/>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3225925-178F-4FCD-B8BC-9772518F4E12}"/>
              </a:ext>
            </a:extLst>
          </p:cNvPr>
          <p:cNvSpPr/>
          <p:nvPr/>
        </p:nvSpPr>
        <p:spPr>
          <a:xfrm>
            <a:off x="108000" y="3931573"/>
            <a:ext cx="1305165"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Quantities</a:t>
            </a:r>
            <a:endParaRPr lang="en-GB" dirty="0">
              <a:solidFill>
                <a:srgbClr val="000000"/>
              </a:solidFill>
              <a:latin typeface="Century Gothic" panose="020B0502020202020204" pitchFamily="34" charset="0"/>
            </a:endParaRPr>
          </a:p>
        </p:txBody>
      </p:sp>
      <p:pic>
        <p:nvPicPr>
          <p:cNvPr id="3" name="Picture 2" descr="QR code">
            <a:extLst>
              <a:ext uri="{FF2B5EF4-FFF2-40B4-BE49-F238E27FC236}">
                <a16:creationId xmlns:a16="http://schemas.microsoft.com/office/drawing/2014/main" id="{DDB7CA29-2C81-4A1E-B39E-674A00313E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41268" y="7586032"/>
            <a:ext cx="828092" cy="828092"/>
          </a:xfrm>
          <a:prstGeom prst="rect">
            <a:avLst/>
          </a:prstGeom>
        </p:spPr>
      </p:pic>
      <p:sp>
        <p:nvSpPr>
          <p:cNvPr id="21" name="Rectangle 20">
            <a:extLst>
              <a:ext uri="{FF2B5EF4-FFF2-40B4-BE49-F238E27FC236}">
                <a16:creationId xmlns:a16="http://schemas.microsoft.com/office/drawing/2014/main" id="{427FD0EC-0B8A-4164-83C5-894DA5163416}"/>
              </a:ext>
            </a:extLst>
          </p:cNvPr>
          <p:cNvSpPr/>
          <p:nvPr/>
        </p:nvSpPr>
        <p:spPr>
          <a:xfrm>
            <a:off x="4970560" y="7002072"/>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22" name="Rectangle 21" descr="Grey rectangle with text: Saying what you do or did in a typical day">
            <a:extLst>
              <a:ext uri="{FF2B5EF4-FFF2-40B4-BE49-F238E27FC236}">
                <a16:creationId xmlns:a16="http://schemas.microsoft.com/office/drawing/2014/main" id="{0D7E870B-235A-4C18-B936-EB59BA1D0AD2}"/>
              </a:ext>
            </a:extLst>
          </p:cNvPr>
          <p:cNvSpPr/>
          <p:nvPr/>
        </p:nvSpPr>
        <p:spPr>
          <a:xfrm>
            <a:off x="86276" y="6995056"/>
            <a:ext cx="4614294" cy="640745"/>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23" name="Title 3">
            <a:extLst>
              <a:ext uri="{FF2B5EF4-FFF2-40B4-BE49-F238E27FC236}">
                <a16:creationId xmlns:a16="http://schemas.microsoft.com/office/drawing/2014/main" id="{7724ADFB-BF15-400A-B293-F883F1242AFB}"/>
              </a:ext>
            </a:extLst>
          </p:cNvPr>
          <p:cNvSpPr>
            <a:spLocks noGrp="1"/>
          </p:cNvSpPr>
          <p:nvPr>
            <p:ph type="title"/>
          </p:nvPr>
        </p:nvSpPr>
        <p:spPr>
          <a:xfrm>
            <a:off x="108000" y="7032336"/>
            <a:ext cx="4614294" cy="560534"/>
          </a:xfrm>
        </p:spPr>
        <p:txBody>
          <a:bodyPr/>
          <a:lstStyle/>
          <a:p>
            <a:pPr algn="l"/>
            <a:r>
              <a:rPr lang="en-GB" sz="2000" b="1" dirty="0">
                <a:solidFill>
                  <a:schemeClr val="bg1"/>
                </a:solidFill>
                <a:latin typeface="Century Gothic" panose="020B0502020202020204" pitchFamily="34" charset="0"/>
              </a:rPr>
              <a:t>Saying what you do or did in a typical day</a:t>
            </a:r>
            <a:endParaRPr lang="en-US" sz="2000" dirty="0">
              <a:solidFill>
                <a:schemeClr val="bg1"/>
              </a:solidFill>
            </a:endParaRPr>
          </a:p>
        </p:txBody>
      </p:sp>
      <p:sp>
        <p:nvSpPr>
          <p:cNvPr id="24" name="Rounded Rectangle 25">
            <a:extLst>
              <a:ext uri="{FF2B5EF4-FFF2-40B4-BE49-F238E27FC236}">
                <a16:creationId xmlns:a16="http://schemas.microsoft.com/office/drawing/2014/main" id="{7B76423B-B2AA-4C3D-9DE8-8C38127EB6A9}"/>
              </a:ext>
            </a:extLst>
          </p:cNvPr>
          <p:cNvSpPr/>
          <p:nvPr/>
        </p:nvSpPr>
        <p:spPr>
          <a:xfrm>
            <a:off x="4739288" y="7658734"/>
            <a:ext cx="991374" cy="640745"/>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a:t>
            </a:r>
          </a:p>
          <a:p>
            <a:pPr algn="ctr"/>
            <a:r>
              <a:rPr lang="en-GB" sz="1400" b="1" dirty="0">
                <a:solidFill>
                  <a:srgbClr val="000000"/>
                </a:solidFill>
                <a:latin typeface="Century Gothic" panose="020B0502020202020204" pitchFamily="34" charset="0"/>
              </a:rPr>
              <a:t>4/6 Y7 vocab</a:t>
            </a:r>
          </a:p>
        </p:txBody>
      </p:sp>
    </p:spTree>
    <p:extLst>
      <p:ext uri="{BB962C8B-B14F-4D97-AF65-F5344CB8AC3E}">
        <p14:creationId xmlns:p14="http://schemas.microsoft.com/office/powerpoint/2010/main" val="162805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2.1 Semaine 5">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T2.1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5</a:t>
            </a:r>
            <a:endParaRPr lang="en-US" sz="2000" dirty="0">
              <a:solidFill>
                <a:schemeClr val="bg1"/>
              </a:solidFill>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43</a:t>
            </a:r>
          </a:p>
        </p:txBody>
      </p:sp>
      <p:sp>
        <p:nvSpPr>
          <p:cNvPr id="29" name="Rectangle 28">
            <a:extLst>
              <a:ext uri="{FF2B5EF4-FFF2-40B4-BE49-F238E27FC236}">
                <a16:creationId xmlns:a16="http://schemas.microsoft.com/office/drawing/2014/main" id="{615169FF-01B0-424F-BA2A-E36FD41D735B}"/>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7" name="Rectangle 16">
            <a:extLst>
              <a:ext uri="{FF2B5EF4-FFF2-40B4-BE49-F238E27FC236}">
                <a16:creationId xmlns:a16="http://schemas.microsoft.com/office/drawing/2014/main" id="{ECE34F26-84D4-AA4A-A248-FDD3F3F749B8}"/>
              </a:ext>
            </a:extLst>
          </p:cNvPr>
          <p:cNvSpPr/>
          <p:nvPr/>
        </p:nvSpPr>
        <p:spPr>
          <a:xfrm>
            <a:off x="108000" y="650344"/>
            <a:ext cx="3732480" cy="369332"/>
          </a:xfrm>
          <a:prstGeom prst="rect">
            <a:avLst/>
          </a:prstGeom>
        </p:spPr>
        <p:txBody>
          <a:bodyPr wrap="squar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like </a:t>
            </a:r>
            <a:r>
              <a:rPr lang="fr-FR" b="1" i="1" dirty="0">
                <a:solidFill>
                  <a:srgbClr val="000000"/>
                </a:solidFill>
                <a:latin typeface="Century Gothic" panose="020B0502020202020204" pitchFamily="34" charset="0"/>
              </a:rPr>
              <a:t>sortir </a:t>
            </a:r>
            <a:r>
              <a:rPr lang="fr-FR" b="1" dirty="0">
                <a:solidFill>
                  <a:srgbClr val="000000"/>
                </a:solidFill>
                <a:latin typeface="Century Gothic" panose="020B0502020202020204" pitchFamily="34" charset="0"/>
              </a:rPr>
              <a:t>in the plural</a:t>
            </a:r>
            <a:endParaRPr lang="en-GB" i="1" dirty="0">
              <a:solidFill>
                <a:srgbClr val="000000"/>
              </a:solidFill>
              <a:latin typeface="Century Gothic" panose="020B0502020202020204" pitchFamily="34" charset="0"/>
            </a:endParaRPr>
          </a:p>
        </p:txBody>
      </p:sp>
      <p:sp>
        <p:nvSpPr>
          <p:cNvPr id="19" name="Rectangle 18">
            <a:extLst>
              <a:ext uri="{FF2B5EF4-FFF2-40B4-BE49-F238E27FC236}">
                <a16:creationId xmlns:a16="http://schemas.microsoft.com/office/drawing/2014/main" id="{FF662A3E-8298-5745-8B0C-013EECC8673C}"/>
              </a:ext>
            </a:extLst>
          </p:cNvPr>
          <p:cNvSpPr/>
          <p:nvPr/>
        </p:nvSpPr>
        <p:spPr>
          <a:xfrm>
            <a:off x="108000" y="1068855"/>
            <a:ext cx="6642000" cy="2769989"/>
          </a:xfrm>
          <a:prstGeom prst="rect">
            <a:avLst/>
          </a:prstGeom>
        </p:spPr>
        <p:txBody>
          <a:bodyPr wrap="square">
            <a:spAutoFit/>
          </a:bodyPr>
          <a:lstStyle/>
          <a:p>
            <a:pPr lvl="0"/>
            <a:r>
              <a:rPr lang="en-US" sz="1600" dirty="0">
                <a:latin typeface="Century Gothic" panose="020F0302020204030204"/>
              </a:rPr>
              <a:t>To say </a:t>
            </a:r>
            <a:r>
              <a:rPr lang="en-US" sz="1600" b="1" dirty="0">
                <a:latin typeface="Century Gothic" panose="020F0302020204030204"/>
              </a:rPr>
              <a:t>‘we’ + verbs like </a:t>
            </a:r>
            <a:r>
              <a:rPr lang="en-US" sz="1600" b="1" i="1" dirty="0" err="1">
                <a:latin typeface="Century Gothic" panose="020F0302020204030204"/>
              </a:rPr>
              <a:t>sortir</a:t>
            </a:r>
            <a:r>
              <a:rPr lang="en-US" sz="1600" b="1" dirty="0">
                <a:latin typeface="Century Gothic" panose="020F0302020204030204"/>
              </a:rPr>
              <a:t> (e.g., </a:t>
            </a:r>
            <a:r>
              <a:rPr lang="en-US" sz="1600" b="1" i="1" dirty="0" err="1">
                <a:latin typeface="Century Gothic" panose="020F0302020204030204"/>
              </a:rPr>
              <a:t>dormir</a:t>
            </a:r>
            <a:r>
              <a:rPr lang="en-US" sz="1600" b="1" dirty="0">
                <a:latin typeface="Century Gothic" panose="020F0302020204030204"/>
              </a:rPr>
              <a:t> </a:t>
            </a:r>
            <a:r>
              <a:rPr lang="en-US" sz="1600" dirty="0">
                <a:latin typeface="Century Gothic" panose="020F0302020204030204"/>
              </a:rPr>
              <a:t>and</a:t>
            </a:r>
            <a:r>
              <a:rPr lang="en-US" sz="1600" b="1" dirty="0">
                <a:latin typeface="Century Gothic" panose="020F0302020204030204"/>
              </a:rPr>
              <a:t> </a:t>
            </a:r>
            <a:r>
              <a:rPr lang="en-US" sz="1600" b="1" i="1" dirty="0" err="1">
                <a:latin typeface="Century Gothic" panose="020F0302020204030204"/>
              </a:rPr>
              <a:t>partir</a:t>
            </a:r>
            <a:r>
              <a:rPr lang="en-US" sz="1600" b="1" dirty="0">
                <a:latin typeface="Century Gothic" panose="020F0302020204030204"/>
              </a:rPr>
              <a:t>)</a:t>
            </a:r>
            <a:r>
              <a:rPr lang="en-US" sz="1600" dirty="0">
                <a:latin typeface="Century Gothic" panose="020F0302020204030204"/>
              </a:rPr>
              <a:t>, remove the -IR from the infinitive and add </a:t>
            </a:r>
            <a:r>
              <a:rPr lang="en-US" sz="1600" b="1" dirty="0">
                <a:latin typeface="Century Gothic" panose="020F0302020204030204"/>
              </a:rPr>
              <a:t>‘-</a:t>
            </a:r>
            <a:r>
              <a:rPr lang="en-US" sz="1600" b="1" dirty="0" err="1">
                <a:latin typeface="Century Gothic" panose="020F0302020204030204"/>
              </a:rPr>
              <a:t>ons</a:t>
            </a:r>
            <a:r>
              <a:rPr lang="en-US" sz="1600" b="1" dirty="0">
                <a:latin typeface="Century Gothic" panose="020F0302020204030204"/>
              </a:rPr>
              <a:t>’.  </a:t>
            </a:r>
          </a:p>
          <a:p>
            <a:pPr lvl="0"/>
            <a:endParaRPr lang="en-US" sz="500" dirty="0">
              <a:latin typeface="Century Gothic" panose="020F0302020204030204"/>
            </a:endParaRPr>
          </a:p>
          <a:p>
            <a:pPr lvl="0"/>
            <a:r>
              <a:rPr lang="en-US" sz="1600" b="1" dirty="0">
                <a:latin typeface="Century Gothic" panose="020F0302020204030204"/>
              </a:rPr>
              <a:t>nous</a:t>
            </a:r>
            <a:r>
              <a:rPr lang="en-US" sz="1600" dirty="0">
                <a:latin typeface="Century Gothic" panose="020F0302020204030204"/>
              </a:rPr>
              <a:t> </a:t>
            </a:r>
            <a:r>
              <a:rPr lang="en-US" sz="1600" dirty="0" err="1">
                <a:latin typeface="Century Gothic" panose="020F0302020204030204"/>
              </a:rPr>
              <a:t>sort</a:t>
            </a:r>
            <a:r>
              <a:rPr lang="en-US" sz="1600" b="1" dirty="0" err="1">
                <a:latin typeface="Century Gothic" panose="020F0302020204030204"/>
              </a:rPr>
              <a:t>ons</a:t>
            </a:r>
            <a:r>
              <a:rPr lang="en-US" sz="1600" dirty="0">
                <a:latin typeface="Century Gothic" panose="020F0302020204030204"/>
              </a:rPr>
              <a:t>		</a:t>
            </a:r>
            <a:r>
              <a:rPr lang="en-US" sz="1600" b="1" dirty="0">
                <a:latin typeface="Century Gothic" panose="020F0302020204030204"/>
              </a:rPr>
              <a:t>we</a:t>
            </a:r>
            <a:r>
              <a:rPr lang="en-US" sz="1600" dirty="0">
                <a:latin typeface="Century Gothic" panose="020F0302020204030204"/>
              </a:rPr>
              <a:t> go out, are going out</a:t>
            </a:r>
          </a:p>
          <a:p>
            <a:pPr lvl="0"/>
            <a:endParaRPr lang="en-US" sz="500" dirty="0">
              <a:latin typeface="Century Gothic" panose="020F0302020204030204"/>
            </a:endParaRPr>
          </a:p>
          <a:p>
            <a:r>
              <a:rPr lang="en-US" sz="1600" dirty="0">
                <a:latin typeface="Century Gothic" panose="020F0302020204030204"/>
              </a:rPr>
              <a:t>To say </a:t>
            </a:r>
            <a:r>
              <a:rPr lang="en-US" sz="1600" b="1" dirty="0">
                <a:latin typeface="Century Gothic" panose="020F0302020204030204"/>
              </a:rPr>
              <a:t>‘you (plural)’ + verbs like </a:t>
            </a:r>
            <a:r>
              <a:rPr lang="en-US" sz="1600" b="1" i="1" dirty="0" err="1">
                <a:latin typeface="Century Gothic" panose="020F0302020204030204"/>
              </a:rPr>
              <a:t>sortir</a:t>
            </a:r>
            <a:r>
              <a:rPr lang="en-US" sz="1600" b="1" dirty="0">
                <a:latin typeface="Century Gothic" panose="020F0302020204030204"/>
              </a:rPr>
              <a:t> (e.g., </a:t>
            </a:r>
            <a:r>
              <a:rPr lang="en-US" sz="1600" b="1" i="1" dirty="0" err="1">
                <a:latin typeface="Century Gothic" panose="020F0302020204030204"/>
              </a:rPr>
              <a:t>dormir</a:t>
            </a:r>
            <a:r>
              <a:rPr lang="en-US" sz="1600" b="1" dirty="0">
                <a:latin typeface="Century Gothic" panose="020F0302020204030204"/>
              </a:rPr>
              <a:t> </a:t>
            </a:r>
            <a:r>
              <a:rPr lang="en-US" sz="1600" dirty="0">
                <a:latin typeface="Century Gothic" panose="020F0302020204030204"/>
              </a:rPr>
              <a:t>and</a:t>
            </a:r>
            <a:r>
              <a:rPr lang="en-US" sz="1600" b="1" dirty="0">
                <a:latin typeface="Century Gothic" panose="020F0302020204030204"/>
              </a:rPr>
              <a:t> </a:t>
            </a:r>
            <a:r>
              <a:rPr lang="en-US" sz="1600" b="1" i="1" dirty="0" err="1">
                <a:latin typeface="Century Gothic" panose="020F0302020204030204"/>
              </a:rPr>
              <a:t>partir</a:t>
            </a:r>
            <a:r>
              <a:rPr lang="en-US" sz="1600" b="1" dirty="0">
                <a:latin typeface="Century Gothic" panose="020F0302020204030204"/>
              </a:rPr>
              <a:t>)</a:t>
            </a:r>
            <a:r>
              <a:rPr lang="en-US" sz="1600" dirty="0">
                <a:latin typeface="Century Gothic" panose="020F0302020204030204"/>
              </a:rPr>
              <a:t>, remove the -IR from the infinitive and add </a:t>
            </a:r>
            <a:r>
              <a:rPr lang="en-US" sz="1600" b="1" dirty="0">
                <a:latin typeface="Century Gothic" panose="020F0302020204030204"/>
              </a:rPr>
              <a:t>‘-</a:t>
            </a:r>
            <a:r>
              <a:rPr lang="en-US" sz="1600" b="1" dirty="0" err="1">
                <a:latin typeface="Century Gothic" panose="020F0302020204030204"/>
              </a:rPr>
              <a:t>ez</a:t>
            </a:r>
            <a:r>
              <a:rPr lang="en-US" sz="1600" b="1" dirty="0">
                <a:latin typeface="Century Gothic" panose="020F0302020204030204"/>
              </a:rPr>
              <a:t>’.  </a:t>
            </a:r>
          </a:p>
          <a:p>
            <a:pPr lvl="0"/>
            <a:endParaRPr lang="en-US" sz="500" dirty="0">
              <a:latin typeface="Century Gothic" panose="020F0302020204030204"/>
            </a:endParaRPr>
          </a:p>
          <a:p>
            <a:pPr lvl="0"/>
            <a:r>
              <a:rPr lang="en-US" sz="1600" b="1" dirty="0" err="1">
                <a:latin typeface="Century Gothic" panose="020F0302020204030204"/>
              </a:rPr>
              <a:t>vous</a:t>
            </a:r>
            <a:r>
              <a:rPr lang="en-US" sz="1600" dirty="0">
                <a:latin typeface="Century Gothic" panose="020F0302020204030204"/>
              </a:rPr>
              <a:t> </a:t>
            </a:r>
            <a:r>
              <a:rPr lang="en-US" sz="1600" dirty="0" err="1">
                <a:latin typeface="Century Gothic" panose="020F0302020204030204"/>
              </a:rPr>
              <a:t>sort</a:t>
            </a:r>
            <a:r>
              <a:rPr lang="en-US" sz="1600" b="1" dirty="0" err="1">
                <a:latin typeface="Century Gothic" panose="020F0302020204030204"/>
              </a:rPr>
              <a:t>ez</a:t>
            </a:r>
            <a:r>
              <a:rPr lang="en-US" sz="1600" dirty="0">
                <a:latin typeface="Century Gothic" panose="020F0302020204030204"/>
              </a:rPr>
              <a:t>		</a:t>
            </a:r>
            <a:r>
              <a:rPr lang="en-US" sz="1600" b="1" dirty="0">
                <a:latin typeface="Century Gothic" panose="020F0302020204030204"/>
              </a:rPr>
              <a:t>you (plural)</a:t>
            </a:r>
            <a:r>
              <a:rPr lang="en-US" sz="1600" dirty="0">
                <a:latin typeface="Century Gothic" panose="020F0302020204030204"/>
              </a:rPr>
              <a:t> go out, are going out</a:t>
            </a:r>
          </a:p>
          <a:p>
            <a:pPr lvl="0"/>
            <a:endParaRPr lang="en-US" sz="1000" dirty="0">
              <a:latin typeface="Century Gothic" panose="020F0302020204030204"/>
            </a:endParaRPr>
          </a:p>
          <a:p>
            <a:pPr lvl="0"/>
            <a:r>
              <a:rPr lang="en-US" sz="1600" dirty="0">
                <a:latin typeface="Century Gothic" panose="020F0302020204030204"/>
              </a:rPr>
              <a:t>To say </a:t>
            </a:r>
            <a:r>
              <a:rPr lang="en-US" sz="1600" b="1" dirty="0">
                <a:latin typeface="Century Gothic" panose="020F0302020204030204"/>
              </a:rPr>
              <a:t>‘they’ + verbs like </a:t>
            </a:r>
            <a:r>
              <a:rPr lang="en-US" sz="1600" b="1" i="1" dirty="0" err="1">
                <a:latin typeface="Century Gothic" panose="020F0302020204030204"/>
              </a:rPr>
              <a:t>sortir</a:t>
            </a:r>
            <a:r>
              <a:rPr lang="en-US" sz="1600" b="1" dirty="0">
                <a:latin typeface="Century Gothic" panose="020F0302020204030204"/>
              </a:rPr>
              <a:t> (e.g., </a:t>
            </a:r>
            <a:r>
              <a:rPr lang="en-US" sz="1600" b="1" i="1" dirty="0" err="1">
                <a:latin typeface="Century Gothic" panose="020F0302020204030204"/>
              </a:rPr>
              <a:t>dormir</a:t>
            </a:r>
            <a:r>
              <a:rPr lang="en-US" sz="1600" b="1" dirty="0">
                <a:latin typeface="Century Gothic" panose="020F0302020204030204"/>
              </a:rPr>
              <a:t> </a:t>
            </a:r>
            <a:r>
              <a:rPr lang="en-US" sz="1600" dirty="0">
                <a:latin typeface="Century Gothic" panose="020F0302020204030204"/>
              </a:rPr>
              <a:t>and</a:t>
            </a:r>
            <a:r>
              <a:rPr lang="en-US" sz="1600" b="1" dirty="0">
                <a:latin typeface="Century Gothic" panose="020F0302020204030204"/>
              </a:rPr>
              <a:t> </a:t>
            </a:r>
            <a:r>
              <a:rPr lang="en-US" sz="1600" b="1" i="1" dirty="0" err="1">
                <a:latin typeface="Century Gothic" panose="020F0302020204030204"/>
              </a:rPr>
              <a:t>partir</a:t>
            </a:r>
            <a:r>
              <a:rPr lang="en-US" sz="1600" b="1" dirty="0">
                <a:latin typeface="Century Gothic" panose="020F0302020204030204"/>
              </a:rPr>
              <a:t>)</a:t>
            </a:r>
            <a:r>
              <a:rPr lang="en-US" sz="1600" dirty="0">
                <a:latin typeface="Century Gothic" panose="020F0302020204030204"/>
              </a:rPr>
              <a:t>, remove the -IR from the infinitive and add </a:t>
            </a:r>
            <a:r>
              <a:rPr lang="en-US" sz="1600" b="1" dirty="0">
                <a:latin typeface="Century Gothic" panose="020F0302020204030204"/>
              </a:rPr>
              <a:t>‘-</a:t>
            </a:r>
            <a:r>
              <a:rPr lang="en-US" sz="1600" b="1" dirty="0" err="1">
                <a:latin typeface="Century Gothic" panose="020F0302020204030204"/>
              </a:rPr>
              <a:t>ent</a:t>
            </a:r>
            <a:r>
              <a:rPr lang="en-US" sz="1600" b="1" dirty="0">
                <a:latin typeface="Century Gothic" panose="020F0302020204030204"/>
              </a:rPr>
              <a:t>’. </a:t>
            </a:r>
          </a:p>
          <a:p>
            <a:pPr lvl="0"/>
            <a:endParaRPr lang="en-US" sz="500" dirty="0">
              <a:latin typeface="Century Gothic" panose="020F0302020204030204"/>
            </a:endParaRPr>
          </a:p>
          <a:p>
            <a:pPr lvl="0"/>
            <a:r>
              <a:rPr lang="en-US" sz="1600" b="1" dirty="0" err="1">
                <a:latin typeface="Century Gothic" panose="020F0302020204030204"/>
              </a:rPr>
              <a:t>ils</a:t>
            </a:r>
            <a:r>
              <a:rPr lang="en-US" sz="1600" b="1" dirty="0">
                <a:latin typeface="Century Gothic" panose="020F0302020204030204"/>
              </a:rPr>
              <a:t>/</a:t>
            </a:r>
            <a:r>
              <a:rPr lang="en-US" sz="1600" b="1" dirty="0" err="1">
                <a:latin typeface="Century Gothic" panose="020F0302020204030204"/>
              </a:rPr>
              <a:t>elles</a:t>
            </a:r>
            <a:r>
              <a:rPr lang="en-US" sz="1600" dirty="0">
                <a:latin typeface="Century Gothic" panose="020F0302020204030204"/>
              </a:rPr>
              <a:t> </a:t>
            </a:r>
            <a:r>
              <a:rPr lang="en-US" sz="1600" dirty="0" err="1">
                <a:latin typeface="Century Gothic" panose="020F0302020204030204"/>
              </a:rPr>
              <a:t>sort</a:t>
            </a:r>
            <a:r>
              <a:rPr lang="en-US" sz="1600" b="1" dirty="0" err="1">
                <a:latin typeface="Century Gothic" panose="020F0302020204030204"/>
              </a:rPr>
              <a:t>ent</a:t>
            </a:r>
            <a:r>
              <a:rPr lang="en-US" sz="1600" dirty="0">
                <a:latin typeface="Century Gothic" panose="020F0302020204030204"/>
              </a:rPr>
              <a:t>		</a:t>
            </a:r>
            <a:r>
              <a:rPr lang="en-US" sz="1600" b="1" dirty="0">
                <a:latin typeface="Century Gothic" panose="020F0302020204030204"/>
              </a:rPr>
              <a:t>they </a:t>
            </a:r>
            <a:r>
              <a:rPr lang="en-US" sz="1600" dirty="0">
                <a:latin typeface="Century Gothic" panose="020F0302020204030204"/>
              </a:rPr>
              <a:t>go out, are going out</a:t>
            </a:r>
          </a:p>
        </p:txBody>
      </p:sp>
      <p:sp>
        <p:nvSpPr>
          <p:cNvPr id="21" name="Rectangle 20">
            <a:extLst>
              <a:ext uri="{FF2B5EF4-FFF2-40B4-BE49-F238E27FC236}">
                <a16:creationId xmlns:a16="http://schemas.microsoft.com/office/drawing/2014/main" id="{ACDC1A09-37C1-8147-8926-CB08D31941A0}"/>
              </a:ext>
            </a:extLst>
          </p:cNvPr>
          <p:cNvSpPr/>
          <p:nvPr/>
        </p:nvSpPr>
        <p:spPr>
          <a:xfrm>
            <a:off x="108000" y="4019587"/>
            <a:ext cx="4015944" cy="369332"/>
          </a:xfrm>
          <a:prstGeom prst="rect">
            <a:avLst/>
          </a:prstGeom>
        </p:spPr>
        <p:txBody>
          <a:bodyPr wrap="squar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like </a:t>
            </a:r>
            <a:r>
              <a:rPr lang="fr-FR" b="1" i="1" dirty="0">
                <a:solidFill>
                  <a:srgbClr val="000000"/>
                </a:solidFill>
                <a:latin typeface="Century Gothic" panose="020B0502020202020204" pitchFamily="34" charset="0"/>
              </a:rPr>
              <a:t>venir </a:t>
            </a:r>
            <a:r>
              <a:rPr lang="fr-FR" b="1" dirty="0">
                <a:solidFill>
                  <a:srgbClr val="000000"/>
                </a:solidFill>
                <a:latin typeface="Century Gothic" panose="020B0502020202020204" pitchFamily="34" charset="0"/>
              </a:rPr>
              <a:t>in the plural</a:t>
            </a:r>
            <a:endParaRPr lang="en-GB" i="1" dirty="0">
              <a:solidFill>
                <a:srgbClr val="000000"/>
              </a:solidFill>
              <a:latin typeface="Century Gothic" panose="020B0502020202020204" pitchFamily="34" charset="0"/>
            </a:endParaRPr>
          </a:p>
        </p:txBody>
      </p:sp>
      <p:sp>
        <p:nvSpPr>
          <p:cNvPr id="22" name="Rectangle 21">
            <a:extLst>
              <a:ext uri="{FF2B5EF4-FFF2-40B4-BE49-F238E27FC236}">
                <a16:creationId xmlns:a16="http://schemas.microsoft.com/office/drawing/2014/main" id="{92DB5CAB-678B-9B42-A68C-562622E382B7}"/>
              </a:ext>
            </a:extLst>
          </p:cNvPr>
          <p:cNvSpPr/>
          <p:nvPr/>
        </p:nvSpPr>
        <p:spPr>
          <a:xfrm>
            <a:off x="108000" y="4438098"/>
            <a:ext cx="6642000" cy="3016210"/>
          </a:xfrm>
          <a:prstGeom prst="rect">
            <a:avLst/>
          </a:prstGeom>
        </p:spPr>
        <p:txBody>
          <a:bodyPr wrap="square">
            <a:spAutoFit/>
          </a:bodyPr>
          <a:lstStyle/>
          <a:p>
            <a:pPr lvl="0"/>
            <a:r>
              <a:rPr lang="en-US" sz="1600" dirty="0">
                <a:latin typeface="Century Gothic" panose="020F0302020204030204"/>
              </a:rPr>
              <a:t>To say </a:t>
            </a:r>
            <a:r>
              <a:rPr lang="en-US" sz="1600" b="1" dirty="0">
                <a:latin typeface="Century Gothic" panose="020F0302020204030204"/>
              </a:rPr>
              <a:t>‘we’ + verbs like </a:t>
            </a:r>
            <a:r>
              <a:rPr lang="en-US" sz="1600" b="1" i="1" dirty="0" err="1">
                <a:latin typeface="Century Gothic" panose="020F0302020204030204"/>
              </a:rPr>
              <a:t>venir</a:t>
            </a:r>
            <a:r>
              <a:rPr lang="en-US" sz="1600" b="1" dirty="0">
                <a:latin typeface="Century Gothic" panose="020F0302020204030204"/>
              </a:rPr>
              <a:t> (e.g., </a:t>
            </a:r>
            <a:r>
              <a:rPr lang="en-US" sz="1600" b="1" i="1" dirty="0" err="1">
                <a:latin typeface="Century Gothic" panose="020F0302020204030204"/>
              </a:rPr>
              <a:t>devenir</a:t>
            </a:r>
            <a:r>
              <a:rPr lang="en-US" sz="1600" b="1" dirty="0">
                <a:latin typeface="Century Gothic" panose="020F0302020204030204"/>
              </a:rPr>
              <a:t> </a:t>
            </a:r>
            <a:r>
              <a:rPr lang="en-US" sz="1600" dirty="0">
                <a:latin typeface="Century Gothic" panose="020F0302020204030204"/>
              </a:rPr>
              <a:t>and</a:t>
            </a:r>
            <a:r>
              <a:rPr lang="en-US" sz="1600" b="1" dirty="0">
                <a:latin typeface="Century Gothic" panose="020F0302020204030204"/>
              </a:rPr>
              <a:t> </a:t>
            </a:r>
            <a:r>
              <a:rPr lang="en-US" sz="1600" b="1" i="1" dirty="0" err="1">
                <a:latin typeface="Century Gothic" panose="020F0302020204030204"/>
              </a:rPr>
              <a:t>revenir</a:t>
            </a:r>
            <a:r>
              <a:rPr lang="en-US" sz="1600" b="1" dirty="0">
                <a:latin typeface="Century Gothic" panose="020F0302020204030204"/>
              </a:rPr>
              <a:t>)</a:t>
            </a:r>
            <a:r>
              <a:rPr lang="en-US" sz="1600" dirty="0">
                <a:latin typeface="Century Gothic" panose="020F0302020204030204"/>
              </a:rPr>
              <a:t>, remove the -IR from the infinitive and add </a:t>
            </a:r>
            <a:r>
              <a:rPr lang="en-US" sz="1600" b="1" dirty="0">
                <a:latin typeface="Century Gothic" panose="020F0302020204030204"/>
              </a:rPr>
              <a:t>‘-</a:t>
            </a:r>
            <a:r>
              <a:rPr lang="en-US" sz="1600" b="1" dirty="0" err="1">
                <a:latin typeface="Century Gothic" panose="020F0302020204030204"/>
              </a:rPr>
              <a:t>ons</a:t>
            </a:r>
            <a:r>
              <a:rPr lang="en-US" sz="1600" b="1" dirty="0">
                <a:latin typeface="Century Gothic" panose="020F0302020204030204"/>
              </a:rPr>
              <a:t>’.  </a:t>
            </a:r>
          </a:p>
          <a:p>
            <a:pPr lvl="0"/>
            <a:endParaRPr lang="en-US" sz="500" dirty="0">
              <a:latin typeface="Century Gothic" panose="020F0302020204030204"/>
            </a:endParaRPr>
          </a:p>
          <a:p>
            <a:pPr lvl="0"/>
            <a:r>
              <a:rPr lang="en-US" sz="1600" b="1" dirty="0">
                <a:latin typeface="Century Gothic" panose="020F0302020204030204"/>
              </a:rPr>
              <a:t>nous</a:t>
            </a:r>
            <a:r>
              <a:rPr lang="en-US" sz="1600" dirty="0">
                <a:latin typeface="Century Gothic" panose="020F0302020204030204"/>
              </a:rPr>
              <a:t> </a:t>
            </a:r>
            <a:r>
              <a:rPr lang="en-US" sz="1600" dirty="0" err="1">
                <a:latin typeface="Century Gothic" panose="020F0302020204030204"/>
              </a:rPr>
              <a:t>ven</a:t>
            </a:r>
            <a:r>
              <a:rPr lang="en-US" sz="1600" b="1" dirty="0" err="1">
                <a:latin typeface="Century Gothic" panose="020F0302020204030204"/>
              </a:rPr>
              <a:t>ons</a:t>
            </a:r>
            <a:r>
              <a:rPr lang="en-US" sz="1600" dirty="0">
                <a:latin typeface="Century Gothic" panose="020F0302020204030204"/>
              </a:rPr>
              <a:t>		</a:t>
            </a:r>
            <a:r>
              <a:rPr lang="en-US" sz="1600" b="1" dirty="0">
                <a:latin typeface="Century Gothic" panose="020F0302020204030204"/>
              </a:rPr>
              <a:t>we</a:t>
            </a:r>
            <a:r>
              <a:rPr lang="en-US" sz="1600" dirty="0">
                <a:latin typeface="Century Gothic" panose="020F0302020204030204"/>
              </a:rPr>
              <a:t> come, are coming</a:t>
            </a:r>
          </a:p>
          <a:p>
            <a:pPr lvl="0"/>
            <a:endParaRPr lang="en-US" sz="500" dirty="0">
              <a:latin typeface="Century Gothic" panose="020F0302020204030204"/>
            </a:endParaRPr>
          </a:p>
          <a:p>
            <a:r>
              <a:rPr lang="en-US" sz="1600" dirty="0">
                <a:latin typeface="Century Gothic" panose="020F0302020204030204"/>
              </a:rPr>
              <a:t>To say </a:t>
            </a:r>
            <a:r>
              <a:rPr lang="en-US" sz="1600" b="1" dirty="0">
                <a:latin typeface="Century Gothic" panose="020F0302020204030204"/>
              </a:rPr>
              <a:t>‘you (plural)’ + verbs like </a:t>
            </a:r>
            <a:r>
              <a:rPr lang="en-US" sz="1600" b="1" i="1" dirty="0" err="1">
                <a:latin typeface="Century Gothic" panose="020F0302020204030204"/>
              </a:rPr>
              <a:t>venir</a:t>
            </a:r>
            <a:r>
              <a:rPr lang="en-US" sz="1600" b="1" dirty="0">
                <a:latin typeface="Century Gothic" panose="020F0302020204030204"/>
              </a:rPr>
              <a:t> (e.g., </a:t>
            </a:r>
            <a:r>
              <a:rPr lang="en-US" sz="1600" b="1" i="1" dirty="0" err="1">
                <a:latin typeface="Century Gothic" panose="020F0302020204030204"/>
              </a:rPr>
              <a:t>devenir</a:t>
            </a:r>
            <a:r>
              <a:rPr lang="en-US" sz="1600" b="1" dirty="0">
                <a:latin typeface="Century Gothic" panose="020F0302020204030204"/>
              </a:rPr>
              <a:t> </a:t>
            </a:r>
            <a:r>
              <a:rPr lang="en-US" sz="1600" dirty="0">
                <a:latin typeface="Century Gothic" panose="020F0302020204030204"/>
              </a:rPr>
              <a:t>and</a:t>
            </a:r>
            <a:r>
              <a:rPr lang="en-US" sz="1600" b="1" dirty="0">
                <a:latin typeface="Century Gothic" panose="020F0302020204030204"/>
              </a:rPr>
              <a:t> </a:t>
            </a:r>
            <a:r>
              <a:rPr lang="en-US" sz="1600" b="1" i="1" dirty="0" err="1">
                <a:latin typeface="Century Gothic" panose="020F0302020204030204"/>
              </a:rPr>
              <a:t>revenir</a:t>
            </a:r>
            <a:r>
              <a:rPr lang="en-US" sz="1600" b="1" dirty="0">
                <a:latin typeface="Century Gothic" panose="020F0302020204030204"/>
              </a:rPr>
              <a:t>)</a:t>
            </a:r>
            <a:r>
              <a:rPr lang="en-US" sz="1600" dirty="0">
                <a:latin typeface="Century Gothic" panose="020F0302020204030204"/>
              </a:rPr>
              <a:t>, remove the -IR from the infinitive and add </a:t>
            </a:r>
            <a:r>
              <a:rPr lang="en-US" sz="1600" b="1" dirty="0">
                <a:latin typeface="Century Gothic" panose="020F0302020204030204"/>
              </a:rPr>
              <a:t>‘-</a:t>
            </a:r>
            <a:r>
              <a:rPr lang="en-US" sz="1600" b="1" dirty="0" err="1">
                <a:latin typeface="Century Gothic" panose="020F0302020204030204"/>
              </a:rPr>
              <a:t>ez</a:t>
            </a:r>
            <a:r>
              <a:rPr lang="en-US" sz="1600" b="1" dirty="0">
                <a:latin typeface="Century Gothic" panose="020F0302020204030204"/>
              </a:rPr>
              <a:t>’.  </a:t>
            </a:r>
          </a:p>
          <a:p>
            <a:pPr lvl="0"/>
            <a:endParaRPr lang="en-US" sz="500" dirty="0">
              <a:latin typeface="Century Gothic" panose="020F0302020204030204"/>
            </a:endParaRPr>
          </a:p>
          <a:p>
            <a:pPr lvl="0"/>
            <a:r>
              <a:rPr lang="en-US" sz="1600" b="1" dirty="0" err="1">
                <a:latin typeface="Century Gothic" panose="020F0302020204030204"/>
              </a:rPr>
              <a:t>vous</a:t>
            </a:r>
            <a:r>
              <a:rPr lang="en-US" sz="1600" dirty="0">
                <a:latin typeface="Century Gothic" panose="020F0302020204030204"/>
              </a:rPr>
              <a:t> </a:t>
            </a:r>
            <a:r>
              <a:rPr lang="en-US" sz="1600" dirty="0" err="1">
                <a:latin typeface="Century Gothic" panose="020F0302020204030204"/>
              </a:rPr>
              <a:t>ven</a:t>
            </a:r>
            <a:r>
              <a:rPr lang="en-US" sz="1600" b="1" dirty="0" err="1">
                <a:latin typeface="Century Gothic" panose="020F0302020204030204"/>
              </a:rPr>
              <a:t>ez</a:t>
            </a:r>
            <a:r>
              <a:rPr lang="en-US" sz="1600" dirty="0">
                <a:latin typeface="Century Gothic" panose="020F0302020204030204"/>
              </a:rPr>
              <a:t>		</a:t>
            </a:r>
            <a:r>
              <a:rPr lang="en-US" sz="1600" b="1" dirty="0">
                <a:latin typeface="Century Gothic" panose="020F0302020204030204"/>
              </a:rPr>
              <a:t>you (plural)</a:t>
            </a:r>
            <a:r>
              <a:rPr lang="en-US" sz="1600" dirty="0">
                <a:latin typeface="Century Gothic" panose="020F0302020204030204"/>
              </a:rPr>
              <a:t> come, are coming</a:t>
            </a:r>
          </a:p>
          <a:p>
            <a:pPr lvl="0"/>
            <a:endParaRPr lang="en-US" sz="500" dirty="0">
              <a:latin typeface="Century Gothic" panose="020F0302020204030204"/>
            </a:endParaRPr>
          </a:p>
          <a:p>
            <a:pPr lvl="0"/>
            <a:r>
              <a:rPr lang="en-US" sz="1600" dirty="0">
                <a:latin typeface="Century Gothic" panose="020F0302020204030204"/>
              </a:rPr>
              <a:t>To say </a:t>
            </a:r>
            <a:r>
              <a:rPr lang="en-US" sz="1600" b="1" dirty="0">
                <a:latin typeface="Century Gothic" panose="020F0302020204030204"/>
              </a:rPr>
              <a:t>‘they (masculine or feminine)’ + verbs like </a:t>
            </a:r>
            <a:r>
              <a:rPr lang="en-US" sz="1600" b="1" i="1" dirty="0" err="1">
                <a:latin typeface="Century Gothic" panose="020F0302020204030204"/>
              </a:rPr>
              <a:t>venir</a:t>
            </a:r>
            <a:r>
              <a:rPr lang="en-US" sz="1600" b="1" dirty="0">
                <a:latin typeface="Century Gothic" panose="020F0302020204030204"/>
              </a:rPr>
              <a:t> (e.g., </a:t>
            </a:r>
            <a:r>
              <a:rPr lang="en-US" sz="1600" b="1" i="1" dirty="0" err="1">
                <a:latin typeface="Century Gothic" panose="020F0302020204030204"/>
              </a:rPr>
              <a:t>devenir</a:t>
            </a:r>
            <a:r>
              <a:rPr lang="en-US" sz="1600" b="1" dirty="0">
                <a:latin typeface="Century Gothic" panose="020F0302020204030204"/>
              </a:rPr>
              <a:t> </a:t>
            </a:r>
            <a:r>
              <a:rPr lang="en-US" sz="1600" dirty="0">
                <a:latin typeface="Century Gothic" panose="020F0302020204030204"/>
              </a:rPr>
              <a:t>and</a:t>
            </a:r>
            <a:r>
              <a:rPr lang="en-US" sz="1600" b="1" dirty="0">
                <a:latin typeface="Century Gothic" panose="020F0302020204030204"/>
              </a:rPr>
              <a:t> </a:t>
            </a:r>
            <a:r>
              <a:rPr lang="en-US" sz="1600" b="1" i="1" dirty="0" err="1">
                <a:latin typeface="Century Gothic" panose="020F0302020204030204"/>
              </a:rPr>
              <a:t>revenir</a:t>
            </a:r>
            <a:r>
              <a:rPr lang="en-US" sz="1600" b="1" dirty="0">
                <a:latin typeface="Century Gothic" panose="020F0302020204030204"/>
              </a:rPr>
              <a:t>)</a:t>
            </a:r>
            <a:r>
              <a:rPr lang="en-US" sz="1600" dirty="0">
                <a:latin typeface="Century Gothic" panose="020F0302020204030204"/>
              </a:rPr>
              <a:t>, change the stem to </a:t>
            </a:r>
            <a:r>
              <a:rPr lang="en-US" sz="1600" b="1" dirty="0">
                <a:latin typeface="Century Gothic" panose="020F0302020204030204"/>
              </a:rPr>
              <a:t>‘</a:t>
            </a:r>
            <a:r>
              <a:rPr lang="en-US" sz="1600" b="1" dirty="0" err="1">
                <a:latin typeface="Century Gothic" panose="020F0302020204030204"/>
              </a:rPr>
              <a:t>vien</a:t>
            </a:r>
            <a:r>
              <a:rPr lang="en-US" sz="1600" b="1" dirty="0">
                <a:latin typeface="Century Gothic" panose="020F0302020204030204"/>
              </a:rPr>
              <a:t>-’</a:t>
            </a:r>
            <a:r>
              <a:rPr lang="en-US" sz="1600" dirty="0">
                <a:latin typeface="Century Gothic" panose="020F0302020204030204"/>
              </a:rPr>
              <a:t>, double the </a:t>
            </a:r>
            <a:r>
              <a:rPr lang="en-US" sz="1600" b="1" dirty="0">
                <a:latin typeface="Century Gothic" panose="020F0302020204030204"/>
              </a:rPr>
              <a:t>‘n’</a:t>
            </a:r>
            <a:r>
              <a:rPr lang="en-US" sz="1600" dirty="0">
                <a:latin typeface="Century Gothic" panose="020F0302020204030204"/>
              </a:rPr>
              <a:t> and add </a:t>
            </a:r>
            <a:r>
              <a:rPr lang="en-US" sz="1600" b="1" dirty="0">
                <a:latin typeface="Century Gothic" panose="020F0302020204030204"/>
              </a:rPr>
              <a:t>‘-</a:t>
            </a:r>
            <a:r>
              <a:rPr lang="en-US" sz="1600" b="1" dirty="0" err="1">
                <a:latin typeface="Century Gothic" panose="020F0302020204030204"/>
              </a:rPr>
              <a:t>ent</a:t>
            </a:r>
            <a:r>
              <a:rPr lang="en-US" sz="1600" b="1" dirty="0">
                <a:latin typeface="Century Gothic" panose="020F0302020204030204"/>
              </a:rPr>
              <a:t>’. </a:t>
            </a:r>
          </a:p>
          <a:p>
            <a:pPr lvl="0"/>
            <a:endParaRPr lang="en-US" sz="500" dirty="0">
              <a:latin typeface="Century Gothic" panose="020F0302020204030204"/>
            </a:endParaRPr>
          </a:p>
          <a:p>
            <a:pPr lvl="0"/>
            <a:r>
              <a:rPr lang="en-US" sz="1600" b="1" dirty="0" err="1">
                <a:latin typeface="Century Gothic" panose="020F0302020204030204"/>
              </a:rPr>
              <a:t>ils</a:t>
            </a:r>
            <a:r>
              <a:rPr lang="en-US" sz="1600" b="1" dirty="0">
                <a:latin typeface="Century Gothic" panose="020F0302020204030204"/>
              </a:rPr>
              <a:t>/</a:t>
            </a:r>
            <a:r>
              <a:rPr lang="en-US" sz="1600" b="1" dirty="0" err="1">
                <a:latin typeface="Century Gothic" panose="020F0302020204030204"/>
              </a:rPr>
              <a:t>elles</a:t>
            </a:r>
            <a:r>
              <a:rPr lang="en-US" sz="1600" dirty="0">
                <a:latin typeface="Century Gothic" panose="020F0302020204030204"/>
              </a:rPr>
              <a:t> </a:t>
            </a:r>
            <a:r>
              <a:rPr lang="en-US" sz="1600" dirty="0" err="1">
                <a:latin typeface="Century Gothic" panose="020F0302020204030204"/>
              </a:rPr>
              <a:t>vienn</a:t>
            </a:r>
            <a:r>
              <a:rPr lang="en-US" sz="1600" b="1" dirty="0" err="1">
                <a:latin typeface="Century Gothic" panose="020F0302020204030204"/>
              </a:rPr>
              <a:t>ent</a:t>
            </a:r>
            <a:r>
              <a:rPr lang="en-US" sz="1600" dirty="0">
                <a:latin typeface="Century Gothic" panose="020F0302020204030204"/>
              </a:rPr>
              <a:t>		</a:t>
            </a:r>
            <a:r>
              <a:rPr lang="en-US" sz="1600" b="1" dirty="0">
                <a:latin typeface="Century Gothic" panose="020F0302020204030204"/>
              </a:rPr>
              <a:t>they </a:t>
            </a:r>
            <a:r>
              <a:rPr lang="en-US" sz="1600" dirty="0">
                <a:latin typeface="Century Gothic" panose="020F0302020204030204"/>
              </a:rPr>
              <a:t>come, are coming</a:t>
            </a:r>
          </a:p>
        </p:txBody>
      </p:sp>
      <p:sp>
        <p:nvSpPr>
          <p:cNvPr id="11" name="Rectangle 10">
            <a:extLst>
              <a:ext uri="{FF2B5EF4-FFF2-40B4-BE49-F238E27FC236}">
                <a16:creationId xmlns:a16="http://schemas.microsoft.com/office/drawing/2014/main" id="{07DC6054-6F02-5D49-BC08-F7819830D1ED}"/>
              </a:ext>
            </a:extLst>
          </p:cNvPr>
          <p:cNvSpPr/>
          <p:nvPr/>
        </p:nvSpPr>
        <p:spPr>
          <a:xfrm>
            <a:off x="108000" y="7503487"/>
            <a:ext cx="2552302"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Saying</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without</a:t>
            </a:r>
            <a:r>
              <a:rPr lang="fr-FR" b="1" dirty="0">
                <a:solidFill>
                  <a:srgbClr val="000000"/>
                </a:solidFill>
                <a:latin typeface="Century Gothic" panose="020B0502020202020204" pitchFamily="34" charset="0"/>
              </a:rPr>
              <a:t>’: sans</a:t>
            </a:r>
            <a:endParaRPr lang="en-GB" i="1" dirty="0">
              <a:solidFill>
                <a:srgbClr val="000000"/>
              </a:solidFill>
              <a:latin typeface="Century Gothic" panose="020B0502020202020204" pitchFamily="34" charset="0"/>
            </a:endParaRPr>
          </a:p>
        </p:txBody>
      </p:sp>
      <p:sp>
        <p:nvSpPr>
          <p:cNvPr id="12" name="Rectangle 11">
            <a:extLst>
              <a:ext uri="{FF2B5EF4-FFF2-40B4-BE49-F238E27FC236}">
                <a16:creationId xmlns:a16="http://schemas.microsoft.com/office/drawing/2014/main" id="{E2D9890E-E415-A44D-B728-BFFC52095909}"/>
              </a:ext>
            </a:extLst>
          </p:cNvPr>
          <p:cNvSpPr/>
          <p:nvPr/>
        </p:nvSpPr>
        <p:spPr>
          <a:xfrm>
            <a:off x="108000" y="7921996"/>
            <a:ext cx="6642000" cy="907941"/>
          </a:xfrm>
          <a:prstGeom prst="rect">
            <a:avLst/>
          </a:prstGeom>
        </p:spPr>
        <p:txBody>
          <a:bodyPr wrap="square">
            <a:spAutoFit/>
          </a:bodyPr>
          <a:lstStyle/>
          <a:p>
            <a:pPr lvl="0"/>
            <a:r>
              <a:rPr lang="en-US" sz="1600" b="1" dirty="0">
                <a:latin typeface="Century Gothic" panose="020F0302020204030204"/>
              </a:rPr>
              <a:t>Sans</a:t>
            </a:r>
            <a:r>
              <a:rPr lang="en-US" sz="1600" dirty="0">
                <a:latin typeface="Century Gothic" panose="020F0302020204030204"/>
              </a:rPr>
              <a:t> means ‘without’. You can use it </a:t>
            </a:r>
            <a:r>
              <a:rPr lang="en-US" sz="1600" b="1" dirty="0">
                <a:latin typeface="Century Gothic" panose="020F0302020204030204"/>
              </a:rPr>
              <a:t>before a verb in the infinitive </a:t>
            </a:r>
            <a:r>
              <a:rPr lang="en-US" sz="1600" dirty="0">
                <a:latin typeface="Century Gothic" panose="020F0302020204030204"/>
              </a:rPr>
              <a:t>(long form) to say what someone isn’t doing. </a:t>
            </a:r>
          </a:p>
          <a:p>
            <a:pPr lvl="0"/>
            <a:endParaRPr lang="en-US" sz="500" dirty="0">
              <a:latin typeface="Century Gothic" panose="020F0302020204030204"/>
            </a:endParaRPr>
          </a:p>
          <a:p>
            <a:pPr lvl="0"/>
            <a:r>
              <a:rPr lang="en-US" sz="1600" dirty="0">
                <a:latin typeface="Century Gothic" panose="020F0302020204030204"/>
              </a:rPr>
              <a:t>Elle part </a:t>
            </a:r>
            <a:r>
              <a:rPr lang="en-US" sz="1600" b="1" dirty="0">
                <a:latin typeface="Century Gothic" panose="020F0302020204030204"/>
              </a:rPr>
              <a:t>sans dire </a:t>
            </a:r>
            <a:r>
              <a:rPr lang="en-US" sz="1600" dirty="0">
                <a:latin typeface="Century Gothic" panose="020F0302020204030204"/>
              </a:rPr>
              <a:t>un mot. 	She leaves </a:t>
            </a:r>
            <a:r>
              <a:rPr lang="en-US" sz="1600" b="1" dirty="0">
                <a:latin typeface="Century Gothic" panose="020F0302020204030204"/>
              </a:rPr>
              <a:t>without saying </a:t>
            </a:r>
            <a:r>
              <a:rPr lang="en-US" sz="1600" dirty="0">
                <a:latin typeface="Century Gothic" panose="020F0302020204030204"/>
              </a:rPr>
              <a:t>a word.</a:t>
            </a:r>
          </a:p>
        </p:txBody>
      </p:sp>
      <p:pic>
        <p:nvPicPr>
          <p:cNvPr id="5" name="Picture 4" descr="Person leaving a room">
            <a:extLst>
              <a:ext uri="{FF2B5EF4-FFF2-40B4-BE49-F238E27FC236}">
                <a16:creationId xmlns:a16="http://schemas.microsoft.com/office/drawing/2014/main" id="{5FC2698C-8AFF-1C4C-A40F-584641AF27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3216" y="36744"/>
            <a:ext cx="982932" cy="982932"/>
          </a:xfrm>
          <a:prstGeom prst="rect">
            <a:avLst/>
          </a:prstGeom>
        </p:spPr>
      </p:pic>
    </p:spTree>
    <p:extLst>
      <p:ext uri="{BB962C8B-B14F-4D97-AF65-F5344CB8AC3E}">
        <p14:creationId xmlns:p14="http://schemas.microsoft.com/office/powerpoint/2010/main" val="1492986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7D3DE4-1B8E-4EF9-A0F4-FAE19AE97A2E}"/>
              </a:ext>
            </a:extLst>
          </p:cNvPr>
          <p:cNvSpPr/>
          <p:nvPr/>
        </p:nvSpPr>
        <p:spPr>
          <a:xfrm>
            <a:off x="5021041"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2" name="Rectangle 1" descr="Grey rectangle with text: Talking about what groups of people do; Formal and informal situations: Talking to people you do and don't know">
            <a:extLst>
              <a:ext uri="{FF2B5EF4-FFF2-40B4-BE49-F238E27FC236}">
                <a16:creationId xmlns:a16="http://schemas.microsoft.com/office/drawing/2014/main" id="{62EBD834-1E2D-44FA-960B-D5E01CB2C65F}"/>
              </a:ext>
            </a:extLst>
          </p:cNvPr>
          <p:cNvSpPr/>
          <p:nvPr/>
        </p:nvSpPr>
        <p:spPr>
          <a:xfrm>
            <a:off x="107999" y="107504"/>
            <a:ext cx="4788001" cy="1012923"/>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4" name="Title 3">
            <a:extLst>
              <a:ext uri="{FF2B5EF4-FFF2-40B4-BE49-F238E27FC236}">
                <a16:creationId xmlns:a16="http://schemas.microsoft.com/office/drawing/2014/main" id="{F96602FB-5089-9740-A491-BA6F7BE9ED27}"/>
              </a:ext>
            </a:extLst>
          </p:cNvPr>
          <p:cNvSpPr>
            <a:spLocks noGrp="1"/>
          </p:cNvSpPr>
          <p:nvPr>
            <p:ph type="title"/>
          </p:nvPr>
        </p:nvSpPr>
        <p:spPr>
          <a:xfrm>
            <a:off x="-72263" y="216435"/>
            <a:ext cx="5076001" cy="789402"/>
          </a:xfrm>
        </p:spPr>
        <p:txBody>
          <a:bodyPr lIns="72000" rIns="0"/>
          <a:lstStyle/>
          <a:p>
            <a:r>
              <a:rPr lang="en-GB" sz="1900" b="1" dirty="0">
                <a:solidFill>
                  <a:schemeClr val="bg1"/>
                </a:solidFill>
                <a:latin typeface="Century Gothic" panose="020B0502020202020204" pitchFamily="34" charset="0"/>
              </a:rPr>
              <a:t>Talking about what groups of people do; Formal and informal situations: Talking to people you do and don't know</a:t>
            </a:r>
            <a:endParaRPr lang="en-US" sz="1900" dirty="0">
              <a:solidFill>
                <a:schemeClr val="bg1"/>
              </a:solidFill>
            </a:endParaRPr>
          </a:p>
        </p:txBody>
      </p:sp>
      <p:pic>
        <p:nvPicPr>
          <p:cNvPr id="17" name="Picture 2" descr="QR cod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2252" y="1431195"/>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44</a:t>
            </a:r>
          </a:p>
        </p:txBody>
      </p:sp>
      <p:sp>
        <p:nvSpPr>
          <p:cNvPr id="26" name="Rounded Rectangle 25"/>
          <p:cNvSpPr/>
          <p:nvPr/>
        </p:nvSpPr>
        <p:spPr>
          <a:xfrm>
            <a:off x="5530309" y="2818348"/>
            <a:ext cx="1222383" cy="959258"/>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0000"/>
              </a:solidFill>
              <a:latin typeface="Century Gothic" panose="020B0502020202020204" pitchFamily="34" charset="0"/>
            </a:endParaRPr>
          </a:p>
          <a:p>
            <a:pPr algn="ctr"/>
            <a:r>
              <a:rPr lang="en-GB" sz="1400" b="1" dirty="0">
                <a:solidFill>
                  <a:srgbClr val="000000"/>
                </a:solidFill>
                <a:latin typeface="Century Gothic" panose="020B0502020202020204" pitchFamily="34" charset="0"/>
              </a:rPr>
              <a:t>Revisit vocab 8.1.2.6 &amp; 8.1.1.6</a:t>
            </a:r>
          </a:p>
          <a:p>
            <a:pPr algn="ctr"/>
            <a:endParaRPr lang="en-GB" sz="1400" b="1" dirty="0">
              <a:solidFill>
                <a:srgbClr val="000000"/>
              </a:solidFill>
              <a:latin typeface="Century Gothic" panose="020B0502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660841461"/>
              </p:ext>
            </p:extLst>
          </p:nvPr>
        </p:nvGraphicFramePr>
        <p:xfrm>
          <a:off x="645276" y="1546960"/>
          <a:ext cx="4788000" cy="3374400"/>
        </p:xfrm>
        <a:graphic>
          <a:graphicData uri="http://schemas.openxmlformats.org/drawingml/2006/table">
            <a:tbl>
              <a:tblPr>
                <a:tableStyleId>{5940675A-B579-460E-94D1-54222C63F5DA}</a:tableStyleId>
              </a:tblPr>
              <a:tblGrid>
                <a:gridCol w="1817399">
                  <a:extLst>
                    <a:ext uri="{9D8B030D-6E8A-4147-A177-3AD203B41FA5}">
                      <a16:colId xmlns:a16="http://schemas.microsoft.com/office/drawing/2014/main" val="2576834893"/>
                    </a:ext>
                  </a:extLst>
                </a:gridCol>
                <a:gridCol w="2970601">
                  <a:extLst>
                    <a:ext uri="{9D8B030D-6E8A-4147-A177-3AD203B41FA5}">
                      <a16:colId xmlns:a16="http://schemas.microsoft.com/office/drawing/2014/main" val="3222018720"/>
                    </a:ext>
                  </a:extLst>
                </a:gridCol>
              </a:tblGrid>
              <a:tr h="326907">
                <a:tc>
                  <a:txBody>
                    <a:bodyPr/>
                    <a:lstStyle/>
                    <a:p>
                      <a:r>
                        <a:rPr lang="en-GB" sz="1600" dirty="0" err="1">
                          <a:effectLst/>
                          <a:latin typeface="Century Gothic" panose="020B0502020202020204" pitchFamily="34" charset="0"/>
                        </a:rPr>
                        <a:t>sortir</a:t>
                      </a:r>
                      <a:endParaRPr lang="en-GB" sz="1600" dirty="0">
                        <a:effectLst/>
                        <a:latin typeface="Century Gothic" panose="020B0502020202020204" pitchFamily="34" charset="0"/>
                      </a:endParaRPr>
                    </a:p>
                  </a:txBody>
                  <a:tcPr marL="90000" marR="90000" marT="46800" marB="46800" anchor="b"/>
                </a:tc>
                <a:tc>
                  <a:txBody>
                    <a:bodyPr/>
                    <a:lstStyle/>
                    <a:p>
                      <a:r>
                        <a:rPr lang="en-GB" sz="1600" dirty="0">
                          <a:effectLst/>
                          <a:latin typeface="Century Gothic" panose="020B0502020202020204" pitchFamily="34" charset="0"/>
                        </a:rPr>
                        <a:t>to go</a:t>
                      </a:r>
                      <a:r>
                        <a:rPr lang="en-GB" sz="1600" baseline="0" dirty="0">
                          <a:effectLst/>
                          <a:latin typeface="Century Gothic" panose="020B0502020202020204" pitchFamily="34" charset="0"/>
                        </a:rPr>
                        <a:t> out, to take out</a:t>
                      </a:r>
                      <a:endParaRPr lang="en-GB" sz="1600" dirty="0">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4007166980"/>
                  </a:ext>
                </a:extLst>
              </a:tr>
              <a:tr h="182809">
                <a:tc>
                  <a:txBody>
                    <a:bodyPr/>
                    <a:lstStyle/>
                    <a:p>
                      <a:r>
                        <a:rPr lang="en-GB" sz="1600" dirty="0" err="1">
                          <a:effectLst/>
                          <a:latin typeface="Century Gothic" panose="020B0502020202020204" pitchFamily="34" charset="0"/>
                        </a:rPr>
                        <a:t>vous</a:t>
                      </a:r>
                      <a:endParaRPr lang="en-GB" sz="1600" dirty="0">
                        <a:effectLst/>
                        <a:latin typeface="Century Gothic" panose="020B0502020202020204" pitchFamily="34" charset="0"/>
                      </a:endParaRPr>
                    </a:p>
                  </a:txBody>
                  <a:tcPr marL="90000" marR="90000" marT="46800" marB="46800" anchor="b"/>
                </a:tc>
                <a:tc>
                  <a:txBody>
                    <a:bodyPr/>
                    <a:lstStyle/>
                    <a:p>
                      <a:r>
                        <a:rPr lang="en-GB" sz="1600" dirty="0">
                          <a:effectLst/>
                          <a:latin typeface="Century Gothic" panose="020B0502020202020204" pitchFamily="34" charset="0"/>
                        </a:rPr>
                        <a:t>you (plural / formal)</a:t>
                      </a:r>
                    </a:p>
                  </a:txBody>
                  <a:tcPr marL="90000" marR="90000" marT="46800" marB="46800" anchor="b"/>
                </a:tc>
                <a:extLst>
                  <a:ext uri="{0D108BD9-81ED-4DB2-BD59-A6C34878D82A}">
                    <a16:rowId xmlns:a16="http://schemas.microsoft.com/office/drawing/2014/main" val="4091572625"/>
                  </a:ext>
                </a:extLst>
              </a:tr>
              <a:tr h="182809">
                <a:tc>
                  <a:txBody>
                    <a:bodyPr/>
                    <a:lstStyle/>
                    <a:p>
                      <a:r>
                        <a:rPr lang="en-GB" sz="1600" dirty="0">
                          <a:effectLst/>
                          <a:latin typeface="Century Gothic" panose="020B0502020202020204" pitchFamily="34" charset="0"/>
                        </a:rPr>
                        <a:t>la </a:t>
                      </a:r>
                      <a:r>
                        <a:rPr lang="en-GB" sz="1600" dirty="0" err="1">
                          <a:effectLst/>
                          <a:latin typeface="Century Gothic" panose="020B0502020202020204" pitchFamily="34" charset="0"/>
                        </a:rPr>
                        <a:t>maman</a:t>
                      </a:r>
                      <a:endParaRPr lang="en-GB" sz="1600" dirty="0">
                        <a:effectLst/>
                        <a:latin typeface="Century Gothic" panose="020B0502020202020204" pitchFamily="34" charset="0"/>
                      </a:endParaRPr>
                    </a:p>
                  </a:txBody>
                  <a:tcPr marL="90000" marR="90000" marT="46800" marB="46800" anchor="b"/>
                </a:tc>
                <a:tc>
                  <a:txBody>
                    <a:bodyPr/>
                    <a:lstStyle/>
                    <a:p>
                      <a:r>
                        <a:rPr lang="en-GB" sz="1600" dirty="0">
                          <a:effectLst/>
                          <a:latin typeface="Century Gothic" panose="020B0502020202020204" pitchFamily="34" charset="0"/>
                        </a:rPr>
                        <a:t>mum, mummy</a:t>
                      </a:r>
                    </a:p>
                  </a:txBody>
                  <a:tcPr marL="90000" marR="90000" marT="46800" marB="46800" anchor="b"/>
                </a:tc>
                <a:extLst>
                  <a:ext uri="{0D108BD9-81ED-4DB2-BD59-A6C34878D82A}">
                    <a16:rowId xmlns:a16="http://schemas.microsoft.com/office/drawing/2014/main" val="1061227613"/>
                  </a:ext>
                </a:extLst>
              </a:tr>
              <a:tr h="182809">
                <a:tc>
                  <a:txBody>
                    <a:bodyPr/>
                    <a:lstStyle/>
                    <a:p>
                      <a:r>
                        <a:rPr lang="en-GB" sz="1600" dirty="0">
                          <a:effectLst/>
                          <a:latin typeface="Century Gothic" panose="020B0502020202020204" pitchFamily="34" charset="0"/>
                        </a:rPr>
                        <a:t>le papa</a:t>
                      </a:r>
                    </a:p>
                  </a:txBody>
                  <a:tcPr marL="90000" marR="90000" marT="46800" marB="46800" anchor="b"/>
                </a:tc>
                <a:tc>
                  <a:txBody>
                    <a:bodyPr/>
                    <a:lstStyle/>
                    <a:p>
                      <a:r>
                        <a:rPr lang="en-GB" sz="1600" dirty="0">
                          <a:effectLst/>
                          <a:latin typeface="Century Gothic" panose="020B0502020202020204" pitchFamily="34" charset="0"/>
                        </a:rPr>
                        <a:t>dad, daddy</a:t>
                      </a:r>
                    </a:p>
                  </a:txBody>
                  <a:tcPr marL="90000" marR="90000" marT="46800" marB="46800" anchor="b"/>
                </a:tc>
                <a:extLst>
                  <a:ext uri="{0D108BD9-81ED-4DB2-BD59-A6C34878D82A}">
                    <a16:rowId xmlns:a16="http://schemas.microsoft.com/office/drawing/2014/main" val="2716920505"/>
                  </a:ext>
                </a:extLst>
              </a:tr>
              <a:tr h="182809">
                <a:tc>
                  <a:txBody>
                    <a:bodyPr/>
                    <a:lstStyle/>
                    <a:p>
                      <a:r>
                        <a:rPr lang="en-GB" sz="1600" dirty="0">
                          <a:effectLst/>
                          <a:latin typeface="Century Gothic" panose="020B0502020202020204" pitchFamily="34" charset="0"/>
                        </a:rPr>
                        <a:t>possible</a:t>
                      </a:r>
                    </a:p>
                  </a:txBody>
                  <a:tcPr marL="90000" marR="90000" marT="46800" marB="46800" anchor="b"/>
                </a:tc>
                <a:tc>
                  <a:txBody>
                    <a:bodyPr/>
                    <a:lstStyle/>
                    <a:p>
                      <a:r>
                        <a:rPr lang="en-GB" sz="1600" dirty="0">
                          <a:effectLst/>
                          <a:latin typeface="Century Gothic" panose="020B0502020202020204" pitchFamily="34" charset="0"/>
                        </a:rPr>
                        <a:t>possible</a:t>
                      </a:r>
                    </a:p>
                  </a:txBody>
                  <a:tcPr marL="90000" marR="90000" marT="46800" marB="46800" anchor="b"/>
                </a:tc>
                <a:extLst>
                  <a:ext uri="{0D108BD9-81ED-4DB2-BD59-A6C34878D82A}">
                    <a16:rowId xmlns:a16="http://schemas.microsoft.com/office/drawing/2014/main" val="10010"/>
                  </a:ext>
                </a:extLst>
              </a:tr>
              <a:tr h="182809">
                <a:tc>
                  <a:txBody>
                    <a:bodyPr/>
                    <a:lstStyle/>
                    <a:p>
                      <a:r>
                        <a:rPr lang="en-GB" sz="1600" dirty="0" err="1">
                          <a:effectLst/>
                          <a:latin typeface="Century Gothic" panose="020B0502020202020204" pitchFamily="34" charset="0"/>
                        </a:rPr>
                        <a:t>seul</a:t>
                      </a:r>
                      <a:r>
                        <a:rPr lang="en-GB" sz="1600" dirty="0">
                          <a:effectLst/>
                          <a:latin typeface="Century Gothic" panose="020B0502020202020204" pitchFamily="34" charset="0"/>
                        </a:rPr>
                        <a:t>(e)</a:t>
                      </a:r>
                    </a:p>
                  </a:txBody>
                  <a:tcPr marL="90000" marR="90000" marT="46800" marB="46800" anchor="b"/>
                </a:tc>
                <a:tc>
                  <a:txBody>
                    <a:bodyPr/>
                    <a:lstStyle/>
                    <a:p>
                      <a:r>
                        <a:rPr lang="en-GB" sz="1600" dirty="0">
                          <a:effectLst/>
                          <a:latin typeface="Century Gothic" panose="020B0502020202020204" pitchFamily="34" charset="0"/>
                        </a:rPr>
                        <a:t>alone (m/f)</a:t>
                      </a:r>
                    </a:p>
                  </a:txBody>
                  <a:tcPr marL="90000" marR="90000" marT="46800" marB="46800" anchor="b"/>
                </a:tc>
                <a:extLst>
                  <a:ext uri="{0D108BD9-81ED-4DB2-BD59-A6C34878D82A}">
                    <a16:rowId xmlns:a16="http://schemas.microsoft.com/office/drawing/2014/main" val="10011"/>
                  </a:ext>
                </a:extLst>
              </a:tr>
              <a:tr h="182809">
                <a:tc>
                  <a:txBody>
                    <a:bodyPr/>
                    <a:lstStyle/>
                    <a:p>
                      <a:r>
                        <a:rPr lang="en-GB" sz="1600" dirty="0">
                          <a:effectLst/>
                          <a:latin typeface="Century Gothic" panose="020B0502020202020204" pitchFamily="34" charset="0"/>
                        </a:rPr>
                        <a:t>sans</a:t>
                      </a:r>
                    </a:p>
                  </a:txBody>
                  <a:tcPr marL="90000" marR="90000" marT="46800" marB="46800" anchor="b"/>
                </a:tc>
                <a:tc>
                  <a:txBody>
                    <a:bodyPr/>
                    <a:lstStyle/>
                    <a:p>
                      <a:r>
                        <a:rPr lang="en-GB" sz="1600" dirty="0">
                          <a:effectLst/>
                          <a:latin typeface="Century Gothic" panose="020B0502020202020204" pitchFamily="34" charset="0"/>
                        </a:rPr>
                        <a:t>without</a:t>
                      </a:r>
                    </a:p>
                  </a:txBody>
                  <a:tcPr marL="90000" marR="90000" marT="46800" marB="46800" anchor="b"/>
                </a:tc>
                <a:extLst>
                  <a:ext uri="{0D108BD9-81ED-4DB2-BD59-A6C34878D82A}">
                    <a16:rowId xmlns:a16="http://schemas.microsoft.com/office/drawing/2014/main" val="10012"/>
                  </a:ext>
                </a:extLst>
              </a:tr>
              <a:tr h="182809">
                <a:tc>
                  <a:txBody>
                    <a:bodyPr/>
                    <a:lstStyle/>
                    <a:p>
                      <a:r>
                        <a:rPr lang="en-GB" sz="1600" dirty="0" err="1">
                          <a:effectLst/>
                          <a:latin typeface="Century Gothic" panose="020B0502020202020204" pitchFamily="34" charset="0"/>
                        </a:rPr>
                        <a:t>salut</a:t>
                      </a:r>
                      <a:endParaRPr lang="en-GB" sz="1600" dirty="0">
                        <a:effectLst/>
                        <a:latin typeface="Century Gothic" panose="020B0502020202020204" pitchFamily="34" charset="0"/>
                      </a:endParaRPr>
                    </a:p>
                  </a:txBody>
                  <a:tcPr marL="90000" marR="90000" marT="46800" marB="46800" anchor="b"/>
                </a:tc>
                <a:tc>
                  <a:txBody>
                    <a:bodyPr/>
                    <a:lstStyle/>
                    <a:p>
                      <a:r>
                        <a:rPr lang="en-GB" sz="1600" dirty="0">
                          <a:effectLst/>
                          <a:latin typeface="Century Gothic" panose="020B0502020202020204" pitchFamily="34" charset="0"/>
                        </a:rPr>
                        <a:t>hi, bye</a:t>
                      </a:r>
                    </a:p>
                  </a:txBody>
                  <a:tcPr marL="90000" marR="90000" marT="46800" marB="46800" anchor="b"/>
                </a:tc>
                <a:extLst>
                  <a:ext uri="{0D108BD9-81ED-4DB2-BD59-A6C34878D82A}">
                    <a16:rowId xmlns:a16="http://schemas.microsoft.com/office/drawing/2014/main" val="10013"/>
                  </a:ext>
                </a:extLst>
              </a:tr>
              <a:tr h="182809">
                <a:tc>
                  <a:txBody>
                    <a:bodyPr/>
                    <a:lstStyle/>
                    <a:p>
                      <a:r>
                        <a:rPr lang="en-GB" sz="1600" dirty="0" err="1">
                          <a:effectLst/>
                          <a:latin typeface="Century Gothic" panose="020B0502020202020204" pitchFamily="34" charset="0"/>
                        </a:rPr>
                        <a:t>s’il</a:t>
                      </a:r>
                      <a:r>
                        <a:rPr lang="en-GB" sz="1600" dirty="0">
                          <a:effectLst/>
                          <a:latin typeface="Century Gothic" panose="020B0502020202020204" pitchFamily="34" charset="0"/>
                        </a:rPr>
                        <a:t> </a:t>
                      </a:r>
                      <a:r>
                        <a:rPr lang="en-GB" sz="1600" dirty="0" err="1">
                          <a:effectLst/>
                          <a:latin typeface="Century Gothic" panose="020B0502020202020204" pitchFamily="34" charset="0"/>
                        </a:rPr>
                        <a:t>te</a:t>
                      </a:r>
                      <a:r>
                        <a:rPr lang="en-GB" sz="1600" dirty="0">
                          <a:effectLst/>
                          <a:latin typeface="Century Gothic" panose="020B0502020202020204" pitchFamily="34" charset="0"/>
                        </a:rPr>
                        <a:t> </a:t>
                      </a:r>
                      <a:r>
                        <a:rPr lang="en-GB" sz="1600" dirty="0" err="1">
                          <a:effectLst/>
                          <a:latin typeface="Century Gothic" panose="020B0502020202020204" pitchFamily="34" charset="0"/>
                        </a:rPr>
                        <a:t>plaît</a:t>
                      </a:r>
                      <a:endParaRPr lang="en-GB" sz="1600" dirty="0">
                        <a:effectLst/>
                        <a:latin typeface="Century Gothic" panose="020B0502020202020204" pitchFamily="34" charset="0"/>
                      </a:endParaRPr>
                    </a:p>
                  </a:txBody>
                  <a:tcPr marL="90000" marR="90000" marT="46800" marB="46800" anchor="b"/>
                </a:tc>
                <a:tc>
                  <a:txBody>
                    <a:bodyPr/>
                    <a:lstStyle/>
                    <a:p>
                      <a:r>
                        <a:rPr lang="en-GB" sz="1600" dirty="0">
                          <a:effectLst/>
                          <a:latin typeface="Century Gothic" panose="020B0502020202020204" pitchFamily="34" charset="0"/>
                        </a:rPr>
                        <a:t>please (informal)</a:t>
                      </a:r>
                    </a:p>
                  </a:txBody>
                  <a:tcPr marL="90000" marR="90000" marT="46800" marB="46800" anchor="b"/>
                </a:tc>
                <a:extLst>
                  <a:ext uri="{0D108BD9-81ED-4DB2-BD59-A6C34878D82A}">
                    <a16:rowId xmlns:a16="http://schemas.microsoft.com/office/drawing/2014/main" val="10014"/>
                  </a:ext>
                </a:extLst>
              </a:tr>
              <a:tr h="182809">
                <a:tc>
                  <a:txBody>
                    <a:bodyPr/>
                    <a:lstStyle/>
                    <a:p>
                      <a:r>
                        <a:rPr lang="en-GB" sz="1600" dirty="0" err="1">
                          <a:effectLst/>
                          <a:latin typeface="Century Gothic" panose="020B0502020202020204" pitchFamily="34" charset="0"/>
                        </a:rPr>
                        <a:t>s’il</a:t>
                      </a:r>
                      <a:r>
                        <a:rPr lang="en-GB" sz="1600" dirty="0">
                          <a:effectLst/>
                          <a:latin typeface="Century Gothic" panose="020B0502020202020204" pitchFamily="34" charset="0"/>
                        </a:rPr>
                        <a:t> </a:t>
                      </a:r>
                      <a:r>
                        <a:rPr lang="en-GB" sz="1600" dirty="0" err="1">
                          <a:effectLst/>
                          <a:latin typeface="Century Gothic" panose="020B0502020202020204" pitchFamily="34" charset="0"/>
                        </a:rPr>
                        <a:t>vous</a:t>
                      </a:r>
                      <a:r>
                        <a:rPr lang="en-GB" sz="1600" dirty="0">
                          <a:effectLst/>
                          <a:latin typeface="Century Gothic" panose="020B0502020202020204" pitchFamily="34" charset="0"/>
                        </a:rPr>
                        <a:t> </a:t>
                      </a:r>
                      <a:r>
                        <a:rPr lang="en-GB" sz="1600" dirty="0" err="1">
                          <a:effectLst/>
                          <a:latin typeface="Century Gothic" panose="020B0502020202020204" pitchFamily="34" charset="0"/>
                        </a:rPr>
                        <a:t>plaît</a:t>
                      </a:r>
                      <a:endParaRPr lang="en-GB" sz="1600" dirty="0">
                        <a:effectLst/>
                        <a:latin typeface="Century Gothic" panose="020B0502020202020204" pitchFamily="34" charset="0"/>
                      </a:endParaRPr>
                    </a:p>
                  </a:txBody>
                  <a:tcPr marL="90000" marR="90000" marT="46800" marB="46800" anchor="b"/>
                </a:tc>
                <a:tc>
                  <a:txBody>
                    <a:bodyPr/>
                    <a:lstStyle/>
                    <a:p>
                      <a:r>
                        <a:rPr lang="en-GB" sz="1600" dirty="0">
                          <a:effectLst/>
                          <a:latin typeface="Century Gothic" panose="020B0502020202020204" pitchFamily="34" charset="0"/>
                        </a:rPr>
                        <a:t>please (formal)</a:t>
                      </a:r>
                    </a:p>
                  </a:txBody>
                  <a:tcPr marL="90000" marR="90000" marT="46800" marB="46800" anchor="b"/>
                </a:tc>
                <a:extLst>
                  <a:ext uri="{0D108BD9-81ED-4DB2-BD59-A6C34878D82A}">
                    <a16:rowId xmlns:a16="http://schemas.microsoft.com/office/drawing/2014/main" val="1001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570228383"/>
              </p:ext>
            </p:extLst>
          </p:nvPr>
        </p:nvGraphicFramePr>
        <p:xfrm>
          <a:off x="-11400" y="1532796"/>
          <a:ext cx="797537" cy="3376280"/>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37628">
                <a:tc>
                  <a:txBody>
                    <a:bodyPr/>
                    <a:lstStyle/>
                    <a:p>
                      <a:pPr algn="ct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5"/>
                  </a:ext>
                </a:extLst>
              </a:tr>
            </a:tbl>
          </a:graphicData>
        </a:graphic>
      </p:graphicFrame>
      <p:pic>
        <p:nvPicPr>
          <p:cNvPr id="3" name="Picture 2" descr="Picture of a family with a dad, son, daughter and mu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4055" y="7572620"/>
            <a:ext cx="2709890" cy="1354945"/>
          </a:xfrm>
          <a:prstGeom prst="rect">
            <a:avLst/>
          </a:prstGeom>
        </p:spPr>
      </p:pic>
    </p:spTree>
    <p:extLst>
      <p:ext uri="{BB962C8B-B14F-4D97-AF65-F5344CB8AC3E}">
        <p14:creationId xmlns:p14="http://schemas.microsoft.com/office/powerpoint/2010/main" val="2030124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45</a:t>
            </a:r>
          </a:p>
        </p:txBody>
      </p:sp>
      <p:sp>
        <p:nvSpPr>
          <p:cNvPr id="12" name="Rectangle 11" descr="Grey rectangle with text: T2.1 Semaine 6">
            <a:extLst>
              <a:ext uri="{FF2B5EF4-FFF2-40B4-BE49-F238E27FC236}">
                <a16:creationId xmlns:a16="http://schemas.microsoft.com/office/drawing/2014/main" id="{A0C868B8-A939-F340-AA76-F25B5BE6C5B3}"/>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13" name="Rectangle 12">
            <a:extLst>
              <a:ext uri="{FF2B5EF4-FFF2-40B4-BE49-F238E27FC236}">
                <a16:creationId xmlns:a16="http://schemas.microsoft.com/office/drawing/2014/main" id="{B0DFC36B-01B1-ED4D-BBD8-478DD4BD44C0}"/>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4" name="Title 7">
            <a:extLst>
              <a:ext uri="{FF2B5EF4-FFF2-40B4-BE49-F238E27FC236}">
                <a16:creationId xmlns:a16="http://schemas.microsoft.com/office/drawing/2014/main" id="{9757AB6D-BD72-2546-8F25-C12E69BE38E8}"/>
              </a:ext>
            </a:extLst>
          </p:cNvPr>
          <p:cNvSpPr>
            <a:spLocks noGrp="1"/>
          </p:cNvSpPr>
          <p:nvPr>
            <p:ph type="title"/>
          </p:nvPr>
        </p:nvSpPr>
        <p:spPr>
          <a:xfrm>
            <a:off x="108000" y="144000"/>
            <a:ext cx="2091458" cy="411815"/>
          </a:xfrm>
        </p:spPr>
        <p:txBody>
          <a:bodyPr/>
          <a:lstStyle/>
          <a:p>
            <a:r>
              <a:rPr lang="en-GB" sz="2000" b="1" dirty="0">
                <a:solidFill>
                  <a:schemeClr val="bg1"/>
                </a:solidFill>
                <a:latin typeface="Century Gothic" panose="020B0502020202020204" pitchFamily="34" charset="0"/>
              </a:rPr>
              <a:t>T2.1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6</a:t>
            </a:r>
            <a:endParaRPr lang="en-US" sz="2000" dirty="0">
              <a:solidFill>
                <a:schemeClr val="bg1"/>
              </a:solidFill>
            </a:endParaRPr>
          </a:p>
        </p:txBody>
      </p:sp>
      <p:sp>
        <p:nvSpPr>
          <p:cNvPr id="6" name="TextBox 5">
            <a:extLst>
              <a:ext uri="{FF2B5EF4-FFF2-40B4-BE49-F238E27FC236}">
                <a16:creationId xmlns:a16="http://schemas.microsoft.com/office/drawing/2014/main" id="{C0CCD271-B6EF-6045-AD51-AFC81865801A}"/>
              </a:ext>
            </a:extLst>
          </p:cNvPr>
          <p:cNvSpPr txBox="1"/>
          <p:nvPr/>
        </p:nvSpPr>
        <p:spPr>
          <a:xfrm>
            <a:off x="108000" y="947062"/>
            <a:ext cx="6852832" cy="3493264"/>
          </a:xfrm>
          <a:prstGeom prst="rect">
            <a:avLst/>
          </a:prstGeom>
          <a:noFill/>
        </p:spPr>
        <p:txBody>
          <a:bodyPr wrap="square">
            <a:spAutoFit/>
          </a:bodyPr>
          <a:lstStyle/>
          <a:p>
            <a:pPr>
              <a:defRPr/>
            </a:pPr>
            <a:r>
              <a:rPr lang="en-US" sz="1600" dirty="0">
                <a:latin typeface="Century Gothic" panose="020F0302020204030204"/>
              </a:rPr>
              <a:t>We know that the pronoun </a:t>
            </a:r>
            <a:r>
              <a:rPr lang="en-US" sz="1600" b="1" dirty="0" err="1">
                <a:latin typeface="Century Gothic" panose="020F0302020204030204"/>
              </a:rPr>
              <a:t>vous</a:t>
            </a:r>
            <a:r>
              <a:rPr lang="en-US" sz="1600" dirty="0">
                <a:latin typeface="Century Gothic" panose="020F0302020204030204"/>
              </a:rPr>
              <a:t> is used when talking to </a:t>
            </a:r>
            <a:r>
              <a:rPr lang="en-US" sz="1600" b="1" dirty="0">
                <a:latin typeface="Century Gothic" panose="020F0302020204030204"/>
              </a:rPr>
              <a:t>more than one person.</a:t>
            </a:r>
          </a:p>
          <a:p>
            <a:pPr>
              <a:defRPr/>
            </a:pPr>
            <a:r>
              <a:rPr lang="en-US" sz="1600" dirty="0">
                <a:latin typeface="Century Gothic" panose="020F0302020204030204"/>
              </a:rPr>
              <a:t>It is also used to talk to </a:t>
            </a:r>
            <a:r>
              <a:rPr lang="en-US" sz="1600" b="1" dirty="0">
                <a:latin typeface="Century Gothic" panose="020F0302020204030204"/>
              </a:rPr>
              <a:t>one person in a formal situation.</a:t>
            </a:r>
            <a:r>
              <a:rPr lang="en-US" sz="1600" dirty="0">
                <a:latin typeface="Century Gothic" panose="020F0302020204030204"/>
              </a:rPr>
              <a:t> </a:t>
            </a:r>
            <a:endParaRPr lang="en-US" sz="1600" b="1" dirty="0">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dirty="0">
              <a:solidFill>
                <a:srgbClr val="EE600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latin typeface="Century Gothic" panose="020F0302020204030204"/>
              </a:rPr>
              <a:t>Vous</a:t>
            </a:r>
            <a:r>
              <a:rPr lang="en-US" sz="1600" dirty="0">
                <a:latin typeface="Century Gothic" panose="020F0302020204030204"/>
              </a:rPr>
              <a:t> </a:t>
            </a:r>
            <a:r>
              <a:rPr lang="en-US" sz="1600" b="1" dirty="0" err="1">
                <a:latin typeface="Century Gothic" panose="020F0302020204030204"/>
              </a:rPr>
              <a:t>sortez</a:t>
            </a:r>
            <a:r>
              <a:rPr lang="en-US" sz="1600" b="1" dirty="0">
                <a:latin typeface="Century Gothic" panose="020F0302020204030204"/>
              </a:rPr>
              <a:t> </a:t>
            </a:r>
            <a:r>
              <a:rPr lang="en-US" sz="1600" dirty="0" err="1">
                <a:latin typeface="Century Gothic" panose="020F0302020204030204"/>
              </a:rPr>
              <a:t>ce</a:t>
            </a:r>
            <a:r>
              <a:rPr lang="en-US" sz="1600" dirty="0">
                <a:latin typeface="Century Gothic" panose="020F0302020204030204"/>
              </a:rPr>
              <a:t> week-end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latin typeface="Century Gothic" panose="020F0302020204030204"/>
              </a:rPr>
              <a:t>Without context, this can mean …</a:t>
            </a:r>
            <a:endParaRPr lang="en-US" sz="800" dirty="0">
              <a:latin typeface="Century Gothic" panose="020F0302020204030204"/>
            </a:endParaRPr>
          </a:p>
          <a:p>
            <a:pPr marR="0" lvl="0" algn="l" defTabSz="914400" rtl="0" eaLnBrk="1" fontAlgn="auto" latinLnBrk="0" hangingPunct="1">
              <a:lnSpc>
                <a:spcPct val="100000"/>
              </a:lnSpc>
              <a:spcBef>
                <a:spcPts val="0"/>
              </a:spcBef>
              <a:spcAft>
                <a:spcPts val="0"/>
              </a:spcAft>
              <a:buClrTx/>
              <a:buSzTx/>
              <a:tabLst/>
              <a:defRPr/>
            </a:pPr>
            <a:r>
              <a:rPr lang="en-US" sz="1600" dirty="0">
                <a:latin typeface="Century Gothic" panose="020F0302020204030204"/>
              </a:rPr>
              <a:t>a) Are </a:t>
            </a:r>
            <a:r>
              <a:rPr lang="en-US" sz="1600" b="1" dirty="0">
                <a:latin typeface="Century Gothic" panose="020F0302020204030204"/>
              </a:rPr>
              <a:t>you</a:t>
            </a:r>
            <a:r>
              <a:rPr lang="en-US" sz="1600" dirty="0">
                <a:latin typeface="Century Gothic" panose="020F0302020204030204"/>
              </a:rPr>
              <a:t> (more than one person) </a:t>
            </a:r>
            <a:r>
              <a:rPr lang="en-US" sz="1600" b="1" dirty="0">
                <a:latin typeface="Century Gothic" panose="020F0302020204030204"/>
              </a:rPr>
              <a:t>going out </a:t>
            </a:r>
            <a:r>
              <a:rPr lang="en-US" sz="1600" dirty="0">
                <a:latin typeface="Century Gothic" panose="020F0302020204030204"/>
              </a:rPr>
              <a:t>this weekend? </a:t>
            </a:r>
          </a:p>
          <a:p>
            <a:pPr>
              <a:defRPr/>
            </a:pPr>
            <a:r>
              <a:rPr lang="en-US" sz="1600" dirty="0">
                <a:latin typeface="Century Gothic" panose="020F0302020204030204"/>
              </a:rPr>
              <a:t>b) Are </a:t>
            </a:r>
            <a:r>
              <a:rPr lang="en-US" sz="1600" b="1" dirty="0">
                <a:latin typeface="Century Gothic" panose="020F0302020204030204"/>
              </a:rPr>
              <a:t>you</a:t>
            </a:r>
            <a:r>
              <a:rPr lang="en-US" sz="1600" dirty="0">
                <a:latin typeface="Century Gothic" panose="020F0302020204030204"/>
              </a:rPr>
              <a:t> (adult you don’t know well) </a:t>
            </a:r>
            <a:r>
              <a:rPr lang="en-US" sz="1600" b="1" dirty="0">
                <a:latin typeface="Century Gothic" panose="020B0502020202020204" pitchFamily="34" charset="0"/>
              </a:rPr>
              <a:t>going out </a:t>
            </a:r>
            <a:r>
              <a:rPr lang="en-US" sz="1600" dirty="0">
                <a:latin typeface="Century Gothic" panose="020B0502020202020204" pitchFamily="34" charset="0"/>
              </a:rPr>
              <a:t>this weekend? </a:t>
            </a:r>
          </a:p>
          <a:p>
            <a:pPr>
              <a:defRPr/>
            </a:pPr>
            <a:endParaRPr lang="en-US" sz="800" dirty="0">
              <a:latin typeface="Century Gothic" panose="020B0502020202020204" pitchFamily="34" charset="0"/>
            </a:endParaRPr>
          </a:p>
          <a:p>
            <a:pPr>
              <a:defRPr/>
            </a:pPr>
            <a:r>
              <a:rPr lang="en-GB" sz="1600" b="1" dirty="0">
                <a:latin typeface="Century Gothic" panose="020B0502020202020204" pitchFamily="34" charset="0"/>
              </a:rPr>
              <a:t>Verb endings </a:t>
            </a:r>
            <a:r>
              <a:rPr lang="en-GB" sz="1600" dirty="0">
                <a:latin typeface="Century Gothic" panose="020B0502020202020204" pitchFamily="34" charset="0"/>
              </a:rPr>
              <a:t>are the </a:t>
            </a:r>
            <a:r>
              <a:rPr lang="en-GB" sz="1600" b="1" dirty="0">
                <a:latin typeface="Century Gothic" panose="020B0502020202020204" pitchFamily="34" charset="0"/>
              </a:rPr>
              <a:t>same</a:t>
            </a:r>
            <a:r>
              <a:rPr lang="en-GB" sz="1600" dirty="0">
                <a:latin typeface="Century Gothic" panose="020B0502020202020204" pitchFamily="34" charset="0"/>
              </a:rPr>
              <a:t> for both uses of </a:t>
            </a:r>
            <a:r>
              <a:rPr lang="en-GB" sz="1600" b="1" dirty="0" err="1">
                <a:latin typeface="Century Gothic" panose="020B0502020202020204" pitchFamily="34" charset="0"/>
              </a:rPr>
              <a:t>vous</a:t>
            </a:r>
            <a:r>
              <a:rPr lang="en-GB" sz="1600" dirty="0">
                <a:latin typeface="Century Gothic" panose="020B0502020202020204" pitchFamily="34" charset="0"/>
              </a:rPr>
              <a:t>. Use context to work out if it is plural or formal.</a:t>
            </a:r>
            <a:endParaRPr lang="en-US" sz="1600" dirty="0">
              <a:latin typeface="Century Gothic" panose="020B0502020202020204" pitchFamily="34" charset="0"/>
            </a:endParaRPr>
          </a:p>
          <a:p>
            <a:pPr>
              <a:defRPr/>
            </a:pPr>
            <a:endParaRPr lang="en-US" sz="800" dirty="0">
              <a:latin typeface="Century Gothic" panose="020B0502020202020204" pitchFamily="34" charset="0"/>
            </a:endParaRPr>
          </a:p>
          <a:p>
            <a:pPr>
              <a:defRPr/>
            </a:pPr>
            <a:r>
              <a:rPr lang="en-US" sz="1600" dirty="0">
                <a:latin typeface="Century Gothic" panose="020F0302020204030204"/>
              </a:rPr>
              <a:t>We use </a:t>
            </a:r>
            <a:r>
              <a:rPr lang="en-US" sz="1600" b="1" dirty="0" err="1">
                <a:latin typeface="Century Gothic" panose="020F0302020204030204"/>
              </a:rPr>
              <a:t>tu</a:t>
            </a:r>
            <a:r>
              <a:rPr lang="en-US" sz="1600" dirty="0">
                <a:latin typeface="Century Gothic" panose="020F0302020204030204"/>
              </a:rPr>
              <a:t> in </a:t>
            </a:r>
            <a:r>
              <a:rPr lang="en-US" sz="1600" b="1" dirty="0">
                <a:latin typeface="Century Gothic" panose="020F0302020204030204"/>
              </a:rPr>
              <a:t>informal situations, </a:t>
            </a:r>
            <a:r>
              <a:rPr lang="en-US" sz="1600" dirty="0">
                <a:latin typeface="Century Gothic" panose="020F0302020204030204"/>
              </a:rPr>
              <a:t>such as when talking to friends, family and children.</a:t>
            </a:r>
            <a:endParaRPr lang="en-US" sz="1600" b="1" dirty="0">
              <a:latin typeface="Century Gothic" panose="020F0302020204030204"/>
            </a:endParaRPr>
          </a:p>
          <a:p>
            <a:pPr>
              <a:defRPr/>
            </a:pPr>
            <a:endParaRPr lang="en-US" sz="1600" dirty="0">
              <a:latin typeface="Century Gothic" panose="020B0502020202020204" pitchFamily="34" charset="0"/>
            </a:endParaRPr>
          </a:p>
        </p:txBody>
      </p:sp>
      <p:sp>
        <p:nvSpPr>
          <p:cNvPr id="7" name="Rectangle 6">
            <a:extLst>
              <a:ext uri="{FF2B5EF4-FFF2-40B4-BE49-F238E27FC236}">
                <a16:creationId xmlns:a16="http://schemas.microsoft.com/office/drawing/2014/main" id="{832D93AA-3552-9243-8FF5-B5D7362D83D9}"/>
              </a:ext>
            </a:extLst>
          </p:cNvPr>
          <p:cNvSpPr/>
          <p:nvPr/>
        </p:nvSpPr>
        <p:spPr>
          <a:xfrm>
            <a:off x="108000" y="626280"/>
            <a:ext cx="2424062"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Vous as </a:t>
            </a:r>
            <a:r>
              <a:rPr lang="fr-FR" b="1" dirty="0" err="1">
                <a:solidFill>
                  <a:srgbClr val="000000"/>
                </a:solidFill>
                <a:latin typeface="Century Gothic" panose="020B0502020202020204" pitchFamily="34" charset="0"/>
              </a:rPr>
              <a:t>formal</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you</a:t>
            </a:r>
            <a:r>
              <a:rPr lang="fr-FR" b="1" dirty="0">
                <a:solidFill>
                  <a:srgbClr val="000000"/>
                </a:solidFill>
                <a:latin typeface="Century Gothic" panose="020B0502020202020204" pitchFamily="34" charset="0"/>
              </a:rPr>
              <a:t>’</a:t>
            </a:r>
            <a:endParaRPr lang="en-GB" dirty="0">
              <a:solidFill>
                <a:srgbClr val="000000"/>
              </a:solidFill>
              <a:latin typeface="Century Gothic" panose="020B0502020202020204" pitchFamily="34" charset="0"/>
            </a:endParaRPr>
          </a:p>
        </p:txBody>
      </p:sp>
      <p:sp>
        <p:nvSpPr>
          <p:cNvPr id="8" name="TextBox 7">
            <a:extLst>
              <a:ext uri="{FF2B5EF4-FFF2-40B4-BE49-F238E27FC236}">
                <a16:creationId xmlns:a16="http://schemas.microsoft.com/office/drawing/2014/main" id="{BA4E6F91-0AED-2A47-B375-EB15AC3291F7}"/>
              </a:ext>
            </a:extLst>
          </p:cNvPr>
          <p:cNvSpPr txBox="1"/>
          <p:nvPr/>
        </p:nvSpPr>
        <p:spPr>
          <a:xfrm>
            <a:off x="108000" y="4675132"/>
            <a:ext cx="6768365" cy="4231928"/>
          </a:xfrm>
          <a:prstGeom prst="rect">
            <a:avLst/>
          </a:prstGeom>
          <a:noFill/>
        </p:spPr>
        <p:txBody>
          <a:bodyPr wrap="square">
            <a:spAutoFit/>
          </a:bodyPr>
          <a:lstStyle/>
          <a:p>
            <a:pPr>
              <a:defRPr/>
            </a:pPr>
            <a:r>
              <a:rPr lang="en-US" sz="1600" dirty="0">
                <a:latin typeface="Century Gothic" panose="020F0302020204030204"/>
              </a:rPr>
              <a:t>We know that the pronoun </a:t>
            </a:r>
            <a:r>
              <a:rPr lang="en-US" sz="1600" b="1" dirty="0">
                <a:latin typeface="Century Gothic" panose="020F0302020204030204"/>
              </a:rPr>
              <a:t>on</a:t>
            </a:r>
            <a:r>
              <a:rPr lang="en-US" sz="1600" dirty="0">
                <a:latin typeface="Century Gothic" panose="020F0302020204030204"/>
              </a:rPr>
              <a:t> is used when talking </a:t>
            </a:r>
            <a:r>
              <a:rPr lang="en-US" sz="1600" b="1" dirty="0">
                <a:latin typeface="Century Gothic" panose="020F0302020204030204"/>
              </a:rPr>
              <a:t>about people in general.</a:t>
            </a:r>
          </a:p>
          <a:p>
            <a:pPr>
              <a:defRPr/>
            </a:pPr>
            <a:r>
              <a:rPr lang="en-US" sz="1600" dirty="0">
                <a:latin typeface="Century Gothic" panose="020F0302020204030204"/>
              </a:rPr>
              <a:t>It also means </a:t>
            </a:r>
            <a:r>
              <a:rPr lang="en-US" sz="1600" b="1" dirty="0">
                <a:latin typeface="Century Gothic" panose="020F0302020204030204"/>
              </a:rPr>
              <a:t>‘we’ </a:t>
            </a:r>
            <a:r>
              <a:rPr lang="en-US" sz="1600" dirty="0">
                <a:latin typeface="Century Gothic" panose="020F0302020204030204"/>
              </a:rPr>
              <a:t>in </a:t>
            </a:r>
            <a:r>
              <a:rPr lang="en-US" sz="1600" b="1" dirty="0">
                <a:latin typeface="Century Gothic" panose="020F0302020204030204"/>
              </a:rPr>
              <a:t>informal situations, </a:t>
            </a:r>
            <a:r>
              <a:rPr lang="en-US" sz="1600" dirty="0">
                <a:latin typeface="Century Gothic" panose="020F0302020204030204"/>
              </a:rPr>
              <a:t>such as talking to friends</a:t>
            </a:r>
            <a:r>
              <a:rPr lang="en-US" sz="1600" b="1" dirty="0">
                <a:latin typeface="Century Gothic" panose="020F0302020204030204"/>
              </a:rPr>
              <a:t>.</a:t>
            </a:r>
            <a:r>
              <a:rPr lang="en-US" sz="1600" dirty="0">
                <a:latin typeface="Century Gothic" panose="020F0302020204030204"/>
              </a:rPr>
              <a:t> </a:t>
            </a:r>
            <a:endParaRPr lang="en-US" sz="1600" b="1" dirty="0">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dirty="0">
              <a:solidFill>
                <a:srgbClr val="EE600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On </a:t>
            </a:r>
            <a:r>
              <a:rPr lang="en-US" sz="1600" dirty="0" err="1">
                <a:latin typeface="Century Gothic" panose="020F0302020204030204"/>
              </a:rPr>
              <a:t>parle</a:t>
            </a:r>
            <a:r>
              <a:rPr lang="en-US" sz="1600" b="1" dirty="0">
                <a:latin typeface="Century Gothic" panose="020F0302020204030204"/>
              </a:rPr>
              <a:t> </a:t>
            </a:r>
            <a:r>
              <a:rPr lang="en-US" sz="1600" dirty="0" err="1">
                <a:latin typeface="Century Gothic" panose="020F0302020204030204"/>
              </a:rPr>
              <a:t>anglais</a:t>
            </a:r>
            <a:r>
              <a:rPr lang="en-US" sz="1600" dirty="0">
                <a:latin typeface="Century Gothic" panose="020F0302020204030204"/>
              </a:rPr>
              <a:t> </a:t>
            </a:r>
            <a:r>
              <a:rPr lang="en-US" sz="1600" dirty="0" err="1">
                <a:latin typeface="Century Gothic" panose="020F0302020204030204"/>
              </a:rPr>
              <a:t>en</a:t>
            </a:r>
            <a:r>
              <a:rPr lang="en-US" sz="1600" dirty="0">
                <a:latin typeface="Century Gothic" panose="020F0302020204030204"/>
              </a:rPr>
              <a:t> </a:t>
            </a:r>
            <a:r>
              <a:rPr lang="en-US" sz="1600" dirty="0" err="1">
                <a:latin typeface="Century Gothic" panose="020F0302020204030204"/>
              </a:rPr>
              <a:t>Écosse</a:t>
            </a:r>
            <a:r>
              <a:rPr lang="en-US" sz="1600" dirty="0">
                <a:latin typeface="Century Gothic" panose="020F0302020204030204"/>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latin typeface="Century Gothic" panose="020F0302020204030204"/>
              </a:rPr>
              <a:t>Without context, this can mean …</a:t>
            </a:r>
          </a:p>
          <a:p>
            <a:pPr marR="0" lvl="0" algn="l" defTabSz="914400" rtl="0" eaLnBrk="1" fontAlgn="auto" latinLnBrk="0" hangingPunct="1">
              <a:lnSpc>
                <a:spcPct val="100000"/>
              </a:lnSpc>
              <a:spcBef>
                <a:spcPts val="0"/>
              </a:spcBef>
              <a:spcAft>
                <a:spcPts val="0"/>
              </a:spcAft>
              <a:buClrTx/>
              <a:buSzTx/>
              <a:tabLst/>
              <a:defRPr/>
            </a:pPr>
            <a:r>
              <a:rPr lang="en-US" sz="1600" dirty="0">
                <a:latin typeface="Century Gothic" panose="020F0302020204030204"/>
              </a:rPr>
              <a:t>a) </a:t>
            </a:r>
            <a:r>
              <a:rPr lang="en-US" sz="1600" b="1" dirty="0">
                <a:latin typeface="Century Gothic" panose="020F0302020204030204"/>
              </a:rPr>
              <a:t>People</a:t>
            </a:r>
            <a:r>
              <a:rPr lang="en-US" sz="1600" dirty="0">
                <a:latin typeface="Century Gothic" panose="020F0302020204030204"/>
              </a:rPr>
              <a:t> speak English in Scotland.</a:t>
            </a:r>
          </a:p>
          <a:p>
            <a:pPr>
              <a:defRPr/>
            </a:pPr>
            <a:r>
              <a:rPr lang="en-US" sz="1600" dirty="0">
                <a:latin typeface="Century Gothic" panose="020F0302020204030204"/>
              </a:rPr>
              <a:t>b) </a:t>
            </a:r>
            <a:r>
              <a:rPr lang="en-US" sz="1600" b="1" dirty="0">
                <a:latin typeface="Century Gothic" panose="020F0302020204030204"/>
              </a:rPr>
              <a:t>We</a:t>
            </a:r>
            <a:r>
              <a:rPr lang="en-US" sz="1600" dirty="0">
                <a:latin typeface="Century Gothic" panose="020F0302020204030204"/>
              </a:rPr>
              <a:t> speak/are speaking English in Scotland.</a:t>
            </a:r>
          </a:p>
          <a:p>
            <a:pPr>
              <a:defRPr/>
            </a:pPr>
            <a:endParaRPr lang="en-US" sz="800" dirty="0">
              <a:latin typeface="Century Gothic" panose="020F0302020204030204"/>
            </a:endParaRPr>
          </a:p>
          <a:p>
            <a:pPr>
              <a:defRPr/>
            </a:pPr>
            <a:r>
              <a:rPr lang="en-GB" sz="1600" b="1" dirty="0">
                <a:latin typeface="Century Gothic" panose="020F0302020204030204"/>
              </a:rPr>
              <a:t>Verb endings </a:t>
            </a:r>
            <a:r>
              <a:rPr lang="en-GB" sz="1600" dirty="0">
                <a:latin typeface="Century Gothic" panose="020F0302020204030204"/>
              </a:rPr>
              <a:t>are the </a:t>
            </a:r>
            <a:r>
              <a:rPr lang="en-GB" sz="1600" b="1" dirty="0">
                <a:latin typeface="Century Gothic" panose="020F0302020204030204"/>
              </a:rPr>
              <a:t>same</a:t>
            </a:r>
            <a:r>
              <a:rPr lang="en-GB" sz="1600" dirty="0">
                <a:latin typeface="Century Gothic" panose="020F0302020204030204"/>
              </a:rPr>
              <a:t> for both uses of </a:t>
            </a:r>
            <a:r>
              <a:rPr lang="en-GB" sz="1600" b="1" dirty="0">
                <a:latin typeface="Century Gothic" panose="020F0302020204030204"/>
              </a:rPr>
              <a:t>on</a:t>
            </a:r>
            <a:r>
              <a:rPr lang="en-GB" sz="1600" dirty="0">
                <a:latin typeface="Century Gothic" panose="020F0302020204030204"/>
              </a:rPr>
              <a:t>. Use context to work out if means ‘people’ or ‘we’.</a:t>
            </a:r>
          </a:p>
          <a:p>
            <a:pPr>
              <a:defRPr/>
            </a:pPr>
            <a:endParaRPr lang="en-US" sz="800" dirty="0">
              <a:latin typeface="Century Gothic" panose="020F0302020204030204"/>
            </a:endParaRPr>
          </a:p>
          <a:p>
            <a:pPr lvl="0"/>
            <a:r>
              <a:rPr lang="en-US" sz="1600" b="1" dirty="0">
                <a:latin typeface="Century Gothic" panose="020F0302020204030204"/>
              </a:rPr>
              <a:t>Nous</a:t>
            </a:r>
            <a:r>
              <a:rPr lang="en-US" sz="1600" dirty="0">
                <a:latin typeface="Century Gothic" panose="020F0302020204030204"/>
              </a:rPr>
              <a:t> is used in </a:t>
            </a:r>
            <a:r>
              <a:rPr lang="en-US" sz="1600" b="1" dirty="0">
                <a:latin typeface="Century Gothic" panose="020F0302020204030204"/>
              </a:rPr>
              <a:t>formal situations, </a:t>
            </a:r>
            <a:r>
              <a:rPr lang="en-US" sz="1600" dirty="0">
                <a:latin typeface="Century Gothic" panose="020F0302020204030204"/>
              </a:rPr>
              <a:t>especially in writing.</a:t>
            </a:r>
          </a:p>
          <a:p>
            <a:pPr lvl="0"/>
            <a:endParaRPr lang="en-US" sz="800" dirty="0">
              <a:latin typeface="Century Gothic" panose="020F0302020204030204"/>
            </a:endParaRPr>
          </a:p>
          <a:p>
            <a:pPr lvl="0"/>
            <a:r>
              <a:rPr lang="en-US" sz="1600" b="1" dirty="0">
                <a:latin typeface="Century Gothic" panose="020F0302020204030204"/>
              </a:rPr>
              <a:t>Nous </a:t>
            </a:r>
            <a:r>
              <a:rPr lang="en-US" sz="1600" b="1" dirty="0" err="1">
                <a:latin typeface="Century Gothic" panose="020F0302020204030204"/>
              </a:rPr>
              <a:t>parlons</a:t>
            </a:r>
            <a:r>
              <a:rPr lang="en-US" sz="1600" dirty="0">
                <a:latin typeface="Century Gothic" panose="020F0302020204030204"/>
              </a:rPr>
              <a:t> </a:t>
            </a:r>
            <a:r>
              <a:rPr lang="en-US" sz="1600" dirty="0" err="1">
                <a:latin typeface="Century Gothic" panose="020F0302020204030204"/>
              </a:rPr>
              <a:t>anglais</a:t>
            </a:r>
            <a:r>
              <a:rPr lang="en-US" sz="1600" dirty="0">
                <a:latin typeface="Century Gothic" panose="020F0302020204030204"/>
              </a:rPr>
              <a:t> </a:t>
            </a:r>
            <a:r>
              <a:rPr lang="en-US" sz="1600" dirty="0" err="1">
                <a:latin typeface="Century Gothic" panose="020F0302020204030204"/>
              </a:rPr>
              <a:t>en</a:t>
            </a:r>
            <a:r>
              <a:rPr lang="en-US" sz="1600" dirty="0">
                <a:latin typeface="Century Gothic" panose="020F0302020204030204"/>
              </a:rPr>
              <a:t> </a:t>
            </a:r>
            <a:r>
              <a:rPr lang="en-US" sz="1600" dirty="0" err="1">
                <a:latin typeface="Century Gothic" panose="020F0302020204030204"/>
              </a:rPr>
              <a:t>Écosse</a:t>
            </a:r>
            <a:r>
              <a:rPr lang="en-US" sz="1600" dirty="0">
                <a:latin typeface="Century Gothic" panose="020F0302020204030204"/>
              </a:rPr>
              <a:t>.</a:t>
            </a:r>
          </a:p>
          <a:p>
            <a:pPr lvl="0"/>
            <a:r>
              <a:rPr lang="en-US" sz="1600" b="1" dirty="0">
                <a:latin typeface="Century Gothic" panose="020F0302020204030204"/>
              </a:rPr>
              <a:t>We </a:t>
            </a:r>
            <a:r>
              <a:rPr lang="en-US" sz="1600" dirty="0">
                <a:latin typeface="Century Gothic" panose="020F0302020204030204"/>
              </a:rPr>
              <a:t>speak/are speaking English in Scotland.</a:t>
            </a:r>
          </a:p>
          <a:p>
            <a:pPr lvl="0"/>
            <a:endParaRPr lang="en-US" sz="800" dirty="0">
              <a:latin typeface="Century Gothic" panose="020F0302020204030204"/>
            </a:endParaRPr>
          </a:p>
          <a:p>
            <a:r>
              <a:rPr lang="en-GB" sz="1600" dirty="0">
                <a:latin typeface="Century Gothic" panose="020F0302020204030204"/>
              </a:rPr>
              <a:t>However, not all written language is formal - would you write the same way in an essay as in a text message?</a:t>
            </a:r>
            <a:endParaRPr lang="en-US" sz="1600" dirty="0">
              <a:latin typeface="Century Gothic" panose="020F0302020204030204"/>
            </a:endParaRPr>
          </a:p>
        </p:txBody>
      </p:sp>
      <p:sp>
        <p:nvSpPr>
          <p:cNvPr id="9" name="Rectangle 8">
            <a:extLst>
              <a:ext uri="{FF2B5EF4-FFF2-40B4-BE49-F238E27FC236}">
                <a16:creationId xmlns:a16="http://schemas.microsoft.com/office/drawing/2014/main" id="{0E2B7DC8-DA98-C945-A3F1-9EFA0A9A85DC}"/>
              </a:ext>
            </a:extLst>
          </p:cNvPr>
          <p:cNvSpPr/>
          <p:nvPr/>
        </p:nvSpPr>
        <p:spPr>
          <a:xfrm>
            <a:off x="89635" y="4274931"/>
            <a:ext cx="2220480"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‘On’ </a:t>
            </a:r>
            <a:r>
              <a:rPr lang="fr-FR" b="1" dirty="0" err="1">
                <a:solidFill>
                  <a:srgbClr val="000000"/>
                </a:solidFill>
                <a:latin typeface="Century Gothic" panose="020B0502020202020204" pitchFamily="34" charset="0"/>
              </a:rPr>
              <a:t>meaning</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we</a:t>
            </a:r>
            <a:r>
              <a:rPr lang="fr-FR" b="1" dirty="0">
                <a:solidFill>
                  <a:srgbClr val="000000"/>
                </a:solidFill>
                <a:latin typeface="Century Gothic" panose="020B0502020202020204" pitchFamily="34" charset="0"/>
              </a:rPr>
              <a:t>’</a:t>
            </a:r>
            <a:endParaRPr lang="en-GB" dirty="0">
              <a:solidFill>
                <a:srgbClr val="000000"/>
              </a:solidFill>
              <a:latin typeface="Century Gothic" panose="020B0502020202020204" pitchFamily="34" charset="0"/>
            </a:endParaRPr>
          </a:p>
        </p:txBody>
      </p:sp>
      <p:pic>
        <p:nvPicPr>
          <p:cNvPr id="11" name="Picture 4" descr="Paper Pencil Clip Art">
            <a:extLst>
              <a:ext uri="{FF2B5EF4-FFF2-40B4-BE49-F238E27FC236}">
                <a16:creationId xmlns:a16="http://schemas.microsoft.com/office/drawing/2014/main" id="{8642D3F2-515A-CB40-AF24-9580B945AF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4100" y="7181233"/>
            <a:ext cx="619226" cy="6880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Group of friends">
            <a:extLst>
              <a:ext uri="{FF2B5EF4-FFF2-40B4-BE49-F238E27FC236}">
                <a16:creationId xmlns:a16="http://schemas.microsoft.com/office/drawing/2014/main" id="{A8D80751-273B-524F-AE23-8CF917DF2E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3176" y="5483152"/>
            <a:ext cx="1352287" cy="963343"/>
          </a:xfrm>
          <a:prstGeom prst="rect">
            <a:avLst/>
          </a:prstGeom>
        </p:spPr>
      </p:pic>
      <p:pic>
        <p:nvPicPr>
          <p:cNvPr id="16" name="Picture 15" descr="Group of friends">
            <a:extLst>
              <a:ext uri="{FF2B5EF4-FFF2-40B4-BE49-F238E27FC236}">
                <a16:creationId xmlns:a16="http://schemas.microsoft.com/office/drawing/2014/main" id="{D57846E7-5DAC-4547-9A50-3BFEAB673E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8901" y="1267705"/>
            <a:ext cx="803812" cy="565301"/>
          </a:xfrm>
          <a:prstGeom prst="rect">
            <a:avLst/>
          </a:prstGeom>
        </p:spPr>
      </p:pic>
      <p:pic>
        <p:nvPicPr>
          <p:cNvPr id="17" name="Picture 16" descr="Picture of young boy">
            <a:extLst>
              <a:ext uri="{FF2B5EF4-FFF2-40B4-BE49-F238E27FC236}">
                <a16:creationId xmlns:a16="http://schemas.microsoft.com/office/drawing/2014/main" id="{47D63A0B-BA48-5445-A41E-586D85E7CEED}"/>
              </a:ext>
            </a:extLst>
          </p:cNvPr>
          <p:cNvPicPr>
            <a:picLocks noChangeAspect="1"/>
          </p:cNvPicPr>
          <p:nvPr/>
        </p:nvPicPr>
        <p:blipFill>
          <a:blip r:embed="rId6"/>
          <a:stretch>
            <a:fillRect/>
          </a:stretch>
        </p:blipFill>
        <p:spPr>
          <a:xfrm>
            <a:off x="5230509" y="1860780"/>
            <a:ext cx="261580" cy="492125"/>
          </a:xfrm>
          <a:prstGeom prst="rect">
            <a:avLst/>
          </a:prstGeom>
        </p:spPr>
      </p:pic>
      <p:pic>
        <p:nvPicPr>
          <p:cNvPr id="19" name="Picture 8" descr="Grandma, Grandmother, Granny, Senior, Elderly, Lady">
            <a:extLst>
              <a:ext uri="{FF2B5EF4-FFF2-40B4-BE49-F238E27FC236}">
                <a16:creationId xmlns:a16="http://schemas.microsoft.com/office/drawing/2014/main" id="{2FEDC392-3557-2E47-80AF-1C06A3001E7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5388077" y="1770684"/>
            <a:ext cx="279107" cy="5582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QR code">
            <a:extLst>
              <a:ext uri="{FF2B5EF4-FFF2-40B4-BE49-F238E27FC236}">
                <a16:creationId xmlns:a16="http://schemas.microsoft.com/office/drawing/2014/main" id="{6FEC7618-C5B1-9149-83B6-4C1CC05E9C3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956479" y="139032"/>
            <a:ext cx="747625" cy="747625"/>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a:extLst>
              <a:ext uri="{FF2B5EF4-FFF2-40B4-BE49-F238E27FC236}">
                <a16:creationId xmlns:a16="http://schemas.microsoft.com/office/drawing/2014/main" id="{555E561E-9481-D841-84B2-0B1460160721}"/>
              </a:ext>
            </a:extLst>
          </p:cNvPr>
          <p:cNvSpPr/>
          <p:nvPr/>
        </p:nvSpPr>
        <p:spPr>
          <a:xfrm>
            <a:off x="3769504" y="85430"/>
            <a:ext cx="1112872" cy="854830"/>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0000"/>
              </a:solidFill>
              <a:latin typeface="Century Gothic" panose="020B0502020202020204" pitchFamily="34" charset="0"/>
            </a:endParaRPr>
          </a:p>
          <a:p>
            <a:pPr algn="ctr"/>
            <a:r>
              <a:rPr lang="en-GB" sz="1200" b="1" dirty="0">
                <a:solidFill>
                  <a:srgbClr val="000000"/>
                </a:solidFill>
                <a:latin typeface="Century Gothic" panose="020B0502020202020204" pitchFamily="34" charset="0"/>
              </a:rPr>
              <a:t>Revisit vocab 8.1.2.6 &amp; 8.1.1.6</a:t>
            </a:r>
          </a:p>
          <a:p>
            <a:pPr algn="ctr"/>
            <a:endParaRPr lang="en-GB" sz="1400" b="1" dirty="0">
              <a:solidFill>
                <a:srgbClr val="000000"/>
              </a:solidFill>
              <a:latin typeface="Century Gothic" panose="020B0502020202020204" pitchFamily="34" charset="0"/>
            </a:endParaRPr>
          </a:p>
        </p:txBody>
      </p:sp>
      <p:pic>
        <p:nvPicPr>
          <p:cNvPr id="10" name="Picture 2" descr="Smartphone, App, News, Web, Internet, Information, Net">
            <a:extLst>
              <a:ext uri="{FF2B5EF4-FFF2-40B4-BE49-F238E27FC236}">
                <a16:creationId xmlns:a16="http://schemas.microsoft.com/office/drawing/2014/main" id="{AFA6B58C-CF72-F54C-AE97-5D6FC5BFF19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1166" y="7282692"/>
            <a:ext cx="747625" cy="961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828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2.2 Semain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7" name="Rectangle 6"/>
          <p:cNvSpPr/>
          <p:nvPr/>
        </p:nvSpPr>
        <p:spPr>
          <a:xfrm>
            <a:off x="108000" y="602309"/>
            <a:ext cx="2127505"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like</a:t>
            </a:r>
            <a:r>
              <a:rPr lang="fr-FR" b="1" dirty="0">
                <a:solidFill>
                  <a:srgbClr val="000000"/>
                </a:solidFill>
                <a:latin typeface="Century Gothic" panose="020B0502020202020204" pitchFamily="34" charset="0"/>
              </a:rPr>
              <a:t> </a:t>
            </a:r>
            <a:r>
              <a:rPr lang="fr-FR" b="1" i="1" dirty="0">
                <a:solidFill>
                  <a:srgbClr val="000000"/>
                </a:solidFill>
                <a:latin typeface="Century Gothic" panose="020B0502020202020204" pitchFamily="34" charset="0"/>
              </a:rPr>
              <a:t>choisir</a:t>
            </a:r>
            <a:endParaRPr lang="en-GB" i="1" dirty="0">
              <a:solidFill>
                <a:srgbClr val="000000"/>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4000"/>
            <a:ext cx="2091458" cy="411815"/>
          </a:xfrm>
        </p:spPr>
        <p:txBody>
          <a:bodyPr/>
          <a:lstStyle/>
          <a:p>
            <a:r>
              <a:rPr lang="en-GB" sz="2000" b="1" dirty="0">
                <a:solidFill>
                  <a:schemeClr val="bg1"/>
                </a:solidFill>
                <a:latin typeface="Century Gothic" panose="020B0502020202020204" pitchFamily="34" charset="0"/>
              </a:rPr>
              <a:t>T2.2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1</a:t>
            </a:r>
            <a:endParaRPr lang="en-US" sz="2000" dirty="0">
              <a:solidFill>
                <a:schemeClr val="bg1"/>
              </a:solidFill>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46</a:t>
            </a:r>
          </a:p>
        </p:txBody>
      </p:sp>
      <p:sp>
        <p:nvSpPr>
          <p:cNvPr id="4" name="Rectangle 3"/>
          <p:cNvSpPr/>
          <p:nvPr/>
        </p:nvSpPr>
        <p:spPr>
          <a:xfrm>
            <a:off x="108000" y="932791"/>
            <a:ext cx="6852832" cy="3016210"/>
          </a:xfrm>
          <a:prstGeom prst="rect">
            <a:avLst/>
          </a:prstGeom>
        </p:spPr>
        <p:txBody>
          <a:bodyPr wrap="square">
            <a:spAutoFit/>
          </a:bodyPr>
          <a:lstStyle/>
          <a:p>
            <a:pPr lvl="0"/>
            <a:r>
              <a:rPr lang="en-US" sz="1600" dirty="0">
                <a:latin typeface="Century Gothic" panose="020F0302020204030204"/>
              </a:rPr>
              <a:t>To say </a:t>
            </a:r>
            <a:r>
              <a:rPr lang="en-US" sz="1600" b="1" dirty="0">
                <a:latin typeface="Century Gothic" panose="020F0302020204030204"/>
              </a:rPr>
              <a:t>‘I’ </a:t>
            </a:r>
            <a:r>
              <a:rPr lang="en-US" sz="1600" dirty="0">
                <a:latin typeface="Century Gothic" panose="020F0302020204030204"/>
              </a:rPr>
              <a:t>or </a:t>
            </a:r>
            <a:r>
              <a:rPr lang="en-US" sz="1600" b="1" dirty="0">
                <a:latin typeface="Century Gothic" panose="020F0302020204030204"/>
              </a:rPr>
              <a:t>‘you (singular)’ + verbs like </a:t>
            </a:r>
            <a:r>
              <a:rPr lang="en-US" sz="1600" b="1" dirty="0" err="1">
                <a:latin typeface="Century Gothic" panose="020F0302020204030204"/>
              </a:rPr>
              <a:t>choisir</a:t>
            </a:r>
            <a:r>
              <a:rPr lang="en-US" sz="1600" dirty="0">
                <a:latin typeface="Century Gothic" panose="020F0302020204030204"/>
              </a:rPr>
              <a:t>, remove the -IR from the infinitive and add </a:t>
            </a:r>
            <a:r>
              <a:rPr lang="en-US" sz="1600" b="1" dirty="0">
                <a:latin typeface="Century Gothic" panose="020F0302020204030204"/>
              </a:rPr>
              <a:t>‘-is’:  </a:t>
            </a:r>
          </a:p>
          <a:p>
            <a:pPr lvl="0"/>
            <a:endParaRPr lang="en-US" sz="1000" dirty="0">
              <a:latin typeface="Century Gothic" panose="020F0302020204030204"/>
            </a:endParaRPr>
          </a:p>
          <a:p>
            <a:pPr lvl="0"/>
            <a:r>
              <a:rPr lang="en-US" sz="1600" b="1" dirty="0">
                <a:latin typeface="Century Gothic" panose="020F0302020204030204"/>
              </a:rPr>
              <a:t>je</a:t>
            </a:r>
            <a:r>
              <a:rPr lang="en-US" sz="1600" dirty="0">
                <a:latin typeface="Century Gothic" panose="020F0302020204030204"/>
              </a:rPr>
              <a:t> </a:t>
            </a:r>
            <a:r>
              <a:rPr lang="en-US" sz="1600" dirty="0" err="1">
                <a:latin typeface="Century Gothic" panose="020F0302020204030204"/>
              </a:rPr>
              <a:t>chois</a:t>
            </a:r>
            <a:r>
              <a:rPr lang="en-US" sz="1600" b="1" dirty="0" err="1">
                <a:latin typeface="Century Gothic" panose="020F0302020204030204"/>
              </a:rPr>
              <a:t>is</a:t>
            </a:r>
            <a:r>
              <a:rPr lang="en-US" sz="1600" dirty="0">
                <a:latin typeface="Century Gothic" panose="020F0302020204030204"/>
              </a:rPr>
              <a:t>		</a:t>
            </a:r>
            <a:r>
              <a:rPr lang="en-US" sz="1600" b="1" dirty="0">
                <a:latin typeface="Century Gothic" panose="020F0302020204030204"/>
              </a:rPr>
              <a:t>I</a:t>
            </a:r>
            <a:r>
              <a:rPr lang="en-US" sz="1600" dirty="0">
                <a:latin typeface="Century Gothic" panose="020F0302020204030204"/>
              </a:rPr>
              <a:t> choose	</a:t>
            </a:r>
          </a:p>
          <a:p>
            <a:pPr lvl="0"/>
            <a:r>
              <a:rPr lang="en-US" sz="1600" b="1" dirty="0" err="1">
                <a:latin typeface="Century Gothic" panose="020F0302020204030204"/>
              </a:rPr>
              <a:t>tu</a:t>
            </a:r>
            <a:r>
              <a:rPr lang="en-US" sz="1600" dirty="0">
                <a:latin typeface="Century Gothic" panose="020F0302020204030204"/>
              </a:rPr>
              <a:t> </a:t>
            </a:r>
            <a:r>
              <a:rPr lang="en-US" sz="1600" dirty="0" err="1">
                <a:latin typeface="Century Gothic" panose="020F0302020204030204"/>
              </a:rPr>
              <a:t>chois</a:t>
            </a:r>
            <a:r>
              <a:rPr lang="en-US" sz="1600" b="1" dirty="0" err="1">
                <a:latin typeface="Century Gothic" panose="020F0302020204030204"/>
              </a:rPr>
              <a:t>is</a:t>
            </a:r>
            <a:r>
              <a:rPr lang="en-US" sz="1600" dirty="0">
                <a:latin typeface="Century Gothic" panose="020F0302020204030204"/>
              </a:rPr>
              <a:t>		</a:t>
            </a:r>
            <a:r>
              <a:rPr lang="en-US" sz="1600" b="1" dirty="0">
                <a:latin typeface="Century Gothic" panose="020F0302020204030204"/>
              </a:rPr>
              <a:t>you</a:t>
            </a:r>
            <a:r>
              <a:rPr lang="en-US" sz="1600" dirty="0">
                <a:latin typeface="Century Gothic" panose="020F0302020204030204"/>
              </a:rPr>
              <a:t> choose</a:t>
            </a:r>
          </a:p>
          <a:p>
            <a:pPr lvl="0"/>
            <a:endParaRPr lang="en-US" sz="1000" dirty="0">
              <a:latin typeface="Century Gothic" panose="020F0302020204030204"/>
            </a:endParaRPr>
          </a:p>
          <a:p>
            <a:pPr lvl="0"/>
            <a:r>
              <a:rPr lang="en-US" sz="1600" dirty="0">
                <a:latin typeface="Century Gothic" panose="020F0302020204030204"/>
              </a:rPr>
              <a:t>To say </a:t>
            </a:r>
            <a:r>
              <a:rPr lang="en-US" sz="1600" b="1" dirty="0">
                <a:latin typeface="Century Gothic" panose="020F0302020204030204"/>
              </a:rPr>
              <a:t>‘he’ </a:t>
            </a:r>
            <a:r>
              <a:rPr lang="en-US" sz="1600" dirty="0">
                <a:latin typeface="Century Gothic" panose="020F0302020204030204"/>
              </a:rPr>
              <a:t>or </a:t>
            </a:r>
            <a:r>
              <a:rPr lang="en-US" sz="1600" b="1" dirty="0">
                <a:latin typeface="Century Gothic" panose="020F0302020204030204"/>
              </a:rPr>
              <a:t>‘she’ + verbs like </a:t>
            </a:r>
            <a:r>
              <a:rPr lang="en-US" sz="1600" b="1" dirty="0" err="1">
                <a:latin typeface="Century Gothic" panose="020F0302020204030204"/>
              </a:rPr>
              <a:t>choisir</a:t>
            </a:r>
            <a:r>
              <a:rPr lang="en-US" sz="1600" dirty="0">
                <a:latin typeface="Century Gothic" panose="020F0302020204030204"/>
              </a:rPr>
              <a:t>, remove the -IR from the infinitive and add </a:t>
            </a:r>
            <a:r>
              <a:rPr lang="en-US" sz="1600" b="1" dirty="0">
                <a:latin typeface="Century Gothic" panose="020F0302020204030204"/>
              </a:rPr>
              <a:t>‘-it’:</a:t>
            </a:r>
          </a:p>
          <a:p>
            <a:pPr lvl="0"/>
            <a:endParaRPr lang="en-US" sz="1000" dirty="0">
              <a:latin typeface="Century Gothic" panose="020F0302020204030204"/>
            </a:endParaRPr>
          </a:p>
          <a:p>
            <a:pPr lvl="0"/>
            <a:r>
              <a:rPr lang="en-US" sz="1600" b="1" dirty="0">
                <a:latin typeface="Century Gothic" panose="020F0302020204030204"/>
              </a:rPr>
              <a:t>il</a:t>
            </a:r>
            <a:r>
              <a:rPr lang="en-US" sz="1600" dirty="0">
                <a:latin typeface="Century Gothic" panose="020F0302020204030204"/>
              </a:rPr>
              <a:t> </a:t>
            </a:r>
            <a:r>
              <a:rPr lang="en-US" sz="1600" dirty="0" err="1">
                <a:latin typeface="Century Gothic" panose="020F0302020204030204"/>
              </a:rPr>
              <a:t>chois</a:t>
            </a:r>
            <a:r>
              <a:rPr lang="en-US" sz="1600" b="1" dirty="0" err="1">
                <a:latin typeface="Century Gothic" panose="020F0302020204030204"/>
              </a:rPr>
              <a:t>it</a:t>
            </a:r>
            <a:r>
              <a:rPr lang="en-US" sz="1600" dirty="0">
                <a:latin typeface="Century Gothic" panose="020F0302020204030204"/>
              </a:rPr>
              <a:t>		</a:t>
            </a:r>
            <a:r>
              <a:rPr lang="en-US" sz="1600" b="1" dirty="0">
                <a:latin typeface="Century Gothic" panose="020F0302020204030204"/>
              </a:rPr>
              <a:t>he</a:t>
            </a:r>
            <a:r>
              <a:rPr lang="en-US" sz="1600" dirty="0">
                <a:latin typeface="Century Gothic" panose="020F0302020204030204"/>
              </a:rPr>
              <a:t> chooses</a:t>
            </a:r>
          </a:p>
          <a:p>
            <a:pPr lvl="0"/>
            <a:r>
              <a:rPr lang="en-US" sz="1600" b="1" dirty="0" err="1">
                <a:latin typeface="Century Gothic" panose="020F0302020204030204"/>
              </a:rPr>
              <a:t>elle</a:t>
            </a:r>
            <a:r>
              <a:rPr lang="en-US" sz="1600" dirty="0">
                <a:latin typeface="Century Gothic" panose="020F0302020204030204"/>
              </a:rPr>
              <a:t> </a:t>
            </a:r>
            <a:r>
              <a:rPr lang="en-US" sz="1600" dirty="0" err="1">
                <a:latin typeface="Century Gothic" panose="020F0302020204030204"/>
              </a:rPr>
              <a:t>chois</a:t>
            </a:r>
            <a:r>
              <a:rPr lang="en-US" sz="1600" b="1" dirty="0" err="1">
                <a:latin typeface="Century Gothic" panose="020F0302020204030204"/>
              </a:rPr>
              <a:t>it</a:t>
            </a:r>
            <a:r>
              <a:rPr lang="en-US" sz="1600" dirty="0">
                <a:latin typeface="Century Gothic" panose="020F0302020204030204"/>
              </a:rPr>
              <a:t>	</a:t>
            </a:r>
            <a:r>
              <a:rPr lang="en-US" sz="1600" b="1" dirty="0">
                <a:latin typeface="Century Gothic" panose="020F0302020204030204"/>
              </a:rPr>
              <a:t>she</a:t>
            </a:r>
            <a:r>
              <a:rPr lang="en-US" sz="1600" dirty="0">
                <a:latin typeface="Century Gothic" panose="020F0302020204030204"/>
              </a:rPr>
              <a:t> chooses</a:t>
            </a:r>
          </a:p>
          <a:p>
            <a:pPr lvl="0"/>
            <a:endParaRPr lang="en-US" sz="1600" dirty="0">
              <a:latin typeface="Century Gothic" panose="020F0302020204030204"/>
            </a:endParaRPr>
          </a:p>
          <a:p>
            <a:pPr lvl="0"/>
            <a:r>
              <a:rPr lang="en-US" sz="1600" dirty="0">
                <a:latin typeface="Century Gothic" panose="020F0302020204030204"/>
              </a:rPr>
              <a:t>	</a:t>
            </a:r>
            <a:endParaRPr lang="en-US" sz="1600" dirty="0">
              <a:solidFill>
                <a:srgbClr val="000000"/>
              </a:solidFill>
              <a:latin typeface="Century Gothic" panose="020F0302020204030204"/>
            </a:endParaRPr>
          </a:p>
        </p:txBody>
      </p:sp>
      <p:sp>
        <p:nvSpPr>
          <p:cNvPr id="24" name="TextBox 23">
            <a:extLst>
              <a:ext uri="{FF2B5EF4-FFF2-40B4-BE49-F238E27FC236}">
                <a16:creationId xmlns:a16="http://schemas.microsoft.com/office/drawing/2014/main" id="{F74FA048-C273-4B80-AD87-60F956D0E614}"/>
              </a:ext>
            </a:extLst>
          </p:cNvPr>
          <p:cNvSpPr txBox="1"/>
          <p:nvPr/>
        </p:nvSpPr>
        <p:spPr>
          <a:xfrm>
            <a:off x="108000" y="3507953"/>
            <a:ext cx="6612199" cy="374571"/>
          </a:xfrm>
          <a:prstGeom prst="wedgeRoundRectCallout">
            <a:avLst>
              <a:gd name="adj1" fmla="val -7950"/>
              <a:gd name="adj2" fmla="val -28322"/>
              <a:gd name="adj3" fmla="val 16667"/>
            </a:avLst>
          </a:prstGeom>
          <a:solidFill>
            <a:schemeClr val="accent5"/>
          </a:solidFill>
          <a:ln>
            <a:solidFill>
              <a:schemeClr val="accent4"/>
            </a:solidFill>
          </a:ln>
        </p:spPr>
        <p:txBody>
          <a:bodyPr wrap="square" lIns="72000" rIns="0" rtlCol="0">
            <a:spAutoFit/>
          </a:bodyPr>
          <a:lstStyle/>
          <a:p>
            <a:r>
              <a:rPr lang="en-GB" sz="1600" dirty="0">
                <a:latin typeface="Century Gothic" panose="020F0302020204030204"/>
              </a:rPr>
              <a:t>The forms sound the same: </a:t>
            </a:r>
            <a:r>
              <a:rPr lang="en-GB" sz="1600" b="1" dirty="0">
                <a:latin typeface="Century Gothic" panose="020F0302020204030204"/>
              </a:rPr>
              <a:t>-s </a:t>
            </a:r>
            <a:r>
              <a:rPr lang="en-GB" sz="1600" dirty="0">
                <a:latin typeface="Century Gothic" panose="020F0302020204030204"/>
              </a:rPr>
              <a:t>and </a:t>
            </a:r>
            <a:r>
              <a:rPr lang="en-GB" sz="1600" b="1" dirty="0">
                <a:latin typeface="Century Gothic" panose="020F0302020204030204"/>
              </a:rPr>
              <a:t>-t </a:t>
            </a:r>
            <a:r>
              <a:rPr lang="en-GB" sz="1600" dirty="0">
                <a:latin typeface="Century Gothic" panose="020F0302020204030204"/>
              </a:rPr>
              <a:t>are </a:t>
            </a:r>
            <a:r>
              <a:rPr lang="en-GB" sz="1600" b="1" dirty="0">
                <a:latin typeface="Century Gothic" panose="020F0302020204030204"/>
              </a:rPr>
              <a:t>Silent Final Consonants</a:t>
            </a:r>
            <a:r>
              <a:rPr lang="en-GB" sz="1600" dirty="0">
                <a:latin typeface="Century Gothic" panose="020F0302020204030204"/>
              </a:rPr>
              <a:t>.</a:t>
            </a: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8000"/>
            <a:ext cx="1656184" cy="4248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7" name="Rectangle 16">
            <a:extLst>
              <a:ext uri="{FF2B5EF4-FFF2-40B4-BE49-F238E27FC236}">
                <a16:creationId xmlns:a16="http://schemas.microsoft.com/office/drawing/2014/main" id="{55C66B78-41B9-A144-AED1-CCD0D6FADAAF}"/>
              </a:ext>
            </a:extLst>
          </p:cNvPr>
          <p:cNvSpPr/>
          <p:nvPr/>
        </p:nvSpPr>
        <p:spPr>
          <a:xfrm>
            <a:off x="108000" y="4075675"/>
            <a:ext cx="4589215" cy="68400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fontAlgn="base">
              <a:spcBef>
                <a:spcPct val="0"/>
              </a:spcBef>
              <a:spcAft>
                <a:spcPct val="0"/>
              </a:spcAft>
            </a:pPr>
            <a:r>
              <a:rPr lang="en-GB" sz="2000" b="1" dirty="0">
                <a:solidFill>
                  <a:srgbClr val="FFFFFF"/>
                </a:solidFill>
                <a:latin typeface="Century Gothic" panose="020B0502020202020204" pitchFamily="34" charset="0"/>
              </a:rPr>
              <a:t>Talking about what you and others do at school</a:t>
            </a:r>
          </a:p>
        </p:txBody>
      </p:sp>
      <p:sp>
        <p:nvSpPr>
          <p:cNvPr id="19" name="Rectangle 18">
            <a:extLst>
              <a:ext uri="{FF2B5EF4-FFF2-40B4-BE49-F238E27FC236}">
                <a16:creationId xmlns:a16="http://schemas.microsoft.com/office/drawing/2014/main" id="{4C88BAE2-710F-AE4E-A80C-FE409378DF28}"/>
              </a:ext>
            </a:extLst>
          </p:cNvPr>
          <p:cNvSpPr/>
          <p:nvPr/>
        </p:nvSpPr>
        <p:spPr>
          <a:xfrm>
            <a:off x="5013176" y="4080195"/>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graphicFrame>
        <p:nvGraphicFramePr>
          <p:cNvPr id="20" name="Table 19">
            <a:extLst>
              <a:ext uri="{FF2B5EF4-FFF2-40B4-BE49-F238E27FC236}">
                <a16:creationId xmlns:a16="http://schemas.microsoft.com/office/drawing/2014/main" id="{80BE9D47-EA95-894B-A252-B3F343D7B0E7}"/>
              </a:ext>
            </a:extLst>
          </p:cNvPr>
          <p:cNvGraphicFramePr>
            <a:graphicFrameLocks noGrp="1"/>
          </p:cNvGraphicFramePr>
          <p:nvPr>
            <p:extLst>
              <p:ext uri="{D42A27DB-BD31-4B8C-83A1-F6EECF244321}">
                <p14:modId xmlns:p14="http://schemas.microsoft.com/office/powerpoint/2010/main" val="3504086250"/>
              </p:ext>
            </p:extLst>
          </p:nvPr>
        </p:nvGraphicFramePr>
        <p:xfrm>
          <a:off x="718970" y="4908959"/>
          <a:ext cx="3580938" cy="3618240"/>
        </p:xfrm>
        <a:graphic>
          <a:graphicData uri="http://schemas.openxmlformats.org/drawingml/2006/table">
            <a:tbl>
              <a:tblPr>
                <a:tableStyleId>{5940675A-B579-460E-94D1-54222C63F5DA}</a:tableStyleId>
              </a:tblPr>
              <a:tblGrid>
                <a:gridCol w="1448363">
                  <a:extLst>
                    <a:ext uri="{9D8B030D-6E8A-4147-A177-3AD203B41FA5}">
                      <a16:colId xmlns:a16="http://schemas.microsoft.com/office/drawing/2014/main" val="3344591743"/>
                    </a:ext>
                  </a:extLst>
                </a:gridCol>
                <a:gridCol w="2132575">
                  <a:extLst>
                    <a:ext uri="{9D8B030D-6E8A-4147-A177-3AD203B41FA5}">
                      <a16:colId xmlns:a16="http://schemas.microsoft.com/office/drawing/2014/main" val="1834391653"/>
                    </a:ext>
                  </a:extLst>
                </a:gridCol>
              </a:tblGrid>
              <a:tr h="326907">
                <a:tc>
                  <a:txBody>
                    <a:bodyPr/>
                    <a:lstStyle/>
                    <a:p>
                      <a:r>
                        <a:rPr lang="fr-FR" sz="1600" noProof="0" dirty="0">
                          <a:latin typeface="Century Gothic" panose="020B0502020202020204" pitchFamily="34" charset="0"/>
                        </a:rPr>
                        <a:t>choisir</a:t>
                      </a:r>
                    </a:p>
                  </a:txBody>
                  <a:tcPr marL="72000" marR="0" marT="46800" marB="46800" anchor="b"/>
                </a:tc>
                <a:tc>
                  <a:txBody>
                    <a:bodyPr/>
                    <a:lstStyle/>
                    <a:p>
                      <a:r>
                        <a:rPr lang="en-GB" sz="1600" dirty="0">
                          <a:latin typeface="Century Gothic" panose="020B0502020202020204" pitchFamily="34" charset="0"/>
                        </a:rPr>
                        <a:t>to choose, choosing</a:t>
                      </a:r>
                    </a:p>
                  </a:txBody>
                  <a:tcPr marL="72000" marR="0" marT="46800" marB="46800" anchor="b"/>
                </a:tc>
                <a:extLst>
                  <a:ext uri="{0D108BD9-81ED-4DB2-BD59-A6C34878D82A}">
                    <a16:rowId xmlns:a16="http://schemas.microsoft.com/office/drawing/2014/main" val="948916334"/>
                  </a:ext>
                </a:extLst>
              </a:tr>
              <a:tr h="182809">
                <a:tc>
                  <a:txBody>
                    <a:bodyPr/>
                    <a:lstStyle/>
                    <a:p>
                      <a:r>
                        <a:rPr lang="fr-FR" sz="1600" noProof="0" dirty="0">
                          <a:latin typeface="Century Gothic" panose="020B0502020202020204" pitchFamily="34" charset="0"/>
                        </a:rPr>
                        <a:t>définir</a:t>
                      </a:r>
                    </a:p>
                  </a:txBody>
                  <a:tcPr marL="72000" marR="0" marT="46800" marB="46800" anchor="b"/>
                </a:tc>
                <a:tc>
                  <a:txBody>
                    <a:bodyPr/>
                    <a:lstStyle/>
                    <a:p>
                      <a:r>
                        <a:rPr lang="en-GB" sz="1600" dirty="0">
                          <a:latin typeface="Century Gothic" panose="020B0502020202020204" pitchFamily="34" charset="0"/>
                        </a:rPr>
                        <a:t>to define, defining</a:t>
                      </a:r>
                    </a:p>
                  </a:txBody>
                  <a:tcPr marL="72000" marR="0" marT="46800" marB="46800" anchor="b"/>
                </a:tc>
                <a:extLst>
                  <a:ext uri="{0D108BD9-81ED-4DB2-BD59-A6C34878D82A}">
                    <a16:rowId xmlns:a16="http://schemas.microsoft.com/office/drawing/2014/main" val="3987336662"/>
                  </a:ext>
                </a:extLst>
              </a:tr>
              <a:tr h="182809">
                <a:tc>
                  <a:txBody>
                    <a:bodyPr/>
                    <a:lstStyle/>
                    <a:p>
                      <a:r>
                        <a:rPr lang="fr-FR" sz="1600" noProof="0" dirty="0">
                          <a:latin typeface="Century Gothic" panose="020B0502020202020204" pitchFamily="34" charset="0"/>
                        </a:rPr>
                        <a:t>remplir</a:t>
                      </a:r>
                    </a:p>
                  </a:txBody>
                  <a:tcPr marL="72000" marR="0" marT="46800" marB="46800" anchor="b"/>
                </a:tc>
                <a:tc>
                  <a:txBody>
                    <a:bodyPr/>
                    <a:lstStyle/>
                    <a:p>
                      <a:r>
                        <a:rPr lang="en-GB" sz="1600" dirty="0">
                          <a:latin typeface="Century Gothic" panose="020B0502020202020204" pitchFamily="34" charset="0"/>
                        </a:rPr>
                        <a:t>to fill, filling</a:t>
                      </a:r>
                    </a:p>
                  </a:txBody>
                  <a:tcPr marL="72000" marR="0" marT="46800" marB="46800" anchor="b"/>
                </a:tc>
                <a:extLst>
                  <a:ext uri="{0D108BD9-81ED-4DB2-BD59-A6C34878D82A}">
                    <a16:rowId xmlns:a16="http://schemas.microsoft.com/office/drawing/2014/main" val="3215526113"/>
                  </a:ext>
                </a:extLst>
              </a:tr>
              <a:tr h="182809">
                <a:tc>
                  <a:txBody>
                    <a:bodyPr/>
                    <a:lstStyle/>
                    <a:p>
                      <a:r>
                        <a:rPr lang="fr-FR" sz="1600" noProof="0" dirty="0">
                          <a:latin typeface="Century Gothic" panose="020B0502020202020204" pitchFamily="34" charset="0"/>
                        </a:rPr>
                        <a:t>réussir</a:t>
                      </a:r>
                    </a:p>
                  </a:txBody>
                  <a:tcPr marL="72000" marR="0" marT="46800" marB="46800" anchor="ctr"/>
                </a:tc>
                <a:tc>
                  <a:txBody>
                    <a:bodyPr/>
                    <a:lstStyle/>
                    <a:p>
                      <a:r>
                        <a:rPr lang="en-GB" sz="1600" dirty="0">
                          <a:latin typeface="Century Gothic" panose="020B0502020202020204" pitchFamily="34" charset="0"/>
                        </a:rPr>
                        <a:t>to pass (an exam), </a:t>
                      </a:r>
                    </a:p>
                    <a:p>
                      <a:r>
                        <a:rPr lang="en-GB" sz="1600" dirty="0">
                          <a:latin typeface="Century Gothic" panose="020B0502020202020204" pitchFamily="34" charset="0"/>
                        </a:rPr>
                        <a:t>passing (an exam)</a:t>
                      </a:r>
                    </a:p>
                  </a:txBody>
                  <a:tcPr marL="72000" marR="0" marT="46800" marB="46800" anchor="b"/>
                </a:tc>
                <a:extLst>
                  <a:ext uri="{0D108BD9-81ED-4DB2-BD59-A6C34878D82A}">
                    <a16:rowId xmlns:a16="http://schemas.microsoft.com/office/drawing/2014/main" val="2704648950"/>
                  </a:ext>
                </a:extLst>
              </a:tr>
              <a:tr h="182809">
                <a:tc>
                  <a:txBody>
                    <a:bodyPr/>
                    <a:lstStyle/>
                    <a:p>
                      <a:r>
                        <a:rPr lang="fr-FR" sz="1600" noProof="0" dirty="0">
                          <a:latin typeface="Century Gothic" panose="020B0502020202020204" pitchFamily="34" charset="0"/>
                        </a:rPr>
                        <a:t>le blanc</a:t>
                      </a:r>
                    </a:p>
                  </a:txBody>
                  <a:tcPr marL="72000" marR="0" marT="46800" marB="46800" anchor="b"/>
                </a:tc>
                <a:tc>
                  <a:txBody>
                    <a:bodyPr/>
                    <a:lstStyle/>
                    <a:p>
                      <a:r>
                        <a:rPr lang="en-GB" sz="1600" dirty="0">
                          <a:latin typeface="Century Gothic" panose="020B0502020202020204" pitchFamily="34" charset="0"/>
                        </a:rPr>
                        <a:t>gap, blank</a:t>
                      </a:r>
                    </a:p>
                  </a:txBody>
                  <a:tcPr marL="72000" marR="0" marT="46800" marB="46800" anchor="b"/>
                </a:tc>
                <a:extLst>
                  <a:ext uri="{0D108BD9-81ED-4DB2-BD59-A6C34878D82A}">
                    <a16:rowId xmlns:a16="http://schemas.microsoft.com/office/drawing/2014/main" val="973166125"/>
                  </a:ext>
                </a:extLst>
              </a:tr>
              <a:tr h="292847">
                <a:tc>
                  <a:txBody>
                    <a:bodyPr/>
                    <a:lstStyle/>
                    <a:p>
                      <a:r>
                        <a:rPr lang="fr-FR" sz="1600" noProof="0" dirty="0">
                          <a:latin typeface="Century Gothic" panose="020B0502020202020204" pitchFamily="34" charset="0"/>
                        </a:rPr>
                        <a:t>l’examen (m)</a:t>
                      </a:r>
                    </a:p>
                  </a:txBody>
                  <a:tcPr marL="72000" marR="0" marT="46800" marB="46800" anchor="b"/>
                </a:tc>
                <a:tc>
                  <a:txBody>
                    <a:bodyPr/>
                    <a:lstStyle/>
                    <a:p>
                      <a:r>
                        <a:rPr lang="en-GB" sz="1600" dirty="0">
                          <a:latin typeface="Century Gothic" panose="020B0502020202020204" pitchFamily="34" charset="0"/>
                        </a:rPr>
                        <a:t>exam</a:t>
                      </a:r>
                    </a:p>
                  </a:txBody>
                  <a:tcPr marL="72000" marR="0" marT="46800" marB="46800" anchor="b"/>
                </a:tc>
                <a:extLst>
                  <a:ext uri="{0D108BD9-81ED-4DB2-BD59-A6C34878D82A}">
                    <a16:rowId xmlns:a16="http://schemas.microsoft.com/office/drawing/2014/main" val="2120593968"/>
                  </a:ext>
                </a:extLst>
              </a:tr>
              <a:tr h="0">
                <a:tc>
                  <a:txBody>
                    <a:bodyPr/>
                    <a:lstStyle/>
                    <a:p>
                      <a:r>
                        <a:rPr lang="fr-FR" sz="1600" noProof="0" dirty="0">
                          <a:latin typeface="Century Gothic" panose="020B0502020202020204" pitchFamily="34" charset="0"/>
                        </a:rPr>
                        <a:t>le lycée</a:t>
                      </a:r>
                    </a:p>
                  </a:txBody>
                  <a:tcPr marL="72000" marR="0" marT="46800" marB="46800" anchor="b"/>
                </a:tc>
                <a:tc>
                  <a:txBody>
                    <a:bodyPr/>
                    <a:lstStyle/>
                    <a:p>
                      <a:r>
                        <a:rPr lang="en-GB" sz="1600" dirty="0">
                          <a:latin typeface="Century Gothic" panose="020B0502020202020204" pitchFamily="34" charset="0"/>
                        </a:rPr>
                        <a:t>high school</a:t>
                      </a:r>
                    </a:p>
                  </a:txBody>
                  <a:tcPr marL="72000" marR="0" marT="46800" marB="46800" anchor="b"/>
                </a:tc>
                <a:extLst>
                  <a:ext uri="{0D108BD9-81ED-4DB2-BD59-A6C34878D82A}">
                    <a16:rowId xmlns:a16="http://schemas.microsoft.com/office/drawing/2014/main" val="4025112313"/>
                  </a:ext>
                </a:extLst>
              </a:tr>
              <a:tr h="0">
                <a:tc>
                  <a:txBody>
                    <a:bodyPr/>
                    <a:lstStyle/>
                    <a:p>
                      <a:r>
                        <a:rPr lang="fr-FR" sz="1600" noProof="0" dirty="0">
                          <a:latin typeface="Century Gothic" panose="020B0502020202020204" pitchFamily="34" charset="0"/>
                        </a:rPr>
                        <a:t>la note</a:t>
                      </a:r>
                    </a:p>
                  </a:txBody>
                  <a:tcPr marL="72000" marR="0" marT="46800" marB="46800" anchor="b"/>
                </a:tc>
                <a:tc>
                  <a:txBody>
                    <a:bodyPr/>
                    <a:lstStyle/>
                    <a:p>
                      <a:r>
                        <a:rPr lang="en-GB" sz="1600" dirty="0">
                          <a:latin typeface="Century Gothic" panose="020B0502020202020204" pitchFamily="34" charset="0"/>
                        </a:rPr>
                        <a:t>mark</a:t>
                      </a:r>
                    </a:p>
                  </a:txBody>
                  <a:tcPr marL="72000" marR="0" marT="46800" marB="46800" anchor="b"/>
                </a:tc>
                <a:extLst>
                  <a:ext uri="{0D108BD9-81ED-4DB2-BD59-A6C34878D82A}">
                    <a16:rowId xmlns:a16="http://schemas.microsoft.com/office/drawing/2014/main" val="2460415683"/>
                  </a:ext>
                </a:extLst>
              </a:tr>
              <a:tr h="0">
                <a:tc>
                  <a:txBody>
                    <a:bodyPr/>
                    <a:lstStyle/>
                    <a:p>
                      <a:r>
                        <a:rPr lang="fr-FR" sz="1600" noProof="0" dirty="0">
                          <a:latin typeface="Century Gothic" panose="020B0502020202020204" pitchFamily="34" charset="0"/>
                        </a:rPr>
                        <a:t>le cahier</a:t>
                      </a:r>
                    </a:p>
                  </a:txBody>
                  <a:tcPr marL="72000" marR="0" marT="46800" marB="46800" anchor="b"/>
                </a:tc>
                <a:tc>
                  <a:txBody>
                    <a:bodyPr/>
                    <a:lstStyle/>
                    <a:p>
                      <a:r>
                        <a:rPr lang="en-GB" sz="1600" dirty="0">
                          <a:latin typeface="Century Gothic" panose="020B0502020202020204" pitchFamily="34" charset="0"/>
                        </a:rPr>
                        <a:t>exercise book</a:t>
                      </a:r>
                    </a:p>
                  </a:txBody>
                  <a:tcPr marL="72000" marR="0" marT="46800" marB="46800" anchor="b"/>
                </a:tc>
                <a:extLst>
                  <a:ext uri="{0D108BD9-81ED-4DB2-BD59-A6C34878D82A}">
                    <a16:rowId xmlns:a16="http://schemas.microsoft.com/office/drawing/2014/main" val="588162786"/>
                  </a:ext>
                </a:extLst>
              </a:tr>
              <a:tr h="0">
                <a:tc>
                  <a:txBody>
                    <a:bodyPr/>
                    <a:lstStyle/>
                    <a:p>
                      <a:r>
                        <a:rPr lang="fr-FR" sz="1600" noProof="0" dirty="0">
                          <a:latin typeface="Century Gothic" panose="020B0502020202020204" pitchFamily="34" charset="0"/>
                        </a:rPr>
                        <a:t>alors</a:t>
                      </a:r>
                    </a:p>
                  </a:txBody>
                  <a:tcPr marL="72000" marR="0" marT="46800" marB="46800" anchor="b"/>
                </a:tc>
                <a:tc>
                  <a:txBody>
                    <a:bodyPr/>
                    <a:lstStyle/>
                    <a:p>
                      <a:r>
                        <a:rPr lang="en-GB" sz="1600" dirty="0">
                          <a:latin typeface="Century Gothic" panose="020B0502020202020204" pitchFamily="34" charset="0"/>
                        </a:rPr>
                        <a:t>so, well</a:t>
                      </a:r>
                    </a:p>
                  </a:txBody>
                  <a:tcPr marL="72000" marR="0" marT="46800" marB="46800" anchor="b"/>
                </a:tc>
                <a:extLst>
                  <a:ext uri="{0D108BD9-81ED-4DB2-BD59-A6C34878D82A}">
                    <a16:rowId xmlns:a16="http://schemas.microsoft.com/office/drawing/2014/main" val="3206145052"/>
                  </a:ext>
                </a:extLst>
              </a:tr>
            </a:tbl>
          </a:graphicData>
        </a:graphic>
      </p:graphicFrame>
      <p:graphicFrame>
        <p:nvGraphicFramePr>
          <p:cNvPr id="22" name="Table 21">
            <a:extLst>
              <a:ext uri="{FF2B5EF4-FFF2-40B4-BE49-F238E27FC236}">
                <a16:creationId xmlns:a16="http://schemas.microsoft.com/office/drawing/2014/main" id="{93BB11FA-337D-084A-A6E4-20771D87E4BA}"/>
              </a:ext>
            </a:extLst>
          </p:cNvPr>
          <p:cNvGraphicFramePr>
            <a:graphicFrameLocks noGrp="1"/>
          </p:cNvGraphicFramePr>
          <p:nvPr>
            <p:extLst>
              <p:ext uri="{D42A27DB-BD31-4B8C-83A1-F6EECF244321}">
                <p14:modId xmlns:p14="http://schemas.microsoft.com/office/powerpoint/2010/main" val="2558632504"/>
              </p:ext>
            </p:extLst>
          </p:nvPr>
        </p:nvGraphicFramePr>
        <p:xfrm>
          <a:off x="108000" y="4907560"/>
          <a:ext cx="610970" cy="3619639"/>
        </p:xfrm>
        <a:graphic>
          <a:graphicData uri="http://schemas.openxmlformats.org/drawingml/2006/table">
            <a:tbl>
              <a:tblPr firstRow="1" bandRow="1">
                <a:tableStyleId>{5940675A-B579-460E-94D1-54222C63F5DA}</a:tableStyleId>
              </a:tblPr>
              <a:tblGrid>
                <a:gridCol w="610970">
                  <a:extLst>
                    <a:ext uri="{9D8B030D-6E8A-4147-A177-3AD203B41FA5}">
                      <a16:colId xmlns:a16="http://schemas.microsoft.com/office/drawing/2014/main" val="4155428149"/>
                    </a:ext>
                  </a:extLst>
                </a:gridCol>
              </a:tblGrid>
              <a:tr h="313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400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3400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5640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400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400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3400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18003773"/>
                  </a:ext>
                </a:extLst>
              </a:tr>
              <a:tr h="3400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0393663"/>
                  </a:ext>
                </a:extLst>
              </a:tr>
              <a:tr h="3400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57375656"/>
                  </a:ext>
                </a:extLst>
              </a:tr>
              <a:tr h="3400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8550369"/>
                  </a:ext>
                </a:extLst>
              </a:tr>
            </a:tbl>
          </a:graphicData>
        </a:graphic>
      </p:graphicFrame>
      <p:sp>
        <p:nvSpPr>
          <p:cNvPr id="23" name="Rounded Rectangle 9">
            <a:extLst>
              <a:ext uri="{FF2B5EF4-FFF2-40B4-BE49-F238E27FC236}">
                <a16:creationId xmlns:a16="http://schemas.microsoft.com/office/drawing/2014/main" id="{A94D4531-50A4-344C-9016-6208C364CA8A}"/>
              </a:ext>
            </a:extLst>
          </p:cNvPr>
          <p:cNvSpPr/>
          <p:nvPr/>
        </p:nvSpPr>
        <p:spPr>
          <a:xfrm>
            <a:off x="5006433" y="5912005"/>
            <a:ext cx="1600200" cy="57977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algn="ctr"/>
            <a:r>
              <a:rPr lang="en-GB" sz="1400" b="1" dirty="0">
                <a:solidFill>
                  <a:srgbClr val="000000"/>
                </a:solidFill>
                <a:latin typeface="Century Gothic" panose="020B0502020202020204" pitchFamily="34" charset="0"/>
              </a:rPr>
              <a:t>Revisit vocab 8.1.2.7 &amp; 8.1.2.1</a:t>
            </a:r>
          </a:p>
        </p:txBody>
      </p:sp>
      <p:pic>
        <p:nvPicPr>
          <p:cNvPr id="14" name="Picture 13" descr="QR code">
            <a:extLst>
              <a:ext uri="{FF2B5EF4-FFF2-40B4-BE49-F238E27FC236}">
                <a16:creationId xmlns:a16="http://schemas.microsoft.com/office/drawing/2014/main" id="{F8F53F40-1766-4044-9988-C75AF7290747}"/>
              </a:ext>
            </a:extLst>
          </p:cNvPr>
          <p:cNvPicPr/>
          <p:nvPr/>
        </p:nvPicPr>
        <p:blipFill>
          <a:blip r:embed="rId3">
            <a:extLst>
              <a:ext uri="{28A0092B-C50C-407E-A947-70E740481C1C}">
                <a14:useLocalDpi xmlns:a14="http://schemas.microsoft.com/office/drawing/2010/main" val="0"/>
              </a:ext>
            </a:extLst>
          </a:blip>
          <a:srcRect/>
          <a:stretch/>
        </p:blipFill>
        <p:spPr>
          <a:xfrm>
            <a:off x="5168816" y="4603591"/>
            <a:ext cx="1275434" cy="1275434"/>
          </a:xfrm>
          <a:prstGeom prst="rect">
            <a:avLst/>
          </a:prstGeom>
        </p:spPr>
      </p:pic>
      <p:grpSp>
        <p:nvGrpSpPr>
          <p:cNvPr id="15" name="Group 14" descr="Picture of a piece of work with an A+ grade">
            <a:extLst>
              <a:ext uri="{FF2B5EF4-FFF2-40B4-BE49-F238E27FC236}">
                <a16:creationId xmlns:a16="http://schemas.microsoft.com/office/drawing/2014/main" id="{8101FF27-675C-F142-A2D4-D64A3264980F}"/>
              </a:ext>
            </a:extLst>
          </p:cNvPr>
          <p:cNvGrpSpPr/>
          <p:nvPr/>
        </p:nvGrpSpPr>
        <p:grpSpPr>
          <a:xfrm>
            <a:off x="5246636" y="6609997"/>
            <a:ext cx="1075453" cy="1139592"/>
            <a:chOff x="6938362" y="2259005"/>
            <a:chExt cx="1366705" cy="1480019"/>
          </a:xfrm>
        </p:grpSpPr>
        <p:pic>
          <p:nvPicPr>
            <p:cNvPr id="16" name="Picture 15">
              <a:extLst>
                <a:ext uri="{FF2B5EF4-FFF2-40B4-BE49-F238E27FC236}">
                  <a16:creationId xmlns:a16="http://schemas.microsoft.com/office/drawing/2014/main" id="{436A6F1E-9B23-AF4E-AFA5-FDC793C98D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8362" y="2259005"/>
              <a:ext cx="1366705" cy="1480019"/>
            </a:xfrm>
            <a:prstGeom prst="rect">
              <a:avLst/>
            </a:prstGeom>
          </p:spPr>
        </p:pic>
        <p:sp>
          <p:nvSpPr>
            <p:cNvPr id="18" name="Oval 17">
              <a:extLst>
                <a:ext uri="{FF2B5EF4-FFF2-40B4-BE49-F238E27FC236}">
                  <a16:creationId xmlns:a16="http://schemas.microsoft.com/office/drawing/2014/main" id="{572D8795-B7DC-1940-9205-B987F240774E}"/>
                </a:ext>
              </a:extLst>
            </p:cNvPr>
            <p:cNvSpPr/>
            <p:nvPr/>
          </p:nvSpPr>
          <p:spPr>
            <a:xfrm>
              <a:off x="7481579" y="2277957"/>
              <a:ext cx="487680" cy="4639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21" name="Picture 20" descr="Picture of a school">
            <a:extLst>
              <a:ext uri="{FF2B5EF4-FFF2-40B4-BE49-F238E27FC236}">
                <a16:creationId xmlns:a16="http://schemas.microsoft.com/office/drawing/2014/main" id="{76C89CB0-7728-3045-AA39-FB60D4DE69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0362" y="7741862"/>
            <a:ext cx="2064218" cy="1032109"/>
          </a:xfrm>
          <a:prstGeom prst="rect">
            <a:avLst/>
          </a:prstGeom>
        </p:spPr>
      </p:pic>
      <p:pic>
        <p:nvPicPr>
          <p:cNvPr id="9" name="Picture 8" descr="Picture of a boy">
            <a:extLst>
              <a:ext uri="{FF2B5EF4-FFF2-40B4-BE49-F238E27FC236}">
                <a16:creationId xmlns:a16="http://schemas.microsoft.com/office/drawing/2014/main" id="{5B14134C-3558-46D1-9E42-3F412E972F0B}"/>
              </a:ext>
            </a:extLst>
          </p:cNvPr>
          <p:cNvPicPr>
            <a:picLocks noChangeAspect="1"/>
          </p:cNvPicPr>
          <p:nvPr/>
        </p:nvPicPr>
        <p:blipFill>
          <a:blip r:embed="rId6"/>
          <a:stretch>
            <a:fillRect/>
          </a:stretch>
        </p:blipFill>
        <p:spPr>
          <a:xfrm>
            <a:off x="4508860" y="1364178"/>
            <a:ext cx="376709" cy="792857"/>
          </a:xfrm>
          <a:prstGeom prst="rect">
            <a:avLst/>
          </a:prstGeom>
        </p:spPr>
      </p:pic>
      <p:pic>
        <p:nvPicPr>
          <p:cNvPr id="12" name="Picture 11" descr="Picture of a boy and a girl">
            <a:extLst>
              <a:ext uri="{FF2B5EF4-FFF2-40B4-BE49-F238E27FC236}">
                <a16:creationId xmlns:a16="http://schemas.microsoft.com/office/drawing/2014/main" id="{1E1F9553-413B-421B-8997-FD7256D48CBC}"/>
              </a:ext>
            </a:extLst>
          </p:cNvPr>
          <p:cNvPicPr>
            <a:picLocks noChangeAspect="1"/>
          </p:cNvPicPr>
          <p:nvPr/>
        </p:nvPicPr>
        <p:blipFill>
          <a:blip r:embed="rId7"/>
          <a:stretch>
            <a:fillRect/>
          </a:stretch>
        </p:blipFill>
        <p:spPr>
          <a:xfrm>
            <a:off x="5674091" y="1364178"/>
            <a:ext cx="845457" cy="740365"/>
          </a:xfrm>
          <a:prstGeom prst="rect">
            <a:avLst/>
          </a:prstGeom>
        </p:spPr>
      </p:pic>
      <p:pic>
        <p:nvPicPr>
          <p:cNvPr id="25" name="Picture 24" descr="Picture of a group of children">
            <a:extLst>
              <a:ext uri="{FF2B5EF4-FFF2-40B4-BE49-F238E27FC236}">
                <a16:creationId xmlns:a16="http://schemas.microsoft.com/office/drawing/2014/main" id="{4A5CF4A8-064C-4603-A3B7-2B49C59B6C13}"/>
              </a:ext>
            </a:extLst>
          </p:cNvPr>
          <p:cNvPicPr>
            <a:picLocks noChangeAspect="1"/>
          </p:cNvPicPr>
          <p:nvPr/>
        </p:nvPicPr>
        <p:blipFill>
          <a:blip r:embed="rId8"/>
          <a:stretch>
            <a:fillRect/>
          </a:stretch>
        </p:blipFill>
        <p:spPr>
          <a:xfrm>
            <a:off x="5590275" y="2589876"/>
            <a:ext cx="935137" cy="740366"/>
          </a:xfrm>
          <a:prstGeom prst="rect">
            <a:avLst/>
          </a:prstGeom>
        </p:spPr>
      </p:pic>
      <p:pic>
        <p:nvPicPr>
          <p:cNvPr id="27" name="Picture 26" descr="Group of friends">
            <a:extLst>
              <a:ext uri="{FF2B5EF4-FFF2-40B4-BE49-F238E27FC236}">
                <a16:creationId xmlns:a16="http://schemas.microsoft.com/office/drawing/2014/main" id="{6D0B36C5-CB03-4822-94E7-9B618DBAB8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53881" y="2588422"/>
            <a:ext cx="1132962" cy="792857"/>
          </a:xfrm>
          <a:prstGeom prst="rect">
            <a:avLst/>
          </a:prstGeom>
        </p:spPr>
      </p:pic>
    </p:spTree>
    <p:extLst>
      <p:ext uri="{BB962C8B-B14F-4D97-AF65-F5344CB8AC3E}">
        <p14:creationId xmlns:p14="http://schemas.microsoft.com/office/powerpoint/2010/main" val="3609145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2.2 Semain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7" name="Rectangle 6"/>
          <p:cNvSpPr/>
          <p:nvPr/>
        </p:nvSpPr>
        <p:spPr>
          <a:xfrm>
            <a:off x="108000" y="602309"/>
            <a:ext cx="3604464" cy="369332"/>
          </a:xfrm>
          <a:prstGeom prst="rect">
            <a:avLst/>
          </a:prstGeom>
        </p:spPr>
        <p:txBody>
          <a:bodyPr wrap="squar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like </a:t>
            </a:r>
            <a:r>
              <a:rPr lang="fr-FR" b="1" i="1" dirty="0">
                <a:solidFill>
                  <a:srgbClr val="000000"/>
                </a:solidFill>
                <a:latin typeface="Century Gothic" panose="020B0502020202020204" pitchFamily="34" charset="0"/>
              </a:rPr>
              <a:t>choisir</a:t>
            </a:r>
            <a:r>
              <a:rPr lang="fr-FR" b="1" dirty="0">
                <a:solidFill>
                  <a:srgbClr val="000000"/>
                </a:solidFill>
                <a:latin typeface="Century Gothic" panose="020B0502020202020204" pitchFamily="34" charset="0"/>
              </a:rPr>
              <a:t> in the plural</a:t>
            </a:r>
            <a:endParaRPr lang="en-GB" dirty="0">
              <a:solidFill>
                <a:srgbClr val="000000"/>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4000"/>
            <a:ext cx="2091458" cy="411815"/>
          </a:xfrm>
        </p:spPr>
        <p:txBody>
          <a:bodyPr/>
          <a:lstStyle/>
          <a:p>
            <a:r>
              <a:rPr lang="en-GB" sz="2000" b="1" dirty="0">
                <a:solidFill>
                  <a:schemeClr val="bg1"/>
                </a:solidFill>
                <a:latin typeface="Century Gothic" panose="020B0502020202020204" pitchFamily="34" charset="0"/>
              </a:rPr>
              <a:t>T2.2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2</a:t>
            </a:r>
            <a:endParaRPr lang="en-US" sz="2000" dirty="0">
              <a:solidFill>
                <a:schemeClr val="bg1"/>
              </a:solidFill>
            </a:endParaRPr>
          </a:p>
        </p:txBody>
      </p:sp>
      <p:sp>
        <p:nvSpPr>
          <p:cNvPr id="4" name="Rectangle 3"/>
          <p:cNvSpPr/>
          <p:nvPr/>
        </p:nvSpPr>
        <p:spPr>
          <a:xfrm>
            <a:off x="108000" y="932791"/>
            <a:ext cx="6642000" cy="3077766"/>
          </a:xfrm>
          <a:prstGeom prst="rect">
            <a:avLst/>
          </a:prstGeom>
        </p:spPr>
        <p:txBody>
          <a:bodyPr wrap="square">
            <a:spAutoFit/>
          </a:bodyPr>
          <a:lstStyle/>
          <a:p>
            <a:pPr lvl="0"/>
            <a:r>
              <a:rPr lang="en-US" sz="1600" dirty="0">
                <a:latin typeface="Century Gothic" panose="020F0302020204030204"/>
              </a:rPr>
              <a:t>To say </a:t>
            </a:r>
            <a:r>
              <a:rPr lang="en-US" sz="1600" b="1" dirty="0">
                <a:latin typeface="Century Gothic" panose="020F0302020204030204"/>
              </a:rPr>
              <a:t>‘we’ + verbs like </a:t>
            </a:r>
            <a:r>
              <a:rPr lang="en-US" sz="1600" b="1" dirty="0" err="1">
                <a:latin typeface="Century Gothic" panose="020F0302020204030204"/>
              </a:rPr>
              <a:t>choisir</a:t>
            </a:r>
            <a:r>
              <a:rPr lang="en-US" sz="1600" dirty="0">
                <a:latin typeface="Century Gothic" panose="020F0302020204030204"/>
              </a:rPr>
              <a:t>, remove the -IR from the infinitive and add </a:t>
            </a:r>
            <a:r>
              <a:rPr lang="en-US" sz="1600" b="1" dirty="0">
                <a:latin typeface="Century Gothic" panose="020F0302020204030204"/>
              </a:rPr>
              <a:t>‘-</a:t>
            </a:r>
            <a:r>
              <a:rPr lang="en-US" sz="1600" b="1" dirty="0" err="1">
                <a:latin typeface="Century Gothic" panose="020F0302020204030204"/>
              </a:rPr>
              <a:t>issons</a:t>
            </a:r>
            <a:r>
              <a:rPr lang="en-US" sz="1600" b="1" dirty="0">
                <a:latin typeface="Century Gothic" panose="020F0302020204030204"/>
              </a:rPr>
              <a:t>’.  </a:t>
            </a:r>
          </a:p>
          <a:p>
            <a:pPr lvl="0"/>
            <a:endParaRPr lang="en-US" sz="1000" dirty="0">
              <a:latin typeface="Century Gothic" panose="020F0302020204030204"/>
            </a:endParaRPr>
          </a:p>
          <a:p>
            <a:pPr lvl="0"/>
            <a:r>
              <a:rPr lang="en-US" sz="1600" b="1" dirty="0">
                <a:latin typeface="Century Gothic" panose="020F0302020204030204"/>
              </a:rPr>
              <a:t>nous</a:t>
            </a:r>
            <a:r>
              <a:rPr lang="en-US" sz="1600" dirty="0">
                <a:latin typeface="Century Gothic" panose="020F0302020204030204"/>
              </a:rPr>
              <a:t> </a:t>
            </a:r>
            <a:r>
              <a:rPr lang="en-US" sz="1600" dirty="0" err="1">
                <a:latin typeface="Century Gothic" panose="020F0302020204030204"/>
              </a:rPr>
              <a:t>chois</a:t>
            </a:r>
            <a:r>
              <a:rPr lang="en-US" sz="1600" b="1" dirty="0" err="1">
                <a:latin typeface="Century Gothic" panose="020F0302020204030204"/>
              </a:rPr>
              <a:t>issons</a:t>
            </a:r>
            <a:r>
              <a:rPr lang="en-US" sz="1600" dirty="0">
                <a:latin typeface="Century Gothic" panose="020F0302020204030204"/>
              </a:rPr>
              <a:t>		</a:t>
            </a:r>
            <a:r>
              <a:rPr lang="en-US" sz="1600" b="1" dirty="0">
                <a:latin typeface="Century Gothic" panose="020F0302020204030204"/>
              </a:rPr>
              <a:t>we</a:t>
            </a:r>
            <a:r>
              <a:rPr lang="en-US" sz="1600" dirty="0">
                <a:latin typeface="Century Gothic" panose="020F0302020204030204"/>
              </a:rPr>
              <a:t> choose, are choosing</a:t>
            </a:r>
          </a:p>
          <a:p>
            <a:pPr lvl="0"/>
            <a:endParaRPr lang="en-US" sz="1000" dirty="0">
              <a:latin typeface="Century Gothic" panose="020F0302020204030204"/>
            </a:endParaRPr>
          </a:p>
          <a:p>
            <a:r>
              <a:rPr lang="en-US" sz="1600" dirty="0">
                <a:latin typeface="Century Gothic" panose="020F0302020204030204"/>
              </a:rPr>
              <a:t>To say </a:t>
            </a:r>
            <a:r>
              <a:rPr lang="en-US" sz="1600" b="1" dirty="0">
                <a:latin typeface="Century Gothic" panose="020F0302020204030204"/>
              </a:rPr>
              <a:t>‘you (polite/plural)’ + verbs like </a:t>
            </a:r>
            <a:r>
              <a:rPr lang="en-US" sz="1600" b="1" dirty="0" err="1">
                <a:latin typeface="Century Gothic" panose="020F0302020204030204"/>
              </a:rPr>
              <a:t>choisir</a:t>
            </a:r>
            <a:r>
              <a:rPr lang="en-US" sz="1600" dirty="0">
                <a:latin typeface="Century Gothic" panose="020F0302020204030204"/>
              </a:rPr>
              <a:t>, remove the -IR from the infinitive and add </a:t>
            </a:r>
            <a:r>
              <a:rPr lang="en-US" sz="1600" b="1" dirty="0">
                <a:latin typeface="Century Gothic" panose="020F0302020204030204"/>
              </a:rPr>
              <a:t>‘-</a:t>
            </a:r>
            <a:r>
              <a:rPr lang="en-US" sz="1600" b="1" dirty="0" err="1">
                <a:latin typeface="Century Gothic" panose="020F0302020204030204"/>
              </a:rPr>
              <a:t>issez</a:t>
            </a:r>
            <a:r>
              <a:rPr lang="en-US" sz="1600" b="1" dirty="0">
                <a:latin typeface="Century Gothic" panose="020F0302020204030204"/>
              </a:rPr>
              <a:t>’.  </a:t>
            </a:r>
          </a:p>
          <a:p>
            <a:pPr lvl="0"/>
            <a:endParaRPr lang="en-US" sz="1000" dirty="0">
              <a:latin typeface="Century Gothic" panose="020F0302020204030204"/>
            </a:endParaRPr>
          </a:p>
          <a:p>
            <a:pPr lvl="0"/>
            <a:r>
              <a:rPr lang="en-US" sz="1600" b="1" dirty="0" err="1">
                <a:latin typeface="Century Gothic" panose="020F0302020204030204"/>
              </a:rPr>
              <a:t>vous</a:t>
            </a:r>
            <a:r>
              <a:rPr lang="en-US" sz="1600" dirty="0">
                <a:latin typeface="Century Gothic" panose="020F0302020204030204"/>
              </a:rPr>
              <a:t> </a:t>
            </a:r>
            <a:r>
              <a:rPr lang="en-US" sz="1600" dirty="0" err="1">
                <a:latin typeface="Century Gothic" panose="020F0302020204030204"/>
              </a:rPr>
              <a:t>chois</a:t>
            </a:r>
            <a:r>
              <a:rPr lang="en-US" sz="1600" b="1" dirty="0" err="1">
                <a:latin typeface="Century Gothic" panose="020F0302020204030204"/>
              </a:rPr>
              <a:t>issez</a:t>
            </a:r>
            <a:r>
              <a:rPr lang="en-US" sz="1600" dirty="0">
                <a:latin typeface="Century Gothic" panose="020F0302020204030204"/>
              </a:rPr>
              <a:t>		</a:t>
            </a:r>
            <a:r>
              <a:rPr lang="en-US" sz="1600" b="1" dirty="0">
                <a:latin typeface="Century Gothic" panose="020F0302020204030204"/>
              </a:rPr>
              <a:t>you (polite/plural)</a:t>
            </a:r>
            <a:r>
              <a:rPr lang="en-US" sz="1600" dirty="0">
                <a:latin typeface="Century Gothic" panose="020F0302020204030204"/>
              </a:rPr>
              <a:t> choose</a:t>
            </a:r>
          </a:p>
          <a:p>
            <a:pPr lvl="0"/>
            <a:endParaRPr lang="en-US" sz="1000" dirty="0">
              <a:latin typeface="Century Gothic" panose="020F0302020204030204"/>
            </a:endParaRPr>
          </a:p>
          <a:p>
            <a:pPr lvl="0"/>
            <a:r>
              <a:rPr lang="en-US" sz="1600" dirty="0">
                <a:latin typeface="Century Gothic" panose="020F0302020204030204"/>
              </a:rPr>
              <a:t>To say </a:t>
            </a:r>
            <a:r>
              <a:rPr lang="en-US" sz="1600" b="1" dirty="0">
                <a:latin typeface="Century Gothic" panose="020F0302020204030204"/>
              </a:rPr>
              <a:t>‘they (masculine or feminine)’ + verbs like </a:t>
            </a:r>
            <a:r>
              <a:rPr lang="en-US" sz="1600" b="1" dirty="0" err="1">
                <a:latin typeface="Century Gothic" panose="020F0302020204030204"/>
              </a:rPr>
              <a:t>choisir</a:t>
            </a:r>
            <a:r>
              <a:rPr lang="en-US" sz="1600" dirty="0">
                <a:latin typeface="Century Gothic" panose="020F0302020204030204"/>
              </a:rPr>
              <a:t>, remove the -IR from the infinitive and add </a:t>
            </a:r>
            <a:r>
              <a:rPr lang="en-US" sz="1600" b="1" dirty="0">
                <a:latin typeface="Century Gothic" panose="020F0302020204030204"/>
              </a:rPr>
              <a:t>‘-</a:t>
            </a:r>
            <a:r>
              <a:rPr lang="en-US" sz="1600" b="1" dirty="0" err="1">
                <a:latin typeface="Century Gothic" panose="020F0302020204030204"/>
              </a:rPr>
              <a:t>issent</a:t>
            </a:r>
            <a:r>
              <a:rPr lang="en-US" sz="1600" b="1" dirty="0">
                <a:latin typeface="Century Gothic" panose="020F0302020204030204"/>
              </a:rPr>
              <a:t>’. </a:t>
            </a:r>
          </a:p>
          <a:p>
            <a:pPr lvl="0"/>
            <a:endParaRPr lang="en-US" sz="1000" dirty="0">
              <a:latin typeface="Century Gothic" panose="020F0302020204030204"/>
            </a:endParaRPr>
          </a:p>
          <a:p>
            <a:pPr lvl="0"/>
            <a:r>
              <a:rPr lang="en-US" sz="1600" b="1" dirty="0" err="1">
                <a:latin typeface="Century Gothic" panose="020F0302020204030204"/>
              </a:rPr>
              <a:t>ils</a:t>
            </a:r>
            <a:r>
              <a:rPr lang="en-US" sz="1600" b="1" dirty="0">
                <a:latin typeface="Century Gothic" panose="020F0302020204030204"/>
              </a:rPr>
              <a:t>/</a:t>
            </a:r>
            <a:r>
              <a:rPr lang="en-US" sz="1600" b="1" dirty="0" err="1">
                <a:latin typeface="Century Gothic" panose="020F0302020204030204"/>
              </a:rPr>
              <a:t>elles</a:t>
            </a:r>
            <a:r>
              <a:rPr lang="en-US" sz="1600" dirty="0">
                <a:latin typeface="Century Gothic" panose="020F0302020204030204"/>
              </a:rPr>
              <a:t> </a:t>
            </a:r>
            <a:r>
              <a:rPr lang="en-US" sz="1600" dirty="0" err="1">
                <a:latin typeface="Century Gothic" panose="020F0302020204030204"/>
              </a:rPr>
              <a:t>chois</a:t>
            </a:r>
            <a:r>
              <a:rPr lang="en-US" sz="1600" b="1" dirty="0" err="1">
                <a:latin typeface="Century Gothic" panose="020F0302020204030204"/>
              </a:rPr>
              <a:t>issent</a:t>
            </a:r>
            <a:r>
              <a:rPr lang="en-US" sz="1600" dirty="0">
                <a:latin typeface="Century Gothic" panose="020F0302020204030204"/>
              </a:rPr>
              <a:t>	</a:t>
            </a:r>
            <a:r>
              <a:rPr lang="en-US" sz="1600" b="1" dirty="0">
                <a:latin typeface="Century Gothic" panose="020F0302020204030204"/>
              </a:rPr>
              <a:t>they </a:t>
            </a:r>
            <a:r>
              <a:rPr lang="en-US" sz="1600" dirty="0">
                <a:latin typeface="Century Gothic" panose="020F0302020204030204"/>
              </a:rPr>
              <a:t>choose, are choosing</a:t>
            </a: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4" name="Rectangle 13">
            <a:extLst>
              <a:ext uri="{FF2B5EF4-FFF2-40B4-BE49-F238E27FC236}">
                <a16:creationId xmlns:a16="http://schemas.microsoft.com/office/drawing/2014/main" id="{291E30C7-82DC-3A4E-B7BB-4AB46B3030FF}"/>
              </a:ext>
            </a:extLst>
          </p:cNvPr>
          <p:cNvSpPr/>
          <p:nvPr/>
        </p:nvSpPr>
        <p:spPr>
          <a:xfrm>
            <a:off x="108000" y="4164998"/>
            <a:ext cx="4075155"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Present</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tense</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with</a:t>
            </a:r>
            <a:r>
              <a:rPr lang="fr-FR" b="1" dirty="0">
                <a:solidFill>
                  <a:srgbClr val="000000"/>
                </a:solidFill>
                <a:latin typeface="Century Gothic" panose="020B0502020202020204" pitchFamily="34" charset="0"/>
              </a:rPr>
              <a:t> future </a:t>
            </a:r>
            <a:r>
              <a:rPr lang="fr-FR" b="1" dirty="0" err="1">
                <a:solidFill>
                  <a:srgbClr val="000000"/>
                </a:solidFill>
                <a:latin typeface="Century Gothic" panose="020B0502020202020204" pitchFamily="34" charset="0"/>
              </a:rPr>
              <a:t>meaning</a:t>
            </a:r>
            <a:endParaRPr lang="en-GB" dirty="0">
              <a:solidFill>
                <a:srgbClr val="000000"/>
              </a:solidFill>
              <a:latin typeface="Century Gothic" panose="020B0502020202020204" pitchFamily="34" charset="0"/>
            </a:endParaRPr>
          </a:p>
        </p:txBody>
      </p:sp>
      <p:sp>
        <p:nvSpPr>
          <p:cNvPr id="15" name="Rectangle 14">
            <a:extLst>
              <a:ext uri="{FF2B5EF4-FFF2-40B4-BE49-F238E27FC236}">
                <a16:creationId xmlns:a16="http://schemas.microsoft.com/office/drawing/2014/main" id="{D4E5800F-722B-CF4E-9631-BFC800623DD1}"/>
              </a:ext>
            </a:extLst>
          </p:cNvPr>
          <p:cNvSpPr/>
          <p:nvPr/>
        </p:nvSpPr>
        <p:spPr>
          <a:xfrm>
            <a:off x="108000" y="4534330"/>
            <a:ext cx="6642000" cy="4124206"/>
          </a:xfrm>
          <a:prstGeom prst="rect">
            <a:avLst/>
          </a:prstGeom>
        </p:spPr>
        <p:txBody>
          <a:bodyPr wrap="square">
            <a:spAutoFit/>
          </a:bodyPr>
          <a:lstStyle/>
          <a:p>
            <a:pPr lvl="0"/>
            <a:r>
              <a:rPr lang="en-GB" sz="1600" b="1" i="1" dirty="0">
                <a:latin typeface="Century Gothic" panose="020F0302020204030204"/>
              </a:rPr>
              <a:t>Mardi</a:t>
            </a:r>
            <a:r>
              <a:rPr lang="en-GB" sz="1600" b="1" dirty="0">
                <a:latin typeface="Century Gothic" panose="020F0302020204030204"/>
              </a:rPr>
              <a:t> without an article </a:t>
            </a:r>
            <a:r>
              <a:rPr lang="en-GB" sz="1600" dirty="0">
                <a:latin typeface="Century Gothic" panose="020F0302020204030204"/>
              </a:rPr>
              <a:t>means ‘</a:t>
            </a:r>
            <a:r>
              <a:rPr lang="en-GB" sz="1600" b="1" dirty="0">
                <a:latin typeface="Century Gothic" panose="020F0302020204030204"/>
              </a:rPr>
              <a:t>on </a:t>
            </a:r>
            <a:r>
              <a:rPr lang="en-GB" sz="1600" dirty="0">
                <a:latin typeface="Century Gothic" panose="020F0302020204030204"/>
              </a:rPr>
              <a:t>Tuesday’ or ‘</a:t>
            </a:r>
            <a:r>
              <a:rPr lang="en-GB" sz="1600" b="1" dirty="0">
                <a:latin typeface="Century Gothic" panose="020F0302020204030204"/>
              </a:rPr>
              <a:t>this</a:t>
            </a:r>
            <a:r>
              <a:rPr lang="en-GB" sz="1600" dirty="0">
                <a:latin typeface="Century Gothic" panose="020F0302020204030204"/>
              </a:rPr>
              <a:t> Tuesday’. </a:t>
            </a:r>
          </a:p>
          <a:p>
            <a:pPr lvl="0"/>
            <a:endParaRPr lang="en-GB" sz="1600" dirty="0">
              <a:latin typeface="Century Gothic" panose="020F0302020204030204"/>
            </a:endParaRPr>
          </a:p>
          <a:p>
            <a:pPr lvl="0"/>
            <a:r>
              <a:rPr lang="en-GB" sz="1600" dirty="0">
                <a:latin typeface="Century Gothic" panose="020F0302020204030204"/>
              </a:rPr>
              <a:t>We can use this with the </a:t>
            </a:r>
            <a:r>
              <a:rPr lang="en-GB" sz="1600" b="1" dirty="0">
                <a:latin typeface="Century Gothic" panose="020F0302020204030204"/>
              </a:rPr>
              <a:t>present tense </a:t>
            </a:r>
            <a:r>
              <a:rPr lang="en-GB" sz="1600" dirty="0">
                <a:latin typeface="Century Gothic" panose="020F0302020204030204"/>
              </a:rPr>
              <a:t>to talk about what is happening on a </a:t>
            </a:r>
            <a:r>
              <a:rPr lang="en-GB" sz="1600" b="1" dirty="0">
                <a:latin typeface="Century Gothic" panose="020F0302020204030204"/>
              </a:rPr>
              <a:t>specific day in the future.</a:t>
            </a:r>
          </a:p>
          <a:p>
            <a:pPr lvl="0"/>
            <a:endParaRPr lang="en-US" sz="1000" dirty="0">
              <a:latin typeface="Century Gothic" panose="020F0302020204030204"/>
            </a:endParaRPr>
          </a:p>
          <a:p>
            <a:pPr lvl="0"/>
            <a:r>
              <a:rPr lang="en-US" sz="1600" b="1" dirty="0">
                <a:latin typeface="Century Gothic" panose="020F0302020204030204"/>
              </a:rPr>
              <a:t>Mardi</a:t>
            </a:r>
            <a:r>
              <a:rPr lang="en-US" sz="1600" dirty="0">
                <a:latin typeface="Century Gothic" panose="020F0302020204030204"/>
              </a:rPr>
              <a:t> je </a:t>
            </a:r>
            <a:r>
              <a:rPr lang="en-US" sz="1600" dirty="0" err="1">
                <a:latin typeface="Century Gothic" panose="020F0302020204030204"/>
              </a:rPr>
              <a:t>travaille</a:t>
            </a:r>
            <a:r>
              <a:rPr lang="en-US" sz="1600" dirty="0">
                <a:latin typeface="Century Gothic" panose="020F0302020204030204"/>
              </a:rPr>
              <a:t> </a:t>
            </a:r>
            <a:r>
              <a:rPr lang="en-US" sz="1600" dirty="0" err="1">
                <a:latin typeface="Century Gothic" panose="020F0302020204030204"/>
              </a:rPr>
              <a:t>en</a:t>
            </a:r>
            <a:r>
              <a:rPr lang="en-US" sz="1600" dirty="0">
                <a:latin typeface="Century Gothic" panose="020F0302020204030204"/>
              </a:rPr>
              <a:t> </a:t>
            </a:r>
            <a:r>
              <a:rPr lang="en-US" sz="1600" dirty="0" err="1">
                <a:latin typeface="Century Gothic" panose="020F0302020204030204"/>
              </a:rPr>
              <a:t>ville</a:t>
            </a:r>
            <a:r>
              <a:rPr lang="en-US" sz="1600" dirty="0">
                <a:latin typeface="Century Gothic" panose="020F0302020204030204"/>
              </a:rPr>
              <a:t>.</a:t>
            </a:r>
          </a:p>
          <a:p>
            <a:r>
              <a:rPr lang="en-US" sz="1600" dirty="0">
                <a:latin typeface="Century Gothic" panose="020F0302020204030204"/>
              </a:rPr>
              <a:t>I am working in town </a:t>
            </a:r>
            <a:r>
              <a:rPr lang="en-US" sz="1600" b="1" dirty="0">
                <a:latin typeface="Century Gothic" panose="020F0302020204030204"/>
              </a:rPr>
              <a:t>on Tuesday</a:t>
            </a:r>
            <a:r>
              <a:rPr lang="en-US" sz="1600" dirty="0">
                <a:latin typeface="Century Gothic" panose="020F0302020204030204"/>
              </a:rPr>
              <a:t>.</a:t>
            </a:r>
          </a:p>
          <a:p>
            <a:pPr lvl="0"/>
            <a:endParaRPr lang="en-US" sz="1000" dirty="0">
              <a:latin typeface="Century Gothic" panose="020F0302020204030204"/>
            </a:endParaRPr>
          </a:p>
          <a:p>
            <a:pPr lvl="0"/>
            <a:endParaRPr lang="en-US" sz="1000" dirty="0">
              <a:latin typeface="Century Gothic" panose="020F0302020204030204"/>
            </a:endParaRPr>
          </a:p>
          <a:p>
            <a:r>
              <a:rPr lang="en-US" sz="1600" b="1" i="1" dirty="0">
                <a:latin typeface="Century Gothic" panose="020F0302020204030204"/>
              </a:rPr>
              <a:t>Le </a:t>
            </a:r>
            <a:r>
              <a:rPr lang="en-US" sz="1600" b="1" i="1" dirty="0" err="1">
                <a:latin typeface="Century Gothic" panose="020F0302020204030204"/>
              </a:rPr>
              <a:t>mardi</a:t>
            </a:r>
            <a:r>
              <a:rPr lang="en-US" sz="1600" b="1" i="1" dirty="0">
                <a:latin typeface="Century Gothic" panose="020F0302020204030204"/>
              </a:rPr>
              <a:t> </a:t>
            </a:r>
            <a:r>
              <a:rPr lang="en-US" sz="1600" dirty="0">
                <a:latin typeface="Century Gothic" panose="020F0302020204030204"/>
              </a:rPr>
              <a:t>means ‘</a:t>
            </a:r>
            <a:r>
              <a:rPr lang="en-US" sz="1600" b="1" dirty="0">
                <a:latin typeface="Century Gothic" panose="020F0302020204030204"/>
              </a:rPr>
              <a:t>on</a:t>
            </a:r>
            <a:r>
              <a:rPr lang="en-US" sz="1600" dirty="0">
                <a:latin typeface="Century Gothic" panose="020F0302020204030204"/>
              </a:rPr>
              <a:t> Tuesday</a:t>
            </a:r>
            <a:r>
              <a:rPr lang="en-US" sz="1600" b="1" dirty="0">
                <a:latin typeface="Century Gothic" panose="020F0302020204030204"/>
              </a:rPr>
              <a:t>s</a:t>
            </a:r>
            <a:r>
              <a:rPr lang="en-US" sz="1600" dirty="0">
                <a:latin typeface="Century Gothic" panose="020F0302020204030204"/>
              </a:rPr>
              <a:t>’ or ‘</a:t>
            </a:r>
            <a:r>
              <a:rPr lang="en-US" sz="1600" b="1" dirty="0">
                <a:latin typeface="Century Gothic" panose="020F0302020204030204"/>
              </a:rPr>
              <a:t>every</a:t>
            </a:r>
            <a:r>
              <a:rPr lang="en-US" sz="1600" dirty="0">
                <a:latin typeface="Century Gothic" panose="020F0302020204030204"/>
              </a:rPr>
              <a:t> Tuesday’. We can use this to talk about what happens </a:t>
            </a:r>
            <a:r>
              <a:rPr lang="en-US" sz="1600" b="1" dirty="0">
                <a:latin typeface="Century Gothic" panose="020F0302020204030204"/>
              </a:rPr>
              <a:t>on the same day every week.</a:t>
            </a:r>
            <a:endParaRPr lang="en-US" sz="1600" dirty="0">
              <a:latin typeface="Century Gothic" panose="020F0302020204030204"/>
            </a:endParaRPr>
          </a:p>
          <a:p>
            <a:pPr lvl="0"/>
            <a:endParaRPr lang="en-US" sz="1000" dirty="0">
              <a:latin typeface="Century Gothic" panose="020F0302020204030204"/>
            </a:endParaRPr>
          </a:p>
          <a:p>
            <a:pPr lvl="0"/>
            <a:endParaRPr lang="en-US" sz="1000" dirty="0">
              <a:latin typeface="Century Gothic" panose="020F0302020204030204"/>
            </a:endParaRPr>
          </a:p>
          <a:p>
            <a:pPr lvl="0"/>
            <a:r>
              <a:rPr lang="en-US" sz="1600" b="1" dirty="0">
                <a:latin typeface="Century Gothic" panose="020F0302020204030204"/>
              </a:rPr>
              <a:t>Le </a:t>
            </a:r>
            <a:r>
              <a:rPr lang="en-US" sz="1600" b="1" dirty="0" err="1">
                <a:latin typeface="Century Gothic" panose="020F0302020204030204"/>
              </a:rPr>
              <a:t>mardi</a:t>
            </a:r>
            <a:r>
              <a:rPr lang="en-US" sz="1600" b="1" dirty="0">
                <a:latin typeface="Century Gothic" panose="020F0302020204030204"/>
              </a:rPr>
              <a:t> </a:t>
            </a:r>
            <a:r>
              <a:rPr lang="en-US" sz="1600" dirty="0">
                <a:latin typeface="Century Gothic" panose="020F0302020204030204"/>
              </a:rPr>
              <a:t>je </a:t>
            </a:r>
            <a:r>
              <a:rPr lang="en-US" sz="1600" dirty="0" err="1">
                <a:latin typeface="Century Gothic" panose="020F0302020204030204"/>
              </a:rPr>
              <a:t>travaille</a:t>
            </a:r>
            <a:r>
              <a:rPr lang="en-US" sz="1600" dirty="0">
                <a:latin typeface="Century Gothic" panose="020F0302020204030204"/>
              </a:rPr>
              <a:t> </a:t>
            </a:r>
            <a:r>
              <a:rPr lang="en-US" sz="1600" dirty="0" err="1">
                <a:latin typeface="Century Gothic" panose="020F0302020204030204"/>
              </a:rPr>
              <a:t>en</a:t>
            </a:r>
            <a:r>
              <a:rPr lang="en-US" sz="1600" dirty="0">
                <a:latin typeface="Century Gothic" panose="020F0302020204030204"/>
              </a:rPr>
              <a:t> </a:t>
            </a:r>
            <a:r>
              <a:rPr lang="en-US" sz="1600" dirty="0" err="1">
                <a:latin typeface="Century Gothic" panose="020F0302020204030204"/>
              </a:rPr>
              <a:t>ville</a:t>
            </a:r>
            <a:r>
              <a:rPr lang="en-US" sz="1600" dirty="0">
                <a:latin typeface="Century Gothic" panose="020F0302020204030204"/>
              </a:rPr>
              <a:t>. </a:t>
            </a:r>
          </a:p>
          <a:p>
            <a:r>
              <a:rPr lang="en-US" sz="1600" dirty="0">
                <a:latin typeface="Century Gothic" panose="020F0302020204030204"/>
              </a:rPr>
              <a:t>I work in town </a:t>
            </a:r>
            <a:r>
              <a:rPr lang="en-US" sz="1600" b="1" dirty="0">
                <a:latin typeface="Century Gothic" panose="020F0302020204030204"/>
              </a:rPr>
              <a:t>on Tuesdays</a:t>
            </a:r>
            <a:r>
              <a:rPr lang="en-US" sz="1600" dirty="0">
                <a:latin typeface="Century Gothic" panose="020F0302020204030204"/>
              </a:rPr>
              <a:t>.</a:t>
            </a:r>
            <a:endParaRPr lang="en-US" sz="1000" dirty="0">
              <a:latin typeface="Century Gothic" panose="020F0302020204030204"/>
            </a:endParaRPr>
          </a:p>
          <a:p>
            <a:pPr lvl="0"/>
            <a:endParaRPr lang="en-US" sz="1000" dirty="0">
              <a:latin typeface="Century Gothic" panose="020F0302020204030204"/>
            </a:endParaRPr>
          </a:p>
          <a:p>
            <a:r>
              <a:rPr lang="en-GB" sz="1600" kern="0" dirty="0">
                <a:latin typeface="Century Gothic" panose="020F0302020204030204"/>
              </a:rPr>
              <a:t>Adverbs referring to specific days or times can go at the </a:t>
            </a:r>
            <a:r>
              <a:rPr lang="en-GB" sz="1600" b="1" kern="0" dirty="0">
                <a:latin typeface="Century Gothic" panose="020F0302020204030204"/>
              </a:rPr>
              <a:t>start</a:t>
            </a:r>
            <a:r>
              <a:rPr lang="en-GB" sz="1600" kern="0" dirty="0">
                <a:latin typeface="Century Gothic" panose="020F0302020204030204"/>
              </a:rPr>
              <a:t> OR </a:t>
            </a:r>
            <a:r>
              <a:rPr lang="en-GB" sz="1600" b="1" kern="0" dirty="0">
                <a:latin typeface="Century Gothic" panose="020F0302020204030204"/>
              </a:rPr>
              <a:t>end</a:t>
            </a:r>
            <a:r>
              <a:rPr lang="en-GB" sz="1600" kern="0" dirty="0">
                <a:latin typeface="Century Gothic" panose="020F0302020204030204"/>
              </a:rPr>
              <a:t> of the sentence. In English, these are normally at the </a:t>
            </a:r>
            <a:r>
              <a:rPr lang="en-GB" sz="1600" b="1" kern="0" dirty="0">
                <a:latin typeface="Century Gothic" panose="020F0302020204030204"/>
              </a:rPr>
              <a:t>end</a:t>
            </a:r>
            <a:r>
              <a:rPr lang="en-GB" sz="1600" kern="0" dirty="0">
                <a:latin typeface="Century Gothic" panose="020F0302020204030204"/>
              </a:rPr>
              <a:t>.</a:t>
            </a:r>
          </a:p>
        </p:txBody>
      </p:sp>
      <p:sp>
        <p:nvSpPr>
          <p:cNvPr id="21" name="Speech Bubble: Rectangle with Corners Rounded 20">
            <a:extLst>
              <a:ext uri="{FF2B5EF4-FFF2-40B4-BE49-F238E27FC236}">
                <a16:creationId xmlns:a16="http://schemas.microsoft.com/office/drawing/2014/main" id="{DA04C8EC-87D8-BF48-8AFC-0AF9568A394B}"/>
              </a:ext>
            </a:extLst>
          </p:cNvPr>
          <p:cNvSpPr/>
          <p:nvPr/>
        </p:nvSpPr>
        <p:spPr>
          <a:xfrm>
            <a:off x="4408823" y="5477861"/>
            <a:ext cx="2260537" cy="809752"/>
          </a:xfrm>
          <a:prstGeom prst="wedgeRoundRectCallout">
            <a:avLst>
              <a:gd name="adj1" fmla="val -56674"/>
              <a:gd name="adj2" fmla="val 23341"/>
              <a:gd name="adj3" fmla="val 16667"/>
            </a:avLst>
          </a:prstGeom>
          <a:noFill/>
          <a:ln w="12700" cap="flat" cmpd="sng" algn="ctr">
            <a:solidFill>
              <a:schemeClr val="accent4"/>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Note: </a:t>
            </a:r>
            <a:r>
              <a:rPr kumimoji="0" lang="en-GB" sz="1600" b="1" i="1" u="none" strike="noStrike" kern="0" cap="none" spc="0" normalizeH="0" baseline="0" noProof="0" dirty="0" err="1">
                <a:ln>
                  <a:noFill/>
                </a:ln>
                <a:effectLst/>
                <a:uLnTx/>
                <a:uFillTx/>
                <a:latin typeface="Century Gothic" panose="020F0302020204030204"/>
                <a:ea typeface="+mn-ea"/>
                <a:cs typeface="+mn-cs"/>
              </a:rPr>
              <a:t>ce</a:t>
            </a:r>
            <a:r>
              <a:rPr kumimoji="0" lang="en-GB" sz="1600" i="1" u="none" strike="noStrike" kern="0" cap="none" spc="0" normalizeH="0" baseline="0" noProof="0" dirty="0">
                <a:ln>
                  <a:noFill/>
                </a:ln>
                <a:effectLst/>
                <a:uLnTx/>
                <a:uFillTx/>
                <a:latin typeface="Century Gothic" panose="020F0302020204030204"/>
                <a:ea typeface="+mn-ea"/>
                <a:cs typeface="+mn-cs"/>
              </a:rPr>
              <a:t> </a:t>
            </a:r>
            <a:r>
              <a:rPr kumimoji="0" lang="en-GB" sz="1600" i="1" u="none" strike="noStrike" kern="0" cap="none" spc="0" normalizeH="0" baseline="0" noProof="0" dirty="0" err="1">
                <a:ln>
                  <a:noFill/>
                </a:ln>
                <a:effectLst/>
                <a:uLnTx/>
                <a:uFillTx/>
                <a:latin typeface="Century Gothic" panose="020F0302020204030204"/>
                <a:ea typeface="+mn-ea"/>
                <a:cs typeface="+mn-cs"/>
              </a:rPr>
              <a:t>mardi</a:t>
            </a:r>
            <a:r>
              <a:rPr kumimoji="0" lang="en-GB" sz="1600" i="1" u="none" strike="noStrike" kern="0" cap="none" spc="0" normalizeH="0" baseline="0" noProof="0" dirty="0">
                <a:ln>
                  <a:noFill/>
                </a:ln>
                <a:effectLst/>
                <a:uLnTx/>
                <a:uFillTx/>
                <a:latin typeface="Century Gothic" panose="020F0302020204030204"/>
                <a:ea typeface="+mn-ea"/>
                <a:cs typeface="+mn-cs"/>
              </a:rPr>
              <a:t> </a:t>
            </a:r>
            <a:r>
              <a:rPr kumimoji="0" lang="en-GB" sz="1600" i="0" u="none" strike="noStrike" kern="0" cap="none" spc="0" normalizeH="0" baseline="0" noProof="0" dirty="0">
                <a:ln>
                  <a:noFill/>
                </a:ln>
                <a:effectLst/>
                <a:uLnTx/>
                <a:uFillTx/>
                <a:latin typeface="Century Gothic" panose="020F0302020204030204"/>
                <a:ea typeface="+mn-ea"/>
                <a:cs typeface="+mn-cs"/>
              </a:rPr>
              <a:t>is another way of saying ‘this Tuesday’.</a:t>
            </a:r>
            <a:endParaRPr kumimoji="0" lang="en-GB" sz="1600" b="0" i="0" u="none" strike="noStrike" kern="0" cap="none" spc="0" normalizeH="0" baseline="0" noProof="0" dirty="0">
              <a:ln>
                <a:noFill/>
              </a:ln>
              <a:effectLst/>
              <a:uLnTx/>
              <a:uFillTx/>
              <a:latin typeface="Century Gothic" panose="020F0302020204030204"/>
              <a:ea typeface="+mn-ea"/>
              <a:cs typeface="+mn-cs"/>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47</a:t>
            </a:r>
          </a:p>
        </p:txBody>
      </p:sp>
      <p:pic>
        <p:nvPicPr>
          <p:cNvPr id="1026" name="Picture 2" descr="Calendar, January, Desk, 2013, 1St, Month, Gray">
            <a:extLst>
              <a:ext uri="{FF2B5EF4-FFF2-40B4-BE49-F238E27FC236}">
                <a16:creationId xmlns:a16="http://schemas.microsoft.com/office/drawing/2014/main" id="{F9794048-1CF7-431D-8DCA-7F829CA9A4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1640" y="7035646"/>
            <a:ext cx="944673" cy="8097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oup of children">
            <a:extLst>
              <a:ext uri="{FF2B5EF4-FFF2-40B4-BE49-F238E27FC236}">
                <a16:creationId xmlns:a16="http://schemas.microsoft.com/office/drawing/2014/main" id="{5A9C54CA-6883-4E7F-BC97-86F9DA001F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0330" y="1233484"/>
            <a:ext cx="1099670" cy="783384"/>
          </a:xfrm>
          <a:prstGeom prst="rect">
            <a:avLst/>
          </a:prstGeom>
        </p:spPr>
      </p:pic>
      <p:pic>
        <p:nvPicPr>
          <p:cNvPr id="9" name="Picture 8" descr="Group of friends">
            <a:extLst>
              <a:ext uri="{FF2B5EF4-FFF2-40B4-BE49-F238E27FC236}">
                <a16:creationId xmlns:a16="http://schemas.microsoft.com/office/drawing/2014/main" id="{D99D6AC5-2A49-43EF-88F8-040F25AA08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0330" y="2317561"/>
            <a:ext cx="1099671" cy="773372"/>
          </a:xfrm>
          <a:prstGeom prst="rect">
            <a:avLst/>
          </a:prstGeom>
        </p:spPr>
      </p:pic>
      <p:pic>
        <p:nvPicPr>
          <p:cNvPr id="12" name="Picture 11" descr="Picture of a group of children">
            <a:extLst>
              <a:ext uri="{FF2B5EF4-FFF2-40B4-BE49-F238E27FC236}">
                <a16:creationId xmlns:a16="http://schemas.microsoft.com/office/drawing/2014/main" id="{B67177DC-4403-45FF-8750-17B4ABCFA9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9690" y="3460265"/>
            <a:ext cx="1099670" cy="779459"/>
          </a:xfrm>
          <a:prstGeom prst="rect">
            <a:avLst/>
          </a:prstGeom>
        </p:spPr>
      </p:pic>
    </p:spTree>
    <p:extLst>
      <p:ext uri="{BB962C8B-B14F-4D97-AF65-F5344CB8AC3E}">
        <p14:creationId xmlns:p14="http://schemas.microsoft.com/office/powerpoint/2010/main" val="835885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7D3DE4-1B8E-4EF9-A0F4-FAE19AE97A2E}"/>
              </a:ext>
            </a:extLst>
          </p:cNvPr>
          <p:cNvSpPr/>
          <p:nvPr/>
        </p:nvSpPr>
        <p:spPr>
          <a:xfrm>
            <a:off x="5018400" y="118800"/>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Lst>
          </p:cNvPr>
          <p:cNvSpPr/>
          <p:nvPr/>
        </p:nvSpPr>
        <p:spPr>
          <a:xfrm>
            <a:off x="108000" y="145318"/>
            <a:ext cx="4672547" cy="945545"/>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18"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48</a:t>
            </a:r>
          </a:p>
        </p:txBody>
      </p:sp>
      <p:sp>
        <p:nvSpPr>
          <p:cNvPr id="26" name="Rounded Rectangle 25"/>
          <p:cNvSpPr/>
          <p:nvPr/>
        </p:nvSpPr>
        <p:spPr>
          <a:xfrm>
            <a:off x="5021041" y="7919944"/>
            <a:ext cx="1222383" cy="959258"/>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0000"/>
              </a:solidFill>
              <a:latin typeface="Century Gothic" panose="020B0502020202020204" pitchFamily="34" charset="0"/>
            </a:endParaRPr>
          </a:p>
          <a:p>
            <a:pPr algn="ctr"/>
            <a:r>
              <a:rPr lang="en-GB" sz="1400" b="1" dirty="0">
                <a:solidFill>
                  <a:srgbClr val="000000"/>
                </a:solidFill>
                <a:latin typeface="Century Gothic" panose="020B0502020202020204" pitchFamily="34" charset="0"/>
              </a:rPr>
              <a:t>Revisit vocab 8.2.1.1 &amp; 8.1.2.2</a:t>
            </a:r>
          </a:p>
          <a:p>
            <a:pPr algn="ctr"/>
            <a:endParaRPr lang="en-GB" sz="1400" b="1" dirty="0">
              <a:solidFill>
                <a:srgbClr val="000000"/>
              </a:solidFill>
              <a:latin typeface="Century Gothic" panose="020B0502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960270219"/>
              </p:ext>
            </p:extLst>
          </p:nvPr>
        </p:nvGraphicFramePr>
        <p:xfrm>
          <a:off x="1035000" y="1352595"/>
          <a:ext cx="4788001" cy="3711840"/>
        </p:xfrm>
        <a:graphic>
          <a:graphicData uri="http://schemas.openxmlformats.org/drawingml/2006/table">
            <a:tbl>
              <a:tblPr>
                <a:tableStyleId>{5940675A-B579-460E-94D1-54222C63F5DA}</a:tableStyleId>
              </a:tblPr>
              <a:tblGrid>
                <a:gridCol w="490464">
                  <a:extLst>
                    <a:ext uri="{9D8B030D-6E8A-4147-A177-3AD203B41FA5}">
                      <a16:colId xmlns:a16="http://schemas.microsoft.com/office/drawing/2014/main" val="2510458304"/>
                    </a:ext>
                  </a:extLst>
                </a:gridCol>
                <a:gridCol w="2144262">
                  <a:extLst>
                    <a:ext uri="{9D8B030D-6E8A-4147-A177-3AD203B41FA5}">
                      <a16:colId xmlns:a16="http://schemas.microsoft.com/office/drawing/2014/main" val="2576834893"/>
                    </a:ext>
                  </a:extLst>
                </a:gridCol>
                <a:gridCol w="2153275">
                  <a:extLst>
                    <a:ext uri="{9D8B030D-6E8A-4147-A177-3AD203B41FA5}">
                      <a16:colId xmlns:a16="http://schemas.microsoft.com/office/drawing/2014/main" val="3222018720"/>
                    </a:ext>
                  </a:extLst>
                </a:gridCol>
              </a:tblGrid>
              <a:tr h="326907">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GB" sz="1600" dirty="0" err="1">
                          <a:effectLst/>
                          <a:latin typeface="Century Gothic" panose="020B0502020202020204" pitchFamily="34" charset="0"/>
                        </a:rPr>
                        <a:t>finir</a:t>
                      </a:r>
                      <a:endParaRPr lang="en-GB" sz="1600" dirty="0">
                        <a:effectLst/>
                        <a:latin typeface="Century Gothic" panose="020B0502020202020204" pitchFamily="34" charset="0"/>
                      </a:endParaRP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to finish, finishing</a:t>
                      </a:r>
                    </a:p>
                  </a:txBody>
                  <a:tcPr marL="90000" marR="90000" marT="46800" marB="46800" anchor="b"/>
                </a:tc>
                <a:extLst>
                  <a:ext uri="{0D108BD9-81ED-4DB2-BD59-A6C34878D82A}">
                    <a16:rowId xmlns:a16="http://schemas.microsoft.com/office/drawing/2014/main" val="4007166980"/>
                  </a:ext>
                </a:extLst>
              </a:tr>
              <a:tr h="182809">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err="1">
                          <a:effectLst/>
                          <a:latin typeface="Century Gothic" panose="020B0502020202020204" pitchFamily="34" charset="0"/>
                        </a:rPr>
                        <a:t>nourrir</a:t>
                      </a:r>
                      <a:endParaRPr lang="en-GB" sz="1600" dirty="0">
                        <a:effectLst/>
                        <a:latin typeface="Century Gothic" panose="020B0502020202020204" pitchFamily="34" charset="0"/>
                      </a:endParaRP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to feed, feeding</a:t>
                      </a:r>
                    </a:p>
                  </a:txBody>
                  <a:tcPr marL="90000" marR="90000" marT="46800" marB="46800" anchor="b"/>
                </a:tc>
                <a:extLst>
                  <a:ext uri="{0D108BD9-81ED-4DB2-BD59-A6C34878D82A}">
                    <a16:rowId xmlns:a16="http://schemas.microsoft.com/office/drawing/2014/main" val="141838412"/>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effectLst/>
                          <a:latin typeface="Century Gothic" panose="020B0502020202020204" pitchFamily="34" charset="0"/>
                        </a:rPr>
                        <a:t>le chat</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cat</a:t>
                      </a:r>
                    </a:p>
                  </a:txBody>
                  <a:tcPr marL="90000" marR="90000" marT="46800" marB="46800" anchor="b"/>
                </a:tc>
                <a:extLst>
                  <a:ext uri="{0D108BD9-81ED-4DB2-BD59-A6C34878D82A}">
                    <a16:rowId xmlns:a16="http://schemas.microsoft.com/office/drawing/2014/main" val="1683749526"/>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effectLst/>
                          <a:latin typeface="Century Gothic" panose="020B0502020202020204" pitchFamily="34" charset="0"/>
                        </a:rPr>
                        <a:t>le </a:t>
                      </a:r>
                      <a:r>
                        <a:rPr lang="en-GB" sz="1600" dirty="0" err="1">
                          <a:effectLst/>
                          <a:latin typeface="Century Gothic" panose="020B0502020202020204" pitchFamily="34" charset="0"/>
                        </a:rPr>
                        <a:t>dimanche</a:t>
                      </a:r>
                      <a:endParaRPr lang="en-GB" sz="1600" dirty="0">
                        <a:effectLst/>
                        <a:latin typeface="Century Gothic" panose="020B0502020202020204" pitchFamily="34" charset="0"/>
                      </a:endParaRP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Sunday</a:t>
                      </a:r>
                    </a:p>
                  </a:txBody>
                  <a:tcPr marL="90000" marR="90000" marT="46800" marB="46800" anchor="b"/>
                </a:tc>
                <a:extLst>
                  <a:ext uri="{0D108BD9-81ED-4DB2-BD59-A6C34878D82A}">
                    <a16:rowId xmlns:a16="http://schemas.microsoft.com/office/drawing/2014/main" val="3029552813"/>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err="1">
                          <a:effectLst/>
                          <a:latin typeface="Century Gothic" panose="020B0502020202020204" pitchFamily="34" charset="0"/>
                        </a:rPr>
                        <a:t>l’heure</a:t>
                      </a:r>
                      <a:r>
                        <a:rPr lang="en-GB" sz="1600" dirty="0">
                          <a:effectLst/>
                          <a:latin typeface="Century Gothic" panose="020B0502020202020204" pitchFamily="34" charset="0"/>
                        </a:rPr>
                        <a:t> (f)</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hour</a:t>
                      </a:r>
                    </a:p>
                  </a:txBody>
                  <a:tcPr marL="90000" marR="90000" marT="46800" marB="46800" anchor="b"/>
                </a:tc>
                <a:extLst>
                  <a:ext uri="{0D108BD9-81ED-4DB2-BD59-A6C34878D82A}">
                    <a16:rowId xmlns:a16="http://schemas.microsoft.com/office/drawing/2014/main" val="3491161878"/>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effectLst/>
                          <a:latin typeface="Century Gothic" panose="020B0502020202020204" pitchFamily="34" charset="0"/>
                        </a:rPr>
                        <a:t>le </a:t>
                      </a:r>
                      <a:r>
                        <a:rPr lang="en-GB" sz="1600" dirty="0" err="1">
                          <a:effectLst/>
                          <a:latin typeface="Century Gothic" panose="020B0502020202020204" pitchFamily="34" charset="0"/>
                        </a:rPr>
                        <a:t>jeudi</a:t>
                      </a:r>
                      <a:endParaRPr lang="en-GB" sz="1600" dirty="0">
                        <a:effectLst/>
                        <a:latin typeface="Century Gothic" panose="020B0502020202020204" pitchFamily="34" charset="0"/>
                      </a:endParaRP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Thursday</a:t>
                      </a:r>
                    </a:p>
                  </a:txBody>
                  <a:tcPr marL="90000" marR="90000" marT="46800" marB="46800" anchor="b"/>
                </a:tc>
                <a:extLst>
                  <a:ext uri="{0D108BD9-81ED-4DB2-BD59-A6C34878D82A}">
                    <a16:rowId xmlns:a16="http://schemas.microsoft.com/office/drawing/2014/main" val="977986458"/>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effectLst/>
                          <a:latin typeface="Century Gothic" panose="020B0502020202020204" pitchFamily="34" charset="0"/>
                        </a:rPr>
                        <a:t>le </a:t>
                      </a:r>
                      <a:r>
                        <a:rPr lang="en-GB" sz="1600" dirty="0" err="1">
                          <a:effectLst/>
                          <a:latin typeface="Century Gothic" panose="020B0502020202020204" pitchFamily="34" charset="0"/>
                        </a:rPr>
                        <a:t>lundi</a:t>
                      </a:r>
                      <a:endParaRPr lang="en-GB" sz="1600" dirty="0">
                        <a:effectLst/>
                        <a:latin typeface="Century Gothic" panose="020B0502020202020204" pitchFamily="34" charset="0"/>
                      </a:endParaRP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Monday</a:t>
                      </a:r>
                    </a:p>
                  </a:txBody>
                  <a:tcPr marL="90000" marR="90000" marT="46800" marB="46800" anchor="b"/>
                </a:tc>
                <a:extLst>
                  <a:ext uri="{0D108BD9-81ED-4DB2-BD59-A6C34878D82A}">
                    <a16:rowId xmlns:a16="http://schemas.microsoft.com/office/drawing/2014/main" val="3008129673"/>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effectLst/>
                          <a:latin typeface="Century Gothic" panose="020B0502020202020204" pitchFamily="34" charset="0"/>
                        </a:rPr>
                        <a:t>le </a:t>
                      </a:r>
                      <a:r>
                        <a:rPr lang="en-GB" sz="1600" dirty="0" err="1">
                          <a:effectLst/>
                          <a:latin typeface="Century Gothic" panose="020B0502020202020204" pitchFamily="34" charset="0"/>
                        </a:rPr>
                        <a:t>mardi</a:t>
                      </a:r>
                      <a:endParaRPr lang="en-GB" sz="1600" dirty="0">
                        <a:effectLst/>
                        <a:latin typeface="Century Gothic" panose="020B0502020202020204" pitchFamily="34" charset="0"/>
                      </a:endParaRP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Tuesday</a:t>
                      </a:r>
                    </a:p>
                  </a:txBody>
                  <a:tcPr marL="90000" marR="90000" marT="46800" marB="46800" anchor="b"/>
                </a:tc>
                <a:extLst>
                  <a:ext uri="{0D108BD9-81ED-4DB2-BD59-A6C34878D82A}">
                    <a16:rowId xmlns:a16="http://schemas.microsoft.com/office/drawing/2014/main" val="4091572625"/>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effectLst/>
                          <a:latin typeface="Century Gothic" panose="020B0502020202020204" pitchFamily="34" charset="0"/>
                        </a:rPr>
                        <a:t>le </a:t>
                      </a:r>
                      <a:r>
                        <a:rPr lang="en-GB" sz="1600" dirty="0" err="1">
                          <a:effectLst/>
                          <a:latin typeface="Century Gothic" panose="020B0502020202020204" pitchFamily="34" charset="0"/>
                        </a:rPr>
                        <a:t>mercredi</a:t>
                      </a:r>
                      <a:endParaRPr lang="en-GB" sz="1600" dirty="0">
                        <a:effectLst/>
                        <a:latin typeface="Century Gothic" panose="020B0502020202020204" pitchFamily="34" charset="0"/>
                      </a:endParaRP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Wednesday</a:t>
                      </a:r>
                    </a:p>
                  </a:txBody>
                  <a:tcPr marL="90000" marR="90000" marT="46800" marB="46800" anchor="b"/>
                </a:tc>
                <a:extLst>
                  <a:ext uri="{0D108BD9-81ED-4DB2-BD59-A6C34878D82A}">
                    <a16:rowId xmlns:a16="http://schemas.microsoft.com/office/drawing/2014/main" val="1061227613"/>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effectLst/>
                          <a:latin typeface="Century Gothic" panose="020B0502020202020204" pitchFamily="34" charset="0"/>
                        </a:rPr>
                        <a:t>la minute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minute</a:t>
                      </a:r>
                    </a:p>
                  </a:txBody>
                  <a:tcPr marL="90000" marR="90000" marT="46800" marB="46800" anchor="b"/>
                </a:tc>
                <a:extLst>
                  <a:ext uri="{0D108BD9-81ED-4DB2-BD59-A6C34878D82A}">
                    <a16:rowId xmlns:a16="http://schemas.microsoft.com/office/drawing/2014/main" val="2716920505"/>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effectLst/>
                          <a:latin typeface="Century Gothic" panose="020B0502020202020204" pitchFamily="34" charset="0"/>
                        </a:rPr>
                        <a:t>le </a:t>
                      </a:r>
                      <a:r>
                        <a:rPr lang="en-GB" sz="1600" dirty="0" err="1">
                          <a:effectLst/>
                          <a:latin typeface="Century Gothic" panose="020B0502020202020204" pitchFamily="34" charset="0"/>
                        </a:rPr>
                        <a:t>vendredi</a:t>
                      </a:r>
                      <a:endParaRPr lang="en-GB" sz="1600" dirty="0">
                        <a:effectLst/>
                        <a:latin typeface="Century Gothic" panose="020B0502020202020204" pitchFamily="34" charset="0"/>
                      </a:endParaRP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Friday</a:t>
                      </a:r>
                    </a:p>
                  </a:txBody>
                  <a:tcPr marL="90000" marR="90000" marT="46800" marB="46800" anchor="b"/>
                </a:tc>
                <a:extLst>
                  <a:ext uri="{0D108BD9-81ED-4DB2-BD59-A6C34878D82A}">
                    <a16:rowId xmlns:a16="http://schemas.microsoft.com/office/drawing/2014/main" val="10010"/>
                  </a:ext>
                </a:extLst>
              </a:tr>
            </a:tbl>
          </a:graphicData>
        </a:graphic>
      </p:graphicFrame>
      <p:pic>
        <p:nvPicPr>
          <p:cNvPr id="9" name="Picture 8" descr="QR code">
            <a:extLst>
              <a:ext uri="{FF2B5EF4-FFF2-40B4-BE49-F238E27FC236}">
                <a16:creationId xmlns:a16="http://schemas.microsoft.com/office/drawing/2014/main" id="{C01BB3CF-9ED0-A94C-A300-5DE88179EEFE}"/>
              </a:ext>
            </a:extLst>
          </p:cNvPr>
          <p:cNvPicPr/>
          <p:nvPr/>
        </p:nvPicPr>
        <p:blipFill>
          <a:blip r:embed="rId3">
            <a:extLst>
              <a:ext uri="{28A0092B-C50C-407E-A947-70E740481C1C}">
                <a14:useLocalDpi xmlns:a14="http://schemas.microsoft.com/office/drawing/2010/main" val="0"/>
              </a:ext>
            </a:extLst>
          </a:blip>
          <a:srcRect/>
          <a:stretch/>
        </p:blipFill>
        <p:spPr>
          <a:xfrm>
            <a:off x="3655411" y="7713208"/>
            <a:ext cx="1275434" cy="1275434"/>
          </a:xfrm>
          <a:prstGeom prst="rect">
            <a:avLst/>
          </a:prstGeom>
        </p:spPr>
      </p:pic>
      <p:pic>
        <p:nvPicPr>
          <p:cNvPr id="10" name="Picture 6" descr="Alarm Clock, Clock, Time, Wake Up, Awaken, Analog Clock">
            <a:extLst>
              <a:ext uri="{FF2B5EF4-FFF2-40B4-BE49-F238E27FC236}">
                <a16:creationId xmlns:a16="http://schemas.microsoft.com/office/drawing/2014/main" id="{2552AFC4-DEB3-114D-BC51-ECCDAA01A4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943" y="5552339"/>
            <a:ext cx="2880880" cy="2609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Black cat">
            <a:extLst>
              <a:ext uri="{FF2B5EF4-FFF2-40B4-BE49-F238E27FC236}">
                <a16:creationId xmlns:a16="http://schemas.microsoft.com/office/drawing/2014/main" id="{B1A74C09-6614-AD42-BCF1-D65393349A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264" y="5434398"/>
            <a:ext cx="1506841" cy="1843935"/>
          </a:xfrm>
          <a:prstGeom prst="rect">
            <a:avLst/>
          </a:prstGeom>
        </p:spPr>
      </p:pic>
      <p:sp>
        <p:nvSpPr>
          <p:cNvPr id="5" name="Title 4">
            <a:extLst>
              <a:ext uri="{FF2B5EF4-FFF2-40B4-BE49-F238E27FC236}">
                <a16:creationId xmlns:a16="http://schemas.microsoft.com/office/drawing/2014/main" id="{B42EC79F-BF37-1049-87DB-36607C618ED3}"/>
              </a:ext>
            </a:extLst>
          </p:cNvPr>
          <p:cNvSpPr>
            <a:spLocks noGrp="1"/>
          </p:cNvSpPr>
          <p:nvPr>
            <p:ph type="title"/>
          </p:nvPr>
        </p:nvSpPr>
        <p:spPr>
          <a:xfrm>
            <a:off x="108000" y="-143910"/>
            <a:ext cx="4672547" cy="1524000"/>
          </a:xfrm>
        </p:spPr>
        <p:txBody>
          <a:bodyPr/>
          <a:lstStyle/>
          <a:p>
            <a:pPr algn="l"/>
            <a:r>
              <a:rPr lang="en-US" sz="2000" b="1" dirty="0">
                <a:solidFill>
                  <a:schemeClr val="bg1"/>
                </a:solidFill>
                <a:latin typeface="Century Gothic" panose="020B0502020202020204" pitchFamily="34" charset="0"/>
              </a:rPr>
              <a:t>Talking</a:t>
            </a:r>
            <a:r>
              <a:rPr lang="en-US" sz="2000" b="1" baseline="0" dirty="0">
                <a:solidFill>
                  <a:schemeClr val="bg1"/>
                </a:solidFill>
                <a:latin typeface="Century Gothic" panose="020B0502020202020204" pitchFamily="34" charset="0"/>
              </a:rPr>
              <a:t> about what you are doing this week and what you do every week</a:t>
            </a:r>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4461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8000" y="118632"/>
            <a:ext cx="6526682"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These words have been especially chosen for their high-frequency.  This means words that are used a lot when you speak French, and therefore they are very useful words for you to know!</a:t>
            </a:r>
            <a:endParaRPr lang="en-GB" sz="1600" dirty="0">
              <a:solidFill>
                <a:prstClr val="black"/>
              </a:solidFill>
              <a:latin typeface="Century Gothic" panose="020B0502020202020204" pitchFamily="34" charset="0"/>
            </a:endParaRPr>
          </a:p>
        </p:txBody>
      </p:sp>
      <p:sp>
        <p:nvSpPr>
          <p:cNvPr id="71"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prstClr val="black"/>
                </a:solidFill>
                <a:latin typeface="Century Gothic" panose="020B0502020202020204" pitchFamily="34" charset="0"/>
              </a:rPr>
              <a:t>4</a:t>
            </a:r>
          </a:p>
        </p:txBody>
      </p:sp>
      <p:sp>
        <p:nvSpPr>
          <p:cNvPr id="42" name="TextBox 41"/>
          <p:cNvSpPr txBox="1"/>
          <p:nvPr/>
        </p:nvSpPr>
        <p:spPr>
          <a:xfrm rot="10800000" flipV="1">
            <a:off x="1130650" y="2997428"/>
            <a:ext cx="1173434" cy="400110"/>
          </a:xfrm>
          <a:prstGeom prst="rect">
            <a:avLst/>
          </a:prstGeom>
          <a:noFill/>
        </p:spPr>
        <p:txBody>
          <a:bodyPr wrap="square" rtlCol="0">
            <a:spAutoFit/>
          </a:bodyPr>
          <a:lstStyle/>
          <a:p>
            <a:pPr algn="ctr" fontAlgn="base">
              <a:spcBef>
                <a:spcPct val="0"/>
              </a:spcBef>
              <a:spcAft>
                <a:spcPct val="0"/>
              </a:spcAft>
              <a:defRPr/>
            </a:pPr>
            <a:r>
              <a:rPr lang="en-GB" sz="2000" dirty="0">
                <a:solidFill>
                  <a:prstClr val="black"/>
                </a:solidFill>
                <a:latin typeface="Century Gothic" panose="020B0502020202020204" pitchFamily="34" charset="0"/>
                <a:cs typeface="Calibri" panose="020F0502020204030204" pitchFamily="34" charset="0"/>
              </a:rPr>
              <a:t>école</a:t>
            </a:r>
          </a:p>
        </p:txBody>
      </p:sp>
      <p:sp>
        <p:nvSpPr>
          <p:cNvPr id="43" name="TextBox 42"/>
          <p:cNvSpPr txBox="1"/>
          <p:nvPr/>
        </p:nvSpPr>
        <p:spPr>
          <a:xfrm rot="10800000" flipV="1">
            <a:off x="2194327" y="2996040"/>
            <a:ext cx="137679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d’accord</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44" name="TextBox 43"/>
          <p:cNvSpPr txBox="1"/>
          <p:nvPr/>
        </p:nvSpPr>
        <p:spPr>
          <a:xfrm rot="10800000" flipV="1">
            <a:off x="3461364" y="3011429"/>
            <a:ext cx="1254675" cy="369332"/>
          </a:xfrm>
          <a:prstGeom prst="rect">
            <a:avLst/>
          </a:prstGeom>
          <a:noFill/>
        </p:spPr>
        <p:txBody>
          <a:bodyPr wrap="square" rtlCol="0">
            <a:spAutoFit/>
          </a:bodyPr>
          <a:lstStyle/>
          <a:p>
            <a:pPr algn="ctr" fontAlgn="base">
              <a:spcBef>
                <a:spcPct val="0"/>
              </a:spcBef>
              <a:spcAft>
                <a:spcPct val="0"/>
              </a:spcAft>
              <a:defRPr/>
            </a:pPr>
            <a:r>
              <a:rPr lang="en-GB" dirty="0" err="1">
                <a:solidFill>
                  <a:prstClr val="black"/>
                </a:solidFill>
                <a:latin typeface="Century Gothic" panose="020B0502020202020204" pitchFamily="34" charset="0"/>
                <a:cs typeface="Calibri" panose="020F0502020204030204" pitchFamily="34" charset="0"/>
              </a:rPr>
              <a:t>personne</a:t>
            </a:r>
            <a:endParaRPr lang="en-GB" strike="sngStrike" dirty="0">
              <a:solidFill>
                <a:prstClr val="black"/>
              </a:solidFill>
              <a:latin typeface="Century Gothic" panose="020B0502020202020204" pitchFamily="34" charset="0"/>
              <a:cs typeface="Calibri" panose="020F0502020204030204" pitchFamily="34" charset="0"/>
            </a:endParaRPr>
          </a:p>
        </p:txBody>
      </p:sp>
      <p:sp>
        <p:nvSpPr>
          <p:cNvPr id="45" name="TextBox 44"/>
          <p:cNvSpPr txBox="1"/>
          <p:nvPr/>
        </p:nvSpPr>
        <p:spPr>
          <a:xfrm rot="10800000" flipV="1">
            <a:off x="4606282" y="2996040"/>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dormir</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46" name="TextBox 45"/>
          <p:cNvSpPr txBox="1"/>
          <p:nvPr/>
        </p:nvSpPr>
        <p:spPr>
          <a:xfrm rot="10800000" flipV="1">
            <a:off x="5669958" y="2996040"/>
            <a:ext cx="1173434" cy="400110"/>
          </a:xfrm>
          <a:prstGeom prst="rect">
            <a:avLst/>
          </a:prstGeom>
          <a:noFill/>
        </p:spPr>
        <p:txBody>
          <a:bodyPr wrap="square" rtlCol="0">
            <a:spAutoFit/>
          </a:bodyPr>
          <a:lstStyle/>
          <a:p>
            <a:pPr algn="ctr" fontAlgn="base">
              <a:spcBef>
                <a:spcPct val="0"/>
              </a:spcBef>
              <a:spcAft>
                <a:spcPct val="0"/>
              </a:spcAft>
            </a:pPr>
            <a:r>
              <a:rPr lang="en-GB" sz="2000" dirty="0">
                <a:solidFill>
                  <a:prstClr val="black"/>
                </a:solidFill>
                <a:latin typeface="Century Gothic" panose="020B0502020202020204" pitchFamily="34" charset="0"/>
                <a:cs typeface="Calibri" panose="020F0502020204030204" pitchFamily="34" charset="0"/>
              </a:rPr>
              <a:t>poste</a:t>
            </a:r>
          </a:p>
        </p:txBody>
      </p:sp>
      <p:sp>
        <p:nvSpPr>
          <p:cNvPr id="60" name="Rectangle 59"/>
          <p:cNvSpPr/>
          <p:nvPr/>
        </p:nvSpPr>
        <p:spPr>
          <a:xfrm>
            <a:off x="3499196" y="2588236"/>
            <a:ext cx="1192955"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[person]</a:t>
            </a:r>
            <a:endParaRPr lang="en-GB" sz="4000" b="1" dirty="0">
              <a:solidFill>
                <a:prstClr val="black"/>
              </a:solidFill>
              <a:latin typeface="Century Gothic" panose="020B0502020202020204" pitchFamily="34" charset="0"/>
              <a:cs typeface="Calibri" panose="020F0502020204030204" pitchFamily="34" charset="0"/>
            </a:endParaRPr>
          </a:p>
        </p:txBody>
      </p:sp>
      <p:pic>
        <p:nvPicPr>
          <p:cNvPr id="129" name="Picture 128" descr="school building">
            <a:extLst>
              <a:ext uri="{FF2B5EF4-FFF2-40B4-BE49-F238E27FC236}">
                <a16:creationId xmlns:a16="http://schemas.microsoft.com/office/drawing/2014/main" id="{4AB6D359-F8FD-4723-914F-6F538C3D53F1}"/>
              </a:ext>
            </a:extLst>
          </p:cNvPr>
          <p:cNvPicPr>
            <a:picLocks noChangeAspect="1"/>
          </p:cNvPicPr>
          <p:nvPr/>
        </p:nvPicPr>
        <p:blipFill>
          <a:blip r:embed="rId3"/>
          <a:stretch>
            <a:fillRect/>
          </a:stretch>
        </p:blipFill>
        <p:spPr>
          <a:xfrm>
            <a:off x="1270973" y="2310505"/>
            <a:ext cx="942094" cy="717116"/>
          </a:xfrm>
          <a:prstGeom prst="rect">
            <a:avLst/>
          </a:prstGeom>
        </p:spPr>
      </p:pic>
      <p:pic>
        <p:nvPicPr>
          <p:cNvPr id="130" name="Picture 4" descr="post office">
            <a:extLst>
              <a:ext uri="{FF2B5EF4-FFF2-40B4-BE49-F238E27FC236}">
                <a16:creationId xmlns:a16="http://schemas.microsoft.com/office/drawing/2014/main" id="{B73250DF-8135-4549-832B-06C942372E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5529" y="2452897"/>
            <a:ext cx="1042633" cy="601486"/>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 descr="okay sign ">
            <a:extLst>
              <a:ext uri="{FF2B5EF4-FFF2-40B4-BE49-F238E27FC236}">
                <a16:creationId xmlns:a16="http://schemas.microsoft.com/office/drawing/2014/main" id="{ACEF0A6A-9D9E-4675-BBB3-DC6B40B0B9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5828" y="2360315"/>
            <a:ext cx="616985" cy="675745"/>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31" descr="boy sleeping in bed">
            <a:extLst>
              <a:ext uri="{FF2B5EF4-FFF2-40B4-BE49-F238E27FC236}">
                <a16:creationId xmlns:a16="http://schemas.microsoft.com/office/drawing/2014/main" id="{C0F13B6A-8ADD-4DBC-826F-A7FB95EDD8B7}"/>
              </a:ext>
            </a:extLst>
          </p:cNvPr>
          <p:cNvPicPr>
            <a:picLocks noChangeAspect="1"/>
          </p:cNvPicPr>
          <p:nvPr/>
        </p:nvPicPr>
        <p:blipFill>
          <a:blip r:embed="rId6"/>
          <a:stretch>
            <a:fillRect/>
          </a:stretch>
        </p:blipFill>
        <p:spPr>
          <a:xfrm>
            <a:off x="4807342" y="2409035"/>
            <a:ext cx="856332" cy="651659"/>
          </a:xfrm>
          <a:prstGeom prst="rect">
            <a:avLst/>
          </a:prstGeom>
        </p:spPr>
      </p:pic>
      <p:grpSp>
        <p:nvGrpSpPr>
          <p:cNvPr id="8" name="Group 7" descr="Picture of a door for SSC open o">
            <a:extLst>
              <a:ext uri="{FF2B5EF4-FFF2-40B4-BE49-F238E27FC236}">
                <a16:creationId xmlns:a16="http://schemas.microsoft.com/office/drawing/2014/main" id="{B4462F13-4189-774C-8FF1-C99293659083}"/>
              </a:ext>
            </a:extLst>
          </p:cNvPr>
          <p:cNvGrpSpPr/>
          <p:nvPr/>
        </p:nvGrpSpPr>
        <p:grpSpPr>
          <a:xfrm>
            <a:off x="128257" y="2397005"/>
            <a:ext cx="972000" cy="914032"/>
            <a:chOff x="142865" y="2307142"/>
            <a:chExt cx="972000" cy="914032"/>
          </a:xfrm>
        </p:grpSpPr>
        <p:sp>
          <p:nvSpPr>
            <p:cNvPr id="111" name="Rectangle 110">
              <a:extLst>
                <a:ext uri="{FF2B5EF4-FFF2-40B4-BE49-F238E27FC236}">
                  <a16:creationId xmlns:a16="http://schemas.microsoft.com/office/drawing/2014/main" id="{780405C6-2276-8941-BBAD-92CA1694CADC}"/>
                </a:ext>
              </a:extLst>
            </p:cNvPr>
            <p:cNvSpPr/>
            <p:nvPr/>
          </p:nvSpPr>
          <p:spPr>
            <a:xfrm>
              <a:off x="142865" y="2307142"/>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TextBox 113">
              <a:extLst>
                <a:ext uri="{FF2B5EF4-FFF2-40B4-BE49-F238E27FC236}">
                  <a16:creationId xmlns:a16="http://schemas.microsoft.com/office/drawing/2014/main" id="{0AAF832A-EE95-A547-BA72-ADB8EEF52749}"/>
                </a:ext>
              </a:extLst>
            </p:cNvPr>
            <p:cNvSpPr txBox="1"/>
            <p:nvPr/>
          </p:nvSpPr>
          <p:spPr>
            <a:xfrm>
              <a:off x="173794" y="2322112"/>
              <a:ext cx="530594" cy="184666"/>
            </a:xfrm>
            <a:prstGeom prst="rect">
              <a:avLst/>
            </a:prstGeom>
            <a:noFill/>
          </p:spPr>
          <p:txBody>
            <a:bodyPr wrap="none" lIns="0" tIns="0" rIns="0" bIns="0" rtlCol="0">
              <a:spAutoFit/>
            </a:bodyPr>
            <a:lstStyle/>
            <a:p>
              <a:r>
                <a:rPr lang="en-US" sz="1200" b="1" dirty="0">
                  <a:solidFill>
                    <a:srgbClr val="104F76"/>
                  </a:solidFill>
                  <a:latin typeface="Century Gothic" panose="020B0502020202020204" pitchFamily="34" charset="0"/>
                </a:rPr>
                <a:t>open o</a:t>
              </a:r>
            </a:p>
          </p:txBody>
        </p:sp>
        <p:sp>
          <p:nvSpPr>
            <p:cNvPr id="115" name="TextBox 114">
              <a:extLst>
                <a:ext uri="{FF2B5EF4-FFF2-40B4-BE49-F238E27FC236}">
                  <a16:creationId xmlns:a16="http://schemas.microsoft.com/office/drawing/2014/main" id="{617F7309-FB50-A84B-A836-8F83667159E6}"/>
                </a:ext>
              </a:extLst>
            </p:cNvPr>
            <p:cNvSpPr txBox="1"/>
            <p:nvPr/>
          </p:nvSpPr>
          <p:spPr>
            <a:xfrm>
              <a:off x="157919" y="3018186"/>
              <a:ext cx="944585" cy="184666"/>
            </a:xfrm>
            <a:prstGeom prst="rect">
              <a:avLst/>
            </a:prstGeom>
            <a:noFill/>
          </p:spPr>
          <p:txBody>
            <a:bodyPr wrap="square" lIns="0" tIns="0" rIns="0" bIns="0" rtlCol="0">
              <a:spAutoFit/>
            </a:bodyPr>
            <a:lstStyle/>
            <a:p>
              <a:pPr lvl="0" algn="ctr">
                <a:defRPr/>
              </a:pPr>
              <a:r>
                <a:rPr lang="en-GB" sz="1200" dirty="0" err="1">
                  <a:solidFill>
                    <a:srgbClr val="115076"/>
                  </a:solidFill>
                  <a:latin typeface="Century Gothic" panose="020B0502020202020204" pitchFamily="34" charset="0"/>
                  <a:cs typeface="Calibri" panose="020F0502020204030204" pitchFamily="34" charset="0"/>
                </a:rPr>
                <a:t>p</a:t>
              </a:r>
              <a:r>
                <a:rPr lang="en-GB" sz="1200" b="1" dirty="0" err="1">
                  <a:solidFill>
                    <a:srgbClr val="EE6000"/>
                  </a:solidFill>
                  <a:latin typeface="Century Gothic" panose="020B0502020202020204" pitchFamily="34" charset="0"/>
                  <a:cs typeface="Calibri" panose="020F0502020204030204" pitchFamily="34" charset="0"/>
                </a:rPr>
                <a:t>o</a:t>
              </a:r>
              <a:r>
                <a:rPr lang="en-GB" sz="1200" dirty="0" err="1">
                  <a:solidFill>
                    <a:srgbClr val="115076"/>
                  </a:solidFill>
                  <a:latin typeface="Century Gothic" panose="020B0502020202020204" pitchFamily="34" charset="0"/>
                  <a:cs typeface="Calibri" panose="020F0502020204030204" pitchFamily="34" charset="0"/>
                </a:rPr>
                <a:t>rte</a:t>
              </a:r>
              <a:endParaRPr lang="en-GB" sz="1200" dirty="0">
                <a:solidFill>
                  <a:srgbClr val="115076"/>
                </a:solidFill>
                <a:latin typeface="Century Gothic" panose="020B0502020202020204" pitchFamily="34" charset="0"/>
                <a:cs typeface="Calibri" panose="020F0502020204030204" pitchFamily="34" charset="0"/>
              </a:endParaRPr>
            </a:p>
          </p:txBody>
        </p:sp>
        <p:pic>
          <p:nvPicPr>
            <p:cNvPr id="117" name="Picture 2" descr="closed door">
              <a:extLst>
                <a:ext uri="{FF2B5EF4-FFF2-40B4-BE49-F238E27FC236}">
                  <a16:creationId xmlns:a16="http://schemas.microsoft.com/office/drawing/2014/main" id="{BD537670-7813-0A43-B290-0F9B83A31C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488991" y="2543895"/>
              <a:ext cx="277959" cy="48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xtBox 31"/>
          <p:cNvSpPr txBox="1"/>
          <p:nvPr/>
        </p:nvSpPr>
        <p:spPr>
          <a:xfrm rot="10800000" flipV="1">
            <a:off x="1227281" y="4276631"/>
            <a:ext cx="1276216"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contr</a:t>
            </a:r>
            <a:r>
              <a:rPr lang="en-GB" sz="2000" dirty="0" err="1">
                <a:solidFill>
                  <a:prstClr val="black"/>
                </a:solidFill>
                <a:latin typeface="Century Gothic" panose="020B0502020202020204" pitchFamily="34" charset="0"/>
                <a:cs typeface="Arial" panose="020B0604020202020204" pitchFamily="34" charset="0"/>
              </a:rPr>
              <a:t>ô</a:t>
            </a:r>
            <a:r>
              <a:rPr lang="en-GB" sz="2000" dirty="0" err="1">
                <a:solidFill>
                  <a:prstClr val="black"/>
                </a:solidFill>
                <a:latin typeface="Century Gothic" panose="020B0502020202020204" pitchFamily="34" charset="0"/>
                <a:cs typeface="Calibri" panose="020F0502020204030204" pitchFamily="34" charset="0"/>
              </a:rPr>
              <a:t>le</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33" name="TextBox 32"/>
          <p:cNvSpPr txBox="1"/>
          <p:nvPr/>
        </p:nvSpPr>
        <p:spPr>
          <a:xfrm rot="10800000" flipV="1">
            <a:off x="2383961" y="4276631"/>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dr</a:t>
            </a:r>
            <a:r>
              <a:rPr lang="en-GB" sz="2000" dirty="0" err="1">
                <a:solidFill>
                  <a:prstClr val="black"/>
                </a:solidFill>
                <a:latin typeface="Century Gothic" panose="020B0502020202020204" pitchFamily="34" charset="0"/>
                <a:cs typeface="Arial" panose="020B0604020202020204" pitchFamily="34" charset="0"/>
              </a:rPr>
              <a:t>ô</a:t>
            </a:r>
            <a:r>
              <a:rPr lang="en-GB" sz="2000" dirty="0" err="1">
                <a:solidFill>
                  <a:prstClr val="black"/>
                </a:solidFill>
                <a:latin typeface="Century Gothic" panose="020B0502020202020204" pitchFamily="34" charset="0"/>
                <a:cs typeface="Calibri" panose="020F0502020204030204" pitchFamily="34" charset="0"/>
              </a:rPr>
              <a:t>le</a:t>
            </a:r>
            <a:endParaRPr lang="en-GB" sz="1600" strike="sngStrike" dirty="0">
              <a:solidFill>
                <a:prstClr val="black"/>
              </a:solidFill>
              <a:latin typeface="Century Gothic" panose="020B0502020202020204" pitchFamily="34" charset="0"/>
              <a:cs typeface="Calibri" panose="020F0502020204030204" pitchFamily="34" charset="0"/>
            </a:endParaRPr>
          </a:p>
        </p:txBody>
      </p:sp>
      <p:sp>
        <p:nvSpPr>
          <p:cNvPr id="34" name="TextBox 33"/>
          <p:cNvSpPr txBox="1"/>
          <p:nvPr/>
        </p:nvSpPr>
        <p:spPr>
          <a:xfrm rot="10800000" flipV="1">
            <a:off x="3437859" y="4276631"/>
            <a:ext cx="1173434" cy="400110"/>
          </a:xfrm>
          <a:prstGeom prst="rect">
            <a:avLst/>
          </a:prstGeom>
          <a:noFill/>
        </p:spPr>
        <p:txBody>
          <a:bodyPr wrap="square" rtlCol="0">
            <a:spAutoFit/>
          </a:bodyPr>
          <a:lstStyle/>
          <a:p>
            <a:pPr algn="ctr" fontAlgn="base">
              <a:spcBef>
                <a:spcPct val="0"/>
              </a:spcBef>
              <a:spcAft>
                <a:spcPct val="0"/>
              </a:spcAft>
              <a:defRPr/>
            </a:pPr>
            <a:r>
              <a:rPr lang="en-GB" sz="2000" dirty="0">
                <a:solidFill>
                  <a:prstClr val="black"/>
                </a:solidFill>
                <a:latin typeface="Century Gothic" panose="020B0502020202020204" pitchFamily="34" charset="0"/>
                <a:cs typeface="Calibri" panose="020F0502020204030204" pitchFamily="34" charset="0"/>
              </a:rPr>
              <a:t>chose</a:t>
            </a:r>
            <a:endParaRPr lang="en-GB" strike="sngStrike" dirty="0">
              <a:solidFill>
                <a:prstClr val="black"/>
              </a:solidFill>
              <a:latin typeface="Century Gothic" panose="020B0502020202020204" pitchFamily="34" charset="0"/>
              <a:cs typeface="Calibri" panose="020F0502020204030204" pitchFamily="34" charset="0"/>
            </a:endParaRPr>
          </a:p>
        </p:txBody>
      </p:sp>
      <p:sp>
        <p:nvSpPr>
          <p:cNvPr id="35" name="TextBox 34"/>
          <p:cNvSpPr txBox="1"/>
          <p:nvPr/>
        </p:nvSpPr>
        <p:spPr>
          <a:xfrm rot="10800000" flipV="1">
            <a:off x="4491757" y="4276631"/>
            <a:ext cx="1173434" cy="400110"/>
          </a:xfrm>
          <a:prstGeom prst="rect">
            <a:avLst/>
          </a:prstGeom>
          <a:noFill/>
        </p:spPr>
        <p:txBody>
          <a:bodyPr wrap="square" rtlCol="0">
            <a:spAutoFit/>
          </a:bodyPr>
          <a:lstStyle/>
          <a:p>
            <a:pPr algn="ctr" fontAlgn="base">
              <a:spcBef>
                <a:spcPct val="0"/>
              </a:spcBef>
              <a:spcAft>
                <a:spcPct val="0"/>
              </a:spcAft>
              <a:defRPr/>
            </a:pPr>
            <a:r>
              <a:rPr lang="en-GB" sz="2000" dirty="0">
                <a:solidFill>
                  <a:prstClr val="black"/>
                </a:solidFill>
                <a:latin typeface="Century Gothic" panose="020B0502020202020204" pitchFamily="34" charset="0"/>
                <a:cs typeface="Calibri" panose="020F0502020204030204" pitchFamily="34" charset="0"/>
              </a:rPr>
              <a:t>mot</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36" name="TextBox 35"/>
          <p:cNvSpPr txBox="1"/>
          <p:nvPr/>
        </p:nvSpPr>
        <p:spPr>
          <a:xfrm rot="10800000" flipV="1">
            <a:off x="5545653" y="4276631"/>
            <a:ext cx="1173434" cy="400110"/>
          </a:xfrm>
          <a:prstGeom prst="rect">
            <a:avLst/>
          </a:prstGeom>
          <a:noFill/>
        </p:spPr>
        <p:txBody>
          <a:bodyPr wrap="square" rtlCol="0">
            <a:spAutoFit/>
          </a:bodyPr>
          <a:lstStyle/>
          <a:p>
            <a:pPr algn="ctr" fontAlgn="base">
              <a:spcBef>
                <a:spcPct val="0"/>
              </a:spcBef>
              <a:spcAft>
                <a:spcPct val="0"/>
              </a:spcAft>
            </a:pPr>
            <a:r>
              <a:rPr lang="en-GB" sz="2000" dirty="0" err="1">
                <a:solidFill>
                  <a:prstClr val="black"/>
                </a:solidFill>
                <a:latin typeface="Century Gothic" panose="020B0502020202020204" pitchFamily="34" charset="0"/>
                <a:cs typeface="Calibri" panose="020F0502020204030204" pitchFamily="34" charset="0"/>
              </a:rPr>
              <a:t>h</a:t>
            </a:r>
            <a:r>
              <a:rPr lang="en-GB" sz="2000" dirty="0" err="1">
                <a:solidFill>
                  <a:prstClr val="black"/>
                </a:solidFill>
                <a:latin typeface="Century Gothic" panose="020B0502020202020204" pitchFamily="34" charset="0"/>
                <a:cs typeface="Arial" panose="020B0604020202020204" pitchFamily="34" charset="0"/>
              </a:rPr>
              <a:t>ô</a:t>
            </a:r>
            <a:r>
              <a:rPr lang="en-GB" sz="2000" dirty="0" err="1">
                <a:solidFill>
                  <a:prstClr val="black"/>
                </a:solidFill>
                <a:latin typeface="Century Gothic" panose="020B0502020202020204" pitchFamily="34" charset="0"/>
                <a:cs typeface="Calibri" panose="020F0502020204030204" pitchFamily="34" charset="0"/>
              </a:rPr>
              <a:t>pital</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38" name="Rectangle 37"/>
          <p:cNvSpPr/>
          <p:nvPr/>
        </p:nvSpPr>
        <p:spPr>
          <a:xfrm>
            <a:off x="3537164" y="3782255"/>
            <a:ext cx="963726"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[thing]</a:t>
            </a:r>
            <a:endParaRPr lang="en-GB" sz="4000" b="1" dirty="0">
              <a:solidFill>
                <a:prstClr val="black"/>
              </a:solidFill>
              <a:latin typeface="Century Gothic" panose="020B0502020202020204" pitchFamily="34" charset="0"/>
              <a:cs typeface="Calibri" panose="020F0502020204030204" pitchFamily="34" charset="0"/>
            </a:endParaRPr>
          </a:p>
        </p:txBody>
      </p:sp>
      <p:pic>
        <p:nvPicPr>
          <p:cNvPr id="119" name="Picture 2" descr="Test Clip Art">
            <a:extLst>
              <a:ext uri="{FF2B5EF4-FFF2-40B4-BE49-F238E27FC236}">
                <a16:creationId xmlns:a16="http://schemas.microsoft.com/office/drawing/2014/main" id="{EE7192F5-CF42-416C-8768-24B7D174676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333" y1="50333" x2="28333" y2="50333"/>
                        <a14:foregroundMark x1="27667" y1="67333" x2="27667" y2="67333"/>
                        <a14:foregroundMark x1="68667" y1="26000" x2="68667" y2="26000"/>
                      </a14:backgroundRemoval>
                    </a14:imgEffect>
                  </a14:imgLayer>
                </a14:imgProps>
              </a:ext>
              <a:ext uri="{28A0092B-C50C-407E-A947-70E740481C1C}">
                <a14:useLocalDpi xmlns:a14="http://schemas.microsoft.com/office/drawing/2010/main" val="0"/>
              </a:ext>
            </a:extLst>
          </a:blip>
          <a:srcRect/>
          <a:stretch>
            <a:fillRect/>
          </a:stretch>
        </p:blipFill>
        <p:spPr bwMode="auto">
          <a:xfrm>
            <a:off x="1295664" y="3551538"/>
            <a:ext cx="936487" cy="93648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8" descr="Emotion, Face, Happy, Laughing, Round, Smiley">
            <a:extLst>
              <a:ext uri="{FF2B5EF4-FFF2-40B4-BE49-F238E27FC236}">
                <a16:creationId xmlns:a16="http://schemas.microsoft.com/office/drawing/2014/main" id="{9A27CB0F-7D77-4DE5-841E-3BCAA7BCB32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54201" y="3572945"/>
            <a:ext cx="731848" cy="733887"/>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a:extLst>
              <a:ext uri="{FF2B5EF4-FFF2-40B4-BE49-F238E27FC236}">
                <a16:creationId xmlns:a16="http://schemas.microsoft.com/office/drawing/2014/main" id="{530FCC81-140F-4860-82A4-A012DCF08713}"/>
              </a:ext>
            </a:extLst>
          </p:cNvPr>
          <p:cNvSpPr/>
          <p:nvPr/>
        </p:nvSpPr>
        <p:spPr>
          <a:xfrm>
            <a:off x="4580050" y="3781933"/>
            <a:ext cx="968535"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[word]</a:t>
            </a:r>
            <a:endParaRPr lang="en-GB" sz="4000" b="1" dirty="0">
              <a:solidFill>
                <a:prstClr val="black"/>
              </a:solidFill>
              <a:latin typeface="Century Gothic" panose="020B0502020202020204" pitchFamily="34" charset="0"/>
              <a:cs typeface="Calibri" panose="020F0502020204030204" pitchFamily="34" charset="0"/>
            </a:endParaRPr>
          </a:p>
        </p:txBody>
      </p:sp>
      <p:pic>
        <p:nvPicPr>
          <p:cNvPr id="123" name="Picture 4" descr="Hospital, Ambulance, Building, Emergency, Nurse, Doctor">
            <a:extLst>
              <a:ext uri="{FF2B5EF4-FFF2-40B4-BE49-F238E27FC236}">
                <a16:creationId xmlns:a16="http://schemas.microsoft.com/office/drawing/2014/main" id="{058B296F-EE58-4C8B-A64C-C505BFAF48E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99701" y="3633612"/>
            <a:ext cx="698359" cy="69835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descr="Picture of a photo for SSC closed o/ô">
            <a:extLst>
              <a:ext uri="{FF2B5EF4-FFF2-40B4-BE49-F238E27FC236}">
                <a16:creationId xmlns:a16="http://schemas.microsoft.com/office/drawing/2014/main" id="{92443780-09BB-0B48-9469-D2962B2FEAB6}"/>
              </a:ext>
            </a:extLst>
          </p:cNvPr>
          <p:cNvGrpSpPr/>
          <p:nvPr/>
        </p:nvGrpSpPr>
        <p:grpSpPr>
          <a:xfrm>
            <a:off x="128257" y="3657123"/>
            <a:ext cx="972000" cy="914032"/>
            <a:chOff x="143885" y="3414304"/>
            <a:chExt cx="972000" cy="914032"/>
          </a:xfrm>
        </p:grpSpPr>
        <p:sp>
          <p:nvSpPr>
            <p:cNvPr id="118" name="Rectangle 117">
              <a:extLst>
                <a:ext uri="{FF2B5EF4-FFF2-40B4-BE49-F238E27FC236}">
                  <a16:creationId xmlns:a16="http://schemas.microsoft.com/office/drawing/2014/main" id="{A2072871-600D-FC44-9FB8-F11B8000B729}"/>
                </a:ext>
              </a:extLst>
            </p:cNvPr>
            <p:cNvSpPr/>
            <p:nvPr/>
          </p:nvSpPr>
          <p:spPr>
            <a:xfrm>
              <a:off x="143885" y="3414304"/>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TextBox 120">
              <a:extLst>
                <a:ext uri="{FF2B5EF4-FFF2-40B4-BE49-F238E27FC236}">
                  <a16:creationId xmlns:a16="http://schemas.microsoft.com/office/drawing/2014/main" id="{4AEC1EF3-4091-0E4C-B607-B558244892AD}"/>
                </a:ext>
              </a:extLst>
            </p:cNvPr>
            <p:cNvSpPr txBox="1"/>
            <p:nvPr/>
          </p:nvSpPr>
          <p:spPr>
            <a:xfrm>
              <a:off x="174814" y="3429274"/>
              <a:ext cx="807913" cy="184666"/>
            </a:xfrm>
            <a:prstGeom prst="rect">
              <a:avLst/>
            </a:prstGeom>
            <a:noFill/>
          </p:spPr>
          <p:txBody>
            <a:bodyPr wrap="none" lIns="0" tIns="0" rIns="0" bIns="0" rtlCol="0">
              <a:spAutoFit/>
            </a:bodyPr>
            <a:lstStyle/>
            <a:p>
              <a:r>
                <a:rPr lang="en-US" sz="1200" b="1" dirty="0">
                  <a:solidFill>
                    <a:srgbClr val="104F76"/>
                  </a:solidFill>
                  <a:latin typeface="Century Gothic" panose="020B0502020202020204" pitchFamily="34" charset="0"/>
                </a:rPr>
                <a:t>closed o/</a:t>
              </a:r>
              <a:r>
                <a:rPr lang="en-US" sz="1200" b="1" dirty="0" err="1">
                  <a:solidFill>
                    <a:srgbClr val="104F76"/>
                  </a:solidFill>
                  <a:latin typeface="Century Gothic" panose="020B0502020202020204" pitchFamily="34" charset="0"/>
                </a:rPr>
                <a:t>ô</a:t>
              </a:r>
              <a:endParaRPr lang="en-US" sz="1200" b="1" dirty="0">
                <a:solidFill>
                  <a:srgbClr val="104F76"/>
                </a:solidFill>
                <a:latin typeface="Century Gothic" panose="020B0502020202020204" pitchFamily="34" charset="0"/>
              </a:endParaRPr>
            </a:p>
          </p:txBody>
        </p:sp>
        <p:sp>
          <p:nvSpPr>
            <p:cNvPr id="124" name="TextBox 123">
              <a:extLst>
                <a:ext uri="{FF2B5EF4-FFF2-40B4-BE49-F238E27FC236}">
                  <a16:creationId xmlns:a16="http://schemas.microsoft.com/office/drawing/2014/main" id="{F01B9552-0BFD-8549-BAD8-C597696394EA}"/>
                </a:ext>
              </a:extLst>
            </p:cNvPr>
            <p:cNvSpPr txBox="1"/>
            <p:nvPr/>
          </p:nvSpPr>
          <p:spPr>
            <a:xfrm>
              <a:off x="158939" y="4125348"/>
              <a:ext cx="944585" cy="184666"/>
            </a:xfrm>
            <a:prstGeom prst="rect">
              <a:avLst/>
            </a:prstGeom>
            <a:noFill/>
          </p:spPr>
          <p:txBody>
            <a:bodyPr wrap="square" lIns="0" tIns="0" rIns="0" bIns="0" rtlCol="0">
              <a:spAutoFit/>
            </a:bodyPr>
            <a:lstStyle/>
            <a:p>
              <a:pPr lvl="0" algn="ctr">
                <a:defRPr/>
              </a:pPr>
              <a:r>
                <a:rPr lang="en-GB" sz="1200" dirty="0">
                  <a:solidFill>
                    <a:srgbClr val="115076"/>
                  </a:solidFill>
                  <a:latin typeface="Century Gothic" panose="020B0502020202020204" pitchFamily="34" charset="0"/>
                  <a:cs typeface="Calibri" panose="020F0502020204030204" pitchFamily="34" charset="0"/>
                </a:rPr>
                <a:t>phot</a:t>
              </a:r>
              <a:r>
                <a:rPr lang="en-GB" sz="1200" b="1" dirty="0">
                  <a:solidFill>
                    <a:srgbClr val="EE6000"/>
                  </a:solidFill>
                  <a:latin typeface="Century Gothic" panose="020B0502020202020204" pitchFamily="34" charset="0"/>
                  <a:cs typeface="Calibri" panose="020F0502020204030204" pitchFamily="34" charset="0"/>
                </a:rPr>
                <a:t>o</a:t>
              </a:r>
              <a:endParaRPr lang="en-GB" sz="1200" dirty="0">
                <a:solidFill>
                  <a:srgbClr val="115076"/>
                </a:solidFill>
                <a:latin typeface="Century Gothic" panose="020B0502020202020204" pitchFamily="34" charset="0"/>
                <a:cs typeface="Calibri" panose="020F0502020204030204" pitchFamily="34" charset="0"/>
              </a:endParaRPr>
            </a:p>
          </p:txBody>
        </p:sp>
        <p:pic>
          <p:nvPicPr>
            <p:cNvPr id="126" name="Picture 2" descr="photo">
              <a:extLst>
                <a:ext uri="{FF2B5EF4-FFF2-40B4-BE49-F238E27FC236}">
                  <a16:creationId xmlns:a16="http://schemas.microsoft.com/office/drawing/2014/main" id="{9A5E563E-67A7-9A48-A237-562926A55C0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2452" y="3584275"/>
              <a:ext cx="675659" cy="675659"/>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TextBox 73">
            <a:extLst>
              <a:ext uri="{FF2B5EF4-FFF2-40B4-BE49-F238E27FC236}">
                <a16:creationId xmlns:a16="http://schemas.microsoft.com/office/drawing/2014/main" id="{C0B1D1ED-5378-EF45-A33C-CB335CD6D9FD}"/>
              </a:ext>
            </a:extLst>
          </p:cNvPr>
          <p:cNvSpPr txBox="1"/>
          <p:nvPr/>
        </p:nvSpPr>
        <p:spPr>
          <a:xfrm rot="10800000" flipV="1">
            <a:off x="1101343" y="5721043"/>
            <a:ext cx="1287381"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magasin</a:t>
            </a:r>
            <a:endParaRPr lang="en-GB" sz="2000" dirty="0">
              <a:solidFill>
                <a:prstClr val="black"/>
              </a:solidFill>
              <a:latin typeface="Century Gothic" panose="020B0502020202020204" pitchFamily="34" charset="0"/>
              <a:cs typeface="Calibri" panose="020F0502020204030204" pitchFamily="34" charset="0"/>
            </a:endParaRPr>
          </a:p>
        </p:txBody>
      </p:sp>
      <p:sp>
        <p:nvSpPr>
          <p:cNvPr id="75" name="TextBox 74">
            <a:extLst>
              <a:ext uri="{FF2B5EF4-FFF2-40B4-BE49-F238E27FC236}">
                <a16:creationId xmlns:a16="http://schemas.microsoft.com/office/drawing/2014/main" id="{27EFC7B3-A507-5F46-9D36-5377BC97FF51}"/>
              </a:ext>
            </a:extLst>
          </p:cNvPr>
          <p:cNvSpPr txBox="1"/>
          <p:nvPr/>
        </p:nvSpPr>
        <p:spPr>
          <a:xfrm rot="10800000" flipV="1">
            <a:off x="2322299" y="5721043"/>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désolé</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76" name="TextBox 75">
            <a:extLst>
              <a:ext uri="{FF2B5EF4-FFF2-40B4-BE49-F238E27FC236}">
                <a16:creationId xmlns:a16="http://schemas.microsoft.com/office/drawing/2014/main" id="{AD3C9104-3B76-3F4D-B181-E3311F1F4826}"/>
              </a:ext>
            </a:extLst>
          </p:cNvPr>
          <p:cNvSpPr txBox="1"/>
          <p:nvPr/>
        </p:nvSpPr>
        <p:spPr>
          <a:xfrm rot="10800000" flipV="1">
            <a:off x="3429308" y="5721043"/>
            <a:ext cx="1173434" cy="400110"/>
          </a:xfrm>
          <a:prstGeom prst="rect">
            <a:avLst/>
          </a:prstGeom>
          <a:noFill/>
        </p:spPr>
        <p:txBody>
          <a:bodyPr wrap="square" rtlCol="0">
            <a:spAutoFit/>
          </a:bodyPr>
          <a:lstStyle/>
          <a:p>
            <a:pPr algn="ctr" fontAlgn="base">
              <a:spcBef>
                <a:spcPct val="0"/>
              </a:spcBef>
              <a:spcAft>
                <a:spcPct val="0"/>
              </a:spcAft>
              <a:defRPr/>
            </a:pPr>
            <a:r>
              <a:rPr lang="en-GB" sz="2000" dirty="0">
                <a:solidFill>
                  <a:prstClr val="black"/>
                </a:solidFill>
                <a:latin typeface="Century Gothic" panose="020B0502020202020204" pitchFamily="34" charset="0"/>
                <a:cs typeface="Calibri" panose="020F0502020204030204" pitchFamily="34" charset="0"/>
              </a:rPr>
              <a:t>chose</a:t>
            </a:r>
            <a:endParaRPr lang="en-GB" strike="sngStrike" dirty="0">
              <a:solidFill>
                <a:prstClr val="black"/>
              </a:solidFill>
              <a:latin typeface="Century Gothic" panose="020B0502020202020204" pitchFamily="34" charset="0"/>
              <a:cs typeface="Calibri" panose="020F0502020204030204" pitchFamily="34" charset="0"/>
            </a:endParaRPr>
          </a:p>
        </p:txBody>
      </p:sp>
      <p:sp>
        <p:nvSpPr>
          <p:cNvPr id="77" name="TextBox 76">
            <a:extLst>
              <a:ext uri="{FF2B5EF4-FFF2-40B4-BE49-F238E27FC236}">
                <a16:creationId xmlns:a16="http://schemas.microsoft.com/office/drawing/2014/main" id="{8511A863-831C-2A4D-B703-4708711C878E}"/>
              </a:ext>
            </a:extLst>
          </p:cNvPr>
          <p:cNvSpPr txBox="1"/>
          <p:nvPr/>
        </p:nvSpPr>
        <p:spPr>
          <a:xfrm rot="10800000" flipV="1">
            <a:off x="4536317" y="5721043"/>
            <a:ext cx="1173434" cy="400110"/>
          </a:xfrm>
          <a:prstGeom prst="rect">
            <a:avLst/>
          </a:prstGeom>
          <a:noFill/>
        </p:spPr>
        <p:txBody>
          <a:bodyPr wrap="square" rtlCol="0">
            <a:spAutoFit/>
          </a:bodyPr>
          <a:lstStyle/>
          <a:p>
            <a:pPr algn="ctr" fontAlgn="base">
              <a:spcBef>
                <a:spcPct val="0"/>
              </a:spcBef>
              <a:spcAft>
                <a:spcPct val="0"/>
              </a:spcAft>
              <a:defRPr/>
            </a:pPr>
            <a:r>
              <a:rPr lang="en-GB" sz="2000" dirty="0">
                <a:solidFill>
                  <a:prstClr val="black"/>
                </a:solidFill>
                <a:latin typeface="Century Gothic" panose="020B0502020202020204" pitchFamily="34" charset="0"/>
                <a:cs typeface="Calibri" panose="020F0502020204030204" pitchFamily="34" charset="0"/>
              </a:rPr>
              <a:t>cuisine</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18637C42-1FA3-6E4F-BC86-FF98707CDF50}"/>
              </a:ext>
            </a:extLst>
          </p:cNvPr>
          <p:cNvSpPr txBox="1"/>
          <p:nvPr/>
        </p:nvSpPr>
        <p:spPr>
          <a:xfrm rot="10800000" flipV="1">
            <a:off x="5643326" y="5721043"/>
            <a:ext cx="1173434" cy="400110"/>
          </a:xfrm>
          <a:prstGeom prst="rect">
            <a:avLst/>
          </a:prstGeom>
          <a:noFill/>
        </p:spPr>
        <p:txBody>
          <a:bodyPr wrap="square" rtlCol="0">
            <a:spAutoFit/>
          </a:bodyPr>
          <a:lstStyle/>
          <a:p>
            <a:pPr algn="ctr" fontAlgn="base">
              <a:spcBef>
                <a:spcPct val="0"/>
              </a:spcBef>
              <a:spcAft>
                <a:spcPct val="0"/>
              </a:spcAft>
            </a:pPr>
            <a:r>
              <a:rPr lang="en-GB" sz="2000" dirty="0" err="1">
                <a:solidFill>
                  <a:prstClr val="black"/>
                </a:solidFill>
                <a:latin typeface="Century Gothic" panose="020B0502020202020204" pitchFamily="34" charset="0"/>
                <a:cs typeface="Calibri" panose="020F0502020204030204" pitchFamily="34" charset="0"/>
              </a:rPr>
              <a:t>église</a:t>
            </a:r>
            <a:endParaRPr lang="en-GB" sz="2000" dirty="0">
              <a:solidFill>
                <a:prstClr val="black"/>
              </a:solidFill>
              <a:latin typeface="Century Gothic" panose="020B0502020202020204" pitchFamily="34" charset="0"/>
              <a:cs typeface="Calibri" panose="020F0502020204030204" pitchFamily="34" charset="0"/>
            </a:endParaRPr>
          </a:p>
        </p:txBody>
      </p:sp>
      <p:sp>
        <p:nvSpPr>
          <p:cNvPr id="79" name="Rectangle 78">
            <a:extLst>
              <a:ext uri="{FF2B5EF4-FFF2-40B4-BE49-F238E27FC236}">
                <a16:creationId xmlns:a16="http://schemas.microsoft.com/office/drawing/2014/main" id="{F22C9A4A-B362-DC4D-8215-7CBE8329C02F}"/>
              </a:ext>
            </a:extLst>
          </p:cNvPr>
          <p:cNvSpPr/>
          <p:nvPr/>
        </p:nvSpPr>
        <p:spPr>
          <a:xfrm>
            <a:off x="2415813" y="5213822"/>
            <a:ext cx="936475"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[sorry]</a:t>
            </a:r>
            <a:endParaRPr lang="en-GB" sz="4000" b="1" dirty="0">
              <a:solidFill>
                <a:prstClr val="black"/>
              </a:solidFill>
              <a:latin typeface="Century Gothic" panose="020B0502020202020204" pitchFamily="34" charset="0"/>
              <a:cs typeface="Calibri" panose="020F0502020204030204" pitchFamily="34" charset="0"/>
            </a:endParaRPr>
          </a:p>
        </p:txBody>
      </p:sp>
      <p:sp>
        <p:nvSpPr>
          <p:cNvPr id="80" name="Rectangle 79">
            <a:extLst>
              <a:ext uri="{FF2B5EF4-FFF2-40B4-BE49-F238E27FC236}">
                <a16:creationId xmlns:a16="http://schemas.microsoft.com/office/drawing/2014/main" id="{504B0AE9-071E-4743-8F5B-642846B697F8}"/>
              </a:ext>
            </a:extLst>
          </p:cNvPr>
          <p:cNvSpPr/>
          <p:nvPr/>
        </p:nvSpPr>
        <p:spPr>
          <a:xfrm>
            <a:off x="3525953" y="5213374"/>
            <a:ext cx="963726"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[thing]</a:t>
            </a:r>
            <a:endParaRPr lang="en-GB" sz="4000" b="1" dirty="0">
              <a:solidFill>
                <a:prstClr val="black"/>
              </a:solidFill>
              <a:latin typeface="Century Gothic" panose="020B0502020202020204" pitchFamily="34" charset="0"/>
              <a:cs typeface="Calibri" panose="020F0502020204030204" pitchFamily="34" charset="0"/>
            </a:endParaRPr>
          </a:p>
        </p:txBody>
      </p:sp>
      <p:pic>
        <p:nvPicPr>
          <p:cNvPr id="81" name="Picture 2" descr="shop">
            <a:extLst>
              <a:ext uri="{FF2B5EF4-FFF2-40B4-BE49-F238E27FC236}">
                <a16:creationId xmlns:a16="http://schemas.microsoft.com/office/drawing/2014/main" id="{5C18D283-CED3-8645-80AE-85E65F60053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70973" y="5048045"/>
            <a:ext cx="681697" cy="75395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two ches">
            <a:extLst>
              <a:ext uri="{FF2B5EF4-FFF2-40B4-BE49-F238E27FC236}">
                <a16:creationId xmlns:a16="http://schemas.microsoft.com/office/drawing/2014/main" id="{881C5C99-5DB4-FA48-8973-D085C20855B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3874" r="23423"/>
          <a:stretch/>
        </p:blipFill>
        <p:spPr>
          <a:xfrm>
            <a:off x="4725681" y="5116325"/>
            <a:ext cx="794705" cy="753951"/>
          </a:xfrm>
          <a:prstGeom prst="rect">
            <a:avLst/>
          </a:prstGeom>
        </p:spPr>
      </p:pic>
      <p:pic>
        <p:nvPicPr>
          <p:cNvPr id="83" name="Picture 82" descr="church">
            <a:extLst>
              <a:ext uri="{FF2B5EF4-FFF2-40B4-BE49-F238E27FC236}">
                <a16:creationId xmlns:a16="http://schemas.microsoft.com/office/drawing/2014/main" id="{2F7D146C-149E-DF4D-A53B-EC52074FAE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24122" y="4830741"/>
            <a:ext cx="681697" cy="1044099"/>
          </a:xfrm>
          <a:prstGeom prst="rect">
            <a:avLst/>
          </a:prstGeom>
        </p:spPr>
      </p:pic>
      <p:grpSp>
        <p:nvGrpSpPr>
          <p:cNvPr id="31" name="Group 30" descr="Picture of a house for SSC -s-">
            <a:extLst>
              <a:ext uri="{FF2B5EF4-FFF2-40B4-BE49-F238E27FC236}">
                <a16:creationId xmlns:a16="http://schemas.microsoft.com/office/drawing/2014/main" id="{DB949E3D-68D0-CE48-9850-124DCC53B145}"/>
              </a:ext>
            </a:extLst>
          </p:cNvPr>
          <p:cNvGrpSpPr/>
          <p:nvPr/>
        </p:nvGrpSpPr>
        <p:grpSpPr>
          <a:xfrm>
            <a:off x="128257" y="5018931"/>
            <a:ext cx="972000" cy="914032"/>
            <a:chOff x="139342" y="4520447"/>
            <a:chExt cx="972000" cy="914032"/>
          </a:xfrm>
        </p:grpSpPr>
        <p:sp>
          <p:nvSpPr>
            <p:cNvPr id="127" name="Rectangle 126">
              <a:extLst>
                <a:ext uri="{FF2B5EF4-FFF2-40B4-BE49-F238E27FC236}">
                  <a16:creationId xmlns:a16="http://schemas.microsoft.com/office/drawing/2014/main" id="{1C125BAB-E41A-2544-A676-E2731154DF26}"/>
                </a:ext>
              </a:extLst>
            </p:cNvPr>
            <p:cNvSpPr/>
            <p:nvPr/>
          </p:nvSpPr>
          <p:spPr>
            <a:xfrm>
              <a:off x="139342" y="4520447"/>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TextBox 127">
              <a:extLst>
                <a:ext uri="{FF2B5EF4-FFF2-40B4-BE49-F238E27FC236}">
                  <a16:creationId xmlns:a16="http://schemas.microsoft.com/office/drawing/2014/main" id="{08272CD2-164F-2A4F-ACE4-CCBED25838FA}"/>
                </a:ext>
              </a:extLst>
            </p:cNvPr>
            <p:cNvSpPr txBox="1"/>
            <p:nvPr/>
          </p:nvSpPr>
          <p:spPr>
            <a:xfrm>
              <a:off x="170271" y="4535417"/>
              <a:ext cx="195566" cy="184666"/>
            </a:xfrm>
            <a:prstGeom prst="rect">
              <a:avLst/>
            </a:prstGeom>
            <a:noFill/>
          </p:spPr>
          <p:txBody>
            <a:bodyPr wrap="none" lIns="0" tIns="0" rIns="0" bIns="0" rtlCol="0">
              <a:spAutoFit/>
            </a:bodyPr>
            <a:lstStyle/>
            <a:p>
              <a:r>
                <a:rPr lang="en-US" sz="1200" b="1" dirty="0">
                  <a:solidFill>
                    <a:srgbClr val="104F76"/>
                  </a:solidFill>
                  <a:latin typeface="Century Gothic" panose="020B0502020202020204" pitchFamily="34" charset="0"/>
                </a:rPr>
                <a:t>-s-</a:t>
              </a:r>
            </a:p>
          </p:txBody>
        </p:sp>
        <p:sp>
          <p:nvSpPr>
            <p:cNvPr id="133" name="TextBox 132">
              <a:extLst>
                <a:ext uri="{FF2B5EF4-FFF2-40B4-BE49-F238E27FC236}">
                  <a16:creationId xmlns:a16="http://schemas.microsoft.com/office/drawing/2014/main" id="{AA176258-72F9-7947-8E0F-640D45E1ED74}"/>
                </a:ext>
              </a:extLst>
            </p:cNvPr>
            <p:cNvSpPr txBox="1"/>
            <p:nvPr/>
          </p:nvSpPr>
          <p:spPr>
            <a:xfrm>
              <a:off x="154396" y="5231491"/>
              <a:ext cx="944585" cy="184666"/>
            </a:xfrm>
            <a:prstGeom prst="rect">
              <a:avLst/>
            </a:prstGeom>
            <a:noFill/>
          </p:spPr>
          <p:txBody>
            <a:bodyPr wrap="square" lIns="0" tIns="0" rIns="0" bIns="0" rtlCol="0">
              <a:spAutoFit/>
            </a:bodyPr>
            <a:lstStyle/>
            <a:p>
              <a:pPr lvl="0" algn="ctr">
                <a:defRPr/>
              </a:pPr>
              <a:r>
                <a:rPr lang="en-GB" sz="1200" dirty="0" err="1">
                  <a:solidFill>
                    <a:srgbClr val="115076"/>
                  </a:solidFill>
                  <a:latin typeface="Century Gothic" panose="020B0502020202020204" pitchFamily="34" charset="0"/>
                  <a:cs typeface="Calibri" panose="020F0502020204030204" pitchFamily="34" charset="0"/>
                </a:rPr>
                <a:t>mai</a:t>
              </a:r>
              <a:r>
                <a:rPr lang="en-GB" sz="1200" b="1" dirty="0" err="1">
                  <a:solidFill>
                    <a:srgbClr val="EE6000"/>
                  </a:solidFill>
                  <a:latin typeface="Century Gothic" panose="020B0502020202020204" pitchFamily="34" charset="0"/>
                  <a:cs typeface="Calibri" panose="020F0502020204030204" pitchFamily="34" charset="0"/>
                </a:rPr>
                <a:t>s</a:t>
              </a:r>
              <a:r>
                <a:rPr lang="en-GB" sz="1200" dirty="0" err="1">
                  <a:solidFill>
                    <a:srgbClr val="115076"/>
                  </a:solidFill>
                  <a:latin typeface="Century Gothic" panose="020B0502020202020204" pitchFamily="34" charset="0"/>
                  <a:cs typeface="Calibri" panose="020F0502020204030204" pitchFamily="34" charset="0"/>
                </a:rPr>
                <a:t>on</a:t>
              </a:r>
              <a:endParaRPr lang="en-GB" sz="1200" dirty="0">
                <a:solidFill>
                  <a:srgbClr val="115076"/>
                </a:solidFill>
                <a:latin typeface="Century Gothic" panose="020B0502020202020204" pitchFamily="34" charset="0"/>
                <a:cs typeface="Calibri" panose="020F0502020204030204" pitchFamily="34" charset="0"/>
              </a:endParaRPr>
            </a:p>
          </p:txBody>
        </p:sp>
        <p:pic>
          <p:nvPicPr>
            <p:cNvPr id="135" name="Picture 2" descr="House 12 Clip Art">
              <a:extLst>
                <a:ext uri="{FF2B5EF4-FFF2-40B4-BE49-F238E27FC236}">
                  <a16:creationId xmlns:a16="http://schemas.microsoft.com/office/drawing/2014/main" id="{EFE32822-B08B-9D44-ADF7-ADDCE7811AB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3489" y="4669711"/>
              <a:ext cx="680938" cy="547020"/>
            </a:xfrm>
            <a:prstGeom prst="rect">
              <a:avLst/>
            </a:prstGeom>
            <a:noFill/>
            <a:extLst>
              <a:ext uri="{909E8E84-426E-40DD-AFC4-6F175D3DCCD1}">
                <a14:hiddenFill xmlns:a14="http://schemas.microsoft.com/office/drawing/2010/main">
                  <a:solidFill>
                    <a:srgbClr val="FFFFFF"/>
                  </a:solidFill>
                </a14:hiddenFill>
              </a:ext>
            </a:extLst>
          </p:spPr>
        </p:pic>
      </p:grpSp>
      <p:sp>
        <p:nvSpPr>
          <p:cNvPr id="159" name="TextBox 158">
            <a:extLst>
              <a:ext uri="{FF2B5EF4-FFF2-40B4-BE49-F238E27FC236}">
                <a16:creationId xmlns:a16="http://schemas.microsoft.com/office/drawing/2014/main" id="{79FEBD60-8C18-412D-B3CD-943E3BF160F7}"/>
              </a:ext>
            </a:extLst>
          </p:cNvPr>
          <p:cNvSpPr txBox="1"/>
          <p:nvPr/>
        </p:nvSpPr>
        <p:spPr>
          <a:xfrm rot="10800000" flipV="1">
            <a:off x="1202057" y="7044661"/>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gagner</a:t>
            </a:r>
            <a:endParaRPr lang="en-GB" sz="2000" dirty="0">
              <a:solidFill>
                <a:prstClr val="black"/>
              </a:solidFill>
              <a:latin typeface="Century Gothic" panose="020B0502020202020204" pitchFamily="34" charset="0"/>
              <a:cs typeface="Calibri" panose="020F0502020204030204" pitchFamily="34" charset="0"/>
            </a:endParaRPr>
          </a:p>
        </p:txBody>
      </p:sp>
      <p:sp>
        <p:nvSpPr>
          <p:cNvPr id="160" name="TextBox 159">
            <a:extLst>
              <a:ext uri="{FF2B5EF4-FFF2-40B4-BE49-F238E27FC236}">
                <a16:creationId xmlns:a16="http://schemas.microsoft.com/office/drawing/2014/main" id="{02E6643C-78D3-494A-A395-11FE6524AAE1}"/>
              </a:ext>
            </a:extLst>
          </p:cNvPr>
          <p:cNvSpPr txBox="1"/>
          <p:nvPr/>
        </p:nvSpPr>
        <p:spPr>
          <a:xfrm rot="10800000" flipV="1">
            <a:off x="2251957" y="7062851"/>
            <a:ext cx="1275399" cy="369332"/>
          </a:xfrm>
          <a:prstGeom prst="rect">
            <a:avLst/>
          </a:prstGeom>
          <a:noFill/>
        </p:spPr>
        <p:txBody>
          <a:bodyPr wrap="square" rtlCol="0">
            <a:spAutoFit/>
          </a:bodyPr>
          <a:lstStyle/>
          <a:p>
            <a:pPr algn="ctr" fontAlgn="base">
              <a:spcBef>
                <a:spcPct val="0"/>
              </a:spcBef>
              <a:spcAft>
                <a:spcPct val="0"/>
              </a:spcAft>
              <a:defRPr/>
            </a:pPr>
            <a:r>
              <a:rPr lang="en-GB" dirty="0" err="1">
                <a:solidFill>
                  <a:prstClr val="black"/>
                </a:solidFill>
                <a:latin typeface="Century Gothic" panose="020B0502020202020204" pitchFamily="34" charset="0"/>
                <a:cs typeface="Calibri" panose="020F0502020204030204" pitchFamily="34" charset="0"/>
              </a:rPr>
              <a:t>espagnol</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161" name="TextBox 160">
            <a:extLst>
              <a:ext uri="{FF2B5EF4-FFF2-40B4-BE49-F238E27FC236}">
                <a16:creationId xmlns:a16="http://schemas.microsoft.com/office/drawing/2014/main" id="{BA68FE0B-B58F-487C-8B8E-921EB4883877}"/>
              </a:ext>
            </a:extLst>
          </p:cNvPr>
          <p:cNvSpPr txBox="1"/>
          <p:nvPr/>
        </p:nvSpPr>
        <p:spPr>
          <a:xfrm rot="10800000" flipV="1">
            <a:off x="3365368" y="7044661"/>
            <a:ext cx="1173434" cy="400110"/>
          </a:xfrm>
          <a:prstGeom prst="rect">
            <a:avLst/>
          </a:prstGeom>
          <a:noFill/>
        </p:spPr>
        <p:txBody>
          <a:bodyPr wrap="square" rtlCol="0">
            <a:spAutoFit/>
          </a:bodyPr>
          <a:lstStyle/>
          <a:p>
            <a:pPr algn="ctr" fontAlgn="base">
              <a:spcBef>
                <a:spcPct val="0"/>
              </a:spcBef>
              <a:spcAft>
                <a:spcPct val="0"/>
              </a:spcAft>
              <a:defRPr/>
            </a:pPr>
            <a:r>
              <a:rPr lang="en-GB" sz="2000" dirty="0">
                <a:solidFill>
                  <a:prstClr val="black"/>
                </a:solidFill>
                <a:latin typeface="Century Gothic" panose="020B0502020202020204" pitchFamily="34" charset="0"/>
                <a:cs typeface="Calibri" panose="020F0502020204030204" pitchFamily="34" charset="0"/>
              </a:rPr>
              <a:t>ignorer</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162" name="TextBox 161">
            <a:extLst>
              <a:ext uri="{FF2B5EF4-FFF2-40B4-BE49-F238E27FC236}">
                <a16:creationId xmlns:a16="http://schemas.microsoft.com/office/drawing/2014/main" id="{1DE33941-E8F3-4BE6-9FA1-4517CFA812A3}"/>
              </a:ext>
            </a:extLst>
          </p:cNvPr>
          <p:cNvSpPr txBox="1"/>
          <p:nvPr/>
        </p:nvSpPr>
        <p:spPr>
          <a:xfrm rot="10800000" flipV="1">
            <a:off x="4396041" y="7075439"/>
            <a:ext cx="1269979" cy="338554"/>
          </a:xfrm>
          <a:prstGeom prst="rect">
            <a:avLst/>
          </a:prstGeom>
          <a:noFill/>
        </p:spPr>
        <p:txBody>
          <a:bodyPr wrap="square" rtlCol="0">
            <a:spAutoFit/>
          </a:bodyPr>
          <a:lstStyle/>
          <a:p>
            <a:pPr algn="ctr" fontAlgn="base">
              <a:spcBef>
                <a:spcPct val="0"/>
              </a:spcBef>
              <a:spcAft>
                <a:spcPct val="0"/>
              </a:spcAft>
              <a:defRPr/>
            </a:pPr>
            <a:r>
              <a:rPr lang="en-GB" sz="1600" dirty="0" err="1">
                <a:solidFill>
                  <a:prstClr val="black"/>
                </a:solidFill>
                <a:latin typeface="Century Gothic" panose="020B0502020202020204" pitchFamily="34" charset="0"/>
                <a:cs typeface="Calibri" panose="020F0502020204030204" pitchFamily="34" charset="0"/>
              </a:rPr>
              <a:t>Allemagne</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163" name="TextBox 162">
            <a:extLst>
              <a:ext uri="{FF2B5EF4-FFF2-40B4-BE49-F238E27FC236}">
                <a16:creationId xmlns:a16="http://schemas.microsoft.com/office/drawing/2014/main" id="{DC8C148B-F2DE-4490-8533-888C291B24C7}"/>
              </a:ext>
            </a:extLst>
          </p:cNvPr>
          <p:cNvSpPr txBox="1"/>
          <p:nvPr/>
        </p:nvSpPr>
        <p:spPr>
          <a:xfrm rot="10800000" flipV="1">
            <a:off x="5523258" y="7075439"/>
            <a:ext cx="1239235" cy="338554"/>
          </a:xfrm>
          <a:prstGeom prst="rect">
            <a:avLst/>
          </a:prstGeom>
          <a:noFill/>
        </p:spPr>
        <p:txBody>
          <a:bodyPr wrap="square" rtlCol="0">
            <a:spAutoFit/>
          </a:bodyPr>
          <a:lstStyle/>
          <a:p>
            <a:pPr algn="ctr" fontAlgn="base">
              <a:spcBef>
                <a:spcPct val="0"/>
              </a:spcBef>
              <a:spcAft>
                <a:spcPct val="0"/>
              </a:spcAft>
            </a:pPr>
            <a:r>
              <a:rPr lang="en-GB" sz="1600" dirty="0" err="1">
                <a:solidFill>
                  <a:prstClr val="black"/>
                </a:solidFill>
                <a:latin typeface="Century Gothic" panose="020B0502020202020204" pitchFamily="34" charset="0"/>
                <a:cs typeface="Calibri" panose="020F0502020204030204" pitchFamily="34" charset="0"/>
              </a:rPr>
              <a:t>montagne</a:t>
            </a:r>
            <a:endParaRPr lang="en-GB" sz="2000" dirty="0">
              <a:solidFill>
                <a:prstClr val="black"/>
              </a:solidFill>
              <a:latin typeface="Century Gothic" panose="020B0502020202020204" pitchFamily="34" charset="0"/>
              <a:cs typeface="Calibri" panose="020F0502020204030204" pitchFamily="34" charset="0"/>
            </a:endParaRPr>
          </a:p>
        </p:txBody>
      </p:sp>
      <p:sp>
        <p:nvSpPr>
          <p:cNvPr id="164" name="Rectangle 163">
            <a:extLst>
              <a:ext uri="{FF2B5EF4-FFF2-40B4-BE49-F238E27FC236}">
                <a16:creationId xmlns:a16="http://schemas.microsoft.com/office/drawing/2014/main" id="{1F55BAAF-1937-4C7D-9638-DAEAB4DCC1A6}"/>
              </a:ext>
            </a:extLst>
          </p:cNvPr>
          <p:cNvSpPr/>
          <p:nvPr/>
        </p:nvSpPr>
        <p:spPr>
          <a:xfrm>
            <a:off x="3443339" y="6380593"/>
            <a:ext cx="973343" cy="707886"/>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[to not</a:t>
            </a:r>
          </a:p>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know]</a:t>
            </a:r>
            <a:endParaRPr lang="en-GB" sz="4000" b="1" dirty="0">
              <a:solidFill>
                <a:prstClr val="black"/>
              </a:solidFill>
              <a:latin typeface="Century Gothic" panose="020B0502020202020204" pitchFamily="34" charset="0"/>
              <a:cs typeface="Calibri" panose="020F0502020204030204" pitchFamily="34" charset="0"/>
            </a:endParaRPr>
          </a:p>
        </p:txBody>
      </p:sp>
      <p:pic>
        <p:nvPicPr>
          <p:cNvPr id="167" name="Picture 166" descr="gold trophy">
            <a:extLst>
              <a:ext uri="{FF2B5EF4-FFF2-40B4-BE49-F238E27FC236}">
                <a16:creationId xmlns:a16="http://schemas.microsoft.com/office/drawing/2014/main" id="{EF4E6AF2-8E0D-4B37-A609-6DE86D8E61D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22925" y="6344354"/>
            <a:ext cx="775631" cy="775631"/>
          </a:xfrm>
          <a:prstGeom prst="rect">
            <a:avLst/>
          </a:prstGeom>
        </p:spPr>
      </p:pic>
      <p:pic>
        <p:nvPicPr>
          <p:cNvPr id="168" name="Picture 167" descr="the Spanish flag">
            <a:extLst>
              <a:ext uri="{FF2B5EF4-FFF2-40B4-BE49-F238E27FC236}">
                <a16:creationId xmlns:a16="http://schemas.microsoft.com/office/drawing/2014/main" id="{DB5F0311-43BD-48AE-9133-3F0F5873914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81609" y="6387621"/>
            <a:ext cx="953161" cy="634448"/>
          </a:xfrm>
          <a:prstGeom prst="rect">
            <a:avLst/>
          </a:prstGeom>
        </p:spPr>
      </p:pic>
      <p:pic>
        <p:nvPicPr>
          <p:cNvPr id="169" name="Picture 168" descr="Germany">
            <a:extLst>
              <a:ext uri="{FF2B5EF4-FFF2-40B4-BE49-F238E27FC236}">
                <a16:creationId xmlns:a16="http://schemas.microsoft.com/office/drawing/2014/main" id="{2D4E72CE-E5B9-4B5C-8717-CE282FBC310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526890" y="6275153"/>
            <a:ext cx="914032" cy="914032"/>
          </a:xfrm>
          <a:prstGeom prst="rect">
            <a:avLst/>
          </a:prstGeom>
        </p:spPr>
      </p:pic>
      <p:pic>
        <p:nvPicPr>
          <p:cNvPr id="170" name="Picture 169" descr="mountain">
            <a:extLst>
              <a:ext uri="{FF2B5EF4-FFF2-40B4-BE49-F238E27FC236}">
                <a16:creationId xmlns:a16="http://schemas.microsoft.com/office/drawing/2014/main" id="{214CAE9B-2E77-4865-BBBC-9B49ADB4C74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709751" y="6290646"/>
            <a:ext cx="883046" cy="883046"/>
          </a:xfrm>
          <a:prstGeom prst="rect">
            <a:avLst/>
          </a:prstGeom>
        </p:spPr>
      </p:pic>
      <p:grpSp>
        <p:nvGrpSpPr>
          <p:cNvPr id="41" name="Group 40" descr="Picture of a line for SSC -gn-">
            <a:extLst>
              <a:ext uri="{FF2B5EF4-FFF2-40B4-BE49-F238E27FC236}">
                <a16:creationId xmlns:a16="http://schemas.microsoft.com/office/drawing/2014/main" id="{F905FBB9-A18B-A248-A0B6-B9F80A93467B}"/>
              </a:ext>
            </a:extLst>
          </p:cNvPr>
          <p:cNvGrpSpPr/>
          <p:nvPr/>
        </p:nvGrpSpPr>
        <p:grpSpPr>
          <a:xfrm>
            <a:off x="128257" y="6402946"/>
            <a:ext cx="972000" cy="914032"/>
            <a:chOff x="139342" y="5644896"/>
            <a:chExt cx="972000" cy="914032"/>
          </a:xfrm>
        </p:grpSpPr>
        <p:sp>
          <p:nvSpPr>
            <p:cNvPr id="140" name="Rectangle 139">
              <a:extLst>
                <a:ext uri="{FF2B5EF4-FFF2-40B4-BE49-F238E27FC236}">
                  <a16:creationId xmlns:a16="http://schemas.microsoft.com/office/drawing/2014/main" id="{D2FC187A-89CF-B148-BAA3-DFF890D4A8F6}"/>
                </a:ext>
              </a:extLst>
            </p:cNvPr>
            <p:cNvSpPr/>
            <p:nvPr/>
          </p:nvSpPr>
          <p:spPr>
            <a:xfrm>
              <a:off x="139342" y="5644896"/>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TextBox 140">
              <a:extLst>
                <a:ext uri="{FF2B5EF4-FFF2-40B4-BE49-F238E27FC236}">
                  <a16:creationId xmlns:a16="http://schemas.microsoft.com/office/drawing/2014/main" id="{D9466F5E-FF3B-7442-9940-4B57618B031A}"/>
                </a:ext>
              </a:extLst>
            </p:cNvPr>
            <p:cNvSpPr txBox="1"/>
            <p:nvPr/>
          </p:nvSpPr>
          <p:spPr>
            <a:xfrm>
              <a:off x="170271" y="5659866"/>
              <a:ext cx="322204" cy="184666"/>
            </a:xfrm>
            <a:prstGeom prst="rect">
              <a:avLst/>
            </a:prstGeom>
            <a:noFill/>
          </p:spPr>
          <p:txBody>
            <a:bodyPr wrap="none" lIns="0" tIns="0" rIns="0" bIns="0" rtlCol="0">
              <a:spAutoFit/>
            </a:bodyPr>
            <a:lstStyle/>
            <a:p>
              <a:r>
                <a:rPr lang="en-US" sz="1200" b="1" dirty="0">
                  <a:solidFill>
                    <a:srgbClr val="104F76"/>
                  </a:solidFill>
                  <a:latin typeface="Century Gothic" panose="020B0502020202020204" pitchFamily="34" charset="0"/>
                </a:rPr>
                <a:t>-</a:t>
              </a:r>
              <a:r>
                <a:rPr lang="en-US" sz="1200" b="1" dirty="0" err="1">
                  <a:solidFill>
                    <a:srgbClr val="104F76"/>
                  </a:solidFill>
                  <a:latin typeface="Century Gothic" panose="020B0502020202020204" pitchFamily="34" charset="0"/>
                </a:rPr>
                <a:t>gn</a:t>
              </a:r>
              <a:r>
                <a:rPr lang="en-US" sz="1200" b="1" dirty="0">
                  <a:solidFill>
                    <a:srgbClr val="104F76"/>
                  </a:solidFill>
                  <a:latin typeface="Century Gothic" panose="020B0502020202020204" pitchFamily="34" charset="0"/>
                </a:rPr>
                <a:t>-</a:t>
              </a:r>
            </a:p>
          </p:txBody>
        </p:sp>
        <p:sp>
          <p:nvSpPr>
            <p:cNvPr id="142" name="TextBox 141">
              <a:extLst>
                <a:ext uri="{FF2B5EF4-FFF2-40B4-BE49-F238E27FC236}">
                  <a16:creationId xmlns:a16="http://schemas.microsoft.com/office/drawing/2014/main" id="{00330403-51DE-9B45-8E1D-A7CB6C7CE7B3}"/>
                </a:ext>
              </a:extLst>
            </p:cNvPr>
            <p:cNvSpPr txBox="1"/>
            <p:nvPr/>
          </p:nvSpPr>
          <p:spPr>
            <a:xfrm>
              <a:off x="154396" y="6355940"/>
              <a:ext cx="944585" cy="184666"/>
            </a:xfrm>
            <a:prstGeom prst="rect">
              <a:avLst/>
            </a:prstGeom>
            <a:noFill/>
          </p:spPr>
          <p:txBody>
            <a:bodyPr wrap="square" lIns="0" tIns="0" rIns="0" bIns="0" rtlCol="0">
              <a:spAutoFit/>
            </a:bodyPr>
            <a:lstStyle/>
            <a:p>
              <a:pPr lvl="0" algn="ctr">
                <a:defRPr/>
              </a:pPr>
              <a:r>
                <a:rPr lang="en-GB" sz="1200" dirty="0" err="1">
                  <a:solidFill>
                    <a:srgbClr val="115076"/>
                  </a:solidFill>
                  <a:latin typeface="Century Gothic" panose="020B0502020202020204" pitchFamily="34" charset="0"/>
                  <a:cs typeface="Calibri" panose="020F0502020204030204" pitchFamily="34" charset="0"/>
                </a:rPr>
                <a:t>li</a:t>
              </a:r>
              <a:r>
                <a:rPr lang="en-GB" sz="1200" b="1" dirty="0" err="1">
                  <a:solidFill>
                    <a:srgbClr val="EE6000"/>
                  </a:solidFill>
                  <a:latin typeface="Century Gothic" panose="020B0502020202020204" pitchFamily="34" charset="0"/>
                  <a:cs typeface="Calibri" panose="020F0502020204030204" pitchFamily="34" charset="0"/>
                </a:rPr>
                <a:t>gn</a:t>
              </a:r>
              <a:r>
                <a:rPr lang="en-GB" sz="1200" dirty="0" err="1">
                  <a:solidFill>
                    <a:srgbClr val="115076"/>
                  </a:solidFill>
                  <a:latin typeface="Century Gothic" panose="020B0502020202020204" pitchFamily="34" charset="0"/>
                  <a:cs typeface="Calibri" panose="020F0502020204030204" pitchFamily="34" charset="0"/>
                </a:rPr>
                <a:t>e</a:t>
              </a:r>
              <a:endParaRPr lang="en-GB" sz="1200" dirty="0">
                <a:solidFill>
                  <a:srgbClr val="115076"/>
                </a:solidFill>
                <a:latin typeface="Century Gothic" panose="020B0502020202020204" pitchFamily="34" charset="0"/>
                <a:cs typeface="Calibri" panose="020F0502020204030204" pitchFamily="34" charset="0"/>
              </a:endParaRPr>
            </a:p>
          </p:txBody>
        </p:sp>
        <p:pic>
          <p:nvPicPr>
            <p:cNvPr id="144" name="Picture 143" descr="scissors cutting on a line">
              <a:extLst>
                <a:ext uri="{FF2B5EF4-FFF2-40B4-BE49-F238E27FC236}">
                  <a16:creationId xmlns:a16="http://schemas.microsoft.com/office/drawing/2014/main" id="{5B4B1110-76FE-9744-9E6C-67665D55F8B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70483" y="5970667"/>
              <a:ext cx="766950" cy="371876"/>
            </a:xfrm>
            <a:prstGeom prst="rect">
              <a:avLst/>
            </a:prstGeom>
          </p:spPr>
        </p:pic>
      </p:grpSp>
      <p:sp>
        <p:nvSpPr>
          <p:cNvPr id="87" name="TextBox 86">
            <a:extLst>
              <a:ext uri="{FF2B5EF4-FFF2-40B4-BE49-F238E27FC236}">
                <a16:creationId xmlns:a16="http://schemas.microsoft.com/office/drawing/2014/main" id="{0373F72D-6D7C-CA48-91DB-DBDD698F7298}"/>
              </a:ext>
            </a:extLst>
          </p:cNvPr>
          <p:cNvSpPr txBox="1"/>
          <p:nvPr/>
        </p:nvSpPr>
        <p:spPr>
          <a:xfrm rot="10800000" flipV="1">
            <a:off x="1094450" y="8383283"/>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théatre</a:t>
            </a:r>
            <a:endParaRPr lang="en-GB" sz="2000" dirty="0">
              <a:solidFill>
                <a:prstClr val="black"/>
              </a:solidFill>
              <a:latin typeface="Century Gothic" panose="020B050202020202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4DA2E865-F2C2-5441-AE55-530D4798A3D0}"/>
              </a:ext>
            </a:extLst>
          </p:cNvPr>
          <p:cNvSpPr txBox="1"/>
          <p:nvPr/>
        </p:nvSpPr>
        <p:spPr>
          <a:xfrm rot="10800000" flipV="1">
            <a:off x="2191055" y="8429450"/>
            <a:ext cx="1335945" cy="307777"/>
          </a:xfrm>
          <a:prstGeom prst="rect">
            <a:avLst/>
          </a:prstGeom>
          <a:noFill/>
        </p:spPr>
        <p:txBody>
          <a:bodyPr wrap="square" rtlCol="0">
            <a:spAutoFit/>
          </a:bodyPr>
          <a:lstStyle/>
          <a:p>
            <a:pPr algn="ctr" fontAlgn="base">
              <a:spcBef>
                <a:spcPct val="0"/>
              </a:spcBef>
              <a:spcAft>
                <a:spcPct val="0"/>
              </a:spcAft>
              <a:defRPr/>
            </a:pPr>
            <a:r>
              <a:rPr lang="en-GB" sz="1400" dirty="0" err="1">
                <a:solidFill>
                  <a:prstClr val="black"/>
                </a:solidFill>
                <a:latin typeface="Century Gothic" panose="020B0502020202020204" pitchFamily="34" charset="0"/>
                <a:cs typeface="Calibri" panose="020F0502020204030204" pitchFamily="34" charset="0"/>
              </a:rPr>
              <a:t>sympathique</a:t>
            </a:r>
            <a:endParaRPr lang="en-GB" sz="1200" strike="sngStrike" dirty="0">
              <a:solidFill>
                <a:prstClr val="black"/>
              </a:solidFill>
              <a:latin typeface="Century Gothic" panose="020B0502020202020204" pitchFamily="34" charset="0"/>
              <a:cs typeface="Calibri" panose="020F0502020204030204" pitchFamily="34" charset="0"/>
            </a:endParaRPr>
          </a:p>
        </p:txBody>
      </p:sp>
      <p:sp>
        <p:nvSpPr>
          <p:cNvPr id="90" name="TextBox 89">
            <a:extLst>
              <a:ext uri="{FF2B5EF4-FFF2-40B4-BE49-F238E27FC236}">
                <a16:creationId xmlns:a16="http://schemas.microsoft.com/office/drawing/2014/main" id="{9593D5C0-60EE-BA49-AE0F-9510193170EC}"/>
              </a:ext>
            </a:extLst>
          </p:cNvPr>
          <p:cNvSpPr txBox="1"/>
          <p:nvPr/>
        </p:nvSpPr>
        <p:spPr>
          <a:xfrm rot="10800000" flipV="1">
            <a:off x="3364488" y="8369512"/>
            <a:ext cx="1359346"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méthode</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91" name="TextBox 90">
            <a:extLst>
              <a:ext uri="{FF2B5EF4-FFF2-40B4-BE49-F238E27FC236}">
                <a16:creationId xmlns:a16="http://schemas.microsoft.com/office/drawing/2014/main" id="{3E93C572-0C20-164B-827A-8E31854AF559}"/>
              </a:ext>
            </a:extLst>
          </p:cNvPr>
          <p:cNvSpPr txBox="1"/>
          <p:nvPr/>
        </p:nvSpPr>
        <p:spPr>
          <a:xfrm rot="10800000" flipV="1">
            <a:off x="4647005" y="8384901"/>
            <a:ext cx="962122" cy="400110"/>
          </a:xfrm>
          <a:prstGeom prst="rect">
            <a:avLst/>
          </a:prstGeom>
          <a:noFill/>
        </p:spPr>
        <p:txBody>
          <a:bodyPr wrap="square" rtlCol="0">
            <a:spAutoFit/>
          </a:bodyPr>
          <a:lstStyle/>
          <a:p>
            <a:pPr algn="ctr" fontAlgn="base">
              <a:spcBef>
                <a:spcPct val="0"/>
              </a:spcBef>
              <a:spcAft>
                <a:spcPct val="0"/>
              </a:spcAft>
              <a:defRPr/>
            </a:pPr>
            <a:r>
              <a:rPr lang="en-GB" sz="2000" dirty="0">
                <a:solidFill>
                  <a:prstClr val="black"/>
                </a:solidFill>
                <a:latin typeface="Century Gothic" panose="020B0502020202020204" pitchFamily="34" charset="0"/>
                <a:cs typeface="Calibri" panose="020F0502020204030204" pitchFamily="34" charset="0"/>
              </a:rPr>
              <a:t>maths</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92" name="TextBox 91">
            <a:extLst>
              <a:ext uri="{FF2B5EF4-FFF2-40B4-BE49-F238E27FC236}">
                <a16:creationId xmlns:a16="http://schemas.microsoft.com/office/drawing/2014/main" id="{F134C7EC-1758-F046-86A4-5CEA0EAB62E5}"/>
              </a:ext>
            </a:extLst>
          </p:cNvPr>
          <p:cNvSpPr txBox="1"/>
          <p:nvPr/>
        </p:nvSpPr>
        <p:spPr>
          <a:xfrm rot="10800000" flipV="1">
            <a:off x="5532298" y="8429450"/>
            <a:ext cx="1295547" cy="307777"/>
          </a:xfrm>
          <a:prstGeom prst="rect">
            <a:avLst/>
          </a:prstGeom>
          <a:noFill/>
        </p:spPr>
        <p:txBody>
          <a:bodyPr wrap="square" rtlCol="0">
            <a:spAutoFit/>
          </a:bodyPr>
          <a:lstStyle/>
          <a:p>
            <a:pPr algn="ctr" fontAlgn="base">
              <a:spcBef>
                <a:spcPct val="0"/>
              </a:spcBef>
              <a:spcAft>
                <a:spcPct val="0"/>
              </a:spcAft>
            </a:pPr>
            <a:r>
              <a:rPr lang="en-GB" sz="1400" dirty="0" err="1">
                <a:solidFill>
                  <a:prstClr val="black"/>
                </a:solidFill>
                <a:latin typeface="Century Gothic" panose="020B0502020202020204" pitchFamily="34" charset="0"/>
                <a:cs typeface="Calibri" panose="020F0502020204030204" pitchFamily="34" charset="0"/>
              </a:rPr>
              <a:t>bibliothèque</a:t>
            </a:r>
            <a:endParaRPr lang="en-GB" sz="2000" dirty="0">
              <a:solidFill>
                <a:prstClr val="black"/>
              </a:solidFill>
              <a:latin typeface="Century Gothic" panose="020B0502020202020204" pitchFamily="34" charset="0"/>
              <a:cs typeface="Calibri" panose="020F0502020204030204" pitchFamily="34" charset="0"/>
            </a:endParaRPr>
          </a:p>
        </p:txBody>
      </p:sp>
      <p:sp>
        <p:nvSpPr>
          <p:cNvPr id="93" name="Rectangle 92">
            <a:extLst>
              <a:ext uri="{FF2B5EF4-FFF2-40B4-BE49-F238E27FC236}">
                <a16:creationId xmlns:a16="http://schemas.microsoft.com/office/drawing/2014/main" id="{B74F11D5-729C-DD4A-9439-AF83D48B7549}"/>
              </a:ext>
            </a:extLst>
          </p:cNvPr>
          <p:cNvSpPr/>
          <p:nvPr/>
        </p:nvSpPr>
        <p:spPr>
          <a:xfrm>
            <a:off x="2264294" y="7810954"/>
            <a:ext cx="889988"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[nice]</a:t>
            </a:r>
          </a:p>
        </p:txBody>
      </p:sp>
      <p:sp>
        <p:nvSpPr>
          <p:cNvPr id="94" name="Rectangle 93">
            <a:extLst>
              <a:ext uri="{FF2B5EF4-FFF2-40B4-BE49-F238E27FC236}">
                <a16:creationId xmlns:a16="http://schemas.microsoft.com/office/drawing/2014/main" id="{0A70FE54-9BCA-E44C-B56F-F61E331C049D}"/>
              </a:ext>
            </a:extLst>
          </p:cNvPr>
          <p:cNvSpPr/>
          <p:nvPr/>
        </p:nvSpPr>
        <p:spPr>
          <a:xfrm>
            <a:off x="3216351" y="7810954"/>
            <a:ext cx="1316386"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[method]</a:t>
            </a:r>
            <a:endParaRPr lang="en-GB" sz="4000" b="1" dirty="0">
              <a:solidFill>
                <a:prstClr val="black"/>
              </a:solidFill>
              <a:latin typeface="Century Gothic" panose="020B0502020202020204" pitchFamily="34" charset="0"/>
              <a:cs typeface="Calibri" panose="020F0502020204030204" pitchFamily="34" charset="0"/>
            </a:endParaRPr>
          </a:p>
        </p:txBody>
      </p:sp>
      <p:pic>
        <p:nvPicPr>
          <p:cNvPr id="98" name="Picture 97" descr="masks for theatre">
            <a:extLst>
              <a:ext uri="{FF2B5EF4-FFF2-40B4-BE49-F238E27FC236}">
                <a16:creationId xmlns:a16="http://schemas.microsoft.com/office/drawing/2014/main" id="{F273344A-25B1-5C4F-9A20-69F64340754B}"/>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1283932" y="7731708"/>
            <a:ext cx="681696" cy="615656"/>
          </a:xfrm>
          <a:prstGeom prst="rect">
            <a:avLst/>
          </a:prstGeom>
        </p:spPr>
      </p:pic>
      <p:pic>
        <p:nvPicPr>
          <p:cNvPr id="99" name="Picture 8" descr="slate with addition sum and apple">
            <a:extLst>
              <a:ext uri="{FF2B5EF4-FFF2-40B4-BE49-F238E27FC236}">
                <a16:creationId xmlns:a16="http://schemas.microsoft.com/office/drawing/2014/main" id="{F07FE21B-A5B9-AD4F-B622-B8388F9901E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773183" y="7598770"/>
            <a:ext cx="681697" cy="838795"/>
          </a:xfrm>
          <a:prstGeom prst="rect">
            <a:avLst/>
          </a:prstGeom>
          <a:noFill/>
          <a:extLst>
            <a:ext uri="{909E8E84-426E-40DD-AFC4-6F175D3DCCD1}">
              <a14:hiddenFill xmlns:a14="http://schemas.microsoft.com/office/drawing/2010/main">
                <a:solidFill>
                  <a:srgbClr val="FFFFFF"/>
                </a:solidFill>
              </a14:hiddenFill>
            </a:ext>
          </a:extLst>
        </p:spPr>
      </p:pic>
      <p:grpSp>
        <p:nvGrpSpPr>
          <p:cNvPr id="100" name="Group 99" descr="library with building and books">
            <a:extLst>
              <a:ext uri="{FF2B5EF4-FFF2-40B4-BE49-F238E27FC236}">
                <a16:creationId xmlns:a16="http://schemas.microsoft.com/office/drawing/2014/main" id="{07D24B50-A51A-B149-A6A3-6770258C4D0D}"/>
              </a:ext>
            </a:extLst>
          </p:cNvPr>
          <p:cNvGrpSpPr/>
          <p:nvPr/>
        </p:nvGrpSpPr>
        <p:grpSpPr>
          <a:xfrm>
            <a:off x="5645772" y="7608197"/>
            <a:ext cx="935372" cy="788949"/>
            <a:chOff x="8438093" y="1328787"/>
            <a:chExt cx="2549453" cy="1559776"/>
          </a:xfrm>
        </p:grpSpPr>
        <p:pic>
          <p:nvPicPr>
            <p:cNvPr id="101" name="Picture 2">
              <a:extLst>
                <a:ext uri="{FF2B5EF4-FFF2-40B4-BE49-F238E27FC236}">
                  <a16:creationId xmlns:a16="http://schemas.microsoft.com/office/drawing/2014/main" id="{332D1A4B-EEF5-2D47-8281-D8C64C1C1C2A}"/>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011088" y="1328787"/>
              <a:ext cx="1976458" cy="1470093"/>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Stack Of Books Clip Art">
              <a:extLst>
                <a:ext uri="{FF2B5EF4-FFF2-40B4-BE49-F238E27FC236}">
                  <a16:creationId xmlns:a16="http://schemas.microsoft.com/office/drawing/2014/main" id="{3DD4380E-6571-EA43-8FD7-562074961B7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438093" y="1828935"/>
              <a:ext cx="903696" cy="10596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descr="Picture of a cup of tea for SSC th">
            <a:extLst>
              <a:ext uri="{FF2B5EF4-FFF2-40B4-BE49-F238E27FC236}">
                <a16:creationId xmlns:a16="http://schemas.microsoft.com/office/drawing/2014/main" id="{979FA133-00C3-6E46-9E03-2189E658A7A5}"/>
              </a:ext>
            </a:extLst>
          </p:cNvPr>
          <p:cNvGrpSpPr/>
          <p:nvPr/>
        </p:nvGrpSpPr>
        <p:grpSpPr>
          <a:xfrm>
            <a:off x="128257" y="7734874"/>
            <a:ext cx="972000" cy="914032"/>
            <a:chOff x="139342" y="6781154"/>
            <a:chExt cx="972000" cy="914032"/>
          </a:xfrm>
        </p:grpSpPr>
        <p:sp>
          <p:nvSpPr>
            <p:cNvPr id="146" name="Rectangle 145">
              <a:extLst>
                <a:ext uri="{FF2B5EF4-FFF2-40B4-BE49-F238E27FC236}">
                  <a16:creationId xmlns:a16="http://schemas.microsoft.com/office/drawing/2014/main" id="{1F648784-8081-4440-9794-62847CB7B2FD}"/>
                </a:ext>
              </a:extLst>
            </p:cNvPr>
            <p:cNvSpPr/>
            <p:nvPr/>
          </p:nvSpPr>
          <p:spPr>
            <a:xfrm>
              <a:off x="139342" y="6781154"/>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TextBox 146">
              <a:extLst>
                <a:ext uri="{FF2B5EF4-FFF2-40B4-BE49-F238E27FC236}">
                  <a16:creationId xmlns:a16="http://schemas.microsoft.com/office/drawing/2014/main" id="{0C5A0C96-2468-AE44-B3AC-492F1FC7CFD9}"/>
                </a:ext>
              </a:extLst>
            </p:cNvPr>
            <p:cNvSpPr txBox="1"/>
            <p:nvPr/>
          </p:nvSpPr>
          <p:spPr>
            <a:xfrm>
              <a:off x="170271" y="6796124"/>
              <a:ext cx="139462" cy="184666"/>
            </a:xfrm>
            <a:prstGeom prst="rect">
              <a:avLst/>
            </a:prstGeom>
            <a:noFill/>
          </p:spPr>
          <p:txBody>
            <a:bodyPr wrap="none" lIns="0" tIns="0" rIns="0" bIns="0" rtlCol="0">
              <a:spAutoFit/>
            </a:bodyPr>
            <a:lstStyle/>
            <a:p>
              <a:r>
                <a:rPr lang="en-US" sz="1200" b="1" dirty="0" err="1">
                  <a:solidFill>
                    <a:srgbClr val="104F76"/>
                  </a:solidFill>
                  <a:latin typeface="Century Gothic" panose="020B0502020202020204" pitchFamily="34" charset="0"/>
                </a:rPr>
                <a:t>th</a:t>
              </a:r>
              <a:endParaRPr lang="en-US" sz="1200" b="1" dirty="0">
                <a:solidFill>
                  <a:srgbClr val="104F76"/>
                </a:solidFill>
                <a:latin typeface="Century Gothic" panose="020B0502020202020204" pitchFamily="34" charset="0"/>
              </a:endParaRPr>
            </a:p>
          </p:txBody>
        </p:sp>
        <p:sp>
          <p:nvSpPr>
            <p:cNvPr id="148" name="TextBox 147">
              <a:extLst>
                <a:ext uri="{FF2B5EF4-FFF2-40B4-BE49-F238E27FC236}">
                  <a16:creationId xmlns:a16="http://schemas.microsoft.com/office/drawing/2014/main" id="{B28DD62C-2E02-3E4E-97E6-0369AF886CC9}"/>
                </a:ext>
              </a:extLst>
            </p:cNvPr>
            <p:cNvSpPr txBox="1"/>
            <p:nvPr/>
          </p:nvSpPr>
          <p:spPr>
            <a:xfrm>
              <a:off x="154396" y="7492198"/>
              <a:ext cx="944585" cy="184666"/>
            </a:xfrm>
            <a:prstGeom prst="rect">
              <a:avLst/>
            </a:prstGeom>
            <a:noFill/>
          </p:spPr>
          <p:txBody>
            <a:bodyPr wrap="square" lIns="0" tIns="0" rIns="0" bIns="0" rtlCol="0">
              <a:spAutoFit/>
            </a:bodyPr>
            <a:lstStyle/>
            <a:p>
              <a:pPr lvl="0" algn="ctr">
                <a:defRPr/>
              </a:pPr>
              <a:r>
                <a:rPr lang="en-GB" sz="1200" b="1" dirty="0" err="1">
                  <a:solidFill>
                    <a:srgbClr val="EE6000"/>
                  </a:solidFill>
                  <a:latin typeface="Century Gothic" panose="020B0502020202020204" pitchFamily="34" charset="0"/>
                  <a:cs typeface="Calibri" panose="020F0502020204030204" pitchFamily="34" charset="0"/>
                </a:rPr>
                <a:t>th</a:t>
              </a:r>
              <a:r>
                <a:rPr lang="en-GB" sz="1200" dirty="0" err="1">
                  <a:solidFill>
                    <a:srgbClr val="115076"/>
                  </a:solidFill>
                  <a:latin typeface="Century Gothic" panose="020B0502020202020204" pitchFamily="34" charset="0"/>
                  <a:cs typeface="Calibri" panose="020F0502020204030204" pitchFamily="34" charset="0"/>
                </a:rPr>
                <a:t>é</a:t>
              </a:r>
              <a:endParaRPr lang="en-GB" sz="1200" dirty="0">
                <a:solidFill>
                  <a:srgbClr val="115076"/>
                </a:solidFill>
                <a:latin typeface="Century Gothic" panose="020B0502020202020204" pitchFamily="34" charset="0"/>
                <a:cs typeface="Calibri" panose="020F0502020204030204" pitchFamily="34" charset="0"/>
              </a:endParaRPr>
            </a:p>
          </p:txBody>
        </p:sp>
        <p:pic>
          <p:nvPicPr>
            <p:cNvPr id="150" name="Picture 2" descr="tea">
              <a:extLst>
                <a:ext uri="{FF2B5EF4-FFF2-40B4-BE49-F238E27FC236}">
                  <a16:creationId xmlns:a16="http://schemas.microsoft.com/office/drawing/2014/main" id="{00434B61-74EF-DA43-9C54-0AC4A3367E9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tretch>
              <a:fillRect/>
            </a:stretch>
          </p:blipFill>
          <p:spPr bwMode="auto">
            <a:xfrm>
              <a:off x="304790" y="6915869"/>
              <a:ext cx="643321" cy="540480"/>
            </a:xfrm>
            <a:prstGeom prst="rect">
              <a:avLst/>
            </a:prstGeom>
            <a:noFill/>
            <a:extLst>
              <a:ext uri="{909E8E84-426E-40DD-AFC4-6F175D3DCCD1}">
                <a14:hiddenFill xmlns:a14="http://schemas.microsoft.com/office/drawing/2010/main">
                  <a:solidFill>
                    <a:srgbClr val="FFFFFF"/>
                  </a:solidFill>
                </a14:hiddenFill>
              </a:ext>
            </a:extLst>
          </p:spPr>
        </p:pic>
      </p:grpSp>
      <p:sp>
        <p:nvSpPr>
          <p:cNvPr id="108" name="Rectangle 107" descr="the number 9">
            <a:extLst>
              <a:ext uri="{FF2B5EF4-FFF2-40B4-BE49-F238E27FC236}">
                <a16:creationId xmlns:a16="http://schemas.microsoft.com/office/drawing/2014/main" id="{EE27C31B-4EFF-4BD4-A4AF-C53412024884}"/>
              </a:ext>
            </a:extLst>
          </p:cNvPr>
          <p:cNvSpPr/>
          <p:nvPr/>
        </p:nvSpPr>
        <p:spPr>
          <a:xfrm>
            <a:off x="5790582" y="903831"/>
            <a:ext cx="698358"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Tw Cen MT" panose="020B0602020104020603"/>
                <a:ea typeface="+mn-ea"/>
                <a:cs typeface="+mn-cs"/>
              </a:rPr>
              <a:t>9</a:t>
            </a:r>
            <a:endParaRPr kumimoji="0" lang="en-US" sz="19900" b="0"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Tw Cen MT" panose="020B0602020104020603"/>
              <a:ea typeface="+mn-ea"/>
              <a:cs typeface="+mn-cs"/>
            </a:endParaRPr>
          </a:p>
        </p:txBody>
      </p:sp>
      <p:sp>
        <p:nvSpPr>
          <p:cNvPr id="22" name="TextBox 21"/>
          <p:cNvSpPr txBox="1"/>
          <p:nvPr/>
        </p:nvSpPr>
        <p:spPr>
          <a:xfrm rot="10800000" flipV="1">
            <a:off x="1240465" y="1756395"/>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acteur</a:t>
            </a:r>
            <a:endParaRPr lang="en-GB" sz="2000" dirty="0">
              <a:solidFill>
                <a:prstClr val="black"/>
              </a:solidFill>
              <a:latin typeface="Century Gothic" panose="020B0502020202020204" pitchFamily="34" charset="0"/>
              <a:cs typeface="Calibri" panose="020F0502020204030204" pitchFamily="34" charset="0"/>
            </a:endParaRPr>
          </a:p>
        </p:txBody>
      </p:sp>
      <p:sp>
        <p:nvSpPr>
          <p:cNvPr id="23" name="TextBox 22"/>
          <p:cNvSpPr txBox="1"/>
          <p:nvPr/>
        </p:nvSpPr>
        <p:spPr>
          <a:xfrm rot="10800000" flipV="1">
            <a:off x="2270749" y="1756395"/>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jeune</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24" name="TextBox 23"/>
          <p:cNvSpPr txBox="1"/>
          <p:nvPr/>
        </p:nvSpPr>
        <p:spPr>
          <a:xfrm rot="10800000" flipV="1">
            <a:off x="3378437" y="1756395"/>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erreur</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25" name="TextBox 24"/>
          <p:cNvSpPr txBox="1"/>
          <p:nvPr/>
        </p:nvSpPr>
        <p:spPr>
          <a:xfrm rot="10800000" flipV="1">
            <a:off x="4474466" y="1756395"/>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s</a:t>
            </a:r>
            <a:r>
              <a:rPr lang="en-GB" sz="2000" dirty="0" err="1">
                <a:solidFill>
                  <a:prstClr val="black"/>
                </a:solidFill>
                <a:latin typeface="Century Gothic" panose="020B0502020202020204" pitchFamily="34" charset="0"/>
                <a:cs typeface="Arial" panose="020B0604020202020204" pitchFamily="34" charset="0"/>
              </a:rPr>
              <a:t>œ</a:t>
            </a:r>
            <a:r>
              <a:rPr lang="en-GB" sz="2000" dirty="0" err="1">
                <a:solidFill>
                  <a:prstClr val="black"/>
                </a:solidFill>
                <a:latin typeface="Century Gothic" panose="020B0502020202020204" pitchFamily="34" charset="0"/>
                <a:cs typeface="Calibri" panose="020F0502020204030204" pitchFamily="34" charset="0"/>
              </a:rPr>
              <a:t>ur</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26" name="TextBox 25"/>
          <p:cNvSpPr txBox="1"/>
          <p:nvPr/>
        </p:nvSpPr>
        <p:spPr>
          <a:xfrm rot="10800000" flipV="1">
            <a:off x="5558837" y="1756395"/>
            <a:ext cx="1173434" cy="400110"/>
          </a:xfrm>
          <a:prstGeom prst="rect">
            <a:avLst/>
          </a:prstGeom>
          <a:noFill/>
        </p:spPr>
        <p:txBody>
          <a:bodyPr wrap="square" rtlCol="0">
            <a:spAutoFit/>
          </a:bodyPr>
          <a:lstStyle/>
          <a:p>
            <a:pPr algn="ctr" fontAlgn="base">
              <a:spcBef>
                <a:spcPct val="0"/>
              </a:spcBef>
              <a:spcAft>
                <a:spcPct val="0"/>
              </a:spcAft>
            </a:pPr>
            <a:r>
              <a:rPr lang="en-GB" sz="2000" dirty="0" err="1">
                <a:solidFill>
                  <a:prstClr val="black"/>
                </a:solidFill>
                <a:latin typeface="Century Gothic" panose="020B0502020202020204" pitchFamily="34" charset="0"/>
                <a:cs typeface="Calibri" panose="020F0502020204030204" pitchFamily="34" charset="0"/>
              </a:rPr>
              <a:t>neuf</a:t>
            </a:r>
            <a:endParaRPr lang="en-GB" sz="2000" dirty="0">
              <a:solidFill>
                <a:prstClr val="black"/>
              </a:solidFill>
              <a:latin typeface="Century Gothic" panose="020B0502020202020204" pitchFamily="34" charset="0"/>
              <a:cs typeface="Calibri" panose="020F0502020204030204" pitchFamily="34" charset="0"/>
            </a:endParaRPr>
          </a:p>
        </p:txBody>
      </p:sp>
      <p:sp>
        <p:nvSpPr>
          <p:cNvPr id="30" name="Rectangle 29"/>
          <p:cNvSpPr/>
          <p:nvPr/>
        </p:nvSpPr>
        <p:spPr>
          <a:xfrm>
            <a:off x="4590275" y="1243773"/>
            <a:ext cx="955711"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[sister]</a:t>
            </a:r>
            <a:endParaRPr lang="en-GB" sz="4000" b="1" dirty="0">
              <a:solidFill>
                <a:prstClr val="black"/>
              </a:solidFill>
              <a:latin typeface="Century Gothic" panose="020B0502020202020204" pitchFamily="34" charset="0"/>
              <a:cs typeface="Calibri" panose="020F0502020204030204" pitchFamily="34" charset="0"/>
            </a:endParaRPr>
          </a:p>
        </p:txBody>
      </p:sp>
      <p:sp>
        <p:nvSpPr>
          <p:cNvPr id="110" name="Rectangle 109">
            <a:extLst>
              <a:ext uri="{FF2B5EF4-FFF2-40B4-BE49-F238E27FC236}">
                <a16:creationId xmlns:a16="http://schemas.microsoft.com/office/drawing/2014/main" id="{5420A049-6BAF-435D-A037-EDD178FB7472}"/>
              </a:ext>
            </a:extLst>
          </p:cNvPr>
          <p:cNvSpPr/>
          <p:nvPr/>
        </p:nvSpPr>
        <p:spPr>
          <a:xfrm>
            <a:off x="3352241" y="1243773"/>
            <a:ext cx="1321196"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[mistake]</a:t>
            </a:r>
            <a:endParaRPr lang="en-GB" sz="4000" b="1" dirty="0">
              <a:solidFill>
                <a:prstClr val="black"/>
              </a:solidFill>
              <a:latin typeface="Century Gothic" panose="020B0502020202020204" pitchFamily="34" charset="0"/>
              <a:cs typeface="Calibri" panose="020F0502020204030204" pitchFamily="34" charset="0"/>
            </a:endParaRPr>
          </a:p>
        </p:txBody>
      </p:sp>
      <p:sp>
        <p:nvSpPr>
          <p:cNvPr id="112" name="Rectangle 111">
            <a:extLst>
              <a:ext uri="{FF2B5EF4-FFF2-40B4-BE49-F238E27FC236}">
                <a16:creationId xmlns:a16="http://schemas.microsoft.com/office/drawing/2014/main" id="{99401B21-0198-4FF6-9F90-04A6033CAE46}"/>
              </a:ext>
            </a:extLst>
          </p:cNvPr>
          <p:cNvSpPr/>
          <p:nvPr/>
        </p:nvSpPr>
        <p:spPr>
          <a:xfrm>
            <a:off x="2288008" y="1243946"/>
            <a:ext cx="1138453"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[young]</a:t>
            </a:r>
            <a:endParaRPr lang="en-GB" sz="4000" b="1" dirty="0">
              <a:solidFill>
                <a:prstClr val="black"/>
              </a:solidFill>
              <a:latin typeface="Century Gothic" panose="020B0502020202020204" pitchFamily="34" charset="0"/>
              <a:cs typeface="Calibri" panose="020F0502020204030204" pitchFamily="34" charset="0"/>
            </a:endParaRPr>
          </a:p>
        </p:txBody>
      </p:sp>
      <p:pic>
        <p:nvPicPr>
          <p:cNvPr id="113" name="Picture 112" descr="masks for theatre">
            <a:extLst>
              <a:ext uri="{FF2B5EF4-FFF2-40B4-BE49-F238E27FC236}">
                <a16:creationId xmlns:a16="http://schemas.microsoft.com/office/drawing/2014/main" id="{52F44743-D8B0-497C-96C1-9E81D4E4B6EF}"/>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1447641" y="1182667"/>
            <a:ext cx="681696" cy="615656"/>
          </a:xfrm>
          <a:prstGeom prst="rect">
            <a:avLst/>
          </a:prstGeom>
        </p:spPr>
      </p:pic>
      <p:grpSp>
        <p:nvGrpSpPr>
          <p:cNvPr id="4" name="Group 3" descr="Picture of a heart for SSC open eu/oeu">
            <a:extLst>
              <a:ext uri="{FF2B5EF4-FFF2-40B4-BE49-F238E27FC236}">
                <a16:creationId xmlns:a16="http://schemas.microsoft.com/office/drawing/2014/main" id="{7CE9249F-25A3-8F4E-86DC-8533E7312270}"/>
              </a:ext>
            </a:extLst>
          </p:cNvPr>
          <p:cNvGrpSpPr/>
          <p:nvPr/>
        </p:nvGrpSpPr>
        <p:grpSpPr>
          <a:xfrm>
            <a:off x="128257" y="1212570"/>
            <a:ext cx="972000" cy="914032"/>
            <a:chOff x="142865" y="1246847"/>
            <a:chExt cx="972000" cy="914032"/>
          </a:xfrm>
        </p:grpSpPr>
        <p:sp>
          <p:nvSpPr>
            <p:cNvPr id="104" name="Rectangle 103">
              <a:extLst>
                <a:ext uri="{FF2B5EF4-FFF2-40B4-BE49-F238E27FC236}">
                  <a16:creationId xmlns:a16="http://schemas.microsoft.com/office/drawing/2014/main" id="{12054834-87A5-3245-858A-4A4A518A2C2E}"/>
                </a:ext>
              </a:extLst>
            </p:cNvPr>
            <p:cNvSpPr/>
            <p:nvPr/>
          </p:nvSpPr>
          <p:spPr>
            <a:xfrm>
              <a:off x="142865" y="1246847"/>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TextBox 104">
              <a:extLst>
                <a:ext uri="{FF2B5EF4-FFF2-40B4-BE49-F238E27FC236}">
                  <a16:creationId xmlns:a16="http://schemas.microsoft.com/office/drawing/2014/main" id="{01CC03E1-1884-F84C-B7DD-D00424DD1ABE}"/>
                </a:ext>
              </a:extLst>
            </p:cNvPr>
            <p:cNvSpPr txBox="1"/>
            <p:nvPr/>
          </p:nvSpPr>
          <p:spPr>
            <a:xfrm>
              <a:off x="173794" y="1261817"/>
              <a:ext cx="835165" cy="161583"/>
            </a:xfrm>
            <a:prstGeom prst="rect">
              <a:avLst/>
            </a:prstGeom>
            <a:noFill/>
          </p:spPr>
          <p:txBody>
            <a:bodyPr wrap="none" lIns="0" tIns="0" rIns="0" bIns="0" rtlCol="0">
              <a:spAutoFit/>
            </a:bodyPr>
            <a:lstStyle/>
            <a:p>
              <a:r>
                <a:rPr lang="en-US" sz="1050" b="1" dirty="0">
                  <a:solidFill>
                    <a:srgbClr val="104F76"/>
                  </a:solidFill>
                  <a:latin typeface="Century Gothic" panose="020B0502020202020204" pitchFamily="34" charset="0"/>
                </a:rPr>
                <a:t>open </a:t>
              </a:r>
              <a:r>
                <a:rPr lang="en-US" sz="1050" b="1" dirty="0" err="1">
                  <a:solidFill>
                    <a:srgbClr val="104F76"/>
                  </a:solidFill>
                  <a:latin typeface="Century Gothic" panose="020B0502020202020204" pitchFamily="34" charset="0"/>
                </a:rPr>
                <a:t>eu</a:t>
              </a:r>
              <a:r>
                <a:rPr lang="en-US" sz="1050" b="1" dirty="0">
                  <a:solidFill>
                    <a:srgbClr val="104F76"/>
                  </a:solidFill>
                  <a:latin typeface="Century Gothic" panose="020B0502020202020204" pitchFamily="34" charset="0"/>
                </a:rPr>
                <a:t>/</a:t>
              </a:r>
              <a:r>
                <a:rPr lang="en-US" sz="1050" b="1" dirty="0" err="1">
                  <a:solidFill>
                    <a:srgbClr val="104F76"/>
                  </a:solidFill>
                  <a:latin typeface="Century Gothic" panose="020B0502020202020204" pitchFamily="34" charset="0"/>
                </a:rPr>
                <a:t>œu</a:t>
              </a:r>
              <a:endParaRPr lang="en-US" sz="1050" b="1" dirty="0">
                <a:solidFill>
                  <a:srgbClr val="104F76"/>
                </a:solidFill>
                <a:latin typeface="Century Gothic" panose="020B0502020202020204" pitchFamily="34" charset="0"/>
              </a:endParaRPr>
            </a:p>
          </p:txBody>
        </p:sp>
        <p:sp>
          <p:nvSpPr>
            <p:cNvPr id="106" name="TextBox 105">
              <a:extLst>
                <a:ext uri="{FF2B5EF4-FFF2-40B4-BE49-F238E27FC236}">
                  <a16:creationId xmlns:a16="http://schemas.microsoft.com/office/drawing/2014/main" id="{1F52E9D1-A5AB-8245-B45A-1904BB317522}"/>
                </a:ext>
              </a:extLst>
            </p:cNvPr>
            <p:cNvSpPr txBox="1"/>
            <p:nvPr/>
          </p:nvSpPr>
          <p:spPr>
            <a:xfrm>
              <a:off x="157919" y="1957891"/>
              <a:ext cx="944585" cy="184666"/>
            </a:xfrm>
            <a:prstGeom prst="rect">
              <a:avLst/>
            </a:prstGeom>
            <a:noFill/>
          </p:spPr>
          <p:txBody>
            <a:bodyPr wrap="square" lIns="0" tIns="0" rIns="0" bIns="0" rtlCol="0">
              <a:spAutoFit/>
            </a:bodyPr>
            <a:lstStyle/>
            <a:p>
              <a:pPr lvl="0" algn="ctr">
                <a:defRPr/>
              </a:pPr>
              <a:r>
                <a:rPr lang="en-GB" sz="1200" dirty="0" err="1">
                  <a:solidFill>
                    <a:srgbClr val="115076"/>
                  </a:solidFill>
                  <a:latin typeface="Century Gothic" panose="020B0502020202020204" pitchFamily="34" charset="0"/>
                  <a:cs typeface="Calibri" panose="020F0502020204030204" pitchFamily="34" charset="0"/>
                </a:rPr>
                <a:t>c</a:t>
              </a:r>
              <a:r>
                <a:rPr lang="en-GB" sz="1200" b="1" dirty="0" err="1">
                  <a:solidFill>
                    <a:srgbClr val="E65D00"/>
                  </a:solidFill>
                  <a:latin typeface="Century Gothic" panose="020B0502020202020204" pitchFamily="34" charset="0"/>
                  <a:cs typeface="Calibri" panose="020F0502020204030204" pitchFamily="34" charset="0"/>
                </a:rPr>
                <a:t>œ</a:t>
              </a:r>
              <a:r>
                <a:rPr lang="en-GB" sz="1200" b="1" dirty="0" err="1">
                  <a:solidFill>
                    <a:srgbClr val="EE6000"/>
                  </a:solidFill>
                  <a:latin typeface="Century Gothic" panose="020B0502020202020204" pitchFamily="34" charset="0"/>
                  <a:cs typeface="Calibri" panose="020F0502020204030204" pitchFamily="34" charset="0"/>
                </a:rPr>
                <a:t>u</a:t>
              </a:r>
              <a:r>
                <a:rPr lang="en-GB" sz="1200" dirty="0" err="1">
                  <a:solidFill>
                    <a:srgbClr val="115076"/>
                  </a:solidFill>
                  <a:latin typeface="Century Gothic" panose="020B0502020202020204" pitchFamily="34" charset="0"/>
                  <a:cs typeface="Calibri" panose="020F0502020204030204" pitchFamily="34" charset="0"/>
                </a:rPr>
                <a:t>r</a:t>
              </a:r>
              <a:endParaRPr lang="en-GB" sz="1200" dirty="0">
                <a:solidFill>
                  <a:srgbClr val="E65D00"/>
                </a:solidFill>
                <a:latin typeface="Century Gothic" panose="020B0502020202020204" pitchFamily="34" charset="0"/>
                <a:cs typeface="Calibri" panose="020F0502020204030204" pitchFamily="34" charset="0"/>
              </a:endParaRPr>
            </a:p>
          </p:txBody>
        </p:sp>
        <p:pic>
          <p:nvPicPr>
            <p:cNvPr id="109" name="Picture 108" descr="heart">
              <a:extLst>
                <a:ext uri="{FF2B5EF4-FFF2-40B4-BE49-F238E27FC236}">
                  <a16:creationId xmlns:a16="http://schemas.microsoft.com/office/drawing/2014/main" id="{F393AE31-163B-8941-95DA-7C92AF47EADB}"/>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59911" y="1478374"/>
              <a:ext cx="536545" cy="487153"/>
            </a:xfrm>
            <a:prstGeom prst="rect">
              <a:avLst/>
            </a:prstGeom>
          </p:spPr>
        </p:pic>
      </p:grpSp>
    </p:spTree>
    <p:extLst>
      <p:ext uri="{BB962C8B-B14F-4D97-AF65-F5344CB8AC3E}">
        <p14:creationId xmlns:p14="http://schemas.microsoft.com/office/powerpoint/2010/main" val="2468261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QR code">
            <a:extLst>
              <a:ext uri="{FF2B5EF4-FFF2-40B4-BE49-F238E27FC236}">
                <a16:creationId xmlns:a16="http://schemas.microsoft.com/office/drawing/2014/main" id="{C95C93F4-53C2-AF4F-98D4-A79D5304A0CB}"/>
              </a:ext>
            </a:extLst>
          </p:cNvPr>
          <p:cNvPicPr/>
          <p:nvPr/>
        </p:nvPicPr>
        <p:blipFill>
          <a:blip r:embed="rId3" cstate="print">
            <a:extLst>
              <a:ext uri="{28A0092B-C50C-407E-A947-70E740481C1C}">
                <a14:useLocalDpi xmlns:a14="http://schemas.microsoft.com/office/drawing/2010/main" val="0"/>
              </a:ext>
            </a:extLst>
          </a:blip>
          <a:srcRect/>
          <a:stretch/>
        </p:blipFill>
        <p:spPr bwMode="auto">
          <a:xfrm>
            <a:off x="5701514" y="5062911"/>
            <a:ext cx="1126223" cy="1126223"/>
          </a:xfrm>
          <a:prstGeom prst="rect">
            <a:avLst/>
          </a:prstGeom>
          <a:noFill/>
          <a:ln>
            <a:noFill/>
          </a:ln>
          <a:extLst>
            <a:ext uri="{53640926-AAD7-44D8-BBD7-CCE9431645EC}">
              <a14:shadowObscured xmlns:a14="http://schemas.microsoft.com/office/drawing/2010/main"/>
            </a:ext>
          </a:extLst>
        </p:spPr>
      </p:pic>
      <p:sp>
        <p:nvSpPr>
          <p:cNvPr id="2" name="Rectangle 1" descr="Grey rectangle with text: T2.2 Semaine 3">
            <a:extLst>
              <a:ext uri="{FF2B5EF4-FFF2-40B4-BE49-F238E27FC236}">
                <a16:creationId xmlns:a16="http://schemas.microsoft.com/office/drawing/2014/main" id="{62EBD834-1E2D-44FA-960B-D5E01CB2C65F}"/>
              </a:ext>
            </a:extLst>
          </p:cNvPr>
          <p:cNvSpPr/>
          <p:nvPr/>
        </p:nvSpPr>
        <p:spPr>
          <a:xfrm>
            <a:off x="108000" y="145319"/>
            <a:ext cx="2091599" cy="410399"/>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7" name="Rectangle 6"/>
          <p:cNvSpPr/>
          <p:nvPr/>
        </p:nvSpPr>
        <p:spPr>
          <a:xfrm>
            <a:off x="108000" y="605629"/>
            <a:ext cx="5386411"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Plural marker on masculine </a:t>
            </a:r>
            <a:r>
              <a:rPr lang="fr-FR" b="1" dirty="0" err="1">
                <a:solidFill>
                  <a:srgbClr val="000000"/>
                </a:solidFill>
                <a:latin typeface="Century Gothic" panose="020B0502020202020204" pitchFamily="34" charset="0"/>
              </a:rPr>
              <a:t>nouns</a:t>
            </a:r>
            <a:r>
              <a:rPr lang="fr-FR" b="1" dirty="0">
                <a:solidFill>
                  <a:srgbClr val="000000"/>
                </a:solidFill>
                <a:latin typeface="Century Gothic" panose="020B0502020202020204" pitchFamily="34" charset="0"/>
              </a:rPr>
              <a:t> (-s, -x, -aux)</a:t>
            </a:r>
            <a:endParaRPr lang="en-GB" dirty="0">
              <a:solidFill>
                <a:srgbClr val="000000"/>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T2.2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3</a:t>
            </a:r>
            <a:endParaRPr lang="en-US" sz="2000" dirty="0">
              <a:solidFill>
                <a:schemeClr val="bg1"/>
              </a:solidFill>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49</a:t>
            </a:r>
          </a:p>
        </p:txBody>
      </p:sp>
      <p:sp>
        <p:nvSpPr>
          <p:cNvPr id="4" name="Rectangle 3"/>
          <p:cNvSpPr/>
          <p:nvPr/>
        </p:nvSpPr>
        <p:spPr>
          <a:xfrm>
            <a:off x="108000" y="991202"/>
            <a:ext cx="6642000" cy="1446550"/>
          </a:xfrm>
          <a:prstGeom prst="rect">
            <a:avLst/>
          </a:prstGeom>
        </p:spPr>
        <p:txBody>
          <a:bodyPr wrap="square">
            <a:spAutoFit/>
          </a:bodyPr>
          <a:lstStyle/>
          <a:p>
            <a:endParaRPr lang="en-US" sz="800" dirty="0">
              <a:latin typeface="Century Gothic" panose="020F0302020204030204"/>
              <a:sym typeface="Wingdings" pitchFamily="2" charset="2"/>
            </a:endParaRPr>
          </a:p>
          <a:p>
            <a:endParaRPr lang="en-US" sz="1600" dirty="0">
              <a:latin typeface="Century Gothic" panose="020F0302020204030204"/>
              <a:sym typeface="Wingdings" pitchFamily="2" charset="2"/>
            </a:endParaRPr>
          </a:p>
          <a:p>
            <a:r>
              <a:rPr lang="en-US" sz="1600" dirty="0">
                <a:latin typeface="Century Gothic" panose="020F0302020204030204"/>
                <a:sym typeface="Wingdings" pitchFamily="2" charset="2"/>
              </a:rPr>
              <a:t>1. Masculine nouns which end in </a:t>
            </a:r>
            <a:r>
              <a:rPr lang="en-US" sz="1600" b="1" dirty="0">
                <a:latin typeface="Century Gothic" panose="020F0302020204030204"/>
                <a:sym typeface="Wingdings" pitchFamily="2" charset="2"/>
              </a:rPr>
              <a:t>-</a:t>
            </a:r>
            <a:r>
              <a:rPr lang="en-US" sz="1600" b="1" dirty="0" err="1">
                <a:latin typeface="Century Gothic" panose="020F0302020204030204"/>
                <a:sym typeface="Wingdings" pitchFamily="2" charset="2"/>
              </a:rPr>
              <a:t>eu</a:t>
            </a:r>
            <a:r>
              <a:rPr lang="en-US" sz="1600" b="1" dirty="0">
                <a:latin typeface="Century Gothic" panose="020F0302020204030204"/>
                <a:sym typeface="Wingdings" pitchFamily="2" charset="2"/>
              </a:rPr>
              <a:t> </a:t>
            </a:r>
            <a:r>
              <a:rPr lang="en-US" sz="1600" dirty="0">
                <a:latin typeface="Century Gothic" panose="020F0302020204030204"/>
                <a:sym typeface="Wingdings" pitchFamily="2" charset="2"/>
              </a:rPr>
              <a:t>or </a:t>
            </a:r>
            <a:r>
              <a:rPr lang="en-US" sz="1600" b="1" dirty="0">
                <a:latin typeface="Century Gothic" panose="020F0302020204030204"/>
                <a:sym typeface="Wingdings" pitchFamily="2" charset="2"/>
              </a:rPr>
              <a:t>-(e)au</a:t>
            </a:r>
            <a:r>
              <a:rPr lang="en-US" sz="1600" dirty="0">
                <a:latin typeface="Century Gothic" panose="020F0302020204030204"/>
                <a:sym typeface="Wingdings" pitchFamily="2" charset="2"/>
              </a:rPr>
              <a:t>:</a:t>
            </a:r>
            <a:endParaRPr lang="en-US" sz="1000" dirty="0">
              <a:latin typeface="Century Gothic" panose="020F0302020204030204"/>
              <a:sym typeface="Wingdings" pitchFamily="2" charset="2"/>
            </a:endParaRPr>
          </a:p>
          <a:p>
            <a:r>
              <a:rPr lang="en-US" sz="1600" dirty="0">
                <a:latin typeface="Century Gothic" panose="020F0302020204030204"/>
                <a:sym typeface="Wingdings" pitchFamily="2" charset="2"/>
              </a:rPr>
              <a:t>feu  </a:t>
            </a:r>
            <a:r>
              <a:rPr lang="en-US" sz="1600" dirty="0" err="1">
                <a:latin typeface="Century Gothic" panose="020F0302020204030204"/>
                <a:sym typeface="Wingdings" pitchFamily="2" charset="2"/>
              </a:rPr>
              <a:t>feu</a:t>
            </a:r>
            <a:r>
              <a:rPr lang="en-US" sz="1600" b="1" dirty="0" err="1">
                <a:latin typeface="Century Gothic" panose="020F0302020204030204"/>
                <a:sym typeface="Wingdings" pitchFamily="2" charset="2"/>
              </a:rPr>
              <a:t>x</a:t>
            </a:r>
            <a:r>
              <a:rPr lang="en-US" sz="1600" dirty="0">
                <a:latin typeface="Century Gothic" panose="020F0302020204030204"/>
                <a:sym typeface="Wingdings" pitchFamily="2" charset="2"/>
              </a:rPr>
              <a:t>			</a:t>
            </a:r>
            <a:r>
              <a:rPr lang="fr-FR" sz="1600" dirty="0">
                <a:latin typeface="Century Gothic" panose="020F0302020204030204"/>
                <a:sym typeface="Wingdings" pitchFamily="2" charset="2"/>
              </a:rPr>
              <a:t>réseau  réseau</a:t>
            </a:r>
            <a:r>
              <a:rPr lang="fr-FR" sz="1600" b="1" dirty="0">
                <a:latin typeface="Century Gothic" panose="020F0302020204030204"/>
                <a:sym typeface="Wingdings" pitchFamily="2" charset="2"/>
              </a:rPr>
              <a:t>x</a:t>
            </a:r>
            <a:r>
              <a:rPr lang="en-US" sz="1600" dirty="0">
                <a:latin typeface="Century Gothic" panose="020F0302020204030204"/>
                <a:sym typeface="Wingdings" pitchFamily="2" charset="2"/>
              </a:rPr>
              <a:t>	</a:t>
            </a:r>
            <a:r>
              <a:rPr lang="en-US" sz="1000" dirty="0">
                <a:latin typeface="Century Gothic" panose="020F0302020204030204"/>
                <a:sym typeface="Wingdings" pitchFamily="2" charset="2"/>
              </a:rPr>
              <a:t>	</a:t>
            </a:r>
          </a:p>
          <a:p>
            <a:r>
              <a:rPr lang="en-US" sz="1600" dirty="0">
                <a:latin typeface="Century Gothic" panose="020F0302020204030204"/>
                <a:sym typeface="Wingdings" pitchFamily="2" charset="2"/>
              </a:rPr>
              <a:t>2. Masculine nouns which end in </a:t>
            </a:r>
            <a:r>
              <a:rPr lang="en-US" sz="1600" b="1" dirty="0">
                <a:latin typeface="Century Gothic" panose="020F0302020204030204"/>
                <a:sym typeface="Wingdings" pitchFamily="2" charset="2"/>
              </a:rPr>
              <a:t>-al </a:t>
            </a:r>
            <a:r>
              <a:rPr lang="en-US" sz="1600" dirty="0">
                <a:latin typeface="Century Gothic" panose="020F0302020204030204"/>
                <a:sym typeface="Wingdings" pitchFamily="2" charset="2"/>
              </a:rPr>
              <a:t>or </a:t>
            </a:r>
            <a:r>
              <a:rPr lang="en-US" sz="1600" b="1" dirty="0">
                <a:latin typeface="Century Gothic" panose="020F0302020204030204"/>
                <a:sym typeface="Wingdings" pitchFamily="2" charset="2"/>
              </a:rPr>
              <a:t>-ail</a:t>
            </a:r>
            <a:r>
              <a:rPr lang="en-US" sz="1600" dirty="0">
                <a:latin typeface="Century Gothic" panose="020F0302020204030204"/>
                <a:sym typeface="Wingdings" pitchFamily="2" charset="2"/>
              </a:rPr>
              <a:t>. </a:t>
            </a:r>
            <a:endParaRPr lang="en-US" sz="1000" dirty="0">
              <a:latin typeface="Century Gothic" panose="020F0302020204030204"/>
              <a:sym typeface="Wingdings" pitchFamily="2" charset="2"/>
            </a:endParaRPr>
          </a:p>
          <a:p>
            <a:r>
              <a:rPr lang="en-US" sz="1600" dirty="0">
                <a:latin typeface="Century Gothic" panose="020F0302020204030204"/>
                <a:sym typeface="Wingdings" pitchFamily="2" charset="2"/>
              </a:rPr>
              <a:t>journal  </a:t>
            </a:r>
            <a:r>
              <a:rPr lang="en-US" sz="1600" dirty="0" err="1">
                <a:latin typeface="Century Gothic" panose="020F0302020204030204"/>
                <a:sym typeface="Wingdings" pitchFamily="2" charset="2"/>
              </a:rPr>
              <a:t>journau</a:t>
            </a:r>
            <a:r>
              <a:rPr lang="en-US" sz="1600" b="1" dirty="0" err="1">
                <a:latin typeface="Century Gothic" panose="020F0302020204030204"/>
                <a:sym typeface="Wingdings" pitchFamily="2" charset="2"/>
              </a:rPr>
              <a:t>x</a:t>
            </a:r>
            <a:r>
              <a:rPr lang="en-US" sz="1600" dirty="0">
                <a:latin typeface="Century Gothic" panose="020F0302020204030204"/>
                <a:sym typeface="Wingdings" pitchFamily="2" charset="2"/>
              </a:rPr>
              <a:t>		travail  travau</a:t>
            </a:r>
            <a:r>
              <a:rPr lang="en-US" sz="1600" b="1" dirty="0">
                <a:latin typeface="Century Gothic" panose="020F0302020204030204"/>
                <a:sym typeface="Wingdings" pitchFamily="2" charset="2"/>
              </a:rPr>
              <a:t>x</a:t>
            </a: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39" name="TextBox 38">
            <a:extLst>
              <a:ext uri="{FF2B5EF4-FFF2-40B4-BE49-F238E27FC236}">
                <a16:creationId xmlns:a16="http://schemas.microsoft.com/office/drawing/2014/main" id="{4D5DEBBF-BC56-F944-A9D5-7241CE6F9F2C}"/>
              </a:ext>
            </a:extLst>
          </p:cNvPr>
          <p:cNvSpPr txBox="1"/>
          <p:nvPr/>
        </p:nvSpPr>
        <p:spPr>
          <a:xfrm>
            <a:off x="165732" y="2447283"/>
            <a:ext cx="4578300" cy="374571"/>
          </a:xfrm>
          <a:prstGeom prst="wedgeRoundRectCallout">
            <a:avLst>
              <a:gd name="adj1" fmla="val -7950"/>
              <a:gd name="adj2" fmla="val -28322"/>
              <a:gd name="adj3" fmla="val 16667"/>
            </a:avLst>
          </a:prstGeom>
          <a:solidFill>
            <a:schemeClr val="accent5"/>
          </a:solidFill>
          <a:ln>
            <a:solidFill>
              <a:schemeClr val="accent4"/>
            </a:solidFill>
          </a:ln>
        </p:spPr>
        <p:txBody>
          <a:bodyPr wrap="square" lIns="72000" rIns="0" rtlCol="0">
            <a:spAutoFit/>
          </a:bodyPr>
          <a:lstStyle/>
          <a:p>
            <a:r>
              <a:rPr lang="en-GB" sz="1600" dirty="0">
                <a:latin typeface="Century Gothic" panose="020F0302020204030204"/>
              </a:rPr>
              <a:t>The singular and plural forms </a:t>
            </a:r>
            <a:r>
              <a:rPr lang="en-GB" sz="1600" b="1" dirty="0">
                <a:latin typeface="Century Gothic" panose="020F0302020204030204"/>
              </a:rPr>
              <a:t>sound </a:t>
            </a:r>
            <a:r>
              <a:rPr lang="en-GB" sz="1600" dirty="0">
                <a:latin typeface="Century Gothic" panose="020F0302020204030204"/>
              </a:rPr>
              <a:t>different.</a:t>
            </a:r>
          </a:p>
        </p:txBody>
      </p:sp>
      <p:sp>
        <p:nvSpPr>
          <p:cNvPr id="40" name="Rectangle 39">
            <a:extLst>
              <a:ext uri="{FF2B5EF4-FFF2-40B4-BE49-F238E27FC236}">
                <a16:creationId xmlns:a16="http://schemas.microsoft.com/office/drawing/2014/main" id="{79990F41-57BC-164A-88B4-9514BB55BCC3}"/>
              </a:ext>
            </a:extLst>
          </p:cNvPr>
          <p:cNvSpPr/>
          <p:nvPr/>
        </p:nvSpPr>
        <p:spPr>
          <a:xfrm>
            <a:off x="92744" y="2890415"/>
            <a:ext cx="6171882"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Plural marker on masculine adjectives (-s, -eux, -aux)</a:t>
            </a:r>
            <a:endParaRPr lang="en-GB" dirty="0">
              <a:solidFill>
                <a:srgbClr val="000000"/>
              </a:solidFill>
              <a:latin typeface="Century Gothic" panose="020B0502020202020204" pitchFamily="34" charset="0"/>
            </a:endParaRPr>
          </a:p>
        </p:txBody>
      </p:sp>
      <p:sp>
        <p:nvSpPr>
          <p:cNvPr id="41" name="Rectangle 40">
            <a:extLst>
              <a:ext uri="{FF2B5EF4-FFF2-40B4-BE49-F238E27FC236}">
                <a16:creationId xmlns:a16="http://schemas.microsoft.com/office/drawing/2014/main" id="{19A9FBCE-5022-B345-BF91-FDDE3A98A867}"/>
              </a:ext>
            </a:extLst>
          </p:cNvPr>
          <p:cNvSpPr/>
          <p:nvPr/>
        </p:nvSpPr>
        <p:spPr>
          <a:xfrm>
            <a:off x="108000" y="3658975"/>
            <a:ext cx="6765256" cy="2554545"/>
          </a:xfrm>
          <a:prstGeom prst="rect">
            <a:avLst/>
          </a:prstGeom>
        </p:spPr>
        <p:txBody>
          <a:bodyPr wrap="square">
            <a:spAutoFit/>
          </a:bodyPr>
          <a:lstStyle/>
          <a:p>
            <a:pPr lvl="0"/>
            <a:r>
              <a:rPr lang="en-US" sz="1600" b="1" dirty="0">
                <a:latin typeface="Century Gothic" panose="020F0302020204030204"/>
                <a:sym typeface="Wingdings" pitchFamily="2" charset="2"/>
              </a:rPr>
              <a:t>Masculine singular	Masculine plural</a:t>
            </a:r>
          </a:p>
          <a:p>
            <a:pPr lvl="0"/>
            <a:r>
              <a:rPr lang="fr-FR" sz="1600" dirty="0">
                <a:latin typeface="Century Gothic" panose="020F0302020204030204"/>
                <a:sym typeface="Wingdings" pitchFamily="2" charset="2"/>
              </a:rPr>
              <a:t>heureux			heureux</a:t>
            </a:r>
            <a:endParaRPr lang="fr-FR" sz="1000" dirty="0">
              <a:latin typeface="Century Gothic" panose="020F0302020204030204"/>
              <a:sym typeface="Wingdings" pitchFamily="2" charset="2"/>
            </a:endParaRPr>
          </a:p>
          <a:p>
            <a:pPr lvl="0"/>
            <a:r>
              <a:rPr lang="en-US" sz="1600" b="1" dirty="0">
                <a:latin typeface="Century Gothic" panose="020F0302020204030204"/>
                <a:sym typeface="Wingdings" pitchFamily="2" charset="2"/>
              </a:rPr>
              <a:t>Feminine singular		Feminine plural</a:t>
            </a:r>
          </a:p>
          <a:p>
            <a:pPr lvl="0"/>
            <a:r>
              <a:rPr lang="fr-FR" sz="1600" dirty="0">
                <a:latin typeface="Century Gothic" panose="020F0302020204030204"/>
                <a:sym typeface="Wingdings" pitchFamily="2" charset="2"/>
              </a:rPr>
              <a:t>heureuse			heureuse</a:t>
            </a:r>
            <a:r>
              <a:rPr lang="fr-FR" sz="1600" b="1" dirty="0">
                <a:latin typeface="Century Gothic" panose="020F0302020204030204"/>
                <a:sym typeface="Wingdings" pitchFamily="2" charset="2"/>
              </a:rPr>
              <a:t>s</a:t>
            </a:r>
            <a:endParaRPr lang="en-US" sz="1000" dirty="0">
              <a:latin typeface="Century Gothic" panose="020F0302020204030204"/>
              <a:sym typeface="Wingdings" pitchFamily="2" charset="2"/>
            </a:endParaRPr>
          </a:p>
          <a:p>
            <a:pPr lvl="0"/>
            <a:endParaRPr lang="en-US" sz="1600" b="1" dirty="0">
              <a:latin typeface="Century Gothic" panose="020F0302020204030204"/>
              <a:sym typeface="Wingdings" pitchFamily="2" charset="2"/>
            </a:endParaRPr>
          </a:p>
          <a:p>
            <a:pPr lvl="0"/>
            <a:endParaRPr lang="en-US" sz="1600" b="1" dirty="0">
              <a:latin typeface="Century Gothic" panose="020F0302020204030204"/>
              <a:sym typeface="Wingdings" pitchFamily="2" charset="2"/>
            </a:endParaRPr>
          </a:p>
          <a:p>
            <a:pPr lvl="0"/>
            <a:r>
              <a:rPr lang="en-US" sz="1600" b="1" dirty="0">
                <a:latin typeface="Century Gothic" panose="020F0302020204030204"/>
                <a:sym typeface="Wingdings" pitchFamily="2" charset="2"/>
              </a:rPr>
              <a:t>Masculine singular	Masculine plural</a:t>
            </a:r>
          </a:p>
          <a:p>
            <a:pPr lvl="0"/>
            <a:r>
              <a:rPr lang="fr-FR" sz="1600" dirty="0">
                <a:latin typeface="Century Gothic" panose="020F0302020204030204"/>
                <a:sym typeface="Wingdings" pitchFamily="2" charset="2"/>
              </a:rPr>
              <a:t>local			loc</a:t>
            </a:r>
            <a:r>
              <a:rPr lang="fr-FR" sz="1600" b="1" dirty="0">
                <a:latin typeface="Century Gothic" panose="020F0302020204030204"/>
                <a:sym typeface="Wingdings" pitchFamily="2" charset="2"/>
              </a:rPr>
              <a:t>aux</a:t>
            </a:r>
            <a:endParaRPr lang="en-US" sz="1000" b="1" dirty="0">
              <a:latin typeface="Century Gothic" panose="020F0302020204030204"/>
              <a:sym typeface="Wingdings" pitchFamily="2" charset="2"/>
            </a:endParaRPr>
          </a:p>
          <a:p>
            <a:pPr lvl="0"/>
            <a:r>
              <a:rPr lang="en-US" sz="1600" b="1" dirty="0">
                <a:latin typeface="Century Gothic" panose="020F0302020204030204"/>
                <a:sym typeface="Wingdings" pitchFamily="2" charset="2"/>
              </a:rPr>
              <a:t>Feminine singular		Feminine plural </a:t>
            </a:r>
          </a:p>
          <a:p>
            <a:pPr lvl="0"/>
            <a:r>
              <a:rPr lang="fr-FR" sz="1600" dirty="0">
                <a:latin typeface="Century Gothic" panose="020F0302020204030204"/>
                <a:sym typeface="Wingdings" pitchFamily="2" charset="2"/>
              </a:rPr>
              <a:t>locale			locale</a:t>
            </a:r>
            <a:r>
              <a:rPr lang="fr-FR" sz="1600" b="1" dirty="0">
                <a:latin typeface="Century Gothic" panose="020F0302020204030204"/>
                <a:sym typeface="Wingdings" pitchFamily="2" charset="2"/>
              </a:rPr>
              <a:t>s</a:t>
            </a:r>
          </a:p>
        </p:txBody>
      </p:sp>
      <p:graphicFrame>
        <p:nvGraphicFramePr>
          <p:cNvPr id="42" name="Table 41">
            <a:extLst>
              <a:ext uri="{FF2B5EF4-FFF2-40B4-BE49-F238E27FC236}">
                <a16:creationId xmlns:a16="http://schemas.microsoft.com/office/drawing/2014/main" id="{C8165C33-7799-3645-97C9-B7097BCD0EC5}"/>
              </a:ext>
            </a:extLst>
          </p:cNvPr>
          <p:cNvGraphicFramePr>
            <a:graphicFrameLocks noGrp="1"/>
          </p:cNvGraphicFramePr>
          <p:nvPr>
            <p:extLst>
              <p:ext uri="{D42A27DB-BD31-4B8C-83A1-F6EECF244321}">
                <p14:modId xmlns:p14="http://schemas.microsoft.com/office/powerpoint/2010/main" val="1867564202"/>
              </p:ext>
            </p:extLst>
          </p:nvPr>
        </p:nvGraphicFramePr>
        <p:xfrm>
          <a:off x="3625100" y="6740885"/>
          <a:ext cx="3117800" cy="2346960"/>
        </p:xfrm>
        <a:graphic>
          <a:graphicData uri="http://schemas.openxmlformats.org/drawingml/2006/table">
            <a:tbl>
              <a:tblPr>
                <a:tableStyleId>{5940675A-B579-460E-94D1-54222C63F5DA}</a:tableStyleId>
              </a:tblPr>
              <a:tblGrid>
                <a:gridCol w="425450">
                  <a:extLst>
                    <a:ext uri="{9D8B030D-6E8A-4147-A177-3AD203B41FA5}">
                      <a16:colId xmlns:a16="http://schemas.microsoft.com/office/drawing/2014/main" val="2510458304"/>
                    </a:ext>
                  </a:extLst>
                </a:gridCol>
                <a:gridCol w="1404100">
                  <a:extLst>
                    <a:ext uri="{9D8B030D-6E8A-4147-A177-3AD203B41FA5}">
                      <a16:colId xmlns:a16="http://schemas.microsoft.com/office/drawing/2014/main" val="2576834893"/>
                    </a:ext>
                  </a:extLst>
                </a:gridCol>
                <a:gridCol w="1288250">
                  <a:extLst>
                    <a:ext uri="{9D8B030D-6E8A-4147-A177-3AD203B41FA5}">
                      <a16:colId xmlns:a16="http://schemas.microsoft.com/office/drawing/2014/main" val="3222018720"/>
                    </a:ext>
                  </a:extLst>
                </a:gridCol>
              </a:tblGrid>
              <a:tr h="326907">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45720" marR="4572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social(e)</a:t>
                      </a:r>
                    </a:p>
                  </a:txBody>
                  <a:tcPr marL="45720" marR="4572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social (m/f)</a:t>
                      </a:r>
                    </a:p>
                  </a:txBody>
                  <a:tcPr marL="45720" marR="45720" anchor="b"/>
                </a:tc>
                <a:extLst>
                  <a:ext uri="{0D108BD9-81ED-4DB2-BD59-A6C34878D82A}">
                    <a16:rowId xmlns:a16="http://schemas.microsoft.com/office/drawing/2014/main" val="3442839006"/>
                  </a:ext>
                </a:extLst>
              </a:tr>
              <a:tr h="326907">
                <a:tc>
                  <a:txBody>
                    <a:bodyPr/>
                    <a:lstStyle/>
                    <a:p>
                      <a:pPr algn="ctr"/>
                      <a:r>
                        <a:rPr lang="en-GB" sz="1600" i="1" dirty="0">
                          <a:effectLst/>
                          <a:latin typeface="Century Gothic" panose="020B0502020202020204" pitchFamily="34" charset="0"/>
                        </a:rPr>
                        <a:t>n</a:t>
                      </a:r>
                    </a:p>
                  </a:txBody>
                  <a:tcPr marL="45720" marR="4572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 jeu (m)</a:t>
                      </a:r>
                    </a:p>
                  </a:txBody>
                  <a:tcPr marL="45720" marR="4572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game</a:t>
                      </a:r>
                    </a:p>
                  </a:txBody>
                  <a:tcPr marL="45720" marR="45720" anchor="b"/>
                </a:tc>
                <a:extLst>
                  <a:ext uri="{0D108BD9-81ED-4DB2-BD59-A6C34878D82A}">
                    <a16:rowId xmlns:a16="http://schemas.microsoft.com/office/drawing/2014/main" val="4007166980"/>
                  </a:ext>
                </a:extLst>
              </a:tr>
              <a:tr h="326907">
                <a:tc>
                  <a:txBody>
                    <a:bodyPr/>
                    <a:lstStyle/>
                    <a:p>
                      <a:pPr algn="ctr"/>
                      <a:r>
                        <a:rPr lang="en-GB" sz="1600" i="1" dirty="0">
                          <a:effectLst/>
                          <a:latin typeface="Century Gothic" panose="020B0502020202020204" pitchFamily="34" charset="0"/>
                        </a:rPr>
                        <a:t>n</a:t>
                      </a:r>
                    </a:p>
                  </a:txBody>
                  <a:tcPr marL="45720" marR="4572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 feu (m)</a:t>
                      </a:r>
                    </a:p>
                  </a:txBody>
                  <a:tcPr marL="45720" marR="4572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fire</a:t>
                      </a:r>
                    </a:p>
                  </a:txBody>
                  <a:tcPr marL="45720" marR="45720" anchor="b"/>
                </a:tc>
                <a:extLst>
                  <a:ext uri="{0D108BD9-81ED-4DB2-BD59-A6C34878D82A}">
                    <a16:rowId xmlns:a16="http://schemas.microsoft.com/office/drawing/2014/main" val="2231730541"/>
                  </a:ext>
                </a:extLst>
              </a:tr>
              <a:tr h="182809">
                <a:tc>
                  <a:txBody>
                    <a:bodyPr/>
                    <a:lstStyle/>
                    <a:p>
                      <a:pPr algn="ctr"/>
                      <a:r>
                        <a:rPr lang="en-GB" sz="1600" i="1" dirty="0">
                          <a:effectLst/>
                          <a:latin typeface="Century Gothic" panose="020B0502020202020204" pitchFamily="34" charset="0"/>
                        </a:rPr>
                        <a:t>n</a:t>
                      </a:r>
                    </a:p>
                  </a:txBody>
                  <a:tcPr marL="45720" marR="4572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l’hôpital (m)</a:t>
                      </a:r>
                    </a:p>
                  </a:txBody>
                  <a:tcPr marL="45720" marR="4572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hospital</a:t>
                      </a:r>
                    </a:p>
                  </a:txBody>
                  <a:tcPr marL="45720" marR="45720" anchor="b"/>
                </a:tc>
                <a:extLst>
                  <a:ext uri="{0D108BD9-81ED-4DB2-BD59-A6C34878D82A}">
                    <a16:rowId xmlns:a16="http://schemas.microsoft.com/office/drawing/2014/main" val="141838412"/>
                  </a:ext>
                </a:extLst>
              </a:tr>
              <a:tr h="182809">
                <a:tc>
                  <a:txBody>
                    <a:bodyPr/>
                    <a:lstStyle/>
                    <a:p>
                      <a:pPr algn="ctr"/>
                      <a:r>
                        <a:rPr lang="en-GB" sz="1600" i="1" dirty="0">
                          <a:effectLst/>
                          <a:latin typeface="Century Gothic" panose="020B0502020202020204" pitchFamily="34" charset="0"/>
                        </a:rPr>
                        <a:t>n</a:t>
                      </a:r>
                    </a:p>
                  </a:txBody>
                  <a:tcPr marL="45720" marR="4572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 journal (m)</a:t>
                      </a:r>
                    </a:p>
                  </a:txBody>
                  <a:tcPr marL="45720" marR="4572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newspaper</a:t>
                      </a:r>
                    </a:p>
                  </a:txBody>
                  <a:tcPr marL="45720" marR="45720" anchor="b"/>
                </a:tc>
                <a:extLst>
                  <a:ext uri="{0D108BD9-81ED-4DB2-BD59-A6C34878D82A}">
                    <a16:rowId xmlns:a16="http://schemas.microsoft.com/office/drawing/2014/main" val="1683749526"/>
                  </a:ext>
                </a:extLst>
              </a:tr>
              <a:tr h="182809">
                <a:tc>
                  <a:txBody>
                    <a:bodyPr/>
                    <a:lstStyle/>
                    <a:p>
                      <a:pPr algn="ctr"/>
                      <a:r>
                        <a:rPr lang="en-GB" sz="1600" i="1" dirty="0">
                          <a:effectLst/>
                          <a:latin typeface="Century Gothic" panose="020B0502020202020204" pitchFamily="34" charset="0"/>
                        </a:rPr>
                        <a:t>n</a:t>
                      </a:r>
                    </a:p>
                  </a:txBody>
                  <a:tcPr marL="45720" marR="4572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l’oiseau (m)</a:t>
                      </a:r>
                    </a:p>
                  </a:txBody>
                  <a:tcPr marL="45720" marR="4572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bird</a:t>
                      </a:r>
                    </a:p>
                  </a:txBody>
                  <a:tcPr marL="45720" marR="45720" anchor="b"/>
                </a:tc>
                <a:extLst>
                  <a:ext uri="{0D108BD9-81ED-4DB2-BD59-A6C34878D82A}">
                    <a16:rowId xmlns:a16="http://schemas.microsoft.com/office/drawing/2014/main" val="3029552813"/>
                  </a:ext>
                </a:extLst>
              </a:tr>
              <a:tr h="182809">
                <a:tc>
                  <a:txBody>
                    <a:bodyPr/>
                    <a:lstStyle/>
                    <a:p>
                      <a:pPr algn="ctr"/>
                      <a:r>
                        <a:rPr lang="en-GB" sz="1600" i="1" dirty="0">
                          <a:effectLst/>
                          <a:latin typeface="Century Gothic" panose="020B0502020202020204" pitchFamily="34" charset="0"/>
                        </a:rPr>
                        <a:t>n</a:t>
                      </a:r>
                    </a:p>
                  </a:txBody>
                  <a:tcPr marL="45720" marR="4572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 réseau (m)</a:t>
                      </a:r>
                    </a:p>
                  </a:txBody>
                  <a:tcPr marL="45720" marR="4572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network</a:t>
                      </a:r>
                    </a:p>
                  </a:txBody>
                  <a:tcPr marL="45720" marR="45720" anchor="b"/>
                </a:tc>
                <a:extLst>
                  <a:ext uri="{0D108BD9-81ED-4DB2-BD59-A6C34878D82A}">
                    <a16:rowId xmlns:a16="http://schemas.microsoft.com/office/drawing/2014/main" val="3491161878"/>
                  </a:ext>
                </a:extLst>
              </a:tr>
            </a:tbl>
          </a:graphicData>
        </a:graphic>
      </p:graphicFrame>
      <p:graphicFrame>
        <p:nvGraphicFramePr>
          <p:cNvPr id="44" name="Table 43">
            <a:extLst>
              <a:ext uri="{FF2B5EF4-FFF2-40B4-BE49-F238E27FC236}">
                <a16:creationId xmlns:a16="http://schemas.microsoft.com/office/drawing/2014/main" id="{441C6B3D-59DD-C945-9427-732DDBE002CD}"/>
              </a:ext>
            </a:extLst>
          </p:cNvPr>
          <p:cNvGraphicFramePr>
            <a:graphicFrameLocks noGrp="1"/>
          </p:cNvGraphicFramePr>
          <p:nvPr>
            <p:extLst>
              <p:ext uri="{D42A27DB-BD31-4B8C-83A1-F6EECF244321}">
                <p14:modId xmlns:p14="http://schemas.microsoft.com/office/powerpoint/2010/main" val="4229631097"/>
              </p:ext>
            </p:extLst>
          </p:nvPr>
        </p:nvGraphicFramePr>
        <p:xfrm>
          <a:off x="0" y="6740885"/>
          <a:ext cx="3584577" cy="2255520"/>
        </p:xfrm>
        <a:graphic>
          <a:graphicData uri="http://schemas.openxmlformats.org/drawingml/2006/table">
            <a:tbl>
              <a:tblPr>
                <a:tableStyleId>{5940675A-B579-460E-94D1-54222C63F5DA}</a:tableStyleId>
              </a:tblPr>
              <a:tblGrid>
                <a:gridCol w="443454">
                  <a:extLst>
                    <a:ext uri="{9D8B030D-6E8A-4147-A177-3AD203B41FA5}">
                      <a16:colId xmlns:a16="http://schemas.microsoft.com/office/drawing/2014/main" val="2510458304"/>
                    </a:ext>
                  </a:extLst>
                </a:gridCol>
                <a:gridCol w="1664746">
                  <a:extLst>
                    <a:ext uri="{9D8B030D-6E8A-4147-A177-3AD203B41FA5}">
                      <a16:colId xmlns:a16="http://schemas.microsoft.com/office/drawing/2014/main" val="2576834893"/>
                    </a:ext>
                  </a:extLst>
                </a:gridCol>
                <a:gridCol w="1476377">
                  <a:extLst>
                    <a:ext uri="{9D8B030D-6E8A-4147-A177-3AD203B41FA5}">
                      <a16:colId xmlns:a16="http://schemas.microsoft.com/office/drawing/2014/main" val="3222018720"/>
                    </a:ext>
                  </a:extLst>
                </a:gridCol>
              </a:tblGrid>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45720" marR="4572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autre</a:t>
                      </a:r>
                    </a:p>
                  </a:txBody>
                  <a:tcPr marL="45720" marR="4572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other</a:t>
                      </a:r>
                    </a:p>
                  </a:txBody>
                  <a:tcPr marL="45720" marR="45720" anchor="b"/>
                </a:tc>
                <a:extLst>
                  <a:ext uri="{0D108BD9-81ED-4DB2-BD59-A6C34878D82A}">
                    <a16:rowId xmlns:a16="http://schemas.microsoft.com/office/drawing/2014/main" val="3020796989"/>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45720" marR="4572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même</a:t>
                      </a:r>
                    </a:p>
                  </a:txBody>
                  <a:tcPr marL="45720" marR="4572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same</a:t>
                      </a:r>
                    </a:p>
                  </a:txBody>
                  <a:tcPr marL="45720" marR="45720" anchor="b"/>
                </a:tc>
                <a:extLst>
                  <a:ext uri="{0D108BD9-81ED-4DB2-BD59-A6C34878D82A}">
                    <a16:rowId xmlns:a16="http://schemas.microsoft.com/office/drawing/2014/main" val="3008129673"/>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45720" marR="4572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idéal(e)</a:t>
                      </a:r>
                    </a:p>
                  </a:txBody>
                  <a:tcPr marL="45720" marR="4572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ideal </a:t>
                      </a:r>
                      <a:r>
                        <a:rPr lang="fr-FR" sz="1600" noProof="0" dirty="0">
                          <a:effectLst/>
                          <a:latin typeface="Century Gothic" panose="020B0502020202020204" pitchFamily="34" charset="0"/>
                        </a:rPr>
                        <a:t>(m/f)</a:t>
                      </a:r>
                      <a:endParaRPr lang="en-GB" sz="1600" dirty="0">
                        <a:effectLst/>
                        <a:latin typeface="Century Gothic" panose="020B0502020202020204" pitchFamily="34" charset="0"/>
                      </a:endParaRPr>
                    </a:p>
                  </a:txBody>
                  <a:tcPr marL="45720" marR="45720" anchor="b"/>
                </a:tc>
                <a:extLst>
                  <a:ext uri="{0D108BD9-81ED-4DB2-BD59-A6C34878D82A}">
                    <a16:rowId xmlns:a16="http://schemas.microsoft.com/office/drawing/2014/main" val="4091572625"/>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45720" marR="4572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international(e) </a:t>
                      </a:r>
                    </a:p>
                  </a:txBody>
                  <a:tcPr marL="45720" marR="45720" anchor="b">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Century Gothic" panose="020B0502020202020204" pitchFamily="34" charset="0"/>
                        </a:rPr>
                        <a:t>international </a:t>
                      </a:r>
                      <a:r>
                        <a:rPr lang="fr-FR" sz="1600" noProof="0" dirty="0">
                          <a:effectLst/>
                          <a:latin typeface="Century Gothic" panose="020B0502020202020204" pitchFamily="34" charset="0"/>
                        </a:rPr>
                        <a:t>(m/f)</a:t>
                      </a:r>
                    </a:p>
                  </a:txBody>
                  <a:tcPr marL="45720" marR="45720" anchor="b"/>
                </a:tc>
                <a:extLst>
                  <a:ext uri="{0D108BD9-81ED-4DB2-BD59-A6C34878D82A}">
                    <a16:rowId xmlns:a16="http://schemas.microsoft.com/office/drawing/2014/main" val="1061227613"/>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45720" marR="4572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local(e)</a:t>
                      </a:r>
                    </a:p>
                  </a:txBody>
                  <a:tcPr marL="45720" marR="4572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local </a:t>
                      </a:r>
                      <a:r>
                        <a:rPr lang="fr-FR" sz="1600" noProof="0" dirty="0">
                          <a:effectLst/>
                          <a:latin typeface="Century Gothic" panose="020B0502020202020204" pitchFamily="34" charset="0"/>
                        </a:rPr>
                        <a:t>(m/f)</a:t>
                      </a:r>
                      <a:endParaRPr lang="en-GB" sz="1600" dirty="0">
                        <a:effectLst/>
                        <a:latin typeface="Century Gothic" panose="020B0502020202020204" pitchFamily="34" charset="0"/>
                      </a:endParaRPr>
                    </a:p>
                  </a:txBody>
                  <a:tcPr marL="45720" marR="45720" anchor="b"/>
                </a:tc>
                <a:extLst>
                  <a:ext uri="{0D108BD9-81ED-4DB2-BD59-A6C34878D82A}">
                    <a16:rowId xmlns:a16="http://schemas.microsoft.com/office/drawing/2014/main" val="2716920505"/>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45720" marR="4572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plusieurs</a:t>
                      </a:r>
                    </a:p>
                  </a:txBody>
                  <a:tcPr marL="45720" marR="4572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several</a:t>
                      </a:r>
                    </a:p>
                  </a:txBody>
                  <a:tcPr marL="45720" marR="45720" anchor="b"/>
                </a:tc>
                <a:extLst>
                  <a:ext uri="{0D108BD9-81ED-4DB2-BD59-A6C34878D82A}">
                    <a16:rowId xmlns:a16="http://schemas.microsoft.com/office/drawing/2014/main" val="10010"/>
                  </a:ext>
                </a:extLst>
              </a:tr>
            </a:tbl>
          </a:graphicData>
        </a:graphic>
      </p:graphicFrame>
      <p:sp>
        <p:nvSpPr>
          <p:cNvPr id="45" name="Rectangle 44">
            <a:extLst>
              <a:ext uri="{FF2B5EF4-FFF2-40B4-BE49-F238E27FC236}">
                <a16:creationId xmlns:a16="http://schemas.microsoft.com/office/drawing/2014/main" id="{159E5C4A-959A-DF42-8A8B-DBF773E36EF7}"/>
              </a:ext>
            </a:extLst>
          </p:cNvPr>
          <p:cNvSpPr/>
          <p:nvPr/>
        </p:nvSpPr>
        <p:spPr>
          <a:xfrm>
            <a:off x="179666" y="6211719"/>
            <a:ext cx="4578300" cy="438605"/>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What is it like? [2] Describing things</a:t>
            </a:r>
          </a:p>
        </p:txBody>
      </p:sp>
      <p:sp>
        <p:nvSpPr>
          <p:cNvPr id="46" name="Rounded Rectangle 45">
            <a:extLst>
              <a:ext uri="{FF2B5EF4-FFF2-40B4-BE49-F238E27FC236}">
                <a16:creationId xmlns:a16="http://schemas.microsoft.com/office/drawing/2014/main" id="{FCA090BE-5DF7-8B47-9CD6-DB47356035F0}"/>
              </a:ext>
            </a:extLst>
          </p:cNvPr>
          <p:cNvSpPr/>
          <p:nvPr/>
        </p:nvSpPr>
        <p:spPr>
          <a:xfrm>
            <a:off x="4572808" y="5622059"/>
            <a:ext cx="1222383" cy="959258"/>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0000"/>
              </a:solidFill>
              <a:latin typeface="Century Gothic" panose="020B0502020202020204" pitchFamily="34" charset="0"/>
            </a:endParaRPr>
          </a:p>
          <a:p>
            <a:pPr algn="ctr"/>
            <a:r>
              <a:rPr lang="en-GB" sz="1400" b="1" dirty="0">
                <a:solidFill>
                  <a:srgbClr val="000000"/>
                </a:solidFill>
                <a:latin typeface="Century Gothic" panose="020B0502020202020204" pitchFamily="34" charset="0"/>
              </a:rPr>
              <a:t>Revisit vocab 8.2.1.5 &amp; 8.1.2.3</a:t>
            </a:r>
          </a:p>
          <a:p>
            <a:pPr algn="ctr"/>
            <a:endParaRPr lang="en-GB" sz="1400" b="1" dirty="0">
              <a:solidFill>
                <a:srgbClr val="000000"/>
              </a:solidFill>
              <a:latin typeface="Century Gothic" panose="020B0502020202020204" pitchFamily="34" charset="0"/>
            </a:endParaRPr>
          </a:p>
        </p:txBody>
      </p:sp>
      <p:sp>
        <p:nvSpPr>
          <p:cNvPr id="19" name="TextBox 18">
            <a:extLst>
              <a:ext uri="{FF2B5EF4-FFF2-40B4-BE49-F238E27FC236}">
                <a16:creationId xmlns:a16="http://schemas.microsoft.com/office/drawing/2014/main" id="{0F930FDD-7E08-41CD-AEE0-C5D99ECCDF55}"/>
              </a:ext>
            </a:extLst>
          </p:cNvPr>
          <p:cNvSpPr txBox="1"/>
          <p:nvPr/>
        </p:nvSpPr>
        <p:spPr>
          <a:xfrm>
            <a:off x="148320" y="4695737"/>
            <a:ext cx="6561360" cy="374571"/>
          </a:xfrm>
          <a:prstGeom prst="wedgeRoundRectCallout">
            <a:avLst>
              <a:gd name="adj1" fmla="val 5681"/>
              <a:gd name="adj2" fmla="val -24284"/>
              <a:gd name="adj3" fmla="val 16667"/>
            </a:avLst>
          </a:prstGeom>
          <a:solidFill>
            <a:schemeClr val="accent5"/>
          </a:solidFill>
          <a:ln>
            <a:solidFill>
              <a:schemeClr val="accent4"/>
            </a:solidFill>
          </a:ln>
        </p:spPr>
        <p:txBody>
          <a:bodyPr wrap="square" lIns="72000" rIns="0" rtlCol="0">
            <a:spAutoFit/>
          </a:bodyPr>
          <a:lstStyle/>
          <a:p>
            <a:pPr lvl="0"/>
            <a:r>
              <a:rPr lang="en-US" sz="1600" dirty="0">
                <a:latin typeface="Century Gothic" panose="020F0302020204030204"/>
                <a:sym typeface="Wingdings" pitchFamily="2" charset="2"/>
              </a:rPr>
              <a:t>Masculine adjectives which end in </a:t>
            </a:r>
            <a:r>
              <a:rPr lang="en-US" sz="1600" b="1" dirty="0">
                <a:latin typeface="Century Gothic" panose="020F0302020204030204"/>
                <a:sym typeface="Wingdings" pitchFamily="2" charset="2"/>
              </a:rPr>
              <a:t>-al </a:t>
            </a:r>
            <a:r>
              <a:rPr lang="en-US" sz="1600" dirty="0">
                <a:latin typeface="Century Gothic" panose="020F0302020204030204"/>
                <a:sym typeface="Wingdings" pitchFamily="2" charset="2"/>
              </a:rPr>
              <a:t>follow a different pattern:</a:t>
            </a:r>
            <a:endParaRPr lang="en-US" sz="1000" dirty="0">
              <a:latin typeface="Century Gothic" panose="020F0302020204030204"/>
              <a:sym typeface="Wingdings" pitchFamily="2" charset="2"/>
            </a:endParaRPr>
          </a:p>
        </p:txBody>
      </p:sp>
      <p:sp>
        <p:nvSpPr>
          <p:cNvPr id="20" name="TextBox 19">
            <a:extLst>
              <a:ext uri="{FF2B5EF4-FFF2-40B4-BE49-F238E27FC236}">
                <a16:creationId xmlns:a16="http://schemas.microsoft.com/office/drawing/2014/main" id="{C94B6E1F-F82A-4D91-9475-47ABC5DCDEB3}"/>
              </a:ext>
            </a:extLst>
          </p:cNvPr>
          <p:cNvSpPr txBox="1"/>
          <p:nvPr/>
        </p:nvSpPr>
        <p:spPr>
          <a:xfrm>
            <a:off x="170266" y="3284404"/>
            <a:ext cx="6551960" cy="374571"/>
          </a:xfrm>
          <a:prstGeom prst="wedgeRoundRectCallout">
            <a:avLst>
              <a:gd name="adj1" fmla="val 5681"/>
              <a:gd name="adj2" fmla="val -24284"/>
              <a:gd name="adj3" fmla="val 16667"/>
            </a:avLst>
          </a:prstGeom>
          <a:solidFill>
            <a:schemeClr val="accent5"/>
          </a:solidFill>
          <a:ln>
            <a:solidFill>
              <a:schemeClr val="accent4"/>
            </a:solidFill>
          </a:ln>
        </p:spPr>
        <p:txBody>
          <a:bodyPr wrap="square" lIns="72000" rIns="0" rtlCol="0">
            <a:spAutoFit/>
          </a:bodyPr>
          <a:lstStyle/>
          <a:p>
            <a:pPr lvl="0"/>
            <a:r>
              <a:rPr lang="en-US" sz="1600" dirty="0">
                <a:latin typeface="Century Gothic" panose="020F0302020204030204"/>
                <a:sym typeface="Wingdings" pitchFamily="2" charset="2"/>
              </a:rPr>
              <a:t>Masculine adjectives which end in </a:t>
            </a:r>
            <a:r>
              <a:rPr lang="en-US" sz="1600" b="1" dirty="0">
                <a:latin typeface="Century Gothic" panose="020F0302020204030204"/>
                <a:sym typeface="Wingdings" pitchFamily="2" charset="2"/>
              </a:rPr>
              <a:t>-</a:t>
            </a:r>
            <a:r>
              <a:rPr lang="en-US" sz="1600" b="1" dirty="0" err="1">
                <a:latin typeface="Century Gothic" panose="020F0302020204030204"/>
                <a:sym typeface="Wingdings" pitchFamily="2" charset="2"/>
              </a:rPr>
              <a:t>eux</a:t>
            </a:r>
            <a:r>
              <a:rPr lang="en-US" sz="1600" b="1" dirty="0">
                <a:latin typeface="Century Gothic" panose="020F0302020204030204"/>
                <a:sym typeface="Wingdings" pitchFamily="2" charset="2"/>
              </a:rPr>
              <a:t> don’t </a:t>
            </a:r>
            <a:r>
              <a:rPr lang="en-US" sz="1600" dirty="0">
                <a:latin typeface="Century Gothic" panose="020F0302020204030204"/>
                <a:sym typeface="Wingdings" pitchFamily="2" charset="2"/>
              </a:rPr>
              <a:t>add an </a:t>
            </a:r>
            <a:r>
              <a:rPr lang="en-US" sz="1600" b="1" dirty="0">
                <a:latin typeface="Century Gothic" panose="020F0302020204030204"/>
                <a:sym typeface="Wingdings" pitchFamily="2" charset="2"/>
              </a:rPr>
              <a:t>-s</a:t>
            </a:r>
            <a:r>
              <a:rPr lang="en-US" sz="1600" dirty="0">
                <a:latin typeface="Century Gothic" panose="020F0302020204030204"/>
                <a:sym typeface="Wingdings" pitchFamily="2" charset="2"/>
              </a:rPr>
              <a:t> in plural:</a:t>
            </a:r>
            <a:endParaRPr lang="en-US" sz="1000" dirty="0">
              <a:latin typeface="Century Gothic" panose="020F0302020204030204"/>
              <a:sym typeface="Wingdings" pitchFamily="2" charset="2"/>
            </a:endParaRPr>
          </a:p>
        </p:txBody>
      </p:sp>
      <p:sp>
        <p:nvSpPr>
          <p:cNvPr id="21" name="TextBox 20">
            <a:extLst>
              <a:ext uri="{FF2B5EF4-FFF2-40B4-BE49-F238E27FC236}">
                <a16:creationId xmlns:a16="http://schemas.microsoft.com/office/drawing/2014/main" id="{C33E2CF3-90FA-4859-9F61-5ED73A0CE525}"/>
              </a:ext>
            </a:extLst>
          </p:cNvPr>
          <p:cNvSpPr txBox="1"/>
          <p:nvPr/>
        </p:nvSpPr>
        <p:spPr>
          <a:xfrm>
            <a:off x="181540" y="968168"/>
            <a:ext cx="6561360" cy="374571"/>
          </a:xfrm>
          <a:prstGeom prst="wedgeRoundRectCallout">
            <a:avLst>
              <a:gd name="adj1" fmla="val 5681"/>
              <a:gd name="adj2" fmla="val -24284"/>
              <a:gd name="adj3" fmla="val 16667"/>
            </a:avLst>
          </a:prstGeom>
          <a:solidFill>
            <a:schemeClr val="accent5"/>
          </a:solidFill>
          <a:ln>
            <a:solidFill>
              <a:schemeClr val="accent4"/>
            </a:solidFill>
          </a:ln>
        </p:spPr>
        <p:txBody>
          <a:bodyPr wrap="square" lIns="72000" rIns="0" rtlCol="0">
            <a:spAutoFit/>
          </a:bodyPr>
          <a:lstStyle/>
          <a:p>
            <a:r>
              <a:rPr lang="en-US" sz="1600" dirty="0">
                <a:latin typeface="Century Gothic" panose="020F0302020204030204"/>
                <a:sym typeface="Wingdings" pitchFamily="2" charset="2"/>
              </a:rPr>
              <a:t>Some masculine nouns make their plurals with </a:t>
            </a:r>
            <a:r>
              <a:rPr lang="en-US" sz="1600" b="1" dirty="0">
                <a:latin typeface="Century Gothic" panose="020F0302020204030204"/>
                <a:sym typeface="Wingdings" pitchFamily="2" charset="2"/>
              </a:rPr>
              <a:t>‘-x’ </a:t>
            </a:r>
            <a:r>
              <a:rPr lang="en-US" sz="1600" dirty="0">
                <a:latin typeface="Century Gothic" panose="020F0302020204030204"/>
                <a:sym typeface="Wingdings" pitchFamily="2" charset="2"/>
              </a:rPr>
              <a:t>instead of </a:t>
            </a:r>
            <a:r>
              <a:rPr lang="en-US" sz="1600" b="1" dirty="0">
                <a:latin typeface="Century Gothic" panose="020F0302020204030204"/>
                <a:sym typeface="Wingdings" pitchFamily="2" charset="2"/>
              </a:rPr>
              <a:t>‘-s’:</a:t>
            </a:r>
          </a:p>
        </p:txBody>
      </p:sp>
    </p:spTree>
    <p:extLst>
      <p:ext uri="{BB962C8B-B14F-4D97-AF65-F5344CB8AC3E}">
        <p14:creationId xmlns:p14="http://schemas.microsoft.com/office/powerpoint/2010/main" val="26700865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50</a:t>
            </a: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6" name="Rectangle 15">
            <a:extLst>
              <a:ext uri="{FF2B5EF4-FFF2-40B4-BE49-F238E27FC236}">
                <a16:creationId xmlns:a16="http://schemas.microsoft.com/office/drawing/2014/main" id="{C6891636-11BD-E142-8154-6D25C7E49AEA}"/>
              </a:ext>
            </a:extLst>
          </p:cNvPr>
          <p:cNvSpPr/>
          <p:nvPr/>
        </p:nvSpPr>
        <p:spPr>
          <a:xfrm>
            <a:off x="108000" y="618294"/>
            <a:ext cx="4062331"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Adjectives </a:t>
            </a:r>
            <a:r>
              <a:rPr lang="fr-FR" b="1" dirty="0" err="1">
                <a:solidFill>
                  <a:srgbClr val="000000"/>
                </a:solidFill>
                <a:latin typeface="Century Gothic" panose="020B0502020202020204" pitchFamily="34" charset="0"/>
              </a:rPr>
              <a:t>that</a:t>
            </a:r>
            <a:r>
              <a:rPr lang="fr-FR" b="1" dirty="0">
                <a:solidFill>
                  <a:srgbClr val="000000"/>
                </a:solidFill>
                <a:latin typeface="Century Gothic" panose="020B0502020202020204" pitchFamily="34" charset="0"/>
              </a:rPr>
              <a:t> go </a:t>
            </a:r>
            <a:r>
              <a:rPr lang="fr-FR" b="1" dirty="0" err="1">
                <a:solidFill>
                  <a:srgbClr val="000000"/>
                </a:solidFill>
                <a:latin typeface="Century Gothic" panose="020B0502020202020204" pitchFamily="34" charset="0"/>
              </a:rPr>
              <a:t>before</a:t>
            </a:r>
            <a:r>
              <a:rPr lang="fr-FR" b="1" dirty="0">
                <a:solidFill>
                  <a:srgbClr val="000000"/>
                </a:solidFill>
                <a:latin typeface="Century Gothic" panose="020B0502020202020204" pitchFamily="34" charset="0"/>
              </a:rPr>
              <a:t> the </a:t>
            </a:r>
            <a:r>
              <a:rPr lang="fr-FR" b="1" dirty="0" err="1">
                <a:solidFill>
                  <a:srgbClr val="000000"/>
                </a:solidFill>
                <a:latin typeface="Century Gothic" panose="020B0502020202020204" pitchFamily="34" charset="0"/>
              </a:rPr>
              <a:t>noun</a:t>
            </a:r>
            <a:endParaRPr lang="en-GB" dirty="0">
              <a:solidFill>
                <a:srgbClr val="000000"/>
              </a:solidFill>
              <a:latin typeface="Century Gothic" panose="020B0502020202020204" pitchFamily="34" charset="0"/>
            </a:endParaRPr>
          </a:p>
        </p:txBody>
      </p:sp>
      <p:sp>
        <p:nvSpPr>
          <p:cNvPr id="17" name="Rectangle 16">
            <a:extLst>
              <a:ext uri="{FF2B5EF4-FFF2-40B4-BE49-F238E27FC236}">
                <a16:creationId xmlns:a16="http://schemas.microsoft.com/office/drawing/2014/main" id="{42C8BCA5-2B55-F84D-8DA1-5E933551BF6D}"/>
              </a:ext>
            </a:extLst>
          </p:cNvPr>
          <p:cNvSpPr/>
          <p:nvPr/>
        </p:nvSpPr>
        <p:spPr>
          <a:xfrm>
            <a:off x="108000" y="920083"/>
            <a:ext cx="6642000" cy="584775"/>
          </a:xfrm>
          <a:prstGeom prst="rect">
            <a:avLst/>
          </a:prstGeom>
        </p:spPr>
        <p:txBody>
          <a:bodyPr wrap="square">
            <a:spAutoFit/>
          </a:bodyPr>
          <a:lstStyle/>
          <a:p>
            <a:pPr lvl="0"/>
            <a:r>
              <a:rPr lang="en-GB" sz="1600" dirty="0">
                <a:latin typeface="Century Gothic" panose="020F0302020204030204"/>
              </a:rPr>
              <a:t>As you have already learned, some adjectives go BEFORE the noun. These adjectives refer to: </a:t>
            </a:r>
            <a:endParaRPr lang="en-GB" sz="1000" dirty="0">
              <a:latin typeface="Century Gothic" panose="020F0302020204030204"/>
              <a:sym typeface="Wingdings" pitchFamily="2" charset="2"/>
            </a:endParaRPr>
          </a:p>
        </p:txBody>
      </p:sp>
      <p:sp>
        <p:nvSpPr>
          <p:cNvPr id="9" name="Rectangle 8">
            <a:extLst>
              <a:ext uri="{FF2B5EF4-FFF2-40B4-BE49-F238E27FC236}">
                <a16:creationId xmlns:a16="http://schemas.microsoft.com/office/drawing/2014/main" id="{9B613969-27B9-DC46-AE65-3A5C646C1B1F}"/>
              </a:ext>
            </a:extLst>
          </p:cNvPr>
          <p:cNvSpPr/>
          <p:nvPr/>
        </p:nvSpPr>
        <p:spPr>
          <a:xfrm>
            <a:off x="108000" y="144000"/>
            <a:ext cx="2091599" cy="410399"/>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fr-FR" sz="2000" b="1" dirty="0">
              <a:solidFill>
                <a:srgbClr val="FFFFFF"/>
              </a:solidFill>
              <a:latin typeface="Century Gothic" panose="020B0502020202020204" pitchFamily="34" charset="0"/>
            </a:endParaRPr>
          </a:p>
        </p:txBody>
      </p:sp>
      <p:sp>
        <p:nvSpPr>
          <p:cNvPr id="19" name="Rectangle 18">
            <a:extLst>
              <a:ext uri="{FF2B5EF4-FFF2-40B4-BE49-F238E27FC236}">
                <a16:creationId xmlns:a16="http://schemas.microsoft.com/office/drawing/2014/main" id="{B4EE25F0-22B7-5644-8B4E-4F8DC38A3180}"/>
              </a:ext>
            </a:extLst>
          </p:cNvPr>
          <p:cNvSpPr/>
          <p:nvPr/>
        </p:nvSpPr>
        <p:spPr>
          <a:xfrm>
            <a:off x="108000" y="3974394"/>
            <a:ext cx="6642000" cy="584775"/>
          </a:xfrm>
          <a:prstGeom prst="rect">
            <a:avLst/>
          </a:prstGeom>
        </p:spPr>
        <p:txBody>
          <a:bodyPr wrap="square">
            <a:spAutoFit/>
          </a:bodyPr>
          <a:lstStyle/>
          <a:p>
            <a:pPr lvl="0"/>
            <a:r>
              <a:rPr lang="en-GB" sz="1600" dirty="0">
                <a:latin typeface="Century Gothic" panose="020F0302020204030204"/>
              </a:rPr>
              <a:t>Three of the new adjectives you have learned this week also go before the noun:</a:t>
            </a:r>
          </a:p>
        </p:txBody>
      </p:sp>
      <p:sp>
        <p:nvSpPr>
          <p:cNvPr id="39" name="Rectangle 38">
            <a:extLst>
              <a:ext uri="{FF2B5EF4-FFF2-40B4-BE49-F238E27FC236}">
                <a16:creationId xmlns:a16="http://schemas.microsoft.com/office/drawing/2014/main" id="{5B53BE76-95DE-4A49-AEA6-7628F8F85FB3}"/>
              </a:ext>
            </a:extLst>
          </p:cNvPr>
          <p:cNvSpPr/>
          <p:nvPr/>
        </p:nvSpPr>
        <p:spPr>
          <a:xfrm>
            <a:off x="168196" y="4585736"/>
            <a:ext cx="1611585" cy="584775"/>
          </a:xfrm>
          <a:prstGeom prst="rect">
            <a:avLst/>
          </a:prstGeom>
        </p:spPr>
        <p:txBody>
          <a:bodyPr wrap="square">
            <a:spAutoFit/>
          </a:bodyPr>
          <a:lstStyle/>
          <a:p>
            <a:pPr lvl="0"/>
            <a:r>
              <a:rPr lang="en-GB" sz="3200" b="1" dirty="0">
                <a:latin typeface="Century Gothic" panose="020F0302020204030204"/>
                <a:sym typeface="Wingdings" pitchFamily="2" charset="2"/>
              </a:rPr>
              <a:t>N</a:t>
            </a:r>
            <a:r>
              <a:rPr lang="en-GB" sz="2000" b="1" dirty="0">
                <a:latin typeface="Century Gothic" panose="020F0302020204030204"/>
                <a:sym typeface="Wingdings" pitchFamily="2" charset="2"/>
              </a:rPr>
              <a:t>UMBER</a:t>
            </a:r>
            <a:endParaRPr lang="en-GB" sz="2400" b="1" dirty="0">
              <a:latin typeface="Century Gothic" panose="020F0302020204030204"/>
              <a:sym typeface="Wingdings" pitchFamily="2" charset="2"/>
            </a:endParaRPr>
          </a:p>
        </p:txBody>
      </p:sp>
      <p:sp>
        <p:nvSpPr>
          <p:cNvPr id="40" name="Rectangle 39">
            <a:extLst>
              <a:ext uri="{FF2B5EF4-FFF2-40B4-BE49-F238E27FC236}">
                <a16:creationId xmlns:a16="http://schemas.microsoft.com/office/drawing/2014/main" id="{D96E73D0-00BC-5146-AF63-1206FC154913}"/>
              </a:ext>
            </a:extLst>
          </p:cNvPr>
          <p:cNvSpPr/>
          <p:nvPr/>
        </p:nvSpPr>
        <p:spPr>
          <a:xfrm>
            <a:off x="168196" y="5093548"/>
            <a:ext cx="1611585" cy="584775"/>
          </a:xfrm>
          <a:prstGeom prst="rect">
            <a:avLst/>
          </a:prstGeom>
        </p:spPr>
        <p:txBody>
          <a:bodyPr wrap="square">
            <a:spAutoFit/>
          </a:bodyPr>
          <a:lstStyle/>
          <a:p>
            <a:pPr lvl="0"/>
            <a:r>
              <a:rPr lang="en-GB" sz="3200" b="1" dirty="0">
                <a:latin typeface="Century Gothic" panose="020F0302020204030204"/>
                <a:sym typeface="Wingdings" pitchFamily="2" charset="2"/>
              </a:rPr>
              <a:t>O</a:t>
            </a:r>
            <a:r>
              <a:rPr lang="en-GB" sz="2000" b="1" dirty="0">
                <a:latin typeface="Century Gothic" panose="020F0302020204030204"/>
                <a:sym typeface="Wingdings" pitchFamily="2" charset="2"/>
              </a:rPr>
              <a:t>THER</a:t>
            </a:r>
            <a:endParaRPr lang="en-GB" sz="2400" dirty="0">
              <a:latin typeface="Century Gothic" panose="020F0302020204030204"/>
              <a:sym typeface="Wingdings" pitchFamily="2" charset="2"/>
            </a:endParaRPr>
          </a:p>
        </p:txBody>
      </p:sp>
      <p:sp>
        <p:nvSpPr>
          <p:cNvPr id="41" name="Rectangle 40">
            <a:extLst>
              <a:ext uri="{FF2B5EF4-FFF2-40B4-BE49-F238E27FC236}">
                <a16:creationId xmlns:a16="http://schemas.microsoft.com/office/drawing/2014/main" id="{68C4842F-471C-F24B-8E31-59C3267A082F}"/>
              </a:ext>
            </a:extLst>
          </p:cNvPr>
          <p:cNvSpPr/>
          <p:nvPr/>
        </p:nvSpPr>
        <p:spPr>
          <a:xfrm>
            <a:off x="168196" y="5601360"/>
            <a:ext cx="1800478" cy="584775"/>
          </a:xfrm>
          <a:prstGeom prst="rect">
            <a:avLst/>
          </a:prstGeom>
        </p:spPr>
        <p:txBody>
          <a:bodyPr wrap="square">
            <a:spAutoFit/>
          </a:bodyPr>
          <a:lstStyle/>
          <a:p>
            <a:pPr lvl="0"/>
            <a:r>
              <a:rPr lang="en-GB" sz="3200" b="1" dirty="0">
                <a:latin typeface="Century Gothic" panose="020F0302020204030204"/>
                <a:sym typeface="Wingdings" pitchFamily="2" charset="2"/>
              </a:rPr>
              <a:t>S</a:t>
            </a:r>
            <a:r>
              <a:rPr lang="en-GB" sz="2000" b="1" dirty="0">
                <a:latin typeface="Century Gothic" panose="020F0302020204030204"/>
                <a:sym typeface="Wingdings" pitchFamily="2" charset="2"/>
              </a:rPr>
              <a:t>AME</a:t>
            </a:r>
            <a:endParaRPr lang="en-GB" sz="2400" b="1" dirty="0">
              <a:latin typeface="Century Gothic" panose="020F0302020204030204"/>
              <a:sym typeface="Wingdings" pitchFamily="2" charset="2"/>
            </a:endParaRPr>
          </a:p>
        </p:txBody>
      </p:sp>
      <p:sp>
        <p:nvSpPr>
          <p:cNvPr id="42" name="Rectangle 41">
            <a:extLst>
              <a:ext uri="{FF2B5EF4-FFF2-40B4-BE49-F238E27FC236}">
                <a16:creationId xmlns:a16="http://schemas.microsoft.com/office/drawing/2014/main" id="{AE97DF37-03C6-9540-9DE1-2D9F704E3755}"/>
              </a:ext>
            </a:extLst>
          </p:cNvPr>
          <p:cNvSpPr/>
          <p:nvPr/>
        </p:nvSpPr>
        <p:spPr>
          <a:xfrm>
            <a:off x="2033055" y="4384617"/>
            <a:ext cx="4854193" cy="1738233"/>
          </a:xfrm>
          <a:prstGeom prst="rect">
            <a:avLst/>
          </a:prstGeom>
        </p:spPr>
        <p:txBody>
          <a:bodyPr wrap="square">
            <a:spAutoFit/>
          </a:bodyPr>
          <a:lstStyle/>
          <a:p>
            <a:pPr lvl="0"/>
            <a:r>
              <a:rPr lang="en-GB" sz="1600" b="1" dirty="0">
                <a:latin typeface="Century Gothic" panose="020F0302020204030204"/>
                <a:sym typeface="Wingdings" pitchFamily="2" charset="2"/>
              </a:rPr>
              <a:t>MASCULINE</a:t>
            </a:r>
            <a:r>
              <a:rPr lang="en-GB" sz="1600" dirty="0">
                <a:latin typeface="Century Gothic" panose="020F0302020204030204"/>
                <a:sym typeface="Wingdings" pitchFamily="2" charset="2"/>
              </a:rPr>
              <a:t>	</a:t>
            </a:r>
            <a:r>
              <a:rPr lang="en-GB" sz="1600" b="1" dirty="0">
                <a:latin typeface="Century Gothic" panose="020F0302020204030204"/>
                <a:sym typeface="Wingdings" pitchFamily="2" charset="2"/>
              </a:rPr>
              <a:t>FEMININE</a:t>
            </a:r>
            <a:r>
              <a:rPr lang="en-GB" sz="1600" dirty="0">
                <a:latin typeface="Century Gothic" panose="020F0302020204030204"/>
                <a:sym typeface="Wingdings" pitchFamily="2" charset="2"/>
              </a:rPr>
              <a:t>		</a:t>
            </a:r>
            <a:r>
              <a:rPr lang="en-GB" sz="1600" b="1" dirty="0">
                <a:latin typeface="Century Gothic" panose="020F0302020204030204"/>
                <a:sym typeface="Wingdings" pitchFamily="2" charset="2"/>
              </a:rPr>
              <a:t>ENGLISH</a:t>
            </a:r>
          </a:p>
          <a:p>
            <a:pPr lvl="0">
              <a:lnSpc>
                <a:spcPct val="200000"/>
              </a:lnSpc>
            </a:pPr>
            <a:r>
              <a:rPr lang="en-GB" sz="1600" dirty="0" err="1">
                <a:latin typeface="Century Gothic" panose="020F0302020204030204"/>
                <a:sym typeface="Wingdings" pitchFamily="2" charset="2"/>
              </a:rPr>
              <a:t>plusieurs</a:t>
            </a:r>
            <a:r>
              <a:rPr lang="en-GB" sz="1600" dirty="0">
                <a:latin typeface="Century Gothic" panose="020F0302020204030204"/>
                <a:sym typeface="Wingdings" pitchFamily="2" charset="2"/>
              </a:rPr>
              <a:t>		</a:t>
            </a:r>
            <a:r>
              <a:rPr lang="en-GB" sz="1600" dirty="0" err="1">
                <a:latin typeface="Century Gothic" panose="020F0302020204030204"/>
                <a:sym typeface="Wingdings" pitchFamily="2" charset="2"/>
              </a:rPr>
              <a:t>plusieurs</a:t>
            </a:r>
            <a:r>
              <a:rPr lang="en-GB" sz="1600" dirty="0">
                <a:latin typeface="Century Gothic" panose="020F0302020204030204"/>
                <a:sym typeface="Wingdings" pitchFamily="2" charset="2"/>
              </a:rPr>
              <a:t>		several</a:t>
            </a:r>
          </a:p>
          <a:p>
            <a:pPr lvl="0">
              <a:lnSpc>
                <a:spcPct val="200000"/>
              </a:lnSpc>
            </a:pPr>
            <a:r>
              <a:rPr lang="en-GB" sz="1600" dirty="0" err="1">
                <a:latin typeface="Century Gothic" panose="020F0302020204030204"/>
                <a:sym typeface="Wingdings" pitchFamily="2" charset="2"/>
              </a:rPr>
              <a:t>autre</a:t>
            </a:r>
            <a:r>
              <a:rPr lang="en-GB" sz="1600" dirty="0">
                <a:latin typeface="Century Gothic" panose="020F0302020204030204"/>
                <a:sym typeface="Wingdings" pitchFamily="2" charset="2"/>
              </a:rPr>
              <a:t>		</a:t>
            </a:r>
            <a:r>
              <a:rPr lang="en-GB" sz="1600" dirty="0" err="1">
                <a:latin typeface="Century Gothic" panose="020F0302020204030204"/>
                <a:sym typeface="Wingdings" pitchFamily="2" charset="2"/>
              </a:rPr>
              <a:t>autre</a:t>
            </a:r>
            <a:r>
              <a:rPr lang="en-GB" sz="1600" dirty="0">
                <a:latin typeface="Century Gothic" panose="020F0302020204030204"/>
                <a:sym typeface="Wingdings" pitchFamily="2" charset="2"/>
              </a:rPr>
              <a:t>		other</a:t>
            </a:r>
          </a:p>
          <a:p>
            <a:pPr lvl="0">
              <a:lnSpc>
                <a:spcPct val="200000"/>
              </a:lnSpc>
            </a:pPr>
            <a:r>
              <a:rPr lang="en-GB" sz="1600" dirty="0" err="1">
                <a:latin typeface="Century Gothic" panose="020F0302020204030204"/>
                <a:sym typeface="Wingdings" pitchFamily="2" charset="2"/>
              </a:rPr>
              <a:t>même</a:t>
            </a:r>
            <a:r>
              <a:rPr lang="en-GB" sz="1600" dirty="0">
                <a:latin typeface="Century Gothic" panose="020F0302020204030204"/>
                <a:sym typeface="Wingdings" pitchFamily="2" charset="2"/>
              </a:rPr>
              <a:t>		</a:t>
            </a:r>
            <a:r>
              <a:rPr lang="fr-FR" sz="1600" dirty="0">
                <a:latin typeface="Century Gothic" panose="020F0302020204030204"/>
                <a:sym typeface="Wingdings" pitchFamily="2" charset="2"/>
              </a:rPr>
              <a:t>même</a:t>
            </a:r>
            <a:r>
              <a:rPr lang="en-GB" sz="1600" dirty="0">
                <a:latin typeface="Century Gothic" panose="020F0302020204030204"/>
                <a:sym typeface="Wingdings" pitchFamily="2" charset="2"/>
              </a:rPr>
              <a:t>		same</a:t>
            </a:r>
          </a:p>
        </p:txBody>
      </p:sp>
      <p:sp>
        <p:nvSpPr>
          <p:cNvPr id="43" name="TextBox 42">
            <a:extLst>
              <a:ext uri="{FF2B5EF4-FFF2-40B4-BE49-F238E27FC236}">
                <a16:creationId xmlns:a16="http://schemas.microsoft.com/office/drawing/2014/main" id="{830321C6-2A46-D847-A33B-7561713384CB}"/>
              </a:ext>
            </a:extLst>
          </p:cNvPr>
          <p:cNvSpPr txBox="1"/>
          <p:nvPr/>
        </p:nvSpPr>
        <p:spPr>
          <a:xfrm>
            <a:off x="108000" y="6251118"/>
            <a:ext cx="6757019" cy="2785378"/>
          </a:xfrm>
          <a:prstGeom prst="rect">
            <a:avLst/>
          </a:prstGeom>
          <a:noFill/>
        </p:spPr>
        <p:txBody>
          <a:bodyPr wrap="square" rtlCol="0">
            <a:spAutoFit/>
          </a:bodyPr>
          <a:lstStyle/>
          <a:p>
            <a:pPr>
              <a:defRPr/>
            </a:pPr>
            <a:r>
              <a:rPr lang="en-US" sz="1600" b="1" dirty="0" err="1">
                <a:latin typeface="Century Gothic" panose="020B0502020202020204" pitchFamily="34" charset="0"/>
              </a:rPr>
              <a:t>Autre</a:t>
            </a:r>
            <a:r>
              <a:rPr lang="en-US" sz="1600" dirty="0">
                <a:latin typeface="Century Gothic" panose="020B0502020202020204" pitchFamily="34" charset="0"/>
              </a:rPr>
              <a:t> and </a:t>
            </a:r>
            <a:r>
              <a:rPr lang="en-US" sz="1600" b="1" dirty="0" err="1">
                <a:latin typeface="Century Gothic" panose="020B0502020202020204" pitchFamily="34" charset="0"/>
              </a:rPr>
              <a:t>même</a:t>
            </a:r>
            <a:r>
              <a:rPr lang="en-US" sz="1600" dirty="0">
                <a:latin typeface="Century Gothic" panose="020B0502020202020204" pitchFamily="34" charset="0"/>
              </a:rPr>
              <a:t> are </a:t>
            </a:r>
            <a:r>
              <a:rPr lang="en-US" sz="1600" b="1" dirty="0">
                <a:latin typeface="Century Gothic" panose="020B0502020202020204" pitchFamily="34" charset="0"/>
              </a:rPr>
              <a:t>the same </a:t>
            </a:r>
            <a:r>
              <a:rPr lang="en-US" sz="1600" dirty="0">
                <a:latin typeface="Century Gothic" panose="020B0502020202020204" pitchFamily="34" charset="0"/>
              </a:rPr>
              <a:t>in masculine and feminine:</a:t>
            </a:r>
          </a:p>
          <a:p>
            <a:pPr lvl="0">
              <a:defRPr/>
            </a:pPr>
            <a:endParaRPr lang="en-US" sz="500" dirty="0">
              <a:latin typeface="Century Gothic" panose="020B0502020202020204" pitchFamily="34" charset="0"/>
            </a:endParaRPr>
          </a:p>
          <a:p>
            <a:pPr lvl="0">
              <a:defRPr/>
            </a:pPr>
            <a:r>
              <a:rPr lang="en-US" sz="1400" dirty="0" err="1">
                <a:latin typeface="Century Gothic" panose="020B0502020202020204" pitchFamily="34" charset="0"/>
              </a:rPr>
              <a:t>l’</a:t>
            </a:r>
            <a:r>
              <a:rPr lang="en-US" sz="1400" b="1" dirty="0" err="1">
                <a:latin typeface="Century Gothic" panose="020B0502020202020204" pitchFamily="34" charset="0"/>
              </a:rPr>
              <a:t>autre</a:t>
            </a:r>
            <a:r>
              <a:rPr lang="en-US" sz="1400" b="1" dirty="0">
                <a:latin typeface="Century Gothic" panose="020B0502020202020204" pitchFamily="34" charset="0"/>
              </a:rPr>
              <a:t> </a:t>
            </a:r>
            <a:r>
              <a:rPr lang="en-US" sz="1400" dirty="0">
                <a:latin typeface="Century Gothic" panose="020B0502020202020204" pitchFamily="34" charset="0"/>
              </a:rPr>
              <a:t>bateau (the </a:t>
            </a:r>
            <a:r>
              <a:rPr lang="en-US" sz="1400" b="1" dirty="0">
                <a:latin typeface="Century Gothic" panose="020B0502020202020204" pitchFamily="34" charset="0"/>
              </a:rPr>
              <a:t>other</a:t>
            </a:r>
            <a:r>
              <a:rPr lang="en-US" sz="1400" dirty="0">
                <a:latin typeface="Century Gothic" panose="020B0502020202020204" pitchFamily="34" charset="0"/>
              </a:rPr>
              <a:t> boat)		</a:t>
            </a:r>
          </a:p>
          <a:p>
            <a:pPr lvl="0">
              <a:defRPr/>
            </a:pPr>
            <a:r>
              <a:rPr lang="en-US" sz="1400" dirty="0">
                <a:latin typeface="Century Gothic" panose="020B0502020202020204" pitchFamily="34" charset="0"/>
              </a:rPr>
              <a:t>le </a:t>
            </a:r>
            <a:r>
              <a:rPr lang="en-US" sz="1400" b="1" dirty="0" err="1">
                <a:latin typeface="Century Gothic" panose="020B0502020202020204" pitchFamily="34" charset="0"/>
              </a:rPr>
              <a:t>même</a:t>
            </a:r>
            <a:r>
              <a:rPr lang="en-US" sz="1400" dirty="0">
                <a:latin typeface="Century Gothic" panose="020B0502020202020204" pitchFamily="34" charset="0"/>
              </a:rPr>
              <a:t> bateau (the </a:t>
            </a:r>
            <a:r>
              <a:rPr lang="en-US" sz="1400" b="1" dirty="0">
                <a:latin typeface="Century Gothic" panose="020B0502020202020204" pitchFamily="34" charset="0"/>
              </a:rPr>
              <a:t>same</a:t>
            </a:r>
            <a:r>
              <a:rPr lang="en-US" sz="1400" dirty="0">
                <a:latin typeface="Century Gothic" panose="020B0502020202020204" pitchFamily="34" charset="0"/>
              </a:rPr>
              <a:t> boat)</a:t>
            </a:r>
          </a:p>
          <a:p>
            <a:pPr lvl="0">
              <a:defRPr/>
            </a:pPr>
            <a:endParaRPr lang="en-US" sz="500" dirty="0">
              <a:latin typeface="Century Gothic" panose="020B0502020202020204" pitchFamily="34" charset="0"/>
            </a:endParaRPr>
          </a:p>
          <a:p>
            <a:pPr lvl="0">
              <a:defRPr/>
            </a:pPr>
            <a:endParaRPr lang="en-US" sz="1600" dirty="0">
              <a:latin typeface="Century Gothic" panose="020B0502020202020204" pitchFamily="34" charset="0"/>
            </a:endParaRPr>
          </a:p>
          <a:p>
            <a:pPr lvl="0">
              <a:defRPr/>
            </a:pPr>
            <a:r>
              <a:rPr lang="en-US" sz="1600" dirty="0">
                <a:latin typeface="Century Gothic" panose="020B0502020202020204" pitchFamily="34" charset="0"/>
              </a:rPr>
              <a:t>An </a:t>
            </a:r>
            <a:r>
              <a:rPr lang="en-US" sz="1600" b="1" dirty="0">
                <a:latin typeface="Century Gothic" panose="020B0502020202020204" pitchFamily="34" charset="0"/>
              </a:rPr>
              <a:t>–s </a:t>
            </a:r>
            <a:r>
              <a:rPr lang="en-US" sz="1600" dirty="0">
                <a:latin typeface="Century Gothic" panose="020B0502020202020204" pitchFamily="34" charset="0"/>
              </a:rPr>
              <a:t>is added in the plural:</a:t>
            </a:r>
          </a:p>
          <a:p>
            <a:pPr lvl="0">
              <a:defRPr/>
            </a:pPr>
            <a:endParaRPr lang="en-US" sz="500" dirty="0">
              <a:latin typeface="Century Gothic" panose="020B0502020202020204" pitchFamily="34" charset="0"/>
            </a:endParaRPr>
          </a:p>
          <a:p>
            <a:pPr lvl="0">
              <a:defRPr/>
            </a:pPr>
            <a:r>
              <a:rPr lang="en-US" sz="1400" dirty="0">
                <a:latin typeface="Century Gothic" panose="020B0502020202020204" pitchFamily="34" charset="0"/>
              </a:rPr>
              <a:t>les </a:t>
            </a:r>
            <a:r>
              <a:rPr lang="en-US" sz="1400" b="1" dirty="0" err="1">
                <a:latin typeface="Century Gothic" panose="020B0502020202020204" pitchFamily="34" charset="0"/>
              </a:rPr>
              <a:t>autres</a:t>
            </a:r>
            <a:r>
              <a:rPr lang="en-US" sz="1400" dirty="0">
                <a:latin typeface="Century Gothic" panose="020B0502020202020204" pitchFamily="34" charset="0"/>
              </a:rPr>
              <a:t> bateaux   (the </a:t>
            </a:r>
            <a:r>
              <a:rPr lang="en-US" sz="1400" b="1" dirty="0">
                <a:latin typeface="Century Gothic" panose="020B0502020202020204" pitchFamily="34" charset="0"/>
              </a:rPr>
              <a:t>other</a:t>
            </a:r>
            <a:r>
              <a:rPr lang="en-US" sz="1400" dirty="0">
                <a:latin typeface="Century Gothic" panose="020B0502020202020204" pitchFamily="34" charset="0"/>
              </a:rPr>
              <a:t> boat</a:t>
            </a:r>
            <a:r>
              <a:rPr lang="en-US" sz="1400" b="1" dirty="0">
                <a:latin typeface="Century Gothic" panose="020B0502020202020204" pitchFamily="34" charset="0"/>
              </a:rPr>
              <a:t>s</a:t>
            </a:r>
            <a:r>
              <a:rPr lang="en-US" sz="1400" dirty="0">
                <a:latin typeface="Century Gothic" panose="020B0502020202020204" pitchFamily="34" charset="0"/>
              </a:rPr>
              <a:t>)	</a:t>
            </a:r>
            <a:endParaRPr lang="en-US" sz="1400" b="1" dirty="0">
              <a:latin typeface="Century Gothic" panose="020B0502020202020204" pitchFamily="34" charset="0"/>
            </a:endParaRPr>
          </a:p>
          <a:p>
            <a:pPr lvl="0">
              <a:defRPr/>
            </a:pPr>
            <a:r>
              <a:rPr lang="en-US" sz="1400" dirty="0">
                <a:latin typeface="Century Gothic" panose="020B0502020202020204" pitchFamily="34" charset="0"/>
              </a:rPr>
              <a:t>les </a:t>
            </a:r>
            <a:r>
              <a:rPr lang="en-US" sz="1400" b="1" dirty="0" err="1">
                <a:latin typeface="Century Gothic" panose="020B0502020202020204" pitchFamily="34" charset="0"/>
              </a:rPr>
              <a:t>mêmes</a:t>
            </a:r>
            <a:r>
              <a:rPr lang="en-US" sz="1400" dirty="0">
                <a:latin typeface="Century Gothic" panose="020B0502020202020204" pitchFamily="34" charset="0"/>
              </a:rPr>
              <a:t> bateaux (the </a:t>
            </a:r>
            <a:r>
              <a:rPr lang="en-US" sz="1400" b="1" dirty="0">
                <a:latin typeface="Century Gothic" panose="020B0502020202020204" pitchFamily="34" charset="0"/>
              </a:rPr>
              <a:t>same</a:t>
            </a:r>
            <a:r>
              <a:rPr lang="en-US" sz="1400" dirty="0">
                <a:latin typeface="Century Gothic" panose="020B0502020202020204" pitchFamily="34" charset="0"/>
              </a:rPr>
              <a:t> boat</a:t>
            </a:r>
            <a:r>
              <a:rPr lang="en-US" sz="1400" b="1" dirty="0">
                <a:latin typeface="Century Gothic" panose="020B0502020202020204" pitchFamily="34" charset="0"/>
              </a:rPr>
              <a:t>s</a:t>
            </a:r>
            <a:r>
              <a:rPr lang="en-US" sz="1400" dirty="0">
                <a:latin typeface="Century Gothic" panose="020B0502020202020204" pitchFamily="34" charset="0"/>
              </a:rPr>
              <a:t>)</a:t>
            </a:r>
            <a:endParaRPr lang="en-US" sz="500" b="1" dirty="0">
              <a:latin typeface="Century Gothic" panose="020B0502020202020204" pitchFamily="34" charset="0"/>
            </a:endParaRPr>
          </a:p>
          <a:p>
            <a:pPr lvl="0">
              <a:defRPr/>
            </a:pPr>
            <a:endParaRPr lang="en-US" sz="1600" b="1" dirty="0">
              <a:latin typeface="Century Gothic" panose="020B0502020202020204" pitchFamily="34" charset="0"/>
            </a:endParaRPr>
          </a:p>
          <a:p>
            <a:pPr lvl="0">
              <a:defRPr/>
            </a:pPr>
            <a:r>
              <a:rPr lang="en-US" sz="1600" b="1" dirty="0" err="1">
                <a:latin typeface="Century Gothic" panose="020B0502020202020204" pitchFamily="34" charset="0"/>
              </a:rPr>
              <a:t>Plusieurs</a:t>
            </a:r>
            <a:r>
              <a:rPr lang="en-US" sz="1600" b="1" dirty="0">
                <a:latin typeface="Century Gothic" panose="020B0502020202020204" pitchFamily="34" charset="0"/>
              </a:rPr>
              <a:t> </a:t>
            </a:r>
            <a:r>
              <a:rPr lang="en-US" sz="1600" dirty="0">
                <a:latin typeface="Century Gothic" panose="020B0502020202020204" pitchFamily="34" charset="0"/>
              </a:rPr>
              <a:t>is always plural and doesn’t change in the feminine form.</a:t>
            </a:r>
          </a:p>
          <a:p>
            <a:pPr lvl="0">
              <a:defRPr/>
            </a:pPr>
            <a:endParaRPr lang="en-US" sz="500" b="1" dirty="0">
              <a:latin typeface="Century Gothic" panose="020B0502020202020204" pitchFamily="34" charset="0"/>
            </a:endParaRPr>
          </a:p>
          <a:p>
            <a:pPr lvl="0">
              <a:defRPr/>
            </a:pPr>
            <a:r>
              <a:rPr lang="en-US" sz="1400" b="1" dirty="0" err="1">
                <a:latin typeface="Century Gothic" panose="020B0502020202020204" pitchFamily="34" charset="0"/>
              </a:rPr>
              <a:t>plusieurs</a:t>
            </a:r>
            <a:r>
              <a:rPr lang="en-US" sz="1400" dirty="0">
                <a:latin typeface="Century Gothic" panose="020B0502020202020204" pitchFamily="34" charset="0"/>
              </a:rPr>
              <a:t> bateaux	(</a:t>
            </a:r>
            <a:r>
              <a:rPr lang="en-US" sz="1400" b="1" dirty="0">
                <a:latin typeface="Century Gothic" panose="020B0502020202020204" pitchFamily="34" charset="0"/>
              </a:rPr>
              <a:t>several</a:t>
            </a:r>
            <a:r>
              <a:rPr lang="en-US" sz="1400" dirty="0">
                <a:latin typeface="Century Gothic" panose="020B0502020202020204" pitchFamily="34" charset="0"/>
              </a:rPr>
              <a:t> boat</a:t>
            </a:r>
            <a:r>
              <a:rPr lang="en-US" sz="1400" b="1" dirty="0">
                <a:latin typeface="Century Gothic" panose="020B0502020202020204" pitchFamily="34" charset="0"/>
              </a:rPr>
              <a:t>s</a:t>
            </a:r>
            <a:r>
              <a:rPr lang="en-US" sz="1400" dirty="0">
                <a:latin typeface="Century Gothic" panose="020B0502020202020204" pitchFamily="34" charset="0"/>
              </a:rPr>
              <a:t>)</a:t>
            </a:r>
            <a:r>
              <a:rPr lang="en-US" sz="1400" b="1" dirty="0">
                <a:latin typeface="Century Gothic" panose="020B0502020202020204" pitchFamily="34" charset="0"/>
              </a:rPr>
              <a:t>	</a:t>
            </a:r>
            <a:r>
              <a:rPr lang="en-US" sz="1400" dirty="0">
                <a:latin typeface="Century Gothic" panose="020B0502020202020204" pitchFamily="34" charset="0"/>
              </a:rPr>
              <a:t>	</a:t>
            </a:r>
            <a:endParaRPr lang="en-US" sz="1600" dirty="0">
              <a:latin typeface="Century Gothic" panose="020B0502020202020204" pitchFamily="34" charset="0"/>
            </a:endParaRPr>
          </a:p>
        </p:txBody>
      </p:sp>
      <p:sp>
        <p:nvSpPr>
          <p:cNvPr id="44" name="TextBox 43">
            <a:extLst>
              <a:ext uri="{FF2B5EF4-FFF2-40B4-BE49-F238E27FC236}">
                <a16:creationId xmlns:a16="http://schemas.microsoft.com/office/drawing/2014/main" id="{209E3F6B-CC11-5845-BAE4-3C83E15808BA}"/>
              </a:ext>
            </a:extLst>
          </p:cNvPr>
          <p:cNvSpPr txBox="1"/>
          <p:nvPr/>
        </p:nvSpPr>
        <p:spPr>
          <a:xfrm>
            <a:off x="3493381" y="6533073"/>
            <a:ext cx="3201517" cy="523220"/>
          </a:xfrm>
          <a:prstGeom prst="rect">
            <a:avLst/>
          </a:prstGeom>
          <a:noFill/>
        </p:spPr>
        <p:txBody>
          <a:bodyPr wrap="none" rtlCol="0">
            <a:spAutoFit/>
          </a:bodyPr>
          <a:lstStyle/>
          <a:p>
            <a:r>
              <a:rPr lang="en-US" sz="1400" dirty="0" err="1">
                <a:latin typeface="Century Gothic" panose="020B0502020202020204" pitchFamily="34" charset="0"/>
              </a:rPr>
              <a:t>une</a:t>
            </a:r>
            <a:r>
              <a:rPr lang="en-US" sz="1400" dirty="0">
                <a:latin typeface="Century Gothic" panose="020B0502020202020204" pitchFamily="34" charset="0"/>
              </a:rPr>
              <a:t> </a:t>
            </a:r>
            <a:r>
              <a:rPr lang="en-US" sz="1400" b="1" dirty="0" err="1">
                <a:latin typeface="Century Gothic" panose="020B0502020202020204" pitchFamily="34" charset="0"/>
              </a:rPr>
              <a:t>autre</a:t>
            </a:r>
            <a:r>
              <a:rPr lang="en-US" sz="1400" b="1" dirty="0">
                <a:latin typeface="Century Gothic" panose="020B0502020202020204" pitchFamily="34" charset="0"/>
              </a:rPr>
              <a:t> </a:t>
            </a:r>
            <a:r>
              <a:rPr lang="en-US" sz="1400" dirty="0" err="1">
                <a:latin typeface="Century Gothic" panose="020B0502020202020204" pitchFamily="34" charset="0"/>
              </a:rPr>
              <a:t>maison</a:t>
            </a:r>
            <a:r>
              <a:rPr lang="en-US" sz="1400" dirty="0">
                <a:latin typeface="Century Gothic" panose="020B0502020202020204" pitchFamily="34" charset="0"/>
              </a:rPr>
              <a:t> (</a:t>
            </a:r>
            <a:r>
              <a:rPr lang="en-US" sz="1400" b="1" dirty="0">
                <a:latin typeface="Century Gothic" panose="020B0502020202020204" pitchFamily="34" charset="0"/>
              </a:rPr>
              <a:t>an</a:t>
            </a:r>
            <a:r>
              <a:rPr lang="en-US" sz="1400" dirty="0">
                <a:latin typeface="Century Gothic" panose="020B0502020202020204" pitchFamily="34" charset="0"/>
              </a:rPr>
              <a:t>other house)</a:t>
            </a:r>
          </a:p>
          <a:p>
            <a:r>
              <a:rPr lang="en-US" sz="1400" dirty="0">
                <a:latin typeface="Century Gothic" panose="020B0502020202020204" pitchFamily="34" charset="0"/>
              </a:rPr>
              <a:t>la </a:t>
            </a:r>
            <a:r>
              <a:rPr lang="en-US" sz="1400" b="1" dirty="0" err="1">
                <a:latin typeface="Century Gothic" panose="020B0502020202020204" pitchFamily="34" charset="0"/>
              </a:rPr>
              <a:t>même</a:t>
            </a:r>
            <a:r>
              <a:rPr lang="en-US" sz="1400" dirty="0">
                <a:latin typeface="Century Gothic" panose="020B0502020202020204" pitchFamily="34" charset="0"/>
              </a:rPr>
              <a:t> </a:t>
            </a:r>
            <a:r>
              <a:rPr lang="en-US" sz="1400" dirty="0" err="1">
                <a:latin typeface="Century Gothic" panose="020B0502020202020204" pitchFamily="34" charset="0"/>
              </a:rPr>
              <a:t>maison</a:t>
            </a:r>
            <a:r>
              <a:rPr lang="en-US" sz="1400" dirty="0">
                <a:latin typeface="Century Gothic" panose="020B0502020202020204" pitchFamily="34" charset="0"/>
              </a:rPr>
              <a:t> (the </a:t>
            </a:r>
            <a:r>
              <a:rPr lang="en-US" sz="1400" b="1" dirty="0">
                <a:latin typeface="Century Gothic" panose="020B0502020202020204" pitchFamily="34" charset="0"/>
              </a:rPr>
              <a:t>same</a:t>
            </a:r>
            <a:r>
              <a:rPr lang="en-US" sz="1400" dirty="0">
                <a:latin typeface="Century Gothic" panose="020B0502020202020204" pitchFamily="34" charset="0"/>
              </a:rPr>
              <a:t> house)</a:t>
            </a:r>
          </a:p>
        </p:txBody>
      </p:sp>
      <p:sp>
        <p:nvSpPr>
          <p:cNvPr id="45" name="TextBox 44">
            <a:extLst>
              <a:ext uri="{FF2B5EF4-FFF2-40B4-BE49-F238E27FC236}">
                <a16:creationId xmlns:a16="http://schemas.microsoft.com/office/drawing/2014/main" id="{B0747086-6D11-AB4D-85B5-8C989AC4BE1D}"/>
              </a:ext>
            </a:extLst>
          </p:cNvPr>
          <p:cNvSpPr txBox="1"/>
          <p:nvPr/>
        </p:nvSpPr>
        <p:spPr>
          <a:xfrm>
            <a:off x="3493381" y="7646381"/>
            <a:ext cx="3493264" cy="523220"/>
          </a:xfrm>
          <a:prstGeom prst="rect">
            <a:avLst/>
          </a:prstGeom>
          <a:noFill/>
        </p:spPr>
        <p:txBody>
          <a:bodyPr wrap="none" rtlCol="0">
            <a:spAutoFit/>
          </a:bodyPr>
          <a:lstStyle/>
          <a:p>
            <a:pPr lvl="0">
              <a:defRPr/>
            </a:pPr>
            <a:r>
              <a:rPr lang="en-US" sz="1400" b="1" dirty="0" err="1">
                <a:latin typeface="Century Gothic" panose="020B0502020202020204" pitchFamily="34" charset="0"/>
              </a:rPr>
              <a:t>d’autres</a:t>
            </a:r>
            <a:r>
              <a:rPr lang="en-US" sz="1400" dirty="0">
                <a:latin typeface="Century Gothic" panose="020B0502020202020204" pitchFamily="34" charset="0"/>
              </a:rPr>
              <a:t> </a:t>
            </a:r>
            <a:r>
              <a:rPr lang="en-US" sz="1400" dirty="0" err="1">
                <a:latin typeface="Century Gothic" panose="020B0502020202020204" pitchFamily="34" charset="0"/>
              </a:rPr>
              <a:t>maisons</a:t>
            </a:r>
            <a:r>
              <a:rPr lang="en-US" sz="1400" dirty="0">
                <a:latin typeface="Century Gothic" panose="020B0502020202020204" pitchFamily="34" charset="0"/>
              </a:rPr>
              <a:t> (some </a:t>
            </a:r>
            <a:r>
              <a:rPr lang="en-US" sz="1400" b="1" dirty="0">
                <a:latin typeface="Century Gothic" panose="020B0502020202020204" pitchFamily="34" charset="0"/>
              </a:rPr>
              <a:t>other</a:t>
            </a:r>
            <a:r>
              <a:rPr lang="en-US" sz="1400" dirty="0">
                <a:latin typeface="Century Gothic" panose="020B0502020202020204" pitchFamily="34" charset="0"/>
              </a:rPr>
              <a:t> house</a:t>
            </a:r>
            <a:r>
              <a:rPr lang="en-US" sz="1400" b="1" dirty="0">
                <a:latin typeface="Century Gothic" panose="020B0502020202020204" pitchFamily="34" charset="0"/>
              </a:rPr>
              <a:t>s</a:t>
            </a:r>
            <a:r>
              <a:rPr lang="en-US" sz="1400" dirty="0">
                <a:latin typeface="Century Gothic" panose="020B0502020202020204" pitchFamily="34" charset="0"/>
              </a:rPr>
              <a:t>)</a:t>
            </a:r>
            <a:endParaRPr lang="en-US" sz="1400" b="1" dirty="0">
              <a:latin typeface="Century Gothic" panose="020B0502020202020204" pitchFamily="34" charset="0"/>
            </a:endParaRPr>
          </a:p>
          <a:p>
            <a:pPr lvl="0">
              <a:defRPr/>
            </a:pPr>
            <a:r>
              <a:rPr lang="en-US" sz="1400" dirty="0">
                <a:latin typeface="Century Gothic" panose="020B0502020202020204" pitchFamily="34" charset="0"/>
              </a:rPr>
              <a:t>les </a:t>
            </a:r>
            <a:r>
              <a:rPr lang="en-US" sz="1400" b="1" dirty="0" err="1">
                <a:latin typeface="Century Gothic" panose="020B0502020202020204" pitchFamily="34" charset="0"/>
              </a:rPr>
              <a:t>mêmes</a:t>
            </a:r>
            <a:r>
              <a:rPr lang="en-US" sz="1400" dirty="0">
                <a:latin typeface="Century Gothic" panose="020B0502020202020204" pitchFamily="34" charset="0"/>
              </a:rPr>
              <a:t> </a:t>
            </a:r>
            <a:r>
              <a:rPr lang="en-US" sz="1400" dirty="0" err="1">
                <a:latin typeface="Century Gothic" panose="020B0502020202020204" pitchFamily="34" charset="0"/>
              </a:rPr>
              <a:t>maisons</a:t>
            </a:r>
            <a:r>
              <a:rPr lang="en-US" sz="1400" dirty="0">
                <a:latin typeface="Century Gothic" panose="020B0502020202020204" pitchFamily="34" charset="0"/>
              </a:rPr>
              <a:t> (the </a:t>
            </a:r>
            <a:r>
              <a:rPr lang="en-US" sz="1400" b="1" dirty="0">
                <a:latin typeface="Century Gothic" panose="020B0502020202020204" pitchFamily="34" charset="0"/>
              </a:rPr>
              <a:t>same</a:t>
            </a:r>
            <a:r>
              <a:rPr lang="en-US" sz="1400" dirty="0">
                <a:latin typeface="Century Gothic" panose="020B0502020202020204" pitchFamily="34" charset="0"/>
              </a:rPr>
              <a:t> house</a:t>
            </a:r>
            <a:r>
              <a:rPr lang="en-US" sz="1400" b="1" dirty="0">
                <a:latin typeface="Century Gothic" panose="020B0502020202020204" pitchFamily="34" charset="0"/>
              </a:rPr>
              <a:t>s</a:t>
            </a:r>
            <a:r>
              <a:rPr lang="en-US" sz="1400" dirty="0">
                <a:latin typeface="Century Gothic" panose="020B0502020202020204" pitchFamily="34" charset="0"/>
              </a:rPr>
              <a:t>)</a:t>
            </a:r>
          </a:p>
        </p:txBody>
      </p:sp>
      <p:sp>
        <p:nvSpPr>
          <p:cNvPr id="46" name="TextBox 45">
            <a:extLst>
              <a:ext uri="{FF2B5EF4-FFF2-40B4-BE49-F238E27FC236}">
                <a16:creationId xmlns:a16="http://schemas.microsoft.com/office/drawing/2014/main" id="{D98288EB-243B-274D-9B25-3688B7F24A33}"/>
              </a:ext>
            </a:extLst>
          </p:cNvPr>
          <p:cNvSpPr txBox="1"/>
          <p:nvPr/>
        </p:nvSpPr>
        <p:spPr>
          <a:xfrm>
            <a:off x="3493381" y="8621304"/>
            <a:ext cx="3135795" cy="307777"/>
          </a:xfrm>
          <a:prstGeom prst="rect">
            <a:avLst/>
          </a:prstGeom>
          <a:noFill/>
        </p:spPr>
        <p:txBody>
          <a:bodyPr wrap="none" rtlCol="0">
            <a:spAutoFit/>
          </a:bodyPr>
          <a:lstStyle/>
          <a:p>
            <a:pPr lvl="0">
              <a:defRPr/>
            </a:pPr>
            <a:r>
              <a:rPr lang="en-US" sz="1400" b="1" dirty="0" err="1">
                <a:latin typeface="Century Gothic" panose="020B0502020202020204" pitchFamily="34" charset="0"/>
              </a:rPr>
              <a:t>plusieurs</a:t>
            </a:r>
            <a:r>
              <a:rPr lang="en-US" sz="1400" dirty="0">
                <a:latin typeface="Century Gothic" panose="020B0502020202020204" pitchFamily="34" charset="0"/>
              </a:rPr>
              <a:t> </a:t>
            </a:r>
            <a:r>
              <a:rPr lang="en-US" sz="1400" dirty="0" err="1">
                <a:latin typeface="Century Gothic" panose="020B0502020202020204" pitchFamily="34" charset="0"/>
              </a:rPr>
              <a:t>maisons</a:t>
            </a:r>
            <a:r>
              <a:rPr lang="en-US" sz="1400" dirty="0">
                <a:latin typeface="Century Gothic" panose="020B0502020202020204" pitchFamily="34" charset="0"/>
              </a:rPr>
              <a:t> (</a:t>
            </a:r>
            <a:r>
              <a:rPr lang="en-US" sz="1400" b="1" dirty="0">
                <a:latin typeface="Century Gothic" panose="020B0502020202020204" pitchFamily="34" charset="0"/>
              </a:rPr>
              <a:t>several</a:t>
            </a:r>
            <a:r>
              <a:rPr lang="en-US" sz="1400" dirty="0">
                <a:latin typeface="Century Gothic" panose="020B0502020202020204" pitchFamily="34" charset="0"/>
              </a:rPr>
              <a:t> house</a:t>
            </a:r>
            <a:r>
              <a:rPr lang="en-US" sz="1400" b="1" dirty="0">
                <a:latin typeface="Century Gothic" panose="020B0502020202020204" pitchFamily="34" charset="0"/>
              </a:rPr>
              <a:t>s</a:t>
            </a:r>
            <a:r>
              <a:rPr lang="en-US" sz="1400" dirty="0">
                <a:latin typeface="Century Gothic" panose="020B0502020202020204" pitchFamily="34" charset="0"/>
              </a:rPr>
              <a:t>)</a:t>
            </a:r>
            <a:endParaRPr lang="en-US" sz="1400" b="1" dirty="0">
              <a:latin typeface="Century Gothic" panose="020B0502020202020204" pitchFamily="34" charset="0"/>
            </a:endParaRPr>
          </a:p>
        </p:txBody>
      </p:sp>
      <p:sp>
        <p:nvSpPr>
          <p:cNvPr id="47" name="Speech Bubble: Rectangle with Corners Rounded 20">
            <a:extLst>
              <a:ext uri="{FF2B5EF4-FFF2-40B4-BE49-F238E27FC236}">
                <a16:creationId xmlns:a16="http://schemas.microsoft.com/office/drawing/2014/main" id="{EBB5FDBD-B452-474F-9541-8E3ABAA2325C}"/>
              </a:ext>
            </a:extLst>
          </p:cNvPr>
          <p:cNvSpPr/>
          <p:nvPr/>
        </p:nvSpPr>
        <p:spPr>
          <a:xfrm>
            <a:off x="3580769" y="7258029"/>
            <a:ext cx="2961017" cy="304500"/>
          </a:xfrm>
          <a:prstGeom prst="wedgeRoundRectCallout">
            <a:avLst>
              <a:gd name="adj1" fmla="val -31279"/>
              <a:gd name="adj2" fmla="val 68830"/>
              <a:gd name="adj3" fmla="val 16667"/>
            </a:avLst>
          </a:prstGeom>
          <a:solidFill>
            <a:schemeClr val="accent5"/>
          </a:solidFill>
          <a:ln w="12700" cap="flat" cmpd="sng" algn="ctr">
            <a:solidFill>
              <a:schemeClr val="accent4"/>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kern="0" dirty="0">
                <a:latin typeface="Century Gothic" panose="020F0302020204030204"/>
              </a:rPr>
              <a:t>des</a:t>
            </a:r>
            <a:r>
              <a:rPr lang="en-GB" sz="1400" kern="0" dirty="0">
                <a:latin typeface="Century Gothic" panose="020F0302020204030204"/>
              </a:rPr>
              <a:t> changes to </a:t>
            </a:r>
            <a:r>
              <a:rPr lang="en-GB" sz="1400" b="1" kern="0" dirty="0">
                <a:latin typeface="Century Gothic" panose="020F0302020204030204"/>
              </a:rPr>
              <a:t>d’ </a:t>
            </a:r>
            <a:r>
              <a:rPr lang="en-GB" sz="1400" kern="0" dirty="0">
                <a:latin typeface="Century Gothic" panose="020F0302020204030204"/>
              </a:rPr>
              <a:t>before </a:t>
            </a:r>
            <a:r>
              <a:rPr lang="en-GB" sz="1400" b="1" kern="0" dirty="0" err="1">
                <a:latin typeface="Century Gothic" panose="020F0302020204030204"/>
              </a:rPr>
              <a:t>autre</a:t>
            </a:r>
            <a:endParaRPr kumimoji="0" lang="en-GB" sz="1400" b="1" i="0" u="none" strike="noStrike" kern="0" cap="none" spc="0" normalizeH="0" baseline="0" noProof="0" dirty="0">
              <a:ln>
                <a:noFill/>
              </a:ln>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3D233039-0AE9-444D-9E73-8CC88FA851C1}"/>
              </a:ext>
            </a:extLst>
          </p:cNvPr>
          <p:cNvSpPr/>
          <p:nvPr/>
        </p:nvSpPr>
        <p:spPr>
          <a:xfrm>
            <a:off x="168299" y="1583236"/>
            <a:ext cx="4337000" cy="23411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lnSpc>
                <a:spcPct val="150000"/>
              </a:lnSpc>
            </a:pPr>
            <a:r>
              <a:rPr lang="en-GB" sz="2000" b="1" dirty="0">
                <a:solidFill>
                  <a:schemeClr val="tx1"/>
                </a:solidFill>
                <a:latin typeface="Century Gothic" panose="020B0502020202020204" pitchFamily="34" charset="0"/>
              </a:rPr>
              <a:t>Before a noun</a:t>
            </a:r>
          </a:p>
          <a:p>
            <a:pPr algn="ctr">
              <a:lnSpc>
                <a:spcPct val="150000"/>
              </a:lnSpc>
            </a:pPr>
            <a:r>
              <a:rPr lang="en-GB" dirty="0">
                <a:solidFill>
                  <a:schemeClr val="tx1"/>
                </a:solidFill>
                <a:latin typeface="Century Gothic" panose="020B0502020202020204" pitchFamily="34" charset="0"/>
              </a:rPr>
              <a:t>beau/belle</a:t>
            </a:r>
          </a:p>
          <a:p>
            <a:pPr algn="ctr">
              <a:lnSpc>
                <a:spcPct val="150000"/>
              </a:lnSpc>
            </a:pPr>
            <a:r>
              <a:rPr lang="en-GB" dirty="0" err="1">
                <a:solidFill>
                  <a:schemeClr val="tx1"/>
                </a:solidFill>
                <a:latin typeface="Century Gothic" panose="020B0502020202020204" pitchFamily="34" charset="0"/>
              </a:rPr>
              <a:t>jeune</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vieux</a:t>
            </a:r>
            <a:r>
              <a:rPr lang="en-GB" dirty="0">
                <a:solidFill>
                  <a:schemeClr val="tx1"/>
                </a:solidFill>
                <a:latin typeface="Century Gothic" panose="020B0502020202020204" pitchFamily="34" charset="0"/>
              </a:rPr>
              <a:t>/</a:t>
            </a:r>
            <a:r>
              <a:rPr lang="en-GB" dirty="0" err="1">
                <a:solidFill>
                  <a:schemeClr val="tx1"/>
                </a:solidFill>
                <a:latin typeface="Century Gothic" panose="020B0502020202020204" pitchFamily="34" charset="0"/>
              </a:rPr>
              <a:t>vieille</a:t>
            </a:r>
            <a:r>
              <a:rPr lang="en-GB" dirty="0">
                <a:solidFill>
                  <a:schemeClr val="tx1"/>
                </a:solidFill>
                <a:latin typeface="Century Gothic" panose="020B0502020202020204" pitchFamily="34" charset="0"/>
              </a:rPr>
              <a:t>, nouveau/nouvelle</a:t>
            </a:r>
          </a:p>
          <a:p>
            <a:pPr algn="ctr">
              <a:lnSpc>
                <a:spcPct val="150000"/>
              </a:lnSpc>
            </a:pPr>
            <a:r>
              <a:rPr lang="en-GB" dirty="0">
                <a:solidFill>
                  <a:schemeClr val="tx1"/>
                </a:solidFill>
                <a:latin typeface="Century Gothic" panose="020B0502020202020204" pitchFamily="34" charset="0"/>
              </a:rPr>
              <a:t>bon(ne), </a:t>
            </a:r>
            <a:r>
              <a:rPr lang="en-GB" dirty="0" err="1">
                <a:solidFill>
                  <a:schemeClr val="tx1"/>
                </a:solidFill>
                <a:latin typeface="Century Gothic" panose="020B0502020202020204" pitchFamily="34" charset="0"/>
              </a:rPr>
              <a:t>mauvais</a:t>
            </a:r>
            <a:r>
              <a:rPr lang="en-GB" dirty="0">
                <a:solidFill>
                  <a:schemeClr val="tx1"/>
                </a:solidFill>
                <a:latin typeface="Century Gothic" panose="020B0502020202020204" pitchFamily="34" charset="0"/>
              </a:rPr>
              <a:t>(e)</a:t>
            </a:r>
          </a:p>
          <a:p>
            <a:pPr algn="ctr">
              <a:lnSpc>
                <a:spcPct val="150000"/>
              </a:lnSpc>
            </a:pPr>
            <a:r>
              <a:rPr lang="en-GB" dirty="0">
                <a:solidFill>
                  <a:schemeClr val="tx1"/>
                </a:solidFill>
                <a:latin typeface="Century Gothic" panose="020B0502020202020204" pitchFamily="34" charset="0"/>
              </a:rPr>
              <a:t>grand(e), petit(e), haut(e</a:t>
            </a:r>
            <a:r>
              <a:rPr lang="en-GB" sz="2000" dirty="0">
                <a:solidFill>
                  <a:schemeClr val="tx1"/>
                </a:solidFill>
                <a:latin typeface="Century Gothic" panose="020B0502020202020204" pitchFamily="34" charset="0"/>
              </a:rPr>
              <a:t>)</a:t>
            </a:r>
          </a:p>
        </p:txBody>
      </p:sp>
      <p:sp>
        <p:nvSpPr>
          <p:cNvPr id="23" name="Rectangle 22">
            <a:extLst>
              <a:ext uri="{FF2B5EF4-FFF2-40B4-BE49-F238E27FC236}">
                <a16:creationId xmlns:a16="http://schemas.microsoft.com/office/drawing/2014/main" id="{BFAB710A-9EEA-4D46-801D-C2C4F492F201}"/>
              </a:ext>
            </a:extLst>
          </p:cNvPr>
          <p:cNvSpPr/>
          <p:nvPr/>
        </p:nvSpPr>
        <p:spPr>
          <a:xfrm>
            <a:off x="4957780" y="1583236"/>
            <a:ext cx="1711580" cy="23411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GB" sz="2000" b="1" dirty="0">
                <a:solidFill>
                  <a:schemeClr val="tx1"/>
                </a:solidFill>
                <a:latin typeface="Century Gothic" panose="020B0502020202020204" pitchFamily="34" charset="0"/>
              </a:rPr>
              <a:t>BAGS</a:t>
            </a:r>
          </a:p>
          <a:p>
            <a:pPr>
              <a:lnSpc>
                <a:spcPct val="150000"/>
              </a:lnSpc>
            </a:pPr>
            <a:r>
              <a:rPr lang="en-GB" sz="2000" b="1" dirty="0">
                <a:solidFill>
                  <a:schemeClr val="tx1"/>
                </a:solidFill>
                <a:latin typeface="Century Gothic" panose="020B0502020202020204" pitchFamily="34" charset="0"/>
              </a:rPr>
              <a:t>B</a:t>
            </a:r>
            <a:r>
              <a:rPr lang="en-GB" sz="2000" dirty="0">
                <a:solidFill>
                  <a:schemeClr val="tx1"/>
                </a:solidFill>
                <a:latin typeface="Century Gothic" panose="020B0502020202020204" pitchFamily="34" charset="0"/>
              </a:rPr>
              <a:t>EAUTY</a:t>
            </a:r>
          </a:p>
          <a:p>
            <a:pPr>
              <a:lnSpc>
                <a:spcPct val="150000"/>
              </a:lnSpc>
            </a:pPr>
            <a:r>
              <a:rPr lang="en-GB" sz="2000" b="1" dirty="0">
                <a:solidFill>
                  <a:schemeClr val="tx1"/>
                </a:solidFill>
                <a:latin typeface="Century Gothic" panose="020B0502020202020204" pitchFamily="34" charset="0"/>
              </a:rPr>
              <a:t>A</a:t>
            </a:r>
            <a:r>
              <a:rPr lang="en-GB" sz="2000" dirty="0">
                <a:solidFill>
                  <a:schemeClr val="tx1"/>
                </a:solidFill>
                <a:latin typeface="Century Gothic" panose="020B0502020202020204" pitchFamily="34" charset="0"/>
              </a:rPr>
              <a:t>GE</a:t>
            </a:r>
          </a:p>
          <a:p>
            <a:pPr>
              <a:lnSpc>
                <a:spcPct val="150000"/>
              </a:lnSpc>
            </a:pPr>
            <a:r>
              <a:rPr lang="en-GB" sz="2000" b="1" dirty="0">
                <a:solidFill>
                  <a:schemeClr val="tx1"/>
                </a:solidFill>
                <a:latin typeface="Century Gothic" panose="020B0502020202020204" pitchFamily="34" charset="0"/>
              </a:rPr>
              <a:t>G</a:t>
            </a:r>
            <a:r>
              <a:rPr lang="en-GB" sz="2000" dirty="0">
                <a:solidFill>
                  <a:schemeClr val="tx1"/>
                </a:solidFill>
                <a:latin typeface="Century Gothic" panose="020B0502020202020204" pitchFamily="34" charset="0"/>
              </a:rPr>
              <a:t>OODNESS</a:t>
            </a:r>
          </a:p>
          <a:p>
            <a:pPr>
              <a:lnSpc>
                <a:spcPct val="150000"/>
              </a:lnSpc>
            </a:pPr>
            <a:r>
              <a:rPr lang="en-GB" sz="2000" b="1" dirty="0">
                <a:solidFill>
                  <a:schemeClr val="tx1"/>
                </a:solidFill>
                <a:latin typeface="Century Gothic" panose="020B0502020202020204" pitchFamily="34" charset="0"/>
              </a:rPr>
              <a:t>S</a:t>
            </a:r>
            <a:r>
              <a:rPr lang="en-GB" sz="2000" dirty="0">
                <a:solidFill>
                  <a:schemeClr val="tx1"/>
                </a:solidFill>
                <a:latin typeface="Century Gothic" panose="020B0502020202020204" pitchFamily="34" charset="0"/>
              </a:rPr>
              <a:t>IZE</a:t>
            </a:r>
          </a:p>
        </p:txBody>
      </p:sp>
      <p:cxnSp>
        <p:nvCxnSpPr>
          <p:cNvPr id="24" name="Straight Arrow Connector 23" descr="Arrow pointing to the left from beauty to beau/belle">
            <a:extLst>
              <a:ext uri="{FF2B5EF4-FFF2-40B4-BE49-F238E27FC236}">
                <a16:creationId xmlns:a16="http://schemas.microsoft.com/office/drawing/2014/main" id="{9D4D7EEC-5D7D-47D5-BAC6-46522AC8019A}"/>
              </a:ext>
            </a:extLst>
          </p:cNvPr>
          <p:cNvCxnSpPr>
            <a:cxnSpLocks/>
          </p:cNvCxnSpPr>
          <p:nvPr/>
        </p:nvCxnSpPr>
        <p:spPr>
          <a:xfrm flipH="1">
            <a:off x="4519854" y="2337538"/>
            <a:ext cx="437926" cy="0"/>
          </a:xfrm>
          <a:prstGeom prst="straightConnector1">
            <a:avLst/>
          </a:prstGeom>
          <a:ln w="76200">
            <a:solidFill>
              <a:srgbClr val="E65D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descr="Arrow pointing to the left from age to jeune, vieux/vieille, nouveau/nouvelle">
            <a:extLst>
              <a:ext uri="{FF2B5EF4-FFF2-40B4-BE49-F238E27FC236}">
                <a16:creationId xmlns:a16="http://schemas.microsoft.com/office/drawing/2014/main" id="{56C3E191-9D8A-46D0-856F-DACAC19BFFD8}"/>
              </a:ext>
            </a:extLst>
          </p:cNvPr>
          <p:cNvCxnSpPr>
            <a:cxnSpLocks/>
          </p:cNvCxnSpPr>
          <p:nvPr/>
        </p:nvCxnSpPr>
        <p:spPr>
          <a:xfrm flipH="1">
            <a:off x="4519854" y="2828356"/>
            <a:ext cx="437926" cy="0"/>
          </a:xfrm>
          <a:prstGeom prst="straightConnector1">
            <a:avLst/>
          </a:prstGeom>
          <a:ln w="76200">
            <a:solidFill>
              <a:srgbClr val="E65D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descr="Arrow pointing to the left from goodness to bon and mauvais">
            <a:extLst>
              <a:ext uri="{FF2B5EF4-FFF2-40B4-BE49-F238E27FC236}">
                <a16:creationId xmlns:a16="http://schemas.microsoft.com/office/drawing/2014/main" id="{6B45C74D-2F47-4F54-80EC-6CCD5D447C31}"/>
              </a:ext>
            </a:extLst>
          </p:cNvPr>
          <p:cNvCxnSpPr>
            <a:cxnSpLocks/>
          </p:cNvCxnSpPr>
          <p:nvPr/>
        </p:nvCxnSpPr>
        <p:spPr>
          <a:xfrm flipH="1">
            <a:off x="4519854" y="3275097"/>
            <a:ext cx="437926" cy="0"/>
          </a:xfrm>
          <a:prstGeom prst="straightConnector1">
            <a:avLst/>
          </a:prstGeom>
          <a:ln w="76200">
            <a:solidFill>
              <a:srgbClr val="E65D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descr="Arrow pointing to the left from size to grand, petit, haut">
            <a:extLst>
              <a:ext uri="{FF2B5EF4-FFF2-40B4-BE49-F238E27FC236}">
                <a16:creationId xmlns:a16="http://schemas.microsoft.com/office/drawing/2014/main" id="{85554AF2-A44D-4762-A592-0C57F9B7F66C}"/>
              </a:ext>
            </a:extLst>
          </p:cNvPr>
          <p:cNvCxnSpPr>
            <a:cxnSpLocks/>
          </p:cNvCxnSpPr>
          <p:nvPr/>
        </p:nvCxnSpPr>
        <p:spPr>
          <a:xfrm flipH="1">
            <a:off x="4519854" y="3718851"/>
            <a:ext cx="437926" cy="0"/>
          </a:xfrm>
          <a:prstGeom prst="straightConnector1">
            <a:avLst/>
          </a:prstGeom>
          <a:ln w="76200">
            <a:solidFill>
              <a:srgbClr val="E65D0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 descr="Plastic bag Shopping Bags &amp; Trolleys Clip art - shopping bag png ...">
            <a:extLst>
              <a:ext uri="{FF2B5EF4-FFF2-40B4-BE49-F238E27FC236}">
                <a16:creationId xmlns:a16="http://schemas.microsoft.com/office/drawing/2014/main" id="{3C335EF1-CE5C-4DBE-A952-8E88939E67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5454" y="2257738"/>
            <a:ext cx="979565" cy="7881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623371-B1FC-344B-96D0-849DD95100D9}"/>
              </a:ext>
            </a:extLst>
          </p:cNvPr>
          <p:cNvSpPr>
            <a:spLocks noGrp="1"/>
          </p:cNvSpPr>
          <p:nvPr>
            <p:ph type="title"/>
          </p:nvPr>
        </p:nvSpPr>
        <p:spPr>
          <a:xfrm>
            <a:off x="43885" y="44686"/>
            <a:ext cx="2195763" cy="585888"/>
          </a:xfrm>
        </p:spPr>
        <p:txBody>
          <a:bodyPr/>
          <a:lstStyle/>
          <a:p>
            <a:r>
              <a:rPr lang="en-US" sz="2000" b="1" dirty="0">
                <a:solidFill>
                  <a:schemeClr val="bg1"/>
                </a:solidFill>
                <a:latin typeface="Century Gothic" panose="020B0502020202020204" pitchFamily="34" charset="0"/>
              </a:rPr>
              <a:t>T2.2 </a:t>
            </a:r>
            <a:r>
              <a:rPr lang="en-US" sz="2000" b="1" dirty="0" err="1">
                <a:solidFill>
                  <a:schemeClr val="bg1"/>
                </a:solidFill>
                <a:latin typeface="Century Gothic" panose="020B0502020202020204" pitchFamily="34" charset="0"/>
              </a:rPr>
              <a:t>Semaine</a:t>
            </a:r>
            <a:r>
              <a:rPr lang="en-US" sz="2000" b="1" dirty="0">
                <a:solidFill>
                  <a:schemeClr val="bg1"/>
                </a:solidFill>
                <a:latin typeface="Century Gothic" panose="020B0502020202020204" pitchFamily="34" charset="0"/>
              </a:rPr>
              <a:t> 4</a:t>
            </a:r>
          </a:p>
        </p:txBody>
      </p:sp>
    </p:spTree>
    <p:extLst>
      <p:ext uri="{BB962C8B-B14F-4D97-AF65-F5344CB8AC3E}">
        <p14:creationId xmlns:p14="http://schemas.microsoft.com/office/powerpoint/2010/main" val="2914604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51</a:t>
            </a: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2" name="Rectangle 11">
            <a:extLst>
              <a:ext uri="{FF2B5EF4-FFF2-40B4-BE49-F238E27FC236}">
                <a16:creationId xmlns:a16="http://schemas.microsoft.com/office/drawing/2014/main" id="{385C0455-AAFE-A449-B661-F0E206C3F9D1}"/>
              </a:ext>
            </a:extLst>
          </p:cNvPr>
          <p:cNvSpPr/>
          <p:nvPr/>
        </p:nvSpPr>
        <p:spPr>
          <a:xfrm>
            <a:off x="108000" y="166572"/>
            <a:ext cx="3611886"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Using</a:t>
            </a:r>
            <a:r>
              <a:rPr lang="fr-FR" b="1" dirty="0">
                <a:solidFill>
                  <a:srgbClr val="000000"/>
                </a:solidFill>
                <a:latin typeface="Century Gothic" panose="020B0502020202020204" pitchFamily="34" charset="0"/>
              </a:rPr>
              <a:t> more </a:t>
            </a:r>
            <a:r>
              <a:rPr lang="fr-FR" b="1" dirty="0" err="1">
                <a:solidFill>
                  <a:srgbClr val="000000"/>
                </a:solidFill>
                <a:latin typeface="Century Gothic" panose="020B0502020202020204" pitchFamily="34" charset="0"/>
              </a:rPr>
              <a:t>than</a:t>
            </a:r>
            <a:r>
              <a:rPr lang="fr-FR" b="1" dirty="0">
                <a:solidFill>
                  <a:srgbClr val="000000"/>
                </a:solidFill>
                <a:latin typeface="Century Gothic" panose="020B0502020202020204" pitchFamily="34" charset="0"/>
              </a:rPr>
              <a:t> one adjective</a:t>
            </a:r>
            <a:endParaRPr lang="en-GB" dirty="0">
              <a:solidFill>
                <a:srgbClr val="000000"/>
              </a:solidFill>
              <a:latin typeface="Century Gothic" panose="020B0502020202020204" pitchFamily="34" charset="0"/>
            </a:endParaRPr>
          </a:p>
        </p:txBody>
      </p:sp>
      <p:sp>
        <p:nvSpPr>
          <p:cNvPr id="13" name="Rectangle 12">
            <a:extLst>
              <a:ext uri="{FF2B5EF4-FFF2-40B4-BE49-F238E27FC236}">
                <a16:creationId xmlns:a16="http://schemas.microsoft.com/office/drawing/2014/main" id="{84FF4242-2EAA-B54C-A06C-85DD3F902B45}"/>
              </a:ext>
            </a:extLst>
          </p:cNvPr>
          <p:cNvSpPr/>
          <p:nvPr/>
        </p:nvSpPr>
        <p:spPr>
          <a:xfrm>
            <a:off x="108000" y="705722"/>
            <a:ext cx="6676200" cy="4154984"/>
          </a:xfrm>
          <a:prstGeom prst="rect">
            <a:avLst/>
          </a:prstGeom>
        </p:spPr>
        <p:txBody>
          <a:bodyPr wrap="square">
            <a:spAutoFit/>
          </a:bodyPr>
          <a:lstStyle/>
          <a:p>
            <a:pPr lvl="0">
              <a:spcBef>
                <a:spcPts val="1200"/>
              </a:spcBef>
              <a:spcAft>
                <a:spcPts val="1200"/>
              </a:spcAft>
            </a:pPr>
            <a:r>
              <a:rPr lang="en-GB" sz="1600" dirty="0">
                <a:latin typeface="Century Gothic" panose="020F0302020204030204"/>
              </a:rPr>
              <a:t>Sometimes, we use </a:t>
            </a:r>
            <a:r>
              <a:rPr lang="en-GB" sz="1600" b="1" dirty="0">
                <a:latin typeface="Century Gothic" panose="020F0302020204030204"/>
              </a:rPr>
              <a:t>more than one </a:t>
            </a:r>
            <a:r>
              <a:rPr lang="en-GB" sz="1600" dirty="0">
                <a:latin typeface="Century Gothic" panose="020F0302020204030204"/>
              </a:rPr>
              <a:t>adjective to describe things.</a:t>
            </a:r>
            <a:endParaRPr lang="en-GB" sz="1600" dirty="0">
              <a:latin typeface="Century Gothic" panose="020F0302020204030204"/>
              <a:sym typeface="Wingdings" pitchFamily="2" charset="2"/>
            </a:endParaRPr>
          </a:p>
          <a:p>
            <a:pPr lvl="0">
              <a:spcBef>
                <a:spcPts val="1200"/>
              </a:spcBef>
              <a:spcAft>
                <a:spcPts val="1200"/>
              </a:spcAft>
            </a:pPr>
            <a:r>
              <a:rPr lang="en-GB" sz="1600" dirty="0">
                <a:latin typeface="Century Gothic" panose="020F0302020204030204"/>
                <a:sym typeface="Wingdings" pitchFamily="2" charset="2"/>
              </a:rPr>
              <a:t>If </a:t>
            </a:r>
            <a:r>
              <a:rPr lang="en-GB" sz="1600" b="1" dirty="0">
                <a:latin typeface="Century Gothic" panose="020F0302020204030204"/>
                <a:sym typeface="Wingdings" pitchFamily="2" charset="2"/>
              </a:rPr>
              <a:t>both</a:t>
            </a:r>
            <a:r>
              <a:rPr lang="en-GB" sz="1600" dirty="0">
                <a:latin typeface="Century Gothic" panose="020F0302020204030204"/>
                <a:sym typeface="Wingdings" pitchFamily="2" charset="2"/>
              </a:rPr>
              <a:t> adjectives go </a:t>
            </a:r>
            <a:r>
              <a:rPr lang="en-GB" sz="1600" b="1" dirty="0">
                <a:latin typeface="Century Gothic" panose="020F0302020204030204"/>
                <a:sym typeface="Wingdings" pitchFamily="2" charset="2"/>
              </a:rPr>
              <a:t>after</a:t>
            </a:r>
            <a:r>
              <a:rPr lang="en-GB" sz="1600" dirty="0">
                <a:latin typeface="Century Gothic" panose="020F0302020204030204"/>
                <a:sym typeface="Wingdings" pitchFamily="2" charset="2"/>
              </a:rPr>
              <a:t> the noun, they are separated using ‘</a:t>
            </a:r>
            <a:r>
              <a:rPr lang="en-GB" sz="1600" b="1" dirty="0">
                <a:latin typeface="Century Gothic" panose="020F0302020204030204"/>
                <a:sym typeface="Wingdings" pitchFamily="2" charset="2"/>
              </a:rPr>
              <a:t>et</a:t>
            </a:r>
            <a:r>
              <a:rPr lang="en-GB" sz="1600" dirty="0">
                <a:latin typeface="Century Gothic" panose="020F0302020204030204"/>
                <a:sym typeface="Wingdings" pitchFamily="2" charset="2"/>
              </a:rPr>
              <a:t>’:</a:t>
            </a:r>
          </a:p>
          <a:p>
            <a:pPr lvl="0">
              <a:spcBef>
                <a:spcPts val="1200"/>
              </a:spcBef>
              <a:spcAft>
                <a:spcPts val="1200"/>
              </a:spcAft>
            </a:pPr>
            <a:r>
              <a:rPr lang="fr-FR" sz="1600" dirty="0">
                <a:latin typeface="Century Gothic" panose="020F0302020204030204"/>
                <a:sym typeface="Wingdings" pitchFamily="2" charset="2"/>
              </a:rPr>
              <a:t>une personne </a:t>
            </a:r>
            <a:r>
              <a:rPr lang="fr-FR" sz="1600" b="1" dirty="0">
                <a:latin typeface="Century Gothic" panose="020F0302020204030204"/>
                <a:sym typeface="Wingdings" pitchFamily="2" charset="2"/>
              </a:rPr>
              <a:t>intelligente</a:t>
            </a:r>
            <a:r>
              <a:rPr lang="fr-FR" sz="1600" dirty="0">
                <a:latin typeface="Century Gothic" panose="020F0302020204030204"/>
                <a:sym typeface="Wingdings" pitchFamily="2" charset="2"/>
              </a:rPr>
              <a:t> </a:t>
            </a:r>
            <a:r>
              <a:rPr lang="fr-FR" sz="1600" b="1" i="1" dirty="0">
                <a:latin typeface="Century Gothic" panose="020F0302020204030204"/>
                <a:sym typeface="Wingdings" pitchFamily="2" charset="2"/>
              </a:rPr>
              <a:t>et</a:t>
            </a:r>
            <a:r>
              <a:rPr lang="fr-FR" sz="1600" dirty="0">
                <a:latin typeface="Century Gothic" panose="020F0302020204030204"/>
                <a:sym typeface="Wingdings" pitchFamily="2" charset="2"/>
              </a:rPr>
              <a:t> </a:t>
            </a:r>
            <a:r>
              <a:rPr lang="fr-FR" sz="1600" b="1" dirty="0">
                <a:latin typeface="Century Gothic" panose="020F0302020204030204"/>
                <a:sym typeface="Wingdings" pitchFamily="2" charset="2"/>
              </a:rPr>
              <a:t>drôle</a:t>
            </a:r>
            <a:r>
              <a:rPr lang="fr-FR" sz="1600" dirty="0">
                <a:latin typeface="Century Gothic" panose="020F0302020204030204"/>
                <a:sym typeface="Wingdings" pitchFamily="2" charset="2"/>
              </a:rPr>
              <a:t>	</a:t>
            </a:r>
            <a:r>
              <a:rPr lang="fr-FR" sz="1600" i="1" dirty="0">
                <a:latin typeface="Century Gothic" panose="020F0302020204030204"/>
                <a:sym typeface="Wingdings" pitchFamily="2" charset="2"/>
              </a:rPr>
              <a:t>a </a:t>
            </a:r>
            <a:r>
              <a:rPr lang="fr-FR" sz="1600" i="1" dirty="0" err="1">
                <a:latin typeface="Century Gothic" panose="020F0302020204030204"/>
                <a:sym typeface="Wingdings" pitchFamily="2" charset="2"/>
              </a:rPr>
              <a:t>funny</a:t>
            </a:r>
            <a:r>
              <a:rPr lang="fr-FR" sz="1600" i="1" dirty="0">
                <a:latin typeface="Century Gothic" panose="020F0302020204030204"/>
                <a:sym typeface="Wingdings" pitchFamily="2" charset="2"/>
              </a:rPr>
              <a:t>, </a:t>
            </a:r>
            <a:r>
              <a:rPr lang="fr-FR" sz="1600" i="1" dirty="0" err="1">
                <a:latin typeface="Century Gothic" panose="020F0302020204030204"/>
                <a:sym typeface="Wingdings" pitchFamily="2" charset="2"/>
              </a:rPr>
              <a:t>interesting</a:t>
            </a:r>
            <a:r>
              <a:rPr lang="fr-FR" sz="1600" i="1" dirty="0">
                <a:latin typeface="Century Gothic" panose="020F0302020204030204"/>
                <a:sym typeface="Wingdings" pitchFamily="2" charset="2"/>
              </a:rPr>
              <a:t> </a:t>
            </a:r>
            <a:r>
              <a:rPr lang="fr-FR" sz="1600" i="1" dirty="0" err="1">
                <a:latin typeface="Century Gothic" panose="020F0302020204030204"/>
                <a:sym typeface="Wingdings" pitchFamily="2" charset="2"/>
              </a:rPr>
              <a:t>person</a:t>
            </a:r>
            <a:endParaRPr lang="fr-FR" sz="1600" dirty="0">
              <a:latin typeface="Century Gothic" panose="020F0302020204030204"/>
              <a:sym typeface="Wingdings" pitchFamily="2" charset="2"/>
            </a:endParaRPr>
          </a:p>
          <a:p>
            <a:pPr lvl="0">
              <a:spcBef>
                <a:spcPts val="1200"/>
              </a:spcBef>
              <a:spcAft>
                <a:spcPts val="1200"/>
              </a:spcAft>
            </a:pPr>
            <a:r>
              <a:rPr lang="fr-FR" sz="1600" dirty="0">
                <a:latin typeface="Century Gothic" panose="020F0302020204030204"/>
                <a:sym typeface="Wingdings" pitchFamily="2" charset="2"/>
              </a:rPr>
              <a:t>If </a:t>
            </a:r>
            <a:r>
              <a:rPr lang="fr-FR" sz="1600" b="1" dirty="0" err="1">
                <a:latin typeface="Century Gothic" panose="020F0302020204030204"/>
                <a:sym typeface="Wingdings" pitchFamily="2" charset="2"/>
              </a:rPr>
              <a:t>both</a:t>
            </a:r>
            <a:r>
              <a:rPr lang="fr-FR" sz="1600" dirty="0">
                <a:latin typeface="Century Gothic" panose="020F0302020204030204"/>
                <a:sym typeface="Wingdings" pitchFamily="2" charset="2"/>
              </a:rPr>
              <a:t> adjectives go </a:t>
            </a:r>
            <a:r>
              <a:rPr lang="fr-FR" sz="1600" b="1" dirty="0" err="1">
                <a:latin typeface="Century Gothic" panose="020F0302020204030204"/>
                <a:sym typeface="Wingdings" pitchFamily="2" charset="2"/>
              </a:rPr>
              <a:t>before</a:t>
            </a:r>
            <a:r>
              <a:rPr lang="fr-FR" sz="1600" b="1" dirty="0">
                <a:latin typeface="Century Gothic" panose="020F0302020204030204"/>
                <a:sym typeface="Wingdings" pitchFamily="2" charset="2"/>
              </a:rPr>
              <a:t> the </a:t>
            </a:r>
            <a:r>
              <a:rPr lang="fr-FR" sz="1600" b="1" dirty="0" err="1">
                <a:latin typeface="Century Gothic" panose="020F0302020204030204"/>
                <a:sym typeface="Wingdings" pitchFamily="2" charset="2"/>
              </a:rPr>
              <a:t>noun</a:t>
            </a:r>
            <a:r>
              <a:rPr lang="fr-FR" sz="1600" dirty="0">
                <a:latin typeface="Century Gothic" panose="020F0302020204030204"/>
                <a:sym typeface="Wingdings" pitchFamily="2" charset="2"/>
              </a:rPr>
              <a:t>, the ‘</a:t>
            </a:r>
            <a:r>
              <a:rPr lang="fr-FR" sz="1600" b="1" dirty="0">
                <a:latin typeface="Century Gothic" panose="020F0302020204030204"/>
                <a:sym typeface="Wingdings" pitchFamily="2" charset="2"/>
              </a:rPr>
              <a:t>et</a:t>
            </a:r>
            <a:r>
              <a:rPr lang="fr-FR" sz="1600" dirty="0">
                <a:latin typeface="Century Gothic" panose="020F0302020204030204"/>
                <a:sym typeface="Wingdings" pitchFamily="2" charset="2"/>
              </a:rPr>
              <a:t>’ </a:t>
            </a:r>
            <a:r>
              <a:rPr lang="fr-FR" sz="1600" dirty="0" err="1">
                <a:latin typeface="Century Gothic" panose="020F0302020204030204"/>
                <a:sym typeface="Wingdings" pitchFamily="2" charset="2"/>
              </a:rPr>
              <a:t>is</a:t>
            </a:r>
            <a:r>
              <a:rPr lang="fr-FR" sz="1600" dirty="0">
                <a:latin typeface="Century Gothic" panose="020F0302020204030204"/>
                <a:sym typeface="Wingdings" pitchFamily="2" charset="2"/>
              </a:rPr>
              <a:t> </a:t>
            </a:r>
            <a:r>
              <a:rPr lang="fr-FR" sz="1600" dirty="0" err="1">
                <a:latin typeface="Century Gothic" panose="020F0302020204030204"/>
                <a:sym typeface="Wingdings" pitchFamily="2" charset="2"/>
              </a:rPr>
              <a:t>often</a:t>
            </a:r>
            <a:r>
              <a:rPr lang="fr-FR" sz="1600" dirty="0">
                <a:latin typeface="Century Gothic" panose="020F0302020204030204"/>
                <a:sym typeface="Wingdings" pitchFamily="2" charset="2"/>
              </a:rPr>
              <a:t> </a:t>
            </a:r>
            <a:r>
              <a:rPr lang="fr-FR" sz="1600" dirty="0" err="1">
                <a:latin typeface="Century Gothic" panose="020F0302020204030204"/>
                <a:sym typeface="Wingdings" pitchFamily="2" charset="2"/>
              </a:rPr>
              <a:t>left</a:t>
            </a:r>
            <a:r>
              <a:rPr lang="fr-FR" sz="1600" dirty="0">
                <a:latin typeface="Century Gothic" panose="020F0302020204030204"/>
                <a:sym typeface="Wingdings" pitchFamily="2" charset="2"/>
              </a:rPr>
              <a:t> out. Adjectives </a:t>
            </a:r>
            <a:r>
              <a:rPr lang="fr-FR" sz="1600" dirty="0" err="1">
                <a:latin typeface="Century Gothic" panose="020F0302020204030204"/>
                <a:sym typeface="Wingdings" pitchFamily="2" charset="2"/>
              </a:rPr>
              <a:t>describing</a:t>
            </a:r>
            <a:r>
              <a:rPr lang="fr-FR" sz="1600" dirty="0">
                <a:latin typeface="Century Gothic" panose="020F0302020204030204"/>
                <a:sym typeface="Wingdings" pitchFamily="2" charset="2"/>
              </a:rPr>
              <a:t> </a:t>
            </a:r>
            <a:r>
              <a:rPr lang="fr-FR" sz="1600" b="1" dirty="0">
                <a:latin typeface="Century Gothic" panose="020F0302020204030204"/>
                <a:sym typeface="Wingdings" pitchFamily="2" charset="2"/>
              </a:rPr>
              <a:t>size</a:t>
            </a:r>
            <a:r>
              <a:rPr lang="fr-FR" sz="1600" dirty="0">
                <a:latin typeface="Century Gothic" panose="020F0302020204030204"/>
                <a:sym typeface="Wingdings" pitchFamily="2" charset="2"/>
              </a:rPr>
              <a:t> (grand, petit, etc.) come </a:t>
            </a:r>
            <a:r>
              <a:rPr lang="fr-FR" sz="1600" b="1" dirty="0">
                <a:latin typeface="Century Gothic" panose="020F0302020204030204"/>
                <a:sym typeface="Wingdings" pitchFamily="2" charset="2"/>
              </a:rPr>
              <a:t>second</a:t>
            </a:r>
            <a:r>
              <a:rPr lang="fr-FR" sz="1600" dirty="0">
                <a:latin typeface="Century Gothic" panose="020F0302020204030204"/>
                <a:sym typeface="Wingdings" pitchFamily="2" charset="2"/>
              </a:rPr>
              <a:t>:</a:t>
            </a:r>
          </a:p>
          <a:p>
            <a:pPr lvl="0">
              <a:spcBef>
                <a:spcPts val="1200"/>
              </a:spcBef>
              <a:spcAft>
                <a:spcPts val="1200"/>
              </a:spcAft>
            </a:pPr>
            <a:r>
              <a:rPr lang="fr-FR" sz="1600" dirty="0">
                <a:latin typeface="Century Gothic" panose="020F0302020204030204"/>
                <a:sym typeface="Wingdings" pitchFamily="2" charset="2"/>
              </a:rPr>
              <a:t>un </a:t>
            </a:r>
            <a:r>
              <a:rPr lang="fr-FR" sz="1600" b="1" dirty="0">
                <a:latin typeface="Century Gothic" panose="020F0302020204030204"/>
                <a:sym typeface="Wingdings" pitchFamily="2" charset="2"/>
              </a:rPr>
              <a:t>beau petit </a:t>
            </a:r>
            <a:r>
              <a:rPr lang="fr-FR" sz="1600" dirty="0">
                <a:latin typeface="Century Gothic" panose="020F0302020204030204"/>
                <a:sym typeface="Wingdings" pitchFamily="2" charset="2"/>
              </a:rPr>
              <a:t>bâtiment		a </a:t>
            </a:r>
            <a:r>
              <a:rPr lang="fr-FR" sz="1600" dirty="0" err="1">
                <a:latin typeface="Century Gothic" panose="020F0302020204030204"/>
                <a:sym typeface="Wingdings" pitchFamily="2" charset="2"/>
              </a:rPr>
              <a:t>beautiful</a:t>
            </a:r>
            <a:r>
              <a:rPr lang="fr-FR" sz="1600" dirty="0">
                <a:latin typeface="Century Gothic" panose="020F0302020204030204"/>
                <a:sym typeface="Wingdings" pitchFamily="2" charset="2"/>
              </a:rPr>
              <a:t> </a:t>
            </a:r>
            <a:r>
              <a:rPr lang="fr-FR" sz="1600" dirty="0" err="1">
                <a:latin typeface="Century Gothic" panose="020F0302020204030204"/>
                <a:sym typeface="Wingdings" pitchFamily="2" charset="2"/>
              </a:rPr>
              <a:t>little</a:t>
            </a:r>
            <a:r>
              <a:rPr lang="fr-FR" sz="1600" dirty="0">
                <a:latin typeface="Century Gothic" panose="020F0302020204030204"/>
                <a:sym typeface="Wingdings" pitchFamily="2" charset="2"/>
              </a:rPr>
              <a:t> building</a:t>
            </a:r>
          </a:p>
          <a:p>
            <a:pPr lvl="0">
              <a:spcBef>
                <a:spcPts val="1200"/>
              </a:spcBef>
              <a:spcAft>
                <a:spcPts val="1200"/>
              </a:spcAft>
            </a:pPr>
            <a:r>
              <a:rPr lang="fr-FR" sz="1600" dirty="0">
                <a:latin typeface="Century Gothic" panose="020F0302020204030204"/>
                <a:sym typeface="Wingdings" pitchFamily="2" charset="2"/>
              </a:rPr>
              <a:t>If the adjectives </a:t>
            </a:r>
            <a:r>
              <a:rPr lang="fr-FR" sz="1600" b="1" dirty="0">
                <a:latin typeface="Century Gothic" panose="020F0302020204030204"/>
                <a:sym typeface="Wingdings" pitchFamily="2" charset="2"/>
              </a:rPr>
              <a:t>go in </a:t>
            </a:r>
            <a:r>
              <a:rPr lang="fr-FR" sz="1600" b="1" dirty="0" err="1">
                <a:latin typeface="Century Gothic" panose="020F0302020204030204"/>
                <a:sym typeface="Wingdings" pitchFamily="2" charset="2"/>
              </a:rPr>
              <a:t>different</a:t>
            </a:r>
            <a:r>
              <a:rPr lang="fr-FR" sz="1600" b="1" dirty="0">
                <a:latin typeface="Century Gothic" panose="020F0302020204030204"/>
                <a:sym typeface="Wingdings" pitchFamily="2" charset="2"/>
              </a:rPr>
              <a:t> positions </a:t>
            </a:r>
            <a:r>
              <a:rPr lang="fr-FR" sz="1600" dirty="0">
                <a:latin typeface="Century Gothic" panose="020F0302020204030204"/>
                <a:sym typeface="Wingdings" pitchFamily="2" charset="2"/>
              </a:rPr>
              <a:t>(i.e. one </a:t>
            </a:r>
            <a:r>
              <a:rPr lang="fr-FR" sz="1600" dirty="0" err="1">
                <a:latin typeface="Century Gothic" panose="020F0302020204030204"/>
                <a:sym typeface="Wingdings" pitchFamily="2" charset="2"/>
              </a:rPr>
              <a:t>comes</a:t>
            </a:r>
            <a:r>
              <a:rPr lang="fr-FR" sz="1600" dirty="0">
                <a:latin typeface="Century Gothic" panose="020F0302020204030204"/>
                <a:sym typeface="Wingdings" pitchFamily="2" charset="2"/>
              </a:rPr>
              <a:t> </a:t>
            </a:r>
            <a:r>
              <a:rPr lang="fr-FR" sz="1600" dirty="0" err="1">
                <a:latin typeface="Century Gothic" panose="020F0302020204030204"/>
                <a:sym typeface="Wingdings" pitchFamily="2" charset="2"/>
              </a:rPr>
              <a:t>before</a:t>
            </a:r>
            <a:r>
              <a:rPr lang="fr-FR" sz="1600" dirty="0">
                <a:latin typeface="Century Gothic" panose="020F0302020204030204"/>
                <a:sym typeface="Wingdings" pitchFamily="2" charset="2"/>
              </a:rPr>
              <a:t> the </a:t>
            </a:r>
            <a:r>
              <a:rPr lang="fr-FR" sz="1600" dirty="0" err="1">
                <a:latin typeface="Century Gothic" panose="020F0302020204030204"/>
                <a:sym typeface="Wingdings" pitchFamily="2" charset="2"/>
              </a:rPr>
              <a:t>noun</a:t>
            </a:r>
            <a:r>
              <a:rPr lang="fr-FR" sz="1600" dirty="0">
                <a:latin typeface="Century Gothic" panose="020F0302020204030204"/>
                <a:sym typeface="Wingdings" pitchFamily="2" charset="2"/>
              </a:rPr>
              <a:t> and one </a:t>
            </a:r>
            <a:r>
              <a:rPr lang="fr-FR" sz="1600" dirty="0" err="1">
                <a:latin typeface="Century Gothic" panose="020F0302020204030204"/>
                <a:sym typeface="Wingdings" pitchFamily="2" charset="2"/>
              </a:rPr>
              <a:t>after</a:t>
            </a:r>
            <a:r>
              <a:rPr lang="fr-FR" sz="1600" dirty="0">
                <a:latin typeface="Century Gothic" panose="020F0302020204030204"/>
                <a:sym typeface="Wingdings" pitchFamily="2" charset="2"/>
              </a:rPr>
              <a:t> </a:t>
            </a:r>
            <a:r>
              <a:rPr lang="fr-FR" sz="1600" dirty="0" err="1">
                <a:latin typeface="Century Gothic" panose="020F0302020204030204"/>
                <a:sym typeface="Wingdings" pitchFamily="2" charset="2"/>
              </a:rPr>
              <a:t>it</a:t>
            </a:r>
            <a:r>
              <a:rPr lang="fr-FR" sz="1600" dirty="0">
                <a:latin typeface="Century Gothic" panose="020F0302020204030204"/>
                <a:sym typeface="Wingdings" pitchFamily="2" charset="2"/>
              </a:rPr>
              <a:t>), </a:t>
            </a:r>
            <a:r>
              <a:rPr lang="fr-FR" sz="1600" dirty="0" err="1">
                <a:latin typeface="Century Gothic" panose="020F0302020204030204"/>
                <a:sym typeface="Wingdings" pitchFamily="2" charset="2"/>
              </a:rPr>
              <a:t>they</a:t>
            </a:r>
            <a:r>
              <a:rPr lang="fr-FR" sz="1600" dirty="0">
                <a:latin typeface="Century Gothic" panose="020F0302020204030204"/>
                <a:sym typeface="Wingdings" pitchFamily="2" charset="2"/>
              </a:rPr>
              <a:t> </a:t>
            </a:r>
            <a:r>
              <a:rPr lang="fr-FR" sz="1600" b="1" dirty="0" err="1">
                <a:latin typeface="Century Gothic" panose="020F0302020204030204"/>
                <a:sym typeface="Wingdings" pitchFamily="2" charset="2"/>
              </a:rPr>
              <a:t>surround</a:t>
            </a:r>
            <a:r>
              <a:rPr lang="fr-FR" sz="1600" b="1" dirty="0">
                <a:latin typeface="Century Gothic" panose="020F0302020204030204"/>
                <a:sym typeface="Wingdings" pitchFamily="2" charset="2"/>
              </a:rPr>
              <a:t> the </a:t>
            </a:r>
            <a:r>
              <a:rPr lang="fr-FR" sz="1600" b="1" dirty="0" err="1">
                <a:latin typeface="Century Gothic" panose="020F0302020204030204"/>
                <a:sym typeface="Wingdings" pitchFamily="2" charset="2"/>
              </a:rPr>
              <a:t>noun</a:t>
            </a:r>
            <a:r>
              <a:rPr lang="fr-FR" sz="1600" b="1" dirty="0">
                <a:latin typeface="Century Gothic" panose="020F0302020204030204"/>
                <a:sym typeface="Wingdings" pitchFamily="2" charset="2"/>
              </a:rPr>
              <a:t> </a:t>
            </a:r>
            <a:r>
              <a:rPr lang="fr-FR" sz="1600" dirty="0" err="1">
                <a:latin typeface="Century Gothic" panose="020F0302020204030204"/>
                <a:sym typeface="Wingdings" pitchFamily="2" charset="2"/>
              </a:rPr>
              <a:t>like</a:t>
            </a:r>
            <a:r>
              <a:rPr lang="fr-FR" sz="1600" dirty="0">
                <a:latin typeface="Century Gothic" panose="020F0302020204030204"/>
                <a:sym typeface="Wingdings" pitchFamily="2" charset="2"/>
              </a:rPr>
              <a:t> </a:t>
            </a:r>
            <a:r>
              <a:rPr lang="fr-FR" sz="1600" dirty="0" err="1">
                <a:latin typeface="Century Gothic" panose="020F0302020204030204"/>
                <a:sym typeface="Wingdings" pitchFamily="2" charset="2"/>
              </a:rPr>
              <a:t>this</a:t>
            </a:r>
            <a:r>
              <a:rPr lang="fr-FR" sz="1600" dirty="0">
                <a:latin typeface="Century Gothic" panose="020F0302020204030204"/>
                <a:sym typeface="Wingdings" pitchFamily="2" charset="2"/>
              </a:rPr>
              <a:t>: </a:t>
            </a:r>
          </a:p>
          <a:p>
            <a:pPr lvl="0">
              <a:spcBef>
                <a:spcPts val="1200"/>
              </a:spcBef>
              <a:spcAft>
                <a:spcPts val="1200"/>
              </a:spcAft>
            </a:pPr>
            <a:r>
              <a:rPr lang="fr-FR" sz="1600" dirty="0">
                <a:latin typeface="Century Gothic" panose="020F0302020204030204"/>
                <a:sym typeface="Wingdings" pitchFamily="2" charset="2"/>
              </a:rPr>
              <a:t>un </a:t>
            </a:r>
            <a:r>
              <a:rPr lang="fr-FR" sz="1600" b="1" dirty="0">
                <a:latin typeface="Century Gothic" panose="020F0302020204030204"/>
                <a:sym typeface="Wingdings" pitchFamily="2" charset="2"/>
              </a:rPr>
              <a:t>nouveau</a:t>
            </a:r>
            <a:r>
              <a:rPr lang="fr-FR" sz="1600" dirty="0">
                <a:latin typeface="Century Gothic" panose="020F0302020204030204"/>
                <a:sym typeface="Wingdings" pitchFamily="2" charset="2"/>
              </a:rPr>
              <a:t> film </a:t>
            </a:r>
            <a:r>
              <a:rPr lang="fr-FR" sz="1600" b="1" dirty="0">
                <a:latin typeface="Century Gothic" panose="020F0302020204030204"/>
                <a:sym typeface="Wingdings" pitchFamily="2" charset="2"/>
              </a:rPr>
              <a:t>intéressant</a:t>
            </a:r>
            <a:r>
              <a:rPr lang="fr-FR" sz="1600" dirty="0">
                <a:latin typeface="Century Gothic" panose="020F0302020204030204"/>
                <a:sym typeface="Wingdings" pitchFamily="2" charset="2"/>
              </a:rPr>
              <a:t>		a new, </a:t>
            </a:r>
            <a:r>
              <a:rPr lang="fr-FR" sz="1600" dirty="0" err="1">
                <a:latin typeface="Century Gothic" panose="020F0302020204030204"/>
                <a:sym typeface="Wingdings" pitchFamily="2" charset="2"/>
              </a:rPr>
              <a:t>interesting</a:t>
            </a:r>
            <a:r>
              <a:rPr lang="fr-FR" sz="1600" dirty="0">
                <a:latin typeface="Century Gothic" panose="020F0302020204030204"/>
                <a:sym typeface="Wingdings" pitchFamily="2" charset="2"/>
              </a:rPr>
              <a:t> film</a:t>
            </a:r>
          </a:p>
        </p:txBody>
      </p:sp>
      <p:pic>
        <p:nvPicPr>
          <p:cNvPr id="3" name="Picture 2" descr="House">
            <a:extLst>
              <a:ext uri="{FF2B5EF4-FFF2-40B4-BE49-F238E27FC236}">
                <a16:creationId xmlns:a16="http://schemas.microsoft.com/office/drawing/2014/main" id="{FE5926CD-FE3C-3542-A033-722CD98C74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640" y="5135930"/>
            <a:ext cx="1924513" cy="1924513"/>
          </a:xfrm>
          <a:prstGeom prst="rect">
            <a:avLst/>
          </a:prstGeom>
        </p:spPr>
      </p:pic>
      <p:pic>
        <p:nvPicPr>
          <p:cNvPr id="5" name="Picture 4" descr="Clapperboard">
            <a:extLst>
              <a:ext uri="{FF2B5EF4-FFF2-40B4-BE49-F238E27FC236}">
                <a16:creationId xmlns:a16="http://schemas.microsoft.com/office/drawing/2014/main" id="{08A70244-8CA1-5346-AFAF-5ED7482EE0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7014" y="5250730"/>
            <a:ext cx="2058171" cy="1794468"/>
          </a:xfrm>
          <a:prstGeom prst="rect">
            <a:avLst/>
          </a:prstGeom>
        </p:spPr>
      </p:pic>
      <p:sp>
        <p:nvSpPr>
          <p:cNvPr id="11" name="Rounded Rectangle 45">
            <a:extLst>
              <a:ext uri="{FF2B5EF4-FFF2-40B4-BE49-F238E27FC236}">
                <a16:creationId xmlns:a16="http://schemas.microsoft.com/office/drawing/2014/main" id="{2E754EC0-06D7-4145-BBDB-09C84152CC75}"/>
              </a:ext>
            </a:extLst>
          </p:cNvPr>
          <p:cNvSpPr/>
          <p:nvPr/>
        </p:nvSpPr>
        <p:spPr>
          <a:xfrm>
            <a:off x="5294577" y="6119515"/>
            <a:ext cx="1222383" cy="959258"/>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0000"/>
              </a:solidFill>
              <a:latin typeface="Century Gothic" panose="020B0502020202020204" pitchFamily="34" charset="0"/>
            </a:endParaRPr>
          </a:p>
          <a:p>
            <a:pPr algn="ctr"/>
            <a:endParaRPr lang="en-GB" sz="1400" b="1" dirty="0">
              <a:solidFill>
                <a:srgbClr val="000000"/>
              </a:solidFill>
              <a:latin typeface="Century Gothic" panose="020B0502020202020204" pitchFamily="34" charset="0"/>
            </a:endParaRPr>
          </a:p>
          <a:p>
            <a:pPr algn="ctr"/>
            <a:r>
              <a:rPr lang="en-GB" sz="1400" b="1" dirty="0">
                <a:solidFill>
                  <a:srgbClr val="000000"/>
                </a:solidFill>
                <a:latin typeface="Century Gothic" panose="020B0502020202020204" pitchFamily="34" charset="0"/>
              </a:rPr>
              <a:t>Revisit vocab 8.2.1.5 &amp; 8.1.2.3</a:t>
            </a:r>
          </a:p>
          <a:p>
            <a:pPr algn="ctr"/>
            <a:endParaRPr lang="en-GB" sz="1400" b="1" dirty="0">
              <a:solidFill>
                <a:srgbClr val="000000"/>
              </a:solidFill>
              <a:latin typeface="Century Gothic" panose="020B0502020202020204" pitchFamily="34" charset="0"/>
            </a:endParaRPr>
          </a:p>
          <a:p>
            <a:pPr algn="ctr"/>
            <a:endParaRPr lang="en-GB" sz="1400" b="1" dirty="0">
              <a:solidFill>
                <a:srgbClr val="000000"/>
              </a:solidFill>
              <a:latin typeface="Century Gothic" panose="020B0502020202020204" pitchFamily="34" charset="0"/>
            </a:endParaRPr>
          </a:p>
        </p:txBody>
      </p:sp>
      <p:pic>
        <p:nvPicPr>
          <p:cNvPr id="14" name="Picture 13" descr="QR code">
            <a:extLst>
              <a:ext uri="{FF2B5EF4-FFF2-40B4-BE49-F238E27FC236}">
                <a16:creationId xmlns:a16="http://schemas.microsoft.com/office/drawing/2014/main" id="{9AC3B61D-322F-40AB-AD99-BBA113681A5E}"/>
              </a:ext>
            </a:extLst>
          </p:cNvPr>
          <p:cNvPicPr/>
          <p:nvPr/>
        </p:nvPicPr>
        <p:blipFill>
          <a:blip r:embed="rId5" cstate="print">
            <a:extLst>
              <a:ext uri="{28A0092B-C50C-407E-A947-70E740481C1C}">
                <a14:useLocalDpi xmlns:a14="http://schemas.microsoft.com/office/drawing/2010/main" val="0"/>
              </a:ext>
            </a:extLst>
          </a:blip>
          <a:srcRect/>
          <a:stretch/>
        </p:blipFill>
        <p:spPr bwMode="auto">
          <a:xfrm>
            <a:off x="5338692" y="4971963"/>
            <a:ext cx="1126223" cy="11262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75918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T2.2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5</a:t>
            </a:r>
            <a:endParaRPr lang="en-US" sz="2000" dirty="0">
              <a:solidFill>
                <a:schemeClr val="bg1"/>
              </a:solidFill>
            </a:endParaRP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52</a:t>
            </a:r>
          </a:p>
        </p:txBody>
      </p:sp>
      <p:sp>
        <p:nvSpPr>
          <p:cNvPr id="35" name="Rectangle 34">
            <a:extLst>
              <a:ext uri="{FF2B5EF4-FFF2-40B4-BE49-F238E27FC236}">
                <a16:creationId xmlns:a16="http://schemas.microsoft.com/office/drawing/2014/main" id="{033FA656-AED3-A944-9EBB-F84AF5CB196F}"/>
              </a:ext>
            </a:extLst>
          </p:cNvPr>
          <p:cNvSpPr/>
          <p:nvPr/>
        </p:nvSpPr>
        <p:spPr>
          <a:xfrm>
            <a:off x="108000" y="592867"/>
            <a:ext cx="1683474"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The </a:t>
            </a:r>
            <a:r>
              <a:rPr lang="fr-FR" b="1" dirty="0" err="1">
                <a:solidFill>
                  <a:srgbClr val="000000"/>
                </a:solidFill>
                <a:latin typeface="Century Gothic" panose="020B0502020202020204" pitchFamily="34" charset="0"/>
              </a:rPr>
              <a:t>verb</a:t>
            </a:r>
            <a:r>
              <a:rPr lang="fr-FR" b="1" dirty="0">
                <a:solidFill>
                  <a:srgbClr val="000000"/>
                </a:solidFill>
                <a:latin typeface="Century Gothic" panose="020B0502020202020204" pitchFamily="34" charset="0"/>
              </a:rPr>
              <a:t> </a:t>
            </a:r>
            <a:r>
              <a:rPr lang="fr-FR" b="1" i="1" dirty="0">
                <a:solidFill>
                  <a:srgbClr val="000000"/>
                </a:solidFill>
                <a:latin typeface="Century Gothic" panose="020B0502020202020204" pitchFamily="34" charset="0"/>
              </a:rPr>
              <a:t>aller</a:t>
            </a:r>
            <a:endParaRPr lang="en-GB" i="1" dirty="0">
              <a:solidFill>
                <a:srgbClr val="000000"/>
              </a:solidFill>
              <a:latin typeface="Century Gothic" panose="020B0502020202020204" pitchFamily="34" charset="0"/>
            </a:endParaRPr>
          </a:p>
        </p:txBody>
      </p:sp>
      <p:sp>
        <p:nvSpPr>
          <p:cNvPr id="36" name="Rectangle 35">
            <a:extLst>
              <a:ext uri="{FF2B5EF4-FFF2-40B4-BE49-F238E27FC236}">
                <a16:creationId xmlns:a16="http://schemas.microsoft.com/office/drawing/2014/main" id="{B33C467B-571F-5540-BB62-E6A12286E0D6}"/>
              </a:ext>
            </a:extLst>
          </p:cNvPr>
          <p:cNvSpPr/>
          <p:nvPr/>
        </p:nvSpPr>
        <p:spPr>
          <a:xfrm>
            <a:off x="108000" y="962199"/>
            <a:ext cx="6731339" cy="2031325"/>
          </a:xfrm>
          <a:prstGeom prst="rect">
            <a:avLst/>
          </a:prstGeom>
        </p:spPr>
        <p:txBody>
          <a:bodyPr wrap="square">
            <a:spAutoFit/>
          </a:bodyPr>
          <a:lstStyle/>
          <a:p>
            <a:pPr lvl="0"/>
            <a:r>
              <a:rPr lang="en-GB" sz="1600" dirty="0">
                <a:latin typeface="Century Gothic" panose="020F0302020204030204"/>
              </a:rPr>
              <a:t>The verb </a:t>
            </a:r>
            <a:r>
              <a:rPr lang="en-GB" sz="1600" i="1" dirty="0" err="1">
                <a:latin typeface="Century Gothic" panose="020F0302020204030204"/>
              </a:rPr>
              <a:t>aller</a:t>
            </a:r>
            <a:r>
              <a:rPr lang="en-GB" sz="1600" i="1" dirty="0">
                <a:latin typeface="Century Gothic" panose="020F0302020204030204"/>
              </a:rPr>
              <a:t> </a:t>
            </a:r>
            <a:r>
              <a:rPr lang="en-GB" sz="1600" dirty="0">
                <a:latin typeface="Century Gothic" panose="020F0302020204030204"/>
              </a:rPr>
              <a:t>means ‘to go, going’:</a:t>
            </a:r>
          </a:p>
          <a:p>
            <a:pPr lvl="0"/>
            <a:endParaRPr lang="en-GB" sz="1000" dirty="0">
              <a:latin typeface="Century Gothic" panose="020F0302020204030204"/>
            </a:endParaRPr>
          </a:p>
          <a:p>
            <a:pPr lvl="0"/>
            <a:r>
              <a:rPr lang="en-GB" sz="1600" b="1" dirty="0">
                <a:latin typeface="Century Gothic" panose="020F0302020204030204"/>
              </a:rPr>
              <a:t>je </a:t>
            </a:r>
            <a:r>
              <a:rPr lang="en-GB" sz="1600" b="1" dirty="0" err="1">
                <a:latin typeface="Century Gothic" panose="020F0302020204030204"/>
              </a:rPr>
              <a:t>vais</a:t>
            </a:r>
            <a:r>
              <a:rPr lang="en-GB" sz="1600" b="1" dirty="0">
                <a:latin typeface="Century Gothic" panose="020F0302020204030204"/>
              </a:rPr>
              <a:t> </a:t>
            </a:r>
            <a:r>
              <a:rPr lang="en-GB" sz="1600" dirty="0">
                <a:latin typeface="Century Gothic" panose="020F0302020204030204"/>
              </a:rPr>
              <a:t>= I go, am going	      </a:t>
            </a:r>
            <a:r>
              <a:rPr lang="en-GB" sz="1600" b="1" dirty="0">
                <a:latin typeface="Century Gothic" panose="020F0302020204030204"/>
              </a:rPr>
              <a:t>nous </a:t>
            </a:r>
            <a:r>
              <a:rPr lang="en-GB" sz="1600" b="1" dirty="0" err="1">
                <a:latin typeface="Century Gothic" panose="020F0302020204030204"/>
              </a:rPr>
              <a:t>allons</a:t>
            </a:r>
            <a:r>
              <a:rPr lang="en-GB" sz="1600" b="1" dirty="0">
                <a:latin typeface="Century Gothic" panose="020F0302020204030204"/>
              </a:rPr>
              <a:t> </a:t>
            </a:r>
            <a:r>
              <a:rPr lang="en-GB" sz="1600" dirty="0">
                <a:latin typeface="Century Gothic" panose="020F0302020204030204"/>
              </a:rPr>
              <a:t>= we go, are going</a:t>
            </a:r>
          </a:p>
          <a:p>
            <a:pPr lvl="0"/>
            <a:r>
              <a:rPr lang="en-GB" sz="1600" b="1" dirty="0" err="1">
                <a:latin typeface="Century Gothic" panose="020F0302020204030204"/>
              </a:rPr>
              <a:t>tu</a:t>
            </a:r>
            <a:r>
              <a:rPr lang="en-GB" sz="1600" b="1" dirty="0">
                <a:latin typeface="Century Gothic" panose="020F0302020204030204"/>
              </a:rPr>
              <a:t> vas </a:t>
            </a:r>
            <a:r>
              <a:rPr lang="en-GB" sz="1600" dirty="0">
                <a:latin typeface="Century Gothic" panose="020F0302020204030204"/>
              </a:rPr>
              <a:t>= you go, are going	      </a:t>
            </a:r>
            <a:r>
              <a:rPr lang="en-GB" sz="1600" b="1" dirty="0" err="1">
                <a:latin typeface="Century Gothic" panose="020F0302020204030204"/>
              </a:rPr>
              <a:t>vous</a:t>
            </a:r>
            <a:r>
              <a:rPr lang="en-GB" sz="1600" b="1" dirty="0">
                <a:latin typeface="Century Gothic" panose="020F0302020204030204"/>
              </a:rPr>
              <a:t> </a:t>
            </a:r>
            <a:r>
              <a:rPr lang="en-GB" sz="1600" b="1" dirty="0" err="1">
                <a:latin typeface="Century Gothic" panose="020F0302020204030204"/>
              </a:rPr>
              <a:t>allez</a:t>
            </a:r>
            <a:r>
              <a:rPr lang="en-GB" sz="1600" b="1" dirty="0">
                <a:latin typeface="Century Gothic" panose="020F0302020204030204"/>
              </a:rPr>
              <a:t> </a:t>
            </a:r>
            <a:r>
              <a:rPr lang="en-GB" sz="1600" dirty="0">
                <a:latin typeface="Century Gothic" panose="020F0302020204030204"/>
              </a:rPr>
              <a:t>= you (pl.) go, are going</a:t>
            </a:r>
          </a:p>
          <a:p>
            <a:pPr lvl="0"/>
            <a:r>
              <a:rPr lang="en-GB" sz="1600" b="1" dirty="0">
                <a:latin typeface="Century Gothic" panose="020F0302020204030204"/>
              </a:rPr>
              <a:t>il/</a:t>
            </a:r>
            <a:r>
              <a:rPr lang="en-GB" sz="1600" b="1" dirty="0" err="1">
                <a:latin typeface="Century Gothic" panose="020F0302020204030204"/>
              </a:rPr>
              <a:t>elle</a:t>
            </a:r>
            <a:r>
              <a:rPr lang="en-GB" sz="1600" b="1" dirty="0">
                <a:latin typeface="Century Gothic" panose="020F0302020204030204"/>
              </a:rPr>
              <a:t> </a:t>
            </a:r>
            <a:r>
              <a:rPr lang="en-GB" sz="1600" b="1" dirty="0" err="1">
                <a:latin typeface="Century Gothic" panose="020F0302020204030204"/>
              </a:rPr>
              <a:t>va</a:t>
            </a:r>
            <a:r>
              <a:rPr lang="en-GB" sz="1600" b="1" dirty="0">
                <a:latin typeface="Century Gothic" panose="020F0302020204030204"/>
              </a:rPr>
              <a:t> </a:t>
            </a:r>
            <a:r>
              <a:rPr lang="en-GB" sz="1600" dirty="0">
                <a:latin typeface="Century Gothic" panose="020F0302020204030204"/>
              </a:rPr>
              <a:t>= s/he goes, is going   </a:t>
            </a:r>
            <a:r>
              <a:rPr lang="en-GB" sz="1600" b="1" dirty="0" err="1">
                <a:latin typeface="Century Gothic" panose="020F0302020204030204"/>
              </a:rPr>
              <a:t>ils</a:t>
            </a:r>
            <a:r>
              <a:rPr lang="en-GB" sz="1600" b="1" dirty="0">
                <a:latin typeface="Century Gothic" panose="020F0302020204030204"/>
              </a:rPr>
              <a:t>/</a:t>
            </a:r>
            <a:r>
              <a:rPr lang="en-GB" sz="1600" b="1" dirty="0" err="1">
                <a:latin typeface="Century Gothic" panose="020F0302020204030204"/>
              </a:rPr>
              <a:t>elles</a:t>
            </a:r>
            <a:r>
              <a:rPr lang="en-GB" sz="1600" b="1" dirty="0">
                <a:latin typeface="Century Gothic" panose="020F0302020204030204"/>
              </a:rPr>
              <a:t> </a:t>
            </a:r>
            <a:r>
              <a:rPr lang="en-GB" sz="1600" b="1" dirty="0" err="1">
                <a:latin typeface="Century Gothic" panose="020F0302020204030204"/>
              </a:rPr>
              <a:t>vont</a:t>
            </a:r>
            <a:r>
              <a:rPr lang="en-GB" sz="1600" b="1" dirty="0">
                <a:latin typeface="Century Gothic" panose="020F0302020204030204"/>
              </a:rPr>
              <a:t> </a:t>
            </a:r>
            <a:r>
              <a:rPr lang="en-GB" sz="1600" dirty="0">
                <a:latin typeface="Century Gothic" panose="020F0302020204030204"/>
              </a:rPr>
              <a:t>= they go, are going</a:t>
            </a:r>
          </a:p>
          <a:p>
            <a:pPr lvl="0"/>
            <a:endParaRPr lang="en-GB" sz="1000" dirty="0">
              <a:latin typeface="Century Gothic" panose="020F0302020204030204"/>
            </a:endParaRPr>
          </a:p>
          <a:p>
            <a:pPr lvl="0"/>
            <a:r>
              <a:rPr lang="en-GB" sz="1600" dirty="0">
                <a:latin typeface="Century Gothic" panose="020F0302020204030204"/>
              </a:rPr>
              <a:t>We use the verb </a:t>
            </a:r>
            <a:r>
              <a:rPr lang="en-GB" sz="1600" i="1" dirty="0" err="1">
                <a:latin typeface="Century Gothic" panose="020F0302020204030204"/>
              </a:rPr>
              <a:t>aller</a:t>
            </a:r>
            <a:r>
              <a:rPr lang="en-GB" sz="1600" dirty="0">
                <a:latin typeface="Century Gothic" panose="020F0302020204030204"/>
              </a:rPr>
              <a:t> with an infinitive to talk about future plans: </a:t>
            </a:r>
          </a:p>
          <a:p>
            <a:pPr lvl="0"/>
            <a:endParaRPr lang="en-GB" sz="1000" dirty="0">
              <a:latin typeface="Century Gothic" panose="020F0302020204030204"/>
            </a:endParaRPr>
          </a:p>
          <a:p>
            <a:pPr lvl="0"/>
            <a:r>
              <a:rPr lang="en-GB" sz="1600" dirty="0">
                <a:latin typeface="Century Gothic" panose="020F0302020204030204"/>
              </a:rPr>
              <a:t>Je </a:t>
            </a:r>
            <a:r>
              <a:rPr lang="en-GB" sz="1600" dirty="0" err="1">
                <a:latin typeface="Century Gothic" panose="020F0302020204030204"/>
              </a:rPr>
              <a:t>vais</a:t>
            </a:r>
            <a:r>
              <a:rPr lang="en-GB" sz="1600" dirty="0">
                <a:latin typeface="Century Gothic" panose="020F0302020204030204"/>
              </a:rPr>
              <a:t> </a:t>
            </a:r>
            <a:r>
              <a:rPr lang="en-GB" sz="1600" b="1" dirty="0" err="1">
                <a:latin typeface="Century Gothic" panose="020F0302020204030204"/>
              </a:rPr>
              <a:t>aller</a:t>
            </a:r>
            <a:r>
              <a:rPr lang="en-GB" sz="1600" dirty="0">
                <a:latin typeface="Century Gothic" panose="020F0302020204030204"/>
              </a:rPr>
              <a:t> </a:t>
            </a:r>
            <a:r>
              <a:rPr lang="en-GB" sz="1600" dirty="0" err="1">
                <a:latin typeface="Century Gothic" panose="020F0302020204030204"/>
              </a:rPr>
              <a:t>à</a:t>
            </a:r>
            <a:r>
              <a:rPr lang="en-GB" sz="1600" dirty="0">
                <a:latin typeface="Century Gothic" panose="020F0302020204030204"/>
              </a:rPr>
              <a:t> </a:t>
            </a:r>
            <a:r>
              <a:rPr lang="en-GB" sz="1600" dirty="0" err="1">
                <a:latin typeface="Century Gothic" panose="020F0302020204030204"/>
              </a:rPr>
              <a:t>l’étranger</a:t>
            </a:r>
            <a:r>
              <a:rPr lang="en-GB" sz="1600" dirty="0">
                <a:latin typeface="Century Gothic" panose="020F0302020204030204"/>
              </a:rPr>
              <a:t>.	     I am going </a:t>
            </a:r>
            <a:r>
              <a:rPr lang="en-GB" sz="1600" b="1" dirty="0">
                <a:latin typeface="Century Gothic" panose="020F0302020204030204"/>
              </a:rPr>
              <a:t>to go </a:t>
            </a:r>
            <a:r>
              <a:rPr lang="en-GB" sz="1600" dirty="0">
                <a:latin typeface="Century Gothic" panose="020F0302020204030204"/>
              </a:rPr>
              <a:t>abroad. </a:t>
            </a:r>
          </a:p>
        </p:txBody>
      </p:sp>
      <p:sp>
        <p:nvSpPr>
          <p:cNvPr id="12" name="Rectangle 11">
            <a:extLst>
              <a:ext uri="{FF2B5EF4-FFF2-40B4-BE49-F238E27FC236}">
                <a16:creationId xmlns:a16="http://schemas.microsoft.com/office/drawing/2014/main" id="{1924AE84-0CB2-D442-856B-1AC3FE59EFC1}"/>
              </a:ext>
            </a:extLst>
          </p:cNvPr>
          <p:cNvSpPr/>
          <p:nvPr/>
        </p:nvSpPr>
        <p:spPr>
          <a:xfrm>
            <a:off x="132191" y="5629319"/>
            <a:ext cx="4528804"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Word </a:t>
            </a:r>
            <a:r>
              <a:rPr lang="fr-FR" b="1" dirty="0" err="1">
                <a:solidFill>
                  <a:srgbClr val="000000"/>
                </a:solidFill>
                <a:latin typeface="Century Gothic" panose="020B0502020202020204" pitchFamily="34" charset="0"/>
              </a:rPr>
              <a:t>order</a:t>
            </a:r>
            <a:r>
              <a:rPr lang="fr-FR" b="1" dirty="0">
                <a:solidFill>
                  <a:srgbClr val="000000"/>
                </a:solidFill>
                <a:latin typeface="Century Gothic" panose="020B0502020202020204" pitchFamily="34" charset="0"/>
              </a:rPr>
              <a:t> in sentences </a:t>
            </a:r>
            <a:r>
              <a:rPr lang="fr-FR" b="1" dirty="0" err="1">
                <a:solidFill>
                  <a:srgbClr val="000000"/>
                </a:solidFill>
                <a:latin typeface="Century Gothic" panose="020B0502020202020204" pitchFamily="34" charset="0"/>
              </a:rPr>
              <a:t>with</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two</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verbs</a:t>
            </a:r>
            <a:endParaRPr lang="en-GB" i="1" dirty="0">
              <a:solidFill>
                <a:srgbClr val="000000"/>
              </a:solidFill>
              <a:latin typeface="Century Gothic" panose="020B0502020202020204" pitchFamily="34" charset="0"/>
            </a:endParaRPr>
          </a:p>
        </p:txBody>
      </p:sp>
      <p:sp>
        <p:nvSpPr>
          <p:cNvPr id="13" name="Rectangle 12">
            <a:extLst>
              <a:ext uri="{FF2B5EF4-FFF2-40B4-BE49-F238E27FC236}">
                <a16:creationId xmlns:a16="http://schemas.microsoft.com/office/drawing/2014/main" id="{4C6D5DFC-0D20-6448-944F-3952C14FBD59}"/>
              </a:ext>
            </a:extLst>
          </p:cNvPr>
          <p:cNvSpPr/>
          <p:nvPr/>
        </p:nvSpPr>
        <p:spPr>
          <a:xfrm>
            <a:off x="108000" y="6049668"/>
            <a:ext cx="6731339" cy="1200329"/>
          </a:xfrm>
          <a:prstGeom prst="rect">
            <a:avLst/>
          </a:prstGeom>
        </p:spPr>
        <p:txBody>
          <a:bodyPr wrap="square">
            <a:spAutoFit/>
          </a:bodyPr>
          <a:lstStyle/>
          <a:p>
            <a:pPr lvl="0"/>
            <a:endParaRPr lang="en-GB" sz="1000" dirty="0">
              <a:latin typeface="Century Gothic" panose="020F0302020204030204"/>
            </a:endParaRPr>
          </a:p>
          <a:p>
            <a:pPr lvl="0"/>
            <a:endParaRPr lang="en-GB" sz="1000" dirty="0">
              <a:latin typeface="Century Gothic" panose="020F0302020204030204"/>
            </a:endParaRPr>
          </a:p>
          <a:p>
            <a:pPr lvl="0"/>
            <a:endParaRPr lang="en-GB" sz="1000" dirty="0">
              <a:latin typeface="Century Gothic" panose="020F0302020204030204"/>
            </a:endParaRPr>
          </a:p>
          <a:p>
            <a:pPr lvl="0"/>
            <a:endParaRPr lang="en-GB" sz="1000" dirty="0">
              <a:latin typeface="Century Gothic" panose="020F0302020204030204"/>
            </a:endParaRPr>
          </a:p>
          <a:p>
            <a:pPr lvl="0"/>
            <a:endParaRPr lang="fr-FR" sz="1600" dirty="0">
              <a:latin typeface="Century Gothic" panose="020F0302020204030204"/>
            </a:endParaRPr>
          </a:p>
          <a:p>
            <a:pPr lvl="0"/>
            <a:r>
              <a:rPr lang="fr-FR" sz="1600" dirty="0">
                <a:latin typeface="Century Gothic" panose="020F0302020204030204"/>
              </a:rPr>
              <a:t>Je </a:t>
            </a:r>
            <a:r>
              <a:rPr lang="fr-FR" sz="1600" b="1" dirty="0">
                <a:latin typeface="Century Gothic" panose="020F0302020204030204"/>
              </a:rPr>
              <a:t>vais</a:t>
            </a:r>
            <a:r>
              <a:rPr lang="fr-FR" sz="1600" dirty="0">
                <a:latin typeface="Century Gothic" panose="020F0302020204030204"/>
              </a:rPr>
              <a:t> aller </a:t>
            </a:r>
            <a:r>
              <a:rPr lang="fr-FR" sz="1600" dirty="0">
                <a:latin typeface="Century Gothic" panose="020F0302020204030204"/>
                <a:sym typeface="Wingdings" pitchFamily="2" charset="2"/>
              </a:rPr>
              <a:t> Je </a:t>
            </a:r>
            <a:r>
              <a:rPr lang="fr-FR" sz="1600" b="1" dirty="0">
                <a:latin typeface="Century Gothic" panose="020F0302020204030204"/>
                <a:sym typeface="Wingdings" pitchFamily="2" charset="2"/>
              </a:rPr>
              <a:t>ne vais pas </a:t>
            </a:r>
            <a:r>
              <a:rPr lang="fr-FR" sz="1600" dirty="0">
                <a:latin typeface="Century Gothic" panose="020F0302020204030204"/>
                <a:sym typeface="Wingdings" pitchFamily="2" charset="2"/>
              </a:rPr>
              <a:t>aller</a:t>
            </a:r>
          </a:p>
        </p:txBody>
      </p:sp>
      <p:sp>
        <p:nvSpPr>
          <p:cNvPr id="16" name="Rectangle 15">
            <a:extLst>
              <a:ext uri="{FF2B5EF4-FFF2-40B4-BE49-F238E27FC236}">
                <a16:creationId xmlns:a16="http://schemas.microsoft.com/office/drawing/2014/main" id="{2C5D2EF9-38D2-0E4B-9FEC-5082EECFC326}"/>
              </a:ext>
            </a:extLst>
          </p:cNvPr>
          <p:cNvSpPr/>
          <p:nvPr/>
        </p:nvSpPr>
        <p:spPr>
          <a:xfrm>
            <a:off x="108000" y="3235153"/>
            <a:ext cx="4363416" cy="369332"/>
          </a:xfrm>
          <a:prstGeom prst="rect">
            <a:avLst/>
          </a:prstGeom>
        </p:spPr>
        <p:txBody>
          <a:bodyPr wrap="square">
            <a:spAutoFit/>
          </a:bodyPr>
          <a:lstStyle/>
          <a:p>
            <a:pPr fontAlgn="base">
              <a:spcBef>
                <a:spcPct val="0"/>
              </a:spcBef>
              <a:spcAft>
                <a:spcPct val="0"/>
              </a:spcAft>
            </a:pPr>
            <a:r>
              <a:rPr lang="fr-FR" b="1" dirty="0" err="1">
                <a:solidFill>
                  <a:srgbClr val="000000"/>
                </a:solidFill>
                <a:latin typeface="Century Gothic" panose="020B0502020202020204" pitchFamily="34" charset="0"/>
              </a:rPr>
              <a:t>Saying</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going</a:t>
            </a:r>
            <a:r>
              <a:rPr lang="fr-FR" b="1" dirty="0">
                <a:solidFill>
                  <a:srgbClr val="000000"/>
                </a:solidFill>
                <a:latin typeface="Century Gothic" panose="020B0502020202020204" pitchFamily="34" charset="0"/>
              </a:rPr>
              <a:t> to’</a:t>
            </a:r>
            <a:endParaRPr lang="en-GB" i="1" dirty="0">
              <a:solidFill>
                <a:srgbClr val="000000"/>
              </a:solidFill>
              <a:latin typeface="Century Gothic" panose="020B0502020202020204" pitchFamily="34" charset="0"/>
            </a:endParaRPr>
          </a:p>
        </p:txBody>
      </p:sp>
      <p:sp>
        <p:nvSpPr>
          <p:cNvPr id="17" name="Rectangle 16">
            <a:extLst>
              <a:ext uri="{FF2B5EF4-FFF2-40B4-BE49-F238E27FC236}">
                <a16:creationId xmlns:a16="http://schemas.microsoft.com/office/drawing/2014/main" id="{AC908B2A-962D-7342-A2CC-F3F862AF3F7F}"/>
              </a:ext>
            </a:extLst>
          </p:cNvPr>
          <p:cNvSpPr/>
          <p:nvPr/>
        </p:nvSpPr>
        <p:spPr>
          <a:xfrm>
            <a:off x="108000" y="3629780"/>
            <a:ext cx="6731339" cy="1815882"/>
          </a:xfrm>
          <a:prstGeom prst="rect">
            <a:avLst/>
          </a:prstGeom>
        </p:spPr>
        <p:txBody>
          <a:bodyPr wrap="square">
            <a:spAutoFit/>
          </a:bodyPr>
          <a:lstStyle/>
          <a:p>
            <a:pPr lvl="0"/>
            <a:r>
              <a:rPr lang="en-GB" sz="1600" b="1" dirty="0" err="1">
                <a:latin typeface="Century Gothic" panose="020F0302020204030204"/>
              </a:rPr>
              <a:t>en</a:t>
            </a:r>
            <a:r>
              <a:rPr lang="en-GB" sz="1600" b="1" i="1" dirty="0">
                <a:latin typeface="Century Gothic" panose="020F0302020204030204"/>
              </a:rPr>
              <a:t>	</a:t>
            </a:r>
            <a:r>
              <a:rPr lang="en-GB" sz="1600" dirty="0">
                <a:latin typeface="Century Gothic" panose="020F0302020204030204"/>
              </a:rPr>
              <a:t>‘to’ with feminine countries </a:t>
            </a:r>
          </a:p>
          <a:p>
            <a:pPr lvl="0"/>
            <a:r>
              <a:rPr lang="en-GB" sz="1600" b="1" dirty="0">
                <a:latin typeface="Century Gothic" panose="020F0302020204030204"/>
              </a:rPr>
              <a:t>aux</a:t>
            </a:r>
            <a:r>
              <a:rPr lang="en-GB" sz="1600" dirty="0">
                <a:latin typeface="Century Gothic" panose="020F0302020204030204"/>
              </a:rPr>
              <a:t> 	‘to the’ with plural nouns.</a:t>
            </a:r>
          </a:p>
          <a:p>
            <a:pPr lvl="0"/>
            <a:r>
              <a:rPr lang="en-GB" sz="1600" b="1" dirty="0">
                <a:latin typeface="Century Gothic" panose="020F0302020204030204"/>
              </a:rPr>
              <a:t>à </a:t>
            </a:r>
            <a:r>
              <a:rPr lang="en-GB" sz="1600" dirty="0">
                <a:latin typeface="Century Gothic" panose="020F0302020204030204"/>
              </a:rPr>
              <a:t>	‘to’ with cities.</a:t>
            </a:r>
          </a:p>
          <a:p>
            <a:pPr lvl="0"/>
            <a:r>
              <a:rPr lang="fr-FR" sz="1600" b="1" i="0" dirty="0">
                <a:effectLst/>
                <a:latin typeface="Century Gothic" panose="020B0502020202020204" pitchFamily="34" charset="0"/>
              </a:rPr>
              <a:t>à la</a:t>
            </a:r>
            <a:r>
              <a:rPr lang="en-GB" sz="1600" dirty="0">
                <a:latin typeface="Century Gothic" panose="020F0302020204030204"/>
              </a:rPr>
              <a:t>	‘to the’ with feminine nouns.</a:t>
            </a:r>
          </a:p>
          <a:p>
            <a:pPr lvl="0"/>
            <a:r>
              <a:rPr lang="en-GB" sz="1600" b="1" dirty="0">
                <a:latin typeface="Century Gothic" panose="020F0302020204030204"/>
              </a:rPr>
              <a:t>au</a:t>
            </a:r>
            <a:r>
              <a:rPr lang="en-GB" sz="1600" dirty="0">
                <a:latin typeface="Century Gothic" panose="020F0302020204030204"/>
              </a:rPr>
              <a:t> 	‘to the’ with masculine nouns.</a:t>
            </a:r>
          </a:p>
          <a:p>
            <a:pPr lvl="0"/>
            <a:r>
              <a:rPr lang="en-GB" sz="1600" b="1" dirty="0">
                <a:latin typeface="Century Gothic" panose="020F0302020204030204"/>
              </a:rPr>
              <a:t>à l’ </a:t>
            </a:r>
            <a:r>
              <a:rPr lang="en-GB" sz="1600" dirty="0">
                <a:latin typeface="Century Gothic" panose="020F0302020204030204"/>
              </a:rPr>
              <a:t>	‘to the’ before nouns beginning with h- or a vowel.</a:t>
            </a:r>
          </a:p>
          <a:p>
            <a:pPr lvl="0"/>
            <a:r>
              <a:rPr lang="en-GB" sz="1600" b="1" dirty="0">
                <a:latin typeface="Century Gothic" panose="020F0302020204030204"/>
              </a:rPr>
              <a:t>chez</a:t>
            </a:r>
            <a:r>
              <a:rPr lang="en-GB" sz="1600" dirty="0">
                <a:latin typeface="Century Gothic" panose="020F0302020204030204"/>
              </a:rPr>
              <a:t> 	‘to’ or ‘to the’ with people’s homes or workplaces.</a:t>
            </a:r>
          </a:p>
        </p:txBody>
      </p:sp>
      <p:sp>
        <p:nvSpPr>
          <p:cNvPr id="15" name="Rectangle 14">
            <a:extLst>
              <a:ext uri="{FF2B5EF4-FFF2-40B4-BE49-F238E27FC236}">
                <a16:creationId xmlns:a16="http://schemas.microsoft.com/office/drawing/2014/main" id="{CAC3563C-C08D-C047-B0B1-11B45C91D777}"/>
              </a:ext>
            </a:extLst>
          </p:cNvPr>
          <p:cNvSpPr/>
          <p:nvPr/>
        </p:nvSpPr>
        <p:spPr>
          <a:xfrm>
            <a:off x="167568" y="7881119"/>
            <a:ext cx="6750001" cy="738664"/>
          </a:xfrm>
          <a:prstGeom prst="rect">
            <a:avLst/>
          </a:prstGeom>
        </p:spPr>
        <p:txBody>
          <a:bodyPr wrap="square">
            <a:spAutoFit/>
          </a:bodyPr>
          <a:lstStyle/>
          <a:p>
            <a:pPr lvl="0"/>
            <a:endParaRPr lang="en-GB" sz="1000" dirty="0">
              <a:latin typeface="Century Gothic" panose="020F0302020204030204"/>
            </a:endParaRPr>
          </a:p>
          <a:p>
            <a:pPr lvl="0"/>
            <a:r>
              <a:rPr lang="en-GB" sz="1600" dirty="0">
                <a:latin typeface="Century Gothic" panose="020F0302020204030204"/>
              </a:rPr>
              <a:t>Je </a:t>
            </a:r>
            <a:r>
              <a:rPr lang="en-GB" sz="1600" i="1" dirty="0" err="1">
                <a:latin typeface="Century Gothic" panose="020F0302020204030204"/>
              </a:rPr>
              <a:t>dois</a:t>
            </a:r>
            <a:r>
              <a:rPr lang="en-GB" sz="1600" dirty="0">
                <a:latin typeface="Century Gothic" panose="020F0302020204030204"/>
              </a:rPr>
              <a:t> </a:t>
            </a:r>
            <a:r>
              <a:rPr lang="en-GB" sz="1600" b="1" dirty="0" err="1">
                <a:latin typeface="Century Gothic" panose="020F0302020204030204"/>
              </a:rPr>
              <a:t>seulement</a:t>
            </a:r>
            <a:r>
              <a:rPr lang="en-GB" sz="1600" dirty="0">
                <a:latin typeface="Century Gothic" panose="020F0302020204030204"/>
              </a:rPr>
              <a:t> </a:t>
            </a:r>
            <a:r>
              <a:rPr lang="en-GB" sz="1600" i="1" dirty="0" err="1">
                <a:latin typeface="Century Gothic" panose="020F0302020204030204"/>
              </a:rPr>
              <a:t>sortir</a:t>
            </a:r>
            <a:r>
              <a:rPr lang="en-GB" sz="1600" dirty="0">
                <a:latin typeface="Century Gothic" panose="020F0302020204030204"/>
              </a:rPr>
              <a:t> le </a:t>
            </a:r>
            <a:r>
              <a:rPr lang="en-GB" sz="1600" dirty="0" err="1">
                <a:latin typeface="Century Gothic" panose="020F0302020204030204"/>
              </a:rPr>
              <a:t>soir</a:t>
            </a:r>
            <a:r>
              <a:rPr lang="en-GB" sz="1600" dirty="0">
                <a:latin typeface="Century Gothic" panose="020F0302020204030204"/>
              </a:rPr>
              <a:t> avec </a:t>
            </a:r>
            <a:r>
              <a:rPr lang="en-GB" sz="1600" dirty="0" err="1">
                <a:latin typeface="Century Gothic" panose="020F0302020204030204"/>
              </a:rPr>
              <a:t>Léa</a:t>
            </a:r>
            <a:r>
              <a:rPr lang="en-GB" sz="1600" dirty="0">
                <a:latin typeface="Century Gothic" panose="020F0302020204030204"/>
              </a:rPr>
              <a:t>.</a:t>
            </a:r>
          </a:p>
          <a:p>
            <a:pPr lvl="0"/>
            <a:r>
              <a:rPr lang="en-GB" sz="1600" dirty="0">
                <a:latin typeface="Century Gothic" panose="020F0302020204030204"/>
              </a:rPr>
              <a:t>I must </a:t>
            </a:r>
            <a:r>
              <a:rPr lang="en-GB" sz="1600" b="1" dirty="0">
                <a:latin typeface="Century Gothic" panose="020F0302020204030204"/>
              </a:rPr>
              <a:t>only</a:t>
            </a:r>
            <a:r>
              <a:rPr lang="en-GB" sz="1600" dirty="0">
                <a:latin typeface="Century Gothic" panose="020F0302020204030204"/>
              </a:rPr>
              <a:t> go out with </a:t>
            </a:r>
            <a:r>
              <a:rPr lang="en-GB" sz="1600" dirty="0" err="1">
                <a:latin typeface="Century Gothic" panose="020F0302020204030204"/>
              </a:rPr>
              <a:t>Léa</a:t>
            </a:r>
            <a:r>
              <a:rPr lang="en-GB" sz="1600" dirty="0">
                <a:latin typeface="Century Gothic" panose="020F0302020204030204"/>
              </a:rPr>
              <a:t> in the evenings.</a:t>
            </a:r>
          </a:p>
        </p:txBody>
      </p:sp>
      <p:pic>
        <p:nvPicPr>
          <p:cNvPr id="6148" name="Picture 4" descr="Aircraft1 Clip Art">
            <a:extLst>
              <a:ext uri="{FF2B5EF4-FFF2-40B4-BE49-F238E27FC236}">
                <a16:creationId xmlns:a16="http://schemas.microsoft.com/office/drawing/2014/main" id="{50B8FA35-4D75-4B99-AE5D-87C70A93F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93634">
            <a:off x="2817198" y="169939"/>
            <a:ext cx="1369359" cy="54774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ap, Point, Star, Arrow, Pointing, Target, Goal">
            <a:extLst>
              <a:ext uri="{FF2B5EF4-FFF2-40B4-BE49-F238E27FC236}">
                <a16:creationId xmlns:a16="http://schemas.microsoft.com/office/drawing/2014/main" id="{D2F06179-0899-4946-8DD4-941301061D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025095">
            <a:off x="4439516" y="3353352"/>
            <a:ext cx="1488969" cy="149519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621875-7C8D-4AF5-A092-BE66EF168045}"/>
              </a:ext>
            </a:extLst>
          </p:cNvPr>
          <p:cNvSpPr txBox="1"/>
          <p:nvPr/>
        </p:nvSpPr>
        <p:spPr>
          <a:xfrm>
            <a:off x="167569" y="6115952"/>
            <a:ext cx="6501791" cy="646986"/>
          </a:xfrm>
          <a:prstGeom prst="wedgeRoundRectCallout">
            <a:avLst>
              <a:gd name="adj1" fmla="val 5681"/>
              <a:gd name="adj2" fmla="val -24284"/>
              <a:gd name="adj3" fmla="val 16667"/>
            </a:avLst>
          </a:prstGeom>
          <a:solidFill>
            <a:schemeClr val="accent5"/>
          </a:solidFill>
          <a:ln>
            <a:solidFill>
              <a:schemeClr val="accent4"/>
            </a:solidFill>
          </a:ln>
        </p:spPr>
        <p:txBody>
          <a:bodyPr wrap="square" lIns="72000" rIns="0" rtlCol="0">
            <a:spAutoFit/>
          </a:bodyPr>
          <a:lstStyle/>
          <a:p>
            <a:pPr lvl="0"/>
            <a:r>
              <a:rPr lang="en-GB" sz="1600" dirty="0">
                <a:latin typeface="Century Gothic" panose="020F0302020204030204"/>
              </a:rPr>
              <a:t>To make a sentence with two (or more) verbs negative, add </a:t>
            </a:r>
            <a:r>
              <a:rPr lang="en-GB" sz="1600" b="1" dirty="0">
                <a:latin typeface="Century Gothic" panose="020F0302020204030204"/>
              </a:rPr>
              <a:t>‘ne…pas’ </a:t>
            </a:r>
            <a:r>
              <a:rPr lang="en-GB" sz="1600" dirty="0">
                <a:latin typeface="Century Gothic" panose="020F0302020204030204"/>
              </a:rPr>
              <a:t>around the </a:t>
            </a:r>
            <a:r>
              <a:rPr lang="en-GB" sz="1600" b="1" dirty="0">
                <a:latin typeface="Century Gothic" panose="020F0302020204030204"/>
              </a:rPr>
              <a:t>first verb </a:t>
            </a:r>
            <a:r>
              <a:rPr lang="en-GB" sz="1600" dirty="0">
                <a:latin typeface="Century Gothic" panose="020F0302020204030204"/>
              </a:rPr>
              <a:t>in the </a:t>
            </a:r>
            <a:r>
              <a:rPr lang="en-GB" sz="1600" b="1" dirty="0">
                <a:latin typeface="Century Gothic" panose="020F0302020204030204"/>
              </a:rPr>
              <a:t>short form</a:t>
            </a:r>
            <a:r>
              <a:rPr lang="en-GB" sz="1600" dirty="0">
                <a:latin typeface="Century Gothic" panose="020F0302020204030204"/>
              </a:rPr>
              <a:t>. </a:t>
            </a:r>
          </a:p>
        </p:txBody>
      </p:sp>
      <p:sp>
        <p:nvSpPr>
          <p:cNvPr id="20" name="TextBox 19">
            <a:extLst>
              <a:ext uri="{FF2B5EF4-FFF2-40B4-BE49-F238E27FC236}">
                <a16:creationId xmlns:a16="http://schemas.microsoft.com/office/drawing/2014/main" id="{605913AB-B9C0-4A65-B0D3-5A7906062C0E}"/>
              </a:ext>
            </a:extLst>
          </p:cNvPr>
          <p:cNvSpPr txBox="1"/>
          <p:nvPr/>
        </p:nvSpPr>
        <p:spPr>
          <a:xfrm>
            <a:off x="167568" y="7325892"/>
            <a:ext cx="6501791" cy="646986"/>
          </a:xfrm>
          <a:prstGeom prst="wedgeRoundRectCallout">
            <a:avLst>
              <a:gd name="adj1" fmla="val 5681"/>
              <a:gd name="adj2" fmla="val -24284"/>
              <a:gd name="adj3" fmla="val 16667"/>
            </a:avLst>
          </a:prstGeom>
          <a:solidFill>
            <a:schemeClr val="accent5"/>
          </a:solidFill>
          <a:ln>
            <a:solidFill>
              <a:schemeClr val="accent4"/>
            </a:solidFill>
          </a:ln>
        </p:spPr>
        <p:txBody>
          <a:bodyPr wrap="square" lIns="72000" rIns="0" rtlCol="0">
            <a:spAutoFit/>
          </a:bodyPr>
          <a:lstStyle/>
          <a:p>
            <a:pPr lvl="0"/>
            <a:r>
              <a:rPr lang="en-GB" sz="1600" dirty="0">
                <a:latin typeface="Century Gothic" panose="020F0302020204030204"/>
              </a:rPr>
              <a:t>In two-verb structures, the </a:t>
            </a:r>
            <a:r>
              <a:rPr lang="en-GB" sz="1600" b="1" dirty="0">
                <a:latin typeface="Century Gothic" panose="020F0302020204030204"/>
              </a:rPr>
              <a:t>adverb </a:t>
            </a:r>
            <a:r>
              <a:rPr lang="en-GB" sz="1600" dirty="0">
                <a:latin typeface="Century Gothic" panose="020F0302020204030204"/>
              </a:rPr>
              <a:t>often comes </a:t>
            </a:r>
            <a:r>
              <a:rPr lang="en-GB" sz="1600" b="1" dirty="0">
                <a:latin typeface="Century Gothic" panose="020F0302020204030204"/>
              </a:rPr>
              <a:t>before the infinitive.</a:t>
            </a:r>
          </a:p>
        </p:txBody>
      </p:sp>
    </p:spTree>
    <p:extLst>
      <p:ext uri="{BB962C8B-B14F-4D97-AF65-F5344CB8AC3E}">
        <p14:creationId xmlns:p14="http://schemas.microsoft.com/office/powerpoint/2010/main" val="28308178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QR code">
            <a:extLst>
              <a:ext uri="{FF2B5EF4-FFF2-40B4-BE49-F238E27FC236}">
                <a16:creationId xmlns:a16="http://schemas.microsoft.com/office/drawing/2014/main" id="{44F67DA8-585F-F742-97E4-95BCDBA00E2D}"/>
              </a:ext>
            </a:extLst>
          </p:cNvPr>
          <p:cNvPicPr/>
          <p:nvPr/>
        </p:nvPicPr>
        <p:blipFill>
          <a:blip r:embed="rId3" cstate="print">
            <a:extLst>
              <a:ext uri="{28A0092B-C50C-407E-A947-70E740481C1C}">
                <a14:useLocalDpi xmlns:a14="http://schemas.microsoft.com/office/drawing/2010/main" val="0"/>
              </a:ext>
            </a:extLst>
          </a:blip>
          <a:srcRect/>
          <a:stretch/>
        </p:blipFill>
        <p:spPr>
          <a:xfrm>
            <a:off x="144000" y="7919304"/>
            <a:ext cx="1214900" cy="1162351"/>
          </a:xfrm>
          <a:prstGeom prst="rect">
            <a:avLst/>
          </a:prstGeom>
        </p:spPr>
      </p:pic>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53</a:t>
            </a:r>
          </a:p>
        </p:txBody>
      </p:sp>
      <p:sp>
        <p:nvSpPr>
          <p:cNvPr id="35" name="Rectangle 34">
            <a:extLst>
              <a:ext uri="{FF2B5EF4-FFF2-40B4-BE49-F238E27FC236}">
                <a16:creationId xmlns:a16="http://schemas.microsoft.com/office/drawing/2014/main" id="{033FA656-AED3-A944-9EBB-F84AF5CB196F}"/>
              </a:ext>
            </a:extLst>
          </p:cNvPr>
          <p:cNvSpPr/>
          <p:nvPr/>
        </p:nvSpPr>
        <p:spPr>
          <a:xfrm>
            <a:off x="108000" y="147095"/>
            <a:ext cx="2236510"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Using</a:t>
            </a:r>
            <a:r>
              <a:rPr lang="fr-FR" b="1" dirty="0">
                <a:solidFill>
                  <a:srgbClr val="000000"/>
                </a:solidFill>
                <a:latin typeface="Century Gothic" panose="020B0502020202020204" pitchFamily="34" charset="0"/>
              </a:rPr>
              <a:t> modal </a:t>
            </a:r>
            <a:r>
              <a:rPr lang="fr-FR" b="1" dirty="0" err="1">
                <a:solidFill>
                  <a:srgbClr val="000000"/>
                </a:solidFill>
                <a:latin typeface="Century Gothic" panose="020B0502020202020204" pitchFamily="34" charset="0"/>
              </a:rPr>
              <a:t>verbs</a:t>
            </a:r>
            <a:endParaRPr lang="en-GB" dirty="0">
              <a:solidFill>
                <a:srgbClr val="000000"/>
              </a:solidFill>
              <a:latin typeface="Century Gothic" panose="020B0502020202020204" pitchFamily="34" charset="0"/>
            </a:endParaRPr>
          </a:p>
        </p:txBody>
      </p:sp>
      <p:sp>
        <p:nvSpPr>
          <p:cNvPr id="22" name="Rectangle 21">
            <a:extLst>
              <a:ext uri="{FF2B5EF4-FFF2-40B4-BE49-F238E27FC236}">
                <a16:creationId xmlns:a16="http://schemas.microsoft.com/office/drawing/2014/main" id="{8890F50E-AC44-244E-8615-6B35C52BDB8B}"/>
              </a:ext>
            </a:extLst>
          </p:cNvPr>
          <p:cNvSpPr/>
          <p:nvPr/>
        </p:nvSpPr>
        <p:spPr>
          <a:xfrm>
            <a:off x="137801" y="569702"/>
            <a:ext cx="6731339" cy="1384995"/>
          </a:xfrm>
          <a:prstGeom prst="rect">
            <a:avLst/>
          </a:prstGeom>
        </p:spPr>
        <p:txBody>
          <a:bodyPr wrap="square">
            <a:spAutoFit/>
          </a:bodyPr>
          <a:lstStyle/>
          <a:p>
            <a:pPr lvl="0"/>
            <a:r>
              <a:rPr lang="en-GB" sz="1600" b="1" dirty="0">
                <a:latin typeface="Century Gothic" panose="020F0302020204030204"/>
              </a:rPr>
              <a:t>Modal verbs </a:t>
            </a:r>
            <a:r>
              <a:rPr lang="en-GB" sz="1600" dirty="0">
                <a:latin typeface="Century Gothic" panose="020F0302020204030204"/>
              </a:rPr>
              <a:t>give </a:t>
            </a:r>
            <a:r>
              <a:rPr lang="en-GB" sz="1600" b="1" dirty="0">
                <a:latin typeface="Century Gothic" panose="020F0302020204030204"/>
              </a:rPr>
              <a:t>more information </a:t>
            </a:r>
            <a:r>
              <a:rPr lang="en-GB" sz="1600" dirty="0">
                <a:latin typeface="Century Gothic" panose="020F0302020204030204"/>
              </a:rPr>
              <a:t>about a </a:t>
            </a:r>
            <a:r>
              <a:rPr lang="en-GB" sz="1600" b="1" dirty="0">
                <a:latin typeface="Century Gothic" panose="020F0302020204030204"/>
              </a:rPr>
              <a:t>second verb</a:t>
            </a:r>
            <a:r>
              <a:rPr lang="en-GB" sz="1600" dirty="0">
                <a:latin typeface="Century Gothic" panose="020F0302020204030204"/>
              </a:rPr>
              <a:t> in a sentence.</a:t>
            </a:r>
          </a:p>
          <a:p>
            <a:pPr lvl="0"/>
            <a:endParaRPr lang="en-GB" sz="1000" dirty="0">
              <a:solidFill>
                <a:srgbClr val="000000"/>
              </a:solidFill>
              <a:latin typeface="Century Gothic" panose="020F0302020204030204"/>
            </a:endParaRPr>
          </a:p>
          <a:p>
            <a:pPr lvl="0"/>
            <a:r>
              <a:rPr lang="en-GB" sz="1600" dirty="0">
                <a:solidFill>
                  <a:srgbClr val="000000"/>
                </a:solidFill>
                <a:latin typeface="Century Gothic" panose="020F0302020204030204"/>
              </a:rPr>
              <a:t>Il </a:t>
            </a:r>
            <a:r>
              <a:rPr lang="en-GB" sz="1600" b="1" dirty="0">
                <a:solidFill>
                  <a:srgbClr val="000000"/>
                </a:solidFill>
                <a:latin typeface="Century Gothic" panose="020F0302020204030204"/>
              </a:rPr>
              <a:t>doit</a:t>
            </a:r>
            <a:r>
              <a:rPr lang="en-GB" sz="1600" dirty="0">
                <a:solidFill>
                  <a:srgbClr val="000000"/>
                </a:solidFill>
                <a:latin typeface="Century Gothic" panose="020F0302020204030204"/>
              </a:rPr>
              <a:t> </a:t>
            </a:r>
            <a:r>
              <a:rPr lang="en-GB" sz="1600" dirty="0" err="1">
                <a:solidFill>
                  <a:srgbClr val="000000"/>
                </a:solidFill>
                <a:latin typeface="Century Gothic" panose="020F0302020204030204"/>
              </a:rPr>
              <a:t>visiter</a:t>
            </a:r>
            <a:r>
              <a:rPr lang="en-GB" sz="1600" dirty="0">
                <a:solidFill>
                  <a:srgbClr val="000000"/>
                </a:solidFill>
                <a:latin typeface="Century Gothic" panose="020F0302020204030204"/>
              </a:rPr>
              <a:t> </a:t>
            </a:r>
            <a:r>
              <a:rPr lang="en-GB" sz="1600" dirty="0" err="1">
                <a:solidFill>
                  <a:srgbClr val="000000"/>
                </a:solidFill>
                <a:latin typeface="Century Gothic" panose="020F0302020204030204"/>
              </a:rPr>
              <a:t>Londres</a:t>
            </a:r>
            <a:r>
              <a:rPr lang="en-GB" sz="1600" dirty="0">
                <a:solidFill>
                  <a:srgbClr val="000000"/>
                </a:solidFill>
                <a:latin typeface="Century Gothic" panose="020F0302020204030204"/>
              </a:rPr>
              <a:t>.	He </a:t>
            </a:r>
            <a:r>
              <a:rPr lang="en-GB" sz="1600" b="1" dirty="0">
                <a:solidFill>
                  <a:srgbClr val="000000"/>
                </a:solidFill>
                <a:latin typeface="Century Gothic" panose="020F0302020204030204"/>
              </a:rPr>
              <a:t>must / has </a:t>
            </a:r>
            <a:r>
              <a:rPr lang="en-GB" sz="1600" dirty="0">
                <a:solidFill>
                  <a:srgbClr val="000000"/>
                </a:solidFill>
                <a:latin typeface="Century Gothic" panose="020F0302020204030204"/>
              </a:rPr>
              <a:t>to</a:t>
            </a:r>
            <a:r>
              <a:rPr lang="en-GB" sz="1600" b="1" dirty="0">
                <a:solidFill>
                  <a:srgbClr val="000000"/>
                </a:solidFill>
                <a:latin typeface="Century Gothic" panose="020F0302020204030204"/>
              </a:rPr>
              <a:t> </a:t>
            </a:r>
            <a:r>
              <a:rPr lang="en-GB" sz="1600" dirty="0">
                <a:solidFill>
                  <a:srgbClr val="000000"/>
                </a:solidFill>
                <a:latin typeface="Century Gothic" panose="020F0302020204030204"/>
              </a:rPr>
              <a:t>visit London.</a:t>
            </a:r>
            <a:endParaRPr lang="en-GB" sz="1000" dirty="0">
              <a:latin typeface="Century Gothic" panose="020F0302020204030204"/>
            </a:endParaRPr>
          </a:p>
          <a:p>
            <a:pPr lvl="0"/>
            <a:r>
              <a:rPr lang="en-GB" sz="1600" dirty="0">
                <a:latin typeface="Century Gothic" panose="020F0302020204030204"/>
              </a:rPr>
              <a:t>Il </a:t>
            </a:r>
            <a:r>
              <a:rPr lang="en-GB" sz="1600" b="1" dirty="0" err="1">
                <a:latin typeface="Century Gothic" panose="020F0302020204030204"/>
              </a:rPr>
              <a:t>veut</a:t>
            </a:r>
            <a:r>
              <a:rPr lang="en-GB" sz="1600" dirty="0">
                <a:latin typeface="Century Gothic" panose="020F0302020204030204"/>
              </a:rPr>
              <a:t> </a:t>
            </a:r>
            <a:r>
              <a:rPr lang="en-GB" sz="1600" dirty="0" err="1">
                <a:latin typeface="Century Gothic" panose="020F0302020204030204"/>
              </a:rPr>
              <a:t>visiter</a:t>
            </a:r>
            <a:r>
              <a:rPr lang="en-GB" sz="1600" dirty="0">
                <a:latin typeface="Century Gothic" panose="020F0302020204030204"/>
              </a:rPr>
              <a:t> </a:t>
            </a:r>
            <a:r>
              <a:rPr lang="en-GB" sz="1600" dirty="0" err="1">
                <a:latin typeface="Century Gothic" panose="020F0302020204030204"/>
              </a:rPr>
              <a:t>Londres</a:t>
            </a:r>
            <a:r>
              <a:rPr lang="en-GB" sz="1600" dirty="0">
                <a:latin typeface="Century Gothic" panose="020F0302020204030204"/>
              </a:rPr>
              <a:t>.	He </a:t>
            </a:r>
            <a:r>
              <a:rPr lang="en-GB" sz="1600" b="1" dirty="0">
                <a:latin typeface="Century Gothic" panose="020F0302020204030204"/>
              </a:rPr>
              <a:t>wants</a:t>
            </a:r>
            <a:r>
              <a:rPr lang="en-GB" sz="1600" dirty="0">
                <a:latin typeface="Century Gothic" panose="020F0302020204030204"/>
              </a:rPr>
              <a:t> to visit London.</a:t>
            </a:r>
          </a:p>
          <a:p>
            <a:pPr lvl="0"/>
            <a:endParaRPr lang="en-GB" sz="1000" dirty="0">
              <a:latin typeface="Century Gothic" panose="020F0302020204030204"/>
            </a:endParaRPr>
          </a:p>
        </p:txBody>
      </p:sp>
      <p:graphicFrame>
        <p:nvGraphicFramePr>
          <p:cNvPr id="2" name="Table 2">
            <a:extLst>
              <a:ext uri="{FF2B5EF4-FFF2-40B4-BE49-F238E27FC236}">
                <a16:creationId xmlns:a16="http://schemas.microsoft.com/office/drawing/2014/main" id="{F076A411-7878-BF48-A89B-93C5CAA1A3B3}"/>
              </a:ext>
            </a:extLst>
          </p:cNvPr>
          <p:cNvGraphicFramePr>
            <a:graphicFrameLocks noGrp="1"/>
          </p:cNvGraphicFramePr>
          <p:nvPr>
            <p:extLst>
              <p:ext uri="{D42A27DB-BD31-4B8C-83A1-F6EECF244321}">
                <p14:modId xmlns:p14="http://schemas.microsoft.com/office/powerpoint/2010/main" val="3927260325"/>
              </p:ext>
            </p:extLst>
          </p:nvPr>
        </p:nvGraphicFramePr>
        <p:xfrm>
          <a:off x="127800" y="3113074"/>
          <a:ext cx="6602400" cy="734400"/>
        </p:xfrm>
        <a:graphic>
          <a:graphicData uri="http://schemas.openxmlformats.org/drawingml/2006/table">
            <a:tbl>
              <a:tblPr firstRow="1" bandRow="1">
                <a:tableStyleId>{5940675A-B579-460E-94D1-54222C63F5DA}</a:tableStyleId>
              </a:tblPr>
              <a:tblGrid>
                <a:gridCol w="1299600">
                  <a:extLst>
                    <a:ext uri="{9D8B030D-6E8A-4147-A177-3AD203B41FA5}">
                      <a16:colId xmlns:a16="http://schemas.microsoft.com/office/drawing/2014/main" val="300228054"/>
                    </a:ext>
                  </a:extLst>
                </a:gridCol>
                <a:gridCol w="2314800">
                  <a:extLst>
                    <a:ext uri="{9D8B030D-6E8A-4147-A177-3AD203B41FA5}">
                      <a16:colId xmlns:a16="http://schemas.microsoft.com/office/drawing/2014/main" val="4012397250"/>
                    </a:ext>
                  </a:extLst>
                </a:gridCol>
                <a:gridCol w="1224000">
                  <a:extLst>
                    <a:ext uri="{9D8B030D-6E8A-4147-A177-3AD203B41FA5}">
                      <a16:colId xmlns:a16="http://schemas.microsoft.com/office/drawing/2014/main" val="1477563990"/>
                    </a:ext>
                  </a:extLst>
                </a:gridCol>
                <a:gridCol w="1764000">
                  <a:extLst>
                    <a:ext uri="{9D8B030D-6E8A-4147-A177-3AD203B41FA5}">
                      <a16:colId xmlns:a16="http://schemas.microsoft.com/office/drawing/2014/main" val="166037123"/>
                    </a:ext>
                  </a:extLst>
                </a:gridCol>
              </a:tblGrid>
              <a:tr h="244800">
                <a:tc>
                  <a:txBody>
                    <a:bodyPr/>
                    <a:lstStyle/>
                    <a:p>
                      <a:r>
                        <a:rPr lang="en-US" sz="1600" b="1" dirty="0">
                          <a:latin typeface="Century Gothic" panose="020B0502020202020204" pitchFamily="34" charset="0"/>
                        </a:rPr>
                        <a:t>je </a:t>
                      </a:r>
                      <a:r>
                        <a:rPr lang="en-US" sz="1600" b="1" dirty="0" err="1">
                          <a:latin typeface="Century Gothic" panose="020B0502020202020204" pitchFamily="34" charset="0"/>
                        </a:rPr>
                        <a:t>dois</a:t>
                      </a:r>
                      <a:endParaRPr lang="en-US" sz="1600" b="1" dirty="0">
                        <a:latin typeface="Century Gothic" panose="020B0502020202020204" pitchFamily="34" charset="0"/>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latin typeface="Century Gothic" panose="020B0502020202020204" pitchFamily="34" charset="0"/>
                        </a:rPr>
                        <a:t>I must, have to</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b="1" dirty="0">
                          <a:latin typeface="Century Gothic" panose="020B0502020202020204" pitchFamily="34" charset="0"/>
                        </a:rPr>
                        <a:t>je </a:t>
                      </a:r>
                      <a:r>
                        <a:rPr lang="en-US" sz="1600" b="1" dirty="0" err="1">
                          <a:latin typeface="Century Gothic" panose="020B0502020202020204" pitchFamily="34" charset="0"/>
                        </a:rPr>
                        <a:t>veux</a:t>
                      </a:r>
                      <a:endParaRPr lang="en-US" sz="1600" b="1" dirty="0">
                        <a:latin typeface="Century Gothic" panose="020B0502020202020204" pitchFamily="34" charset="0"/>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latin typeface="Century Gothic" panose="020B0502020202020204" pitchFamily="34" charset="0"/>
                        </a:rPr>
                        <a:t>I want (to)</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0185497"/>
                  </a:ext>
                </a:extLst>
              </a:tr>
              <a:tr h="244800">
                <a:tc>
                  <a:txBody>
                    <a:bodyPr/>
                    <a:lstStyle/>
                    <a:p>
                      <a:r>
                        <a:rPr lang="en-US" sz="1600" b="1" dirty="0" err="1">
                          <a:latin typeface="Century Gothic" panose="020B0502020202020204" pitchFamily="34" charset="0"/>
                        </a:rPr>
                        <a:t>tu</a:t>
                      </a:r>
                      <a:r>
                        <a:rPr lang="en-US" sz="1600" b="1" dirty="0">
                          <a:latin typeface="Century Gothic" panose="020B0502020202020204" pitchFamily="34" charset="0"/>
                        </a:rPr>
                        <a:t> </a:t>
                      </a:r>
                      <a:r>
                        <a:rPr lang="en-US" sz="1600" b="1" dirty="0" err="1">
                          <a:latin typeface="Century Gothic" panose="020B0502020202020204" pitchFamily="34" charset="0"/>
                        </a:rPr>
                        <a:t>dois</a:t>
                      </a:r>
                      <a:endParaRPr lang="en-US" sz="1600" b="1" dirty="0">
                        <a:latin typeface="Century Gothic" panose="020B0502020202020204" pitchFamily="34" charset="0"/>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latin typeface="Century Gothic" panose="020B0502020202020204" pitchFamily="34" charset="0"/>
                        </a:rPr>
                        <a:t>you must, have to </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b="1" dirty="0" err="1">
                          <a:latin typeface="Century Gothic" panose="020B0502020202020204" pitchFamily="34" charset="0"/>
                        </a:rPr>
                        <a:t>tu</a:t>
                      </a:r>
                      <a:r>
                        <a:rPr lang="en-US" sz="1600" b="1" dirty="0">
                          <a:latin typeface="Century Gothic" panose="020B0502020202020204" pitchFamily="34" charset="0"/>
                        </a:rPr>
                        <a:t> </a:t>
                      </a:r>
                      <a:r>
                        <a:rPr lang="en-US" sz="1600" b="1" dirty="0" err="1">
                          <a:latin typeface="Century Gothic" panose="020B0502020202020204" pitchFamily="34" charset="0"/>
                        </a:rPr>
                        <a:t>veux</a:t>
                      </a:r>
                      <a:endParaRPr lang="en-US" sz="1600" b="1" dirty="0">
                        <a:latin typeface="Century Gothic" panose="020B0502020202020204" pitchFamily="34" charset="0"/>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latin typeface="Century Gothic" panose="020B0502020202020204" pitchFamily="34" charset="0"/>
                        </a:rPr>
                        <a:t>you want (to)</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57020531"/>
                  </a:ext>
                </a:extLst>
              </a:tr>
              <a:tr h="244800">
                <a:tc>
                  <a:txBody>
                    <a:bodyPr/>
                    <a:lstStyle/>
                    <a:p>
                      <a:r>
                        <a:rPr lang="en-US" sz="1600" b="1" dirty="0">
                          <a:latin typeface="Century Gothic" panose="020B0502020202020204" pitchFamily="34" charset="0"/>
                        </a:rPr>
                        <a:t>il doit</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latin typeface="Century Gothic" panose="020B0502020202020204" pitchFamily="34" charset="0"/>
                        </a:rPr>
                        <a:t>he must, has to</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b="1" dirty="0" err="1">
                          <a:latin typeface="Century Gothic" panose="020B0502020202020204" pitchFamily="34" charset="0"/>
                        </a:rPr>
                        <a:t>elle</a:t>
                      </a:r>
                      <a:r>
                        <a:rPr lang="en-US" sz="1600" b="1" dirty="0">
                          <a:latin typeface="Century Gothic" panose="020B0502020202020204" pitchFamily="34" charset="0"/>
                        </a:rPr>
                        <a:t> </a:t>
                      </a:r>
                      <a:r>
                        <a:rPr lang="en-US" sz="1600" b="1" dirty="0" err="1">
                          <a:latin typeface="Century Gothic" panose="020B0502020202020204" pitchFamily="34" charset="0"/>
                        </a:rPr>
                        <a:t>veut</a:t>
                      </a:r>
                      <a:endParaRPr lang="en-US" sz="1600" b="1" dirty="0">
                        <a:latin typeface="Century Gothic" panose="020B0502020202020204" pitchFamily="34" charset="0"/>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latin typeface="Century Gothic" panose="020B0502020202020204" pitchFamily="34" charset="0"/>
                        </a:rPr>
                        <a:t>she wants (to)</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97700330"/>
                  </a:ext>
                </a:extLst>
              </a:tr>
            </a:tbl>
          </a:graphicData>
        </a:graphic>
      </p:graphicFrame>
      <p:graphicFrame>
        <p:nvGraphicFramePr>
          <p:cNvPr id="12" name="Table 2">
            <a:extLst>
              <a:ext uri="{FF2B5EF4-FFF2-40B4-BE49-F238E27FC236}">
                <a16:creationId xmlns:a16="http://schemas.microsoft.com/office/drawing/2014/main" id="{C0FFDC49-F0EA-F246-B20B-697EFC98B108}"/>
              </a:ext>
            </a:extLst>
          </p:cNvPr>
          <p:cNvGraphicFramePr>
            <a:graphicFrameLocks noGrp="1"/>
          </p:cNvGraphicFramePr>
          <p:nvPr>
            <p:extLst>
              <p:ext uri="{D42A27DB-BD31-4B8C-83A1-F6EECF244321}">
                <p14:modId xmlns:p14="http://schemas.microsoft.com/office/powerpoint/2010/main" val="60478601"/>
              </p:ext>
            </p:extLst>
          </p:nvPr>
        </p:nvGraphicFramePr>
        <p:xfrm>
          <a:off x="160266" y="4700581"/>
          <a:ext cx="6635735" cy="731520"/>
        </p:xfrm>
        <a:graphic>
          <a:graphicData uri="http://schemas.openxmlformats.org/drawingml/2006/table">
            <a:tbl>
              <a:tblPr firstRow="1" bandRow="1">
                <a:tableStyleId>{5940675A-B579-460E-94D1-54222C63F5DA}</a:tableStyleId>
              </a:tblPr>
              <a:tblGrid>
                <a:gridCol w="936000">
                  <a:extLst>
                    <a:ext uri="{9D8B030D-6E8A-4147-A177-3AD203B41FA5}">
                      <a16:colId xmlns:a16="http://schemas.microsoft.com/office/drawing/2014/main" val="300228054"/>
                    </a:ext>
                  </a:extLst>
                </a:gridCol>
                <a:gridCol w="2232000">
                  <a:extLst>
                    <a:ext uri="{9D8B030D-6E8A-4147-A177-3AD203B41FA5}">
                      <a16:colId xmlns:a16="http://schemas.microsoft.com/office/drawing/2014/main" val="4012397250"/>
                    </a:ext>
                  </a:extLst>
                </a:gridCol>
                <a:gridCol w="989330">
                  <a:extLst>
                    <a:ext uri="{9D8B030D-6E8A-4147-A177-3AD203B41FA5}">
                      <a16:colId xmlns:a16="http://schemas.microsoft.com/office/drawing/2014/main" val="1477563990"/>
                    </a:ext>
                  </a:extLst>
                </a:gridCol>
                <a:gridCol w="2478405">
                  <a:extLst>
                    <a:ext uri="{9D8B030D-6E8A-4147-A177-3AD203B41FA5}">
                      <a16:colId xmlns:a16="http://schemas.microsoft.com/office/drawing/2014/main" val="166037123"/>
                    </a:ext>
                  </a:extLst>
                </a:gridCol>
              </a:tblGrid>
              <a:tr h="0">
                <a:tc>
                  <a:txBody>
                    <a:bodyPr/>
                    <a:lstStyle/>
                    <a:p>
                      <a:r>
                        <a:rPr lang="en-US" sz="1600" b="1" dirty="0">
                          <a:latin typeface="Century Gothic" panose="020B0502020202020204" pitchFamily="34" charset="0"/>
                        </a:rPr>
                        <a:t>je </a:t>
                      </a:r>
                      <a:r>
                        <a:rPr lang="en-US" sz="1600" b="1" dirty="0" err="1">
                          <a:latin typeface="Century Gothic" panose="020B0502020202020204" pitchFamily="34" charset="0"/>
                        </a:rPr>
                        <a:t>peux</a:t>
                      </a:r>
                      <a:endParaRPr lang="en-US" sz="1600" b="1" dirty="0">
                        <a:latin typeface="Century Gothic" panose="020B0502020202020204" pitchFamily="34" charset="0"/>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latin typeface="Century Gothic" panose="020B0502020202020204" pitchFamily="34" charset="0"/>
                        </a:rPr>
                        <a:t>I can, am able to</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b="1" dirty="0">
                          <a:latin typeface="Century Gothic" panose="020B0502020202020204" pitchFamily="34" charset="0"/>
                        </a:rPr>
                        <a:t>je </a:t>
                      </a:r>
                      <a:r>
                        <a:rPr lang="en-US" sz="1600" b="1" dirty="0" err="1">
                          <a:latin typeface="Century Gothic" panose="020B0502020202020204" pitchFamily="34" charset="0"/>
                        </a:rPr>
                        <a:t>sais</a:t>
                      </a:r>
                      <a:endParaRPr lang="en-US" sz="1600" b="1" dirty="0">
                        <a:latin typeface="Century Gothic" panose="020B0502020202020204" pitchFamily="34" charset="0"/>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latin typeface="Century Gothic" panose="020B0502020202020204" pitchFamily="34" charset="0"/>
                        </a:rPr>
                        <a:t>I can, know how to</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0185497"/>
                  </a:ext>
                </a:extLst>
              </a:tr>
              <a:tr h="0">
                <a:tc>
                  <a:txBody>
                    <a:bodyPr/>
                    <a:lstStyle/>
                    <a:p>
                      <a:r>
                        <a:rPr lang="en-US" sz="1600" b="1" dirty="0" err="1">
                          <a:latin typeface="Century Gothic" panose="020B0502020202020204" pitchFamily="34" charset="0"/>
                        </a:rPr>
                        <a:t>tu</a:t>
                      </a:r>
                      <a:r>
                        <a:rPr lang="en-US" sz="1600" b="1" dirty="0">
                          <a:latin typeface="Century Gothic" panose="020B0502020202020204" pitchFamily="34" charset="0"/>
                        </a:rPr>
                        <a:t> </a:t>
                      </a:r>
                      <a:r>
                        <a:rPr lang="en-US" sz="1600" b="1" dirty="0" err="1">
                          <a:latin typeface="Century Gothic" panose="020B0502020202020204" pitchFamily="34" charset="0"/>
                        </a:rPr>
                        <a:t>peux</a:t>
                      </a:r>
                      <a:endParaRPr lang="en-US" sz="1600" b="1" dirty="0">
                        <a:latin typeface="Century Gothic" panose="020B0502020202020204" pitchFamily="34" charset="0"/>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latin typeface="Century Gothic" panose="020B0502020202020204" pitchFamily="34" charset="0"/>
                        </a:rPr>
                        <a:t>you can, are able to </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b="1" dirty="0" err="1">
                          <a:latin typeface="Century Gothic" panose="020B0502020202020204" pitchFamily="34" charset="0"/>
                        </a:rPr>
                        <a:t>tu</a:t>
                      </a:r>
                      <a:r>
                        <a:rPr lang="en-US" sz="1600" b="1" dirty="0">
                          <a:latin typeface="Century Gothic" panose="020B0502020202020204" pitchFamily="34" charset="0"/>
                        </a:rPr>
                        <a:t> </a:t>
                      </a:r>
                      <a:r>
                        <a:rPr lang="en-US" sz="1600" b="1" dirty="0" err="1">
                          <a:latin typeface="Century Gothic" panose="020B0502020202020204" pitchFamily="34" charset="0"/>
                        </a:rPr>
                        <a:t>sais</a:t>
                      </a:r>
                      <a:endParaRPr lang="en-US" sz="1600" b="1" dirty="0">
                        <a:latin typeface="Century Gothic" panose="020B0502020202020204" pitchFamily="34" charset="0"/>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latin typeface="Century Gothic" panose="020B0502020202020204" pitchFamily="34" charset="0"/>
                        </a:rPr>
                        <a:t>you can, know how to</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57020531"/>
                  </a:ext>
                </a:extLst>
              </a:tr>
              <a:tr h="0">
                <a:tc>
                  <a:txBody>
                    <a:bodyPr/>
                    <a:lstStyle/>
                    <a:p>
                      <a:r>
                        <a:rPr lang="en-US" sz="1600" b="1" dirty="0">
                          <a:latin typeface="Century Gothic" panose="020B0502020202020204" pitchFamily="34" charset="0"/>
                        </a:rPr>
                        <a:t>il </a:t>
                      </a:r>
                      <a:r>
                        <a:rPr lang="en-US" sz="1600" b="1" dirty="0" err="1">
                          <a:latin typeface="Century Gothic" panose="020B0502020202020204" pitchFamily="34" charset="0"/>
                        </a:rPr>
                        <a:t>peut</a:t>
                      </a:r>
                      <a:endParaRPr lang="en-US" sz="1600" b="1" dirty="0">
                        <a:latin typeface="Century Gothic" panose="020B0502020202020204" pitchFamily="34" charset="0"/>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latin typeface="Century Gothic" panose="020B0502020202020204" pitchFamily="34" charset="0"/>
                        </a:rPr>
                        <a:t>he can, is able to</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b="1" dirty="0" err="1">
                          <a:latin typeface="Century Gothic" panose="020B0502020202020204" pitchFamily="34" charset="0"/>
                        </a:rPr>
                        <a:t>elle</a:t>
                      </a:r>
                      <a:r>
                        <a:rPr lang="en-US" sz="1600" b="1" dirty="0">
                          <a:latin typeface="Century Gothic" panose="020B0502020202020204" pitchFamily="34" charset="0"/>
                        </a:rPr>
                        <a:t> </a:t>
                      </a:r>
                      <a:r>
                        <a:rPr lang="en-US" sz="1600" b="1" dirty="0" err="1">
                          <a:latin typeface="Century Gothic" panose="020B0502020202020204" pitchFamily="34" charset="0"/>
                        </a:rPr>
                        <a:t>sait</a:t>
                      </a:r>
                      <a:endParaRPr lang="en-US" sz="1600" b="1" dirty="0">
                        <a:latin typeface="Century Gothic" panose="020B0502020202020204" pitchFamily="34" charset="0"/>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latin typeface="Century Gothic" panose="020B0502020202020204" pitchFamily="34" charset="0"/>
                        </a:rPr>
                        <a:t>she can, knows how to</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97700330"/>
                  </a:ext>
                </a:extLst>
              </a:tr>
            </a:tbl>
          </a:graphicData>
        </a:graphic>
      </p:graphicFrame>
      <p:sp>
        <p:nvSpPr>
          <p:cNvPr id="13" name="Rectangle 12">
            <a:extLst>
              <a:ext uri="{FF2B5EF4-FFF2-40B4-BE49-F238E27FC236}">
                <a16:creationId xmlns:a16="http://schemas.microsoft.com/office/drawing/2014/main" id="{45021AB5-DFF0-C34A-8D8C-56D853095483}"/>
              </a:ext>
            </a:extLst>
          </p:cNvPr>
          <p:cNvSpPr/>
          <p:nvPr/>
        </p:nvSpPr>
        <p:spPr>
          <a:xfrm>
            <a:off x="147133" y="4014384"/>
            <a:ext cx="2326278" cy="369332"/>
          </a:xfrm>
          <a:prstGeom prst="rect">
            <a:avLst/>
          </a:prstGeom>
        </p:spPr>
        <p:txBody>
          <a:bodyPr wrap="none">
            <a:spAutoFit/>
          </a:bodyPr>
          <a:lstStyle/>
          <a:p>
            <a:pPr fontAlgn="base">
              <a:spcBef>
                <a:spcPct val="0"/>
              </a:spcBef>
              <a:spcAft>
                <a:spcPct val="0"/>
              </a:spcAft>
            </a:pPr>
            <a:r>
              <a:rPr lang="fr-FR" b="1" i="1" dirty="0">
                <a:solidFill>
                  <a:srgbClr val="000000"/>
                </a:solidFill>
                <a:latin typeface="Century Gothic" panose="020B0502020202020204" pitchFamily="34" charset="0"/>
              </a:rPr>
              <a:t>Pouvoir </a:t>
            </a:r>
            <a:r>
              <a:rPr lang="fr-FR" b="1" dirty="0">
                <a:solidFill>
                  <a:srgbClr val="000000"/>
                </a:solidFill>
                <a:latin typeface="Century Gothic" panose="020B0502020202020204" pitchFamily="34" charset="0"/>
              </a:rPr>
              <a:t>and</a:t>
            </a:r>
            <a:r>
              <a:rPr lang="fr-FR" b="1" i="1" dirty="0">
                <a:solidFill>
                  <a:srgbClr val="000000"/>
                </a:solidFill>
                <a:latin typeface="Century Gothic" panose="020B0502020202020204" pitchFamily="34" charset="0"/>
              </a:rPr>
              <a:t> savoir</a:t>
            </a:r>
            <a:endParaRPr lang="en-GB" dirty="0">
              <a:solidFill>
                <a:srgbClr val="000000"/>
              </a:solidFill>
              <a:latin typeface="Century Gothic" panose="020B0502020202020204" pitchFamily="34" charset="0"/>
            </a:endParaRPr>
          </a:p>
        </p:txBody>
      </p:sp>
      <p:sp>
        <p:nvSpPr>
          <p:cNvPr id="14" name="Rectangle 13">
            <a:extLst>
              <a:ext uri="{FF2B5EF4-FFF2-40B4-BE49-F238E27FC236}">
                <a16:creationId xmlns:a16="http://schemas.microsoft.com/office/drawing/2014/main" id="{31DB7F1C-F55A-DB4C-9B22-FAC4A56F3810}"/>
              </a:ext>
            </a:extLst>
          </p:cNvPr>
          <p:cNvSpPr/>
          <p:nvPr/>
        </p:nvSpPr>
        <p:spPr>
          <a:xfrm>
            <a:off x="137801" y="4342533"/>
            <a:ext cx="6750001" cy="338554"/>
          </a:xfrm>
          <a:prstGeom prst="rect">
            <a:avLst/>
          </a:prstGeom>
        </p:spPr>
        <p:txBody>
          <a:bodyPr wrap="square">
            <a:spAutoFit/>
          </a:bodyPr>
          <a:lstStyle/>
          <a:p>
            <a:pPr lvl="0"/>
            <a:r>
              <a:rPr lang="en-GB" sz="1600" dirty="0">
                <a:latin typeface="Century Gothic" panose="020F0302020204030204"/>
              </a:rPr>
              <a:t>There are two ways to say ‘</a:t>
            </a:r>
            <a:r>
              <a:rPr lang="en-GB" sz="1600" b="1" dirty="0">
                <a:latin typeface="Century Gothic" panose="020F0302020204030204"/>
              </a:rPr>
              <a:t>can</a:t>
            </a:r>
            <a:r>
              <a:rPr lang="en-GB" sz="1600" dirty="0">
                <a:latin typeface="Century Gothic" panose="020F0302020204030204"/>
              </a:rPr>
              <a:t>’ in French:</a:t>
            </a:r>
          </a:p>
        </p:txBody>
      </p:sp>
      <p:sp>
        <p:nvSpPr>
          <p:cNvPr id="16" name="Rectangle 15">
            <a:extLst>
              <a:ext uri="{FF2B5EF4-FFF2-40B4-BE49-F238E27FC236}">
                <a16:creationId xmlns:a16="http://schemas.microsoft.com/office/drawing/2014/main" id="{CCA04FAD-52AB-8F4E-B550-99952197D7F2}"/>
              </a:ext>
            </a:extLst>
          </p:cNvPr>
          <p:cNvSpPr/>
          <p:nvPr/>
        </p:nvSpPr>
        <p:spPr>
          <a:xfrm>
            <a:off x="147959" y="6173226"/>
            <a:ext cx="6750001" cy="1661993"/>
          </a:xfrm>
          <a:prstGeom prst="rect">
            <a:avLst/>
          </a:prstGeom>
        </p:spPr>
        <p:txBody>
          <a:bodyPr wrap="square">
            <a:spAutoFit/>
          </a:bodyPr>
          <a:lstStyle/>
          <a:p>
            <a:pPr lvl="0"/>
            <a:endParaRPr lang="en-GB" sz="1000" dirty="0">
              <a:latin typeface="Century Gothic" panose="020F0302020204030204"/>
            </a:endParaRPr>
          </a:p>
          <a:p>
            <a:pPr lvl="0"/>
            <a:r>
              <a:rPr lang="en-GB" sz="1600" dirty="0">
                <a:latin typeface="Century Gothic" panose="020F0302020204030204"/>
              </a:rPr>
              <a:t>Elle </a:t>
            </a:r>
            <a:r>
              <a:rPr lang="en-GB" sz="1600" b="1" dirty="0" err="1">
                <a:latin typeface="Century Gothic" panose="020F0302020204030204"/>
              </a:rPr>
              <a:t>peut</a:t>
            </a:r>
            <a:r>
              <a:rPr lang="en-GB" sz="1600" dirty="0">
                <a:latin typeface="Century Gothic" panose="020F0302020204030204"/>
              </a:rPr>
              <a:t> </a:t>
            </a:r>
            <a:r>
              <a:rPr lang="en-GB" sz="1600" dirty="0" err="1">
                <a:latin typeface="Century Gothic" panose="020F0302020204030204"/>
              </a:rPr>
              <a:t>sortir</a:t>
            </a:r>
            <a:r>
              <a:rPr lang="en-GB" sz="1600" dirty="0">
                <a:latin typeface="Century Gothic" panose="020F0302020204030204"/>
              </a:rPr>
              <a:t>.		She </a:t>
            </a:r>
            <a:r>
              <a:rPr lang="en-GB" sz="1600" b="1" dirty="0">
                <a:latin typeface="Century Gothic" panose="020F0302020204030204"/>
              </a:rPr>
              <a:t>can / is able to </a:t>
            </a:r>
            <a:r>
              <a:rPr lang="en-GB" sz="1600" dirty="0">
                <a:latin typeface="Century Gothic" panose="020F0302020204030204"/>
              </a:rPr>
              <a:t>go out.</a:t>
            </a:r>
          </a:p>
          <a:p>
            <a:pPr lvl="0"/>
            <a:endParaRPr lang="en-GB" sz="1000" dirty="0">
              <a:latin typeface="Century Gothic" panose="020F0302020204030204"/>
            </a:endParaRPr>
          </a:p>
          <a:p>
            <a:pPr lvl="0"/>
            <a:endParaRPr lang="en-GB" sz="1000" dirty="0">
              <a:latin typeface="Century Gothic" panose="020F0302020204030204"/>
            </a:endParaRPr>
          </a:p>
          <a:p>
            <a:pPr lvl="0"/>
            <a:endParaRPr lang="en-GB" sz="1000" dirty="0">
              <a:latin typeface="Century Gothic" panose="020F0302020204030204"/>
            </a:endParaRPr>
          </a:p>
          <a:p>
            <a:pPr lvl="0"/>
            <a:endParaRPr lang="en-GB" sz="1000" dirty="0">
              <a:latin typeface="Century Gothic" panose="020F0302020204030204"/>
            </a:endParaRPr>
          </a:p>
          <a:p>
            <a:pPr lvl="0"/>
            <a:endParaRPr lang="en-GB" sz="1000" dirty="0">
              <a:latin typeface="Century Gothic" panose="020F0302020204030204"/>
            </a:endParaRPr>
          </a:p>
          <a:p>
            <a:pPr lvl="0"/>
            <a:endParaRPr lang="en-GB" sz="1000" dirty="0">
              <a:latin typeface="Century Gothic" panose="020F0302020204030204"/>
            </a:endParaRPr>
          </a:p>
          <a:p>
            <a:pPr lvl="0"/>
            <a:r>
              <a:rPr lang="en-GB" sz="1600" dirty="0">
                <a:latin typeface="Century Gothic" panose="020F0302020204030204"/>
              </a:rPr>
              <a:t>Elle </a:t>
            </a:r>
            <a:r>
              <a:rPr lang="en-GB" sz="1600" b="1" dirty="0" err="1">
                <a:latin typeface="Century Gothic" panose="020F0302020204030204"/>
              </a:rPr>
              <a:t>sait</a:t>
            </a:r>
            <a:r>
              <a:rPr lang="en-GB" sz="1600" dirty="0">
                <a:latin typeface="Century Gothic" panose="020F0302020204030204"/>
              </a:rPr>
              <a:t> </a:t>
            </a:r>
            <a:r>
              <a:rPr lang="en-GB" sz="1600" dirty="0" err="1">
                <a:latin typeface="Century Gothic" panose="020F0302020204030204"/>
              </a:rPr>
              <a:t>parler</a:t>
            </a:r>
            <a:r>
              <a:rPr lang="en-GB" sz="1600" dirty="0">
                <a:latin typeface="Century Gothic" panose="020F0302020204030204"/>
              </a:rPr>
              <a:t> </a:t>
            </a:r>
            <a:r>
              <a:rPr lang="en-GB" sz="1600" dirty="0" err="1">
                <a:latin typeface="Century Gothic" panose="020F0302020204030204"/>
              </a:rPr>
              <a:t>français</a:t>
            </a:r>
            <a:r>
              <a:rPr lang="en-GB" sz="1600" dirty="0">
                <a:latin typeface="Century Gothic" panose="020F0302020204030204"/>
              </a:rPr>
              <a:t>.	She </a:t>
            </a:r>
            <a:r>
              <a:rPr lang="en-GB" sz="1600" b="1" dirty="0">
                <a:latin typeface="Century Gothic" panose="020F0302020204030204"/>
              </a:rPr>
              <a:t>can / knows how to </a:t>
            </a:r>
            <a:r>
              <a:rPr lang="en-GB" sz="1600" dirty="0">
                <a:latin typeface="Century Gothic" panose="020F0302020204030204"/>
              </a:rPr>
              <a:t>speak French.</a:t>
            </a:r>
          </a:p>
        </p:txBody>
      </p:sp>
      <p:sp>
        <p:nvSpPr>
          <p:cNvPr id="23" name="Rounded Rectangle 22">
            <a:extLst>
              <a:ext uri="{FF2B5EF4-FFF2-40B4-BE49-F238E27FC236}">
                <a16:creationId xmlns:a16="http://schemas.microsoft.com/office/drawing/2014/main" id="{80B2D6B6-C064-F042-9946-367DAE562FD6}"/>
              </a:ext>
            </a:extLst>
          </p:cNvPr>
          <p:cNvSpPr/>
          <p:nvPr/>
        </p:nvSpPr>
        <p:spPr>
          <a:xfrm>
            <a:off x="1415313" y="8174736"/>
            <a:ext cx="1049715" cy="721518"/>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0000"/>
              </a:solidFill>
              <a:latin typeface="Century Gothic" panose="020B0502020202020204" pitchFamily="34" charset="0"/>
            </a:endParaRPr>
          </a:p>
          <a:p>
            <a:pPr algn="ctr"/>
            <a:r>
              <a:rPr lang="en-GB" sz="1400" b="1" dirty="0">
                <a:solidFill>
                  <a:srgbClr val="000000"/>
                </a:solidFill>
                <a:latin typeface="Century Gothic" panose="020B0502020202020204" pitchFamily="34" charset="0"/>
              </a:rPr>
              <a:t>Revisit 5/6 Y7 vocab</a:t>
            </a:r>
          </a:p>
          <a:p>
            <a:pPr algn="ctr"/>
            <a:endParaRPr lang="en-GB" sz="1400" b="1" dirty="0">
              <a:solidFill>
                <a:srgbClr val="000000"/>
              </a:solidFill>
              <a:latin typeface="Century Gothic" panose="020B0502020202020204" pitchFamily="34" charset="0"/>
            </a:endParaRPr>
          </a:p>
        </p:txBody>
      </p:sp>
      <p:sp>
        <p:nvSpPr>
          <p:cNvPr id="15" name="TextBox 14">
            <a:extLst>
              <a:ext uri="{FF2B5EF4-FFF2-40B4-BE49-F238E27FC236}">
                <a16:creationId xmlns:a16="http://schemas.microsoft.com/office/drawing/2014/main" id="{CAE8B6CD-A085-2B40-B3A9-EA2D5914B5A7}"/>
              </a:ext>
            </a:extLst>
          </p:cNvPr>
          <p:cNvSpPr txBox="1"/>
          <p:nvPr/>
        </p:nvSpPr>
        <p:spPr>
          <a:xfrm>
            <a:off x="147133" y="1864031"/>
            <a:ext cx="6612199" cy="646986"/>
          </a:xfrm>
          <a:prstGeom prst="wedgeRoundRectCallout">
            <a:avLst>
              <a:gd name="adj1" fmla="val 5681"/>
              <a:gd name="adj2" fmla="val -24284"/>
              <a:gd name="adj3" fmla="val 16667"/>
            </a:avLst>
          </a:prstGeom>
          <a:solidFill>
            <a:schemeClr val="accent5"/>
          </a:solidFill>
          <a:ln>
            <a:solidFill>
              <a:schemeClr val="accent4"/>
            </a:solidFill>
          </a:ln>
        </p:spPr>
        <p:txBody>
          <a:bodyPr wrap="square" lIns="72000" rIns="0" rtlCol="0">
            <a:spAutoFit/>
          </a:bodyPr>
          <a:lstStyle/>
          <a:p>
            <a:pPr lvl="0"/>
            <a:r>
              <a:rPr lang="en-GB" sz="1600" dirty="0">
                <a:latin typeface="Century Gothic" panose="020F0302020204030204"/>
              </a:rPr>
              <a:t>In sentences with </a:t>
            </a:r>
            <a:r>
              <a:rPr lang="en-GB" sz="1600" b="1" dirty="0">
                <a:latin typeface="Century Gothic" panose="020F0302020204030204"/>
              </a:rPr>
              <a:t>modal verbs</a:t>
            </a:r>
            <a:r>
              <a:rPr lang="en-GB" sz="1600" dirty="0">
                <a:latin typeface="Century Gothic" panose="020F0302020204030204"/>
              </a:rPr>
              <a:t>, the modal verb</a:t>
            </a:r>
            <a:r>
              <a:rPr lang="en-GB" sz="1600" b="1" dirty="0">
                <a:latin typeface="Century Gothic" panose="020F0302020204030204"/>
              </a:rPr>
              <a:t> </a:t>
            </a:r>
            <a:r>
              <a:rPr lang="en-GB" sz="1600" dirty="0">
                <a:latin typeface="Century Gothic" panose="020F0302020204030204"/>
              </a:rPr>
              <a:t>appears </a:t>
            </a:r>
            <a:r>
              <a:rPr lang="en-GB" sz="1600" b="1" dirty="0">
                <a:latin typeface="Century Gothic" panose="020F0302020204030204"/>
              </a:rPr>
              <a:t>first</a:t>
            </a:r>
            <a:r>
              <a:rPr lang="en-GB" sz="1600" dirty="0">
                <a:latin typeface="Century Gothic" panose="020F0302020204030204"/>
              </a:rPr>
              <a:t>, in the short form. The </a:t>
            </a:r>
            <a:r>
              <a:rPr lang="en-GB" sz="1600" b="1" dirty="0">
                <a:latin typeface="Century Gothic" panose="020F0302020204030204"/>
              </a:rPr>
              <a:t>second verb </a:t>
            </a:r>
            <a:r>
              <a:rPr lang="en-GB" sz="1600" dirty="0">
                <a:latin typeface="Century Gothic" panose="020F0302020204030204"/>
              </a:rPr>
              <a:t>is in the </a:t>
            </a:r>
            <a:r>
              <a:rPr lang="en-GB" sz="1600" b="1" dirty="0">
                <a:latin typeface="Century Gothic" panose="020F0302020204030204"/>
              </a:rPr>
              <a:t>long form </a:t>
            </a:r>
            <a:r>
              <a:rPr lang="en-GB" sz="1600" dirty="0">
                <a:latin typeface="Century Gothic" panose="020F0302020204030204"/>
              </a:rPr>
              <a:t>(infinitive).</a:t>
            </a:r>
            <a:endParaRPr lang="en-GB" sz="1600" b="1" dirty="0">
              <a:latin typeface="Century Gothic" panose="020F0302020204030204"/>
            </a:endParaRPr>
          </a:p>
        </p:txBody>
      </p:sp>
      <p:sp>
        <p:nvSpPr>
          <p:cNvPr id="18" name="Rectangle 17">
            <a:extLst>
              <a:ext uri="{FF2B5EF4-FFF2-40B4-BE49-F238E27FC236}">
                <a16:creationId xmlns:a16="http://schemas.microsoft.com/office/drawing/2014/main" id="{C04DEA3F-F5B5-4786-9A2F-6B8CEF8030E2}"/>
              </a:ext>
            </a:extLst>
          </p:cNvPr>
          <p:cNvSpPr/>
          <p:nvPr/>
        </p:nvSpPr>
        <p:spPr>
          <a:xfrm>
            <a:off x="108000" y="2631995"/>
            <a:ext cx="2220480" cy="369332"/>
          </a:xfrm>
          <a:prstGeom prst="rect">
            <a:avLst/>
          </a:prstGeom>
        </p:spPr>
        <p:txBody>
          <a:bodyPr wrap="none">
            <a:spAutoFit/>
          </a:bodyPr>
          <a:lstStyle/>
          <a:p>
            <a:pPr fontAlgn="base">
              <a:spcBef>
                <a:spcPct val="0"/>
              </a:spcBef>
              <a:spcAft>
                <a:spcPct val="0"/>
              </a:spcAft>
            </a:pPr>
            <a:r>
              <a:rPr lang="fr-FR" b="1" i="1" dirty="0">
                <a:solidFill>
                  <a:srgbClr val="000000"/>
                </a:solidFill>
                <a:latin typeface="Century Gothic" panose="020B0502020202020204" pitchFamily="34" charset="0"/>
              </a:rPr>
              <a:t>Devoir</a:t>
            </a:r>
            <a:r>
              <a:rPr lang="fr-FR" b="1" dirty="0">
                <a:solidFill>
                  <a:srgbClr val="000000"/>
                </a:solidFill>
                <a:latin typeface="Century Gothic" panose="020B0502020202020204" pitchFamily="34" charset="0"/>
              </a:rPr>
              <a:t> and </a:t>
            </a:r>
            <a:r>
              <a:rPr lang="fr-FR" b="1" i="1" dirty="0">
                <a:solidFill>
                  <a:srgbClr val="000000"/>
                </a:solidFill>
                <a:latin typeface="Century Gothic" panose="020B0502020202020204" pitchFamily="34" charset="0"/>
              </a:rPr>
              <a:t>vouloir</a:t>
            </a:r>
            <a:endParaRPr lang="en-GB" i="1" dirty="0">
              <a:solidFill>
                <a:srgbClr val="000000"/>
              </a:solidFill>
              <a:latin typeface="Century Gothic" panose="020B0502020202020204" pitchFamily="34" charset="0"/>
            </a:endParaRPr>
          </a:p>
        </p:txBody>
      </p:sp>
      <p:pic>
        <p:nvPicPr>
          <p:cNvPr id="19" name="Picture 2" descr="Boy, Smart, Idea, Light, Bulb, Smiling, Casual">
            <a:extLst>
              <a:ext uri="{FF2B5EF4-FFF2-40B4-BE49-F238E27FC236}">
                <a16:creationId xmlns:a16="http://schemas.microsoft.com/office/drawing/2014/main" id="{21785009-60A5-451A-8117-50E08C316A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4000" y="7826383"/>
            <a:ext cx="979937" cy="115286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75F90E6-E070-40BA-BF52-C13D24EE0EC6}"/>
              </a:ext>
            </a:extLst>
          </p:cNvPr>
          <p:cNvSpPr txBox="1"/>
          <p:nvPr/>
        </p:nvSpPr>
        <p:spPr>
          <a:xfrm>
            <a:off x="147132" y="5588324"/>
            <a:ext cx="6612199" cy="646986"/>
          </a:xfrm>
          <a:prstGeom prst="wedgeRoundRectCallout">
            <a:avLst>
              <a:gd name="adj1" fmla="val 5681"/>
              <a:gd name="adj2" fmla="val -24284"/>
              <a:gd name="adj3" fmla="val 16667"/>
            </a:avLst>
          </a:prstGeom>
          <a:solidFill>
            <a:schemeClr val="accent5"/>
          </a:solidFill>
          <a:ln>
            <a:solidFill>
              <a:schemeClr val="accent4"/>
            </a:solidFill>
          </a:ln>
        </p:spPr>
        <p:txBody>
          <a:bodyPr wrap="square" lIns="72000" rIns="0" rtlCol="0">
            <a:spAutoFit/>
          </a:bodyPr>
          <a:lstStyle/>
          <a:p>
            <a:pPr lvl="0"/>
            <a:r>
              <a:rPr lang="en-GB" sz="1600" dirty="0">
                <a:latin typeface="Century Gothic" panose="020F0302020204030204"/>
              </a:rPr>
              <a:t>When the </a:t>
            </a:r>
            <a:r>
              <a:rPr lang="en-GB" sz="1600" b="1" dirty="0">
                <a:latin typeface="Century Gothic" panose="020F0302020204030204"/>
              </a:rPr>
              <a:t>second verb </a:t>
            </a:r>
            <a:r>
              <a:rPr lang="en-GB" sz="1600" dirty="0">
                <a:latin typeface="Century Gothic" panose="020F0302020204030204"/>
              </a:rPr>
              <a:t>describes an activity which </a:t>
            </a:r>
            <a:r>
              <a:rPr lang="en-GB" sz="1600" b="1" dirty="0">
                <a:latin typeface="Century Gothic" panose="020F0302020204030204"/>
              </a:rPr>
              <a:t>does not require specific skills or knowledge</a:t>
            </a:r>
            <a:r>
              <a:rPr lang="en-GB" sz="1600" dirty="0">
                <a:latin typeface="Century Gothic" panose="020F0302020204030204"/>
              </a:rPr>
              <a:t>, use </a:t>
            </a:r>
            <a:r>
              <a:rPr lang="en-GB" sz="1600" b="1" dirty="0" err="1">
                <a:latin typeface="Century Gothic" panose="020F0302020204030204"/>
              </a:rPr>
              <a:t>pouvoir</a:t>
            </a:r>
            <a:r>
              <a:rPr lang="en-GB" sz="1600" dirty="0">
                <a:latin typeface="Century Gothic" panose="020F0302020204030204"/>
              </a:rPr>
              <a:t> (can/be able to).</a:t>
            </a:r>
          </a:p>
        </p:txBody>
      </p:sp>
      <p:sp>
        <p:nvSpPr>
          <p:cNvPr id="25" name="TextBox 24">
            <a:extLst>
              <a:ext uri="{FF2B5EF4-FFF2-40B4-BE49-F238E27FC236}">
                <a16:creationId xmlns:a16="http://schemas.microsoft.com/office/drawing/2014/main" id="{9D8DCDB5-AF80-4133-92EB-6E117674227A}"/>
              </a:ext>
            </a:extLst>
          </p:cNvPr>
          <p:cNvSpPr txBox="1"/>
          <p:nvPr/>
        </p:nvSpPr>
        <p:spPr>
          <a:xfrm>
            <a:off x="127800" y="6762198"/>
            <a:ext cx="6612199" cy="646986"/>
          </a:xfrm>
          <a:prstGeom prst="wedgeRoundRectCallout">
            <a:avLst>
              <a:gd name="adj1" fmla="val 5681"/>
              <a:gd name="adj2" fmla="val -24284"/>
              <a:gd name="adj3" fmla="val 16667"/>
            </a:avLst>
          </a:prstGeom>
          <a:solidFill>
            <a:schemeClr val="accent5"/>
          </a:solidFill>
          <a:ln>
            <a:solidFill>
              <a:schemeClr val="accent4"/>
            </a:solidFill>
          </a:ln>
        </p:spPr>
        <p:txBody>
          <a:bodyPr wrap="square" lIns="72000" rIns="0" rtlCol="0">
            <a:spAutoFit/>
          </a:bodyPr>
          <a:lstStyle/>
          <a:p>
            <a:pPr lvl="0"/>
            <a:r>
              <a:rPr lang="en-GB" sz="1600" dirty="0">
                <a:latin typeface="Century Gothic" panose="020F0302020204030204"/>
              </a:rPr>
              <a:t>When the </a:t>
            </a:r>
            <a:r>
              <a:rPr lang="en-GB" sz="1600" b="1" dirty="0">
                <a:latin typeface="Century Gothic" panose="020F0302020204030204"/>
              </a:rPr>
              <a:t>second verb </a:t>
            </a:r>
            <a:r>
              <a:rPr lang="en-GB" sz="1600" dirty="0">
                <a:latin typeface="Century Gothic" panose="020F0302020204030204"/>
              </a:rPr>
              <a:t>describes an activity which </a:t>
            </a:r>
            <a:r>
              <a:rPr lang="en-GB" sz="1600" b="1" dirty="0">
                <a:latin typeface="Century Gothic" panose="020F0302020204030204"/>
              </a:rPr>
              <a:t>requires specific skills or knowledge</a:t>
            </a:r>
            <a:r>
              <a:rPr lang="en-GB" sz="1600" dirty="0">
                <a:latin typeface="Century Gothic" panose="020F0302020204030204"/>
              </a:rPr>
              <a:t>, use </a:t>
            </a:r>
            <a:r>
              <a:rPr lang="en-GB" sz="1600" b="1" dirty="0">
                <a:latin typeface="Century Gothic" panose="020F0302020204030204"/>
              </a:rPr>
              <a:t>savoir</a:t>
            </a:r>
            <a:r>
              <a:rPr lang="en-GB" sz="1600" dirty="0">
                <a:latin typeface="Century Gothic" panose="020F0302020204030204"/>
              </a:rPr>
              <a:t> (can / know how to).</a:t>
            </a:r>
          </a:p>
        </p:txBody>
      </p:sp>
    </p:spTree>
    <p:extLst>
      <p:ext uri="{BB962C8B-B14F-4D97-AF65-F5344CB8AC3E}">
        <p14:creationId xmlns:p14="http://schemas.microsoft.com/office/powerpoint/2010/main" val="197959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3.1 Semain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T3.1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1</a:t>
            </a:r>
            <a:endParaRPr lang="en-US" sz="2000" dirty="0">
              <a:solidFill>
                <a:schemeClr val="bg1"/>
              </a:solidFill>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54</a:t>
            </a: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6" name="Rectangle 15">
            <a:extLst>
              <a:ext uri="{FF2B5EF4-FFF2-40B4-BE49-F238E27FC236}">
                <a16:creationId xmlns:a16="http://schemas.microsoft.com/office/drawing/2014/main" id="{C6891636-11BD-E142-8154-6D25C7E49AEA}"/>
              </a:ext>
            </a:extLst>
          </p:cNvPr>
          <p:cNvSpPr/>
          <p:nvPr/>
        </p:nvSpPr>
        <p:spPr>
          <a:xfrm>
            <a:off x="159633" y="616080"/>
            <a:ext cx="6548588"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Regular adjective agreement (-e, -</a:t>
            </a:r>
            <a:r>
              <a:rPr lang="fr-FR" b="1" dirty="0" err="1">
                <a:solidFill>
                  <a:srgbClr val="000000"/>
                </a:solidFill>
                <a:latin typeface="Century Gothic" panose="020B0502020202020204" pitchFamily="34" charset="0"/>
              </a:rPr>
              <a:t>euse</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nne</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lle</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sse</a:t>
            </a:r>
            <a:r>
              <a:rPr lang="fr-FR" b="1" dirty="0">
                <a:solidFill>
                  <a:srgbClr val="000000"/>
                </a:solidFill>
                <a:latin typeface="Century Gothic" panose="020B0502020202020204" pitchFamily="34" charset="0"/>
              </a:rPr>
              <a:t>)</a:t>
            </a:r>
            <a:endParaRPr lang="en-GB" dirty="0">
              <a:solidFill>
                <a:srgbClr val="000000"/>
              </a:solidFill>
              <a:latin typeface="Century Gothic" panose="020B0502020202020204" pitchFamily="34" charset="0"/>
            </a:endParaRPr>
          </a:p>
        </p:txBody>
      </p:sp>
      <p:sp>
        <p:nvSpPr>
          <p:cNvPr id="17" name="Rectangle 16">
            <a:extLst>
              <a:ext uri="{FF2B5EF4-FFF2-40B4-BE49-F238E27FC236}">
                <a16:creationId xmlns:a16="http://schemas.microsoft.com/office/drawing/2014/main" id="{42C8BCA5-2B55-F84D-8DA1-5E933551BF6D}"/>
              </a:ext>
            </a:extLst>
          </p:cNvPr>
          <p:cNvSpPr/>
          <p:nvPr/>
        </p:nvSpPr>
        <p:spPr>
          <a:xfrm>
            <a:off x="142200" y="985412"/>
            <a:ext cx="6642000" cy="2862322"/>
          </a:xfrm>
          <a:prstGeom prst="rect">
            <a:avLst/>
          </a:prstGeom>
        </p:spPr>
        <p:txBody>
          <a:bodyPr wrap="square">
            <a:spAutoFit/>
          </a:bodyPr>
          <a:lstStyle/>
          <a:p>
            <a:pPr lvl="0"/>
            <a:r>
              <a:rPr lang="en-GB" sz="1600" dirty="0">
                <a:latin typeface="Century Gothic" panose="020F0302020204030204"/>
              </a:rPr>
              <a:t>You know various ways to make a masculine adjective feminine: </a:t>
            </a:r>
          </a:p>
          <a:p>
            <a:pPr lvl="0"/>
            <a:endParaRPr lang="en-GB" sz="1000" b="1" dirty="0">
              <a:latin typeface="Century Gothic" panose="020F0302020204030204"/>
              <a:sym typeface="Wingdings" pitchFamily="2" charset="2"/>
            </a:endParaRPr>
          </a:p>
          <a:p>
            <a:pPr lvl="0"/>
            <a:r>
              <a:rPr lang="en-GB" sz="1600" dirty="0">
                <a:latin typeface="Century Gothic" panose="020F0302020204030204"/>
                <a:sym typeface="Wingdings" pitchFamily="2" charset="2"/>
              </a:rPr>
              <a:t>add </a:t>
            </a:r>
            <a:r>
              <a:rPr lang="en-GB" sz="1600" b="1" dirty="0">
                <a:latin typeface="Century Gothic" panose="020F0302020204030204"/>
                <a:sym typeface="Wingdings" pitchFamily="2" charset="2"/>
              </a:rPr>
              <a:t>-e</a:t>
            </a:r>
            <a:r>
              <a:rPr lang="en-GB" sz="1600" dirty="0">
                <a:latin typeface="Century Gothic" panose="020F0302020204030204"/>
                <a:sym typeface="Wingdings" pitchFamily="2" charset="2"/>
              </a:rPr>
              <a:t>: 			</a:t>
            </a:r>
            <a:r>
              <a:rPr lang="en-GB" sz="1600" dirty="0" err="1">
                <a:latin typeface="Century Gothic" panose="020F0302020204030204"/>
                <a:sym typeface="Wingdings" pitchFamily="2" charset="2"/>
              </a:rPr>
              <a:t>sûr</a:t>
            </a:r>
            <a:r>
              <a:rPr lang="en-GB" sz="1600" dirty="0">
                <a:latin typeface="Century Gothic" panose="020F0302020204030204"/>
                <a:sym typeface="Wingdings" pitchFamily="2" charset="2"/>
              </a:rPr>
              <a:t>		</a:t>
            </a:r>
            <a:r>
              <a:rPr lang="en-GB" sz="1600" dirty="0" err="1">
                <a:latin typeface="Century Gothic" panose="020F0302020204030204"/>
                <a:sym typeface="Wingdings" pitchFamily="2" charset="2"/>
              </a:rPr>
              <a:t>sûr</a:t>
            </a:r>
            <a:r>
              <a:rPr lang="en-GB" sz="1600" b="1" dirty="0" err="1">
                <a:latin typeface="Century Gothic" panose="020F0302020204030204"/>
                <a:sym typeface="Wingdings" pitchFamily="2" charset="2"/>
              </a:rPr>
              <a:t>e</a:t>
            </a:r>
            <a:endParaRPr lang="en-GB" sz="1600" b="1" dirty="0">
              <a:latin typeface="Century Gothic" panose="020F0302020204030204"/>
              <a:sym typeface="Wingdings" pitchFamily="2" charset="2"/>
            </a:endParaRPr>
          </a:p>
          <a:p>
            <a:pPr lvl="0"/>
            <a:r>
              <a:rPr lang="fr-FR" sz="1600" dirty="0">
                <a:latin typeface="Century Gothic" panose="020F0302020204030204"/>
                <a:sym typeface="Wingdings" pitchFamily="2" charset="2"/>
              </a:rPr>
              <a:t>no change:		mince		mince</a:t>
            </a:r>
          </a:p>
          <a:p>
            <a:pPr lvl="0"/>
            <a:r>
              <a:rPr lang="fr-FR" sz="1600" dirty="0" err="1">
                <a:latin typeface="Century Gothic" panose="020F0302020204030204"/>
                <a:sym typeface="Wingdings" pitchFamily="2" charset="2"/>
              </a:rPr>
              <a:t>irregular</a:t>
            </a:r>
            <a:r>
              <a:rPr lang="fr-FR" sz="1600" dirty="0">
                <a:latin typeface="Century Gothic" panose="020F0302020204030204"/>
                <a:sym typeface="Wingdings" pitchFamily="2" charset="2"/>
              </a:rPr>
              <a:t> </a:t>
            </a:r>
            <a:r>
              <a:rPr lang="fr-FR" sz="1600" dirty="0" err="1">
                <a:latin typeface="Century Gothic" panose="020F0302020204030204"/>
                <a:sym typeface="Wingdings" pitchFamily="2" charset="2"/>
              </a:rPr>
              <a:t>forms</a:t>
            </a:r>
            <a:r>
              <a:rPr lang="fr-FR" sz="1600" dirty="0">
                <a:latin typeface="Century Gothic" panose="020F0302020204030204"/>
                <a:sym typeface="Wingdings" pitchFamily="2" charset="2"/>
              </a:rPr>
              <a:t>: 		beau		belle</a:t>
            </a:r>
          </a:p>
          <a:p>
            <a:pPr lvl="0"/>
            <a:r>
              <a:rPr lang="fr-FR" sz="1600" dirty="0">
                <a:latin typeface="Century Gothic" panose="020F0302020204030204"/>
                <a:sym typeface="Wingdings" pitchFamily="2" charset="2"/>
              </a:rPr>
              <a:t>change </a:t>
            </a:r>
            <a:r>
              <a:rPr lang="fr-FR" sz="1600" b="1" dirty="0">
                <a:latin typeface="Century Gothic" panose="020F0302020204030204"/>
                <a:sym typeface="Wingdings" pitchFamily="2" charset="2"/>
              </a:rPr>
              <a:t>-x </a:t>
            </a:r>
            <a:r>
              <a:rPr lang="fr-FR" sz="1600" dirty="0">
                <a:latin typeface="Century Gothic" panose="020F0302020204030204"/>
                <a:sym typeface="Wingdings" pitchFamily="2" charset="2"/>
              </a:rPr>
              <a:t>to </a:t>
            </a:r>
            <a:r>
              <a:rPr lang="fr-FR" sz="1600" b="1" dirty="0">
                <a:latin typeface="Century Gothic" panose="020F0302020204030204"/>
                <a:sym typeface="Wingdings" pitchFamily="2" charset="2"/>
              </a:rPr>
              <a:t>-se</a:t>
            </a:r>
            <a:r>
              <a:rPr lang="fr-FR" sz="1600" dirty="0">
                <a:latin typeface="Century Gothic" panose="020F0302020204030204"/>
                <a:sym typeface="Wingdings" pitchFamily="2" charset="2"/>
              </a:rPr>
              <a:t>:		heureu</a:t>
            </a:r>
            <a:r>
              <a:rPr lang="fr-FR" sz="1600" b="1" dirty="0">
                <a:latin typeface="Century Gothic" panose="020F0302020204030204"/>
                <a:sym typeface="Wingdings" pitchFamily="2" charset="2"/>
              </a:rPr>
              <a:t>x</a:t>
            </a:r>
            <a:r>
              <a:rPr lang="fr-FR" sz="1600" dirty="0">
                <a:latin typeface="Century Gothic" panose="020F0302020204030204"/>
                <a:sym typeface="Wingdings" pitchFamily="2" charset="2"/>
              </a:rPr>
              <a:t>		heureu</a:t>
            </a:r>
            <a:r>
              <a:rPr lang="fr-FR" sz="1600" b="1" dirty="0">
                <a:latin typeface="Century Gothic" panose="020F0302020204030204"/>
                <a:sym typeface="Wingdings" pitchFamily="2" charset="2"/>
              </a:rPr>
              <a:t>se</a:t>
            </a:r>
          </a:p>
          <a:p>
            <a:pPr lvl="0"/>
            <a:endParaRPr lang="fr-FR" sz="1600" b="1" dirty="0">
              <a:latin typeface="Century Gothic" panose="020F0302020204030204"/>
              <a:sym typeface="Wingdings" pitchFamily="2" charset="2"/>
            </a:endParaRPr>
          </a:p>
          <a:p>
            <a:r>
              <a:rPr lang="fr-FR" sz="1600" dirty="0" err="1">
                <a:latin typeface="Century Gothic" panose="020F0302020204030204"/>
                <a:sym typeface="Wingdings" pitchFamily="2" charset="2"/>
              </a:rPr>
              <a:t>With</a:t>
            </a:r>
            <a:r>
              <a:rPr lang="fr-FR" sz="1600" dirty="0">
                <a:latin typeface="Century Gothic" panose="020F0302020204030204"/>
                <a:sym typeface="Wingdings" pitchFamily="2" charset="2"/>
              </a:rPr>
              <a:t> </a:t>
            </a:r>
            <a:r>
              <a:rPr lang="fr-FR" sz="1600" dirty="0" err="1">
                <a:latin typeface="Century Gothic" panose="020F0302020204030204"/>
                <a:sym typeface="Wingdings" pitchFamily="2" charset="2"/>
              </a:rPr>
              <a:t>some</a:t>
            </a:r>
            <a:r>
              <a:rPr lang="fr-FR" sz="1600" dirty="0">
                <a:latin typeface="Century Gothic" panose="020F0302020204030204"/>
                <a:sym typeface="Wingdings" pitchFamily="2" charset="2"/>
              </a:rPr>
              <a:t> </a:t>
            </a:r>
            <a:r>
              <a:rPr lang="fr-FR" sz="1600" b="1" dirty="0">
                <a:latin typeface="Century Gothic" panose="020F0302020204030204"/>
                <a:sym typeface="Wingdings" pitchFamily="2" charset="2"/>
              </a:rPr>
              <a:t>short</a:t>
            </a:r>
            <a:r>
              <a:rPr lang="fr-FR" sz="1600" dirty="0">
                <a:latin typeface="Century Gothic" panose="020F0302020204030204"/>
                <a:sym typeface="Wingdings" pitchFamily="2" charset="2"/>
              </a:rPr>
              <a:t> masculine adjectives </a:t>
            </a:r>
            <a:r>
              <a:rPr lang="fr-FR" sz="1600" dirty="0" err="1">
                <a:latin typeface="Century Gothic" panose="020F0302020204030204"/>
                <a:sym typeface="Wingdings" pitchFamily="2" charset="2"/>
              </a:rPr>
              <a:t>ending</a:t>
            </a:r>
            <a:r>
              <a:rPr lang="fr-FR" sz="1600" dirty="0">
                <a:latin typeface="Century Gothic" panose="020F0302020204030204"/>
                <a:sym typeface="Wingdings" pitchFamily="2" charset="2"/>
              </a:rPr>
              <a:t> in</a:t>
            </a:r>
            <a:r>
              <a:rPr lang="fr-FR" sz="1600" b="1" dirty="0">
                <a:latin typeface="Century Gothic" panose="020F0302020204030204"/>
                <a:sym typeface="Wingdings" pitchFamily="2" charset="2"/>
              </a:rPr>
              <a:t> -n, -l </a:t>
            </a:r>
            <a:r>
              <a:rPr lang="fr-FR" sz="1600" dirty="0">
                <a:latin typeface="Century Gothic" panose="020F0302020204030204"/>
                <a:sym typeface="Wingdings" pitchFamily="2" charset="2"/>
              </a:rPr>
              <a:t>or </a:t>
            </a:r>
            <a:r>
              <a:rPr lang="fr-FR" sz="1600" b="1" dirty="0">
                <a:latin typeface="Century Gothic" panose="020F0302020204030204"/>
                <a:sym typeface="Wingdings" pitchFamily="2" charset="2"/>
              </a:rPr>
              <a:t>-s, </a:t>
            </a:r>
            <a:r>
              <a:rPr lang="fr-FR" sz="1600" dirty="0" err="1">
                <a:latin typeface="Century Gothic" panose="020F0302020204030204"/>
                <a:sym typeface="Wingdings" pitchFamily="2" charset="2"/>
              </a:rPr>
              <a:t>we</a:t>
            </a:r>
            <a:r>
              <a:rPr lang="fr-FR" sz="1600" b="1" dirty="0">
                <a:latin typeface="Century Gothic" panose="020F0302020204030204"/>
                <a:sym typeface="Wingdings" pitchFamily="2" charset="2"/>
              </a:rPr>
              <a:t> double the last </a:t>
            </a:r>
            <a:r>
              <a:rPr lang="fr-FR" sz="1600" b="1" dirty="0" err="1">
                <a:latin typeface="Century Gothic" panose="020F0302020204030204"/>
                <a:sym typeface="Wingdings" pitchFamily="2" charset="2"/>
              </a:rPr>
              <a:t>letter</a:t>
            </a:r>
            <a:r>
              <a:rPr lang="fr-FR" sz="1600" dirty="0">
                <a:latin typeface="Century Gothic" panose="020F0302020204030204"/>
                <a:sym typeface="Wingdings" pitchFamily="2" charset="2"/>
              </a:rPr>
              <a:t> </a:t>
            </a:r>
            <a:r>
              <a:rPr lang="fr-FR" sz="1600" dirty="0" err="1">
                <a:latin typeface="Century Gothic" panose="020F0302020204030204"/>
                <a:sym typeface="Wingdings" pitchFamily="2" charset="2"/>
              </a:rPr>
              <a:t>before</a:t>
            </a:r>
            <a:r>
              <a:rPr lang="fr-FR" sz="1600" dirty="0">
                <a:latin typeface="Century Gothic" panose="020F0302020204030204"/>
                <a:sym typeface="Wingdings" pitchFamily="2" charset="2"/>
              </a:rPr>
              <a:t> </a:t>
            </a:r>
            <a:r>
              <a:rPr lang="fr-FR" sz="1600" b="1" dirty="0" err="1">
                <a:latin typeface="Century Gothic" panose="020F0302020204030204"/>
                <a:sym typeface="Wingdings" pitchFamily="2" charset="2"/>
              </a:rPr>
              <a:t>adding</a:t>
            </a:r>
            <a:r>
              <a:rPr lang="fr-FR" sz="1600" dirty="0">
                <a:latin typeface="Century Gothic" panose="020F0302020204030204"/>
                <a:sym typeface="Wingdings" pitchFamily="2" charset="2"/>
              </a:rPr>
              <a:t> </a:t>
            </a:r>
            <a:r>
              <a:rPr lang="fr-FR" sz="1600" b="1" dirty="0">
                <a:latin typeface="Century Gothic" panose="020F0302020204030204"/>
                <a:sym typeface="Wingdings" pitchFamily="2" charset="2"/>
              </a:rPr>
              <a:t>-e</a:t>
            </a:r>
            <a:r>
              <a:rPr lang="fr-FR" sz="1600" dirty="0">
                <a:latin typeface="Century Gothic" panose="020F0302020204030204"/>
                <a:sym typeface="Wingdings" pitchFamily="2" charset="2"/>
              </a:rPr>
              <a:t>: </a:t>
            </a:r>
            <a:endParaRPr lang="fr-FR" sz="1000" dirty="0">
              <a:latin typeface="Century Gothic" panose="020F0302020204030204"/>
              <a:sym typeface="Wingdings" pitchFamily="2" charset="2"/>
            </a:endParaRPr>
          </a:p>
          <a:p>
            <a:pPr lvl="0"/>
            <a:endParaRPr lang="fr-FR" sz="1000" dirty="0">
              <a:latin typeface="Century Gothic" panose="020F0302020204030204"/>
              <a:sym typeface="Wingdings" pitchFamily="2" charset="2"/>
            </a:endParaRPr>
          </a:p>
          <a:p>
            <a:pPr lvl="0"/>
            <a:r>
              <a:rPr lang="fr-FR" sz="1600" dirty="0">
                <a:latin typeface="Century Gothic" panose="020F0302020204030204"/>
                <a:sym typeface="Wingdings" pitchFamily="2" charset="2"/>
              </a:rPr>
              <a:t>			italie</a:t>
            </a:r>
            <a:r>
              <a:rPr lang="fr-FR" sz="1600" b="1" dirty="0">
                <a:latin typeface="Century Gothic" panose="020F0302020204030204"/>
                <a:sym typeface="Wingdings" pitchFamily="2" charset="2"/>
              </a:rPr>
              <a:t>n</a:t>
            </a:r>
            <a:r>
              <a:rPr lang="fr-FR" sz="1600" dirty="0">
                <a:latin typeface="Century Gothic" panose="020F0302020204030204"/>
                <a:sym typeface="Wingdings" pitchFamily="2" charset="2"/>
              </a:rPr>
              <a:t>		italie</a:t>
            </a:r>
            <a:r>
              <a:rPr lang="fr-FR" sz="1600" b="1" dirty="0">
                <a:latin typeface="Century Gothic" panose="020F0302020204030204"/>
                <a:sym typeface="Wingdings" pitchFamily="2" charset="2"/>
              </a:rPr>
              <a:t>nne</a:t>
            </a:r>
          </a:p>
          <a:p>
            <a:pPr lvl="0"/>
            <a:r>
              <a:rPr lang="fr-FR" sz="1600" b="1" dirty="0">
                <a:latin typeface="Century Gothic" panose="020F0302020204030204"/>
                <a:sym typeface="Wingdings" pitchFamily="2" charset="2"/>
              </a:rPr>
              <a:t>			</a:t>
            </a:r>
            <a:r>
              <a:rPr lang="fr-FR" sz="1600" dirty="0">
                <a:latin typeface="Century Gothic" panose="020F0302020204030204"/>
                <a:sym typeface="Wingdings" pitchFamily="2" charset="2"/>
              </a:rPr>
              <a:t>genti</a:t>
            </a:r>
            <a:r>
              <a:rPr lang="fr-FR" sz="1600" b="1" dirty="0">
                <a:latin typeface="Century Gothic" panose="020F0302020204030204"/>
                <a:sym typeface="Wingdings" pitchFamily="2" charset="2"/>
              </a:rPr>
              <a:t>l</a:t>
            </a:r>
            <a:r>
              <a:rPr lang="fr-FR" sz="1600" dirty="0">
                <a:latin typeface="Century Gothic" panose="020F0302020204030204"/>
                <a:sym typeface="Wingdings" pitchFamily="2" charset="2"/>
              </a:rPr>
              <a:t>		genti</a:t>
            </a:r>
            <a:r>
              <a:rPr lang="fr-FR" sz="1600" b="1" dirty="0">
                <a:latin typeface="Century Gothic" panose="020F0302020204030204"/>
                <a:sym typeface="Wingdings" pitchFamily="2" charset="2"/>
              </a:rPr>
              <a:t>lle</a:t>
            </a:r>
          </a:p>
        </p:txBody>
      </p:sp>
      <p:sp>
        <p:nvSpPr>
          <p:cNvPr id="11" name="Rectangle 10">
            <a:extLst>
              <a:ext uri="{FF2B5EF4-FFF2-40B4-BE49-F238E27FC236}">
                <a16:creationId xmlns:a16="http://schemas.microsoft.com/office/drawing/2014/main" id="{8ECF13FE-6007-A547-9554-ED15B1F39727}"/>
              </a:ext>
            </a:extLst>
          </p:cNvPr>
          <p:cNvSpPr/>
          <p:nvPr/>
        </p:nvSpPr>
        <p:spPr>
          <a:xfrm>
            <a:off x="159633" y="3812781"/>
            <a:ext cx="2678938"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Comparing</a:t>
            </a:r>
            <a:r>
              <a:rPr lang="fr-FR" b="1" dirty="0">
                <a:solidFill>
                  <a:srgbClr val="000000"/>
                </a:solidFill>
                <a:latin typeface="Century Gothic" panose="020B0502020202020204" pitchFamily="34" charset="0"/>
              </a:rPr>
              <a:t> adjectives</a:t>
            </a:r>
            <a:endParaRPr lang="en-GB" dirty="0">
              <a:solidFill>
                <a:srgbClr val="000000"/>
              </a:solidFill>
              <a:latin typeface="Century Gothic" panose="020B0502020202020204" pitchFamily="34" charset="0"/>
            </a:endParaRPr>
          </a:p>
        </p:txBody>
      </p:sp>
      <p:sp>
        <p:nvSpPr>
          <p:cNvPr id="13" name="Rectangle 12">
            <a:extLst>
              <a:ext uri="{FF2B5EF4-FFF2-40B4-BE49-F238E27FC236}">
                <a16:creationId xmlns:a16="http://schemas.microsoft.com/office/drawing/2014/main" id="{F028F843-89AC-BB4C-82AB-12B9D84574CB}"/>
              </a:ext>
            </a:extLst>
          </p:cNvPr>
          <p:cNvSpPr/>
          <p:nvPr/>
        </p:nvSpPr>
        <p:spPr>
          <a:xfrm>
            <a:off x="142200" y="4217066"/>
            <a:ext cx="6642000" cy="4893647"/>
          </a:xfrm>
          <a:prstGeom prst="rect">
            <a:avLst/>
          </a:prstGeom>
        </p:spPr>
        <p:txBody>
          <a:bodyPr wrap="square">
            <a:spAutoFit/>
          </a:bodyPr>
          <a:lstStyle/>
          <a:p>
            <a:pPr lvl="0"/>
            <a:r>
              <a:rPr lang="en-GB" sz="1600" dirty="0">
                <a:latin typeface="Century Gothic" panose="020F0302020204030204"/>
              </a:rPr>
              <a:t>To compare two people or things in French, we say one is </a:t>
            </a:r>
            <a:r>
              <a:rPr lang="en-GB" sz="1600" b="1" dirty="0">
                <a:latin typeface="Century Gothic" panose="020F0302020204030204"/>
              </a:rPr>
              <a:t>more</a:t>
            </a:r>
            <a:r>
              <a:rPr lang="en-GB" sz="1600" dirty="0">
                <a:latin typeface="Century Gothic" panose="020F0302020204030204"/>
              </a:rPr>
              <a:t> or </a:t>
            </a:r>
            <a:r>
              <a:rPr lang="en-GB" sz="1600" b="1" dirty="0">
                <a:latin typeface="Century Gothic" panose="020F0302020204030204"/>
              </a:rPr>
              <a:t>less</a:t>
            </a:r>
            <a:r>
              <a:rPr lang="en-GB" sz="1600" dirty="0">
                <a:latin typeface="Century Gothic" panose="020F0302020204030204"/>
              </a:rPr>
              <a:t> ‘something’ than another:</a:t>
            </a:r>
          </a:p>
          <a:p>
            <a:pPr lvl="0"/>
            <a:endParaRPr lang="en-GB" sz="1000" dirty="0">
              <a:latin typeface="Century Gothic" panose="020F0302020204030204"/>
            </a:endParaRPr>
          </a:p>
          <a:p>
            <a:pPr lvl="0"/>
            <a:r>
              <a:rPr lang="en-GB" sz="1600" dirty="0">
                <a:latin typeface="Century Gothic" panose="020F0302020204030204"/>
              </a:rPr>
              <a:t>Ce cahier </a:t>
            </a:r>
            <a:r>
              <a:rPr lang="en-GB" sz="1600" dirty="0" err="1">
                <a:latin typeface="Century Gothic" panose="020F0302020204030204"/>
              </a:rPr>
              <a:t>est</a:t>
            </a:r>
            <a:r>
              <a:rPr lang="en-GB" sz="1600" dirty="0">
                <a:latin typeface="Century Gothic" panose="020F0302020204030204"/>
              </a:rPr>
              <a:t> </a:t>
            </a:r>
            <a:r>
              <a:rPr lang="en-GB" sz="1600" b="1" i="1" dirty="0">
                <a:latin typeface="Century Gothic" panose="020F0302020204030204"/>
              </a:rPr>
              <a:t>plus</a:t>
            </a:r>
            <a:r>
              <a:rPr lang="en-GB" sz="1600" b="1" dirty="0">
                <a:latin typeface="Century Gothic" panose="020F0302020204030204"/>
              </a:rPr>
              <a:t> grand</a:t>
            </a:r>
            <a:r>
              <a:rPr lang="en-GB" sz="1600" dirty="0">
                <a:latin typeface="Century Gothic" panose="020F0302020204030204"/>
              </a:rPr>
              <a:t>.		This exercise book is </a:t>
            </a:r>
            <a:r>
              <a:rPr lang="en-GB" sz="1600" b="1" dirty="0">
                <a:latin typeface="Century Gothic" panose="020F0302020204030204"/>
              </a:rPr>
              <a:t>big</a:t>
            </a:r>
            <a:r>
              <a:rPr lang="en-GB" sz="1600" b="1" i="1" dirty="0">
                <a:latin typeface="Century Gothic" panose="020F0302020204030204"/>
              </a:rPr>
              <a:t>ger</a:t>
            </a:r>
            <a:r>
              <a:rPr lang="en-GB" sz="1600" dirty="0">
                <a:latin typeface="Century Gothic" panose="020F0302020204030204"/>
              </a:rPr>
              <a:t>. Ce cahier </a:t>
            </a:r>
            <a:r>
              <a:rPr lang="en-GB" sz="1600" dirty="0" err="1">
                <a:latin typeface="Century Gothic" panose="020F0302020204030204"/>
              </a:rPr>
              <a:t>est</a:t>
            </a:r>
            <a:r>
              <a:rPr lang="en-GB" sz="1600" dirty="0">
                <a:latin typeface="Century Gothic" panose="020F0302020204030204"/>
              </a:rPr>
              <a:t> </a:t>
            </a:r>
            <a:r>
              <a:rPr lang="en-GB" sz="1600" b="1" i="1" dirty="0" err="1">
                <a:latin typeface="Century Gothic" panose="020F0302020204030204"/>
              </a:rPr>
              <a:t>moins</a:t>
            </a:r>
            <a:r>
              <a:rPr lang="en-GB" sz="1600" b="1" dirty="0">
                <a:latin typeface="Century Gothic" panose="020F0302020204030204"/>
              </a:rPr>
              <a:t> grand</a:t>
            </a:r>
            <a:r>
              <a:rPr lang="en-GB" sz="1600" dirty="0">
                <a:latin typeface="Century Gothic" panose="020F0302020204030204"/>
              </a:rPr>
              <a:t>.		This exercise book is </a:t>
            </a:r>
            <a:r>
              <a:rPr lang="en-GB" sz="1600" b="1" i="1" dirty="0">
                <a:latin typeface="Century Gothic" panose="020F0302020204030204"/>
              </a:rPr>
              <a:t>less</a:t>
            </a:r>
            <a:r>
              <a:rPr lang="en-GB" sz="1600" dirty="0">
                <a:latin typeface="Century Gothic" panose="020F0302020204030204"/>
              </a:rPr>
              <a:t> </a:t>
            </a:r>
            <a:r>
              <a:rPr lang="en-GB" sz="1600" b="1" dirty="0">
                <a:latin typeface="Century Gothic" panose="020F0302020204030204"/>
              </a:rPr>
              <a:t>big</a:t>
            </a:r>
            <a:r>
              <a:rPr lang="en-GB" sz="1600" dirty="0">
                <a:latin typeface="Century Gothic" panose="020F0302020204030204"/>
              </a:rPr>
              <a:t>.</a:t>
            </a:r>
          </a:p>
          <a:p>
            <a:pPr lvl="0"/>
            <a:endParaRPr lang="en-GB" sz="1000" dirty="0">
              <a:latin typeface="Century Gothic" panose="020F0302020204030204"/>
            </a:endParaRPr>
          </a:p>
          <a:p>
            <a:pPr lvl="0"/>
            <a:r>
              <a:rPr lang="en-GB" sz="1600" b="1" dirty="0">
                <a:latin typeface="Century Gothic" panose="020F0302020204030204"/>
              </a:rPr>
              <a:t>Bon</a:t>
            </a:r>
            <a:r>
              <a:rPr lang="en-GB" sz="1600" dirty="0">
                <a:latin typeface="Century Gothic" panose="020F0302020204030204"/>
              </a:rPr>
              <a:t> and </a:t>
            </a:r>
            <a:r>
              <a:rPr lang="en-GB" sz="1600" b="1" dirty="0" err="1">
                <a:latin typeface="Century Gothic" panose="020F0302020204030204"/>
              </a:rPr>
              <a:t>mauvais</a:t>
            </a:r>
            <a:r>
              <a:rPr lang="en-GB" sz="1600" dirty="0">
                <a:latin typeface="Century Gothic" panose="020F0302020204030204"/>
              </a:rPr>
              <a:t> have special forms:	</a:t>
            </a:r>
          </a:p>
          <a:p>
            <a:pPr lvl="0"/>
            <a:endParaRPr lang="en-GB" sz="1000" dirty="0">
              <a:latin typeface="Century Gothic" panose="020F0302020204030204"/>
            </a:endParaRPr>
          </a:p>
          <a:p>
            <a:pPr lvl="0"/>
            <a:r>
              <a:rPr lang="en-GB" sz="1600" dirty="0">
                <a:latin typeface="Century Gothic" panose="020F0302020204030204"/>
              </a:rPr>
              <a:t>Ma note </a:t>
            </a:r>
            <a:r>
              <a:rPr lang="en-GB" sz="1600" dirty="0" err="1">
                <a:latin typeface="Century Gothic" panose="020F0302020204030204"/>
              </a:rPr>
              <a:t>est</a:t>
            </a:r>
            <a:r>
              <a:rPr lang="en-GB" sz="1600" dirty="0">
                <a:latin typeface="Century Gothic" panose="020F0302020204030204"/>
              </a:rPr>
              <a:t> </a:t>
            </a:r>
            <a:r>
              <a:rPr lang="en-GB" sz="1600" b="1" dirty="0">
                <a:latin typeface="Century Gothic" panose="020F0302020204030204"/>
              </a:rPr>
              <a:t>bonne / </a:t>
            </a:r>
            <a:r>
              <a:rPr lang="en-GB" sz="1600" b="1" dirty="0" err="1">
                <a:latin typeface="Century Gothic" panose="020F0302020204030204"/>
              </a:rPr>
              <a:t>meilleure</a:t>
            </a:r>
            <a:r>
              <a:rPr lang="en-GB" sz="1600" dirty="0">
                <a:latin typeface="Century Gothic" panose="020F0302020204030204"/>
              </a:rPr>
              <a:t>.	My mark is </a:t>
            </a:r>
            <a:r>
              <a:rPr lang="en-GB" sz="1600" b="1" dirty="0">
                <a:latin typeface="Century Gothic" panose="020F0302020204030204"/>
              </a:rPr>
              <a:t>good / better</a:t>
            </a:r>
            <a:r>
              <a:rPr lang="en-GB" sz="1600" dirty="0">
                <a:latin typeface="Century Gothic" panose="020F0302020204030204"/>
              </a:rPr>
              <a:t>.</a:t>
            </a:r>
          </a:p>
          <a:p>
            <a:pPr lvl="0"/>
            <a:r>
              <a:rPr lang="en-GB" sz="1600" dirty="0">
                <a:latin typeface="Century Gothic" panose="020F0302020204030204"/>
              </a:rPr>
              <a:t>Ma note </a:t>
            </a:r>
            <a:r>
              <a:rPr lang="en-GB" sz="1600" dirty="0" err="1">
                <a:latin typeface="Century Gothic" panose="020F0302020204030204"/>
              </a:rPr>
              <a:t>est</a:t>
            </a:r>
            <a:r>
              <a:rPr lang="en-GB" sz="1600" dirty="0">
                <a:latin typeface="Century Gothic" panose="020F0302020204030204"/>
              </a:rPr>
              <a:t> </a:t>
            </a:r>
            <a:r>
              <a:rPr lang="en-GB" sz="1600" b="1" dirty="0" err="1">
                <a:latin typeface="Century Gothic" panose="020F0302020204030204"/>
              </a:rPr>
              <a:t>mauvaise</a:t>
            </a:r>
            <a:r>
              <a:rPr lang="en-GB" sz="1600" b="1" dirty="0">
                <a:latin typeface="Century Gothic" panose="020F0302020204030204"/>
              </a:rPr>
              <a:t> / </a:t>
            </a:r>
            <a:r>
              <a:rPr lang="en-GB" sz="1600" b="1" dirty="0" err="1">
                <a:latin typeface="Century Gothic" panose="020F0302020204030204"/>
              </a:rPr>
              <a:t>pire</a:t>
            </a:r>
            <a:r>
              <a:rPr lang="en-GB" sz="1600" dirty="0">
                <a:latin typeface="Century Gothic" panose="020F0302020204030204"/>
              </a:rPr>
              <a:t>.	My mark is </a:t>
            </a:r>
            <a:r>
              <a:rPr lang="en-GB" sz="1600" b="1" dirty="0">
                <a:latin typeface="Century Gothic" panose="020F0302020204030204"/>
              </a:rPr>
              <a:t>bad / worse</a:t>
            </a:r>
            <a:r>
              <a:rPr lang="en-GB" sz="1600" dirty="0">
                <a:latin typeface="Century Gothic" panose="020F0302020204030204"/>
              </a:rPr>
              <a:t>.</a:t>
            </a:r>
          </a:p>
          <a:p>
            <a:pPr lvl="0"/>
            <a:endParaRPr lang="en-GB" sz="1000" dirty="0">
              <a:latin typeface="Century Gothic" panose="020F0302020204030204"/>
            </a:endParaRPr>
          </a:p>
          <a:p>
            <a:pPr lvl="0"/>
            <a:r>
              <a:rPr lang="en-GB" sz="1600" dirty="0">
                <a:latin typeface="Century Gothic" panose="020F0302020204030204"/>
              </a:rPr>
              <a:t>We compare one person or thing with another using </a:t>
            </a:r>
            <a:r>
              <a:rPr lang="en-GB" sz="1600" b="1" dirty="0">
                <a:latin typeface="Century Gothic" panose="020F0302020204030204"/>
              </a:rPr>
              <a:t>que</a:t>
            </a:r>
            <a:r>
              <a:rPr lang="en-GB" sz="1600" dirty="0">
                <a:latin typeface="Century Gothic" panose="020F0302020204030204"/>
              </a:rPr>
              <a:t> (</a:t>
            </a:r>
            <a:r>
              <a:rPr lang="en-GB" sz="1600" i="1" dirty="0">
                <a:latin typeface="Century Gothic" panose="020F0302020204030204"/>
              </a:rPr>
              <a:t>than</a:t>
            </a:r>
            <a:r>
              <a:rPr lang="en-GB" sz="1600" dirty="0">
                <a:latin typeface="Century Gothic" panose="020F0302020204030204"/>
              </a:rPr>
              <a:t>):</a:t>
            </a:r>
          </a:p>
          <a:p>
            <a:pPr lvl="0"/>
            <a:endParaRPr lang="en-GB" sz="1600" dirty="0">
              <a:latin typeface="Century Gothic" panose="020F0302020204030204"/>
            </a:endParaRPr>
          </a:p>
          <a:p>
            <a:pPr lvl="0"/>
            <a:endParaRPr lang="en-GB" sz="1600" dirty="0">
              <a:latin typeface="Century Gothic" panose="020F0302020204030204"/>
            </a:endParaRPr>
          </a:p>
          <a:p>
            <a:pPr lvl="0"/>
            <a:endParaRPr lang="en-GB" sz="800" dirty="0">
              <a:latin typeface="Century Gothic" panose="020F0302020204030204"/>
            </a:endParaRPr>
          </a:p>
          <a:p>
            <a:pPr lvl="0"/>
            <a:r>
              <a:rPr lang="en-GB" sz="1600" dirty="0">
                <a:latin typeface="Century Gothic" panose="020F0302020204030204"/>
              </a:rPr>
              <a:t>La </a:t>
            </a:r>
            <a:r>
              <a:rPr lang="en-GB" sz="1600" dirty="0" err="1">
                <a:latin typeface="Century Gothic" panose="020F0302020204030204"/>
              </a:rPr>
              <a:t>ville</a:t>
            </a:r>
            <a:r>
              <a:rPr lang="en-GB" sz="1600" dirty="0">
                <a:latin typeface="Century Gothic" panose="020F0302020204030204"/>
              </a:rPr>
              <a:t> </a:t>
            </a:r>
            <a:r>
              <a:rPr lang="en-GB" sz="1600" dirty="0" err="1">
                <a:latin typeface="Century Gothic" panose="020F0302020204030204"/>
              </a:rPr>
              <a:t>est</a:t>
            </a:r>
            <a:r>
              <a:rPr lang="en-GB" sz="1600" dirty="0">
                <a:latin typeface="Century Gothic" panose="020F0302020204030204"/>
              </a:rPr>
              <a:t> </a:t>
            </a:r>
            <a:r>
              <a:rPr lang="en-GB" sz="1600" b="1" dirty="0">
                <a:latin typeface="Century Gothic" panose="020F0302020204030204"/>
              </a:rPr>
              <a:t>plus / </a:t>
            </a:r>
            <a:r>
              <a:rPr lang="en-GB" sz="1600" b="1" dirty="0" err="1">
                <a:latin typeface="Century Gothic" panose="020F0302020204030204"/>
              </a:rPr>
              <a:t>moins</a:t>
            </a:r>
            <a:r>
              <a:rPr lang="en-GB" sz="1600" dirty="0">
                <a:latin typeface="Century Gothic" panose="020F0302020204030204"/>
              </a:rPr>
              <a:t> </a:t>
            </a:r>
            <a:r>
              <a:rPr lang="en-GB" sz="1600" dirty="0" err="1">
                <a:latin typeface="Century Gothic" panose="020F0302020204030204"/>
              </a:rPr>
              <a:t>grande</a:t>
            </a:r>
            <a:r>
              <a:rPr lang="en-GB" sz="1600" dirty="0">
                <a:latin typeface="Century Gothic" panose="020F0302020204030204"/>
              </a:rPr>
              <a:t> </a:t>
            </a:r>
            <a:r>
              <a:rPr lang="en-GB" sz="1600" b="1" dirty="0">
                <a:latin typeface="Century Gothic" panose="020F0302020204030204"/>
              </a:rPr>
              <a:t>que</a:t>
            </a:r>
            <a:r>
              <a:rPr lang="en-GB" sz="1600" dirty="0">
                <a:latin typeface="Century Gothic" panose="020F0302020204030204"/>
              </a:rPr>
              <a:t> le village.</a:t>
            </a:r>
          </a:p>
          <a:p>
            <a:pPr lvl="0"/>
            <a:r>
              <a:rPr lang="en-GB" sz="1600" dirty="0">
                <a:latin typeface="Century Gothic" panose="020F0302020204030204"/>
              </a:rPr>
              <a:t>The town is big</a:t>
            </a:r>
            <a:r>
              <a:rPr lang="en-GB" sz="1600" b="1" dirty="0">
                <a:latin typeface="Century Gothic" panose="020F0302020204030204"/>
              </a:rPr>
              <a:t>ger </a:t>
            </a:r>
            <a:r>
              <a:rPr lang="en-GB" sz="1600" dirty="0">
                <a:latin typeface="Century Gothic" panose="020F0302020204030204"/>
              </a:rPr>
              <a:t>/ </a:t>
            </a:r>
            <a:r>
              <a:rPr lang="en-GB" sz="1600" b="1" dirty="0">
                <a:latin typeface="Century Gothic" panose="020F0302020204030204"/>
              </a:rPr>
              <a:t>less</a:t>
            </a:r>
            <a:r>
              <a:rPr lang="en-GB" sz="1600" dirty="0">
                <a:latin typeface="Century Gothic" panose="020F0302020204030204"/>
              </a:rPr>
              <a:t> big</a:t>
            </a:r>
            <a:r>
              <a:rPr lang="en-GB" sz="1600" b="1" dirty="0">
                <a:latin typeface="Century Gothic" panose="020F0302020204030204"/>
              </a:rPr>
              <a:t> than </a:t>
            </a:r>
            <a:r>
              <a:rPr lang="en-GB" sz="1600" dirty="0">
                <a:latin typeface="Century Gothic" panose="020F0302020204030204"/>
              </a:rPr>
              <a:t>the village.</a:t>
            </a:r>
          </a:p>
          <a:p>
            <a:pPr lvl="0"/>
            <a:endParaRPr lang="en-GB" sz="1600" dirty="0">
              <a:latin typeface="Century Gothic" panose="020F0302020204030204"/>
            </a:endParaRPr>
          </a:p>
          <a:p>
            <a:pPr lvl="0"/>
            <a:endParaRPr lang="en-GB" sz="1600" dirty="0">
              <a:latin typeface="Century Gothic" panose="020F0302020204030204"/>
            </a:endParaRPr>
          </a:p>
          <a:p>
            <a:pPr lvl="0"/>
            <a:r>
              <a:rPr lang="en-GB" sz="1600" dirty="0">
                <a:latin typeface="Century Gothic" panose="020F0302020204030204"/>
              </a:rPr>
              <a:t>Le village </a:t>
            </a:r>
            <a:r>
              <a:rPr lang="en-GB" sz="1600" dirty="0" err="1">
                <a:latin typeface="Century Gothic" panose="020F0302020204030204"/>
              </a:rPr>
              <a:t>est</a:t>
            </a:r>
            <a:r>
              <a:rPr lang="en-GB" sz="1600" dirty="0">
                <a:latin typeface="Century Gothic" panose="020F0302020204030204"/>
              </a:rPr>
              <a:t> </a:t>
            </a:r>
            <a:r>
              <a:rPr lang="en-GB" sz="1600" b="1" dirty="0" err="1">
                <a:latin typeface="Century Gothic" panose="020F0302020204030204"/>
              </a:rPr>
              <a:t>aussi</a:t>
            </a:r>
            <a:r>
              <a:rPr lang="en-GB" sz="1600" dirty="0">
                <a:latin typeface="Century Gothic" panose="020F0302020204030204"/>
              </a:rPr>
              <a:t> grand </a:t>
            </a:r>
            <a:r>
              <a:rPr lang="en-GB" sz="1600" b="1" dirty="0">
                <a:latin typeface="Century Gothic" panose="020F0302020204030204"/>
              </a:rPr>
              <a:t>que</a:t>
            </a:r>
            <a:r>
              <a:rPr lang="en-GB" sz="1600" dirty="0">
                <a:latin typeface="Century Gothic" panose="020F0302020204030204"/>
              </a:rPr>
              <a:t> la </a:t>
            </a:r>
            <a:r>
              <a:rPr lang="en-GB" sz="1600" dirty="0" err="1">
                <a:latin typeface="Century Gothic" panose="020F0302020204030204"/>
              </a:rPr>
              <a:t>ville</a:t>
            </a:r>
            <a:r>
              <a:rPr lang="en-GB" sz="1600" dirty="0">
                <a:latin typeface="Century Gothic" panose="020F0302020204030204"/>
              </a:rPr>
              <a:t>.		</a:t>
            </a:r>
          </a:p>
          <a:p>
            <a:pPr lvl="0"/>
            <a:r>
              <a:rPr lang="en-GB" sz="1600" dirty="0">
                <a:latin typeface="Century Gothic" panose="020F0302020204030204"/>
              </a:rPr>
              <a:t>The village is </a:t>
            </a:r>
            <a:r>
              <a:rPr lang="en-GB" sz="1600" b="1" dirty="0">
                <a:latin typeface="Century Gothic" panose="020F0302020204030204"/>
              </a:rPr>
              <a:t>as</a:t>
            </a:r>
            <a:r>
              <a:rPr lang="en-GB" sz="1600" dirty="0">
                <a:latin typeface="Century Gothic" panose="020F0302020204030204"/>
              </a:rPr>
              <a:t> big </a:t>
            </a:r>
            <a:r>
              <a:rPr lang="en-GB" sz="1600" b="1" dirty="0">
                <a:latin typeface="Century Gothic" panose="020F0302020204030204"/>
              </a:rPr>
              <a:t>as</a:t>
            </a:r>
            <a:r>
              <a:rPr lang="en-GB" sz="1600" dirty="0">
                <a:latin typeface="Century Gothic" panose="020F0302020204030204"/>
              </a:rPr>
              <a:t> the town.</a:t>
            </a:r>
          </a:p>
        </p:txBody>
      </p:sp>
      <p:pic>
        <p:nvPicPr>
          <p:cNvPr id="5" name="Picture 4" descr="Picture of a positive sign">
            <a:extLst>
              <a:ext uri="{FF2B5EF4-FFF2-40B4-BE49-F238E27FC236}">
                <a16:creationId xmlns:a16="http://schemas.microsoft.com/office/drawing/2014/main" id="{243A3EED-1719-40A9-81EA-2BCB80DE4061}"/>
              </a:ext>
            </a:extLst>
          </p:cNvPr>
          <p:cNvPicPr>
            <a:picLocks noChangeAspect="1"/>
          </p:cNvPicPr>
          <p:nvPr/>
        </p:nvPicPr>
        <p:blipFill>
          <a:blip r:embed="rId3"/>
          <a:stretch>
            <a:fillRect/>
          </a:stretch>
        </p:blipFill>
        <p:spPr>
          <a:xfrm>
            <a:off x="5841268" y="6897689"/>
            <a:ext cx="445232" cy="477034"/>
          </a:xfrm>
          <a:prstGeom prst="rect">
            <a:avLst/>
          </a:prstGeom>
        </p:spPr>
      </p:pic>
      <p:pic>
        <p:nvPicPr>
          <p:cNvPr id="7" name="Picture 6" descr="Picture of a negative sign">
            <a:extLst>
              <a:ext uri="{FF2B5EF4-FFF2-40B4-BE49-F238E27FC236}">
                <a16:creationId xmlns:a16="http://schemas.microsoft.com/office/drawing/2014/main" id="{B311194D-BFFF-4D2B-B68A-4BE3DB4A4558}"/>
              </a:ext>
            </a:extLst>
          </p:cNvPr>
          <p:cNvPicPr>
            <a:picLocks noChangeAspect="1"/>
          </p:cNvPicPr>
          <p:nvPr/>
        </p:nvPicPr>
        <p:blipFill>
          <a:blip r:embed="rId4"/>
          <a:stretch>
            <a:fillRect/>
          </a:stretch>
        </p:blipFill>
        <p:spPr>
          <a:xfrm>
            <a:off x="5806856" y="7482156"/>
            <a:ext cx="479643" cy="522277"/>
          </a:xfrm>
          <a:prstGeom prst="rect">
            <a:avLst/>
          </a:prstGeom>
        </p:spPr>
      </p:pic>
      <p:pic>
        <p:nvPicPr>
          <p:cNvPr id="5124" name="Picture 4" descr="Picture of an equal sign">
            <a:extLst>
              <a:ext uri="{FF2B5EF4-FFF2-40B4-BE49-F238E27FC236}">
                <a16:creationId xmlns:a16="http://schemas.microsoft.com/office/drawing/2014/main" id="{BC9A185F-A77C-4460-B877-962FEA70A5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5509" y="8350536"/>
            <a:ext cx="480990" cy="32226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CD95667-1B96-45D5-8E20-79CD08E67657}"/>
              </a:ext>
            </a:extLst>
          </p:cNvPr>
          <p:cNvSpPr txBox="1"/>
          <p:nvPr/>
        </p:nvSpPr>
        <p:spPr>
          <a:xfrm>
            <a:off x="183852" y="6917149"/>
            <a:ext cx="4829324" cy="374571"/>
          </a:xfrm>
          <a:prstGeom prst="wedgeRoundRectCallout">
            <a:avLst>
              <a:gd name="adj1" fmla="val 5681"/>
              <a:gd name="adj2" fmla="val -24284"/>
              <a:gd name="adj3" fmla="val 16667"/>
            </a:avLst>
          </a:prstGeom>
          <a:solidFill>
            <a:schemeClr val="accent5"/>
          </a:solidFill>
          <a:ln>
            <a:solidFill>
              <a:schemeClr val="accent4"/>
            </a:solidFill>
          </a:ln>
        </p:spPr>
        <p:txBody>
          <a:bodyPr wrap="square" lIns="72000" rIns="0" rtlCol="0">
            <a:spAutoFit/>
          </a:bodyPr>
          <a:lstStyle/>
          <a:p>
            <a:pPr lvl="0"/>
            <a:r>
              <a:rPr lang="en-GB" sz="1600" b="1" dirty="0">
                <a:latin typeface="Century Gothic" panose="020F0302020204030204"/>
              </a:rPr>
              <a:t>plus / </a:t>
            </a:r>
            <a:r>
              <a:rPr lang="en-GB" sz="1600" b="1" dirty="0" err="1">
                <a:latin typeface="Century Gothic" panose="020F0302020204030204"/>
              </a:rPr>
              <a:t>moins</a:t>
            </a:r>
            <a:r>
              <a:rPr lang="en-GB" sz="1600" b="1" dirty="0">
                <a:latin typeface="Century Gothic" panose="020F0302020204030204"/>
              </a:rPr>
              <a:t> … que</a:t>
            </a:r>
            <a:r>
              <a:rPr lang="en-GB" sz="1600" dirty="0">
                <a:latin typeface="Century Gothic" panose="020F0302020204030204"/>
              </a:rPr>
              <a:t>	more / less … than</a:t>
            </a:r>
          </a:p>
        </p:txBody>
      </p:sp>
      <p:sp>
        <p:nvSpPr>
          <p:cNvPr id="24" name="TextBox 23">
            <a:extLst>
              <a:ext uri="{FF2B5EF4-FFF2-40B4-BE49-F238E27FC236}">
                <a16:creationId xmlns:a16="http://schemas.microsoft.com/office/drawing/2014/main" id="{09BC30D6-2B46-41F2-A8BB-CE33EAE41A0D}"/>
              </a:ext>
            </a:extLst>
          </p:cNvPr>
          <p:cNvSpPr txBox="1"/>
          <p:nvPr/>
        </p:nvSpPr>
        <p:spPr>
          <a:xfrm>
            <a:off x="183852" y="7974735"/>
            <a:ext cx="4829324" cy="374571"/>
          </a:xfrm>
          <a:prstGeom prst="wedgeRoundRectCallout">
            <a:avLst>
              <a:gd name="adj1" fmla="val 5681"/>
              <a:gd name="adj2" fmla="val -24284"/>
              <a:gd name="adj3" fmla="val 16667"/>
            </a:avLst>
          </a:prstGeom>
          <a:solidFill>
            <a:schemeClr val="accent5"/>
          </a:solidFill>
          <a:ln>
            <a:solidFill>
              <a:schemeClr val="accent4"/>
            </a:solidFill>
          </a:ln>
        </p:spPr>
        <p:txBody>
          <a:bodyPr wrap="square" lIns="72000" rIns="0" rtlCol="0">
            <a:spAutoFit/>
          </a:bodyPr>
          <a:lstStyle/>
          <a:p>
            <a:pPr lvl="0"/>
            <a:r>
              <a:rPr lang="en-GB" sz="1600" b="1" dirty="0" err="1">
                <a:latin typeface="Century Gothic" panose="020F0302020204030204"/>
              </a:rPr>
              <a:t>aussi</a:t>
            </a:r>
            <a:r>
              <a:rPr lang="en-GB" sz="1600" b="1" dirty="0">
                <a:latin typeface="Century Gothic" panose="020F0302020204030204"/>
              </a:rPr>
              <a:t> … que</a:t>
            </a:r>
            <a:r>
              <a:rPr lang="en-GB" sz="1600" dirty="0">
                <a:latin typeface="Century Gothic" panose="020F0302020204030204"/>
              </a:rPr>
              <a:t>		as … as</a:t>
            </a:r>
          </a:p>
        </p:txBody>
      </p:sp>
    </p:spTree>
    <p:extLst>
      <p:ext uri="{BB962C8B-B14F-4D97-AF65-F5344CB8AC3E}">
        <p14:creationId xmlns:p14="http://schemas.microsoft.com/office/powerpoint/2010/main" val="8891967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7D3DE4-1B8E-4EF9-A0F4-FAE19AE97A2E}"/>
              </a:ext>
            </a:extLst>
          </p:cNvPr>
          <p:cNvSpPr/>
          <p:nvPr/>
        </p:nvSpPr>
        <p:spPr>
          <a:xfrm>
            <a:off x="5021041"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Lst>
          </p:cNvPr>
          <p:cNvSpPr/>
          <p:nvPr/>
        </p:nvSpPr>
        <p:spPr>
          <a:xfrm>
            <a:off x="108000" y="145318"/>
            <a:ext cx="3584577" cy="65415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18"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55</a:t>
            </a:r>
          </a:p>
        </p:txBody>
      </p:sp>
      <p:sp>
        <p:nvSpPr>
          <p:cNvPr id="26" name="Rounded Rectangle 25"/>
          <p:cNvSpPr/>
          <p:nvPr/>
        </p:nvSpPr>
        <p:spPr>
          <a:xfrm>
            <a:off x="5372908" y="7639165"/>
            <a:ext cx="1222383" cy="959258"/>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0000"/>
              </a:solidFill>
              <a:latin typeface="Century Gothic" panose="020B0502020202020204" pitchFamily="34" charset="0"/>
            </a:endParaRPr>
          </a:p>
          <a:p>
            <a:pPr algn="ctr"/>
            <a:r>
              <a:rPr lang="en-GB" sz="1400" b="1" dirty="0">
                <a:solidFill>
                  <a:srgbClr val="000000"/>
                </a:solidFill>
                <a:latin typeface="Century Gothic" panose="020B0502020202020204" pitchFamily="34" charset="0"/>
              </a:rPr>
              <a:t>Revisit vocab 8.2.2.1 &amp; 8.1.2.5</a:t>
            </a:r>
          </a:p>
          <a:p>
            <a:pPr algn="ctr"/>
            <a:endParaRPr lang="en-GB" sz="1400" b="1" dirty="0">
              <a:solidFill>
                <a:srgbClr val="000000"/>
              </a:solidFill>
              <a:latin typeface="Century Gothic" panose="020B0502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436656954"/>
              </p:ext>
            </p:extLst>
          </p:nvPr>
        </p:nvGraphicFramePr>
        <p:xfrm>
          <a:off x="-95201" y="1145264"/>
          <a:ext cx="5216488" cy="5061600"/>
        </p:xfrm>
        <a:graphic>
          <a:graphicData uri="http://schemas.openxmlformats.org/drawingml/2006/table">
            <a:tbl>
              <a:tblPr>
                <a:tableStyleId>{5940675A-B579-460E-94D1-54222C63F5DA}</a:tableStyleId>
              </a:tblPr>
              <a:tblGrid>
                <a:gridCol w="1267755">
                  <a:extLst>
                    <a:ext uri="{9D8B030D-6E8A-4147-A177-3AD203B41FA5}">
                      <a16:colId xmlns:a16="http://schemas.microsoft.com/office/drawing/2014/main" val="2510458304"/>
                    </a:ext>
                  </a:extLst>
                </a:gridCol>
                <a:gridCol w="1469046">
                  <a:extLst>
                    <a:ext uri="{9D8B030D-6E8A-4147-A177-3AD203B41FA5}">
                      <a16:colId xmlns:a16="http://schemas.microsoft.com/office/drawing/2014/main" val="2576834893"/>
                    </a:ext>
                  </a:extLst>
                </a:gridCol>
                <a:gridCol w="2479687">
                  <a:extLst>
                    <a:ext uri="{9D8B030D-6E8A-4147-A177-3AD203B41FA5}">
                      <a16:colId xmlns:a16="http://schemas.microsoft.com/office/drawing/2014/main" val="3222018720"/>
                    </a:ext>
                  </a:extLst>
                </a:gridCol>
              </a:tblGrid>
              <a:tr h="326907">
                <a:tc>
                  <a:txBody>
                    <a:bodyPr/>
                    <a:lstStyle/>
                    <a:p>
                      <a:pPr algn="ctr"/>
                      <a:r>
                        <a:rPr lang="en-GB" sz="1600" i="1" dirty="0">
                          <a:effectLst/>
                          <a:latin typeface="Century Gothic" panose="020B0502020202020204" pitchFamily="34" charset="0"/>
                        </a:rPr>
                        <a:t>nm</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l’italien (m)</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noProof="0" dirty="0">
                          <a:effectLst/>
                          <a:latin typeface="Century Gothic" panose="020B0502020202020204" pitchFamily="34" charset="0"/>
                        </a:rPr>
                        <a:t>Italian language</a:t>
                      </a:r>
                    </a:p>
                  </a:txBody>
                  <a:tcPr marL="90000" marR="90000" marT="46800" marB="46800" anchor="b"/>
                </a:tc>
                <a:extLst>
                  <a:ext uri="{0D108BD9-81ED-4DB2-BD59-A6C34878D82A}">
                    <a16:rowId xmlns:a16="http://schemas.microsoft.com/office/drawing/2014/main" val="4007166980"/>
                  </a:ext>
                </a:extLst>
              </a:tr>
              <a:tr h="326907">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plus</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noProof="0" dirty="0">
                          <a:effectLst/>
                          <a:latin typeface="Century Gothic" panose="020B0502020202020204" pitchFamily="34" charset="0"/>
                        </a:rPr>
                        <a:t>more</a:t>
                      </a:r>
                    </a:p>
                  </a:txBody>
                  <a:tcPr marL="90000" marR="90000" marT="46800" marB="46800" anchor="b"/>
                </a:tc>
                <a:extLst>
                  <a:ext uri="{0D108BD9-81ED-4DB2-BD59-A6C34878D82A}">
                    <a16:rowId xmlns:a16="http://schemas.microsoft.com/office/drawing/2014/main" val="1909957860"/>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moins</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noProof="0" dirty="0">
                          <a:effectLst/>
                          <a:latin typeface="Century Gothic" panose="020B0502020202020204" pitchFamily="34" charset="0"/>
                        </a:rPr>
                        <a:t>less</a:t>
                      </a:r>
                    </a:p>
                  </a:txBody>
                  <a:tcPr marL="90000" marR="90000" marT="46800" marB="46800" anchor="b"/>
                </a:tc>
                <a:extLst>
                  <a:ext uri="{0D108BD9-81ED-4DB2-BD59-A6C34878D82A}">
                    <a16:rowId xmlns:a16="http://schemas.microsoft.com/office/drawing/2014/main" val="141838412"/>
                  </a:ext>
                </a:extLst>
              </a:tr>
              <a:tr h="182809">
                <a:tc>
                  <a:txBody>
                    <a:bodyPr/>
                    <a:lstStyle/>
                    <a:p>
                      <a:pPr algn="ctr"/>
                      <a:r>
                        <a:rPr lang="en-GB" sz="1600" i="1" dirty="0">
                          <a:effectLst/>
                          <a:latin typeface="Century Gothic" panose="020B0502020202020204" pitchFamily="34" charset="0"/>
                        </a:rPr>
                        <a:t>adv</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aussi</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noProof="0" dirty="0">
                          <a:effectLst/>
                          <a:latin typeface="Century Gothic" panose="020B0502020202020204" pitchFamily="34" charset="0"/>
                        </a:rPr>
                        <a:t>also, as</a:t>
                      </a:r>
                    </a:p>
                  </a:txBody>
                  <a:tcPr marL="90000" marR="90000" marT="46800" marB="46800" anchor="b"/>
                </a:tc>
                <a:extLst>
                  <a:ext uri="{0D108BD9-81ED-4DB2-BD59-A6C34878D82A}">
                    <a16:rowId xmlns:a16="http://schemas.microsoft.com/office/drawing/2014/main" val="3102503621"/>
                  </a:ext>
                </a:extLst>
              </a:tr>
              <a:tr h="182809">
                <a:tc>
                  <a:txBody>
                    <a:bodyPr/>
                    <a:lstStyle/>
                    <a:p>
                      <a:pPr algn="ctr"/>
                      <a:r>
                        <a:rPr lang="en-GB" sz="1600" i="1" dirty="0" err="1">
                          <a:effectLst/>
                          <a:latin typeface="Century Gothic" panose="020B0502020202020204" pitchFamily="34" charset="0"/>
                        </a:rPr>
                        <a:t>conj</a:t>
                      </a:r>
                      <a:r>
                        <a:rPr lang="en-GB" sz="1600" i="1" dirty="0">
                          <a:effectLst/>
                          <a:latin typeface="Century Gothic" panose="020B0502020202020204" pitchFamily="34" charset="0"/>
                        </a:rPr>
                        <a:t>/</a:t>
                      </a:r>
                      <a:r>
                        <a:rPr lang="en-GB" sz="1600" i="1" dirty="0" err="1">
                          <a:effectLst/>
                          <a:latin typeface="Century Gothic" panose="020B0502020202020204" pitchFamily="34" charset="0"/>
                        </a:rPr>
                        <a:t>pron</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que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noProof="0" dirty="0">
                          <a:effectLst/>
                          <a:latin typeface="Century Gothic" panose="020B0502020202020204" pitchFamily="34" charset="0"/>
                        </a:rPr>
                        <a:t>that, what?, than</a:t>
                      </a:r>
                    </a:p>
                  </a:txBody>
                  <a:tcPr marL="90000" marR="90000" marT="46800" marB="46800" anchor="b"/>
                </a:tc>
                <a:extLst>
                  <a:ext uri="{0D108BD9-81ED-4DB2-BD59-A6C34878D82A}">
                    <a16:rowId xmlns:a16="http://schemas.microsoft.com/office/drawing/2014/main" val="1683749526"/>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dangereux</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noProof="0" dirty="0">
                          <a:effectLst/>
                          <a:latin typeface="Century Gothic" panose="020B0502020202020204" pitchFamily="34" charset="0"/>
                        </a:rPr>
                        <a:t>dangerous </a:t>
                      </a:r>
                      <a:r>
                        <a:rPr lang="fr-FR" sz="1600" noProof="0" dirty="0">
                          <a:effectLst/>
                          <a:latin typeface="Century Gothic" panose="020B0502020202020204" pitchFamily="34" charset="0"/>
                        </a:rPr>
                        <a:t>(m)</a:t>
                      </a:r>
                      <a:endParaRPr lang="en-GB" sz="1600" noProof="0" dirty="0">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2079806393"/>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dangereuse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noProof="0" dirty="0">
                          <a:effectLst/>
                          <a:latin typeface="Century Gothic" panose="020B0502020202020204" pitchFamily="34" charset="0"/>
                        </a:rPr>
                        <a:t>dangerous </a:t>
                      </a:r>
                      <a:r>
                        <a:rPr lang="fr-FR" sz="1600" noProof="0" dirty="0">
                          <a:effectLst/>
                          <a:latin typeface="Century Gothic" panose="020B0502020202020204" pitchFamily="34" charset="0"/>
                        </a:rPr>
                        <a:t>(f)</a:t>
                      </a:r>
                      <a:endParaRPr lang="en-GB" sz="1600" noProof="0" dirty="0">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3029552813"/>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gentil(le)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noProof="0" dirty="0">
                          <a:effectLst/>
                          <a:latin typeface="Century Gothic" panose="020B0502020202020204" pitchFamily="34" charset="0"/>
                        </a:rPr>
                        <a:t>kind </a:t>
                      </a:r>
                      <a:r>
                        <a:rPr lang="fr-FR" sz="1600" noProof="0" dirty="0">
                          <a:effectLst/>
                          <a:latin typeface="Century Gothic" panose="020B0502020202020204" pitchFamily="34" charset="0"/>
                        </a:rPr>
                        <a:t>(m/f)</a:t>
                      </a:r>
                      <a:endParaRPr lang="en-GB" sz="1600" noProof="0" dirty="0">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2368745537"/>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gros(se)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noProof="0" dirty="0">
                          <a:effectLst/>
                          <a:latin typeface="Century Gothic" panose="020B0502020202020204" pitchFamily="34" charset="0"/>
                        </a:rPr>
                        <a:t>fat </a:t>
                      </a:r>
                      <a:r>
                        <a:rPr lang="fr-FR" sz="1600" noProof="0" dirty="0">
                          <a:effectLst/>
                          <a:latin typeface="Century Gothic" panose="020B0502020202020204" pitchFamily="34" charset="0"/>
                        </a:rPr>
                        <a:t>(m/f)</a:t>
                      </a:r>
                      <a:endParaRPr lang="en-GB" sz="1600" noProof="0" dirty="0">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3491161878"/>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italien(ne)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noProof="0" dirty="0">
                          <a:effectLst/>
                          <a:latin typeface="Century Gothic" panose="020B0502020202020204" pitchFamily="34" charset="0"/>
                        </a:rPr>
                        <a:t>Italian nationality </a:t>
                      </a:r>
                      <a:r>
                        <a:rPr lang="fr-FR" sz="1600" noProof="0" dirty="0">
                          <a:effectLst/>
                          <a:latin typeface="Century Gothic" panose="020B0502020202020204" pitchFamily="34" charset="0"/>
                        </a:rPr>
                        <a:t>(m/f)</a:t>
                      </a:r>
                      <a:endParaRPr lang="en-GB" sz="1600" noProof="0" dirty="0">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711583087"/>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meilleur(e) </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noProof="0" dirty="0">
                          <a:effectLst/>
                          <a:latin typeface="Century Gothic" panose="020B0502020202020204" pitchFamily="34" charset="0"/>
                        </a:rPr>
                        <a:t>better </a:t>
                      </a:r>
                      <a:r>
                        <a:rPr lang="fr-FR" sz="1600" noProof="0" dirty="0">
                          <a:effectLst/>
                          <a:latin typeface="Century Gothic" panose="020B0502020202020204" pitchFamily="34" charset="0"/>
                        </a:rPr>
                        <a:t>(m/f)</a:t>
                      </a:r>
                      <a:endParaRPr lang="en-GB" sz="1600" noProof="0" dirty="0">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977986458"/>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mince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noProof="0" dirty="0">
                          <a:effectLst/>
                          <a:latin typeface="Century Gothic" panose="020B0502020202020204" pitchFamily="34" charset="0"/>
                        </a:rPr>
                        <a:t>thin</a:t>
                      </a:r>
                    </a:p>
                  </a:txBody>
                  <a:tcPr marL="90000" marR="90000" marT="46800" marB="46800" anchor="b"/>
                </a:tc>
                <a:extLst>
                  <a:ext uri="{0D108BD9-81ED-4DB2-BD59-A6C34878D82A}">
                    <a16:rowId xmlns:a16="http://schemas.microsoft.com/office/drawing/2014/main" val="3008129673"/>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pire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noProof="0" dirty="0">
                          <a:effectLst/>
                          <a:latin typeface="Century Gothic" panose="020B0502020202020204" pitchFamily="34" charset="0"/>
                        </a:rPr>
                        <a:t>worse</a:t>
                      </a:r>
                    </a:p>
                  </a:txBody>
                  <a:tcPr marL="90000" marR="90000" marT="46800" marB="46800" anchor="b"/>
                </a:tc>
                <a:extLst>
                  <a:ext uri="{0D108BD9-81ED-4DB2-BD59-A6C34878D82A}">
                    <a16:rowId xmlns:a16="http://schemas.microsoft.com/office/drawing/2014/main" val="4091572625"/>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sûr(e)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noProof="0" dirty="0">
                          <a:effectLst/>
                          <a:latin typeface="Century Gothic" panose="020B0502020202020204" pitchFamily="34" charset="0"/>
                        </a:rPr>
                        <a:t>safe </a:t>
                      </a:r>
                      <a:r>
                        <a:rPr lang="fr-FR" sz="1600" noProof="0" dirty="0">
                          <a:effectLst/>
                          <a:latin typeface="Century Gothic" panose="020B0502020202020204" pitchFamily="34" charset="0"/>
                        </a:rPr>
                        <a:t>(m/f)</a:t>
                      </a:r>
                      <a:endParaRPr lang="en-GB" sz="1600" noProof="0" dirty="0">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197047302"/>
                  </a:ext>
                </a:extLst>
              </a:tr>
              <a:tr h="182809">
                <a:tc>
                  <a:txBody>
                    <a:bodyPr/>
                    <a:lstStyle/>
                    <a:p>
                      <a:pPr algn="ctr"/>
                      <a:r>
                        <a:rPr lang="en-GB" sz="1600" i="1" dirty="0" err="1">
                          <a:effectLst/>
                          <a:latin typeface="Century Gothic" panose="020B0502020202020204" pitchFamily="34" charset="0"/>
                        </a:rPr>
                        <a:t>nf</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l’Italie (f)</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noProof="0" dirty="0">
                          <a:effectLst/>
                          <a:latin typeface="Century Gothic" panose="020B0502020202020204" pitchFamily="34" charset="0"/>
                        </a:rPr>
                        <a:t>Italy</a:t>
                      </a:r>
                    </a:p>
                  </a:txBody>
                  <a:tcPr marL="90000" marR="90000" marT="46800" marB="46800" anchor="b"/>
                </a:tc>
                <a:extLst>
                  <a:ext uri="{0D108BD9-81ED-4DB2-BD59-A6C34878D82A}">
                    <a16:rowId xmlns:a16="http://schemas.microsoft.com/office/drawing/2014/main" val="2716920505"/>
                  </a:ext>
                </a:extLst>
              </a:tr>
            </a:tbl>
          </a:graphicData>
        </a:graphic>
      </p:graphicFrame>
      <p:pic>
        <p:nvPicPr>
          <p:cNvPr id="9" name="Picture 8" descr="QR code">
            <a:extLst>
              <a:ext uri="{FF2B5EF4-FFF2-40B4-BE49-F238E27FC236}">
                <a16:creationId xmlns:a16="http://schemas.microsoft.com/office/drawing/2014/main" id="{429DB538-9D71-7B43-B91E-42B383EC4ABC}"/>
              </a:ext>
            </a:extLst>
          </p:cNvPr>
          <p:cNvPicPr/>
          <p:nvPr/>
        </p:nvPicPr>
        <p:blipFill>
          <a:blip r:embed="rId3">
            <a:extLst>
              <a:ext uri="{28A0092B-C50C-407E-A947-70E740481C1C}">
                <a14:useLocalDpi xmlns:a14="http://schemas.microsoft.com/office/drawing/2010/main" val="0"/>
              </a:ext>
            </a:extLst>
          </a:blip>
          <a:srcRect/>
          <a:stretch/>
        </p:blipFill>
        <p:spPr>
          <a:xfrm>
            <a:off x="5322492" y="6150431"/>
            <a:ext cx="1275434" cy="1275434"/>
          </a:xfrm>
          <a:prstGeom prst="rect">
            <a:avLst/>
          </a:prstGeom>
        </p:spPr>
      </p:pic>
      <p:pic>
        <p:nvPicPr>
          <p:cNvPr id="4" name="Picture 3" descr="Leaning Tower of Pisa">
            <a:extLst>
              <a:ext uri="{FF2B5EF4-FFF2-40B4-BE49-F238E27FC236}">
                <a16:creationId xmlns:a16="http://schemas.microsoft.com/office/drawing/2014/main" id="{C7A13101-8994-7F4D-8351-0B5F5378FE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4486" y="6674415"/>
            <a:ext cx="1806802" cy="1804920"/>
          </a:xfrm>
          <a:prstGeom prst="rect">
            <a:avLst/>
          </a:prstGeom>
        </p:spPr>
      </p:pic>
      <p:pic>
        <p:nvPicPr>
          <p:cNvPr id="6" name="Picture 5" descr="Warning sign">
            <a:extLst>
              <a:ext uri="{FF2B5EF4-FFF2-40B4-BE49-F238E27FC236}">
                <a16:creationId xmlns:a16="http://schemas.microsoft.com/office/drawing/2014/main" id="{D3B39C83-E28F-F446-8507-3086B83E7D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1314" y="1254168"/>
            <a:ext cx="1425572" cy="1274105"/>
          </a:xfrm>
          <a:prstGeom prst="rect">
            <a:avLst/>
          </a:prstGeom>
        </p:spPr>
      </p:pic>
      <p:pic>
        <p:nvPicPr>
          <p:cNvPr id="10" name="Picture 9" descr="Green thumbs up">
            <a:extLst>
              <a:ext uri="{FF2B5EF4-FFF2-40B4-BE49-F238E27FC236}">
                <a16:creationId xmlns:a16="http://schemas.microsoft.com/office/drawing/2014/main" id="{FD3946BA-E24D-0F41-8E96-DF92E22966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3876" y="2841005"/>
            <a:ext cx="1152667" cy="1274105"/>
          </a:xfrm>
          <a:prstGeom prst="rect">
            <a:avLst/>
          </a:prstGeom>
        </p:spPr>
      </p:pic>
      <p:pic>
        <p:nvPicPr>
          <p:cNvPr id="13" name="Picture 12" descr="Red thumbs down">
            <a:extLst>
              <a:ext uri="{FF2B5EF4-FFF2-40B4-BE49-F238E27FC236}">
                <a16:creationId xmlns:a16="http://schemas.microsoft.com/office/drawing/2014/main" id="{3A5E7429-E6C5-914F-AC94-FAB02284C3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3876" y="4563594"/>
            <a:ext cx="1152668" cy="1274106"/>
          </a:xfrm>
          <a:prstGeom prst="rect">
            <a:avLst/>
          </a:prstGeom>
        </p:spPr>
      </p:pic>
      <p:pic>
        <p:nvPicPr>
          <p:cNvPr id="15" name="Picture 14" descr="Flag of Italy">
            <a:extLst>
              <a:ext uri="{FF2B5EF4-FFF2-40B4-BE49-F238E27FC236}">
                <a16:creationId xmlns:a16="http://schemas.microsoft.com/office/drawing/2014/main" id="{5652B897-D279-AE45-95B8-8F9660C678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809" y="6670921"/>
            <a:ext cx="2716867" cy="1808414"/>
          </a:xfrm>
          <a:prstGeom prst="rect">
            <a:avLst/>
          </a:prstGeom>
        </p:spPr>
      </p:pic>
      <p:sp>
        <p:nvSpPr>
          <p:cNvPr id="3" name="Title 2">
            <a:extLst>
              <a:ext uri="{FF2B5EF4-FFF2-40B4-BE49-F238E27FC236}">
                <a16:creationId xmlns:a16="http://schemas.microsoft.com/office/drawing/2014/main" id="{E0265386-4209-8F47-AA21-E7202F1FC0C0}"/>
              </a:ext>
            </a:extLst>
          </p:cNvPr>
          <p:cNvSpPr>
            <a:spLocks noGrp="1"/>
          </p:cNvSpPr>
          <p:nvPr>
            <p:ph type="title"/>
          </p:nvPr>
        </p:nvSpPr>
        <p:spPr>
          <a:xfrm>
            <a:off x="108000" y="95472"/>
            <a:ext cx="3584577" cy="758816"/>
          </a:xfrm>
        </p:spPr>
        <p:txBody>
          <a:bodyPr/>
          <a:lstStyle/>
          <a:p>
            <a:r>
              <a:rPr lang="en-US" sz="2000" b="1" dirty="0">
                <a:solidFill>
                  <a:schemeClr val="bg1"/>
                </a:solidFill>
                <a:latin typeface="Century Gothic" panose="020B0502020202020204" pitchFamily="34" charset="0"/>
              </a:rPr>
              <a:t>What is it like? [4]</a:t>
            </a:r>
            <a:br>
              <a:rPr lang="en-US" sz="2000" b="1" dirty="0">
                <a:solidFill>
                  <a:schemeClr val="bg1"/>
                </a:solidFill>
                <a:latin typeface="Century Gothic" panose="020B0502020202020204" pitchFamily="34" charset="0"/>
              </a:rPr>
            </a:br>
            <a:r>
              <a:rPr lang="en-US" sz="2000" b="1" dirty="0">
                <a:solidFill>
                  <a:schemeClr val="bg1"/>
                </a:solidFill>
                <a:latin typeface="Century Gothic" panose="020B0502020202020204" pitchFamily="34" charset="0"/>
              </a:rPr>
              <a:t>Comparing things</a:t>
            </a:r>
          </a:p>
        </p:txBody>
      </p:sp>
    </p:spTree>
    <p:extLst>
      <p:ext uri="{BB962C8B-B14F-4D97-AF65-F5344CB8AC3E}">
        <p14:creationId xmlns:p14="http://schemas.microsoft.com/office/powerpoint/2010/main" val="5661938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0043AD-9515-40F2-9FA9-58076CDACDD8}"/>
              </a:ext>
            </a:extLst>
          </p:cNvPr>
          <p:cNvSpPr/>
          <p:nvPr/>
        </p:nvSpPr>
        <p:spPr>
          <a:xfrm>
            <a:off x="5013177" y="107504"/>
            <a:ext cx="1655999" cy="4248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20" name="Rectangle 19">
            <a:extLst>
              <a:ext uri="{FF2B5EF4-FFF2-40B4-BE49-F238E27FC236}">
                <a16:creationId xmlns:a16="http://schemas.microsoft.com/office/drawing/2014/main" id="{88781A1A-2578-B64A-8641-514CEE22132E}"/>
              </a:ext>
            </a:extLst>
          </p:cNvPr>
          <p:cNvSpPr/>
          <p:nvPr/>
        </p:nvSpPr>
        <p:spPr>
          <a:xfrm>
            <a:off x="54000" y="726162"/>
            <a:ext cx="2425664"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Comparing</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adverbs</a:t>
            </a:r>
            <a:endParaRPr lang="en-GB" dirty="0">
              <a:solidFill>
                <a:srgbClr val="000000"/>
              </a:solidFill>
              <a:latin typeface="Century Gothic" panose="020B0502020202020204" pitchFamily="34" charset="0"/>
            </a:endParaRPr>
          </a:p>
        </p:txBody>
      </p:sp>
      <p:sp>
        <p:nvSpPr>
          <p:cNvPr id="22" name="Rectangle 21">
            <a:extLst>
              <a:ext uri="{FF2B5EF4-FFF2-40B4-BE49-F238E27FC236}">
                <a16:creationId xmlns:a16="http://schemas.microsoft.com/office/drawing/2014/main" id="{450AF46B-2805-144D-91B5-6553E9FF3523}"/>
              </a:ext>
            </a:extLst>
          </p:cNvPr>
          <p:cNvSpPr/>
          <p:nvPr/>
        </p:nvSpPr>
        <p:spPr>
          <a:xfrm>
            <a:off x="54000" y="1099769"/>
            <a:ext cx="6750000" cy="2369880"/>
          </a:xfrm>
          <a:prstGeom prst="rect">
            <a:avLst/>
          </a:prstGeom>
        </p:spPr>
        <p:txBody>
          <a:bodyPr wrap="square">
            <a:spAutoFit/>
          </a:bodyPr>
          <a:lstStyle/>
          <a:p>
            <a:pPr lvl="0"/>
            <a:r>
              <a:rPr lang="en-GB" sz="1600" dirty="0">
                <a:latin typeface="Century Gothic" panose="020F0302020204030204"/>
              </a:rPr>
              <a:t>We can compare adverbs the same way we compare adjectives: </a:t>
            </a:r>
          </a:p>
          <a:p>
            <a:pPr lvl="0"/>
            <a:endParaRPr lang="en-GB" sz="500" dirty="0">
              <a:latin typeface="Century Gothic" panose="020F0302020204030204"/>
            </a:endParaRPr>
          </a:p>
          <a:p>
            <a:pPr lvl="0"/>
            <a:r>
              <a:rPr lang="en-GB" sz="1600" dirty="0" err="1">
                <a:latin typeface="Century Gothic" panose="020F0302020204030204"/>
              </a:rPr>
              <a:t>Léa</a:t>
            </a:r>
            <a:r>
              <a:rPr lang="en-GB" sz="1600" dirty="0">
                <a:latin typeface="Century Gothic" panose="020F0302020204030204"/>
              </a:rPr>
              <a:t> </a:t>
            </a:r>
            <a:r>
              <a:rPr lang="en-GB" sz="1600" dirty="0" err="1">
                <a:latin typeface="Century Gothic" panose="020F0302020204030204"/>
              </a:rPr>
              <a:t>travaille</a:t>
            </a:r>
            <a:r>
              <a:rPr lang="en-GB" sz="1600" dirty="0">
                <a:latin typeface="Century Gothic" panose="020F0302020204030204"/>
              </a:rPr>
              <a:t> </a:t>
            </a:r>
            <a:r>
              <a:rPr lang="en-GB" sz="1600" b="1" dirty="0">
                <a:latin typeface="Century Gothic" panose="020F0302020204030204"/>
              </a:rPr>
              <a:t>plus</a:t>
            </a:r>
            <a:r>
              <a:rPr lang="en-GB" sz="1600" dirty="0">
                <a:latin typeface="Century Gothic" panose="020F0302020204030204"/>
              </a:rPr>
              <a:t> </a:t>
            </a:r>
            <a:r>
              <a:rPr lang="en-GB" sz="1600" dirty="0" err="1">
                <a:latin typeface="Century Gothic" panose="020F0302020204030204"/>
              </a:rPr>
              <a:t>vite</a:t>
            </a:r>
            <a:r>
              <a:rPr lang="en-GB" sz="1600" dirty="0">
                <a:latin typeface="Century Gothic" panose="020F0302020204030204"/>
              </a:rPr>
              <a:t> </a:t>
            </a:r>
            <a:r>
              <a:rPr lang="en-GB" sz="1600" b="1" dirty="0" err="1">
                <a:latin typeface="Century Gothic" panose="020F0302020204030204"/>
              </a:rPr>
              <a:t>qu</a:t>
            </a:r>
            <a:r>
              <a:rPr lang="en-GB" sz="1600" dirty="0" err="1">
                <a:latin typeface="Century Gothic" panose="020F0302020204030204"/>
              </a:rPr>
              <a:t>’Amir</a:t>
            </a:r>
            <a:r>
              <a:rPr lang="en-GB" sz="1600" dirty="0">
                <a:latin typeface="Century Gothic" panose="020F0302020204030204"/>
              </a:rPr>
              <a:t>. </a:t>
            </a:r>
          </a:p>
          <a:p>
            <a:pPr lvl="0"/>
            <a:r>
              <a:rPr lang="en-GB" sz="1600" dirty="0" err="1">
                <a:latin typeface="Century Gothic" panose="020F0302020204030204"/>
              </a:rPr>
              <a:t>Léa</a:t>
            </a:r>
            <a:r>
              <a:rPr lang="en-GB" sz="1600" dirty="0">
                <a:latin typeface="Century Gothic" panose="020F0302020204030204"/>
              </a:rPr>
              <a:t> works quick</a:t>
            </a:r>
            <a:r>
              <a:rPr lang="en-GB" sz="1600" b="1" dirty="0">
                <a:latin typeface="Century Gothic" panose="020F0302020204030204"/>
              </a:rPr>
              <a:t>er</a:t>
            </a:r>
            <a:r>
              <a:rPr lang="en-GB" sz="1600" dirty="0">
                <a:latin typeface="Century Gothic" panose="020F0302020204030204"/>
              </a:rPr>
              <a:t> [</a:t>
            </a:r>
            <a:r>
              <a:rPr lang="en-GB" sz="1600" b="1" dirty="0">
                <a:latin typeface="Century Gothic" panose="020F0302020204030204"/>
              </a:rPr>
              <a:t>more</a:t>
            </a:r>
            <a:r>
              <a:rPr lang="en-GB" sz="1600" dirty="0">
                <a:latin typeface="Century Gothic" panose="020F0302020204030204"/>
              </a:rPr>
              <a:t> quickly] </a:t>
            </a:r>
            <a:r>
              <a:rPr lang="en-GB" sz="1600" b="1" dirty="0">
                <a:latin typeface="Century Gothic" panose="020F0302020204030204"/>
              </a:rPr>
              <a:t>than</a:t>
            </a:r>
            <a:r>
              <a:rPr lang="en-GB" sz="1600" dirty="0">
                <a:latin typeface="Century Gothic" panose="020F0302020204030204"/>
              </a:rPr>
              <a:t> Amir.</a:t>
            </a:r>
          </a:p>
          <a:p>
            <a:pPr lvl="0"/>
            <a:endParaRPr lang="en-GB" sz="500" dirty="0">
              <a:latin typeface="Century Gothic" panose="020F0302020204030204"/>
            </a:endParaRPr>
          </a:p>
          <a:p>
            <a:pPr lvl="0"/>
            <a:r>
              <a:rPr lang="en-GB" sz="1600" dirty="0">
                <a:latin typeface="Century Gothic" panose="020F0302020204030204"/>
              </a:rPr>
              <a:t>Amir </a:t>
            </a:r>
            <a:r>
              <a:rPr lang="en-GB" sz="1600" dirty="0" err="1">
                <a:latin typeface="Century Gothic" panose="020F0302020204030204"/>
              </a:rPr>
              <a:t>travaille</a:t>
            </a:r>
            <a:r>
              <a:rPr lang="en-GB" sz="1600" dirty="0">
                <a:latin typeface="Century Gothic" panose="020F0302020204030204"/>
              </a:rPr>
              <a:t> </a:t>
            </a:r>
            <a:r>
              <a:rPr lang="en-GB" sz="1600" b="1" dirty="0" err="1">
                <a:latin typeface="Century Gothic" panose="020F0302020204030204"/>
              </a:rPr>
              <a:t>moins</a:t>
            </a:r>
            <a:r>
              <a:rPr lang="en-GB" sz="1600" dirty="0">
                <a:latin typeface="Century Gothic" panose="020F0302020204030204"/>
              </a:rPr>
              <a:t> </a:t>
            </a:r>
            <a:r>
              <a:rPr lang="en-GB" sz="1600" dirty="0" err="1">
                <a:latin typeface="Century Gothic" panose="020F0302020204030204"/>
              </a:rPr>
              <a:t>vite</a:t>
            </a:r>
            <a:r>
              <a:rPr lang="en-GB" sz="1600" dirty="0">
                <a:latin typeface="Century Gothic" panose="020F0302020204030204"/>
              </a:rPr>
              <a:t> </a:t>
            </a:r>
            <a:r>
              <a:rPr lang="en-GB" sz="1600" b="1" dirty="0">
                <a:latin typeface="Century Gothic" panose="020F0302020204030204"/>
              </a:rPr>
              <a:t>que</a:t>
            </a:r>
            <a:r>
              <a:rPr lang="en-GB" sz="1600" dirty="0">
                <a:latin typeface="Century Gothic" panose="020F0302020204030204"/>
              </a:rPr>
              <a:t> </a:t>
            </a:r>
            <a:r>
              <a:rPr lang="en-GB" sz="1600" dirty="0" err="1">
                <a:latin typeface="Century Gothic" panose="020F0302020204030204"/>
              </a:rPr>
              <a:t>Léa</a:t>
            </a:r>
            <a:r>
              <a:rPr lang="en-GB" sz="1600" dirty="0">
                <a:latin typeface="Century Gothic" panose="020F0302020204030204"/>
              </a:rPr>
              <a:t>. </a:t>
            </a:r>
          </a:p>
          <a:p>
            <a:pPr lvl="0"/>
            <a:r>
              <a:rPr lang="en-GB" sz="1600" dirty="0">
                <a:latin typeface="Century Gothic" panose="020F0302020204030204"/>
              </a:rPr>
              <a:t>Amir works </a:t>
            </a:r>
            <a:r>
              <a:rPr lang="en-GB" sz="1600" b="1" dirty="0">
                <a:latin typeface="Century Gothic" panose="020F0302020204030204"/>
              </a:rPr>
              <a:t>less</a:t>
            </a:r>
            <a:r>
              <a:rPr lang="en-GB" sz="1600" dirty="0">
                <a:latin typeface="Century Gothic" panose="020F0302020204030204"/>
              </a:rPr>
              <a:t> quickly </a:t>
            </a:r>
            <a:r>
              <a:rPr lang="en-GB" sz="1600" b="1" dirty="0">
                <a:latin typeface="Century Gothic" panose="020F0302020204030204"/>
              </a:rPr>
              <a:t>than</a:t>
            </a:r>
            <a:r>
              <a:rPr lang="en-GB" sz="1600" dirty="0">
                <a:latin typeface="Century Gothic" panose="020F0302020204030204"/>
              </a:rPr>
              <a:t> </a:t>
            </a:r>
            <a:r>
              <a:rPr lang="en-GB" sz="1600" dirty="0" err="1">
                <a:latin typeface="Century Gothic" panose="020F0302020204030204"/>
              </a:rPr>
              <a:t>Léa</a:t>
            </a:r>
            <a:r>
              <a:rPr lang="en-GB" sz="1600" dirty="0">
                <a:latin typeface="Century Gothic" panose="020F0302020204030204"/>
              </a:rPr>
              <a:t>.</a:t>
            </a:r>
          </a:p>
          <a:p>
            <a:pPr lvl="0"/>
            <a:endParaRPr lang="en-GB" sz="500" dirty="0">
              <a:latin typeface="Century Gothic" panose="020F0302020204030204"/>
            </a:endParaRPr>
          </a:p>
          <a:p>
            <a:pPr lvl="0"/>
            <a:r>
              <a:rPr lang="en-GB" sz="1600" dirty="0" err="1">
                <a:latin typeface="Century Gothic" panose="020F0302020204030204"/>
              </a:rPr>
              <a:t>Léa</a:t>
            </a:r>
            <a:r>
              <a:rPr lang="en-GB" sz="1600" dirty="0">
                <a:latin typeface="Century Gothic" panose="020F0302020204030204"/>
              </a:rPr>
              <a:t> </a:t>
            </a:r>
            <a:r>
              <a:rPr lang="en-GB" sz="1600" dirty="0" err="1">
                <a:latin typeface="Century Gothic" panose="020F0302020204030204"/>
              </a:rPr>
              <a:t>travaille</a:t>
            </a:r>
            <a:r>
              <a:rPr lang="en-GB" sz="1600" dirty="0">
                <a:latin typeface="Century Gothic" panose="020F0302020204030204"/>
              </a:rPr>
              <a:t> </a:t>
            </a:r>
            <a:r>
              <a:rPr lang="en-GB" sz="1600" b="1" dirty="0" err="1">
                <a:latin typeface="Century Gothic" panose="020F0302020204030204"/>
              </a:rPr>
              <a:t>aussi</a:t>
            </a:r>
            <a:r>
              <a:rPr lang="en-GB" sz="1600" dirty="0">
                <a:latin typeface="Century Gothic" panose="020F0302020204030204"/>
              </a:rPr>
              <a:t> </a:t>
            </a:r>
            <a:r>
              <a:rPr lang="en-GB" sz="1600" dirty="0" err="1">
                <a:latin typeface="Century Gothic" panose="020F0302020204030204"/>
              </a:rPr>
              <a:t>vite</a:t>
            </a:r>
            <a:r>
              <a:rPr lang="en-GB" sz="1600" dirty="0">
                <a:latin typeface="Century Gothic" panose="020F0302020204030204"/>
              </a:rPr>
              <a:t> </a:t>
            </a:r>
            <a:r>
              <a:rPr lang="en-GB" sz="1600" b="1" dirty="0">
                <a:latin typeface="Century Gothic" panose="020F0302020204030204"/>
              </a:rPr>
              <a:t>que</a:t>
            </a:r>
            <a:r>
              <a:rPr lang="en-GB" sz="1600" dirty="0">
                <a:latin typeface="Century Gothic" panose="020F0302020204030204"/>
              </a:rPr>
              <a:t> </a:t>
            </a:r>
            <a:r>
              <a:rPr lang="en-GB" sz="1600" dirty="0" err="1">
                <a:latin typeface="Century Gothic" panose="020F0302020204030204"/>
              </a:rPr>
              <a:t>Noura</a:t>
            </a:r>
            <a:r>
              <a:rPr lang="en-GB" sz="1600" dirty="0">
                <a:latin typeface="Century Gothic" panose="020F0302020204030204"/>
              </a:rPr>
              <a:t>.	</a:t>
            </a:r>
          </a:p>
          <a:p>
            <a:pPr lvl="0"/>
            <a:r>
              <a:rPr lang="en-GB" sz="1600" dirty="0" err="1">
                <a:latin typeface="Century Gothic" panose="020F0302020204030204"/>
              </a:rPr>
              <a:t>Léa</a:t>
            </a:r>
            <a:r>
              <a:rPr lang="en-GB" sz="1600" dirty="0">
                <a:latin typeface="Century Gothic" panose="020F0302020204030204"/>
              </a:rPr>
              <a:t> works </a:t>
            </a:r>
            <a:r>
              <a:rPr lang="en-GB" sz="1600" b="1" dirty="0">
                <a:latin typeface="Century Gothic" panose="020F0302020204030204"/>
              </a:rPr>
              <a:t>as</a:t>
            </a:r>
            <a:r>
              <a:rPr lang="en-GB" sz="1600" dirty="0">
                <a:latin typeface="Century Gothic" panose="020F0302020204030204"/>
              </a:rPr>
              <a:t> quickly </a:t>
            </a:r>
            <a:r>
              <a:rPr lang="en-GB" sz="1600" b="1" dirty="0">
                <a:latin typeface="Century Gothic" panose="020F0302020204030204"/>
              </a:rPr>
              <a:t>as</a:t>
            </a:r>
            <a:r>
              <a:rPr lang="en-GB" sz="1600" dirty="0">
                <a:latin typeface="Century Gothic" panose="020F0302020204030204"/>
              </a:rPr>
              <a:t> </a:t>
            </a:r>
            <a:r>
              <a:rPr lang="en-GB" sz="1600" dirty="0" err="1">
                <a:latin typeface="Century Gothic" panose="020F0302020204030204"/>
              </a:rPr>
              <a:t>Noura</a:t>
            </a:r>
            <a:r>
              <a:rPr lang="en-GB" sz="1600" dirty="0">
                <a:latin typeface="Century Gothic" panose="020F0302020204030204"/>
              </a:rPr>
              <a:t>.</a:t>
            </a:r>
          </a:p>
          <a:p>
            <a:pPr lvl="0"/>
            <a:endParaRPr lang="en-GB" sz="1600" dirty="0">
              <a:latin typeface="Century Gothic" panose="020F0302020204030204"/>
            </a:endParaRPr>
          </a:p>
        </p:txBody>
      </p:sp>
      <p:sp>
        <p:nvSpPr>
          <p:cNvPr id="23" name="Speech Bubble: Rectangle with Corners Rounded 20">
            <a:extLst>
              <a:ext uri="{FF2B5EF4-FFF2-40B4-BE49-F238E27FC236}">
                <a16:creationId xmlns:a16="http://schemas.microsoft.com/office/drawing/2014/main" id="{B60CB533-7E1B-1E4F-98B7-55FDAEC760FD}"/>
              </a:ext>
            </a:extLst>
          </p:cNvPr>
          <p:cNvSpPr/>
          <p:nvPr/>
        </p:nvSpPr>
        <p:spPr>
          <a:xfrm>
            <a:off x="4664570" y="1455223"/>
            <a:ext cx="2053261" cy="809532"/>
          </a:xfrm>
          <a:prstGeom prst="wedgeRoundRectCallout">
            <a:avLst>
              <a:gd name="adj1" fmla="val -65471"/>
              <a:gd name="adj2" fmla="val -20734"/>
              <a:gd name="adj3" fmla="val 16667"/>
            </a:avLst>
          </a:prstGeom>
          <a:solidFill>
            <a:schemeClr val="accent5"/>
          </a:solidFill>
          <a:ln w="12700" cap="flat" cmpd="sng" algn="ctr">
            <a:solidFill>
              <a:schemeClr val="accent4"/>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The comparative form of </a:t>
            </a:r>
            <a:r>
              <a:rPr kumimoji="0" lang="en-GB" sz="1600" b="1" i="0" u="none" strike="noStrike" kern="0" cap="none" spc="0" normalizeH="0" baseline="0" noProof="0" dirty="0">
                <a:ln>
                  <a:noFill/>
                </a:ln>
                <a:effectLst/>
                <a:uLnTx/>
                <a:uFillTx/>
                <a:latin typeface="Century Gothic" panose="020F0302020204030204"/>
                <a:ea typeface="+mn-ea"/>
                <a:cs typeface="+mn-cs"/>
              </a:rPr>
              <a:t>bien</a:t>
            </a:r>
            <a:r>
              <a:rPr kumimoji="0" lang="en-GB" sz="1600" b="0" i="0" u="none" strike="noStrike" kern="0" cap="none" spc="0" normalizeH="0" baseline="0" noProof="0" dirty="0">
                <a:ln>
                  <a:noFill/>
                </a:ln>
                <a:effectLst/>
                <a:uLnTx/>
                <a:uFillTx/>
                <a:latin typeface="Century Gothic" panose="020F0302020204030204"/>
                <a:ea typeface="+mn-ea"/>
                <a:cs typeface="+mn-cs"/>
              </a:rPr>
              <a:t> (well) is </a:t>
            </a:r>
            <a:r>
              <a:rPr kumimoji="0" lang="en-GB" sz="1600" b="1" i="0" u="none" strike="noStrike" kern="0" cap="none" spc="0" normalizeH="0" baseline="0" noProof="0" dirty="0" err="1">
                <a:ln>
                  <a:noFill/>
                </a:ln>
                <a:effectLst/>
                <a:uLnTx/>
                <a:uFillTx/>
                <a:latin typeface="Century Gothic" panose="020F0302020204030204"/>
                <a:ea typeface="+mn-ea"/>
                <a:cs typeface="+mn-cs"/>
              </a:rPr>
              <a:t>mieux</a:t>
            </a:r>
            <a:r>
              <a:rPr kumimoji="0" lang="en-GB" sz="1600" b="0" i="0" u="none" strike="noStrike" kern="0" cap="none" spc="0" normalizeH="0" baseline="0" noProof="0" dirty="0">
                <a:ln>
                  <a:noFill/>
                </a:ln>
                <a:effectLst/>
                <a:uLnTx/>
                <a:uFillTx/>
                <a:latin typeface="Century Gothic" panose="020F0302020204030204"/>
                <a:ea typeface="+mn-ea"/>
                <a:cs typeface="+mn-cs"/>
              </a:rPr>
              <a:t> (better). </a:t>
            </a:r>
          </a:p>
        </p:txBody>
      </p:sp>
      <p:sp>
        <p:nvSpPr>
          <p:cNvPr id="24" name="Speech Bubble: Rectangle with Corners Rounded 20">
            <a:extLst>
              <a:ext uri="{FF2B5EF4-FFF2-40B4-BE49-F238E27FC236}">
                <a16:creationId xmlns:a16="http://schemas.microsoft.com/office/drawing/2014/main" id="{5E4B33D7-FEDF-544B-A823-8A7286BDFC62}"/>
              </a:ext>
            </a:extLst>
          </p:cNvPr>
          <p:cNvSpPr/>
          <p:nvPr/>
        </p:nvSpPr>
        <p:spPr>
          <a:xfrm>
            <a:off x="4642739" y="2383613"/>
            <a:ext cx="2053261" cy="809532"/>
          </a:xfrm>
          <a:prstGeom prst="wedgeRoundRectCallout">
            <a:avLst>
              <a:gd name="adj1" fmla="val -64011"/>
              <a:gd name="adj2" fmla="val -22585"/>
              <a:gd name="adj3" fmla="val 16667"/>
            </a:avLst>
          </a:prstGeom>
          <a:solidFill>
            <a:schemeClr val="accent5"/>
          </a:solidFill>
          <a:ln w="12700" cap="flat" cmpd="sng" algn="ctr">
            <a:solidFill>
              <a:schemeClr val="accent4"/>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ea typeface="+mn-ea"/>
                <a:cs typeface="+mn-cs"/>
              </a:rPr>
              <a:t>Mal</a:t>
            </a:r>
            <a:r>
              <a:rPr kumimoji="0" lang="en-GB" sz="1600" b="0" i="0" u="none" strike="noStrike" kern="0" cap="none" spc="0" normalizeH="0" baseline="0" noProof="0" dirty="0">
                <a:ln>
                  <a:noFill/>
                </a:ln>
                <a:effectLst/>
                <a:uLnTx/>
                <a:uFillTx/>
                <a:latin typeface="Century Gothic" panose="020F0302020204030204"/>
                <a:ea typeface="+mn-ea"/>
                <a:cs typeface="+mn-cs"/>
              </a:rPr>
              <a:t> (badly) does not have a special comparative form. </a:t>
            </a:r>
          </a:p>
        </p:txBody>
      </p:sp>
      <p:sp>
        <p:nvSpPr>
          <p:cNvPr id="11" name="TextBox 10">
            <a:extLst>
              <a:ext uri="{FF2B5EF4-FFF2-40B4-BE49-F238E27FC236}">
                <a16:creationId xmlns:a16="http://schemas.microsoft.com/office/drawing/2014/main" id="{57319668-47E6-4038-A71B-31A3AC5C7468}"/>
              </a:ext>
            </a:extLst>
          </p:cNvPr>
          <p:cNvSpPr txBox="1"/>
          <p:nvPr/>
        </p:nvSpPr>
        <p:spPr>
          <a:xfrm>
            <a:off x="75021" y="3195545"/>
            <a:ext cx="6577619" cy="3047116"/>
          </a:xfrm>
          <a:prstGeom prst="rect">
            <a:avLst/>
          </a:prstGeom>
          <a:noFill/>
        </p:spPr>
        <p:txBody>
          <a:bodyPr wrap="square" rtlCol="0">
            <a:spAutoFit/>
          </a:bodyPr>
          <a:lstStyle/>
          <a:p>
            <a:pPr>
              <a:lnSpc>
                <a:spcPct val="150000"/>
              </a:lnSpc>
            </a:pPr>
            <a:r>
              <a:rPr lang="fr-FR" b="1" dirty="0" err="1">
                <a:latin typeface="Century Gothic" panose="020B0502020202020204" pitchFamily="34" charset="0"/>
              </a:rPr>
              <a:t>Saying</a:t>
            </a:r>
            <a:r>
              <a:rPr lang="fr-FR" b="1" dirty="0">
                <a:latin typeface="Century Gothic" panose="020B0502020202020204" pitchFamily="34" charset="0"/>
              </a:rPr>
              <a:t> ‘</a:t>
            </a:r>
            <a:r>
              <a:rPr lang="fr-FR" b="1" dirty="0" err="1">
                <a:latin typeface="Century Gothic" panose="020B0502020202020204" pitchFamily="34" charset="0"/>
              </a:rPr>
              <a:t>better</a:t>
            </a:r>
            <a:r>
              <a:rPr lang="fr-FR" b="1" dirty="0">
                <a:latin typeface="Century Gothic" panose="020B0502020202020204" pitchFamily="34" charset="0"/>
              </a:rPr>
              <a:t>’</a:t>
            </a:r>
            <a:endParaRPr lang="fr-FR" sz="1600" b="1" dirty="0">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panose="020B0502020202020204" pitchFamily="34" charset="0"/>
              </a:rPr>
              <a:t>As you know, </a:t>
            </a:r>
            <a:r>
              <a:rPr kumimoji="0" lang="en-US" sz="1600" b="1" i="0" u="none" strike="noStrike" kern="1200" cap="none" spc="0" normalizeH="0" baseline="0" noProof="0" dirty="0">
                <a:ln>
                  <a:noFill/>
                </a:ln>
                <a:effectLst/>
                <a:uLnTx/>
                <a:uFillTx/>
                <a:latin typeface="Century Gothic" panose="020B0502020202020204" pitchFamily="34" charset="0"/>
              </a:rPr>
              <a:t>adjectives</a:t>
            </a:r>
            <a:r>
              <a:rPr kumimoji="0" lang="en-US" sz="1600" b="0" i="0" u="none" strike="noStrike" kern="1200" cap="none" spc="0" normalizeH="0" baseline="0" noProof="0" dirty="0">
                <a:ln>
                  <a:noFill/>
                </a:ln>
                <a:effectLst/>
                <a:uLnTx/>
                <a:uFillTx/>
                <a:latin typeface="Century Gothic" panose="020B0502020202020204" pitchFamily="34" charset="0"/>
              </a:rPr>
              <a:t> describe </a:t>
            </a:r>
            <a:r>
              <a:rPr kumimoji="0" lang="en-US" sz="1600" b="1" i="0" u="none" strike="noStrike" kern="1200" cap="none" spc="0" normalizeH="0" baseline="0" noProof="0" dirty="0">
                <a:ln>
                  <a:noFill/>
                </a:ln>
                <a:effectLst/>
                <a:uLnTx/>
                <a:uFillTx/>
                <a:latin typeface="Century Gothic" panose="020B0502020202020204" pitchFamily="34" charset="0"/>
              </a:rPr>
              <a:t>nouns</a:t>
            </a:r>
            <a:r>
              <a:rPr kumimoji="0" lang="en-US" sz="1600" b="0" i="0" u="none" strike="noStrike" kern="1200" cap="none" spc="0" normalizeH="0" baseline="0" noProof="0" dirty="0">
                <a:ln>
                  <a:noFill/>
                </a:ln>
                <a:effectLst/>
                <a:uLnTx/>
                <a:uFillTx/>
                <a:latin typeface="Century Gothic" panose="020B0502020202020204" pitchFamily="34" charset="0"/>
              </a:rPr>
              <a:t> (what something is like):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panose="020B0502020202020204" pitchFamily="34" charset="0"/>
              </a:rPr>
              <a:t>Ce livre </a:t>
            </a:r>
            <a:r>
              <a:rPr kumimoji="0" lang="en-US" sz="1600" b="0" i="0" u="none" strike="noStrike" kern="1200" cap="none" spc="0" normalizeH="0" baseline="0" noProof="0" dirty="0" err="1">
                <a:ln>
                  <a:noFill/>
                </a:ln>
                <a:effectLst/>
                <a:uLnTx/>
                <a:uFillTx/>
                <a:latin typeface="Century Gothic" panose="020B0502020202020204" pitchFamily="34" charset="0"/>
              </a:rPr>
              <a:t>est</a:t>
            </a:r>
            <a:r>
              <a:rPr kumimoji="0" lang="en-US" sz="1600" b="0" i="0" u="none" strike="noStrike" kern="1200" cap="none" spc="0" normalizeH="0" baseline="0" noProof="0" dirty="0">
                <a:ln>
                  <a:noFill/>
                </a:ln>
                <a:effectLst/>
                <a:uLnTx/>
                <a:uFillTx/>
                <a:latin typeface="Century Gothic" panose="020B0502020202020204" pitchFamily="34" charset="0"/>
              </a:rPr>
              <a:t> </a:t>
            </a:r>
            <a:r>
              <a:rPr kumimoji="0" lang="en-US" sz="1600" b="1" i="0" u="none" strike="noStrike" kern="1200" cap="none" spc="0" normalizeH="0" baseline="0" noProof="0" dirty="0">
                <a:ln>
                  <a:noFill/>
                </a:ln>
                <a:effectLst/>
                <a:uLnTx/>
                <a:uFillTx/>
                <a:latin typeface="Century Gothic" panose="020B0502020202020204" pitchFamily="34" charset="0"/>
              </a:rPr>
              <a:t>bon</a:t>
            </a:r>
            <a:r>
              <a:rPr kumimoji="0" lang="en-US" sz="1600" b="0" i="0" u="none" strike="noStrike" kern="1200" cap="none" spc="0" normalizeH="0" baseline="0" noProof="0" dirty="0">
                <a:ln>
                  <a:noFill/>
                </a:ln>
                <a:effectLst/>
                <a:uLnTx/>
                <a:uFillTx/>
                <a:latin typeface="Century Gothic" panose="020B0502020202020204" pitchFamily="34" charset="0"/>
              </a:rPr>
              <a:t>.</a:t>
            </a:r>
            <a:r>
              <a:rPr kumimoji="0" lang="en-US" sz="1600" b="0" i="1" u="none" strike="noStrike" kern="1200" cap="none" spc="0" normalizeH="0" baseline="0" noProof="0" dirty="0">
                <a:ln>
                  <a:noFill/>
                </a:ln>
                <a:effectLst/>
                <a:uLnTx/>
                <a:uFillTx/>
                <a:latin typeface="Century Gothic" panose="020B0502020202020204" pitchFamily="34" charset="0"/>
              </a:rPr>
              <a:t>		</a:t>
            </a:r>
            <a:r>
              <a:rPr kumimoji="0" lang="en-US" sz="1600" b="0" i="0" u="none" strike="noStrike" kern="1200" cap="none" spc="0" normalizeH="0" baseline="0" noProof="0" dirty="0">
                <a:ln>
                  <a:noFill/>
                </a:ln>
                <a:effectLst/>
                <a:uLnTx/>
                <a:uFillTx/>
                <a:latin typeface="Century Gothic" panose="020B0502020202020204" pitchFamily="34" charset="0"/>
              </a:rPr>
              <a:t>Ce livre </a:t>
            </a:r>
            <a:r>
              <a:rPr kumimoji="0" lang="en-US" sz="1600" b="0" i="0" u="none" strike="noStrike" kern="1200" cap="none" spc="0" normalizeH="0" baseline="0" noProof="0" dirty="0" err="1">
                <a:ln>
                  <a:noFill/>
                </a:ln>
                <a:effectLst/>
                <a:uLnTx/>
                <a:uFillTx/>
                <a:latin typeface="Century Gothic" panose="020B0502020202020204" pitchFamily="34" charset="0"/>
              </a:rPr>
              <a:t>est</a:t>
            </a:r>
            <a:r>
              <a:rPr kumimoji="0" lang="en-US" sz="1600" b="0" i="0" u="none" strike="noStrike" kern="1200" cap="none" spc="0" normalizeH="0" baseline="0" noProof="0" dirty="0">
                <a:ln>
                  <a:noFill/>
                </a:ln>
                <a:effectLst/>
                <a:uLnTx/>
                <a:uFillTx/>
                <a:latin typeface="Century Gothic" panose="020B0502020202020204" pitchFamily="34" charset="0"/>
              </a:rPr>
              <a:t> </a:t>
            </a:r>
            <a:r>
              <a:rPr kumimoji="0" lang="en-US" sz="1600" b="1" i="0" u="none" strike="noStrike" kern="1200" cap="none" spc="0" normalizeH="0" baseline="0" noProof="0" dirty="0" err="1">
                <a:ln>
                  <a:noFill/>
                </a:ln>
                <a:effectLst/>
                <a:uLnTx/>
                <a:uFillTx/>
                <a:latin typeface="Century Gothic" panose="020B0502020202020204" pitchFamily="34" charset="0"/>
              </a:rPr>
              <a:t>meilleur</a:t>
            </a:r>
            <a:r>
              <a:rPr kumimoji="0" lang="en-US" sz="1600" b="1" i="0" u="none" strike="noStrike" kern="1200" cap="none" spc="0" normalizeH="0" baseline="0" noProof="0" dirty="0">
                <a:ln>
                  <a:noFill/>
                </a:ln>
                <a:effectLst/>
                <a:uLnTx/>
                <a:uFillTx/>
                <a:latin typeface="Century Gothic" panose="020B0502020202020204" pitchFamily="34" charset="0"/>
              </a:rPr>
              <a:t>.</a:t>
            </a:r>
            <a:r>
              <a:rPr kumimoji="0" lang="en-US" sz="1600" b="0" i="0" u="none" strike="noStrike" kern="1200" cap="none" spc="0" normalizeH="0" baseline="0" noProof="0" dirty="0">
                <a:ln>
                  <a:noFill/>
                </a:ln>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panose="020B0502020202020204" pitchFamily="34" charset="0"/>
              </a:rPr>
              <a:t>This book is </a:t>
            </a:r>
            <a:r>
              <a:rPr kumimoji="0" lang="en-US" sz="1600" b="1" i="0" u="none" strike="noStrike" kern="1200" cap="none" spc="0" normalizeH="0" baseline="0" noProof="0" dirty="0">
                <a:ln>
                  <a:noFill/>
                </a:ln>
                <a:effectLst/>
                <a:uLnTx/>
                <a:uFillTx/>
                <a:latin typeface="Century Gothic" panose="020B0502020202020204" pitchFamily="34" charset="0"/>
              </a:rPr>
              <a:t>good</a:t>
            </a:r>
            <a:r>
              <a:rPr kumimoji="0" lang="en-US" sz="1600" b="0" i="0" u="none" strike="noStrike" kern="1200" cap="none" spc="0" normalizeH="0" baseline="0" noProof="0" dirty="0">
                <a:ln>
                  <a:noFill/>
                </a:ln>
                <a:effectLst/>
                <a:uLnTx/>
                <a:uFillTx/>
                <a:latin typeface="Century Gothic" panose="020B0502020202020204" pitchFamily="34" charset="0"/>
              </a:rPr>
              <a:t>.		This book is </a:t>
            </a:r>
            <a:r>
              <a:rPr kumimoji="0" lang="en-US" sz="1600" b="1" i="0" u="none" strike="noStrike" kern="1200" cap="none" spc="0" normalizeH="0" baseline="0" noProof="0" dirty="0">
                <a:ln>
                  <a:noFill/>
                </a:ln>
                <a:effectLst/>
                <a:uLnTx/>
                <a:uFillTx/>
                <a:latin typeface="Century Gothic" panose="020B0502020202020204" pitchFamily="34" charset="0"/>
              </a:rPr>
              <a:t>better</a:t>
            </a:r>
            <a:r>
              <a:rPr kumimoji="0" lang="en-US" sz="1600" b="0" i="0" u="none" strike="noStrike" kern="1200" cap="none" spc="0" normalizeH="0" baseline="0" noProof="0" dirty="0">
                <a:ln>
                  <a:noFill/>
                </a:ln>
                <a:effectLst/>
                <a:uLnTx/>
                <a:uFillTx/>
                <a:latin typeface="Century Gothic" panose="020B0502020202020204" pitchFamily="34" charset="0"/>
              </a:rPr>
              <a:t>.</a:t>
            </a:r>
          </a:p>
          <a:p>
            <a:pPr>
              <a:lnSpc>
                <a:spcPct val="150000"/>
              </a:lnSpc>
              <a:defRPr/>
            </a:pPr>
            <a:r>
              <a:rPr lang="en-US" sz="1600" b="1" dirty="0">
                <a:latin typeface="Century Gothic" panose="020B0502020202020204" pitchFamily="34" charset="0"/>
              </a:rPr>
              <a:t>Bien </a:t>
            </a:r>
            <a:r>
              <a:rPr lang="en-US" sz="1600" dirty="0">
                <a:latin typeface="Century Gothic" panose="020B0502020202020204" pitchFamily="34" charset="0"/>
              </a:rPr>
              <a:t>and </a:t>
            </a:r>
            <a:r>
              <a:rPr lang="en-US" sz="1600" b="1" dirty="0" err="1">
                <a:latin typeface="Century Gothic" panose="020B0502020202020204" pitchFamily="34" charset="0"/>
              </a:rPr>
              <a:t>mieux</a:t>
            </a:r>
            <a:r>
              <a:rPr lang="en-US" sz="1600" b="1" dirty="0">
                <a:latin typeface="Century Gothic" panose="020B0502020202020204" pitchFamily="34" charset="0"/>
              </a:rPr>
              <a:t> </a:t>
            </a:r>
            <a:r>
              <a:rPr lang="en-US" sz="1600" dirty="0">
                <a:latin typeface="Century Gothic" panose="020B0502020202020204" pitchFamily="34" charset="0"/>
              </a:rPr>
              <a:t>are the </a:t>
            </a:r>
            <a:r>
              <a:rPr lang="en-US" sz="1600" b="1" dirty="0">
                <a:latin typeface="Century Gothic" panose="020B0502020202020204" pitchFamily="34" charset="0"/>
              </a:rPr>
              <a:t>adverbial forms</a:t>
            </a:r>
            <a:r>
              <a:rPr lang="en-US" sz="1600" dirty="0">
                <a:latin typeface="Century Gothic" panose="020B0502020202020204" pitchFamily="34" charset="0"/>
              </a:rPr>
              <a:t> of </a:t>
            </a:r>
            <a:r>
              <a:rPr lang="en-US" sz="1600" b="1" dirty="0">
                <a:latin typeface="Century Gothic" panose="020B0502020202020204" pitchFamily="34" charset="0"/>
              </a:rPr>
              <a:t>bon </a:t>
            </a:r>
            <a:r>
              <a:rPr lang="en-US" sz="1600" dirty="0">
                <a:latin typeface="Century Gothic" panose="020B0502020202020204" pitchFamily="34" charset="0"/>
              </a:rPr>
              <a:t>and </a:t>
            </a:r>
            <a:r>
              <a:rPr lang="en-US" sz="1600" b="1" dirty="0" err="1">
                <a:latin typeface="Century Gothic" panose="020B0502020202020204" pitchFamily="34" charset="0"/>
              </a:rPr>
              <a:t>meilleur</a:t>
            </a:r>
            <a:r>
              <a:rPr lang="en-US" sz="1600" dirty="0">
                <a:latin typeface="Century Gothic" panose="020B0502020202020204" pitchFamily="34" charset="0"/>
              </a:rPr>
              <a:t>.</a:t>
            </a:r>
            <a:endParaRPr kumimoji="0" lang="en-US" sz="1600"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B0502020202020204" pitchFamily="34" charset="0"/>
              </a:rPr>
              <a:t>Adverbs</a:t>
            </a:r>
            <a:r>
              <a:rPr kumimoji="0" lang="en-US" sz="1600" b="0" i="0" u="none" strike="noStrike" kern="1200" cap="none" spc="0" normalizeH="0" baseline="0" noProof="0" dirty="0">
                <a:ln>
                  <a:noFill/>
                </a:ln>
                <a:effectLst/>
                <a:uLnTx/>
                <a:uFillTx/>
                <a:latin typeface="Century Gothic" panose="020B0502020202020204" pitchFamily="34" charset="0"/>
              </a:rPr>
              <a:t> describe </a:t>
            </a:r>
            <a:r>
              <a:rPr kumimoji="0" lang="en-US" sz="1600" b="1" i="0" u="none" strike="noStrike" kern="1200" cap="none" spc="0" normalizeH="0" baseline="0" noProof="0" dirty="0">
                <a:ln>
                  <a:noFill/>
                </a:ln>
                <a:effectLst/>
                <a:uLnTx/>
                <a:uFillTx/>
                <a:latin typeface="Century Gothic" panose="020B0502020202020204" pitchFamily="34" charset="0"/>
              </a:rPr>
              <a:t>verbs</a:t>
            </a:r>
            <a:r>
              <a:rPr kumimoji="0" lang="en-US" sz="1600" b="0" i="0" u="none" strike="noStrike" kern="1200" cap="none" spc="0" normalizeH="0" baseline="0" noProof="0" dirty="0">
                <a:ln>
                  <a:noFill/>
                </a:ln>
                <a:effectLst/>
                <a:uLnTx/>
                <a:uFillTx/>
                <a:latin typeface="Century Gothic" panose="020B0502020202020204" pitchFamily="34" charset="0"/>
              </a:rPr>
              <a:t> (how something is done/happens):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panose="020B0502020202020204" pitchFamily="34" charset="0"/>
              </a:rPr>
              <a:t>Je </a:t>
            </a:r>
            <a:r>
              <a:rPr kumimoji="0" lang="en-US" sz="1600" b="0" i="0" u="none" strike="noStrike" kern="1200" cap="none" spc="0" normalizeH="0" baseline="0" noProof="0" dirty="0" err="1">
                <a:ln>
                  <a:noFill/>
                </a:ln>
                <a:effectLst/>
                <a:uLnTx/>
                <a:uFillTx/>
                <a:latin typeface="Century Gothic" panose="020B0502020202020204" pitchFamily="34" charset="0"/>
              </a:rPr>
              <a:t>joue</a:t>
            </a:r>
            <a:r>
              <a:rPr kumimoji="0" lang="en-US" sz="1600" b="0" i="0" u="none" strike="noStrike" kern="1200" cap="none" spc="0" normalizeH="0" baseline="0" noProof="0" dirty="0">
                <a:ln>
                  <a:noFill/>
                </a:ln>
                <a:effectLst/>
                <a:uLnTx/>
                <a:uFillTx/>
                <a:latin typeface="Century Gothic" panose="020B0502020202020204" pitchFamily="34" charset="0"/>
              </a:rPr>
              <a:t> </a:t>
            </a:r>
            <a:r>
              <a:rPr kumimoji="0" lang="en-US" sz="1600" b="1" i="0" u="none" strike="noStrike" kern="1200" cap="none" spc="0" normalizeH="0" baseline="0" noProof="0" dirty="0">
                <a:ln>
                  <a:noFill/>
                </a:ln>
                <a:effectLst/>
                <a:uLnTx/>
                <a:uFillTx/>
                <a:latin typeface="Century Gothic" panose="020B0502020202020204" pitchFamily="34" charset="0"/>
              </a:rPr>
              <a:t>bien </a:t>
            </a:r>
            <a:r>
              <a:rPr kumimoji="0" lang="en-US" sz="1600" b="0" i="0" u="none" strike="noStrike" kern="1200" cap="none" spc="0" normalizeH="0" baseline="0" noProof="0" dirty="0">
                <a:ln>
                  <a:noFill/>
                </a:ln>
                <a:effectLst/>
                <a:uLnTx/>
                <a:uFillTx/>
                <a:latin typeface="Century Gothic" panose="020B0502020202020204" pitchFamily="34" charset="0"/>
              </a:rPr>
              <a:t>aux </a:t>
            </a:r>
            <a:r>
              <a:rPr kumimoji="0" lang="en-US" sz="1600" b="0" i="0" u="none" strike="noStrike" kern="1200" cap="none" spc="0" normalizeH="0" baseline="0" noProof="0" dirty="0" err="1">
                <a:ln>
                  <a:noFill/>
                </a:ln>
                <a:effectLst/>
                <a:uLnTx/>
                <a:uFillTx/>
                <a:latin typeface="Century Gothic" panose="020B0502020202020204" pitchFamily="34" charset="0"/>
              </a:rPr>
              <a:t>cartes</a:t>
            </a:r>
            <a:r>
              <a:rPr kumimoji="0" lang="en-US" sz="1600" b="0" i="0" u="none" strike="noStrike" kern="1200" cap="none" spc="0" normalizeH="0" baseline="0" noProof="0" dirty="0">
                <a:ln>
                  <a:noFill/>
                </a:ln>
                <a:effectLst/>
                <a:uLnTx/>
                <a:uFillTx/>
                <a:latin typeface="Century Gothic" panose="020B0502020202020204" pitchFamily="34" charset="0"/>
              </a:rPr>
              <a:t>.</a:t>
            </a:r>
            <a:r>
              <a:rPr kumimoji="0" lang="en-US" sz="1600" b="0" i="1" u="none" strike="noStrike" kern="1200" cap="none" spc="0" normalizeH="0" baseline="0" noProof="0" dirty="0">
                <a:ln>
                  <a:noFill/>
                </a:ln>
                <a:effectLst/>
                <a:uLnTx/>
                <a:uFillTx/>
                <a:latin typeface="Century Gothic" panose="020B0502020202020204" pitchFamily="34" charset="0"/>
              </a:rPr>
              <a:t>	</a:t>
            </a:r>
            <a:r>
              <a:rPr kumimoji="0" lang="en-US" sz="1600" b="0" i="0" u="none" strike="noStrike" kern="1200" cap="none" spc="0" normalizeH="0" baseline="0" noProof="0" dirty="0">
                <a:ln>
                  <a:noFill/>
                </a:ln>
                <a:effectLst/>
                <a:uLnTx/>
                <a:uFillTx/>
                <a:latin typeface="Century Gothic" panose="020B0502020202020204" pitchFamily="34" charset="0"/>
              </a:rPr>
              <a:t>Tu </a:t>
            </a:r>
            <a:r>
              <a:rPr kumimoji="0" lang="en-US" sz="1600" b="0" i="0" u="none" strike="noStrike" kern="1200" cap="none" spc="0" normalizeH="0" baseline="0" noProof="0" dirty="0" err="1">
                <a:ln>
                  <a:noFill/>
                </a:ln>
                <a:effectLst/>
                <a:uLnTx/>
                <a:uFillTx/>
                <a:latin typeface="Century Gothic" panose="020B0502020202020204" pitchFamily="34" charset="0"/>
              </a:rPr>
              <a:t>joues</a:t>
            </a:r>
            <a:r>
              <a:rPr kumimoji="0" lang="en-US" sz="1600" b="0" i="0" u="none" strike="noStrike" kern="1200" cap="none" spc="0" normalizeH="0" baseline="0" noProof="0" dirty="0">
                <a:ln>
                  <a:noFill/>
                </a:ln>
                <a:effectLst/>
                <a:uLnTx/>
                <a:uFillTx/>
                <a:latin typeface="Century Gothic" panose="020B0502020202020204" pitchFamily="34" charset="0"/>
              </a:rPr>
              <a:t> </a:t>
            </a:r>
            <a:r>
              <a:rPr kumimoji="0" lang="en-US" sz="1600" b="1" i="0" u="none" strike="noStrike" kern="1200" cap="none" spc="0" normalizeH="0" baseline="0" noProof="0" dirty="0" err="1">
                <a:ln>
                  <a:noFill/>
                </a:ln>
                <a:effectLst/>
                <a:uLnTx/>
                <a:uFillTx/>
                <a:latin typeface="Century Gothic" panose="020B0502020202020204" pitchFamily="34" charset="0"/>
              </a:rPr>
              <a:t>mieux</a:t>
            </a:r>
            <a:r>
              <a:rPr kumimoji="0" lang="en-US" sz="1600" b="1" i="0" u="none" strike="noStrike" kern="1200" cap="none" spc="0" normalizeH="0" baseline="0" noProof="0" dirty="0">
                <a:ln>
                  <a:noFill/>
                </a:ln>
                <a:effectLst/>
                <a:uLnTx/>
                <a:uFillTx/>
                <a:latin typeface="Century Gothic" panose="020B0502020202020204" pitchFamily="34" charset="0"/>
              </a:rPr>
              <a:t> </a:t>
            </a:r>
            <a:r>
              <a:rPr kumimoji="0" lang="en-US" sz="1600" b="0" i="0" u="none" strike="noStrike" kern="1200" cap="none" spc="0" normalizeH="0" baseline="0" noProof="0" dirty="0">
                <a:ln>
                  <a:noFill/>
                </a:ln>
                <a:effectLst/>
                <a:uLnTx/>
                <a:uFillTx/>
                <a:latin typeface="Century Gothic" panose="020B0502020202020204" pitchFamily="34" charset="0"/>
              </a:rPr>
              <a:t>aux </a:t>
            </a:r>
            <a:r>
              <a:rPr kumimoji="0" lang="en-US" sz="1600" b="0" i="0" u="none" strike="noStrike" kern="1200" cap="none" spc="0" normalizeH="0" baseline="0" noProof="0" dirty="0" err="1">
                <a:ln>
                  <a:noFill/>
                </a:ln>
                <a:effectLst/>
                <a:uLnTx/>
                <a:uFillTx/>
                <a:latin typeface="Century Gothic" panose="020B0502020202020204" pitchFamily="34" charset="0"/>
              </a:rPr>
              <a:t>cartes</a:t>
            </a:r>
            <a:r>
              <a:rPr kumimoji="0" lang="en-US" sz="1600" b="0" i="0" u="none" strike="noStrike" kern="1200" cap="none" spc="0" normalizeH="0" baseline="0" noProof="0" dirty="0">
                <a:ln>
                  <a:noFill/>
                </a:ln>
                <a:effectLst/>
                <a:uLnTx/>
                <a:uFillTx/>
                <a:latin typeface="Century Gothic" panose="020B0502020202020204" pitchFamily="34" charset="0"/>
              </a:rPr>
              <a:t>.</a:t>
            </a:r>
            <a:endParaRPr kumimoji="0" lang="en-US" sz="1600" b="1"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panose="020B0502020202020204" pitchFamily="34" charset="0"/>
              </a:rPr>
              <a:t>I play cards </a:t>
            </a:r>
            <a:r>
              <a:rPr kumimoji="0" lang="en-US" sz="1600" b="1" i="0" u="none" strike="noStrike" kern="1200" cap="none" spc="0" normalizeH="0" baseline="0" noProof="0" dirty="0">
                <a:ln>
                  <a:noFill/>
                </a:ln>
                <a:effectLst/>
                <a:uLnTx/>
                <a:uFillTx/>
                <a:latin typeface="Century Gothic" panose="020B0502020202020204" pitchFamily="34" charset="0"/>
              </a:rPr>
              <a:t>well.</a:t>
            </a:r>
            <a:r>
              <a:rPr kumimoji="0" lang="en-US" sz="1600" b="0" i="1" u="none" strike="noStrike" kern="1200" cap="none" spc="0" normalizeH="0" baseline="0" noProof="0" dirty="0">
                <a:ln>
                  <a:noFill/>
                </a:ln>
                <a:effectLst/>
                <a:uLnTx/>
                <a:uFillTx/>
                <a:latin typeface="Century Gothic" panose="020B0502020202020204" pitchFamily="34" charset="0"/>
              </a:rPr>
              <a:t>		</a:t>
            </a:r>
            <a:r>
              <a:rPr kumimoji="0" lang="en-US" sz="1600" b="0" i="0" u="none" strike="noStrike" kern="1200" cap="none" spc="0" normalizeH="0" baseline="0" noProof="0" dirty="0">
                <a:ln>
                  <a:noFill/>
                </a:ln>
                <a:effectLst/>
                <a:uLnTx/>
                <a:uFillTx/>
                <a:latin typeface="Century Gothic" panose="020B0502020202020204" pitchFamily="34" charset="0"/>
              </a:rPr>
              <a:t>You play cards </a:t>
            </a:r>
            <a:r>
              <a:rPr kumimoji="0" lang="en-US" sz="1600" b="1" i="0" u="none" strike="noStrike" kern="1200" cap="none" spc="0" normalizeH="0" baseline="0" noProof="0" dirty="0">
                <a:ln>
                  <a:noFill/>
                </a:ln>
                <a:effectLst/>
                <a:uLnTx/>
                <a:uFillTx/>
                <a:latin typeface="Century Gothic" panose="020B0502020202020204" pitchFamily="34" charset="0"/>
              </a:rPr>
              <a:t>better.</a:t>
            </a:r>
            <a:endParaRPr lang="fr-FR" b="1" dirty="0"/>
          </a:p>
        </p:txBody>
      </p:sp>
      <p:sp>
        <p:nvSpPr>
          <p:cNvPr id="34" name="TextBox 33">
            <a:extLst>
              <a:ext uri="{FF2B5EF4-FFF2-40B4-BE49-F238E27FC236}">
                <a16:creationId xmlns:a16="http://schemas.microsoft.com/office/drawing/2014/main" id="{EA88B7CB-5D29-4061-9BDE-99BD8CB4C21C}"/>
              </a:ext>
            </a:extLst>
          </p:cNvPr>
          <p:cNvSpPr txBox="1"/>
          <p:nvPr/>
        </p:nvSpPr>
        <p:spPr>
          <a:xfrm>
            <a:off x="54000" y="6321814"/>
            <a:ext cx="6550795" cy="15227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F0302020204030204"/>
                <a:ea typeface="+mn-ea"/>
                <a:cs typeface="+mn-cs"/>
              </a:rPr>
              <a:t>The English word ‘</a:t>
            </a:r>
            <a:r>
              <a:rPr kumimoji="0" lang="en-GB" sz="1600" b="1" i="0" u="none" strike="noStrike" kern="1200" cap="none" spc="0" normalizeH="0" baseline="0" noProof="0" dirty="0">
                <a:ln>
                  <a:noFill/>
                </a:ln>
                <a:effectLst/>
                <a:uLnTx/>
                <a:uFillTx/>
                <a:latin typeface="Century Gothic" panose="020F0302020204030204"/>
                <a:ea typeface="+mn-ea"/>
                <a:cs typeface="+mn-cs"/>
              </a:rPr>
              <a:t>better</a:t>
            </a:r>
            <a:r>
              <a:rPr kumimoji="0" lang="en-GB" sz="1600" b="0" i="0" u="none" strike="noStrike" kern="1200" cap="none" spc="0" normalizeH="0" baseline="0" noProof="0" dirty="0">
                <a:ln>
                  <a:noFill/>
                </a:ln>
                <a:effectLst/>
                <a:uLnTx/>
                <a:uFillTx/>
                <a:latin typeface="Century Gothic" panose="020F0302020204030204"/>
                <a:ea typeface="+mn-ea"/>
                <a:cs typeface="+mn-cs"/>
              </a:rPr>
              <a:t>’</a:t>
            </a:r>
            <a:r>
              <a:rPr kumimoji="0" lang="en-GB" sz="1600" b="1" i="0" u="none" strike="noStrike" kern="1200" cap="none" spc="0" normalizeH="0" baseline="0" noProof="0" dirty="0">
                <a:ln>
                  <a:noFill/>
                </a:ln>
                <a:effectLst/>
                <a:uLnTx/>
                <a:uFillTx/>
                <a:latin typeface="Century Gothic" panose="020F0302020204030204"/>
                <a:ea typeface="+mn-ea"/>
                <a:cs typeface="+mn-cs"/>
              </a:rPr>
              <a:t> </a:t>
            </a:r>
            <a:r>
              <a:rPr kumimoji="0" lang="en-GB" sz="1600" b="0" i="0" u="none" strike="noStrike" kern="1200" cap="none" spc="0" normalizeH="0" baseline="0" noProof="0" dirty="0">
                <a:ln>
                  <a:noFill/>
                </a:ln>
                <a:effectLst/>
                <a:uLnTx/>
                <a:uFillTx/>
                <a:latin typeface="Century Gothic" panose="020F0302020204030204"/>
                <a:ea typeface="+mn-ea"/>
                <a:cs typeface="+mn-cs"/>
              </a:rPr>
              <a:t>can be an adjective </a:t>
            </a:r>
            <a:r>
              <a:rPr kumimoji="0" lang="en-GB" sz="1600" b="1" i="0" u="none" strike="noStrike" kern="1200" cap="none" spc="0" normalizeH="0" baseline="0" noProof="0" dirty="0">
                <a:ln>
                  <a:noFill/>
                </a:ln>
                <a:effectLst/>
                <a:uLnTx/>
                <a:uFillTx/>
                <a:latin typeface="Century Gothic" panose="020F0302020204030204"/>
                <a:ea typeface="+mn-ea"/>
                <a:cs typeface="+mn-cs"/>
              </a:rPr>
              <a:t>or</a:t>
            </a:r>
            <a:r>
              <a:rPr kumimoji="0" lang="en-GB" sz="1600" b="0" i="0" u="none" strike="noStrike" kern="1200" cap="none" spc="0" normalizeH="0" baseline="0" noProof="0" dirty="0">
                <a:ln>
                  <a:noFill/>
                </a:ln>
                <a:effectLst/>
                <a:uLnTx/>
                <a:uFillTx/>
                <a:latin typeface="Century Gothic" panose="020F0302020204030204"/>
                <a:ea typeface="+mn-ea"/>
                <a:cs typeface="+mn-cs"/>
              </a:rPr>
              <a:t> an adverb - it does not tell you whether a noun or verb is being described. The French translation </a:t>
            </a:r>
            <a:r>
              <a:rPr kumimoji="0" lang="en-GB" sz="1600" b="1" i="0" u="none" strike="noStrike" kern="1200" cap="none" spc="0" normalizeH="0" baseline="0" noProof="0" dirty="0">
                <a:ln>
                  <a:noFill/>
                </a:ln>
                <a:effectLst/>
                <a:uLnTx/>
                <a:uFillTx/>
                <a:latin typeface="Century Gothic" panose="020F0302020204030204"/>
                <a:ea typeface="+mn-ea"/>
                <a:cs typeface="+mn-cs"/>
              </a:rPr>
              <a:t>‘</a:t>
            </a:r>
            <a:r>
              <a:rPr kumimoji="0" lang="en-GB" sz="1600" b="1" i="0" u="none" strike="noStrike" kern="1200" cap="none" spc="0" normalizeH="0" baseline="0" noProof="0" dirty="0" err="1">
                <a:ln>
                  <a:noFill/>
                </a:ln>
                <a:effectLst/>
                <a:uLnTx/>
                <a:uFillTx/>
                <a:latin typeface="Century Gothic" panose="020F0302020204030204"/>
                <a:ea typeface="+mn-ea"/>
                <a:cs typeface="+mn-cs"/>
              </a:rPr>
              <a:t>mieux</a:t>
            </a:r>
            <a:r>
              <a:rPr kumimoji="0" lang="en-GB" sz="1600" b="1" i="0" u="none" strike="noStrike" kern="1200" cap="none" spc="0" normalizeH="0" baseline="0" noProof="0" dirty="0">
                <a:ln>
                  <a:noFill/>
                </a:ln>
                <a:effectLst/>
                <a:uLnTx/>
                <a:uFillTx/>
                <a:latin typeface="Century Gothic" panose="020F0302020204030204"/>
                <a:ea typeface="+mn-ea"/>
                <a:cs typeface="+mn-cs"/>
              </a:rPr>
              <a:t>’ </a:t>
            </a:r>
            <a:r>
              <a:rPr kumimoji="0" lang="en-GB" sz="1600" i="0" u="none" strike="noStrike" kern="1200" cap="none" spc="0" normalizeH="0" baseline="0" noProof="0" dirty="0">
                <a:ln>
                  <a:noFill/>
                </a:ln>
                <a:effectLst/>
                <a:uLnTx/>
                <a:uFillTx/>
                <a:latin typeface="Century Gothic" panose="020F0302020204030204"/>
                <a:ea typeface="+mn-ea"/>
                <a:cs typeface="+mn-cs"/>
              </a:rPr>
              <a:t>or </a:t>
            </a:r>
            <a:r>
              <a:rPr kumimoji="0" lang="en-GB" sz="1600" b="1" i="0" u="none" strike="noStrike" kern="1200" cap="none" spc="0" normalizeH="0" baseline="0" noProof="0" dirty="0">
                <a:ln>
                  <a:noFill/>
                </a:ln>
                <a:effectLst/>
                <a:uLnTx/>
                <a:uFillTx/>
                <a:latin typeface="Century Gothic" panose="020F0302020204030204"/>
                <a:ea typeface="+mn-ea"/>
                <a:cs typeface="+mn-cs"/>
              </a:rPr>
              <a:t>‘</a:t>
            </a:r>
            <a:r>
              <a:rPr kumimoji="0" lang="en-GB" sz="1600" b="1" i="0" u="none" strike="noStrike" kern="1200" cap="none" spc="0" normalizeH="0" baseline="0" noProof="0" dirty="0" err="1">
                <a:ln>
                  <a:noFill/>
                </a:ln>
                <a:effectLst/>
                <a:uLnTx/>
                <a:uFillTx/>
                <a:latin typeface="Century Gothic" panose="020F0302020204030204"/>
                <a:ea typeface="+mn-ea"/>
                <a:cs typeface="+mn-cs"/>
              </a:rPr>
              <a:t>meilleur</a:t>
            </a:r>
            <a:r>
              <a:rPr kumimoji="0" lang="en-GB" sz="1600" b="1" i="0" u="none" strike="noStrike" kern="1200" cap="none" spc="0" normalizeH="0" baseline="0" noProof="0" dirty="0">
                <a:ln>
                  <a:noFill/>
                </a:ln>
                <a:effectLst/>
                <a:uLnTx/>
                <a:uFillTx/>
                <a:latin typeface="Century Gothic" panose="020F0302020204030204"/>
                <a:ea typeface="+mn-ea"/>
                <a:cs typeface="+mn-cs"/>
              </a:rPr>
              <a:t>’</a:t>
            </a:r>
            <a:r>
              <a:rPr kumimoji="0" lang="en-GB" sz="1600" i="0" u="none" strike="noStrike" kern="1200" cap="none" spc="0" normalizeH="0" baseline="0" noProof="0" dirty="0">
                <a:ln>
                  <a:noFill/>
                </a:ln>
                <a:effectLst/>
                <a:uLnTx/>
                <a:uFillTx/>
                <a:latin typeface="Century Gothic" panose="020F0302020204030204"/>
                <a:ea typeface="+mn-ea"/>
                <a:cs typeface="+mn-cs"/>
              </a:rPr>
              <a:t> </a:t>
            </a:r>
            <a:r>
              <a:rPr lang="en-GB" sz="1600" dirty="0">
                <a:latin typeface="Century Gothic" panose="020F0302020204030204"/>
              </a:rPr>
              <a:t>gives us this information.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600" i="0" u="none" strike="noStrike" kern="1200" cap="none" spc="0" normalizeH="0" baseline="0" noProof="0" dirty="0">
                <a:ln>
                  <a:noFill/>
                </a:ln>
                <a:effectLst/>
                <a:uLnTx/>
                <a:uFillTx/>
                <a:latin typeface="Century Gothic" panose="020F0302020204030204"/>
                <a:ea typeface="+mn-ea"/>
                <a:cs typeface="+mn-cs"/>
              </a:rPr>
              <a:t>Tu </a:t>
            </a:r>
            <a:r>
              <a:rPr kumimoji="0" lang="en-GB" sz="1600" i="0" u="none" strike="noStrike" kern="1200" cap="none" spc="0" normalizeH="0" baseline="0" noProof="0" dirty="0" err="1">
                <a:ln>
                  <a:noFill/>
                </a:ln>
                <a:effectLst/>
                <a:uLnTx/>
                <a:uFillTx/>
                <a:latin typeface="Century Gothic" panose="020F0302020204030204"/>
                <a:ea typeface="+mn-ea"/>
                <a:cs typeface="+mn-cs"/>
              </a:rPr>
              <a:t>chantes</a:t>
            </a:r>
            <a:r>
              <a:rPr kumimoji="0" lang="en-GB" sz="1600" i="0" u="none" strike="noStrike" kern="1200" cap="none" spc="0" normalizeH="0" baseline="0" noProof="0" dirty="0">
                <a:ln>
                  <a:noFill/>
                </a:ln>
                <a:effectLst/>
                <a:uLnTx/>
                <a:uFillTx/>
                <a:latin typeface="Century Gothic" panose="020F0302020204030204"/>
                <a:ea typeface="+mn-ea"/>
                <a:cs typeface="+mn-cs"/>
              </a:rPr>
              <a:t> </a:t>
            </a:r>
            <a:r>
              <a:rPr kumimoji="0" lang="en-GB" sz="1600" b="1" i="0" u="none" strike="noStrike" kern="1200" cap="none" spc="0" normalizeH="0" baseline="0" noProof="0" dirty="0" err="1">
                <a:ln>
                  <a:noFill/>
                </a:ln>
                <a:effectLst/>
                <a:uLnTx/>
                <a:uFillTx/>
                <a:latin typeface="Century Gothic" panose="020F0302020204030204"/>
                <a:ea typeface="+mn-ea"/>
                <a:cs typeface="+mn-cs"/>
              </a:rPr>
              <a:t>mieux</a:t>
            </a:r>
            <a:r>
              <a:rPr kumimoji="0" lang="en-GB" sz="1600" i="0" u="none" strike="noStrike" kern="1200" cap="none" spc="0" normalizeH="0" baseline="0" noProof="0" dirty="0">
                <a:ln>
                  <a:noFill/>
                </a:ln>
                <a:effectLst/>
                <a:uLnTx/>
                <a:uFillTx/>
                <a:latin typeface="Century Gothic" panose="020F0302020204030204"/>
                <a:ea typeface="+mn-ea"/>
                <a:cs typeface="+mn-cs"/>
              </a:rPr>
              <a:t>.		You sing </a:t>
            </a:r>
            <a:r>
              <a:rPr kumimoji="0" lang="en-GB" sz="1600" b="1" i="0" u="none" strike="noStrike" kern="1200" cap="none" spc="0" normalizeH="0" baseline="0" noProof="0" dirty="0">
                <a:ln>
                  <a:noFill/>
                </a:ln>
                <a:effectLst/>
                <a:uLnTx/>
                <a:uFillTx/>
                <a:latin typeface="Century Gothic" panose="020F0302020204030204"/>
                <a:ea typeface="+mn-ea"/>
                <a:cs typeface="+mn-cs"/>
              </a:rPr>
              <a:t>better</a:t>
            </a:r>
            <a:r>
              <a:rPr kumimoji="0" lang="en-GB" sz="1600" i="0" u="none" strike="noStrike" kern="1200" cap="none" spc="0" normalizeH="0" baseline="0" noProof="0" dirty="0">
                <a:ln>
                  <a:noFill/>
                </a:ln>
                <a:effectLst/>
                <a:uLnTx/>
                <a:uFillTx/>
                <a:latin typeface="Century Gothic" panose="020F0302020204030204"/>
                <a:ea typeface="+mn-ea"/>
                <a:cs typeface="+mn-cs"/>
              </a:rPr>
              <a:t>. (adverb)</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600" i="0" u="none" strike="noStrike" kern="1200" cap="none" spc="0" normalizeH="0" baseline="0" noProof="0" dirty="0">
                <a:ln>
                  <a:noFill/>
                </a:ln>
                <a:effectLst/>
                <a:uLnTx/>
                <a:uFillTx/>
                <a:latin typeface="Century Gothic" panose="020F0302020204030204"/>
                <a:ea typeface="+mn-ea"/>
                <a:cs typeface="+mn-cs"/>
              </a:rPr>
              <a:t>Ce fromage </a:t>
            </a:r>
            <a:r>
              <a:rPr kumimoji="0" lang="en-GB" sz="1600" i="0" u="none" strike="noStrike" kern="1200" cap="none" spc="0" normalizeH="0" baseline="0" noProof="0" dirty="0" err="1">
                <a:ln>
                  <a:noFill/>
                </a:ln>
                <a:effectLst/>
                <a:uLnTx/>
                <a:uFillTx/>
                <a:latin typeface="Century Gothic" panose="020F0302020204030204"/>
                <a:ea typeface="+mn-ea"/>
                <a:cs typeface="+mn-cs"/>
              </a:rPr>
              <a:t>est</a:t>
            </a:r>
            <a:r>
              <a:rPr kumimoji="0" lang="en-GB" sz="1600" i="0" u="none" strike="noStrike" kern="1200" cap="none" spc="0" normalizeH="0" baseline="0" noProof="0" dirty="0">
                <a:ln>
                  <a:noFill/>
                </a:ln>
                <a:effectLst/>
                <a:uLnTx/>
                <a:uFillTx/>
                <a:latin typeface="Century Gothic" panose="020F0302020204030204"/>
                <a:ea typeface="+mn-ea"/>
                <a:cs typeface="+mn-cs"/>
              </a:rPr>
              <a:t> </a:t>
            </a:r>
            <a:r>
              <a:rPr kumimoji="0" lang="en-GB" sz="1600" b="1" i="0" u="none" strike="noStrike" kern="1200" cap="none" spc="0" normalizeH="0" baseline="0" noProof="0" dirty="0" err="1">
                <a:ln>
                  <a:noFill/>
                </a:ln>
                <a:effectLst/>
                <a:uLnTx/>
                <a:uFillTx/>
                <a:latin typeface="Century Gothic" panose="020F0302020204030204"/>
                <a:ea typeface="+mn-ea"/>
                <a:cs typeface="+mn-cs"/>
              </a:rPr>
              <a:t>meilleur</a:t>
            </a:r>
            <a:r>
              <a:rPr kumimoji="0" lang="en-GB" sz="1600" i="0" u="none" strike="noStrike" kern="1200" cap="none" spc="0" normalizeH="0" baseline="0" noProof="0" dirty="0">
                <a:ln>
                  <a:noFill/>
                </a:ln>
                <a:effectLst/>
                <a:uLnTx/>
                <a:uFillTx/>
                <a:latin typeface="Century Gothic" panose="020F0302020204030204"/>
                <a:ea typeface="+mn-ea"/>
                <a:cs typeface="+mn-cs"/>
              </a:rPr>
              <a:t>.	This cheese is </a:t>
            </a:r>
            <a:r>
              <a:rPr kumimoji="0" lang="en-GB" sz="1600" b="1" i="0" u="none" strike="noStrike" kern="1200" cap="none" spc="0" normalizeH="0" baseline="0" noProof="0" dirty="0">
                <a:ln>
                  <a:noFill/>
                </a:ln>
                <a:effectLst/>
                <a:uLnTx/>
                <a:uFillTx/>
                <a:latin typeface="Century Gothic" panose="020F0302020204030204"/>
                <a:ea typeface="+mn-ea"/>
                <a:cs typeface="+mn-cs"/>
              </a:rPr>
              <a:t>better</a:t>
            </a:r>
            <a:r>
              <a:rPr kumimoji="0" lang="en-GB" sz="1600" i="0" u="none" strike="noStrike" kern="1200" cap="none" spc="0" normalizeH="0" baseline="0" noProof="0" dirty="0">
                <a:ln>
                  <a:noFill/>
                </a:ln>
                <a:effectLst/>
                <a:uLnTx/>
                <a:uFillTx/>
                <a:latin typeface="Century Gothic" panose="020F0302020204030204"/>
                <a:ea typeface="+mn-ea"/>
                <a:cs typeface="+mn-cs"/>
              </a:rPr>
              <a:t>. (adjective)</a:t>
            </a:r>
          </a:p>
        </p:txBody>
      </p:sp>
      <p:sp>
        <p:nvSpPr>
          <p:cNvPr id="36" name="Speech Bubble: Rectangle with Corners Rounded 35">
            <a:extLst>
              <a:ext uri="{FF2B5EF4-FFF2-40B4-BE49-F238E27FC236}">
                <a16:creationId xmlns:a16="http://schemas.microsoft.com/office/drawing/2014/main" id="{164E9063-0FBE-4899-88D8-D28D7DF90359}"/>
              </a:ext>
            </a:extLst>
          </p:cNvPr>
          <p:cNvSpPr/>
          <p:nvPr/>
        </p:nvSpPr>
        <p:spPr>
          <a:xfrm>
            <a:off x="97541" y="7950663"/>
            <a:ext cx="6246109" cy="1085833"/>
          </a:xfrm>
          <a:prstGeom prst="wedgeRoundRectCallout">
            <a:avLst>
              <a:gd name="adj1" fmla="val 19210"/>
              <a:gd name="adj2" fmla="val 47081"/>
              <a:gd name="adj3" fmla="val 16667"/>
            </a:avLst>
          </a:prstGeom>
          <a:solidFill>
            <a:srgbClr val="DAEDE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marL="0" marR="0" lvl="0" indent="0" algn="l" defTabSz="914400" rtl="0" eaLnBrk="1" fontAlgn="auto" latinLnBrk="0" hangingPunct="1">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entury Gothic" panose="020F0302020204030204"/>
                <a:ea typeface="+mn-ea"/>
                <a:cs typeface="+mn-cs"/>
              </a:rPr>
              <a:t>Exception: General opinions </a:t>
            </a:r>
            <a:r>
              <a:rPr kumimoji="0" lang="en-US" sz="1600" b="0" i="0" u="none" strike="noStrike" kern="1200" cap="none" spc="0" normalizeH="0" baseline="0" noProof="0" dirty="0">
                <a:ln>
                  <a:noFill/>
                </a:ln>
                <a:solidFill>
                  <a:schemeClr val="tx1"/>
                </a:solidFill>
                <a:effectLst/>
                <a:uLnTx/>
                <a:uFillTx/>
                <a:latin typeface="Century Gothic" panose="020F0302020204030204"/>
                <a:ea typeface="+mn-ea"/>
                <a:cs typeface="+mn-cs"/>
              </a:rPr>
              <a:t>with</a:t>
            </a:r>
            <a:r>
              <a:rPr kumimoji="0" lang="en-US" sz="16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1600" b="1" i="0" u="none" strike="noStrike" kern="1200" cap="none" spc="0" normalizeH="0" baseline="0" noProof="0" dirty="0" err="1">
                <a:ln>
                  <a:noFill/>
                </a:ln>
                <a:solidFill>
                  <a:schemeClr val="tx1"/>
                </a:solidFill>
                <a:effectLst/>
                <a:uLnTx/>
                <a:uFillTx/>
                <a:latin typeface="Century Gothic" panose="020F0302020204030204"/>
                <a:ea typeface="+mn-ea"/>
                <a:cs typeface="+mn-cs"/>
              </a:rPr>
              <a:t>c’est</a:t>
            </a:r>
            <a:r>
              <a:rPr kumimoji="0" lang="en-US" sz="16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1600" b="0" i="0" u="none" strike="noStrike" kern="1200" cap="none" spc="0" normalizeH="0" baseline="0" noProof="0" dirty="0">
                <a:ln>
                  <a:noFill/>
                </a:ln>
                <a:solidFill>
                  <a:schemeClr val="tx1"/>
                </a:solidFill>
                <a:effectLst/>
                <a:uLnTx/>
                <a:uFillTx/>
                <a:latin typeface="Century Gothic" panose="020F0302020204030204"/>
                <a:ea typeface="+mn-ea"/>
                <a:cs typeface="+mn-cs"/>
              </a:rPr>
              <a:t>are normally followed by </a:t>
            </a:r>
            <a:r>
              <a:rPr kumimoji="0" lang="en-US" sz="1600" b="1" i="1" u="none" strike="noStrike" kern="1200" cap="none" spc="0" normalizeH="0" baseline="0" noProof="0" dirty="0">
                <a:ln>
                  <a:noFill/>
                </a:ln>
                <a:solidFill>
                  <a:schemeClr val="tx1"/>
                </a:solidFill>
                <a:effectLst/>
                <a:uLnTx/>
                <a:uFillTx/>
                <a:latin typeface="Century Gothic" panose="020F0302020204030204"/>
                <a:ea typeface="+mn-ea"/>
                <a:cs typeface="+mn-cs"/>
              </a:rPr>
              <a:t>bien/</a:t>
            </a:r>
            <a:r>
              <a:rPr kumimoji="0" lang="en-US" sz="1600" b="1" i="1" u="none" strike="noStrike" kern="1200" cap="none" spc="0" normalizeH="0" baseline="0" noProof="0" dirty="0" err="1">
                <a:ln>
                  <a:noFill/>
                </a:ln>
                <a:solidFill>
                  <a:schemeClr val="tx1"/>
                </a:solidFill>
                <a:effectLst/>
                <a:uLnTx/>
                <a:uFillTx/>
                <a:latin typeface="Century Gothic" panose="020F0302020204030204"/>
                <a:ea typeface="+mn-ea"/>
                <a:cs typeface="+mn-cs"/>
              </a:rPr>
              <a:t>mieux</a:t>
            </a:r>
            <a:r>
              <a:rPr kumimoji="0" lang="en-US" sz="1600" b="0" i="0" u="none" strike="noStrike" kern="1200" cap="none" spc="0" normalizeH="0" baseline="0" noProof="0" dirty="0">
                <a:ln>
                  <a:noFill/>
                </a:ln>
                <a:solidFill>
                  <a:schemeClr val="tx1"/>
                </a:solidFill>
                <a:effectLst/>
                <a:uLnTx/>
                <a:uFillTx/>
                <a:latin typeface="Century Gothic" panose="020F0302020204030204"/>
                <a:ea typeface="+mn-ea"/>
                <a:cs typeface="+mn-cs"/>
              </a:rPr>
              <a:t>:</a:t>
            </a:r>
            <a:endParaRPr kumimoji="0" lang="en-US" sz="1600" b="1"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l" defTabSz="914400" rtl="0" eaLnBrk="1" fontAlgn="auto" latinLnBrk="0" hangingPunct="1">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Century Gothic" panose="020F0302020204030204"/>
                <a:ea typeface="+mn-ea"/>
                <a:cs typeface="+mn-cs"/>
              </a:rPr>
              <a:t>Le jazz, </a:t>
            </a:r>
            <a:r>
              <a:rPr kumimoji="0" lang="fr-FR" sz="1600" b="1" i="0" u="none" strike="noStrike" kern="1200" cap="none" spc="0" normalizeH="0" baseline="0" noProof="0" dirty="0">
                <a:ln>
                  <a:noFill/>
                </a:ln>
                <a:solidFill>
                  <a:schemeClr val="tx1"/>
                </a:solidFill>
                <a:effectLst/>
                <a:uLnTx/>
                <a:uFillTx/>
                <a:latin typeface="Century Gothic" panose="020F0302020204030204"/>
                <a:ea typeface="+mn-ea"/>
                <a:cs typeface="+mn-cs"/>
              </a:rPr>
              <a:t>c'est bien</a:t>
            </a:r>
            <a:r>
              <a:rPr kumimoji="0" lang="fr-FR" sz="1600" b="0" i="0" u="none" strike="noStrike" kern="1200" cap="none" spc="0" normalizeH="0" baseline="0" noProof="0" dirty="0">
                <a:ln>
                  <a:noFill/>
                </a:ln>
                <a:solidFill>
                  <a:schemeClr val="tx1"/>
                </a:solidFill>
                <a:effectLst/>
                <a:uLnTx/>
                <a:uFillTx/>
                <a:latin typeface="Century Gothic" panose="020F0302020204030204"/>
                <a:ea typeface="+mn-ea"/>
                <a:cs typeface="+mn-cs"/>
              </a:rPr>
              <a:t>, mais le classique, </a:t>
            </a:r>
            <a:r>
              <a:rPr kumimoji="0" lang="fr-FR" sz="1600" b="1" i="0" u="none" strike="noStrike" kern="1200" cap="none" spc="0" normalizeH="0" baseline="0" noProof="0" dirty="0">
                <a:ln>
                  <a:noFill/>
                </a:ln>
                <a:solidFill>
                  <a:schemeClr val="tx1"/>
                </a:solidFill>
                <a:effectLst/>
                <a:uLnTx/>
                <a:uFillTx/>
                <a:latin typeface="Century Gothic" panose="020F0302020204030204"/>
                <a:ea typeface="+mn-ea"/>
                <a:cs typeface="+mn-cs"/>
              </a:rPr>
              <a:t>c'est mieux</a:t>
            </a:r>
            <a:r>
              <a:rPr kumimoji="0" lang="fr-FR" sz="1600" b="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fr-FR" sz="1600" b="0" i="0" u="none" strike="noStrike" kern="1200" cap="none" spc="0" normalizeH="0" noProof="0" dirty="0">
                <a:ln>
                  <a:noFill/>
                </a:ln>
                <a:solidFill>
                  <a:schemeClr val="tx1"/>
                </a:solidFill>
                <a:effectLst/>
                <a:uLnTx/>
                <a:uFillTx/>
                <a:latin typeface="Century Gothic" panose="020F0302020204030204"/>
                <a:ea typeface="+mn-ea"/>
                <a:cs typeface="+mn-cs"/>
              </a:rPr>
              <a:t> </a:t>
            </a:r>
            <a:r>
              <a:rPr kumimoji="0" lang="fr-FR" sz="1600" b="0" i="0" u="none" strike="noStrike" kern="1200" cap="none" spc="0" normalizeH="0" baseline="0" noProof="0" dirty="0">
                <a:ln>
                  <a:noFill/>
                </a:ln>
                <a:solidFill>
                  <a:schemeClr val="tx1"/>
                </a:solidFill>
                <a:effectLst/>
                <a:uLnTx/>
                <a:uFillTx/>
                <a:latin typeface="Century Gothic" panose="020F0302020204030204"/>
                <a:ea typeface="+mn-ea"/>
                <a:cs typeface="+mn-cs"/>
              </a:rPr>
              <a:t>Jazz </a:t>
            </a:r>
            <a:r>
              <a:rPr kumimoji="0" lang="fr-FR"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is</a:t>
            </a:r>
            <a:r>
              <a:rPr kumimoji="0" lang="fr-FR" sz="1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fr-FR" sz="1600" b="1" i="0" u="none" strike="noStrike" kern="1200" cap="none" spc="0" normalizeH="0" baseline="0" noProof="0" dirty="0">
                <a:ln>
                  <a:noFill/>
                </a:ln>
                <a:solidFill>
                  <a:schemeClr val="tx1"/>
                </a:solidFill>
                <a:effectLst/>
                <a:uLnTx/>
                <a:uFillTx/>
                <a:latin typeface="Century Gothic" panose="020F0302020204030204"/>
                <a:ea typeface="+mn-ea"/>
                <a:cs typeface="+mn-cs"/>
              </a:rPr>
              <a:t>good</a:t>
            </a:r>
            <a:r>
              <a:rPr kumimoji="0" lang="fr-FR" sz="1600" b="0" i="0" u="none" strike="noStrike" kern="1200" cap="none" spc="0" normalizeH="0" baseline="0" noProof="0" dirty="0">
                <a:ln>
                  <a:noFill/>
                </a:ln>
                <a:solidFill>
                  <a:schemeClr val="tx1"/>
                </a:solidFill>
                <a:effectLst/>
                <a:uLnTx/>
                <a:uFillTx/>
                <a:latin typeface="Century Gothic" panose="020F0302020204030204"/>
                <a:ea typeface="+mn-ea"/>
                <a:cs typeface="+mn-cs"/>
              </a:rPr>
              <a:t>, but </a:t>
            </a:r>
            <a:r>
              <a:rPr kumimoji="0" lang="fr-FR"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classical</a:t>
            </a:r>
            <a:r>
              <a:rPr kumimoji="0" lang="fr-FR" sz="1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fr-FR"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is</a:t>
            </a:r>
            <a:r>
              <a:rPr kumimoji="0" lang="fr-FR" sz="1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fr-FR" sz="1600" b="1" i="0" u="none" strike="noStrike" kern="1200" cap="none" spc="0" normalizeH="0" baseline="0" noProof="0" dirty="0" err="1">
                <a:ln>
                  <a:noFill/>
                </a:ln>
                <a:solidFill>
                  <a:schemeClr val="tx1"/>
                </a:solidFill>
                <a:effectLst/>
                <a:uLnTx/>
                <a:uFillTx/>
                <a:latin typeface="Century Gothic" panose="020F0302020204030204"/>
                <a:ea typeface="+mn-ea"/>
                <a:cs typeface="+mn-cs"/>
              </a:rPr>
              <a:t>better</a:t>
            </a:r>
            <a:r>
              <a:rPr kumimoji="0" lang="fr-FR" sz="1600" b="0" i="0" u="none" strike="noStrike" kern="1200" cap="none" spc="0" normalizeH="0" baseline="0" noProof="0" dirty="0">
                <a:ln>
                  <a:noFill/>
                </a:ln>
                <a:solidFill>
                  <a:schemeClr val="tx1"/>
                </a:solidFill>
                <a:effectLst/>
                <a:uLnTx/>
                <a:uFillTx/>
                <a:latin typeface="Century Gothic" panose="020F0302020204030204"/>
                <a:ea typeface="+mn-ea"/>
                <a:cs typeface="+mn-cs"/>
              </a:rPr>
              <a:t>.</a:t>
            </a:r>
            <a:endParaRPr kumimoji="0" lang="en-US" sz="16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37" name="Picture 2" descr="Thumbs Up Clip Art">
            <a:extLst>
              <a:ext uri="{FF2B5EF4-FFF2-40B4-BE49-F238E27FC236}">
                <a16:creationId xmlns:a16="http://schemas.microsoft.com/office/drawing/2014/main" id="{175BAD48-2F98-4583-B0F7-38F53EFE88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2026" y="4219250"/>
            <a:ext cx="227459" cy="41700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humbs Up Clip Art">
            <a:extLst>
              <a:ext uri="{FF2B5EF4-FFF2-40B4-BE49-F238E27FC236}">
                <a16:creationId xmlns:a16="http://schemas.microsoft.com/office/drawing/2014/main" id="{B3FB5250-F5EE-4AF8-BFE4-416FE2738E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0550" y="4200107"/>
            <a:ext cx="227459" cy="41700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humbs Up Clip Art">
            <a:extLst>
              <a:ext uri="{FF2B5EF4-FFF2-40B4-BE49-F238E27FC236}">
                <a16:creationId xmlns:a16="http://schemas.microsoft.com/office/drawing/2014/main" id="{FA120992-EF57-4C5E-A88F-D894CB26C5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9369" y="4200108"/>
            <a:ext cx="227459" cy="41700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humbs Up Clip Art">
            <a:extLst>
              <a:ext uri="{FF2B5EF4-FFF2-40B4-BE49-F238E27FC236}">
                <a16:creationId xmlns:a16="http://schemas.microsoft.com/office/drawing/2014/main" id="{8C4C9513-3569-4F1F-86B6-0F78B37A09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4605" y="5904805"/>
            <a:ext cx="227459" cy="41700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humbs Up Clip Art">
            <a:extLst>
              <a:ext uri="{FF2B5EF4-FFF2-40B4-BE49-F238E27FC236}">
                <a16:creationId xmlns:a16="http://schemas.microsoft.com/office/drawing/2014/main" id="{59BE1548-D336-4196-ADFD-C7FACA92D4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0550" y="5904804"/>
            <a:ext cx="227459" cy="41700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Thumbs Up Clip Art">
            <a:extLst>
              <a:ext uri="{FF2B5EF4-FFF2-40B4-BE49-F238E27FC236}">
                <a16:creationId xmlns:a16="http://schemas.microsoft.com/office/drawing/2014/main" id="{0A63D0BA-637A-499A-99F7-E9D6F43F41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9369" y="5904805"/>
            <a:ext cx="227459" cy="417009"/>
          </a:xfrm>
          <a:prstGeom prst="rect">
            <a:avLst/>
          </a:prstGeom>
          <a:noFill/>
          <a:extLst>
            <a:ext uri="{909E8E84-426E-40DD-AFC4-6F175D3DCCD1}">
              <a14:hiddenFill xmlns:a14="http://schemas.microsoft.com/office/drawing/2010/main">
                <a:solidFill>
                  <a:srgbClr val="FFFFFF"/>
                </a:solidFill>
              </a14:hiddenFill>
            </a:ext>
          </a:extLst>
        </p:spPr>
      </p:pic>
      <p:sp>
        <p:nvSpPr>
          <p:cNvPr id="43" name="Slide Number Placeholder 1">
            <a:extLst>
              <a:ext uri="{FF2B5EF4-FFF2-40B4-BE49-F238E27FC236}">
                <a16:creationId xmlns:a16="http://schemas.microsoft.com/office/drawing/2014/main" id="{8A057150-E999-4AD1-89F1-458241AD5862}"/>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56</a:t>
            </a:r>
          </a:p>
        </p:txBody>
      </p:sp>
      <p:sp>
        <p:nvSpPr>
          <p:cNvPr id="21" name="Rectangle 20" descr="Grey rectangle with text: T3.1 Semaine 1">
            <a:extLst>
              <a:ext uri="{FF2B5EF4-FFF2-40B4-BE49-F238E27FC236}">
                <a16:creationId xmlns:a16="http://schemas.microsoft.com/office/drawing/2014/main" id="{DAD5751B-E22B-6547-9AE6-F51DE2DCFB35}"/>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25" name="Title 7">
            <a:extLst>
              <a:ext uri="{FF2B5EF4-FFF2-40B4-BE49-F238E27FC236}">
                <a16:creationId xmlns:a16="http://schemas.microsoft.com/office/drawing/2014/main" id="{346E7D81-62AC-E648-957F-1C8F3B09FB85}"/>
              </a:ext>
            </a:extLst>
          </p:cNvPr>
          <p:cNvSpPr txBox="1">
            <a:spLocks/>
          </p:cNvSpPr>
          <p:nvPr/>
        </p:nvSpPr>
        <p:spPr>
          <a:xfrm>
            <a:off x="108000" y="147854"/>
            <a:ext cx="2091458" cy="41181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dirty="0">
              <a:solidFill>
                <a:schemeClr val="bg1"/>
              </a:solidFill>
            </a:endParaRPr>
          </a:p>
        </p:txBody>
      </p:sp>
      <p:sp>
        <p:nvSpPr>
          <p:cNvPr id="2" name="Title 1">
            <a:extLst>
              <a:ext uri="{FF2B5EF4-FFF2-40B4-BE49-F238E27FC236}">
                <a16:creationId xmlns:a16="http://schemas.microsoft.com/office/drawing/2014/main" id="{8305308F-75B2-724F-B3C4-8EDE1735DCBA}"/>
              </a:ext>
            </a:extLst>
          </p:cNvPr>
          <p:cNvSpPr>
            <a:spLocks noGrp="1"/>
          </p:cNvSpPr>
          <p:nvPr>
            <p:ph type="title" idx="4294967295"/>
          </p:nvPr>
        </p:nvSpPr>
        <p:spPr>
          <a:xfrm>
            <a:off x="160919" y="152451"/>
            <a:ext cx="2038539" cy="407217"/>
          </a:xfrm>
        </p:spPr>
        <p:txBody>
          <a:bodyPr/>
          <a:lstStyle/>
          <a:p>
            <a:r>
              <a:rPr lang="en-US" sz="2000" b="1" dirty="0">
                <a:solidFill>
                  <a:schemeClr val="bg1"/>
                </a:solidFill>
                <a:latin typeface="Century Gothic" panose="020B0502020202020204" pitchFamily="34" charset="0"/>
              </a:rPr>
              <a:t>T3.1 </a:t>
            </a:r>
            <a:r>
              <a:rPr lang="en-US" sz="2000" b="1" dirty="0" err="1">
                <a:solidFill>
                  <a:schemeClr val="bg1"/>
                </a:solidFill>
                <a:latin typeface="Century Gothic" panose="020B0502020202020204" pitchFamily="34" charset="0"/>
              </a:rPr>
              <a:t>Semaine</a:t>
            </a:r>
            <a:r>
              <a:rPr lang="en-US" sz="2000" b="1" dirty="0">
                <a:solidFill>
                  <a:schemeClr val="bg1"/>
                </a:solidFill>
                <a:latin typeface="Century Gothic" panose="020B0502020202020204" pitchFamily="34" charset="0"/>
              </a:rPr>
              <a:t> 2</a:t>
            </a:r>
          </a:p>
        </p:txBody>
      </p:sp>
    </p:spTree>
    <p:extLst>
      <p:ext uri="{BB962C8B-B14F-4D97-AF65-F5344CB8AC3E}">
        <p14:creationId xmlns:p14="http://schemas.microsoft.com/office/powerpoint/2010/main" val="1387483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Grey rectangle containing T3.1 Semaine 3">
            <a:extLst>
              <a:ext uri="{FF2B5EF4-FFF2-40B4-BE49-F238E27FC236}">
                <a16:creationId xmlns:a16="http://schemas.microsoft.com/office/drawing/2014/main" id="{0BA0BA66-03F6-4F97-B0CB-0B13FA9246CA}"/>
              </a:ext>
            </a:extLst>
          </p:cNvPr>
          <p:cNvSpPr/>
          <p:nvPr/>
        </p:nvSpPr>
        <p:spPr>
          <a:xfrm>
            <a:off x="194581" y="192265"/>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4" name="Title 7">
            <a:extLst>
              <a:ext uri="{FF2B5EF4-FFF2-40B4-BE49-F238E27FC236}">
                <a16:creationId xmlns:a16="http://schemas.microsoft.com/office/drawing/2014/main" id="{ED8D4C10-001D-4168-94AB-CE5B943632A9}"/>
              </a:ext>
            </a:extLst>
          </p:cNvPr>
          <p:cNvSpPr txBox="1">
            <a:spLocks/>
          </p:cNvSpPr>
          <p:nvPr/>
        </p:nvSpPr>
        <p:spPr>
          <a:xfrm>
            <a:off x="194581" y="202381"/>
            <a:ext cx="2091458" cy="41181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dirty="0">
              <a:solidFill>
                <a:schemeClr val="bg1"/>
              </a:solidFill>
            </a:endParaRPr>
          </a:p>
        </p:txBody>
      </p:sp>
      <p:sp>
        <p:nvSpPr>
          <p:cNvPr id="5" name="Rectangle 4">
            <a:extLst>
              <a:ext uri="{FF2B5EF4-FFF2-40B4-BE49-F238E27FC236}">
                <a16:creationId xmlns:a16="http://schemas.microsoft.com/office/drawing/2014/main" id="{6BE9EE59-1FC5-4A04-BB43-57B4919731C9}"/>
              </a:ext>
            </a:extLst>
          </p:cNvPr>
          <p:cNvSpPr/>
          <p:nvPr/>
        </p:nvSpPr>
        <p:spPr>
          <a:xfrm>
            <a:off x="194581" y="836805"/>
            <a:ext cx="4464684"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like</a:t>
            </a:r>
            <a:r>
              <a:rPr lang="fr-FR" b="1" dirty="0">
                <a:solidFill>
                  <a:srgbClr val="000000"/>
                </a:solidFill>
                <a:latin typeface="Century Gothic" panose="020B0502020202020204" pitchFamily="34" charset="0"/>
              </a:rPr>
              <a:t> </a:t>
            </a:r>
            <a:r>
              <a:rPr lang="fr-FR" b="1" i="1" dirty="0">
                <a:solidFill>
                  <a:srgbClr val="000000"/>
                </a:solidFill>
                <a:latin typeface="Century Gothic" panose="020B0502020202020204" pitchFamily="34" charset="0"/>
              </a:rPr>
              <a:t>prendre</a:t>
            </a:r>
            <a:r>
              <a:rPr lang="fr-FR" b="1" dirty="0">
                <a:solidFill>
                  <a:srgbClr val="000000"/>
                </a:solidFill>
                <a:latin typeface="Century Gothic" panose="020B0502020202020204" pitchFamily="34" charset="0"/>
              </a:rPr>
              <a:t> in the </a:t>
            </a:r>
            <a:r>
              <a:rPr lang="fr-FR" b="1" dirty="0" err="1">
                <a:solidFill>
                  <a:srgbClr val="000000"/>
                </a:solidFill>
                <a:latin typeface="Century Gothic" panose="020B0502020202020204" pitchFamily="34" charset="0"/>
              </a:rPr>
              <a:t>present</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tense</a:t>
            </a:r>
            <a:endParaRPr lang="en-GB" dirty="0">
              <a:solidFill>
                <a:srgbClr val="000000"/>
              </a:solidFill>
              <a:latin typeface="Century Gothic" panose="020B0502020202020204" pitchFamily="34" charset="0"/>
            </a:endParaRPr>
          </a:p>
        </p:txBody>
      </p:sp>
      <p:sp>
        <p:nvSpPr>
          <p:cNvPr id="6" name="Rectangle 5">
            <a:extLst>
              <a:ext uri="{FF2B5EF4-FFF2-40B4-BE49-F238E27FC236}">
                <a16:creationId xmlns:a16="http://schemas.microsoft.com/office/drawing/2014/main" id="{35789A49-DF33-446A-AFD6-B91155805CD6}"/>
              </a:ext>
            </a:extLst>
          </p:cNvPr>
          <p:cNvSpPr/>
          <p:nvPr/>
        </p:nvSpPr>
        <p:spPr>
          <a:xfrm>
            <a:off x="194581" y="1206137"/>
            <a:ext cx="6642000" cy="1400383"/>
          </a:xfrm>
          <a:prstGeom prst="rect">
            <a:avLst/>
          </a:prstGeom>
        </p:spPr>
        <p:txBody>
          <a:bodyPr wrap="square">
            <a:spAutoFit/>
          </a:bodyPr>
          <a:lstStyle/>
          <a:p>
            <a:pPr lvl="0"/>
            <a:r>
              <a:rPr lang="en-GB" sz="1600" dirty="0">
                <a:latin typeface="Century Gothic" panose="020F0302020204030204"/>
              </a:rPr>
              <a:t>The plural forms of verbs like </a:t>
            </a:r>
            <a:r>
              <a:rPr lang="en-GB" sz="1600" i="1" dirty="0">
                <a:latin typeface="Century Gothic" panose="020F0302020204030204"/>
              </a:rPr>
              <a:t>prendre </a:t>
            </a:r>
            <a:r>
              <a:rPr lang="en-GB" sz="1600" dirty="0">
                <a:latin typeface="Century Gothic" panose="020F0302020204030204"/>
              </a:rPr>
              <a:t>(e.g., </a:t>
            </a:r>
            <a:r>
              <a:rPr lang="en-GB" sz="1600" i="1" dirty="0" err="1">
                <a:latin typeface="Century Gothic" panose="020F0302020204030204"/>
              </a:rPr>
              <a:t>apprendre</a:t>
            </a:r>
            <a:r>
              <a:rPr lang="en-GB" sz="1600" dirty="0">
                <a:latin typeface="Century Gothic" panose="020F0302020204030204"/>
              </a:rPr>
              <a:t> and </a:t>
            </a:r>
            <a:r>
              <a:rPr lang="en-GB" sz="1600" i="1" dirty="0" err="1">
                <a:latin typeface="Century Gothic" panose="020F0302020204030204"/>
              </a:rPr>
              <a:t>comprendre</a:t>
            </a:r>
            <a:r>
              <a:rPr lang="en-GB" sz="1600" dirty="0">
                <a:latin typeface="Century Gothic" panose="020F0302020204030204"/>
              </a:rPr>
              <a:t>) are:</a:t>
            </a:r>
          </a:p>
          <a:p>
            <a:pPr lvl="0"/>
            <a:endParaRPr lang="en-GB" sz="500" dirty="0">
              <a:latin typeface="Century Gothic" panose="020F0302020204030204"/>
            </a:endParaRPr>
          </a:p>
          <a:p>
            <a:pPr lvl="0"/>
            <a:r>
              <a:rPr lang="en-GB" sz="1600" b="1" dirty="0">
                <a:latin typeface="Century Gothic" panose="020F0302020204030204"/>
              </a:rPr>
              <a:t>nous</a:t>
            </a:r>
            <a:r>
              <a:rPr lang="en-GB" sz="1600" dirty="0">
                <a:latin typeface="Century Gothic" panose="020F0302020204030204"/>
              </a:rPr>
              <a:t> </a:t>
            </a:r>
            <a:r>
              <a:rPr lang="en-GB" sz="1600" dirty="0" err="1">
                <a:latin typeface="Century Gothic" panose="020F0302020204030204"/>
              </a:rPr>
              <a:t>pren</a:t>
            </a:r>
            <a:r>
              <a:rPr lang="en-GB" sz="1600" b="1" dirty="0" err="1">
                <a:latin typeface="Century Gothic" panose="020F0302020204030204"/>
              </a:rPr>
              <a:t>ons</a:t>
            </a:r>
            <a:r>
              <a:rPr lang="en-GB" sz="1600" dirty="0">
                <a:latin typeface="Century Gothic" panose="020F0302020204030204"/>
              </a:rPr>
              <a:t>	</a:t>
            </a:r>
            <a:r>
              <a:rPr lang="en-GB" sz="1600" b="1" dirty="0">
                <a:latin typeface="Century Gothic" panose="020F0302020204030204"/>
              </a:rPr>
              <a:t>we</a:t>
            </a:r>
            <a:r>
              <a:rPr lang="en-GB" sz="1600" dirty="0">
                <a:latin typeface="Century Gothic" panose="020F0302020204030204"/>
              </a:rPr>
              <a:t> take / </a:t>
            </a:r>
            <a:r>
              <a:rPr lang="en-GB" sz="1600" b="1" dirty="0">
                <a:latin typeface="Century Gothic" panose="020F0302020204030204"/>
              </a:rPr>
              <a:t>we</a:t>
            </a:r>
            <a:r>
              <a:rPr lang="en-GB" sz="1600" dirty="0">
                <a:latin typeface="Century Gothic" panose="020F0302020204030204"/>
              </a:rPr>
              <a:t> are taking			</a:t>
            </a:r>
          </a:p>
          <a:p>
            <a:pPr lvl="0"/>
            <a:r>
              <a:rPr lang="en-GB" sz="1600" b="1" dirty="0" err="1">
                <a:latin typeface="Century Gothic" panose="020F0302020204030204"/>
              </a:rPr>
              <a:t>vous</a:t>
            </a:r>
            <a:r>
              <a:rPr lang="en-GB" sz="1600" dirty="0">
                <a:latin typeface="Century Gothic" panose="020F0302020204030204"/>
              </a:rPr>
              <a:t> </a:t>
            </a:r>
            <a:r>
              <a:rPr lang="en-GB" sz="1600" dirty="0" err="1">
                <a:latin typeface="Century Gothic" panose="020F0302020204030204"/>
              </a:rPr>
              <a:t>pren</a:t>
            </a:r>
            <a:r>
              <a:rPr lang="en-GB" sz="1600" b="1" dirty="0" err="1">
                <a:latin typeface="Century Gothic" panose="020F0302020204030204"/>
              </a:rPr>
              <a:t>ez</a:t>
            </a:r>
            <a:r>
              <a:rPr lang="en-GB" sz="1600" dirty="0">
                <a:latin typeface="Century Gothic" panose="020F0302020204030204"/>
              </a:rPr>
              <a:t> 	</a:t>
            </a:r>
            <a:r>
              <a:rPr lang="en-GB" sz="1600" b="1" dirty="0">
                <a:latin typeface="Century Gothic" panose="020F0302020204030204"/>
              </a:rPr>
              <a:t>you</a:t>
            </a:r>
            <a:r>
              <a:rPr lang="en-GB" sz="1600" dirty="0">
                <a:latin typeface="Century Gothic" panose="020F0302020204030204"/>
              </a:rPr>
              <a:t> take / </a:t>
            </a:r>
            <a:r>
              <a:rPr lang="en-GB" sz="1600" b="1" dirty="0">
                <a:latin typeface="Century Gothic" panose="020F0302020204030204"/>
              </a:rPr>
              <a:t>you</a:t>
            </a:r>
            <a:r>
              <a:rPr lang="en-GB" sz="1600" dirty="0">
                <a:latin typeface="Century Gothic" panose="020F0302020204030204"/>
              </a:rPr>
              <a:t> are taking (plural/formal)</a:t>
            </a:r>
          </a:p>
          <a:p>
            <a:pPr lvl="0"/>
            <a:r>
              <a:rPr lang="en-GB" sz="1600" b="1" dirty="0" err="1">
                <a:latin typeface="Century Gothic" panose="020F0302020204030204"/>
              </a:rPr>
              <a:t>ils</a:t>
            </a:r>
            <a:r>
              <a:rPr lang="en-GB" sz="1600" b="1" dirty="0">
                <a:latin typeface="Century Gothic" panose="020F0302020204030204"/>
              </a:rPr>
              <a:t>/</a:t>
            </a:r>
            <a:r>
              <a:rPr lang="en-GB" sz="1600" b="1" dirty="0" err="1">
                <a:latin typeface="Century Gothic" panose="020F0302020204030204"/>
              </a:rPr>
              <a:t>elles</a:t>
            </a:r>
            <a:r>
              <a:rPr lang="en-GB" sz="1600" dirty="0">
                <a:latin typeface="Century Gothic" panose="020F0302020204030204"/>
              </a:rPr>
              <a:t> </a:t>
            </a:r>
            <a:r>
              <a:rPr lang="en-GB" sz="1600" dirty="0" err="1">
                <a:latin typeface="Century Gothic" panose="020F0302020204030204"/>
              </a:rPr>
              <a:t>prenn</a:t>
            </a:r>
            <a:r>
              <a:rPr lang="en-GB" sz="1600" b="1" dirty="0" err="1">
                <a:latin typeface="Century Gothic" panose="020F0302020204030204"/>
              </a:rPr>
              <a:t>ent</a:t>
            </a:r>
            <a:r>
              <a:rPr lang="en-GB" sz="1600" dirty="0">
                <a:latin typeface="Century Gothic" panose="020F0302020204030204"/>
              </a:rPr>
              <a:t>	</a:t>
            </a:r>
            <a:r>
              <a:rPr lang="en-GB" sz="1600" b="1" dirty="0">
                <a:latin typeface="Century Gothic" panose="020F0302020204030204"/>
              </a:rPr>
              <a:t>they</a:t>
            </a:r>
            <a:r>
              <a:rPr lang="en-GB" sz="1600" dirty="0">
                <a:latin typeface="Century Gothic" panose="020F0302020204030204"/>
              </a:rPr>
              <a:t> take / </a:t>
            </a:r>
            <a:r>
              <a:rPr lang="en-GB" sz="1600" b="1" dirty="0">
                <a:latin typeface="Century Gothic" panose="020F0302020204030204"/>
              </a:rPr>
              <a:t>they</a:t>
            </a:r>
            <a:r>
              <a:rPr lang="en-GB" sz="1600" dirty="0">
                <a:latin typeface="Century Gothic" panose="020F0302020204030204"/>
              </a:rPr>
              <a:t> are taking</a:t>
            </a:r>
          </a:p>
        </p:txBody>
      </p:sp>
      <p:sp>
        <p:nvSpPr>
          <p:cNvPr id="7" name="Rectangle 6">
            <a:extLst>
              <a:ext uri="{FF2B5EF4-FFF2-40B4-BE49-F238E27FC236}">
                <a16:creationId xmlns:a16="http://schemas.microsoft.com/office/drawing/2014/main" id="{A2D6F6CC-6C90-4111-94E8-0FC3638D04CC}"/>
              </a:ext>
            </a:extLst>
          </p:cNvPr>
          <p:cNvSpPr/>
          <p:nvPr/>
        </p:nvSpPr>
        <p:spPr>
          <a:xfrm>
            <a:off x="5013177" y="107504"/>
            <a:ext cx="1655999" cy="4248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graphicFrame>
        <p:nvGraphicFramePr>
          <p:cNvPr id="8" name="Table 7">
            <a:extLst>
              <a:ext uri="{FF2B5EF4-FFF2-40B4-BE49-F238E27FC236}">
                <a16:creationId xmlns:a16="http://schemas.microsoft.com/office/drawing/2014/main" id="{3AF3A265-3A86-43BC-997E-9742865D345B}"/>
              </a:ext>
            </a:extLst>
          </p:cNvPr>
          <p:cNvGraphicFramePr>
            <a:graphicFrameLocks noGrp="1"/>
          </p:cNvGraphicFramePr>
          <p:nvPr>
            <p:extLst>
              <p:ext uri="{D42A27DB-BD31-4B8C-83A1-F6EECF244321}">
                <p14:modId xmlns:p14="http://schemas.microsoft.com/office/powerpoint/2010/main" val="4282449674"/>
              </p:ext>
            </p:extLst>
          </p:nvPr>
        </p:nvGraphicFramePr>
        <p:xfrm>
          <a:off x="0" y="3424517"/>
          <a:ext cx="6551188" cy="2699520"/>
        </p:xfrm>
        <a:graphic>
          <a:graphicData uri="http://schemas.openxmlformats.org/drawingml/2006/table">
            <a:tbl>
              <a:tblPr>
                <a:tableStyleId>{5940675A-B579-460E-94D1-54222C63F5DA}</a:tableStyleId>
              </a:tblPr>
              <a:tblGrid>
                <a:gridCol w="1008000">
                  <a:extLst>
                    <a:ext uri="{9D8B030D-6E8A-4147-A177-3AD203B41FA5}">
                      <a16:colId xmlns:a16="http://schemas.microsoft.com/office/drawing/2014/main" val="2510458304"/>
                    </a:ext>
                  </a:extLst>
                </a:gridCol>
                <a:gridCol w="1870688">
                  <a:extLst>
                    <a:ext uri="{9D8B030D-6E8A-4147-A177-3AD203B41FA5}">
                      <a16:colId xmlns:a16="http://schemas.microsoft.com/office/drawing/2014/main" val="2576834893"/>
                    </a:ext>
                  </a:extLst>
                </a:gridCol>
                <a:gridCol w="3672500">
                  <a:extLst>
                    <a:ext uri="{9D8B030D-6E8A-4147-A177-3AD203B41FA5}">
                      <a16:colId xmlns:a16="http://schemas.microsoft.com/office/drawing/2014/main" val="3222018720"/>
                    </a:ext>
                  </a:extLst>
                </a:gridCol>
              </a:tblGrid>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r>
                        <a:rPr lang="fr-FR" sz="1600" noProof="0" dirty="0">
                          <a:effectLst/>
                          <a:latin typeface="Century Gothic" panose="020B0502020202020204" pitchFamily="34" charset="0"/>
                        </a:rPr>
                        <a:t>la décision</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pPr algn="l"/>
                      <a:r>
                        <a:rPr lang="en-GB" sz="1600" dirty="0">
                          <a:effectLst/>
                          <a:latin typeface="Century Gothic" panose="020B0502020202020204" pitchFamily="34" charset="0"/>
                        </a:rPr>
                        <a:t>decision</a:t>
                      </a:r>
                    </a:p>
                  </a:txBody>
                  <a:tcPr marL="90000" marR="90000" marT="46800" marB="46800" anchor="b"/>
                </a:tc>
                <a:extLst>
                  <a:ext uri="{0D108BD9-81ED-4DB2-BD59-A6C34878D82A}">
                    <a16:rowId xmlns:a16="http://schemas.microsoft.com/office/drawing/2014/main" val="3102503621"/>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r>
                        <a:rPr lang="fr-FR" sz="1600" noProof="0" dirty="0">
                          <a:effectLst/>
                          <a:latin typeface="Century Gothic" panose="020B0502020202020204" pitchFamily="34" charset="0"/>
                        </a:rPr>
                        <a:t>le soin</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pPr algn="l"/>
                      <a:r>
                        <a:rPr lang="en-GB" sz="1600" dirty="0">
                          <a:effectLst/>
                          <a:latin typeface="Century Gothic" panose="020B0502020202020204" pitchFamily="34" charset="0"/>
                        </a:rPr>
                        <a:t>care</a:t>
                      </a:r>
                    </a:p>
                  </a:txBody>
                  <a:tcPr marL="90000" marR="90000" marT="46800" marB="46800" anchor="b"/>
                </a:tc>
                <a:extLst>
                  <a:ext uri="{0D108BD9-81ED-4DB2-BD59-A6C34878D82A}">
                    <a16:rowId xmlns:a16="http://schemas.microsoft.com/office/drawing/2014/main" val="1683749526"/>
                  </a:ext>
                </a:extLst>
              </a:tr>
              <a:tr h="182809">
                <a:tc>
                  <a:txBody>
                    <a:bodyPr/>
                    <a:lstStyle/>
                    <a:p>
                      <a:pPr algn="ctr"/>
                      <a:r>
                        <a:rPr lang="en-GB" sz="1600" i="1" dirty="0">
                          <a:effectLst/>
                          <a:latin typeface="Century Gothic" panose="020B0502020202020204" pitchFamily="34" charset="0"/>
                        </a:rPr>
                        <a:t>adv/</a:t>
                      </a: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r>
                        <a:rPr lang="fr-FR" sz="1600" noProof="0" dirty="0">
                          <a:effectLst/>
                          <a:latin typeface="Century Gothic" panose="020B0502020202020204" pitchFamily="34" charset="0"/>
                        </a:rPr>
                        <a:t>dur(e)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pPr algn="l"/>
                      <a:r>
                        <a:rPr lang="en-GB" sz="1600" dirty="0">
                          <a:effectLst/>
                          <a:latin typeface="Century Gothic" panose="020B0502020202020204" pitchFamily="34" charset="0"/>
                        </a:rPr>
                        <a:t>hard </a:t>
                      </a:r>
                    </a:p>
                  </a:txBody>
                  <a:tcPr marL="90000" marR="90000" marT="46800" marB="46800" anchor="b"/>
                </a:tc>
                <a:extLst>
                  <a:ext uri="{0D108BD9-81ED-4DB2-BD59-A6C34878D82A}">
                    <a16:rowId xmlns:a16="http://schemas.microsoft.com/office/drawing/2014/main" val="2079806393"/>
                  </a:ext>
                </a:extLst>
              </a:tr>
              <a:tr h="182809">
                <a:tc>
                  <a:txBody>
                    <a:bodyPr/>
                    <a:lstStyle/>
                    <a:p>
                      <a:pPr algn="ctr"/>
                      <a:r>
                        <a:rPr lang="en-GB" sz="1600" i="1" dirty="0">
                          <a:effectLst/>
                          <a:latin typeface="Century Gothic" panose="020B0502020202020204" pitchFamily="34" charset="0"/>
                        </a:rPr>
                        <a:t>adv</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r>
                        <a:rPr lang="fr-FR" sz="1600" noProof="0" dirty="0">
                          <a:effectLst/>
                          <a:latin typeface="Century Gothic" panose="020B0502020202020204" pitchFamily="34" charset="0"/>
                        </a:rPr>
                        <a:t>facilement</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pPr algn="l"/>
                      <a:r>
                        <a:rPr lang="en-GB" sz="1600" dirty="0">
                          <a:effectLst/>
                          <a:latin typeface="Century Gothic" panose="020B0502020202020204" pitchFamily="34" charset="0"/>
                        </a:rPr>
                        <a:t>easily</a:t>
                      </a:r>
                    </a:p>
                  </a:txBody>
                  <a:tcPr marL="90000" marR="90000" marT="46800" marB="46800" anchor="b"/>
                </a:tc>
                <a:extLst>
                  <a:ext uri="{0D108BD9-81ED-4DB2-BD59-A6C34878D82A}">
                    <a16:rowId xmlns:a16="http://schemas.microsoft.com/office/drawing/2014/main" val="3029552813"/>
                  </a:ext>
                </a:extLst>
              </a:tr>
              <a:tr h="182809">
                <a:tc>
                  <a:txBody>
                    <a:bodyPr/>
                    <a:lstStyle/>
                    <a:p>
                      <a:pPr algn="ctr"/>
                      <a:r>
                        <a:rPr lang="en-GB" sz="1600" i="1" dirty="0">
                          <a:effectLst/>
                          <a:latin typeface="Century Gothic" panose="020B0502020202020204" pitchFamily="34" charset="0"/>
                        </a:rPr>
                        <a:t>adv</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r>
                        <a:rPr lang="fr-FR" sz="1600" noProof="0" dirty="0">
                          <a:effectLst/>
                          <a:latin typeface="Century Gothic" panose="020B0502020202020204" pitchFamily="34" charset="0"/>
                        </a:rPr>
                        <a:t>lentement</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pPr algn="l"/>
                      <a:r>
                        <a:rPr lang="en-GB" sz="1600" dirty="0">
                          <a:effectLst/>
                          <a:latin typeface="Century Gothic" panose="020B0502020202020204" pitchFamily="34" charset="0"/>
                        </a:rPr>
                        <a:t>slowly</a:t>
                      </a:r>
                    </a:p>
                  </a:txBody>
                  <a:tcPr marL="90000" marR="90000" marT="46800" marB="46800" anchor="b"/>
                </a:tc>
                <a:extLst>
                  <a:ext uri="{0D108BD9-81ED-4DB2-BD59-A6C34878D82A}">
                    <a16:rowId xmlns:a16="http://schemas.microsoft.com/office/drawing/2014/main" val="2368745537"/>
                  </a:ext>
                </a:extLst>
              </a:tr>
              <a:tr h="182809">
                <a:tc>
                  <a:txBody>
                    <a:bodyPr/>
                    <a:lstStyle/>
                    <a:p>
                      <a:pPr algn="ctr"/>
                      <a:r>
                        <a:rPr lang="en-GB" sz="1600" i="1" dirty="0">
                          <a:effectLst/>
                          <a:latin typeface="Century Gothic" panose="020B0502020202020204" pitchFamily="34" charset="0"/>
                        </a:rPr>
                        <a:t>adv</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r>
                        <a:rPr lang="fr-FR" sz="1600" noProof="0" dirty="0">
                          <a:effectLst/>
                          <a:latin typeface="Century Gothic" panose="020B0502020202020204" pitchFamily="34" charset="0"/>
                        </a:rPr>
                        <a:t>mal</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pPr algn="l"/>
                      <a:r>
                        <a:rPr lang="en-GB" sz="1600" dirty="0">
                          <a:effectLst/>
                          <a:latin typeface="Century Gothic" panose="020B0502020202020204" pitchFamily="34" charset="0"/>
                        </a:rPr>
                        <a:t>badly</a:t>
                      </a:r>
                    </a:p>
                  </a:txBody>
                  <a:tcPr marL="90000" marR="90000" marT="46800" marB="46800" anchor="b"/>
                </a:tc>
                <a:extLst>
                  <a:ext uri="{0D108BD9-81ED-4DB2-BD59-A6C34878D82A}">
                    <a16:rowId xmlns:a16="http://schemas.microsoft.com/office/drawing/2014/main" val="3491161878"/>
                  </a:ext>
                </a:extLst>
              </a:tr>
              <a:tr h="0">
                <a:tc>
                  <a:txBody>
                    <a:bodyPr/>
                    <a:lstStyle/>
                    <a:p>
                      <a:pPr algn="ctr"/>
                      <a:r>
                        <a:rPr lang="en-GB" sz="1600" i="1" dirty="0">
                          <a:effectLst/>
                          <a:latin typeface="Century Gothic" panose="020B0502020202020204" pitchFamily="34" charset="0"/>
                        </a:rPr>
                        <a:t>adv</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r>
                        <a:rPr lang="fr-FR" sz="1600" noProof="0" dirty="0">
                          <a:effectLst/>
                          <a:latin typeface="Century Gothic" panose="020B0502020202020204" pitchFamily="34" charset="0"/>
                        </a:rPr>
                        <a:t>mieux</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pPr algn="l"/>
                      <a:r>
                        <a:rPr lang="en-GB" sz="1600" dirty="0">
                          <a:effectLst/>
                          <a:latin typeface="Century Gothic" panose="020B0502020202020204" pitchFamily="34" charset="0"/>
                        </a:rPr>
                        <a:t>better</a:t>
                      </a:r>
                    </a:p>
                  </a:txBody>
                  <a:tcPr marL="90000" marR="90000" marT="46800" marB="46800" anchor="b"/>
                </a:tc>
                <a:extLst>
                  <a:ext uri="{0D108BD9-81ED-4DB2-BD59-A6C34878D82A}">
                    <a16:rowId xmlns:a16="http://schemas.microsoft.com/office/drawing/2014/main" val="711583087"/>
                  </a:ext>
                </a:extLst>
              </a:tr>
              <a:tr h="182809">
                <a:tc>
                  <a:txBody>
                    <a:bodyPr/>
                    <a:lstStyle/>
                    <a:p>
                      <a:pPr algn="ctr"/>
                      <a:r>
                        <a:rPr lang="en-GB" sz="1600" i="1" dirty="0">
                          <a:effectLst/>
                          <a:latin typeface="Century Gothic" panose="020B0502020202020204" pitchFamily="34" charset="0"/>
                        </a:rPr>
                        <a:t>adv</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r>
                        <a:rPr lang="fr-FR" sz="1600" noProof="0" dirty="0">
                          <a:effectLst/>
                          <a:latin typeface="Century Gothic" panose="020B0502020202020204" pitchFamily="34" charset="0"/>
                        </a:rPr>
                        <a:t>vite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pPr algn="l"/>
                      <a:r>
                        <a:rPr lang="en-GB" sz="1600" dirty="0">
                          <a:effectLst/>
                          <a:latin typeface="Century Gothic" panose="020B0502020202020204" pitchFamily="34" charset="0"/>
                        </a:rPr>
                        <a:t>quickly</a:t>
                      </a:r>
                    </a:p>
                  </a:txBody>
                  <a:tcPr marL="90000" marR="90000" marT="46800" marB="46800" anchor="b"/>
                </a:tc>
                <a:extLst>
                  <a:ext uri="{0D108BD9-81ED-4DB2-BD59-A6C34878D82A}">
                    <a16:rowId xmlns:a16="http://schemas.microsoft.com/office/drawing/2014/main" val="977986458"/>
                  </a:ext>
                </a:extLst>
              </a:tr>
            </a:tbl>
          </a:graphicData>
        </a:graphic>
      </p:graphicFrame>
      <p:sp>
        <p:nvSpPr>
          <p:cNvPr id="10" name="Rectangle 9">
            <a:extLst>
              <a:ext uri="{FF2B5EF4-FFF2-40B4-BE49-F238E27FC236}">
                <a16:creationId xmlns:a16="http://schemas.microsoft.com/office/drawing/2014/main" id="{A6F75349-2960-4586-91BC-7031275848DF}"/>
              </a:ext>
            </a:extLst>
          </p:cNvPr>
          <p:cNvSpPr/>
          <p:nvPr/>
        </p:nvSpPr>
        <p:spPr>
          <a:xfrm>
            <a:off x="200969" y="2861325"/>
            <a:ext cx="4353124" cy="400547"/>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Comparing how people do things</a:t>
            </a:r>
          </a:p>
        </p:txBody>
      </p:sp>
      <p:pic>
        <p:nvPicPr>
          <p:cNvPr id="11" name="Picture 10" descr="Positive sign">
            <a:extLst>
              <a:ext uri="{FF2B5EF4-FFF2-40B4-BE49-F238E27FC236}">
                <a16:creationId xmlns:a16="http://schemas.microsoft.com/office/drawing/2014/main" id="{458D2B4B-C8E1-4AB0-8051-E8DF82D3D745}"/>
              </a:ext>
            </a:extLst>
          </p:cNvPr>
          <p:cNvPicPr>
            <a:picLocks noChangeAspect="1"/>
          </p:cNvPicPr>
          <p:nvPr/>
        </p:nvPicPr>
        <p:blipFill>
          <a:blip r:embed="rId3"/>
          <a:stretch>
            <a:fillRect/>
          </a:stretch>
        </p:blipFill>
        <p:spPr>
          <a:xfrm>
            <a:off x="4831980" y="2784838"/>
            <a:ext cx="445232" cy="477034"/>
          </a:xfrm>
          <a:prstGeom prst="rect">
            <a:avLst/>
          </a:prstGeom>
        </p:spPr>
      </p:pic>
      <p:pic>
        <p:nvPicPr>
          <p:cNvPr id="12" name="Picture 11" descr="Negative sign">
            <a:extLst>
              <a:ext uri="{FF2B5EF4-FFF2-40B4-BE49-F238E27FC236}">
                <a16:creationId xmlns:a16="http://schemas.microsoft.com/office/drawing/2014/main" id="{7BC60D16-F17E-41AE-A388-8D148E7EB3A5}"/>
              </a:ext>
            </a:extLst>
          </p:cNvPr>
          <p:cNvPicPr>
            <a:picLocks noChangeAspect="1"/>
          </p:cNvPicPr>
          <p:nvPr/>
        </p:nvPicPr>
        <p:blipFill>
          <a:blip r:embed="rId4"/>
          <a:stretch>
            <a:fillRect/>
          </a:stretch>
        </p:blipFill>
        <p:spPr>
          <a:xfrm>
            <a:off x="5388531" y="2758076"/>
            <a:ext cx="479643" cy="522277"/>
          </a:xfrm>
          <a:prstGeom prst="rect">
            <a:avLst/>
          </a:prstGeom>
        </p:spPr>
      </p:pic>
      <p:pic>
        <p:nvPicPr>
          <p:cNvPr id="13" name="Picture 4" descr="Style Equals Clip Art">
            <a:extLst>
              <a:ext uri="{FF2B5EF4-FFF2-40B4-BE49-F238E27FC236}">
                <a16:creationId xmlns:a16="http://schemas.microsoft.com/office/drawing/2014/main" id="{C3E880DA-1000-4174-80F2-E7D87DEBEA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0198" y="2871985"/>
            <a:ext cx="480990" cy="32226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E77300F-8F61-4F1F-9D86-66BA8E2052CC}"/>
              </a:ext>
            </a:extLst>
          </p:cNvPr>
          <p:cNvSpPr/>
          <p:nvPr/>
        </p:nvSpPr>
        <p:spPr>
          <a:xfrm>
            <a:off x="4831980" y="6354306"/>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15" name="Rounded Rectangle 25">
            <a:extLst>
              <a:ext uri="{FF2B5EF4-FFF2-40B4-BE49-F238E27FC236}">
                <a16:creationId xmlns:a16="http://schemas.microsoft.com/office/drawing/2014/main" id="{C34B0FF7-2E84-452E-B52E-A36158A92B9A}"/>
              </a:ext>
            </a:extLst>
          </p:cNvPr>
          <p:cNvSpPr/>
          <p:nvPr/>
        </p:nvSpPr>
        <p:spPr>
          <a:xfrm>
            <a:off x="555692" y="7831481"/>
            <a:ext cx="1222383" cy="959258"/>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0000"/>
              </a:solidFill>
              <a:latin typeface="Century Gothic" panose="020B0502020202020204" pitchFamily="34" charset="0"/>
            </a:endParaRPr>
          </a:p>
          <a:p>
            <a:pPr algn="ctr"/>
            <a:r>
              <a:rPr lang="en-GB" sz="1400" b="1" dirty="0">
                <a:solidFill>
                  <a:srgbClr val="000000"/>
                </a:solidFill>
                <a:latin typeface="Century Gothic" panose="020B0502020202020204" pitchFamily="34" charset="0"/>
              </a:rPr>
              <a:t>Revisit vocab 8.2.2.2 &amp; 8.1.2.6</a:t>
            </a:r>
          </a:p>
          <a:p>
            <a:pPr algn="ctr"/>
            <a:endParaRPr lang="en-GB" sz="1400" b="1" dirty="0">
              <a:solidFill>
                <a:srgbClr val="000000"/>
              </a:solidFill>
              <a:latin typeface="Century Gothic" panose="020B0502020202020204" pitchFamily="34" charset="0"/>
            </a:endParaRPr>
          </a:p>
        </p:txBody>
      </p:sp>
      <p:pic>
        <p:nvPicPr>
          <p:cNvPr id="16" name="Picture 15" descr="QR code">
            <a:extLst>
              <a:ext uri="{FF2B5EF4-FFF2-40B4-BE49-F238E27FC236}">
                <a16:creationId xmlns:a16="http://schemas.microsoft.com/office/drawing/2014/main" id="{2D8E0101-F4A4-4B86-8BE2-F69377CA37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8651" y="7586519"/>
            <a:ext cx="1325567" cy="1325567"/>
          </a:xfrm>
          <a:prstGeom prst="rect">
            <a:avLst/>
          </a:prstGeom>
        </p:spPr>
      </p:pic>
      <p:pic>
        <p:nvPicPr>
          <p:cNvPr id="17" name="Picture 2" descr="Gull, Seagull, Sea-Gull, Bird, Wildlife">
            <a:extLst>
              <a:ext uri="{FF2B5EF4-FFF2-40B4-BE49-F238E27FC236}">
                <a16:creationId xmlns:a16="http://schemas.microsoft.com/office/drawing/2014/main" id="{B7244430-5A1C-416C-914F-BDD4878214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824" y="6571766"/>
            <a:ext cx="973392" cy="811160"/>
          </a:xfrm>
          <a:prstGeom prst="rect">
            <a:avLst/>
          </a:prstGeom>
          <a:noFill/>
          <a:extLst>
            <a:ext uri="{909E8E84-426E-40DD-AFC4-6F175D3DCCD1}">
              <a14:hiddenFill xmlns:a14="http://schemas.microsoft.com/office/drawing/2010/main">
                <a:solidFill>
                  <a:srgbClr val="FFFFFF"/>
                </a:solidFill>
              </a14:hiddenFill>
            </a:ext>
          </a:extLst>
        </p:spPr>
      </p:pic>
      <p:sp>
        <p:nvSpPr>
          <p:cNvPr id="18" name="Speech Bubble: Oval 17">
            <a:extLst>
              <a:ext uri="{FF2B5EF4-FFF2-40B4-BE49-F238E27FC236}">
                <a16:creationId xmlns:a16="http://schemas.microsoft.com/office/drawing/2014/main" id="{A287D038-F22C-437E-B088-5EA4F0E7FDE9}"/>
              </a:ext>
            </a:extLst>
          </p:cNvPr>
          <p:cNvSpPr/>
          <p:nvPr/>
        </p:nvSpPr>
        <p:spPr>
          <a:xfrm>
            <a:off x="1954033" y="6669325"/>
            <a:ext cx="579663" cy="553535"/>
          </a:xfrm>
          <a:prstGeom prst="wedgeEllipseCallout">
            <a:avLst>
              <a:gd name="adj1" fmla="val -66718"/>
              <a:gd name="adj2" fmla="val -43383"/>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9" name="Picture 4" descr="Bird, Tweeting, Singing, Melody, Song, Animal, Spring">
            <a:extLst>
              <a:ext uri="{FF2B5EF4-FFF2-40B4-BE49-F238E27FC236}">
                <a16:creationId xmlns:a16="http://schemas.microsoft.com/office/drawing/2014/main" id="{D8EEDD63-7A1B-4A2A-B23C-3A2675CAAE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7779" y="6415470"/>
            <a:ext cx="1042441" cy="11458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Someone crossing a finishing line">
            <a:extLst>
              <a:ext uri="{FF2B5EF4-FFF2-40B4-BE49-F238E27FC236}">
                <a16:creationId xmlns:a16="http://schemas.microsoft.com/office/drawing/2014/main" id="{2881C8EE-72A8-46A3-9F13-5F43230A1EA3}"/>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100000" l="0" r="100000">
                        <a14:foregroundMark x1="33385" y1="56198" x2="33385" y2="56198"/>
                      </a14:backgroundRemoval>
                    </a14:imgEffect>
                  </a14:imgLayer>
                </a14:imgProps>
              </a:ext>
              <a:ext uri="{28A0092B-C50C-407E-A947-70E740481C1C}">
                <a14:useLocalDpi xmlns:a14="http://schemas.microsoft.com/office/drawing/2010/main" val="0"/>
              </a:ext>
            </a:extLst>
          </a:blip>
          <a:stretch>
            <a:fillRect/>
          </a:stretch>
        </p:blipFill>
        <p:spPr>
          <a:xfrm>
            <a:off x="3972168" y="7109771"/>
            <a:ext cx="1656184" cy="1656184"/>
          </a:xfrm>
          <a:prstGeom prst="rect">
            <a:avLst/>
          </a:prstGeom>
        </p:spPr>
      </p:pic>
      <p:sp>
        <p:nvSpPr>
          <p:cNvPr id="21" name="Slide Number Placeholder 1">
            <a:extLst>
              <a:ext uri="{FF2B5EF4-FFF2-40B4-BE49-F238E27FC236}">
                <a16:creationId xmlns:a16="http://schemas.microsoft.com/office/drawing/2014/main" id="{A7578608-B2C1-4A50-A82F-8781F2D3EF11}"/>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57</a:t>
            </a:r>
          </a:p>
        </p:txBody>
      </p:sp>
      <p:sp>
        <p:nvSpPr>
          <p:cNvPr id="2" name="Title 1">
            <a:extLst>
              <a:ext uri="{FF2B5EF4-FFF2-40B4-BE49-F238E27FC236}">
                <a16:creationId xmlns:a16="http://schemas.microsoft.com/office/drawing/2014/main" id="{0A79859C-AA51-5A4B-8BC3-2BC967319363}"/>
              </a:ext>
            </a:extLst>
          </p:cNvPr>
          <p:cNvSpPr>
            <a:spLocks noGrp="1"/>
          </p:cNvSpPr>
          <p:nvPr>
            <p:ph type="title" idx="4294967295"/>
          </p:nvPr>
        </p:nvSpPr>
        <p:spPr>
          <a:xfrm>
            <a:off x="200969" y="197404"/>
            <a:ext cx="2009836" cy="416791"/>
          </a:xfrm>
        </p:spPr>
        <p:txBody>
          <a:bodyPr/>
          <a:lstStyle/>
          <a:p>
            <a:r>
              <a:rPr lang="en-US" sz="2000" b="1" dirty="0">
                <a:solidFill>
                  <a:schemeClr val="bg1"/>
                </a:solidFill>
                <a:latin typeface="Century Gothic" panose="020B0502020202020204" pitchFamily="34" charset="0"/>
              </a:rPr>
              <a:t>T3.1</a:t>
            </a:r>
            <a:r>
              <a:rPr lang="en-US" sz="2000" b="1" baseline="0" dirty="0">
                <a:solidFill>
                  <a:schemeClr val="bg1"/>
                </a:solidFill>
                <a:latin typeface="Century Gothic" panose="020B0502020202020204" pitchFamily="34" charset="0"/>
              </a:rPr>
              <a:t> </a:t>
            </a:r>
            <a:r>
              <a:rPr lang="en-US" sz="2000" b="1" baseline="0" dirty="0" err="1">
                <a:solidFill>
                  <a:schemeClr val="bg1"/>
                </a:solidFill>
                <a:latin typeface="Century Gothic" panose="020B0502020202020204" pitchFamily="34" charset="0"/>
              </a:rPr>
              <a:t>Semaine</a:t>
            </a:r>
            <a:r>
              <a:rPr lang="en-US" sz="2000" b="1" baseline="0" dirty="0">
                <a:solidFill>
                  <a:schemeClr val="bg1"/>
                </a:solidFill>
                <a:latin typeface="Century Gothic" panose="020B0502020202020204" pitchFamily="34" charset="0"/>
              </a:rPr>
              <a:t> 3</a:t>
            </a:r>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6190401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6" name="Rectangle 15">
            <a:extLst>
              <a:ext uri="{FF2B5EF4-FFF2-40B4-BE49-F238E27FC236}">
                <a16:creationId xmlns:a16="http://schemas.microsoft.com/office/drawing/2014/main" id="{C6891636-11BD-E142-8154-6D25C7E49AEA}"/>
              </a:ext>
            </a:extLst>
          </p:cNvPr>
          <p:cNvSpPr/>
          <p:nvPr/>
        </p:nvSpPr>
        <p:spPr>
          <a:xfrm>
            <a:off x="108000" y="588525"/>
            <a:ext cx="2356735"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like</a:t>
            </a:r>
            <a:r>
              <a:rPr lang="fr-FR" b="1" dirty="0">
                <a:solidFill>
                  <a:srgbClr val="000000"/>
                </a:solidFill>
                <a:latin typeface="Century Gothic" panose="020B0502020202020204" pitchFamily="34" charset="0"/>
              </a:rPr>
              <a:t> </a:t>
            </a:r>
            <a:r>
              <a:rPr lang="fr-FR" b="1" i="1" dirty="0">
                <a:solidFill>
                  <a:srgbClr val="000000"/>
                </a:solidFill>
                <a:latin typeface="Century Gothic" panose="020B0502020202020204" pitchFamily="34" charset="0"/>
              </a:rPr>
              <a:t>entendre</a:t>
            </a:r>
            <a:endParaRPr lang="en-GB" i="1" dirty="0">
              <a:solidFill>
                <a:srgbClr val="000000"/>
              </a:solidFill>
              <a:latin typeface="Century Gothic" panose="020B0502020202020204" pitchFamily="34" charset="0"/>
            </a:endParaRPr>
          </a:p>
        </p:txBody>
      </p:sp>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58</a:t>
            </a:r>
          </a:p>
        </p:txBody>
      </p:sp>
      <p:sp>
        <p:nvSpPr>
          <p:cNvPr id="12" name="Rectangle 11">
            <a:extLst>
              <a:ext uri="{FF2B5EF4-FFF2-40B4-BE49-F238E27FC236}">
                <a16:creationId xmlns:a16="http://schemas.microsoft.com/office/drawing/2014/main" id="{42C5CE32-7259-1C47-900C-3C6D2B003CE6}"/>
              </a:ext>
            </a:extLst>
          </p:cNvPr>
          <p:cNvSpPr/>
          <p:nvPr/>
        </p:nvSpPr>
        <p:spPr>
          <a:xfrm>
            <a:off x="89988" y="3943309"/>
            <a:ext cx="2419252"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with</a:t>
            </a:r>
            <a:r>
              <a:rPr lang="fr-FR" b="1" dirty="0">
                <a:solidFill>
                  <a:srgbClr val="000000"/>
                </a:solidFill>
                <a:latin typeface="Century Gothic" panose="020B0502020202020204" pitchFamily="34" charset="0"/>
              </a:rPr>
              <a:t> à and de</a:t>
            </a:r>
            <a:endParaRPr lang="en-GB" dirty="0">
              <a:solidFill>
                <a:srgbClr val="000000"/>
              </a:solidFill>
              <a:latin typeface="Century Gothic" panose="020B0502020202020204" pitchFamily="34" charset="0"/>
            </a:endParaRPr>
          </a:p>
        </p:txBody>
      </p:sp>
      <p:sp>
        <p:nvSpPr>
          <p:cNvPr id="13" name="Rectangle 12">
            <a:extLst>
              <a:ext uri="{FF2B5EF4-FFF2-40B4-BE49-F238E27FC236}">
                <a16:creationId xmlns:a16="http://schemas.microsoft.com/office/drawing/2014/main" id="{E86AECE8-009F-9248-B2E7-ADDC909D780B}"/>
              </a:ext>
            </a:extLst>
          </p:cNvPr>
          <p:cNvSpPr/>
          <p:nvPr/>
        </p:nvSpPr>
        <p:spPr>
          <a:xfrm>
            <a:off x="108000" y="4444188"/>
            <a:ext cx="6750000" cy="4093428"/>
          </a:xfrm>
          <a:prstGeom prst="rect">
            <a:avLst/>
          </a:prstGeom>
        </p:spPr>
        <p:txBody>
          <a:bodyPr wrap="square">
            <a:spAutoFit/>
          </a:bodyPr>
          <a:lstStyle/>
          <a:p>
            <a:pPr lvl="0"/>
            <a:r>
              <a:rPr lang="en-GB" sz="1600" dirty="0">
                <a:latin typeface="Century Gothic" panose="020F0302020204030204"/>
              </a:rPr>
              <a:t>Some French verbs are always followed by a certain preposition (normally </a:t>
            </a:r>
            <a:r>
              <a:rPr lang="fr-FR" sz="1600" b="1" dirty="0">
                <a:solidFill>
                  <a:srgbClr val="000000"/>
                </a:solidFill>
                <a:latin typeface="Century Gothic" panose="020B0502020202020204" pitchFamily="34" charset="0"/>
              </a:rPr>
              <a:t>à </a:t>
            </a:r>
            <a:r>
              <a:rPr lang="fr-FR" sz="1600" dirty="0">
                <a:solidFill>
                  <a:srgbClr val="000000"/>
                </a:solidFill>
                <a:latin typeface="Century Gothic" panose="020B0502020202020204" pitchFamily="34" charset="0"/>
              </a:rPr>
              <a:t>or</a:t>
            </a:r>
            <a:r>
              <a:rPr lang="fr-FR" sz="1600" b="1" dirty="0">
                <a:solidFill>
                  <a:srgbClr val="000000"/>
                </a:solidFill>
                <a:latin typeface="Century Gothic" panose="020B0502020202020204" pitchFamily="34" charset="0"/>
              </a:rPr>
              <a:t> de</a:t>
            </a:r>
            <a:r>
              <a:rPr lang="en-GB" sz="1600" dirty="0">
                <a:solidFill>
                  <a:srgbClr val="000000"/>
                </a:solidFill>
                <a:latin typeface="Century Gothic" panose="020F0302020204030204"/>
              </a:rPr>
              <a:t>). These prepositions are often </a:t>
            </a:r>
            <a:r>
              <a:rPr lang="en-GB" sz="1600" b="1" dirty="0">
                <a:solidFill>
                  <a:srgbClr val="000000"/>
                </a:solidFill>
                <a:latin typeface="Century Gothic" panose="020F0302020204030204"/>
              </a:rPr>
              <a:t>different</a:t>
            </a:r>
            <a:r>
              <a:rPr lang="en-GB" sz="1600" dirty="0">
                <a:solidFill>
                  <a:srgbClr val="000000"/>
                </a:solidFill>
                <a:latin typeface="Century Gothic" panose="020F0302020204030204"/>
              </a:rPr>
              <a:t> from those used in English.</a:t>
            </a:r>
          </a:p>
          <a:p>
            <a:pPr lvl="0"/>
            <a:endParaRPr lang="en-GB" sz="1600" dirty="0">
              <a:solidFill>
                <a:srgbClr val="000000"/>
              </a:solidFill>
              <a:latin typeface="Century Gothic" panose="020F0302020204030204"/>
            </a:endParaRPr>
          </a:p>
          <a:p>
            <a:pPr lvl="0"/>
            <a:r>
              <a:rPr lang="en-GB" sz="1600" dirty="0" err="1">
                <a:latin typeface="Century Gothic" panose="020F0302020204030204"/>
              </a:rPr>
              <a:t>dépendre</a:t>
            </a:r>
            <a:r>
              <a:rPr lang="en-GB" sz="1600" dirty="0">
                <a:latin typeface="Century Gothic" panose="020F0302020204030204"/>
              </a:rPr>
              <a:t> </a:t>
            </a:r>
            <a:r>
              <a:rPr lang="en-GB" sz="1600" b="1" dirty="0">
                <a:latin typeface="Century Gothic" panose="020F0302020204030204"/>
              </a:rPr>
              <a:t>de</a:t>
            </a:r>
            <a:r>
              <a:rPr lang="en-GB" sz="1600" dirty="0">
                <a:latin typeface="Century Gothic" panose="020F0302020204030204"/>
              </a:rPr>
              <a:t> </a:t>
            </a:r>
            <a:r>
              <a:rPr lang="en-GB" sz="1600" i="1" dirty="0">
                <a:latin typeface="Century Gothic" panose="020F0302020204030204"/>
              </a:rPr>
              <a:t>= to depend </a:t>
            </a:r>
            <a:r>
              <a:rPr lang="en-GB" sz="1600" b="1" i="1" dirty="0">
                <a:latin typeface="Century Gothic" panose="020F0302020204030204"/>
              </a:rPr>
              <a:t>on</a:t>
            </a:r>
            <a:r>
              <a:rPr lang="en-GB" sz="1600" i="1" dirty="0">
                <a:latin typeface="Century Gothic" panose="020F0302020204030204"/>
              </a:rPr>
              <a:t> someone or something</a:t>
            </a:r>
            <a:r>
              <a:rPr lang="en-GB" sz="1600" dirty="0">
                <a:latin typeface="Century Gothic" panose="020F0302020204030204"/>
              </a:rPr>
              <a:t>. </a:t>
            </a:r>
          </a:p>
          <a:p>
            <a:pPr lvl="0"/>
            <a:br>
              <a:rPr lang="fr-FR" sz="1600" dirty="0">
                <a:latin typeface="Century Gothic" panose="020F0302020204030204"/>
              </a:rPr>
            </a:br>
            <a:r>
              <a:rPr lang="fr-FR" sz="1600" dirty="0">
                <a:latin typeface="Century Gothic" panose="020F0302020204030204"/>
              </a:rPr>
              <a:t>Ça dépend </a:t>
            </a:r>
            <a:r>
              <a:rPr lang="fr-FR" sz="1600" b="1" dirty="0">
                <a:latin typeface="Century Gothic" panose="020F0302020204030204"/>
              </a:rPr>
              <a:t>du</a:t>
            </a:r>
            <a:r>
              <a:rPr lang="fr-FR" sz="1600" dirty="0">
                <a:latin typeface="Century Gothic" panose="020F0302020204030204"/>
              </a:rPr>
              <a:t> temps.	It </a:t>
            </a:r>
            <a:r>
              <a:rPr lang="fr-FR" sz="1600" dirty="0" err="1">
                <a:latin typeface="Century Gothic" panose="020F0302020204030204"/>
              </a:rPr>
              <a:t>depends</a:t>
            </a:r>
            <a:r>
              <a:rPr lang="fr-FR" sz="1600" dirty="0">
                <a:latin typeface="Century Gothic" panose="020F0302020204030204"/>
              </a:rPr>
              <a:t> </a:t>
            </a:r>
            <a:r>
              <a:rPr lang="fr-FR" sz="1600" b="1" dirty="0">
                <a:latin typeface="Century Gothic" panose="020F0302020204030204"/>
              </a:rPr>
              <a:t>on</a:t>
            </a:r>
            <a:r>
              <a:rPr lang="fr-FR" sz="1600" dirty="0">
                <a:latin typeface="Century Gothic" panose="020F0302020204030204"/>
              </a:rPr>
              <a:t> the </a:t>
            </a:r>
            <a:r>
              <a:rPr lang="fr-FR" sz="1600" dirty="0" err="1">
                <a:latin typeface="Century Gothic" panose="020F0302020204030204"/>
              </a:rPr>
              <a:t>weather</a:t>
            </a:r>
            <a:r>
              <a:rPr lang="fr-FR" sz="1600" dirty="0">
                <a:latin typeface="Century Gothic" panose="020F0302020204030204"/>
              </a:rPr>
              <a:t>.</a:t>
            </a:r>
          </a:p>
          <a:p>
            <a:pPr lvl="0"/>
            <a:r>
              <a:rPr lang="fr-FR" sz="1600" dirty="0">
                <a:latin typeface="Century Gothic" panose="020F0302020204030204"/>
              </a:rPr>
              <a:t>Amir dépend </a:t>
            </a:r>
            <a:r>
              <a:rPr lang="fr-FR" sz="1600" b="1" dirty="0">
                <a:latin typeface="Century Gothic" panose="020F0302020204030204"/>
              </a:rPr>
              <a:t>d’</a:t>
            </a:r>
            <a:r>
              <a:rPr lang="fr-FR" sz="1600" dirty="0">
                <a:latin typeface="Century Gothic" panose="020F0302020204030204"/>
              </a:rPr>
              <a:t>Océane.	</a:t>
            </a:r>
            <a:r>
              <a:rPr lang="fr-FR" sz="1600" i="1" dirty="0">
                <a:latin typeface="Century Gothic" panose="020F0302020204030204"/>
              </a:rPr>
              <a:t>Amir </a:t>
            </a:r>
            <a:r>
              <a:rPr lang="fr-FR" sz="1600" i="1" dirty="0" err="1">
                <a:latin typeface="Century Gothic" panose="020F0302020204030204"/>
              </a:rPr>
              <a:t>is</a:t>
            </a:r>
            <a:r>
              <a:rPr lang="fr-FR" sz="1600" i="1" dirty="0">
                <a:latin typeface="Century Gothic" panose="020F0302020204030204"/>
              </a:rPr>
              <a:t> </a:t>
            </a:r>
            <a:r>
              <a:rPr lang="fr-FR" sz="1600" i="1" dirty="0" err="1">
                <a:latin typeface="Century Gothic" panose="020F0302020204030204"/>
              </a:rPr>
              <a:t>depending</a:t>
            </a:r>
            <a:r>
              <a:rPr lang="fr-FR" sz="1600" i="1" dirty="0">
                <a:latin typeface="Century Gothic" panose="020F0302020204030204"/>
              </a:rPr>
              <a:t> </a:t>
            </a:r>
            <a:r>
              <a:rPr lang="fr-FR" sz="1600" b="1" i="1" dirty="0">
                <a:latin typeface="Century Gothic" panose="020F0302020204030204"/>
              </a:rPr>
              <a:t>on </a:t>
            </a:r>
            <a:r>
              <a:rPr lang="fr-FR" sz="1600" i="1" dirty="0">
                <a:latin typeface="Century Gothic" panose="020F0302020204030204"/>
              </a:rPr>
              <a:t>Océane.</a:t>
            </a:r>
          </a:p>
          <a:p>
            <a:pPr lvl="0"/>
            <a:endParaRPr lang="en-GB" sz="1600" dirty="0">
              <a:latin typeface="Century Gothic" panose="020F0302020204030204"/>
            </a:endParaRPr>
          </a:p>
          <a:p>
            <a:pPr lvl="0"/>
            <a:r>
              <a:rPr lang="en-GB" sz="1600" dirty="0" err="1">
                <a:latin typeface="Century Gothic" panose="020F0302020204030204"/>
              </a:rPr>
              <a:t>répondre</a:t>
            </a:r>
            <a:r>
              <a:rPr lang="en-GB" sz="1600" dirty="0">
                <a:latin typeface="Century Gothic" panose="020F0302020204030204"/>
              </a:rPr>
              <a:t> </a:t>
            </a:r>
            <a:r>
              <a:rPr lang="en-GB" sz="1600" b="1" dirty="0">
                <a:latin typeface="Century Gothic" panose="020F0302020204030204"/>
              </a:rPr>
              <a:t>à</a:t>
            </a:r>
            <a:r>
              <a:rPr lang="en-GB" sz="1600" dirty="0">
                <a:latin typeface="Century Gothic" panose="020F0302020204030204"/>
              </a:rPr>
              <a:t> </a:t>
            </a:r>
            <a:r>
              <a:rPr lang="en-GB" sz="1600" i="1" dirty="0">
                <a:latin typeface="Century Gothic" panose="020F0302020204030204"/>
              </a:rPr>
              <a:t>=</a:t>
            </a:r>
            <a:r>
              <a:rPr lang="en-GB" sz="1600" dirty="0">
                <a:latin typeface="Century Gothic" panose="020F0302020204030204"/>
              </a:rPr>
              <a:t> </a:t>
            </a:r>
            <a:r>
              <a:rPr lang="en-GB" sz="1600" i="1" dirty="0">
                <a:latin typeface="Century Gothic" panose="020F0302020204030204"/>
              </a:rPr>
              <a:t>to answer, to reply </a:t>
            </a:r>
            <a:r>
              <a:rPr lang="en-GB" sz="1600" b="1" i="1" dirty="0">
                <a:latin typeface="Century Gothic" panose="020F0302020204030204"/>
              </a:rPr>
              <a:t>to</a:t>
            </a:r>
            <a:r>
              <a:rPr lang="en-GB" sz="1600" i="1" dirty="0">
                <a:latin typeface="Century Gothic" panose="020F0302020204030204"/>
              </a:rPr>
              <a:t> </a:t>
            </a:r>
          </a:p>
          <a:p>
            <a:pPr lvl="0"/>
            <a:endParaRPr lang="en-GB" sz="1600" dirty="0">
              <a:latin typeface="Century Gothic" panose="020F0302020204030204"/>
            </a:endParaRPr>
          </a:p>
          <a:p>
            <a:pPr lvl="0"/>
            <a:r>
              <a:rPr lang="en-GB" sz="1600" dirty="0">
                <a:latin typeface="Century Gothic" panose="020F0302020204030204"/>
              </a:rPr>
              <a:t>Je </a:t>
            </a:r>
            <a:r>
              <a:rPr lang="en-GB" sz="1600" dirty="0" err="1">
                <a:latin typeface="Century Gothic" panose="020F0302020204030204"/>
              </a:rPr>
              <a:t>réponds</a:t>
            </a:r>
            <a:r>
              <a:rPr lang="en-GB" sz="1600" dirty="0">
                <a:latin typeface="Century Gothic" panose="020F0302020204030204"/>
              </a:rPr>
              <a:t> </a:t>
            </a:r>
            <a:r>
              <a:rPr lang="en-GB" sz="1600" b="1" dirty="0">
                <a:latin typeface="Century Gothic" panose="020F0302020204030204"/>
              </a:rPr>
              <a:t>à la </a:t>
            </a:r>
            <a:r>
              <a:rPr lang="en-GB" sz="1600" dirty="0">
                <a:latin typeface="Century Gothic" panose="020F0302020204030204"/>
              </a:rPr>
              <a:t>question.	</a:t>
            </a:r>
            <a:r>
              <a:rPr lang="en-GB" sz="1600" i="1" dirty="0">
                <a:latin typeface="Century Gothic" panose="020F0302020204030204"/>
              </a:rPr>
              <a:t>I’m answering the question</a:t>
            </a:r>
            <a:r>
              <a:rPr lang="en-GB" sz="1600" dirty="0">
                <a:latin typeface="Century Gothic" panose="020F0302020204030204"/>
              </a:rPr>
              <a:t>.</a:t>
            </a:r>
          </a:p>
          <a:p>
            <a:pPr lvl="0"/>
            <a:r>
              <a:rPr lang="en-GB" sz="1600" dirty="0">
                <a:latin typeface="Century Gothic" panose="020F0302020204030204"/>
              </a:rPr>
              <a:t>L</a:t>
            </a:r>
            <a:r>
              <a:rPr lang="fr-FR" sz="1600" dirty="0">
                <a:latin typeface="Century Gothic" panose="020F0302020204030204"/>
              </a:rPr>
              <a:t>é</a:t>
            </a:r>
            <a:r>
              <a:rPr lang="en-GB" sz="1600" dirty="0">
                <a:latin typeface="Century Gothic" panose="020F0302020204030204"/>
              </a:rPr>
              <a:t>a r</a:t>
            </a:r>
            <a:r>
              <a:rPr lang="fr-FR" sz="1600" dirty="0">
                <a:latin typeface="Century Gothic" panose="020F0302020204030204"/>
              </a:rPr>
              <a:t>é</a:t>
            </a:r>
            <a:r>
              <a:rPr lang="en-GB" sz="1600" dirty="0">
                <a:latin typeface="Century Gothic" panose="020F0302020204030204"/>
              </a:rPr>
              <a:t>pond </a:t>
            </a:r>
            <a:r>
              <a:rPr lang="en-GB" sz="1600" b="1" dirty="0">
                <a:latin typeface="Century Gothic" panose="020F0302020204030204"/>
              </a:rPr>
              <a:t>à </a:t>
            </a:r>
            <a:r>
              <a:rPr lang="en-GB" sz="1600" dirty="0">
                <a:latin typeface="Century Gothic" panose="020F0302020204030204"/>
              </a:rPr>
              <a:t>Sophie.	</a:t>
            </a:r>
            <a:r>
              <a:rPr lang="en-GB" sz="1600" i="1" dirty="0">
                <a:latin typeface="Century Gothic" panose="020F0302020204030204"/>
              </a:rPr>
              <a:t>L</a:t>
            </a:r>
            <a:r>
              <a:rPr lang="fr-FR" sz="1600" i="1" dirty="0">
                <a:latin typeface="Century Gothic" panose="020F0302020204030204"/>
              </a:rPr>
              <a:t>é</a:t>
            </a:r>
            <a:r>
              <a:rPr lang="en-GB" sz="1600" i="1" dirty="0">
                <a:latin typeface="Century Gothic" panose="020F0302020204030204"/>
              </a:rPr>
              <a:t>a is replying </a:t>
            </a:r>
            <a:r>
              <a:rPr lang="en-GB" sz="1600" b="1" i="1" dirty="0">
                <a:latin typeface="Century Gothic" panose="020F0302020204030204"/>
              </a:rPr>
              <a:t>to </a:t>
            </a:r>
            <a:r>
              <a:rPr lang="en-GB" sz="1600" i="1" dirty="0">
                <a:latin typeface="Century Gothic" panose="020F0302020204030204"/>
              </a:rPr>
              <a:t>Sophie.</a:t>
            </a:r>
          </a:p>
          <a:p>
            <a:pPr lvl="0"/>
            <a:endParaRPr lang="en-GB" sz="1600" dirty="0">
              <a:latin typeface="Century Gothic" panose="020F0302020204030204"/>
            </a:endParaRPr>
          </a:p>
          <a:p>
            <a:pPr lvl="0"/>
            <a:endParaRPr lang="en-GB" sz="1600" dirty="0">
              <a:latin typeface="Century Gothic" panose="020F0302020204030204"/>
            </a:endParaRPr>
          </a:p>
          <a:p>
            <a:pPr lvl="0"/>
            <a:endParaRPr lang="en-GB" sz="1000" dirty="0">
              <a:latin typeface="Century Gothic" panose="020F0302020204030204"/>
            </a:endParaRPr>
          </a:p>
          <a:p>
            <a:pPr lvl="0"/>
            <a:endParaRPr lang="en-GB" sz="1000" dirty="0">
              <a:latin typeface="Century Gothic" panose="020F0302020204030204"/>
            </a:endParaRPr>
          </a:p>
        </p:txBody>
      </p:sp>
      <p:sp>
        <p:nvSpPr>
          <p:cNvPr id="14" name="TextBox 13">
            <a:extLst>
              <a:ext uri="{FF2B5EF4-FFF2-40B4-BE49-F238E27FC236}">
                <a16:creationId xmlns:a16="http://schemas.microsoft.com/office/drawing/2014/main" id="{08314B02-3484-8C4E-9EFE-1EF00AE7AC38}"/>
              </a:ext>
            </a:extLst>
          </p:cNvPr>
          <p:cNvSpPr txBox="1"/>
          <p:nvPr/>
        </p:nvSpPr>
        <p:spPr>
          <a:xfrm>
            <a:off x="172001" y="7861197"/>
            <a:ext cx="6612199" cy="646986"/>
          </a:xfrm>
          <a:prstGeom prst="wedgeRoundRectCallout">
            <a:avLst>
              <a:gd name="adj1" fmla="val -7950"/>
              <a:gd name="adj2" fmla="val -28322"/>
              <a:gd name="adj3" fmla="val 16667"/>
            </a:avLst>
          </a:prstGeom>
          <a:solidFill>
            <a:schemeClr val="accent5"/>
          </a:solidFill>
          <a:ln>
            <a:solidFill>
              <a:schemeClr val="accent4"/>
            </a:solidFill>
          </a:ln>
        </p:spPr>
        <p:txBody>
          <a:bodyPr wrap="square" lIns="72000" rIns="0" rtlCol="0" anchor="ctr">
            <a:spAutoFit/>
          </a:bodyPr>
          <a:lstStyle/>
          <a:p>
            <a:r>
              <a:rPr lang="en-GB" sz="1600" b="1" dirty="0">
                <a:latin typeface="Century Gothic" panose="020F0302020204030204"/>
              </a:rPr>
              <a:t>Notice</a:t>
            </a:r>
            <a:r>
              <a:rPr lang="en-GB" sz="1600" dirty="0">
                <a:latin typeface="Century Gothic" panose="020F0302020204030204"/>
              </a:rPr>
              <a:t>: the verb ‘to answer’ is not followed by a preposition in English. It still needs one in French! </a:t>
            </a:r>
          </a:p>
        </p:txBody>
      </p:sp>
      <p:sp>
        <p:nvSpPr>
          <p:cNvPr id="21" name="Rectangle 20" descr="Grey rectangle with text: T3.1 Semaine 4">
            <a:extLst>
              <a:ext uri="{FF2B5EF4-FFF2-40B4-BE49-F238E27FC236}">
                <a16:creationId xmlns:a16="http://schemas.microsoft.com/office/drawing/2014/main" id="{63FC1050-806D-41EF-AF37-C1A512553768}"/>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22" name="Title 7">
            <a:extLst>
              <a:ext uri="{FF2B5EF4-FFF2-40B4-BE49-F238E27FC236}">
                <a16:creationId xmlns:a16="http://schemas.microsoft.com/office/drawing/2014/main" id="{CE891492-2730-49AB-89DC-79BC9E750BD7}"/>
              </a:ext>
            </a:extLst>
          </p:cNvPr>
          <p:cNvSpPr>
            <a:spLocks noGrp="1"/>
          </p:cNvSpPr>
          <p:nvPr>
            <p:ph type="title"/>
          </p:nvPr>
        </p:nvSpPr>
        <p:spPr>
          <a:xfrm>
            <a:off x="108000" y="144000"/>
            <a:ext cx="2091458" cy="411815"/>
          </a:xfrm>
        </p:spPr>
        <p:txBody>
          <a:bodyPr/>
          <a:lstStyle/>
          <a:p>
            <a:r>
              <a:rPr lang="en-GB" sz="2000" b="1" dirty="0">
                <a:solidFill>
                  <a:schemeClr val="bg1"/>
                </a:solidFill>
                <a:latin typeface="Century Gothic" panose="020B0502020202020204" pitchFamily="34" charset="0"/>
              </a:rPr>
              <a:t>T3.1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4</a:t>
            </a:r>
            <a:endParaRPr lang="en-US" sz="2000" dirty="0">
              <a:solidFill>
                <a:schemeClr val="bg1"/>
              </a:solidFill>
            </a:endParaRPr>
          </a:p>
        </p:txBody>
      </p:sp>
      <p:sp>
        <p:nvSpPr>
          <p:cNvPr id="32" name="Rectangle 31">
            <a:extLst>
              <a:ext uri="{FF2B5EF4-FFF2-40B4-BE49-F238E27FC236}">
                <a16:creationId xmlns:a16="http://schemas.microsoft.com/office/drawing/2014/main" id="{886044BC-3DD9-47E6-9769-B6824134AF69}"/>
              </a:ext>
            </a:extLst>
          </p:cNvPr>
          <p:cNvSpPr/>
          <p:nvPr/>
        </p:nvSpPr>
        <p:spPr>
          <a:xfrm>
            <a:off x="108000" y="905236"/>
            <a:ext cx="6852832" cy="3016210"/>
          </a:xfrm>
          <a:prstGeom prst="rect">
            <a:avLst/>
          </a:prstGeom>
        </p:spPr>
        <p:txBody>
          <a:bodyPr wrap="square">
            <a:spAutoFit/>
          </a:bodyPr>
          <a:lstStyle/>
          <a:p>
            <a:pPr lvl="0"/>
            <a:r>
              <a:rPr lang="en-US" sz="1600" dirty="0">
                <a:latin typeface="Century Gothic" panose="020F0302020204030204"/>
              </a:rPr>
              <a:t>To say </a:t>
            </a:r>
            <a:r>
              <a:rPr lang="en-US" sz="1600" b="1" dirty="0">
                <a:latin typeface="Century Gothic" panose="020F0302020204030204"/>
              </a:rPr>
              <a:t>‘I’ </a:t>
            </a:r>
            <a:r>
              <a:rPr lang="en-US" sz="1600" dirty="0">
                <a:latin typeface="Century Gothic" panose="020F0302020204030204"/>
              </a:rPr>
              <a:t>or </a:t>
            </a:r>
            <a:r>
              <a:rPr lang="en-US" sz="1600" b="1" dirty="0">
                <a:latin typeface="Century Gothic" panose="020F0302020204030204"/>
              </a:rPr>
              <a:t>‘you (singular)’ + verbs like entendre</a:t>
            </a:r>
            <a:r>
              <a:rPr lang="en-US" sz="1600" dirty="0">
                <a:latin typeface="Century Gothic" panose="020F0302020204030204"/>
              </a:rPr>
              <a:t>, remove the -RE from the infinitive and add </a:t>
            </a:r>
            <a:r>
              <a:rPr lang="en-US" sz="1600" b="1" dirty="0">
                <a:latin typeface="Century Gothic" panose="020F0302020204030204"/>
              </a:rPr>
              <a:t>‘-s’:  </a:t>
            </a:r>
          </a:p>
          <a:p>
            <a:pPr lvl="0"/>
            <a:endParaRPr lang="en-US" sz="1000" dirty="0">
              <a:latin typeface="Century Gothic" panose="020F0302020204030204"/>
            </a:endParaRPr>
          </a:p>
          <a:p>
            <a:pPr lvl="0"/>
            <a:r>
              <a:rPr lang="en-US" sz="1600" b="1" dirty="0" err="1">
                <a:latin typeface="Century Gothic" panose="020F0302020204030204"/>
              </a:rPr>
              <a:t>j</a:t>
            </a:r>
            <a:r>
              <a:rPr lang="en-US" sz="1600" dirty="0" err="1">
                <a:latin typeface="Century Gothic" panose="020F0302020204030204"/>
              </a:rPr>
              <a:t>’entend</a:t>
            </a:r>
            <a:r>
              <a:rPr lang="en-US" sz="1600" b="1" dirty="0" err="1">
                <a:latin typeface="Century Gothic" panose="020F0302020204030204"/>
              </a:rPr>
              <a:t>s</a:t>
            </a:r>
            <a:r>
              <a:rPr lang="en-US" sz="1600" dirty="0">
                <a:latin typeface="Century Gothic" panose="020F0302020204030204"/>
              </a:rPr>
              <a:t>	</a:t>
            </a:r>
            <a:r>
              <a:rPr lang="en-US" sz="1600" b="1" dirty="0">
                <a:latin typeface="Century Gothic" panose="020F0302020204030204"/>
              </a:rPr>
              <a:t>I</a:t>
            </a:r>
            <a:r>
              <a:rPr lang="en-US" sz="1600" dirty="0">
                <a:latin typeface="Century Gothic" panose="020F0302020204030204"/>
              </a:rPr>
              <a:t> hear</a:t>
            </a:r>
          </a:p>
          <a:p>
            <a:pPr lvl="0"/>
            <a:r>
              <a:rPr lang="en-US" sz="1600" b="1" dirty="0" err="1">
                <a:latin typeface="Century Gothic" panose="020F0302020204030204"/>
              </a:rPr>
              <a:t>tu</a:t>
            </a:r>
            <a:r>
              <a:rPr lang="en-US" sz="1600" dirty="0">
                <a:latin typeface="Century Gothic" panose="020F0302020204030204"/>
              </a:rPr>
              <a:t> </a:t>
            </a:r>
            <a:r>
              <a:rPr lang="en-US" sz="1600" dirty="0" err="1">
                <a:latin typeface="Century Gothic" panose="020F0302020204030204"/>
              </a:rPr>
              <a:t>entend</a:t>
            </a:r>
            <a:r>
              <a:rPr lang="en-US" sz="1600" b="1" dirty="0" err="1">
                <a:latin typeface="Century Gothic" panose="020F0302020204030204"/>
              </a:rPr>
              <a:t>s</a:t>
            </a:r>
            <a:r>
              <a:rPr lang="en-US" sz="1600" dirty="0">
                <a:latin typeface="Century Gothic" panose="020F0302020204030204"/>
              </a:rPr>
              <a:t>	</a:t>
            </a:r>
            <a:r>
              <a:rPr lang="en-US" sz="1600" b="1" dirty="0">
                <a:latin typeface="Century Gothic" panose="020F0302020204030204"/>
              </a:rPr>
              <a:t>you</a:t>
            </a:r>
            <a:r>
              <a:rPr lang="en-US" sz="1600" dirty="0">
                <a:latin typeface="Century Gothic" panose="020F0302020204030204"/>
              </a:rPr>
              <a:t> hear</a:t>
            </a:r>
          </a:p>
          <a:p>
            <a:pPr lvl="0"/>
            <a:endParaRPr lang="en-US" sz="1000" dirty="0">
              <a:latin typeface="Century Gothic" panose="020F0302020204030204"/>
            </a:endParaRPr>
          </a:p>
          <a:p>
            <a:pPr lvl="0"/>
            <a:r>
              <a:rPr lang="en-US" sz="1600" dirty="0">
                <a:latin typeface="Century Gothic" panose="020F0302020204030204"/>
              </a:rPr>
              <a:t>To say </a:t>
            </a:r>
            <a:r>
              <a:rPr lang="en-US" sz="1600" b="1" dirty="0">
                <a:latin typeface="Century Gothic" panose="020F0302020204030204"/>
              </a:rPr>
              <a:t>‘he’ </a:t>
            </a:r>
            <a:r>
              <a:rPr lang="en-US" sz="1600" dirty="0">
                <a:latin typeface="Century Gothic" panose="020F0302020204030204"/>
              </a:rPr>
              <a:t>or </a:t>
            </a:r>
            <a:r>
              <a:rPr lang="en-US" sz="1600" b="1" dirty="0">
                <a:latin typeface="Century Gothic" panose="020F0302020204030204"/>
              </a:rPr>
              <a:t>‘she’ + verbs like entendre</a:t>
            </a:r>
            <a:r>
              <a:rPr lang="en-US" sz="1600" dirty="0">
                <a:latin typeface="Century Gothic" panose="020F0302020204030204"/>
              </a:rPr>
              <a:t>, remove the -RE from the infinitive</a:t>
            </a:r>
            <a:r>
              <a:rPr lang="en-US" sz="1600" b="1" dirty="0">
                <a:latin typeface="Century Gothic" panose="020F0302020204030204"/>
              </a:rPr>
              <a:t>:</a:t>
            </a:r>
          </a:p>
          <a:p>
            <a:pPr lvl="0"/>
            <a:endParaRPr lang="en-US" sz="1000" dirty="0">
              <a:latin typeface="Century Gothic" panose="020F0302020204030204"/>
            </a:endParaRPr>
          </a:p>
          <a:p>
            <a:pPr lvl="0"/>
            <a:r>
              <a:rPr lang="en-US" sz="1600" b="1" dirty="0">
                <a:latin typeface="Century Gothic" panose="020F0302020204030204"/>
              </a:rPr>
              <a:t>il</a:t>
            </a:r>
            <a:r>
              <a:rPr lang="en-US" sz="1600" dirty="0">
                <a:latin typeface="Century Gothic" panose="020F0302020204030204"/>
              </a:rPr>
              <a:t> </a:t>
            </a:r>
            <a:r>
              <a:rPr lang="en-US" sz="1600" dirty="0" err="1">
                <a:latin typeface="Century Gothic" panose="020F0302020204030204"/>
              </a:rPr>
              <a:t>dépend</a:t>
            </a:r>
            <a:r>
              <a:rPr lang="en-US" sz="1600" dirty="0">
                <a:latin typeface="Century Gothic" panose="020F0302020204030204"/>
              </a:rPr>
              <a:t>	</a:t>
            </a:r>
            <a:r>
              <a:rPr lang="en-US" sz="1600" b="1" dirty="0">
                <a:latin typeface="Century Gothic" panose="020F0302020204030204"/>
              </a:rPr>
              <a:t>he</a:t>
            </a:r>
            <a:r>
              <a:rPr lang="en-US" sz="1600" dirty="0">
                <a:latin typeface="Century Gothic" panose="020F0302020204030204"/>
              </a:rPr>
              <a:t> depends</a:t>
            </a:r>
          </a:p>
          <a:p>
            <a:pPr lvl="0"/>
            <a:r>
              <a:rPr lang="en-US" sz="1600" b="1" dirty="0" err="1">
                <a:latin typeface="Century Gothic" panose="020F0302020204030204"/>
              </a:rPr>
              <a:t>elle</a:t>
            </a:r>
            <a:r>
              <a:rPr lang="en-US" sz="1600" dirty="0">
                <a:latin typeface="Century Gothic" panose="020F0302020204030204"/>
              </a:rPr>
              <a:t> </a:t>
            </a:r>
            <a:r>
              <a:rPr lang="en-US" sz="1600" dirty="0" err="1">
                <a:latin typeface="Century Gothic" panose="020F0302020204030204"/>
              </a:rPr>
              <a:t>répond</a:t>
            </a:r>
            <a:r>
              <a:rPr lang="en-US" sz="1600" dirty="0">
                <a:latin typeface="Century Gothic" panose="020F0302020204030204"/>
              </a:rPr>
              <a:t>	</a:t>
            </a:r>
            <a:r>
              <a:rPr lang="en-US" sz="1600" b="1" dirty="0">
                <a:latin typeface="Century Gothic" panose="020F0302020204030204"/>
              </a:rPr>
              <a:t>she</a:t>
            </a:r>
            <a:r>
              <a:rPr lang="en-US" sz="1600" dirty="0">
                <a:latin typeface="Century Gothic" panose="020F0302020204030204"/>
              </a:rPr>
              <a:t> responds</a:t>
            </a:r>
          </a:p>
          <a:p>
            <a:pPr lvl="0"/>
            <a:endParaRPr lang="en-US" sz="1600" dirty="0">
              <a:latin typeface="Century Gothic" panose="020F0302020204030204"/>
            </a:endParaRPr>
          </a:p>
          <a:p>
            <a:pPr lvl="0"/>
            <a:r>
              <a:rPr lang="en-US" sz="1600" dirty="0">
                <a:latin typeface="Century Gothic" panose="020F0302020204030204"/>
              </a:rPr>
              <a:t>	</a:t>
            </a:r>
            <a:endParaRPr lang="en-US" sz="1600" dirty="0">
              <a:solidFill>
                <a:srgbClr val="000000"/>
              </a:solidFill>
              <a:latin typeface="Century Gothic" panose="020F0302020204030204"/>
            </a:endParaRPr>
          </a:p>
        </p:txBody>
      </p:sp>
      <p:sp>
        <p:nvSpPr>
          <p:cNvPr id="33" name="TextBox 32">
            <a:extLst>
              <a:ext uri="{FF2B5EF4-FFF2-40B4-BE49-F238E27FC236}">
                <a16:creationId xmlns:a16="http://schemas.microsoft.com/office/drawing/2014/main" id="{1ACC468D-4261-4683-AC1A-AD8A17FB60AA}"/>
              </a:ext>
            </a:extLst>
          </p:cNvPr>
          <p:cNvSpPr txBox="1"/>
          <p:nvPr/>
        </p:nvSpPr>
        <p:spPr>
          <a:xfrm>
            <a:off x="108001" y="3513192"/>
            <a:ext cx="5734000" cy="374571"/>
          </a:xfrm>
          <a:prstGeom prst="wedgeRoundRectCallout">
            <a:avLst>
              <a:gd name="adj1" fmla="val -7950"/>
              <a:gd name="adj2" fmla="val -28322"/>
              <a:gd name="adj3" fmla="val 16667"/>
            </a:avLst>
          </a:prstGeom>
          <a:solidFill>
            <a:schemeClr val="accent5"/>
          </a:solidFill>
          <a:ln>
            <a:solidFill>
              <a:schemeClr val="accent4"/>
            </a:solidFill>
          </a:ln>
        </p:spPr>
        <p:txBody>
          <a:bodyPr wrap="square" lIns="72000" rIns="0" rtlCol="0">
            <a:spAutoFit/>
          </a:bodyPr>
          <a:lstStyle/>
          <a:p>
            <a:r>
              <a:rPr lang="en-GB" sz="1600" dirty="0">
                <a:latin typeface="Century Gothic" panose="020F0302020204030204"/>
              </a:rPr>
              <a:t>The forms sound the same: </a:t>
            </a:r>
            <a:r>
              <a:rPr lang="en-GB" sz="1600" b="1" dirty="0">
                <a:latin typeface="Century Gothic" panose="020F0302020204030204"/>
              </a:rPr>
              <a:t>-s </a:t>
            </a:r>
            <a:r>
              <a:rPr lang="en-GB" sz="1600" dirty="0">
                <a:latin typeface="Century Gothic" panose="020F0302020204030204"/>
              </a:rPr>
              <a:t>is a </a:t>
            </a:r>
            <a:r>
              <a:rPr lang="en-GB" sz="1600" b="1" dirty="0">
                <a:latin typeface="Century Gothic" panose="020F0302020204030204"/>
              </a:rPr>
              <a:t>Silent Final Consonant</a:t>
            </a:r>
            <a:r>
              <a:rPr lang="en-GB" sz="1600" dirty="0">
                <a:latin typeface="Century Gothic" panose="020F0302020204030204"/>
              </a:rPr>
              <a:t>.</a:t>
            </a:r>
          </a:p>
        </p:txBody>
      </p:sp>
      <p:pic>
        <p:nvPicPr>
          <p:cNvPr id="34" name="Picture 33" descr="A boy">
            <a:extLst>
              <a:ext uri="{FF2B5EF4-FFF2-40B4-BE49-F238E27FC236}">
                <a16:creationId xmlns:a16="http://schemas.microsoft.com/office/drawing/2014/main" id="{6AEABD66-A0D5-47B6-8FD2-8E3112D76CC0}"/>
              </a:ext>
            </a:extLst>
          </p:cNvPr>
          <p:cNvPicPr>
            <a:picLocks noChangeAspect="1"/>
          </p:cNvPicPr>
          <p:nvPr/>
        </p:nvPicPr>
        <p:blipFill>
          <a:blip r:embed="rId2"/>
          <a:stretch>
            <a:fillRect/>
          </a:stretch>
        </p:blipFill>
        <p:spPr>
          <a:xfrm>
            <a:off x="4508860" y="1364178"/>
            <a:ext cx="376709" cy="792857"/>
          </a:xfrm>
          <a:prstGeom prst="rect">
            <a:avLst/>
          </a:prstGeom>
        </p:spPr>
      </p:pic>
      <p:pic>
        <p:nvPicPr>
          <p:cNvPr id="35" name="Picture 34" descr="Two children">
            <a:extLst>
              <a:ext uri="{FF2B5EF4-FFF2-40B4-BE49-F238E27FC236}">
                <a16:creationId xmlns:a16="http://schemas.microsoft.com/office/drawing/2014/main" id="{59D18FE0-6946-4A76-A1C4-752547DC0715}"/>
              </a:ext>
            </a:extLst>
          </p:cNvPr>
          <p:cNvPicPr>
            <a:picLocks noChangeAspect="1"/>
          </p:cNvPicPr>
          <p:nvPr/>
        </p:nvPicPr>
        <p:blipFill>
          <a:blip r:embed="rId3"/>
          <a:stretch>
            <a:fillRect/>
          </a:stretch>
        </p:blipFill>
        <p:spPr>
          <a:xfrm>
            <a:off x="5674091" y="1364178"/>
            <a:ext cx="845457" cy="740365"/>
          </a:xfrm>
          <a:prstGeom prst="rect">
            <a:avLst/>
          </a:prstGeom>
        </p:spPr>
      </p:pic>
      <p:pic>
        <p:nvPicPr>
          <p:cNvPr id="36" name="Picture 35" descr="Group of children">
            <a:extLst>
              <a:ext uri="{FF2B5EF4-FFF2-40B4-BE49-F238E27FC236}">
                <a16:creationId xmlns:a16="http://schemas.microsoft.com/office/drawing/2014/main" id="{6C22C033-C90D-48F6-9F85-ECB49AB23AC0}"/>
              </a:ext>
            </a:extLst>
          </p:cNvPr>
          <p:cNvPicPr>
            <a:picLocks noChangeAspect="1"/>
          </p:cNvPicPr>
          <p:nvPr/>
        </p:nvPicPr>
        <p:blipFill>
          <a:blip r:embed="rId4"/>
          <a:stretch>
            <a:fillRect/>
          </a:stretch>
        </p:blipFill>
        <p:spPr>
          <a:xfrm>
            <a:off x="5590275" y="2589876"/>
            <a:ext cx="935137" cy="740366"/>
          </a:xfrm>
          <a:prstGeom prst="rect">
            <a:avLst/>
          </a:prstGeom>
        </p:spPr>
      </p:pic>
      <p:pic>
        <p:nvPicPr>
          <p:cNvPr id="37" name="Picture 36" descr="Group of children">
            <a:extLst>
              <a:ext uri="{FF2B5EF4-FFF2-40B4-BE49-F238E27FC236}">
                <a16:creationId xmlns:a16="http://schemas.microsoft.com/office/drawing/2014/main" id="{CD719CD9-3B13-4D4D-A530-CB917E0ACF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3881" y="2588422"/>
            <a:ext cx="1132962" cy="792857"/>
          </a:xfrm>
          <a:prstGeom prst="rect">
            <a:avLst/>
          </a:prstGeom>
        </p:spPr>
      </p:pic>
    </p:spTree>
    <p:extLst>
      <p:ext uri="{BB962C8B-B14F-4D97-AF65-F5344CB8AC3E}">
        <p14:creationId xmlns:p14="http://schemas.microsoft.com/office/powerpoint/2010/main" val="33989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000" y="118632"/>
            <a:ext cx="6526682" cy="584775"/>
          </a:xfrm>
          <a:prstGeom prst="rect">
            <a:avLst/>
          </a:prstGeom>
        </p:spPr>
        <p:txBody>
          <a:bodyPr wrap="square">
            <a:spAutoFit/>
          </a:bodyPr>
          <a:lstStyle/>
          <a:p>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You will sometimes learn these SSC in pairs. </a:t>
            </a:r>
            <a:b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This helps you to distinguish between two very similar sounds.</a:t>
            </a:r>
            <a:endParaRPr lang="en-GB" sz="1600" dirty="0">
              <a:solidFill>
                <a:prstClr val="black"/>
              </a:solidFill>
              <a:latin typeface="Century Gothic" panose="020B0502020202020204" pitchFamily="34" charset="0"/>
            </a:endParaRPr>
          </a:p>
        </p:txBody>
      </p:sp>
      <p:sp>
        <p:nvSpPr>
          <p:cNvPr id="72"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prstClr val="black"/>
                </a:solidFill>
                <a:latin typeface="Century Gothic" panose="020B0502020202020204" pitchFamily="34" charset="0"/>
              </a:rPr>
              <a:t>5</a:t>
            </a:r>
          </a:p>
        </p:txBody>
      </p:sp>
      <p:sp>
        <p:nvSpPr>
          <p:cNvPr id="74" name="Rectangle 73" descr="Picture of a leaf [feuille] for SSC euill/euil">
            <a:extLst>
              <a:ext uri="{FF2B5EF4-FFF2-40B4-BE49-F238E27FC236}">
                <a16:creationId xmlns:a16="http://schemas.microsoft.com/office/drawing/2014/main" id="{2D9A2DE1-3EDF-3447-81FA-1CD6FF2B6B9E}"/>
              </a:ext>
            </a:extLst>
          </p:cNvPr>
          <p:cNvSpPr/>
          <p:nvPr/>
        </p:nvSpPr>
        <p:spPr>
          <a:xfrm>
            <a:off x="254900" y="4244356"/>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extBox 1">
            <a:extLst>
              <a:ext uri="{FF2B5EF4-FFF2-40B4-BE49-F238E27FC236}">
                <a16:creationId xmlns:a16="http://schemas.microsoft.com/office/drawing/2014/main" id="{39AA984D-62CE-C34D-91E2-70E4A9A91827}"/>
              </a:ext>
            </a:extLst>
          </p:cNvPr>
          <p:cNvSpPr txBox="1"/>
          <p:nvPr/>
        </p:nvSpPr>
        <p:spPr>
          <a:xfrm>
            <a:off x="269954" y="4259326"/>
            <a:ext cx="828753" cy="184666"/>
          </a:xfrm>
          <a:prstGeom prst="rect">
            <a:avLst/>
          </a:prstGeom>
          <a:noFill/>
        </p:spPr>
        <p:txBody>
          <a:bodyPr wrap="none" lIns="0" tIns="0" rIns="0" bIns="0" rtlCol="0">
            <a:spAutoFit/>
          </a:bodyPr>
          <a:lstStyle/>
          <a:p>
            <a:r>
              <a:rPr lang="en-US" sz="1200" b="1" dirty="0">
                <a:solidFill>
                  <a:srgbClr val="104F76"/>
                </a:solidFill>
                <a:latin typeface="Century Gothic" panose="020B0502020202020204" pitchFamily="34" charset="0"/>
              </a:rPr>
              <a:t>-</a:t>
            </a:r>
            <a:r>
              <a:rPr lang="en-US" sz="1200" b="1" dirty="0" err="1">
                <a:solidFill>
                  <a:srgbClr val="104F76"/>
                </a:solidFill>
                <a:latin typeface="Century Gothic" panose="020B0502020202020204" pitchFamily="34" charset="0"/>
              </a:rPr>
              <a:t>euill</a:t>
            </a:r>
            <a:r>
              <a:rPr lang="en-US" sz="1200" b="1" dirty="0">
                <a:solidFill>
                  <a:srgbClr val="104F76"/>
                </a:solidFill>
                <a:latin typeface="Century Gothic" panose="020B0502020202020204" pitchFamily="34" charset="0"/>
              </a:rPr>
              <a:t>-/-</a:t>
            </a:r>
            <a:r>
              <a:rPr lang="en-US" sz="1200" b="1" dirty="0" err="1">
                <a:solidFill>
                  <a:srgbClr val="104F76"/>
                </a:solidFill>
                <a:latin typeface="Century Gothic" panose="020B0502020202020204" pitchFamily="34" charset="0"/>
              </a:rPr>
              <a:t>euil</a:t>
            </a:r>
            <a:endParaRPr lang="en-US" sz="1200" b="1" dirty="0">
              <a:solidFill>
                <a:srgbClr val="104F76"/>
              </a:solidFill>
              <a:latin typeface="Century Gothic" panose="020B0502020202020204" pitchFamily="34" charset="0"/>
            </a:endParaRPr>
          </a:p>
        </p:txBody>
      </p:sp>
      <p:pic>
        <p:nvPicPr>
          <p:cNvPr id="75" name="Picture 2" descr="tropical leaf">
            <a:extLst>
              <a:ext uri="{FF2B5EF4-FFF2-40B4-BE49-F238E27FC236}">
                <a16:creationId xmlns:a16="http://schemas.microsoft.com/office/drawing/2014/main" id="{B856C84F-9D99-A144-836B-5C88B2E40AE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4417"/>
          <a:stretch/>
        </p:blipFill>
        <p:spPr bwMode="auto">
          <a:xfrm>
            <a:off x="560533" y="4458962"/>
            <a:ext cx="360733" cy="506885"/>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3A836118-36DD-A347-8A27-29C1434C01B7}"/>
              </a:ext>
            </a:extLst>
          </p:cNvPr>
          <p:cNvSpPr txBox="1"/>
          <p:nvPr/>
        </p:nvSpPr>
        <p:spPr>
          <a:xfrm>
            <a:off x="269954" y="4955400"/>
            <a:ext cx="944585" cy="184666"/>
          </a:xfrm>
          <a:prstGeom prst="rect">
            <a:avLst/>
          </a:prstGeom>
          <a:noFill/>
        </p:spPr>
        <p:txBody>
          <a:bodyPr wrap="square" lIns="0" tIns="0" rIns="0" bIns="0" rtlCol="0">
            <a:spAutoFit/>
          </a:bodyPr>
          <a:lstStyle/>
          <a:p>
            <a:pPr algn="ctr"/>
            <a:r>
              <a:rPr lang="en-US" sz="1200" dirty="0" err="1">
                <a:solidFill>
                  <a:srgbClr val="104F76"/>
                </a:solidFill>
                <a:latin typeface="Century Gothic" panose="020B0502020202020204" pitchFamily="34" charset="0"/>
              </a:rPr>
              <a:t>f</a:t>
            </a:r>
            <a:r>
              <a:rPr lang="en-US" sz="1200" b="1" dirty="0" err="1">
                <a:solidFill>
                  <a:srgbClr val="EE6000"/>
                </a:solidFill>
                <a:latin typeface="Century Gothic" panose="020B0502020202020204" pitchFamily="34" charset="0"/>
              </a:rPr>
              <a:t>euill</a:t>
            </a:r>
            <a:r>
              <a:rPr lang="en-US" sz="1200" dirty="0" err="1">
                <a:solidFill>
                  <a:srgbClr val="104F76"/>
                </a:solidFill>
                <a:latin typeface="Century Gothic" panose="020B0502020202020204" pitchFamily="34" charset="0"/>
              </a:rPr>
              <a:t>e</a:t>
            </a:r>
            <a:endParaRPr lang="en-US" sz="1200" dirty="0">
              <a:solidFill>
                <a:srgbClr val="104F76"/>
              </a:solidFill>
              <a:latin typeface="Century Gothic" panose="020B0502020202020204" pitchFamily="34" charset="0"/>
            </a:endParaRPr>
          </a:p>
        </p:txBody>
      </p:sp>
      <p:sp>
        <p:nvSpPr>
          <p:cNvPr id="77" name="TextBox 76">
            <a:extLst>
              <a:ext uri="{FF2B5EF4-FFF2-40B4-BE49-F238E27FC236}">
                <a16:creationId xmlns:a16="http://schemas.microsoft.com/office/drawing/2014/main" id="{89CFCC13-4F59-384A-977D-5A82FCA9CB42}"/>
              </a:ext>
            </a:extLst>
          </p:cNvPr>
          <p:cNvSpPr txBox="1"/>
          <p:nvPr/>
        </p:nvSpPr>
        <p:spPr>
          <a:xfrm rot="10800000" flipV="1">
            <a:off x="1306334" y="4902102"/>
            <a:ext cx="1019671" cy="369332"/>
          </a:xfrm>
          <a:prstGeom prst="rect">
            <a:avLst/>
          </a:prstGeom>
          <a:noFill/>
        </p:spPr>
        <p:txBody>
          <a:bodyPr wrap="square" rtlCol="0">
            <a:spAutoFit/>
          </a:bodyPr>
          <a:lstStyle/>
          <a:p>
            <a:pPr algn="ctr" fontAlgn="base">
              <a:spcBef>
                <a:spcPct val="0"/>
              </a:spcBef>
              <a:spcAft>
                <a:spcPct val="0"/>
              </a:spcAft>
              <a:defRPr/>
            </a:pPr>
            <a:r>
              <a:rPr lang="en-GB" dirty="0">
                <a:solidFill>
                  <a:prstClr val="black"/>
                </a:solidFill>
                <a:latin typeface="Century Gothic" panose="020B0502020202020204" pitchFamily="34" charset="0"/>
                <a:cs typeface="Calibri" panose="020F0502020204030204" pitchFamily="34" charset="0"/>
              </a:rPr>
              <a:t>fauteuil</a:t>
            </a:r>
          </a:p>
        </p:txBody>
      </p:sp>
      <p:sp>
        <p:nvSpPr>
          <p:cNvPr id="78" name="TextBox 77">
            <a:extLst>
              <a:ext uri="{FF2B5EF4-FFF2-40B4-BE49-F238E27FC236}">
                <a16:creationId xmlns:a16="http://schemas.microsoft.com/office/drawing/2014/main" id="{00B7DDD4-7C20-8547-914D-A797928E6F9B}"/>
              </a:ext>
            </a:extLst>
          </p:cNvPr>
          <p:cNvSpPr txBox="1"/>
          <p:nvPr/>
        </p:nvSpPr>
        <p:spPr>
          <a:xfrm rot="10800000" flipV="1">
            <a:off x="2345375" y="4902102"/>
            <a:ext cx="1019671" cy="369332"/>
          </a:xfrm>
          <a:prstGeom prst="rect">
            <a:avLst/>
          </a:prstGeom>
          <a:noFill/>
        </p:spPr>
        <p:txBody>
          <a:bodyPr wrap="square" rtlCol="0">
            <a:spAutoFit/>
          </a:bodyPr>
          <a:lstStyle/>
          <a:p>
            <a:pPr algn="ctr" fontAlgn="base">
              <a:spcBef>
                <a:spcPct val="0"/>
              </a:spcBef>
              <a:spcAft>
                <a:spcPct val="0"/>
              </a:spcAft>
              <a:defRPr/>
            </a:pPr>
            <a:r>
              <a:rPr lang="en-GB" dirty="0" err="1">
                <a:solidFill>
                  <a:prstClr val="black"/>
                </a:solidFill>
                <a:latin typeface="Century Gothic" panose="020B0502020202020204" pitchFamily="34" charset="0"/>
                <a:cs typeface="Calibri" panose="020F0502020204030204" pitchFamily="34" charset="0"/>
              </a:rPr>
              <a:t>accueil</a:t>
            </a:r>
            <a:endParaRPr lang="en-GB" dirty="0">
              <a:solidFill>
                <a:prstClr val="black"/>
              </a:solidFill>
              <a:latin typeface="Century Gothic" panose="020B0502020202020204" pitchFamily="34" charset="0"/>
              <a:cs typeface="Calibri" panose="020F0502020204030204" pitchFamily="34" charset="0"/>
            </a:endParaRPr>
          </a:p>
        </p:txBody>
      </p:sp>
      <p:sp>
        <p:nvSpPr>
          <p:cNvPr id="79" name="TextBox 78">
            <a:extLst>
              <a:ext uri="{FF2B5EF4-FFF2-40B4-BE49-F238E27FC236}">
                <a16:creationId xmlns:a16="http://schemas.microsoft.com/office/drawing/2014/main" id="{D115FDB8-4461-C34A-8067-1E090FFB767A}"/>
              </a:ext>
            </a:extLst>
          </p:cNvPr>
          <p:cNvSpPr txBox="1"/>
          <p:nvPr/>
        </p:nvSpPr>
        <p:spPr>
          <a:xfrm rot="10800000" flipV="1">
            <a:off x="3384416" y="4902102"/>
            <a:ext cx="1019671" cy="369332"/>
          </a:xfrm>
          <a:prstGeom prst="rect">
            <a:avLst/>
          </a:prstGeom>
          <a:noFill/>
        </p:spPr>
        <p:txBody>
          <a:bodyPr wrap="square" rtlCol="0">
            <a:spAutoFit/>
          </a:bodyPr>
          <a:lstStyle/>
          <a:p>
            <a:pPr algn="ctr" fontAlgn="base">
              <a:spcBef>
                <a:spcPct val="0"/>
              </a:spcBef>
              <a:spcAft>
                <a:spcPct val="0"/>
              </a:spcAft>
              <a:defRPr/>
            </a:pPr>
            <a:r>
              <a:rPr lang="fr-FR" dirty="0">
                <a:solidFill>
                  <a:prstClr val="black"/>
                </a:solidFill>
                <a:latin typeface="Century Gothic" panose="020B0502020202020204" pitchFamily="34" charset="0"/>
                <a:cs typeface="Calibri" panose="020F0502020204030204" pitchFamily="34" charset="0"/>
              </a:rPr>
              <a:t>œil </a:t>
            </a:r>
          </a:p>
        </p:txBody>
      </p:sp>
      <p:sp>
        <p:nvSpPr>
          <p:cNvPr id="80" name="TextBox 79">
            <a:extLst>
              <a:ext uri="{FF2B5EF4-FFF2-40B4-BE49-F238E27FC236}">
                <a16:creationId xmlns:a16="http://schemas.microsoft.com/office/drawing/2014/main" id="{9C478861-DE1B-E746-8B8D-839C9845841F}"/>
              </a:ext>
            </a:extLst>
          </p:cNvPr>
          <p:cNvSpPr txBox="1"/>
          <p:nvPr/>
        </p:nvSpPr>
        <p:spPr>
          <a:xfrm rot="10800000" flipV="1">
            <a:off x="4423457" y="4902102"/>
            <a:ext cx="1173433" cy="369332"/>
          </a:xfrm>
          <a:prstGeom prst="rect">
            <a:avLst/>
          </a:prstGeom>
          <a:noFill/>
        </p:spPr>
        <p:txBody>
          <a:bodyPr wrap="square" rtlCol="0">
            <a:spAutoFit/>
          </a:bodyPr>
          <a:lstStyle/>
          <a:p>
            <a:pPr algn="ctr" fontAlgn="base">
              <a:spcBef>
                <a:spcPct val="0"/>
              </a:spcBef>
              <a:spcAft>
                <a:spcPct val="0"/>
              </a:spcAft>
              <a:defRPr/>
            </a:pPr>
            <a:r>
              <a:rPr lang="fr-FR" dirty="0">
                <a:solidFill>
                  <a:prstClr val="black"/>
                </a:solidFill>
                <a:latin typeface="Century Gothic" panose="020B0502020202020204" pitchFamily="34" charset="0"/>
                <a:cs typeface="Calibri" panose="020F0502020204030204" pitchFamily="34" charset="0"/>
              </a:rPr>
              <a:t>écureuil </a:t>
            </a:r>
          </a:p>
        </p:txBody>
      </p:sp>
      <p:sp>
        <p:nvSpPr>
          <p:cNvPr id="81" name="TextBox 80">
            <a:extLst>
              <a:ext uri="{FF2B5EF4-FFF2-40B4-BE49-F238E27FC236}">
                <a16:creationId xmlns:a16="http://schemas.microsoft.com/office/drawing/2014/main" id="{B6EE41FD-E9AE-BF42-A7B6-8ADB6B0B5BDD}"/>
              </a:ext>
            </a:extLst>
          </p:cNvPr>
          <p:cNvSpPr txBox="1"/>
          <p:nvPr/>
        </p:nvSpPr>
        <p:spPr>
          <a:xfrm rot="10800000" flipV="1">
            <a:off x="5616258" y="4902102"/>
            <a:ext cx="1173433" cy="369332"/>
          </a:xfrm>
          <a:prstGeom prst="rect">
            <a:avLst/>
          </a:prstGeom>
          <a:noFill/>
        </p:spPr>
        <p:txBody>
          <a:bodyPr wrap="square" rtlCol="0">
            <a:spAutoFit/>
          </a:bodyPr>
          <a:lstStyle/>
          <a:p>
            <a:pPr algn="ctr" fontAlgn="base">
              <a:spcBef>
                <a:spcPct val="0"/>
              </a:spcBef>
              <a:spcAft>
                <a:spcPct val="0"/>
              </a:spcAft>
              <a:defRPr/>
            </a:pPr>
            <a:r>
              <a:rPr lang="fr-FR" dirty="0">
                <a:solidFill>
                  <a:prstClr val="black"/>
                </a:solidFill>
                <a:latin typeface="Century Gothic" panose="020B0502020202020204" pitchFamily="34" charset="0"/>
                <a:cs typeface="Calibri" panose="020F0502020204030204" pitchFamily="34" charset="0"/>
              </a:rPr>
              <a:t>recueillir </a:t>
            </a:r>
          </a:p>
        </p:txBody>
      </p:sp>
      <p:pic>
        <p:nvPicPr>
          <p:cNvPr id="82" name="Picture 2" descr="armchair">
            <a:extLst>
              <a:ext uri="{FF2B5EF4-FFF2-40B4-BE49-F238E27FC236}">
                <a16:creationId xmlns:a16="http://schemas.microsoft.com/office/drawing/2014/main" id="{F06B5B57-E75D-B54F-893D-B07C7EEECB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5779" y="4303719"/>
            <a:ext cx="661112" cy="578372"/>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5CAEB245-7492-0F49-BA51-4213333D1B85}"/>
              </a:ext>
            </a:extLst>
          </p:cNvPr>
          <p:cNvSpPr/>
          <p:nvPr/>
        </p:nvSpPr>
        <p:spPr>
          <a:xfrm>
            <a:off x="2244046" y="4446840"/>
            <a:ext cx="1247456" cy="338554"/>
          </a:xfrm>
          <a:prstGeom prst="rect">
            <a:avLst/>
          </a:prstGeom>
        </p:spPr>
        <p:txBody>
          <a:bodyPr wrap="none">
            <a:spAutoFit/>
          </a:bodyPr>
          <a:lstStyle/>
          <a:p>
            <a:pPr algn="ctr" fontAlgn="base">
              <a:spcBef>
                <a:spcPct val="0"/>
              </a:spcBef>
              <a:spcAft>
                <a:spcPct val="0"/>
              </a:spcAft>
            </a:pPr>
            <a:r>
              <a:rPr lang="en-GB" sz="1600" b="1" dirty="0">
                <a:solidFill>
                  <a:prstClr val="black"/>
                </a:solidFill>
                <a:latin typeface="Century Gothic" panose="020B0502020202020204" pitchFamily="34" charset="0"/>
                <a:cs typeface="Calibri" panose="020F0502020204030204" pitchFamily="34" charset="0"/>
              </a:rPr>
              <a:t>[welcome]</a:t>
            </a:r>
          </a:p>
        </p:txBody>
      </p:sp>
      <p:sp>
        <p:nvSpPr>
          <p:cNvPr id="84" name="Rectangle 83">
            <a:extLst>
              <a:ext uri="{FF2B5EF4-FFF2-40B4-BE49-F238E27FC236}">
                <a16:creationId xmlns:a16="http://schemas.microsoft.com/office/drawing/2014/main" id="{D5C50EFC-C77E-E049-A4FC-1DB88B44C5FF}"/>
              </a:ext>
            </a:extLst>
          </p:cNvPr>
          <p:cNvSpPr/>
          <p:nvPr/>
        </p:nvSpPr>
        <p:spPr>
          <a:xfrm>
            <a:off x="5521424" y="4419367"/>
            <a:ext cx="1383712" cy="369332"/>
          </a:xfrm>
          <a:prstGeom prst="rect">
            <a:avLst/>
          </a:prstGeom>
        </p:spPr>
        <p:txBody>
          <a:bodyPr wrap="none">
            <a:spAutoFit/>
          </a:bodyPr>
          <a:lstStyle/>
          <a:p>
            <a:pPr algn="ctr" fontAlgn="base">
              <a:spcBef>
                <a:spcPct val="0"/>
              </a:spcBef>
              <a:spcAft>
                <a:spcPct val="0"/>
              </a:spcAft>
            </a:pPr>
            <a:r>
              <a:rPr lang="en-GB" b="1" dirty="0">
                <a:solidFill>
                  <a:prstClr val="black"/>
                </a:solidFill>
                <a:latin typeface="Century Gothic" panose="020B0502020202020204" pitchFamily="34" charset="0"/>
                <a:cs typeface="Calibri" panose="020F0502020204030204" pitchFamily="34" charset="0"/>
              </a:rPr>
              <a:t>[to collect]</a:t>
            </a:r>
          </a:p>
        </p:txBody>
      </p:sp>
      <p:pic>
        <p:nvPicPr>
          <p:cNvPr id="85" name="Picture 2" descr="Squirrel">
            <a:extLst>
              <a:ext uri="{FF2B5EF4-FFF2-40B4-BE49-F238E27FC236}">
                <a16:creationId xmlns:a16="http://schemas.microsoft.com/office/drawing/2014/main" id="{6375CDBE-6613-E747-AA34-78A1AE0A2E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8760" y="4131310"/>
            <a:ext cx="808217" cy="82075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green eye">
            <a:extLst>
              <a:ext uri="{FF2B5EF4-FFF2-40B4-BE49-F238E27FC236}">
                <a16:creationId xmlns:a16="http://schemas.microsoft.com/office/drawing/2014/main" id="{28CCB296-5F08-C041-B093-7D778D7B67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8295" y="4343295"/>
            <a:ext cx="937216" cy="59357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descr="Picture of fog [brouillard] for SSC -ouill-/-ouil">
            <a:extLst>
              <a:ext uri="{FF2B5EF4-FFF2-40B4-BE49-F238E27FC236}">
                <a16:creationId xmlns:a16="http://schemas.microsoft.com/office/drawing/2014/main" id="{461D1460-8307-6E40-A4DD-CDC1749D4934}"/>
              </a:ext>
            </a:extLst>
          </p:cNvPr>
          <p:cNvGrpSpPr/>
          <p:nvPr/>
        </p:nvGrpSpPr>
        <p:grpSpPr>
          <a:xfrm>
            <a:off x="254900" y="5408280"/>
            <a:ext cx="972000" cy="914032"/>
            <a:chOff x="254900" y="5357759"/>
            <a:chExt cx="972000" cy="914032"/>
          </a:xfrm>
        </p:grpSpPr>
        <p:sp>
          <p:nvSpPr>
            <p:cNvPr id="87" name="Rectangle 86">
              <a:extLst>
                <a:ext uri="{FF2B5EF4-FFF2-40B4-BE49-F238E27FC236}">
                  <a16:creationId xmlns:a16="http://schemas.microsoft.com/office/drawing/2014/main" id="{65C00936-95AD-8148-9580-ED21C009136D}"/>
                </a:ext>
              </a:extLst>
            </p:cNvPr>
            <p:cNvSpPr/>
            <p:nvPr/>
          </p:nvSpPr>
          <p:spPr>
            <a:xfrm>
              <a:off x="254900" y="5357759"/>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TextBox 87">
              <a:extLst>
                <a:ext uri="{FF2B5EF4-FFF2-40B4-BE49-F238E27FC236}">
                  <a16:creationId xmlns:a16="http://schemas.microsoft.com/office/drawing/2014/main" id="{754325E8-88E4-C945-BCE5-CC677BC8C08F}"/>
                </a:ext>
              </a:extLst>
            </p:cNvPr>
            <p:cNvSpPr txBox="1"/>
            <p:nvPr/>
          </p:nvSpPr>
          <p:spPr>
            <a:xfrm>
              <a:off x="269954" y="5372729"/>
              <a:ext cx="828753" cy="184666"/>
            </a:xfrm>
            <a:prstGeom prst="rect">
              <a:avLst/>
            </a:prstGeom>
            <a:noFill/>
          </p:spPr>
          <p:txBody>
            <a:bodyPr wrap="none" lIns="0" tIns="0" rIns="0" bIns="0" rtlCol="0">
              <a:spAutoFit/>
            </a:bodyPr>
            <a:lstStyle/>
            <a:p>
              <a:r>
                <a:rPr lang="en-US" sz="1200" b="1" dirty="0">
                  <a:solidFill>
                    <a:srgbClr val="104F76"/>
                  </a:solidFill>
                  <a:latin typeface="Century Gothic" panose="020B0502020202020204" pitchFamily="34" charset="0"/>
                </a:rPr>
                <a:t>-</a:t>
              </a:r>
              <a:r>
                <a:rPr lang="en-US" sz="1200" b="1" dirty="0" err="1">
                  <a:solidFill>
                    <a:srgbClr val="104F76"/>
                  </a:solidFill>
                  <a:latin typeface="Century Gothic" panose="020B0502020202020204" pitchFamily="34" charset="0"/>
                </a:rPr>
                <a:t>ouill</a:t>
              </a:r>
              <a:r>
                <a:rPr lang="en-US" sz="1200" b="1" dirty="0">
                  <a:solidFill>
                    <a:srgbClr val="104F76"/>
                  </a:solidFill>
                  <a:latin typeface="Century Gothic" panose="020B0502020202020204" pitchFamily="34" charset="0"/>
                </a:rPr>
                <a:t>-/-</a:t>
              </a:r>
              <a:r>
                <a:rPr lang="en-US" sz="1200" b="1" dirty="0" err="1">
                  <a:solidFill>
                    <a:srgbClr val="104F76"/>
                  </a:solidFill>
                  <a:latin typeface="Century Gothic" panose="020B0502020202020204" pitchFamily="34" charset="0"/>
                </a:rPr>
                <a:t>ouil</a:t>
              </a:r>
              <a:endParaRPr lang="en-US" sz="1200" b="1" dirty="0">
                <a:solidFill>
                  <a:srgbClr val="104F76"/>
                </a:solidFill>
                <a:latin typeface="Century Gothic" panose="020B0502020202020204" pitchFamily="34" charset="0"/>
              </a:endParaRPr>
            </a:p>
          </p:txBody>
        </p:sp>
        <p:sp>
          <p:nvSpPr>
            <p:cNvPr id="90" name="TextBox 89">
              <a:extLst>
                <a:ext uri="{FF2B5EF4-FFF2-40B4-BE49-F238E27FC236}">
                  <a16:creationId xmlns:a16="http://schemas.microsoft.com/office/drawing/2014/main" id="{416F4189-AE76-D346-99AD-7943FFD758FE}"/>
                </a:ext>
              </a:extLst>
            </p:cNvPr>
            <p:cNvSpPr txBox="1"/>
            <p:nvPr/>
          </p:nvSpPr>
          <p:spPr>
            <a:xfrm>
              <a:off x="269954" y="6068803"/>
              <a:ext cx="944585" cy="184666"/>
            </a:xfrm>
            <a:prstGeom prst="rect">
              <a:avLst/>
            </a:prstGeom>
            <a:noFill/>
          </p:spPr>
          <p:txBody>
            <a:bodyPr wrap="square" lIns="0" tIns="0" rIns="0" bIns="0" rtlCol="0">
              <a:spAutoFit/>
            </a:bodyPr>
            <a:lstStyle/>
            <a:p>
              <a:pPr algn="ctr"/>
              <a:r>
                <a:rPr lang="en-US" sz="1200" dirty="0" err="1">
                  <a:solidFill>
                    <a:srgbClr val="104F76"/>
                  </a:solidFill>
                  <a:latin typeface="Century Gothic" panose="020B0502020202020204" pitchFamily="34" charset="0"/>
                </a:rPr>
                <a:t>br</a:t>
              </a:r>
              <a:r>
                <a:rPr lang="en-US" sz="1200" b="1" dirty="0" err="1">
                  <a:solidFill>
                    <a:srgbClr val="EE6000"/>
                  </a:solidFill>
                  <a:latin typeface="Century Gothic" panose="020B0502020202020204" pitchFamily="34" charset="0"/>
                </a:rPr>
                <a:t>ouill</a:t>
              </a:r>
              <a:r>
                <a:rPr lang="en-US" sz="1200" dirty="0" err="1">
                  <a:solidFill>
                    <a:srgbClr val="104F76"/>
                  </a:solidFill>
                  <a:latin typeface="Century Gothic" panose="020B0502020202020204" pitchFamily="34" charset="0"/>
                </a:rPr>
                <a:t>ard</a:t>
              </a:r>
              <a:endParaRPr lang="en-US" sz="1200" dirty="0">
                <a:solidFill>
                  <a:srgbClr val="104F76"/>
                </a:solidFill>
                <a:latin typeface="Century Gothic" panose="020B0502020202020204" pitchFamily="34" charset="0"/>
              </a:endParaRPr>
            </a:p>
          </p:txBody>
        </p:sp>
        <p:pic>
          <p:nvPicPr>
            <p:cNvPr id="91" name="Picture 90" descr="moon behind fog">
              <a:extLst>
                <a:ext uri="{FF2B5EF4-FFF2-40B4-BE49-F238E27FC236}">
                  <a16:creationId xmlns:a16="http://schemas.microsoft.com/office/drawing/2014/main" id="{33385545-2E16-914D-8B7D-FB25AA8AFB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9104" y="5607662"/>
              <a:ext cx="624238" cy="442819"/>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TextBox 91">
            <a:extLst>
              <a:ext uri="{FF2B5EF4-FFF2-40B4-BE49-F238E27FC236}">
                <a16:creationId xmlns:a16="http://schemas.microsoft.com/office/drawing/2014/main" id="{BD770E23-0774-DE44-90B3-075AB374ACB5}"/>
              </a:ext>
            </a:extLst>
          </p:cNvPr>
          <p:cNvSpPr txBox="1"/>
          <p:nvPr/>
        </p:nvSpPr>
        <p:spPr>
          <a:xfrm rot="10800000" flipV="1">
            <a:off x="1306331" y="6026252"/>
            <a:ext cx="1019671" cy="369332"/>
          </a:xfrm>
          <a:prstGeom prst="rect">
            <a:avLst/>
          </a:prstGeom>
          <a:noFill/>
        </p:spPr>
        <p:txBody>
          <a:bodyPr wrap="square" rtlCol="0">
            <a:spAutoFit/>
          </a:bodyPr>
          <a:lstStyle/>
          <a:p>
            <a:pPr algn="ctr" fontAlgn="base">
              <a:spcBef>
                <a:spcPct val="0"/>
              </a:spcBef>
              <a:spcAft>
                <a:spcPct val="0"/>
              </a:spcAft>
              <a:defRPr/>
            </a:pPr>
            <a:r>
              <a:rPr lang="en-GB" dirty="0" err="1">
                <a:solidFill>
                  <a:prstClr val="black"/>
                </a:solidFill>
                <a:latin typeface="Century Gothic" panose="020B0502020202020204" pitchFamily="34" charset="0"/>
                <a:cs typeface="Calibri" panose="020F0502020204030204" pitchFamily="34" charset="0"/>
              </a:rPr>
              <a:t>fouiller</a:t>
            </a:r>
            <a:endParaRPr lang="en-GB" dirty="0">
              <a:solidFill>
                <a:prstClr val="black"/>
              </a:solidFill>
              <a:latin typeface="Century Gothic" panose="020B0502020202020204" pitchFamily="34" charset="0"/>
              <a:cs typeface="Calibri" panose="020F0502020204030204" pitchFamily="34" charset="0"/>
            </a:endParaRPr>
          </a:p>
        </p:txBody>
      </p:sp>
      <p:sp>
        <p:nvSpPr>
          <p:cNvPr id="93" name="TextBox 92">
            <a:extLst>
              <a:ext uri="{FF2B5EF4-FFF2-40B4-BE49-F238E27FC236}">
                <a16:creationId xmlns:a16="http://schemas.microsoft.com/office/drawing/2014/main" id="{D82FA157-0DCC-D040-8DA2-3C0FB57E80B3}"/>
              </a:ext>
            </a:extLst>
          </p:cNvPr>
          <p:cNvSpPr txBox="1"/>
          <p:nvPr/>
        </p:nvSpPr>
        <p:spPr>
          <a:xfrm rot="10800000" flipV="1">
            <a:off x="2260038" y="6026252"/>
            <a:ext cx="1019671" cy="369332"/>
          </a:xfrm>
          <a:prstGeom prst="rect">
            <a:avLst/>
          </a:prstGeom>
          <a:noFill/>
        </p:spPr>
        <p:txBody>
          <a:bodyPr wrap="square" rtlCol="0">
            <a:spAutoFit/>
          </a:bodyPr>
          <a:lstStyle/>
          <a:p>
            <a:pPr algn="ctr" fontAlgn="base">
              <a:spcBef>
                <a:spcPct val="0"/>
              </a:spcBef>
              <a:spcAft>
                <a:spcPct val="0"/>
              </a:spcAft>
              <a:defRPr/>
            </a:pPr>
            <a:r>
              <a:rPr lang="en-GB" dirty="0" err="1">
                <a:solidFill>
                  <a:prstClr val="black"/>
                </a:solidFill>
                <a:latin typeface="Century Gothic" panose="020B0502020202020204" pitchFamily="34" charset="0"/>
                <a:cs typeface="Calibri" panose="020F0502020204030204" pitchFamily="34" charset="0"/>
              </a:rPr>
              <a:t>mouillé</a:t>
            </a:r>
            <a:endParaRPr lang="en-GB" dirty="0">
              <a:solidFill>
                <a:prstClr val="black"/>
              </a:solidFill>
              <a:latin typeface="Century Gothic" panose="020B0502020202020204" pitchFamily="34" charset="0"/>
              <a:cs typeface="Calibri" panose="020F0502020204030204" pitchFamily="34" charset="0"/>
            </a:endParaRPr>
          </a:p>
        </p:txBody>
      </p:sp>
      <p:sp>
        <p:nvSpPr>
          <p:cNvPr id="94" name="TextBox 93">
            <a:extLst>
              <a:ext uri="{FF2B5EF4-FFF2-40B4-BE49-F238E27FC236}">
                <a16:creationId xmlns:a16="http://schemas.microsoft.com/office/drawing/2014/main" id="{B0F37A28-FB9F-3445-B2FF-7BF8B3D57E02}"/>
              </a:ext>
            </a:extLst>
          </p:cNvPr>
          <p:cNvSpPr txBox="1"/>
          <p:nvPr/>
        </p:nvSpPr>
        <p:spPr>
          <a:xfrm rot="10800000" flipV="1">
            <a:off x="3279706" y="6026252"/>
            <a:ext cx="1086730" cy="369332"/>
          </a:xfrm>
          <a:prstGeom prst="rect">
            <a:avLst/>
          </a:prstGeom>
          <a:noFill/>
        </p:spPr>
        <p:txBody>
          <a:bodyPr wrap="square" rtlCol="0">
            <a:spAutoFit/>
          </a:bodyPr>
          <a:lstStyle/>
          <a:p>
            <a:pPr algn="ctr" fontAlgn="base">
              <a:spcBef>
                <a:spcPct val="0"/>
              </a:spcBef>
              <a:spcAft>
                <a:spcPct val="0"/>
              </a:spcAft>
              <a:defRPr/>
            </a:pPr>
            <a:r>
              <a:rPr lang="fr-FR" dirty="0">
                <a:solidFill>
                  <a:prstClr val="black"/>
                </a:solidFill>
                <a:latin typeface="Century Gothic" panose="020B0502020202020204" pitchFamily="34" charset="0"/>
                <a:cs typeface="Calibri" panose="020F0502020204030204" pitchFamily="34" charset="0"/>
              </a:rPr>
              <a:t>brouiller </a:t>
            </a:r>
          </a:p>
        </p:txBody>
      </p:sp>
      <p:sp>
        <p:nvSpPr>
          <p:cNvPr id="95" name="TextBox 94">
            <a:extLst>
              <a:ext uri="{FF2B5EF4-FFF2-40B4-BE49-F238E27FC236}">
                <a16:creationId xmlns:a16="http://schemas.microsoft.com/office/drawing/2014/main" id="{1BA53F9E-8D39-1245-B63D-B9928CD1977B}"/>
              </a:ext>
            </a:extLst>
          </p:cNvPr>
          <p:cNvSpPr txBox="1"/>
          <p:nvPr/>
        </p:nvSpPr>
        <p:spPr>
          <a:xfrm rot="10800000" flipV="1">
            <a:off x="4299376" y="6026252"/>
            <a:ext cx="1371945" cy="369332"/>
          </a:xfrm>
          <a:prstGeom prst="rect">
            <a:avLst/>
          </a:prstGeom>
          <a:noFill/>
        </p:spPr>
        <p:txBody>
          <a:bodyPr wrap="square" rtlCol="0">
            <a:spAutoFit/>
          </a:bodyPr>
          <a:lstStyle/>
          <a:p>
            <a:pPr algn="ctr" fontAlgn="base">
              <a:spcBef>
                <a:spcPct val="0"/>
              </a:spcBef>
              <a:spcAft>
                <a:spcPct val="0"/>
              </a:spcAft>
              <a:defRPr/>
            </a:pPr>
            <a:r>
              <a:rPr lang="fr-FR" dirty="0">
                <a:solidFill>
                  <a:prstClr val="black"/>
                </a:solidFill>
                <a:latin typeface="Century Gothic" panose="020B0502020202020204" pitchFamily="34" charset="0"/>
                <a:cs typeface="Calibri" panose="020F0502020204030204" pitchFamily="34" charset="0"/>
              </a:rPr>
              <a:t>débrouiller</a:t>
            </a:r>
          </a:p>
        </p:txBody>
      </p:sp>
      <p:sp>
        <p:nvSpPr>
          <p:cNvPr id="96" name="TextBox 95">
            <a:extLst>
              <a:ext uri="{FF2B5EF4-FFF2-40B4-BE49-F238E27FC236}">
                <a16:creationId xmlns:a16="http://schemas.microsoft.com/office/drawing/2014/main" id="{529F3660-573F-9944-921F-1F6F5D670E66}"/>
              </a:ext>
            </a:extLst>
          </p:cNvPr>
          <p:cNvSpPr txBox="1"/>
          <p:nvPr/>
        </p:nvSpPr>
        <p:spPr>
          <a:xfrm rot="10800000" flipV="1">
            <a:off x="5586325" y="6026252"/>
            <a:ext cx="1303030" cy="369332"/>
          </a:xfrm>
          <a:prstGeom prst="rect">
            <a:avLst/>
          </a:prstGeom>
          <a:noFill/>
        </p:spPr>
        <p:txBody>
          <a:bodyPr wrap="square" rtlCol="0">
            <a:spAutoFit/>
          </a:bodyPr>
          <a:lstStyle/>
          <a:p>
            <a:pPr algn="ctr" fontAlgn="base">
              <a:spcBef>
                <a:spcPct val="0"/>
              </a:spcBef>
              <a:spcAft>
                <a:spcPct val="0"/>
              </a:spcAft>
              <a:defRPr/>
            </a:pPr>
            <a:r>
              <a:rPr lang="fr-FR" dirty="0">
                <a:solidFill>
                  <a:prstClr val="black"/>
                </a:solidFill>
                <a:latin typeface="Century Gothic" panose="020B0502020202020204" pitchFamily="34" charset="0"/>
                <a:cs typeface="Calibri" panose="020F0502020204030204" pitchFamily="34" charset="0"/>
              </a:rPr>
              <a:t>grenouille </a:t>
            </a:r>
          </a:p>
        </p:txBody>
      </p:sp>
      <p:pic>
        <p:nvPicPr>
          <p:cNvPr id="97" name="Picture 2" descr="frog">
            <a:extLst>
              <a:ext uri="{FF2B5EF4-FFF2-40B4-BE49-F238E27FC236}">
                <a16:creationId xmlns:a16="http://schemas.microsoft.com/office/drawing/2014/main" id="{339B0F28-4182-6F4D-947D-DD64007D65E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77540" y="5385611"/>
            <a:ext cx="767222" cy="69397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animal out in the rain">
            <a:extLst>
              <a:ext uri="{FF2B5EF4-FFF2-40B4-BE49-F238E27FC236}">
                <a16:creationId xmlns:a16="http://schemas.microsoft.com/office/drawing/2014/main" id="{89E16D04-1CE2-E248-990B-D7D4DC3624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098" y="5335009"/>
            <a:ext cx="558467" cy="558467"/>
          </a:xfrm>
          <a:prstGeom prst="rect">
            <a:avLst/>
          </a:prstGeom>
          <a:noFill/>
          <a:extLst>
            <a:ext uri="{909E8E84-426E-40DD-AFC4-6F175D3DCCD1}">
              <a14:hiddenFill xmlns:a14="http://schemas.microsoft.com/office/drawing/2010/main">
                <a:solidFill>
                  <a:srgbClr val="FFFFFF"/>
                </a:solidFill>
              </a14:hiddenFill>
            </a:ext>
          </a:extLst>
        </p:spPr>
      </p:pic>
      <p:sp>
        <p:nvSpPr>
          <p:cNvPr id="99" name="Rectangle 98">
            <a:extLst>
              <a:ext uri="{FF2B5EF4-FFF2-40B4-BE49-F238E27FC236}">
                <a16:creationId xmlns:a16="http://schemas.microsoft.com/office/drawing/2014/main" id="{FFD9FB81-96AA-D745-9AB1-88742C17D7D0}"/>
              </a:ext>
            </a:extLst>
          </p:cNvPr>
          <p:cNvSpPr/>
          <p:nvPr/>
        </p:nvSpPr>
        <p:spPr>
          <a:xfrm>
            <a:off x="1230791" y="5566260"/>
            <a:ext cx="1202572" cy="276999"/>
          </a:xfrm>
          <a:prstGeom prst="rect">
            <a:avLst/>
          </a:prstGeom>
        </p:spPr>
        <p:txBody>
          <a:bodyPr wrap="none">
            <a:spAutoFit/>
          </a:bodyPr>
          <a:lstStyle/>
          <a:p>
            <a:pPr algn="ctr" fontAlgn="base">
              <a:spcBef>
                <a:spcPct val="0"/>
              </a:spcBef>
              <a:spcAft>
                <a:spcPct val="0"/>
              </a:spcAft>
            </a:pPr>
            <a:r>
              <a:rPr lang="en-GB" sz="1200" b="1" dirty="0">
                <a:solidFill>
                  <a:prstClr val="black"/>
                </a:solidFill>
                <a:latin typeface="Century Gothic" panose="020B0502020202020204" pitchFamily="34" charset="0"/>
                <a:cs typeface="Calibri" panose="020F0502020204030204" pitchFamily="34" charset="0"/>
              </a:rPr>
              <a:t>[to rummage]</a:t>
            </a:r>
          </a:p>
        </p:txBody>
      </p:sp>
      <p:sp>
        <p:nvSpPr>
          <p:cNvPr id="101" name="Rectangle 100">
            <a:extLst>
              <a:ext uri="{FF2B5EF4-FFF2-40B4-BE49-F238E27FC236}">
                <a16:creationId xmlns:a16="http://schemas.microsoft.com/office/drawing/2014/main" id="{BB36754C-C217-AE45-BE48-77F1D7A422F5}"/>
              </a:ext>
            </a:extLst>
          </p:cNvPr>
          <p:cNvSpPr/>
          <p:nvPr/>
        </p:nvSpPr>
        <p:spPr>
          <a:xfrm>
            <a:off x="3227363" y="5566260"/>
            <a:ext cx="1167307" cy="276999"/>
          </a:xfrm>
          <a:prstGeom prst="rect">
            <a:avLst/>
          </a:prstGeom>
        </p:spPr>
        <p:txBody>
          <a:bodyPr wrap="none">
            <a:spAutoFit/>
          </a:bodyPr>
          <a:lstStyle/>
          <a:p>
            <a:pPr algn="ctr" fontAlgn="base">
              <a:spcBef>
                <a:spcPct val="0"/>
              </a:spcBef>
              <a:spcAft>
                <a:spcPct val="0"/>
              </a:spcAft>
            </a:pPr>
            <a:r>
              <a:rPr lang="en-GB" sz="1200" b="1" dirty="0">
                <a:solidFill>
                  <a:prstClr val="black"/>
                </a:solidFill>
                <a:latin typeface="Century Gothic" panose="020B0502020202020204" pitchFamily="34" charset="0"/>
                <a:cs typeface="Calibri" panose="020F0502020204030204" pitchFamily="34" charset="0"/>
              </a:rPr>
              <a:t>[to scramble]</a:t>
            </a:r>
          </a:p>
        </p:txBody>
      </p:sp>
      <p:sp>
        <p:nvSpPr>
          <p:cNvPr id="103" name="Rectangle 102">
            <a:extLst>
              <a:ext uri="{FF2B5EF4-FFF2-40B4-BE49-F238E27FC236}">
                <a16:creationId xmlns:a16="http://schemas.microsoft.com/office/drawing/2014/main" id="{9983C992-9E66-2548-9B15-788F6CE1D5C3}"/>
              </a:ext>
            </a:extLst>
          </p:cNvPr>
          <p:cNvSpPr/>
          <p:nvPr/>
        </p:nvSpPr>
        <p:spPr>
          <a:xfrm>
            <a:off x="4313471" y="5566260"/>
            <a:ext cx="1343637" cy="276999"/>
          </a:xfrm>
          <a:prstGeom prst="rect">
            <a:avLst/>
          </a:prstGeom>
        </p:spPr>
        <p:txBody>
          <a:bodyPr wrap="none">
            <a:spAutoFit/>
          </a:bodyPr>
          <a:lstStyle/>
          <a:p>
            <a:pPr algn="ctr" fontAlgn="base">
              <a:spcBef>
                <a:spcPct val="0"/>
              </a:spcBef>
              <a:spcAft>
                <a:spcPct val="0"/>
              </a:spcAft>
            </a:pPr>
            <a:r>
              <a:rPr lang="en-GB" sz="1200" b="1" dirty="0">
                <a:solidFill>
                  <a:prstClr val="black"/>
                </a:solidFill>
                <a:latin typeface="Century Gothic" panose="020B0502020202020204" pitchFamily="34" charset="0"/>
                <a:cs typeface="Calibri" panose="020F0502020204030204" pitchFamily="34" charset="0"/>
              </a:rPr>
              <a:t>[to disentangle]</a:t>
            </a:r>
          </a:p>
        </p:txBody>
      </p:sp>
      <p:sp>
        <p:nvSpPr>
          <p:cNvPr id="104" name="Rectangle 103">
            <a:extLst>
              <a:ext uri="{FF2B5EF4-FFF2-40B4-BE49-F238E27FC236}">
                <a16:creationId xmlns:a16="http://schemas.microsoft.com/office/drawing/2014/main" id="{C4F670AC-7A96-5E40-9C90-FD1E0A44EC14}"/>
              </a:ext>
            </a:extLst>
          </p:cNvPr>
          <p:cNvSpPr/>
          <p:nvPr/>
        </p:nvSpPr>
        <p:spPr>
          <a:xfrm>
            <a:off x="2500806" y="5830607"/>
            <a:ext cx="551753" cy="276999"/>
          </a:xfrm>
          <a:prstGeom prst="rect">
            <a:avLst/>
          </a:prstGeom>
        </p:spPr>
        <p:txBody>
          <a:bodyPr wrap="none">
            <a:spAutoFit/>
          </a:bodyPr>
          <a:lstStyle/>
          <a:p>
            <a:pPr algn="ctr" fontAlgn="base">
              <a:spcBef>
                <a:spcPct val="0"/>
              </a:spcBef>
              <a:spcAft>
                <a:spcPct val="0"/>
              </a:spcAft>
            </a:pPr>
            <a:r>
              <a:rPr lang="en-GB" sz="1200" b="1" dirty="0">
                <a:solidFill>
                  <a:prstClr val="black"/>
                </a:solidFill>
                <a:latin typeface="Century Gothic" panose="020B0502020202020204" pitchFamily="34" charset="0"/>
                <a:cs typeface="Calibri" panose="020F0502020204030204" pitchFamily="34" charset="0"/>
              </a:rPr>
              <a:t>[wet]</a:t>
            </a:r>
          </a:p>
        </p:txBody>
      </p:sp>
      <p:pic>
        <p:nvPicPr>
          <p:cNvPr id="113" name="Picture 112" descr="'send message' icon">
            <a:extLst>
              <a:ext uri="{FF2B5EF4-FFF2-40B4-BE49-F238E27FC236}">
                <a16:creationId xmlns:a16="http://schemas.microsoft.com/office/drawing/2014/main" id="{F1CB61F9-258A-6A49-8C6C-6240E4D5B64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425503" y="7866392"/>
            <a:ext cx="604800" cy="604800"/>
          </a:xfrm>
          <a:prstGeom prst="rect">
            <a:avLst/>
          </a:prstGeom>
          <a:noFill/>
          <a:extLst>
            <a:ext uri="{909E8E84-426E-40DD-AFC4-6F175D3DCCD1}">
              <a14:hiddenFill xmlns:a14="http://schemas.microsoft.com/office/drawing/2010/main">
                <a:solidFill>
                  <a:srgbClr val="FFFFFF"/>
                </a:solidFill>
              </a14:hiddenFill>
            </a:ext>
          </a:extLst>
        </p:spPr>
      </p:pic>
      <p:sp>
        <p:nvSpPr>
          <p:cNvPr id="116" name="Rectangle 115" descr="Picture of a letter sending for SSC oy">
            <a:extLst>
              <a:ext uri="{FF2B5EF4-FFF2-40B4-BE49-F238E27FC236}">
                <a16:creationId xmlns:a16="http://schemas.microsoft.com/office/drawing/2014/main" id="{1DD6A832-CA95-2B40-90C4-DD107EDCDBE4}"/>
              </a:ext>
            </a:extLst>
          </p:cNvPr>
          <p:cNvSpPr/>
          <p:nvPr/>
        </p:nvSpPr>
        <p:spPr>
          <a:xfrm>
            <a:off x="235679" y="7748015"/>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TextBox 116">
            <a:extLst>
              <a:ext uri="{FF2B5EF4-FFF2-40B4-BE49-F238E27FC236}">
                <a16:creationId xmlns:a16="http://schemas.microsoft.com/office/drawing/2014/main" id="{3AE5B4CE-0CF5-804A-B68A-587D0C2DFBB8}"/>
              </a:ext>
            </a:extLst>
          </p:cNvPr>
          <p:cNvSpPr txBox="1"/>
          <p:nvPr/>
        </p:nvSpPr>
        <p:spPr>
          <a:xfrm>
            <a:off x="279421" y="7762985"/>
            <a:ext cx="187552" cy="184666"/>
          </a:xfrm>
          <a:prstGeom prst="rect">
            <a:avLst/>
          </a:prstGeom>
          <a:noFill/>
        </p:spPr>
        <p:txBody>
          <a:bodyPr wrap="none" lIns="0" tIns="0" rIns="0" bIns="0" rtlCol="0">
            <a:spAutoFit/>
          </a:bodyPr>
          <a:lstStyle/>
          <a:p>
            <a:r>
              <a:rPr lang="en-US" sz="1200" b="1" dirty="0">
                <a:solidFill>
                  <a:srgbClr val="104F76"/>
                </a:solidFill>
                <a:latin typeface="Century Gothic" panose="020B0502020202020204" pitchFamily="34" charset="0"/>
              </a:rPr>
              <a:t>oy</a:t>
            </a:r>
          </a:p>
        </p:txBody>
      </p:sp>
      <p:sp>
        <p:nvSpPr>
          <p:cNvPr id="118" name="TextBox 117">
            <a:extLst>
              <a:ext uri="{FF2B5EF4-FFF2-40B4-BE49-F238E27FC236}">
                <a16:creationId xmlns:a16="http://schemas.microsoft.com/office/drawing/2014/main" id="{80E8DFD9-31C1-3748-A161-85A2D9B0F6E4}"/>
              </a:ext>
            </a:extLst>
          </p:cNvPr>
          <p:cNvSpPr txBox="1"/>
          <p:nvPr/>
        </p:nvSpPr>
        <p:spPr>
          <a:xfrm>
            <a:off x="250733" y="8459059"/>
            <a:ext cx="944585" cy="184666"/>
          </a:xfrm>
          <a:prstGeom prst="rect">
            <a:avLst/>
          </a:prstGeom>
          <a:noFill/>
        </p:spPr>
        <p:txBody>
          <a:bodyPr wrap="square" lIns="0" tIns="0" rIns="0" bIns="0" rtlCol="0">
            <a:spAutoFit/>
          </a:bodyPr>
          <a:lstStyle/>
          <a:p>
            <a:pPr algn="ctr"/>
            <a:r>
              <a:rPr lang="en-US" sz="1200" dirty="0" err="1">
                <a:solidFill>
                  <a:srgbClr val="104F76"/>
                </a:solidFill>
                <a:latin typeface="Century Gothic" panose="020B0502020202020204" pitchFamily="34" charset="0"/>
              </a:rPr>
              <a:t>env</a:t>
            </a:r>
            <a:r>
              <a:rPr lang="en-US" sz="1200" b="1" dirty="0" err="1">
                <a:solidFill>
                  <a:srgbClr val="EE6000"/>
                </a:solidFill>
                <a:latin typeface="Century Gothic" panose="020B0502020202020204" pitchFamily="34" charset="0"/>
              </a:rPr>
              <a:t>oy</a:t>
            </a:r>
            <a:r>
              <a:rPr lang="en-US" sz="1200" dirty="0" err="1">
                <a:solidFill>
                  <a:srgbClr val="104F76"/>
                </a:solidFill>
                <a:latin typeface="Century Gothic" panose="020B0502020202020204" pitchFamily="34" charset="0"/>
              </a:rPr>
              <a:t>er</a:t>
            </a:r>
            <a:endParaRPr lang="en-US" sz="1200" dirty="0">
              <a:solidFill>
                <a:srgbClr val="104F76"/>
              </a:solidFill>
              <a:latin typeface="Century Gothic" panose="020B0502020202020204" pitchFamily="34" charset="0"/>
            </a:endParaRPr>
          </a:p>
        </p:txBody>
      </p:sp>
      <p:sp>
        <p:nvSpPr>
          <p:cNvPr id="120" name="TextBox 119">
            <a:extLst>
              <a:ext uri="{FF2B5EF4-FFF2-40B4-BE49-F238E27FC236}">
                <a16:creationId xmlns:a16="http://schemas.microsoft.com/office/drawing/2014/main" id="{617362A8-A17A-6B46-A8AA-E0A219AF1F94}"/>
              </a:ext>
            </a:extLst>
          </p:cNvPr>
          <p:cNvSpPr txBox="1"/>
          <p:nvPr/>
        </p:nvSpPr>
        <p:spPr>
          <a:xfrm rot="10800000" flipV="1">
            <a:off x="1226312" y="8403387"/>
            <a:ext cx="1134614" cy="369332"/>
          </a:xfrm>
          <a:prstGeom prst="rect">
            <a:avLst/>
          </a:prstGeom>
          <a:noFill/>
        </p:spPr>
        <p:txBody>
          <a:bodyPr wrap="square" rtlCol="0">
            <a:spAutoFit/>
          </a:bodyPr>
          <a:lstStyle/>
          <a:p>
            <a:pPr algn="ctr" fontAlgn="base">
              <a:spcBef>
                <a:spcPct val="0"/>
              </a:spcBef>
              <a:spcAft>
                <a:spcPct val="0"/>
              </a:spcAft>
              <a:defRPr/>
            </a:pPr>
            <a:r>
              <a:rPr lang="en-GB" dirty="0" err="1">
                <a:solidFill>
                  <a:prstClr val="black"/>
                </a:solidFill>
                <a:latin typeface="Century Gothic" panose="020B0502020202020204" pitchFamily="34" charset="0"/>
                <a:cs typeface="Calibri" panose="020F0502020204030204" pitchFamily="34" charset="0"/>
              </a:rPr>
              <a:t>nettoyer</a:t>
            </a:r>
            <a:endParaRPr lang="en-GB" dirty="0">
              <a:solidFill>
                <a:prstClr val="black"/>
              </a:solidFill>
              <a:latin typeface="Century Gothic" panose="020B0502020202020204" pitchFamily="34" charset="0"/>
              <a:cs typeface="Calibri" panose="020F0502020204030204" pitchFamily="34" charset="0"/>
            </a:endParaRPr>
          </a:p>
        </p:txBody>
      </p:sp>
      <p:sp>
        <p:nvSpPr>
          <p:cNvPr id="122" name="TextBox 121">
            <a:extLst>
              <a:ext uri="{FF2B5EF4-FFF2-40B4-BE49-F238E27FC236}">
                <a16:creationId xmlns:a16="http://schemas.microsoft.com/office/drawing/2014/main" id="{096329CB-4E0E-6648-B33E-0F6303DD4DD2}"/>
              </a:ext>
            </a:extLst>
          </p:cNvPr>
          <p:cNvSpPr txBox="1"/>
          <p:nvPr/>
        </p:nvSpPr>
        <p:spPr>
          <a:xfrm rot="10800000" flipV="1">
            <a:off x="2240218" y="8403387"/>
            <a:ext cx="1019671" cy="369332"/>
          </a:xfrm>
          <a:prstGeom prst="rect">
            <a:avLst/>
          </a:prstGeom>
          <a:noFill/>
        </p:spPr>
        <p:txBody>
          <a:bodyPr wrap="square" rtlCol="0">
            <a:spAutoFit/>
          </a:bodyPr>
          <a:lstStyle/>
          <a:p>
            <a:pPr algn="ctr" fontAlgn="base">
              <a:spcBef>
                <a:spcPct val="0"/>
              </a:spcBef>
              <a:spcAft>
                <a:spcPct val="0"/>
              </a:spcAft>
              <a:defRPr/>
            </a:pPr>
            <a:r>
              <a:rPr lang="en-GB" dirty="0">
                <a:solidFill>
                  <a:prstClr val="black"/>
                </a:solidFill>
                <a:latin typeface="Century Gothic" panose="020B0502020202020204" pitchFamily="34" charset="0"/>
                <a:cs typeface="Calibri" panose="020F0502020204030204" pitchFamily="34" charset="0"/>
              </a:rPr>
              <a:t>royal</a:t>
            </a:r>
          </a:p>
        </p:txBody>
      </p:sp>
      <p:sp>
        <p:nvSpPr>
          <p:cNvPr id="124" name="TextBox 123">
            <a:extLst>
              <a:ext uri="{FF2B5EF4-FFF2-40B4-BE49-F238E27FC236}">
                <a16:creationId xmlns:a16="http://schemas.microsoft.com/office/drawing/2014/main" id="{10C6BCB1-1097-3D4F-A2C2-9898DBA6D38F}"/>
              </a:ext>
            </a:extLst>
          </p:cNvPr>
          <p:cNvSpPr txBox="1"/>
          <p:nvPr/>
        </p:nvSpPr>
        <p:spPr>
          <a:xfrm rot="10800000" flipV="1">
            <a:off x="3139181" y="8403387"/>
            <a:ext cx="1201673" cy="369332"/>
          </a:xfrm>
          <a:prstGeom prst="rect">
            <a:avLst/>
          </a:prstGeom>
          <a:noFill/>
        </p:spPr>
        <p:txBody>
          <a:bodyPr wrap="square" rtlCol="0">
            <a:spAutoFit/>
          </a:bodyPr>
          <a:lstStyle/>
          <a:p>
            <a:pPr algn="ctr" fontAlgn="base">
              <a:spcBef>
                <a:spcPct val="0"/>
              </a:spcBef>
              <a:spcAft>
                <a:spcPct val="0"/>
              </a:spcAft>
              <a:defRPr/>
            </a:pPr>
            <a:r>
              <a:rPr lang="fr-FR" dirty="0">
                <a:solidFill>
                  <a:prstClr val="black"/>
                </a:solidFill>
                <a:latin typeface="Century Gothic" panose="020B0502020202020204" pitchFamily="34" charset="0"/>
                <a:cs typeface="Calibri" panose="020F0502020204030204" pitchFamily="34" charset="0"/>
              </a:rPr>
              <a:t>employé </a:t>
            </a:r>
          </a:p>
        </p:txBody>
      </p:sp>
      <p:sp>
        <p:nvSpPr>
          <p:cNvPr id="127" name="TextBox 126">
            <a:extLst>
              <a:ext uri="{FF2B5EF4-FFF2-40B4-BE49-F238E27FC236}">
                <a16:creationId xmlns:a16="http://schemas.microsoft.com/office/drawing/2014/main" id="{41A612CB-6C01-7D4F-B25C-8455EBE3DC75}"/>
              </a:ext>
            </a:extLst>
          </p:cNvPr>
          <p:cNvSpPr txBox="1"/>
          <p:nvPr/>
        </p:nvSpPr>
        <p:spPr>
          <a:xfrm rot="10800000" flipV="1">
            <a:off x="4220146" y="8403387"/>
            <a:ext cx="1371945" cy="369332"/>
          </a:xfrm>
          <a:prstGeom prst="rect">
            <a:avLst/>
          </a:prstGeom>
          <a:noFill/>
        </p:spPr>
        <p:txBody>
          <a:bodyPr wrap="square" rtlCol="0">
            <a:spAutoFit/>
          </a:bodyPr>
          <a:lstStyle/>
          <a:p>
            <a:pPr algn="ctr" fontAlgn="base">
              <a:spcBef>
                <a:spcPct val="0"/>
              </a:spcBef>
              <a:spcAft>
                <a:spcPct val="0"/>
              </a:spcAft>
              <a:defRPr/>
            </a:pPr>
            <a:r>
              <a:rPr lang="fr-FR" dirty="0">
                <a:solidFill>
                  <a:prstClr val="black"/>
                </a:solidFill>
                <a:latin typeface="Century Gothic" panose="020B0502020202020204" pitchFamily="34" charset="0"/>
                <a:cs typeface="Calibri" panose="020F0502020204030204" pitchFamily="34" charset="0"/>
              </a:rPr>
              <a:t>moyen</a:t>
            </a:r>
          </a:p>
        </p:txBody>
      </p:sp>
      <p:sp>
        <p:nvSpPr>
          <p:cNvPr id="135" name="TextBox 134">
            <a:extLst>
              <a:ext uri="{FF2B5EF4-FFF2-40B4-BE49-F238E27FC236}">
                <a16:creationId xmlns:a16="http://schemas.microsoft.com/office/drawing/2014/main" id="{91C55BFE-EBFC-9341-A83C-5A2C4B52C137}"/>
              </a:ext>
            </a:extLst>
          </p:cNvPr>
          <p:cNvSpPr txBox="1"/>
          <p:nvPr/>
        </p:nvSpPr>
        <p:spPr>
          <a:xfrm rot="10800000" flipV="1">
            <a:off x="5471382" y="8403387"/>
            <a:ext cx="1303030" cy="369332"/>
          </a:xfrm>
          <a:prstGeom prst="rect">
            <a:avLst/>
          </a:prstGeom>
          <a:noFill/>
        </p:spPr>
        <p:txBody>
          <a:bodyPr wrap="square" rtlCol="0">
            <a:spAutoFit/>
          </a:bodyPr>
          <a:lstStyle/>
          <a:p>
            <a:pPr algn="ctr" fontAlgn="base">
              <a:spcBef>
                <a:spcPct val="0"/>
              </a:spcBef>
              <a:spcAft>
                <a:spcPct val="0"/>
              </a:spcAft>
              <a:defRPr/>
            </a:pPr>
            <a:r>
              <a:rPr lang="fr-FR" dirty="0">
                <a:solidFill>
                  <a:prstClr val="black"/>
                </a:solidFill>
                <a:latin typeface="Century Gothic" panose="020B0502020202020204" pitchFamily="34" charset="0"/>
                <a:cs typeface="Calibri" panose="020F0502020204030204" pitchFamily="34" charset="0"/>
              </a:rPr>
              <a:t>voyage </a:t>
            </a:r>
          </a:p>
        </p:txBody>
      </p:sp>
      <p:pic>
        <p:nvPicPr>
          <p:cNvPr id="136" name="Picture 2" descr="sponge and bucket of water">
            <a:extLst>
              <a:ext uri="{FF2B5EF4-FFF2-40B4-BE49-F238E27FC236}">
                <a16:creationId xmlns:a16="http://schemas.microsoft.com/office/drawing/2014/main" id="{25718C96-74A6-F844-AED9-1F5C5A3BC26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1536877" y="7822177"/>
            <a:ext cx="518915" cy="635001"/>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4" descr="crown">
            <a:extLst>
              <a:ext uri="{FF2B5EF4-FFF2-40B4-BE49-F238E27FC236}">
                <a16:creationId xmlns:a16="http://schemas.microsoft.com/office/drawing/2014/main" id="{FBBD6A8C-E2C4-5845-AECF-F6A1B4200F4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2384990" y="7807058"/>
            <a:ext cx="678524" cy="569324"/>
          </a:xfrm>
          <a:prstGeom prst="rect">
            <a:avLst/>
          </a:prstGeom>
          <a:noFill/>
          <a:extLst>
            <a:ext uri="{909E8E84-426E-40DD-AFC4-6F175D3DCCD1}">
              <a14:hiddenFill xmlns:a14="http://schemas.microsoft.com/office/drawing/2010/main">
                <a:solidFill>
                  <a:srgbClr val="FFFFFF"/>
                </a:solidFill>
              </a14:hiddenFill>
            </a:ext>
          </a:extLst>
        </p:spPr>
      </p:pic>
      <p:sp>
        <p:nvSpPr>
          <p:cNvPr id="149" name="Rectangle 148">
            <a:extLst>
              <a:ext uri="{FF2B5EF4-FFF2-40B4-BE49-F238E27FC236}">
                <a16:creationId xmlns:a16="http://schemas.microsoft.com/office/drawing/2014/main" id="{8C1171EC-8F4E-FF4F-9ACD-FD599D8F7831}"/>
              </a:ext>
            </a:extLst>
          </p:cNvPr>
          <p:cNvSpPr/>
          <p:nvPr/>
        </p:nvSpPr>
        <p:spPr>
          <a:xfrm>
            <a:off x="3090783" y="7948602"/>
            <a:ext cx="1338828" cy="338554"/>
          </a:xfrm>
          <a:prstGeom prst="rect">
            <a:avLst/>
          </a:prstGeom>
        </p:spPr>
        <p:txBody>
          <a:bodyPr wrap="none">
            <a:spAutoFit/>
          </a:bodyPr>
          <a:lstStyle/>
          <a:p>
            <a:pPr algn="ctr" fontAlgn="base">
              <a:spcBef>
                <a:spcPct val="0"/>
              </a:spcBef>
              <a:spcAft>
                <a:spcPct val="0"/>
              </a:spcAft>
            </a:pPr>
            <a:r>
              <a:rPr lang="en-GB" sz="1600" b="1" dirty="0">
                <a:solidFill>
                  <a:prstClr val="black"/>
                </a:solidFill>
                <a:latin typeface="Century Gothic" panose="020B0502020202020204" pitchFamily="34" charset="0"/>
                <a:cs typeface="Calibri" panose="020F0502020204030204" pitchFamily="34" charset="0"/>
              </a:rPr>
              <a:t>[employee]</a:t>
            </a:r>
          </a:p>
        </p:txBody>
      </p:sp>
      <p:sp>
        <p:nvSpPr>
          <p:cNvPr id="155" name="Rectangle 154">
            <a:extLst>
              <a:ext uri="{FF2B5EF4-FFF2-40B4-BE49-F238E27FC236}">
                <a16:creationId xmlns:a16="http://schemas.microsoft.com/office/drawing/2014/main" id="{09BDFD0A-C92E-8D48-88A1-B9403207A27D}"/>
              </a:ext>
            </a:extLst>
          </p:cNvPr>
          <p:cNvSpPr/>
          <p:nvPr/>
        </p:nvSpPr>
        <p:spPr>
          <a:xfrm>
            <a:off x="4345729" y="7963068"/>
            <a:ext cx="1168910" cy="338554"/>
          </a:xfrm>
          <a:prstGeom prst="rect">
            <a:avLst/>
          </a:prstGeom>
        </p:spPr>
        <p:txBody>
          <a:bodyPr wrap="none">
            <a:spAutoFit/>
          </a:bodyPr>
          <a:lstStyle/>
          <a:p>
            <a:pPr algn="ctr" fontAlgn="base">
              <a:spcBef>
                <a:spcPct val="0"/>
              </a:spcBef>
              <a:spcAft>
                <a:spcPct val="0"/>
              </a:spcAft>
            </a:pPr>
            <a:r>
              <a:rPr lang="en-GB" sz="1600" b="1" dirty="0">
                <a:solidFill>
                  <a:prstClr val="black"/>
                </a:solidFill>
                <a:latin typeface="Century Gothic" panose="020B0502020202020204" pitchFamily="34" charset="0"/>
                <a:cs typeface="Calibri" panose="020F0502020204030204" pitchFamily="34" charset="0"/>
              </a:rPr>
              <a:t>[average]</a:t>
            </a:r>
          </a:p>
        </p:txBody>
      </p:sp>
      <p:pic>
        <p:nvPicPr>
          <p:cNvPr id="156" name="Picture 155" descr="plane flying around the world">
            <a:extLst>
              <a:ext uri="{FF2B5EF4-FFF2-40B4-BE49-F238E27FC236}">
                <a16:creationId xmlns:a16="http://schemas.microsoft.com/office/drawing/2014/main" id="{11F63985-1ADE-3D46-AB00-E0BDE4BAB21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00884" y="7637344"/>
            <a:ext cx="613044" cy="616900"/>
          </a:xfrm>
          <a:prstGeom prst="rect">
            <a:avLst/>
          </a:prstGeom>
        </p:spPr>
      </p:pic>
      <p:sp>
        <p:nvSpPr>
          <p:cNvPr id="157" name="Rectangle 156">
            <a:extLst>
              <a:ext uri="{FF2B5EF4-FFF2-40B4-BE49-F238E27FC236}">
                <a16:creationId xmlns:a16="http://schemas.microsoft.com/office/drawing/2014/main" id="{94DF2241-051A-434F-BAD8-E4B4F2CDADB8}"/>
              </a:ext>
            </a:extLst>
          </p:cNvPr>
          <p:cNvSpPr/>
          <p:nvPr/>
        </p:nvSpPr>
        <p:spPr>
          <a:xfrm>
            <a:off x="5591340" y="8192343"/>
            <a:ext cx="1063112" cy="338554"/>
          </a:xfrm>
          <a:prstGeom prst="rect">
            <a:avLst/>
          </a:prstGeom>
        </p:spPr>
        <p:txBody>
          <a:bodyPr wrap="none">
            <a:spAutoFit/>
          </a:bodyPr>
          <a:lstStyle/>
          <a:p>
            <a:pPr algn="ctr" fontAlgn="base">
              <a:spcBef>
                <a:spcPct val="0"/>
              </a:spcBef>
              <a:spcAft>
                <a:spcPct val="0"/>
              </a:spcAft>
            </a:pPr>
            <a:r>
              <a:rPr lang="en-GB" sz="1600" b="1" dirty="0">
                <a:solidFill>
                  <a:prstClr val="black"/>
                </a:solidFill>
                <a:latin typeface="Century Gothic" panose="020B0502020202020204" pitchFamily="34" charset="0"/>
                <a:cs typeface="Calibri" panose="020F0502020204030204" pitchFamily="34" charset="0"/>
              </a:rPr>
              <a:t>[journey]</a:t>
            </a:r>
          </a:p>
        </p:txBody>
      </p:sp>
      <p:grpSp>
        <p:nvGrpSpPr>
          <p:cNvPr id="30" name="Group 29" descr="Picture of a location to indicate there [y] for SSC y">
            <a:extLst>
              <a:ext uri="{FF2B5EF4-FFF2-40B4-BE49-F238E27FC236}">
                <a16:creationId xmlns:a16="http://schemas.microsoft.com/office/drawing/2014/main" id="{C8DE6282-F1A1-9249-95CA-0C39DAE6706B}"/>
              </a:ext>
            </a:extLst>
          </p:cNvPr>
          <p:cNvGrpSpPr/>
          <p:nvPr/>
        </p:nvGrpSpPr>
        <p:grpSpPr>
          <a:xfrm>
            <a:off x="240030" y="6559449"/>
            <a:ext cx="972000" cy="914032"/>
            <a:chOff x="240030" y="6446468"/>
            <a:chExt cx="972000" cy="914032"/>
          </a:xfrm>
        </p:grpSpPr>
        <p:sp>
          <p:nvSpPr>
            <p:cNvPr id="105" name="Rectangle 104">
              <a:extLst>
                <a:ext uri="{FF2B5EF4-FFF2-40B4-BE49-F238E27FC236}">
                  <a16:creationId xmlns:a16="http://schemas.microsoft.com/office/drawing/2014/main" id="{E75530E7-0FE8-CD49-8898-ACD9379D6CC5}"/>
                </a:ext>
              </a:extLst>
            </p:cNvPr>
            <p:cNvSpPr/>
            <p:nvPr/>
          </p:nvSpPr>
          <p:spPr>
            <a:xfrm>
              <a:off x="240030" y="6446468"/>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TextBox 105">
              <a:extLst>
                <a:ext uri="{FF2B5EF4-FFF2-40B4-BE49-F238E27FC236}">
                  <a16:creationId xmlns:a16="http://schemas.microsoft.com/office/drawing/2014/main" id="{910D017C-99FC-8F4D-ACC4-06CEA11D5269}"/>
                </a:ext>
              </a:extLst>
            </p:cNvPr>
            <p:cNvSpPr txBox="1"/>
            <p:nvPr/>
          </p:nvSpPr>
          <p:spPr>
            <a:xfrm>
              <a:off x="283772" y="6461438"/>
              <a:ext cx="89768" cy="184666"/>
            </a:xfrm>
            <a:prstGeom prst="rect">
              <a:avLst/>
            </a:prstGeom>
            <a:noFill/>
          </p:spPr>
          <p:txBody>
            <a:bodyPr wrap="none" lIns="0" tIns="0" rIns="0" bIns="0" rtlCol="0">
              <a:spAutoFit/>
            </a:bodyPr>
            <a:lstStyle/>
            <a:p>
              <a:r>
                <a:rPr lang="en-US" sz="1200" b="1" dirty="0">
                  <a:solidFill>
                    <a:srgbClr val="104F76"/>
                  </a:solidFill>
                  <a:latin typeface="Century Gothic" panose="020B0502020202020204" pitchFamily="34" charset="0"/>
                </a:rPr>
                <a:t>y</a:t>
              </a:r>
            </a:p>
          </p:txBody>
        </p:sp>
        <p:sp>
          <p:nvSpPr>
            <p:cNvPr id="107" name="TextBox 106">
              <a:extLst>
                <a:ext uri="{FF2B5EF4-FFF2-40B4-BE49-F238E27FC236}">
                  <a16:creationId xmlns:a16="http://schemas.microsoft.com/office/drawing/2014/main" id="{B2E83802-E328-CC40-92A9-A202F3F6E04F}"/>
                </a:ext>
              </a:extLst>
            </p:cNvPr>
            <p:cNvSpPr txBox="1"/>
            <p:nvPr/>
          </p:nvSpPr>
          <p:spPr>
            <a:xfrm>
              <a:off x="255084" y="7157512"/>
              <a:ext cx="944585" cy="184666"/>
            </a:xfrm>
            <a:prstGeom prst="rect">
              <a:avLst/>
            </a:prstGeom>
            <a:noFill/>
          </p:spPr>
          <p:txBody>
            <a:bodyPr wrap="square" lIns="0" tIns="0" rIns="0" bIns="0" rtlCol="0">
              <a:spAutoFit/>
            </a:bodyPr>
            <a:lstStyle/>
            <a:p>
              <a:pPr algn="ctr"/>
              <a:r>
                <a:rPr lang="en-US" sz="1200" b="1" dirty="0">
                  <a:solidFill>
                    <a:srgbClr val="EE6000"/>
                  </a:solidFill>
                  <a:latin typeface="Century Gothic" panose="020B0502020202020204" pitchFamily="34" charset="0"/>
                </a:rPr>
                <a:t>y</a:t>
              </a:r>
            </a:p>
          </p:txBody>
        </p:sp>
        <p:pic>
          <p:nvPicPr>
            <p:cNvPr id="111" name="Picture 110" descr="'you are here' icon">
              <a:extLst>
                <a:ext uri="{FF2B5EF4-FFF2-40B4-BE49-F238E27FC236}">
                  <a16:creationId xmlns:a16="http://schemas.microsoft.com/office/drawing/2014/main" id="{8AC95801-D0D6-4544-AC72-A8FD8C80F73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3897" y="6558072"/>
              <a:ext cx="601390" cy="601390"/>
            </a:xfrm>
            <a:prstGeom prst="rect">
              <a:avLst/>
            </a:prstGeom>
            <a:noFill/>
            <a:extLst>
              <a:ext uri="{909E8E84-426E-40DD-AFC4-6F175D3DCCD1}">
                <a14:hiddenFill xmlns:a14="http://schemas.microsoft.com/office/drawing/2010/main">
                  <a:solidFill>
                    <a:srgbClr val="FFFFFF"/>
                  </a:solidFill>
                </a14:hiddenFill>
              </a:ext>
            </a:extLst>
          </p:spPr>
        </p:pic>
      </p:grpSp>
      <p:sp>
        <p:nvSpPr>
          <p:cNvPr id="158" name="TextBox 157">
            <a:extLst>
              <a:ext uri="{FF2B5EF4-FFF2-40B4-BE49-F238E27FC236}">
                <a16:creationId xmlns:a16="http://schemas.microsoft.com/office/drawing/2014/main" id="{DCA64591-2CB5-4E46-9672-AAFC5783F6B1}"/>
              </a:ext>
            </a:extLst>
          </p:cNvPr>
          <p:cNvSpPr txBox="1"/>
          <p:nvPr/>
        </p:nvSpPr>
        <p:spPr>
          <a:xfrm rot="10800000" flipV="1">
            <a:off x="1269869" y="7202119"/>
            <a:ext cx="1080476" cy="369332"/>
          </a:xfrm>
          <a:prstGeom prst="rect">
            <a:avLst/>
          </a:prstGeom>
          <a:noFill/>
        </p:spPr>
        <p:txBody>
          <a:bodyPr wrap="square" rtlCol="0">
            <a:spAutoFit/>
          </a:bodyPr>
          <a:lstStyle/>
          <a:p>
            <a:pPr algn="ctr" fontAlgn="base">
              <a:spcBef>
                <a:spcPct val="0"/>
              </a:spcBef>
              <a:spcAft>
                <a:spcPct val="0"/>
              </a:spcAft>
              <a:defRPr/>
            </a:pPr>
            <a:r>
              <a:rPr lang="en-GB" dirty="0" err="1">
                <a:solidFill>
                  <a:prstClr val="black"/>
                </a:solidFill>
                <a:latin typeface="Century Gothic" panose="020B0502020202020204" pitchFamily="34" charset="0"/>
                <a:cs typeface="Calibri" panose="020F0502020204030204" pitchFamily="34" charset="0"/>
              </a:rPr>
              <a:t>système</a:t>
            </a:r>
            <a:endParaRPr lang="en-GB" dirty="0">
              <a:solidFill>
                <a:prstClr val="black"/>
              </a:solidFill>
              <a:latin typeface="Century Gothic" panose="020B0502020202020204" pitchFamily="34" charset="0"/>
              <a:cs typeface="Calibri" panose="020F0502020204030204" pitchFamily="34" charset="0"/>
            </a:endParaRPr>
          </a:p>
        </p:txBody>
      </p:sp>
      <p:sp>
        <p:nvSpPr>
          <p:cNvPr id="159" name="TextBox 158">
            <a:extLst>
              <a:ext uri="{FF2B5EF4-FFF2-40B4-BE49-F238E27FC236}">
                <a16:creationId xmlns:a16="http://schemas.microsoft.com/office/drawing/2014/main" id="{75F46DD2-1B75-1849-A9D9-E1E1BB9E1FD0}"/>
              </a:ext>
            </a:extLst>
          </p:cNvPr>
          <p:cNvSpPr txBox="1"/>
          <p:nvPr/>
        </p:nvSpPr>
        <p:spPr>
          <a:xfrm rot="10800000" flipV="1">
            <a:off x="2230229" y="7204439"/>
            <a:ext cx="1019671" cy="369332"/>
          </a:xfrm>
          <a:prstGeom prst="rect">
            <a:avLst/>
          </a:prstGeom>
          <a:noFill/>
        </p:spPr>
        <p:txBody>
          <a:bodyPr wrap="square" rtlCol="0">
            <a:spAutoFit/>
          </a:bodyPr>
          <a:lstStyle/>
          <a:p>
            <a:pPr algn="ctr" fontAlgn="base">
              <a:spcBef>
                <a:spcPct val="0"/>
              </a:spcBef>
              <a:spcAft>
                <a:spcPct val="0"/>
              </a:spcAft>
              <a:defRPr/>
            </a:pPr>
            <a:r>
              <a:rPr lang="en-GB" dirty="0">
                <a:solidFill>
                  <a:prstClr val="black"/>
                </a:solidFill>
                <a:latin typeface="Century Gothic" panose="020B0502020202020204" pitchFamily="34" charset="0"/>
                <a:cs typeface="Calibri" panose="020F0502020204030204" pitchFamily="34" charset="0"/>
              </a:rPr>
              <a:t>style</a:t>
            </a:r>
          </a:p>
        </p:txBody>
      </p:sp>
      <p:sp>
        <p:nvSpPr>
          <p:cNvPr id="160" name="TextBox 159">
            <a:extLst>
              <a:ext uri="{FF2B5EF4-FFF2-40B4-BE49-F238E27FC236}">
                <a16:creationId xmlns:a16="http://schemas.microsoft.com/office/drawing/2014/main" id="{435EFD53-0035-BF48-93A3-14BF8596695A}"/>
              </a:ext>
            </a:extLst>
          </p:cNvPr>
          <p:cNvSpPr txBox="1"/>
          <p:nvPr/>
        </p:nvSpPr>
        <p:spPr>
          <a:xfrm rot="10800000" flipV="1">
            <a:off x="3129784" y="7204439"/>
            <a:ext cx="1194395" cy="369332"/>
          </a:xfrm>
          <a:prstGeom prst="rect">
            <a:avLst/>
          </a:prstGeom>
          <a:noFill/>
        </p:spPr>
        <p:txBody>
          <a:bodyPr wrap="square" rtlCol="0">
            <a:spAutoFit/>
          </a:bodyPr>
          <a:lstStyle/>
          <a:p>
            <a:pPr algn="ctr" fontAlgn="base">
              <a:spcBef>
                <a:spcPct val="0"/>
              </a:spcBef>
              <a:spcAft>
                <a:spcPct val="0"/>
              </a:spcAft>
              <a:defRPr/>
            </a:pPr>
            <a:r>
              <a:rPr lang="fr-FR" dirty="0">
                <a:solidFill>
                  <a:prstClr val="black"/>
                </a:solidFill>
                <a:latin typeface="Century Gothic" panose="020B0502020202020204" pitchFamily="34" charset="0"/>
                <a:cs typeface="Calibri" panose="020F0502020204030204" pitchFamily="34" charset="0"/>
              </a:rPr>
              <a:t>physique </a:t>
            </a:r>
          </a:p>
        </p:txBody>
      </p:sp>
      <p:sp>
        <p:nvSpPr>
          <p:cNvPr id="161" name="TextBox 160">
            <a:extLst>
              <a:ext uri="{FF2B5EF4-FFF2-40B4-BE49-F238E27FC236}">
                <a16:creationId xmlns:a16="http://schemas.microsoft.com/office/drawing/2014/main" id="{9EB5A070-605E-9D4C-BE5E-D789B1366E03}"/>
              </a:ext>
            </a:extLst>
          </p:cNvPr>
          <p:cNvSpPr txBox="1"/>
          <p:nvPr/>
        </p:nvSpPr>
        <p:spPr>
          <a:xfrm rot="10800000" flipV="1">
            <a:off x="4204063" y="7204439"/>
            <a:ext cx="1371945" cy="369332"/>
          </a:xfrm>
          <a:prstGeom prst="rect">
            <a:avLst/>
          </a:prstGeom>
          <a:noFill/>
        </p:spPr>
        <p:txBody>
          <a:bodyPr wrap="square" rtlCol="0">
            <a:spAutoFit/>
          </a:bodyPr>
          <a:lstStyle/>
          <a:p>
            <a:pPr algn="ctr" fontAlgn="base">
              <a:spcBef>
                <a:spcPct val="0"/>
              </a:spcBef>
              <a:spcAft>
                <a:spcPct val="0"/>
              </a:spcAft>
              <a:defRPr/>
            </a:pPr>
            <a:r>
              <a:rPr lang="fr-FR" dirty="0">
                <a:solidFill>
                  <a:prstClr val="black"/>
                </a:solidFill>
                <a:latin typeface="Century Gothic" panose="020B0502020202020204" pitchFamily="34" charset="0"/>
                <a:cs typeface="Calibri" panose="020F0502020204030204" pitchFamily="34" charset="0"/>
              </a:rPr>
              <a:t>analyser</a:t>
            </a:r>
          </a:p>
        </p:txBody>
      </p:sp>
      <p:sp>
        <p:nvSpPr>
          <p:cNvPr id="162" name="TextBox 161">
            <a:extLst>
              <a:ext uri="{FF2B5EF4-FFF2-40B4-BE49-F238E27FC236}">
                <a16:creationId xmlns:a16="http://schemas.microsoft.com/office/drawing/2014/main" id="{4AFAEE75-C248-8A4A-BE20-2228B2945520}"/>
              </a:ext>
            </a:extLst>
          </p:cNvPr>
          <p:cNvSpPr txBox="1"/>
          <p:nvPr/>
        </p:nvSpPr>
        <p:spPr>
          <a:xfrm rot="10800000" flipV="1">
            <a:off x="5455892" y="7204439"/>
            <a:ext cx="1303030" cy="369332"/>
          </a:xfrm>
          <a:prstGeom prst="rect">
            <a:avLst/>
          </a:prstGeom>
          <a:noFill/>
        </p:spPr>
        <p:txBody>
          <a:bodyPr wrap="square" rtlCol="0">
            <a:spAutoFit/>
          </a:bodyPr>
          <a:lstStyle/>
          <a:p>
            <a:pPr algn="ctr" fontAlgn="base">
              <a:spcBef>
                <a:spcPct val="0"/>
              </a:spcBef>
              <a:spcAft>
                <a:spcPct val="0"/>
              </a:spcAft>
              <a:defRPr/>
            </a:pPr>
            <a:r>
              <a:rPr lang="fr-FR" dirty="0">
                <a:solidFill>
                  <a:prstClr val="black"/>
                </a:solidFill>
                <a:latin typeface="Century Gothic" panose="020B0502020202020204" pitchFamily="34" charset="0"/>
                <a:cs typeface="Calibri" panose="020F0502020204030204" pitchFamily="34" charset="0"/>
              </a:rPr>
              <a:t>rythme </a:t>
            </a:r>
          </a:p>
        </p:txBody>
      </p:sp>
      <p:sp>
        <p:nvSpPr>
          <p:cNvPr id="163" name="Rectangle 162">
            <a:extLst>
              <a:ext uri="{FF2B5EF4-FFF2-40B4-BE49-F238E27FC236}">
                <a16:creationId xmlns:a16="http://schemas.microsoft.com/office/drawing/2014/main" id="{BD275524-F484-5D49-B9BE-0F3FFD02D31A}"/>
              </a:ext>
            </a:extLst>
          </p:cNvPr>
          <p:cNvSpPr/>
          <p:nvPr/>
        </p:nvSpPr>
        <p:spPr>
          <a:xfrm>
            <a:off x="4175692" y="6749974"/>
            <a:ext cx="1494320" cy="369332"/>
          </a:xfrm>
          <a:prstGeom prst="rect">
            <a:avLst/>
          </a:prstGeom>
        </p:spPr>
        <p:txBody>
          <a:bodyPr wrap="none">
            <a:spAutoFit/>
          </a:bodyPr>
          <a:lstStyle/>
          <a:p>
            <a:pPr algn="ctr" fontAlgn="base">
              <a:spcBef>
                <a:spcPct val="0"/>
              </a:spcBef>
              <a:spcAft>
                <a:spcPct val="0"/>
              </a:spcAft>
            </a:pPr>
            <a:r>
              <a:rPr lang="en-GB" b="1" dirty="0">
                <a:solidFill>
                  <a:prstClr val="black"/>
                </a:solidFill>
                <a:latin typeface="Century Gothic" panose="020B0502020202020204" pitchFamily="34" charset="0"/>
                <a:cs typeface="Calibri" panose="020F0502020204030204" pitchFamily="34" charset="0"/>
              </a:rPr>
              <a:t>[to analyse]</a:t>
            </a:r>
          </a:p>
        </p:txBody>
      </p:sp>
      <p:pic>
        <p:nvPicPr>
          <p:cNvPr id="164" name="Picture 2" descr="lots of multicoloured cogs">
            <a:extLst>
              <a:ext uri="{FF2B5EF4-FFF2-40B4-BE49-F238E27FC236}">
                <a16:creationId xmlns:a16="http://schemas.microsoft.com/office/drawing/2014/main" id="{CCB000CC-1683-CF48-A4A4-FE335405ADF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06331" y="6584680"/>
            <a:ext cx="939859" cy="678461"/>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4" descr="woman in a black dress">
            <a:extLst>
              <a:ext uri="{FF2B5EF4-FFF2-40B4-BE49-F238E27FC236}">
                <a16:creationId xmlns:a16="http://schemas.microsoft.com/office/drawing/2014/main" id="{0E815FA5-B590-E447-B3BB-30069F0FBA4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514436" y="6532455"/>
            <a:ext cx="467218" cy="686524"/>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6" descr="diagram of an atom">
            <a:extLst>
              <a:ext uri="{FF2B5EF4-FFF2-40B4-BE49-F238E27FC236}">
                <a16:creationId xmlns:a16="http://schemas.microsoft.com/office/drawing/2014/main" id="{2CE0BC43-1359-5F47-A97F-C718245B369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33939" y="6532455"/>
            <a:ext cx="770736" cy="761221"/>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8" descr="heartbeat ">
            <a:extLst>
              <a:ext uri="{FF2B5EF4-FFF2-40B4-BE49-F238E27FC236}">
                <a16:creationId xmlns:a16="http://schemas.microsoft.com/office/drawing/2014/main" id="{0A293BDB-0110-8041-966E-DCDF97DAD92A}"/>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37612"/>
          <a:stretch/>
        </p:blipFill>
        <p:spPr bwMode="auto">
          <a:xfrm>
            <a:off x="5648809" y="6459159"/>
            <a:ext cx="1132745" cy="9078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10800000" flipV="1">
            <a:off x="1229256" y="1409766"/>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brillant</a:t>
            </a:r>
            <a:endParaRPr lang="en-GB" sz="2000" dirty="0">
              <a:solidFill>
                <a:prstClr val="black"/>
              </a:solidFill>
              <a:latin typeface="Century Gothic" panose="020B0502020202020204" pitchFamily="34" charset="0"/>
              <a:cs typeface="Calibri" panose="020F0502020204030204" pitchFamily="34" charset="0"/>
            </a:endParaRPr>
          </a:p>
        </p:txBody>
      </p:sp>
      <p:sp>
        <p:nvSpPr>
          <p:cNvPr id="12" name="TextBox 11"/>
          <p:cNvSpPr txBox="1"/>
          <p:nvPr/>
        </p:nvSpPr>
        <p:spPr>
          <a:xfrm rot="10800000" flipV="1">
            <a:off x="2326006" y="1409767"/>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habiller</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13" name="TextBox 12"/>
          <p:cNvSpPr txBox="1"/>
          <p:nvPr/>
        </p:nvSpPr>
        <p:spPr>
          <a:xfrm rot="10800000" flipV="1">
            <a:off x="3422756" y="1409766"/>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famille</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14" name="TextBox 13"/>
          <p:cNvSpPr txBox="1"/>
          <p:nvPr/>
        </p:nvSpPr>
        <p:spPr>
          <a:xfrm rot="10800000" flipV="1">
            <a:off x="4519506" y="1395322"/>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pavillon</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15" name="TextBox 14"/>
          <p:cNvSpPr txBox="1"/>
          <p:nvPr/>
        </p:nvSpPr>
        <p:spPr>
          <a:xfrm rot="10800000" flipV="1">
            <a:off x="5616258" y="1409767"/>
            <a:ext cx="1173434" cy="400110"/>
          </a:xfrm>
          <a:prstGeom prst="rect">
            <a:avLst/>
          </a:prstGeom>
          <a:noFill/>
        </p:spPr>
        <p:txBody>
          <a:bodyPr wrap="square" rtlCol="0">
            <a:spAutoFit/>
          </a:bodyPr>
          <a:lstStyle/>
          <a:p>
            <a:pPr algn="ctr" fontAlgn="base">
              <a:spcBef>
                <a:spcPct val="0"/>
              </a:spcBef>
              <a:spcAft>
                <a:spcPct val="0"/>
              </a:spcAft>
            </a:pPr>
            <a:r>
              <a:rPr lang="en-GB" sz="2000" dirty="0" err="1">
                <a:solidFill>
                  <a:prstClr val="black"/>
                </a:solidFill>
                <a:latin typeface="Century Gothic" panose="020B0502020202020204" pitchFamily="34" charset="0"/>
                <a:cs typeface="Calibri" panose="020F0502020204030204" pitchFamily="34" charset="0"/>
              </a:rPr>
              <a:t>juillet</a:t>
            </a:r>
            <a:endParaRPr lang="en-GB" sz="2000" dirty="0">
              <a:solidFill>
                <a:prstClr val="black"/>
              </a:solidFill>
              <a:latin typeface="Century Gothic" panose="020B0502020202020204" pitchFamily="34" charset="0"/>
              <a:cs typeface="Calibri" panose="020F0502020204030204" pitchFamily="34" charset="0"/>
            </a:endParaRPr>
          </a:p>
        </p:txBody>
      </p:sp>
      <p:sp>
        <p:nvSpPr>
          <p:cNvPr id="41" name="Rectangle 40"/>
          <p:cNvSpPr/>
          <p:nvPr/>
        </p:nvSpPr>
        <p:spPr>
          <a:xfrm>
            <a:off x="3441831" y="840279"/>
            <a:ext cx="1101584"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[family]</a:t>
            </a:r>
            <a:endParaRPr lang="en-GB" sz="4000" b="1" dirty="0">
              <a:solidFill>
                <a:prstClr val="black"/>
              </a:solidFill>
              <a:latin typeface="Century Gothic" panose="020B0502020202020204" pitchFamily="34" charset="0"/>
              <a:cs typeface="Calibri" panose="020F0502020204030204" pitchFamily="34" charset="0"/>
            </a:endParaRPr>
          </a:p>
        </p:txBody>
      </p:sp>
      <p:sp>
        <p:nvSpPr>
          <p:cNvPr id="42" name="Rectangle 41"/>
          <p:cNvSpPr/>
          <p:nvPr/>
        </p:nvSpPr>
        <p:spPr>
          <a:xfrm>
            <a:off x="2247974" y="840172"/>
            <a:ext cx="1300357"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[to dress]</a:t>
            </a:r>
            <a:endParaRPr lang="en-GB" sz="4000" b="1" dirty="0">
              <a:solidFill>
                <a:prstClr val="black"/>
              </a:solidFill>
              <a:latin typeface="Century Gothic" panose="020B0502020202020204" pitchFamily="34" charset="0"/>
              <a:cs typeface="Calibri" panose="020F0502020204030204" pitchFamily="34" charset="0"/>
            </a:endParaRPr>
          </a:p>
        </p:txBody>
      </p:sp>
      <p:pic>
        <p:nvPicPr>
          <p:cNvPr id="100" name="Picture 4" descr="Crystals Clip Art">
            <a:extLst>
              <a:ext uri="{FF2B5EF4-FFF2-40B4-BE49-F238E27FC236}">
                <a16:creationId xmlns:a16="http://schemas.microsoft.com/office/drawing/2014/main" id="{9210D5A8-E98D-432F-A67A-B4713BFCE25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34027" y="703407"/>
            <a:ext cx="561180" cy="721517"/>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1" descr="1st of July on the calendar">
            <a:extLst>
              <a:ext uri="{FF2B5EF4-FFF2-40B4-BE49-F238E27FC236}">
                <a16:creationId xmlns:a16="http://schemas.microsoft.com/office/drawing/2014/main" id="{CEC73277-1C8D-46DD-B6B8-677473B5DBC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860471" y="714577"/>
            <a:ext cx="630635" cy="680745"/>
          </a:xfrm>
          <a:prstGeom prst="rect">
            <a:avLst/>
          </a:prstGeom>
        </p:spPr>
      </p:pic>
      <p:pic>
        <p:nvPicPr>
          <p:cNvPr id="4" name="Picture 3" descr="Detached house">
            <a:extLst>
              <a:ext uri="{FF2B5EF4-FFF2-40B4-BE49-F238E27FC236}">
                <a16:creationId xmlns:a16="http://schemas.microsoft.com/office/drawing/2014/main" id="{ED81AE17-EB95-F54D-87F5-7C7511A356B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759009" y="668441"/>
            <a:ext cx="725281" cy="759705"/>
          </a:xfrm>
          <a:prstGeom prst="rect">
            <a:avLst/>
          </a:prstGeom>
        </p:spPr>
      </p:pic>
      <p:grpSp>
        <p:nvGrpSpPr>
          <p:cNvPr id="8" name="Group 7" descr="Picture of a girl [fille] for SSC -ill-/-ille">
            <a:extLst>
              <a:ext uri="{FF2B5EF4-FFF2-40B4-BE49-F238E27FC236}">
                <a16:creationId xmlns:a16="http://schemas.microsoft.com/office/drawing/2014/main" id="{23C4183A-DED6-CC40-A085-0F05AE14792D}"/>
              </a:ext>
            </a:extLst>
          </p:cNvPr>
          <p:cNvGrpSpPr/>
          <p:nvPr/>
        </p:nvGrpSpPr>
        <p:grpSpPr>
          <a:xfrm>
            <a:off x="240030" y="782143"/>
            <a:ext cx="972000" cy="914032"/>
            <a:chOff x="240030" y="845659"/>
            <a:chExt cx="972000" cy="914032"/>
          </a:xfrm>
        </p:grpSpPr>
        <p:sp>
          <p:nvSpPr>
            <p:cNvPr id="168" name="Rectangle 167">
              <a:extLst>
                <a:ext uri="{FF2B5EF4-FFF2-40B4-BE49-F238E27FC236}">
                  <a16:creationId xmlns:a16="http://schemas.microsoft.com/office/drawing/2014/main" id="{9BE7F0B2-E445-954E-B9BD-86D3F53E667A}"/>
                </a:ext>
              </a:extLst>
            </p:cNvPr>
            <p:cNvSpPr/>
            <p:nvPr/>
          </p:nvSpPr>
          <p:spPr>
            <a:xfrm>
              <a:off x="240030" y="845659"/>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TextBox 168">
              <a:extLst>
                <a:ext uri="{FF2B5EF4-FFF2-40B4-BE49-F238E27FC236}">
                  <a16:creationId xmlns:a16="http://schemas.microsoft.com/office/drawing/2014/main" id="{A96BA9A8-B7A4-F343-BFDB-4DA15B6D9733}"/>
                </a:ext>
              </a:extLst>
            </p:cNvPr>
            <p:cNvSpPr txBox="1"/>
            <p:nvPr/>
          </p:nvSpPr>
          <p:spPr>
            <a:xfrm>
              <a:off x="255084" y="860629"/>
              <a:ext cx="581891" cy="184666"/>
            </a:xfrm>
            <a:prstGeom prst="rect">
              <a:avLst/>
            </a:prstGeom>
            <a:noFill/>
          </p:spPr>
          <p:txBody>
            <a:bodyPr wrap="none" lIns="0" tIns="0" rIns="0" bIns="0" rtlCol="0">
              <a:spAutoFit/>
            </a:bodyPr>
            <a:lstStyle/>
            <a:p>
              <a:r>
                <a:rPr lang="en-US" sz="1200" b="1" dirty="0">
                  <a:solidFill>
                    <a:srgbClr val="104F76"/>
                  </a:solidFill>
                  <a:latin typeface="Century Gothic" panose="020B0502020202020204" pitchFamily="34" charset="0"/>
                </a:rPr>
                <a:t>-ill-/-</a:t>
              </a:r>
              <a:r>
                <a:rPr lang="en-US" sz="1200" b="1" dirty="0" err="1">
                  <a:solidFill>
                    <a:srgbClr val="104F76"/>
                  </a:solidFill>
                  <a:latin typeface="Century Gothic" panose="020B0502020202020204" pitchFamily="34" charset="0"/>
                </a:rPr>
                <a:t>ille</a:t>
              </a:r>
              <a:endParaRPr lang="en-US" sz="1200" b="1" dirty="0">
                <a:solidFill>
                  <a:srgbClr val="104F76"/>
                </a:solidFill>
                <a:latin typeface="Century Gothic" panose="020B0502020202020204" pitchFamily="34" charset="0"/>
              </a:endParaRPr>
            </a:p>
          </p:txBody>
        </p:sp>
        <p:sp>
          <p:nvSpPr>
            <p:cNvPr id="171" name="TextBox 170">
              <a:extLst>
                <a:ext uri="{FF2B5EF4-FFF2-40B4-BE49-F238E27FC236}">
                  <a16:creationId xmlns:a16="http://schemas.microsoft.com/office/drawing/2014/main" id="{6B18B231-8572-C240-82E4-9F1BAB929272}"/>
                </a:ext>
              </a:extLst>
            </p:cNvPr>
            <p:cNvSpPr txBox="1"/>
            <p:nvPr/>
          </p:nvSpPr>
          <p:spPr>
            <a:xfrm>
              <a:off x="255084" y="1556703"/>
              <a:ext cx="944585" cy="184666"/>
            </a:xfrm>
            <a:prstGeom prst="rect">
              <a:avLst/>
            </a:prstGeom>
            <a:noFill/>
          </p:spPr>
          <p:txBody>
            <a:bodyPr wrap="square" lIns="0" tIns="0" rIns="0" bIns="0" rtlCol="0">
              <a:spAutoFit/>
            </a:bodyPr>
            <a:lstStyle/>
            <a:p>
              <a:pPr algn="ctr"/>
              <a:r>
                <a:rPr lang="en-US" sz="1200" dirty="0">
                  <a:solidFill>
                    <a:srgbClr val="104F76"/>
                  </a:solidFill>
                  <a:latin typeface="Century Gothic" panose="020B0502020202020204" pitchFamily="34" charset="0"/>
                </a:rPr>
                <a:t>f</a:t>
              </a:r>
              <a:r>
                <a:rPr lang="en-US" sz="1200" b="1" dirty="0">
                  <a:solidFill>
                    <a:srgbClr val="EE6000"/>
                  </a:solidFill>
                  <a:latin typeface="Century Gothic" panose="020B0502020202020204" pitchFamily="34" charset="0"/>
                </a:rPr>
                <a:t>ille</a:t>
              </a:r>
              <a:endParaRPr lang="en-US" sz="1200" dirty="0">
                <a:solidFill>
                  <a:srgbClr val="104F76"/>
                </a:solidFill>
                <a:latin typeface="Century Gothic" panose="020B0502020202020204" pitchFamily="34" charset="0"/>
              </a:endParaRPr>
            </a:p>
          </p:txBody>
        </p:sp>
        <p:pic>
          <p:nvPicPr>
            <p:cNvPr id="172" name="Picture 171" descr="girl">
              <a:extLst>
                <a:ext uri="{FF2B5EF4-FFF2-40B4-BE49-F238E27FC236}">
                  <a16:creationId xmlns:a16="http://schemas.microsoft.com/office/drawing/2014/main" id="{45012DC1-C610-AE40-B348-4562FF2F284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28277" y="968437"/>
              <a:ext cx="581891" cy="581891"/>
            </a:xfrm>
            <a:prstGeom prst="rect">
              <a:avLst/>
            </a:prstGeom>
          </p:spPr>
        </p:pic>
      </p:grpSp>
      <p:sp>
        <p:nvSpPr>
          <p:cNvPr id="16" name="TextBox 15"/>
          <p:cNvSpPr txBox="1"/>
          <p:nvPr/>
        </p:nvSpPr>
        <p:spPr>
          <a:xfrm rot="10800000" flipV="1">
            <a:off x="1265616" y="2545414"/>
            <a:ext cx="821290" cy="400110"/>
          </a:xfrm>
          <a:prstGeom prst="rect">
            <a:avLst/>
          </a:prstGeom>
          <a:noFill/>
        </p:spPr>
        <p:txBody>
          <a:bodyPr wrap="square" rtlCol="0">
            <a:spAutoFit/>
          </a:bodyPr>
          <a:lstStyle/>
          <a:p>
            <a:pPr algn="ctr" fontAlgn="base">
              <a:spcBef>
                <a:spcPct val="0"/>
              </a:spcBef>
              <a:spcAft>
                <a:spcPct val="0"/>
              </a:spcAft>
              <a:defRPr/>
            </a:pPr>
            <a:r>
              <a:rPr lang="en-GB" sz="2000" dirty="0">
                <a:solidFill>
                  <a:prstClr val="black"/>
                </a:solidFill>
                <a:latin typeface="Century Gothic" panose="020B0502020202020204" pitchFamily="34" charset="0"/>
                <a:cs typeface="Calibri" panose="020F0502020204030204" pitchFamily="34" charset="0"/>
              </a:rPr>
              <a:t>ail</a:t>
            </a:r>
          </a:p>
        </p:txBody>
      </p:sp>
      <p:sp>
        <p:nvSpPr>
          <p:cNvPr id="17" name="TextBox 16"/>
          <p:cNvSpPr txBox="1"/>
          <p:nvPr/>
        </p:nvSpPr>
        <p:spPr>
          <a:xfrm rot="10800000" flipV="1">
            <a:off x="2015112" y="2545414"/>
            <a:ext cx="1230943"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travailler</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18" name="TextBox 17"/>
          <p:cNvSpPr txBox="1"/>
          <p:nvPr/>
        </p:nvSpPr>
        <p:spPr>
          <a:xfrm rot="10800000" flipV="1">
            <a:off x="3279712" y="2545414"/>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ailleurs</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19" name="TextBox 18"/>
          <p:cNvSpPr txBox="1"/>
          <p:nvPr/>
        </p:nvSpPr>
        <p:spPr>
          <a:xfrm rot="10800000" flipV="1">
            <a:off x="4513036" y="2545414"/>
            <a:ext cx="1173434" cy="400110"/>
          </a:xfrm>
          <a:prstGeom prst="rect">
            <a:avLst/>
          </a:prstGeom>
          <a:noFill/>
        </p:spPr>
        <p:txBody>
          <a:bodyPr wrap="square" rtlCol="0">
            <a:spAutoFit/>
          </a:bodyPr>
          <a:lstStyle/>
          <a:p>
            <a:pPr algn="ctr" fontAlgn="base">
              <a:spcBef>
                <a:spcPct val="0"/>
              </a:spcBef>
              <a:spcAft>
                <a:spcPct val="0"/>
              </a:spcAft>
              <a:defRPr/>
            </a:pPr>
            <a:r>
              <a:rPr lang="en-GB" sz="2000" dirty="0" err="1">
                <a:solidFill>
                  <a:prstClr val="black"/>
                </a:solidFill>
                <a:latin typeface="Century Gothic" panose="020B0502020202020204" pitchFamily="34" charset="0"/>
                <a:cs typeface="Calibri" panose="020F0502020204030204" pitchFamily="34" charset="0"/>
              </a:rPr>
              <a:t>détail</a:t>
            </a:r>
            <a:endParaRPr lang="en-GB" sz="1600" strike="sngStrike" dirty="0">
              <a:solidFill>
                <a:prstClr val="black"/>
              </a:solidFill>
              <a:latin typeface="Century Gothic" panose="020B0502020202020204" pitchFamily="34" charset="0"/>
              <a:cs typeface="Calibri" panose="020F0502020204030204" pitchFamily="34" charset="0"/>
            </a:endParaRPr>
          </a:p>
        </p:txBody>
      </p:sp>
      <p:sp>
        <p:nvSpPr>
          <p:cNvPr id="20" name="TextBox 19"/>
          <p:cNvSpPr txBox="1"/>
          <p:nvPr/>
        </p:nvSpPr>
        <p:spPr>
          <a:xfrm rot="10800000" flipV="1">
            <a:off x="5556866" y="2544158"/>
            <a:ext cx="1333022" cy="400110"/>
          </a:xfrm>
          <a:prstGeom prst="rect">
            <a:avLst/>
          </a:prstGeom>
          <a:noFill/>
        </p:spPr>
        <p:txBody>
          <a:bodyPr wrap="square" rtlCol="0">
            <a:spAutoFit/>
          </a:bodyPr>
          <a:lstStyle/>
          <a:p>
            <a:pPr algn="ctr" fontAlgn="base">
              <a:spcBef>
                <a:spcPct val="0"/>
              </a:spcBef>
              <a:spcAft>
                <a:spcPct val="0"/>
              </a:spcAft>
            </a:pPr>
            <a:r>
              <a:rPr lang="en-GB" sz="2000" dirty="0" err="1">
                <a:solidFill>
                  <a:prstClr val="black"/>
                </a:solidFill>
                <a:latin typeface="Century Gothic" panose="020B0502020202020204" pitchFamily="34" charset="0"/>
                <a:cs typeface="Calibri" panose="020F0502020204030204" pitchFamily="34" charset="0"/>
              </a:rPr>
              <a:t>medaille</a:t>
            </a:r>
            <a:endParaRPr lang="en-GB" sz="2000" dirty="0">
              <a:solidFill>
                <a:prstClr val="black"/>
              </a:solidFill>
              <a:latin typeface="Century Gothic" panose="020B0502020202020204" pitchFamily="34" charset="0"/>
              <a:cs typeface="Calibri" panose="020F0502020204030204" pitchFamily="34" charset="0"/>
            </a:endParaRPr>
          </a:p>
        </p:txBody>
      </p:sp>
      <p:pic>
        <p:nvPicPr>
          <p:cNvPr id="108" name="Picture 4" descr="garlic">
            <a:extLst>
              <a:ext uri="{FF2B5EF4-FFF2-40B4-BE49-F238E27FC236}">
                <a16:creationId xmlns:a16="http://schemas.microsoft.com/office/drawing/2014/main" id="{B502CDE1-515D-45E8-812D-E044ED85F48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237320" y="2101468"/>
            <a:ext cx="756880" cy="476835"/>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109">
            <a:extLst>
              <a:ext uri="{FF2B5EF4-FFF2-40B4-BE49-F238E27FC236}">
                <a16:creationId xmlns:a16="http://schemas.microsoft.com/office/drawing/2014/main" id="{62D162A9-949F-44B4-B98D-134941C39427}"/>
              </a:ext>
            </a:extLst>
          </p:cNvPr>
          <p:cNvSpPr/>
          <p:nvPr/>
        </p:nvSpPr>
        <p:spPr>
          <a:xfrm>
            <a:off x="1985304" y="2085190"/>
            <a:ext cx="1260281"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[to work]</a:t>
            </a:r>
            <a:endParaRPr lang="en-GB" sz="4000" b="1" dirty="0">
              <a:solidFill>
                <a:prstClr val="black"/>
              </a:solidFill>
              <a:latin typeface="Century Gothic" panose="020B0502020202020204" pitchFamily="34" charset="0"/>
              <a:cs typeface="Calibri" panose="020F0502020204030204" pitchFamily="34" charset="0"/>
            </a:endParaRPr>
          </a:p>
        </p:txBody>
      </p:sp>
      <p:sp>
        <p:nvSpPr>
          <p:cNvPr id="112" name="Rectangle 111">
            <a:extLst>
              <a:ext uri="{FF2B5EF4-FFF2-40B4-BE49-F238E27FC236}">
                <a16:creationId xmlns:a16="http://schemas.microsoft.com/office/drawing/2014/main" id="{59D31D3A-60E7-4C82-9CD2-B377798970D9}"/>
              </a:ext>
            </a:extLst>
          </p:cNvPr>
          <p:cNvSpPr/>
          <p:nvPr/>
        </p:nvSpPr>
        <p:spPr>
          <a:xfrm>
            <a:off x="3108200" y="2094158"/>
            <a:ext cx="1616148"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[elsewhere]</a:t>
            </a:r>
          </a:p>
        </p:txBody>
      </p:sp>
      <p:sp>
        <p:nvSpPr>
          <p:cNvPr id="114" name="Rectangle 113">
            <a:extLst>
              <a:ext uri="{FF2B5EF4-FFF2-40B4-BE49-F238E27FC236}">
                <a16:creationId xmlns:a16="http://schemas.microsoft.com/office/drawing/2014/main" id="{62DFC411-0404-41ED-B014-753D1C3CBD27}"/>
              </a:ext>
            </a:extLst>
          </p:cNvPr>
          <p:cNvSpPr/>
          <p:nvPr/>
        </p:nvSpPr>
        <p:spPr>
          <a:xfrm>
            <a:off x="4621034" y="2094158"/>
            <a:ext cx="1050288"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[detail]</a:t>
            </a:r>
            <a:endParaRPr lang="en-GB" sz="4000" b="1" dirty="0">
              <a:solidFill>
                <a:prstClr val="black"/>
              </a:solidFill>
              <a:latin typeface="Century Gothic" panose="020B0502020202020204" pitchFamily="34" charset="0"/>
              <a:cs typeface="Calibri" panose="020F0502020204030204" pitchFamily="34" charset="0"/>
            </a:endParaRPr>
          </a:p>
        </p:txBody>
      </p:sp>
      <p:pic>
        <p:nvPicPr>
          <p:cNvPr id="115" name="Picture 2" descr="gold medal">
            <a:extLst>
              <a:ext uri="{FF2B5EF4-FFF2-40B4-BE49-F238E27FC236}">
                <a16:creationId xmlns:a16="http://schemas.microsoft.com/office/drawing/2014/main" id="{C0AA2053-552E-43C4-9D5D-EF706D5AACE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1007079">
            <a:off x="6055453" y="1873452"/>
            <a:ext cx="387047" cy="67676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descr="Picture of a measure tape to show size [taille] for SSC -aill-/-ail">
            <a:extLst>
              <a:ext uri="{FF2B5EF4-FFF2-40B4-BE49-F238E27FC236}">
                <a16:creationId xmlns:a16="http://schemas.microsoft.com/office/drawing/2014/main" id="{1F3BC969-3B7E-C24D-89D3-6E7F77BF0C41}"/>
              </a:ext>
            </a:extLst>
          </p:cNvPr>
          <p:cNvGrpSpPr/>
          <p:nvPr/>
        </p:nvGrpSpPr>
        <p:grpSpPr>
          <a:xfrm>
            <a:off x="240588" y="1952472"/>
            <a:ext cx="972000" cy="914032"/>
            <a:chOff x="240588" y="1978812"/>
            <a:chExt cx="972000" cy="914032"/>
          </a:xfrm>
        </p:grpSpPr>
        <p:sp>
          <p:nvSpPr>
            <p:cNvPr id="173" name="Rectangle 172">
              <a:extLst>
                <a:ext uri="{FF2B5EF4-FFF2-40B4-BE49-F238E27FC236}">
                  <a16:creationId xmlns:a16="http://schemas.microsoft.com/office/drawing/2014/main" id="{AA9FF720-C03D-B24D-B518-38FD1F903DB6}"/>
                </a:ext>
              </a:extLst>
            </p:cNvPr>
            <p:cNvSpPr/>
            <p:nvPr/>
          </p:nvSpPr>
          <p:spPr>
            <a:xfrm>
              <a:off x="240588" y="1978812"/>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4" name="TextBox 173">
              <a:extLst>
                <a:ext uri="{FF2B5EF4-FFF2-40B4-BE49-F238E27FC236}">
                  <a16:creationId xmlns:a16="http://schemas.microsoft.com/office/drawing/2014/main" id="{A0C1BA65-74E1-E04A-A102-1072E084A5FB}"/>
                </a:ext>
              </a:extLst>
            </p:cNvPr>
            <p:cNvSpPr txBox="1"/>
            <p:nvPr/>
          </p:nvSpPr>
          <p:spPr>
            <a:xfrm>
              <a:off x="255642" y="1993782"/>
              <a:ext cx="649217" cy="184666"/>
            </a:xfrm>
            <a:prstGeom prst="rect">
              <a:avLst/>
            </a:prstGeom>
            <a:noFill/>
          </p:spPr>
          <p:txBody>
            <a:bodyPr wrap="none" lIns="0" tIns="0" rIns="0" bIns="0" rtlCol="0">
              <a:spAutoFit/>
            </a:bodyPr>
            <a:lstStyle/>
            <a:p>
              <a:r>
                <a:rPr lang="en-US" sz="1200" b="1" dirty="0">
                  <a:solidFill>
                    <a:srgbClr val="104F76"/>
                  </a:solidFill>
                  <a:latin typeface="Century Gothic" panose="020B0502020202020204" pitchFamily="34" charset="0"/>
                </a:rPr>
                <a:t>-</a:t>
              </a:r>
              <a:r>
                <a:rPr lang="en-US" sz="1200" b="1" dirty="0" err="1">
                  <a:solidFill>
                    <a:srgbClr val="104F76"/>
                  </a:solidFill>
                  <a:latin typeface="Century Gothic" panose="020B0502020202020204" pitchFamily="34" charset="0"/>
                </a:rPr>
                <a:t>aill</a:t>
              </a:r>
              <a:r>
                <a:rPr lang="en-US" sz="1200" b="1" dirty="0">
                  <a:solidFill>
                    <a:srgbClr val="104F76"/>
                  </a:solidFill>
                  <a:latin typeface="Century Gothic" panose="020B0502020202020204" pitchFamily="34" charset="0"/>
                </a:rPr>
                <a:t>-/-ail</a:t>
              </a:r>
            </a:p>
          </p:txBody>
        </p:sp>
        <p:sp>
          <p:nvSpPr>
            <p:cNvPr id="175" name="TextBox 174">
              <a:extLst>
                <a:ext uri="{FF2B5EF4-FFF2-40B4-BE49-F238E27FC236}">
                  <a16:creationId xmlns:a16="http://schemas.microsoft.com/office/drawing/2014/main" id="{FE0DFB6B-1995-3F41-AB83-D10E65102361}"/>
                </a:ext>
              </a:extLst>
            </p:cNvPr>
            <p:cNvSpPr txBox="1"/>
            <p:nvPr/>
          </p:nvSpPr>
          <p:spPr>
            <a:xfrm>
              <a:off x="255642" y="2689856"/>
              <a:ext cx="944585" cy="184666"/>
            </a:xfrm>
            <a:prstGeom prst="rect">
              <a:avLst/>
            </a:prstGeom>
            <a:noFill/>
          </p:spPr>
          <p:txBody>
            <a:bodyPr wrap="square" lIns="0" tIns="0" rIns="0" bIns="0" rtlCol="0">
              <a:spAutoFit/>
            </a:bodyPr>
            <a:lstStyle/>
            <a:p>
              <a:pPr algn="ctr"/>
              <a:r>
                <a:rPr lang="en-US" sz="1200" dirty="0">
                  <a:solidFill>
                    <a:srgbClr val="104F76"/>
                  </a:solidFill>
                  <a:latin typeface="Century Gothic" panose="020B0502020202020204" pitchFamily="34" charset="0"/>
                </a:rPr>
                <a:t>t</a:t>
              </a:r>
              <a:r>
                <a:rPr lang="en-US" sz="1200" b="1" dirty="0">
                  <a:solidFill>
                    <a:srgbClr val="EE6000"/>
                  </a:solidFill>
                  <a:latin typeface="Century Gothic" panose="020B0502020202020204" pitchFamily="34" charset="0"/>
                </a:rPr>
                <a:t>aill</a:t>
              </a:r>
              <a:r>
                <a:rPr lang="en-US" sz="1200" dirty="0">
                  <a:solidFill>
                    <a:srgbClr val="104F76"/>
                  </a:solidFill>
                  <a:latin typeface="Century Gothic" panose="020B0502020202020204" pitchFamily="34" charset="0"/>
                </a:rPr>
                <a:t>e</a:t>
              </a:r>
            </a:p>
          </p:txBody>
        </p:sp>
        <p:pic>
          <p:nvPicPr>
            <p:cNvPr id="177" name="Picture 2" descr="measuring tape">
              <a:extLst>
                <a:ext uri="{FF2B5EF4-FFF2-40B4-BE49-F238E27FC236}">
                  <a16:creationId xmlns:a16="http://schemas.microsoft.com/office/drawing/2014/main" id="{18B0061C-8FDC-1D4A-A8A8-5760FEE375E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19129150">
              <a:off x="460508" y="2240068"/>
              <a:ext cx="536513" cy="466766"/>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p:cNvSpPr txBox="1"/>
          <p:nvPr/>
        </p:nvSpPr>
        <p:spPr>
          <a:xfrm rot="10800000" flipV="1">
            <a:off x="1299646" y="3667625"/>
            <a:ext cx="821291" cy="400110"/>
          </a:xfrm>
          <a:prstGeom prst="rect">
            <a:avLst/>
          </a:prstGeom>
          <a:noFill/>
        </p:spPr>
        <p:txBody>
          <a:bodyPr wrap="square" rtlCol="0">
            <a:spAutoFit/>
          </a:bodyPr>
          <a:lstStyle/>
          <a:p>
            <a:pPr algn="ctr" fontAlgn="base">
              <a:spcBef>
                <a:spcPct val="0"/>
              </a:spcBef>
              <a:spcAft>
                <a:spcPct val="0"/>
              </a:spcAft>
              <a:defRPr/>
            </a:pPr>
            <a:r>
              <a:rPr lang="en-GB" sz="2000" dirty="0">
                <a:solidFill>
                  <a:prstClr val="black"/>
                </a:solidFill>
                <a:latin typeface="Century Gothic" panose="020B0502020202020204" pitchFamily="34" charset="0"/>
                <a:cs typeface="Calibri" panose="020F0502020204030204" pitchFamily="34" charset="0"/>
              </a:rPr>
              <a:t>soleil</a:t>
            </a:r>
          </a:p>
        </p:txBody>
      </p:sp>
      <p:sp>
        <p:nvSpPr>
          <p:cNvPr id="22" name="TextBox 21"/>
          <p:cNvSpPr txBox="1"/>
          <p:nvPr/>
        </p:nvSpPr>
        <p:spPr>
          <a:xfrm rot="10800000" flipV="1">
            <a:off x="2042971" y="3677934"/>
            <a:ext cx="1485027" cy="369332"/>
          </a:xfrm>
          <a:prstGeom prst="rect">
            <a:avLst/>
          </a:prstGeom>
          <a:noFill/>
        </p:spPr>
        <p:txBody>
          <a:bodyPr wrap="square" rtlCol="0">
            <a:spAutoFit/>
          </a:bodyPr>
          <a:lstStyle/>
          <a:p>
            <a:pPr algn="ctr" fontAlgn="base">
              <a:spcBef>
                <a:spcPct val="0"/>
              </a:spcBef>
              <a:spcAft>
                <a:spcPct val="0"/>
              </a:spcAft>
              <a:defRPr/>
            </a:pPr>
            <a:r>
              <a:rPr lang="en-GB" dirty="0">
                <a:solidFill>
                  <a:prstClr val="black"/>
                </a:solidFill>
                <a:latin typeface="Century Gothic" panose="020B0502020202020204" pitchFamily="34" charset="0"/>
                <a:cs typeface="Calibri" panose="020F0502020204030204" pitchFamily="34" charset="0"/>
              </a:rPr>
              <a:t>merveilleux</a:t>
            </a:r>
            <a:endParaRPr lang="en-GB" strike="sngStrike" dirty="0">
              <a:solidFill>
                <a:prstClr val="black"/>
              </a:solidFill>
              <a:latin typeface="Century Gothic" panose="020B0502020202020204" pitchFamily="34" charset="0"/>
              <a:cs typeface="Calibri" panose="020F0502020204030204" pitchFamily="34" charset="0"/>
            </a:endParaRPr>
          </a:p>
        </p:txBody>
      </p:sp>
      <p:sp>
        <p:nvSpPr>
          <p:cNvPr id="23" name="TextBox 22"/>
          <p:cNvSpPr txBox="1"/>
          <p:nvPr/>
        </p:nvSpPr>
        <p:spPr>
          <a:xfrm rot="10800000" flipV="1">
            <a:off x="3495714" y="3666759"/>
            <a:ext cx="1173434" cy="369332"/>
          </a:xfrm>
          <a:prstGeom prst="rect">
            <a:avLst/>
          </a:prstGeom>
          <a:noFill/>
        </p:spPr>
        <p:txBody>
          <a:bodyPr wrap="square" rtlCol="0">
            <a:spAutoFit/>
          </a:bodyPr>
          <a:lstStyle/>
          <a:p>
            <a:pPr algn="ctr" fontAlgn="base">
              <a:spcBef>
                <a:spcPct val="0"/>
              </a:spcBef>
              <a:spcAft>
                <a:spcPct val="0"/>
              </a:spcAft>
              <a:defRPr/>
            </a:pPr>
            <a:r>
              <a:rPr lang="en-GB" dirty="0" err="1">
                <a:solidFill>
                  <a:prstClr val="black"/>
                </a:solidFill>
                <a:latin typeface="Century Gothic" panose="020B0502020202020204" pitchFamily="34" charset="0"/>
                <a:cs typeface="Calibri" panose="020F0502020204030204" pitchFamily="34" charset="0"/>
              </a:rPr>
              <a:t>appareil</a:t>
            </a:r>
            <a:endParaRPr lang="en-GB" strike="sngStrike" dirty="0">
              <a:solidFill>
                <a:prstClr val="black"/>
              </a:solidFill>
              <a:latin typeface="Century Gothic" panose="020B0502020202020204" pitchFamily="34" charset="0"/>
              <a:cs typeface="Calibri" panose="020F0502020204030204" pitchFamily="34" charset="0"/>
            </a:endParaRPr>
          </a:p>
        </p:txBody>
      </p:sp>
      <p:sp>
        <p:nvSpPr>
          <p:cNvPr id="24" name="TextBox 23"/>
          <p:cNvSpPr txBox="1"/>
          <p:nvPr/>
        </p:nvSpPr>
        <p:spPr>
          <a:xfrm rot="10800000" flipV="1">
            <a:off x="4625939" y="3666565"/>
            <a:ext cx="1173434" cy="369332"/>
          </a:xfrm>
          <a:prstGeom prst="rect">
            <a:avLst/>
          </a:prstGeom>
          <a:noFill/>
        </p:spPr>
        <p:txBody>
          <a:bodyPr wrap="square" rtlCol="0">
            <a:spAutoFit/>
          </a:bodyPr>
          <a:lstStyle/>
          <a:p>
            <a:pPr algn="ctr" fontAlgn="base">
              <a:spcBef>
                <a:spcPct val="0"/>
              </a:spcBef>
              <a:spcAft>
                <a:spcPct val="0"/>
              </a:spcAft>
              <a:defRPr/>
            </a:pPr>
            <a:r>
              <a:rPr lang="en-GB" dirty="0" err="1">
                <a:solidFill>
                  <a:prstClr val="black"/>
                </a:solidFill>
                <a:latin typeface="Century Gothic" panose="020B0502020202020204" pitchFamily="34" charset="0"/>
                <a:cs typeface="Calibri" panose="020F0502020204030204" pitchFamily="34" charset="0"/>
              </a:rPr>
              <a:t>bouteille</a:t>
            </a:r>
            <a:endParaRPr lang="en-GB" sz="2000" strike="sngStrike" dirty="0">
              <a:solidFill>
                <a:prstClr val="black"/>
              </a:solidFill>
              <a:latin typeface="Century Gothic" panose="020B0502020202020204" pitchFamily="34" charset="0"/>
              <a:cs typeface="Calibri" panose="020F0502020204030204" pitchFamily="34" charset="0"/>
            </a:endParaRPr>
          </a:p>
        </p:txBody>
      </p:sp>
      <p:sp>
        <p:nvSpPr>
          <p:cNvPr id="25" name="TextBox 24"/>
          <p:cNvSpPr txBox="1"/>
          <p:nvPr/>
        </p:nvSpPr>
        <p:spPr>
          <a:xfrm rot="10800000" flipV="1">
            <a:off x="5797659" y="3666565"/>
            <a:ext cx="1173434" cy="369332"/>
          </a:xfrm>
          <a:prstGeom prst="rect">
            <a:avLst/>
          </a:prstGeom>
          <a:noFill/>
        </p:spPr>
        <p:txBody>
          <a:bodyPr wrap="square" rtlCol="0">
            <a:spAutoFit/>
          </a:bodyPr>
          <a:lstStyle/>
          <a:p>
            <a:pPr algn="ctr" fontAlgn="base">
              <a:spcBef>
                <a:spcPct val="0"/>
              </a:spcBef>
              <a:spcAft>
                <a:spcPct val="0"/>
              </a:spcAft>
            </a:pPr>
            <a:r>
              <a:rPr lang="en-GB" dirty="0" err="1">
                <a:solidFill>
                  <a:prstClr val="black"/>
                </a:solidFill>
                <a:latin typeface="Century Gothic" panose="020B0502020202020204" pitchFamily="34" charset="0"/>
                <a:cs typeface="Calibri" panose="020F0502020204030204" pitchFamily="34" charset="0"/>
              </a:rPr>
              <a:t>meilleur</a:t>
            </a:r>
            <a:endParaRPr lang="en-GB" dirty="0">
              <a:solidFill>
                <a:prstClr val="black"/>
              </a:solidFill>
              <a:latin typeface="Century Gothic" panose="020B0502020202020204" pitchFamily="34" charset="0"/>
              <a:cs typeface="Calibri" panose="020F0502020204030204" pitchFamily="34" charset="0"/>
            </a:endParaRPr>
          </a:p>
        </p:txBody>
      </p:sp>
      <p:pic>
        <p:nvPicPr>
          <p:cNvPr id="121" name="Picture 4" descr="the sun">
            <a:extLst>
              <a:ext uri="{FF2B5EF4-FFF2-40B4-BE49-F238E27FC236}">
                <a16:creationId xmlns:a16="http://schemas.microsoft.com/office/drawing/2014/main" id="{C7F935C7-4CA0-45DF-8C86-D2288BCE163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451741" y="3176858"/>
            <a:ext cx="517099" cy="492967"/>
          </a:xfrm>
          <a:prstGeom prst="rect">
            <a:avLst/>
          </a:prstGeom>
          <a:noFill/>
          <a:extLst>
            <a:ext uri="{909E8E84-426E-40DD-AFC4-6F175D3DCCD1}">
              <a14:hiddenFill xmlns:a14="http://schemas.microsoft.com/office/drawing/2010/main">
                <a:solidFill>
                  <a:srgbClr val="FFFFFF"/>
                </a:solidFill>
              </a14:hiddenFill>
            </a:ext>
          </a:extLst>
        </p:spPr>
      </p:pic>
      <p:sp>
        <p:nvSpPr>
          <p:cNvPr id="123" name="Rectangle 122">
            <a:extLst>
              <a:ext uri="{FF2B5EF4-FFF2-40B4-BE49-F238E27FC236}">
                <a16:creationId xmlns:a16="http://schemas.microsoft.com/office/drawing/2014/main" id="{1855C664-7D4A-4695-BFB6-17B0EEA969F0}"/>
              </a:ext>
            </a:extLst>
          </p:cNvPr>
          <p:cNvSpPr/>
          <p:nvPr/>
        </p:nvSpPr>
        <p:spPr>
          <a:xfrm>
            <a:off x="1945634" y="3217710"/>
            <a:ext cx="1699504"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[marvellous]</a:t>
            </a:r>
          </a:p>
        </p:txBody>
      </p:sp>
      <p:sp>
        <p:nvSpPr>
          <p:cNvPr id="125" name="Rectangle 124">
            <a:extLst>
              <a:ext uri="{FF2B5EF4-FFF2-40B4-BE49-F238E27FC236}">
                <a16:creationId xmlns:a16="http://schemas.microsoft.com/office/drawing/2014/main" id="{BFCC9E12-5B19-4A63-968B-71FA3AC7D48B}"/>
              </a:ext>
            </a:extLst>
          </p:cNvPr>
          <p:cNvSpPr/>
          <p:nvPr/>
        </p:nvSpPr>
        <p:spPr>
          <a:xfrm>
            <a:off x="3503071" y="3217710"/>
            <a:ext cx="1213794"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[device]</a:t>
            </a:r>
          </a:p>
        </p:txBody>
      </p:sp>
      <p:pic>
        <p:nvPicPr>
          <p:cNvPr id="126" name="Picture 8" descr="water bottle">
            <a:extLst>
              <a:ext uri="{FF2B5EF4-FFF2-40B4-BE49-F238E27FC236}">
                <a16:creationId xmlns:a16="http://schemas.microsoft.com/office/drawing/2014/main" id="{18882623-6D82-4261-B7AE-325F23EE86FA}"/>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2671088">
            <a:off x="5128365" y="3009098"/>
            <a:ext cx="252447" cy="689553"/>
          </a:xfrm>
          <a:prstGeom prst="rect">
            <a:avLst/>
          </a:prstGeom>
          <a:noFill/>
          <a:extLst>
            <a:ext uri="{909E8E84-426E-40DD-AFC4-6F175D3DCCD1}">
              <a14:hiddenFill xmlns:a14="http://schemas.microsoft.com/office/drawing/2010/main">
                <a:solidFill>
                  <a:srgbClr val="FFFFFF"/>
                </a:solidFill>
              </a14:hiddenFill>
            </a:ext>
          </a:extLst>
        </p:spPr>
      </p:pic>
      <p:sp>
        <p:nvSpPr>
          <p:cNvPr id="128" name="Rectangle 127">
            <a:extLst>
              <a:ext uri="{FF2B5EF4-FFF2-40B4-BE49-F238E27FC236}">
                <a16:creationId xmlns:a16="http://schemas.microsoft.com/office/drawing/2014/main" id="{52D4C873-9475-40F9-9C79-202FDF082BBD}"/>
              </a:ext>
            </a:extLst>
          </p:cNvPr>
          <p:cNvSpPr/>
          <p:nvPr/>
        </p:nvSpPr>
        <p:spPr>
          <a:xfrm>
            <a:off x="5905089" y="3216257"/>
            <a:ext cx="870751" cy="400110"/>
          </a:xfrm>
          <a:prstGeom prst="rect">
            <a:avLst/>
          </a:prstGeom>
        </p:spPr>
        <p:txBody>
          <a:bodyPr wrap="none">
            <a:spAutoFit/>
          </a:bodyPr>
          <a:lstStyle/>
          <a:p>
            <a:pPr algn="ctr" fontAlgn="base">
              <a:spcBef>
                <a:spcPct val="0"/>
              </a:spcBef>
              <a:spcAft>
                <a:spcPct val="0"/>
              </a:spcAft>
            </a:pPr>
            <a:r>
              <a:rPr lang="en-GB" sz="2000" b="1" dirty="0">
                <a:solidFill>
                  <a:prstClr val="black"/>
                </a:solidFill>
                <a:latin typeface="Century Gothic" panose="020B0502020202020204" pitchFamily="34" charset="0"/>
                <a:cs typeface="Calibri" panose="020F0502020204030204" pitchFamily="34" charset="0"/>
              </a:rPr>
              <a:t>[best]</a:t>
            </a:r>
            <a:endParaRPr lang="en-GB" sz="4000" b="1" dirty="0">
              <a:solidFill>
                <a:prstClr val="black"/>
              </a:solidFill>
              <a:latin typeface="Century Gothic" panose="020B0502020202020204" pitchFamily="34" charset="0"/>
              <a:cs typeface="Calibri" panose="020F0502020204030204" pitchFamily="34" charset="0"/>
            </a:endParaRPr>
          </a:p>
        </p:txBody>
      </p:sp>
      <p:grpSp>
        <p:nvGrpSpPr>
          <p:cNvPr id="26" name="Group 25" descr="Picture of an ear [oreille] for SSC -eill-/-eil">
            <a:extLst>
              <a:ext uri="{FF2B5EF4-FFF2-40B4-BE49-F238E27FC236}">
                <a16:creationId xmlns:a16="http://schemas.microsoft.com/office/drawing/2014/main" id="{021D96CD-0984-BF47-B68D-3C5A22724E11}"/>
              </a:ext>
            </a:extLst>
          </p:cNvPr>
          <p:cNvGrpSpPr/>
          <p:nvPr/>
        </p:nvGrpSpPr>
        <p:grpSpPr>
          <a:xfrm>
            <a:off x="240705" y="3081400"/>
            <a:ext cx="972000" cy="914032"/>
            <a:chOff x="240705" y="3101871"/>
            <a:chExt cx="972000" cy="914032"/>
          </a:xfrm>
        </p:grpSpPr>
        <p:sp>
          <p:nvSpPr>
            <p:cNvPr id="178" name="Rectangle 177">
              <a:extLst>
                <a:ext uri="{FF2B5EF4-FFF2-40B4-BE49-F238E27FC236}">
                  <a16:creationId xmlns:a16="http://schemas.microsoft.com/office/drawing/2014/main" id="{F664C4D0-1924-AC4D-964C-45EB7EF1B4AA}"/>
                </a:ext>
              </a:extLst>
            </p:cNvPr>
            <p:cNvSpPr/>
            <p:nvPr/>
          </p:nvSpPr>
          <p:spPr>
            <a:xfrm>
              <a:off x="240705" y="3101871"/>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9" name="TextBox 178">
              <a:extLst>
                <a:ext uri="{FF2B5EF4-FFF2-40B4-BE49-F238E27FC236}">
                  <a16:creationId xmlns:a16="http://schemas.microsoft.com/office/drawing/2014/main" id="{FE4438A2-E3D4-2945-88D4-13969D30E621}"/>
                </a:ext>
              </a:extLst>
            </p:cNvPr>
            <p:cNvSpPr txBox="1"/>
            <p:nvPr/>
          </p:nvSpPr>
          <p:spPr>
            <a:xfrm>
              <a:off x="255759" y="3116841"/>
              <a:ext cx="642805" cy="184666"/>
            </a:xfrm>
            <a:prstGeom prst="rect">
              <a:avLst/>
            </a:prstGeom>
            <a:noFill/>
          </p:spPr>
          <p:txBody>
            <a:bodyPr wrap="none" lIns="0" tIns="0" rIns="0" bIns="0" rtlCol="0">
              <a:spAutoFit/>
            </a:bodyPr>
            <a:lstStyle/>
            <a:p>
              <a:r>
                <a:rPr lang="en-US" sz="1200" b="1" dirty="0">
                  <a:solidFill>
                    <a:srgbClr val="104F76"/>
                  </a:solidFill>
                  <a:latin typeface="Century Gothic" panose="020B0502020202020204" pitchFamily="34" charset="0"/>
                </a:rPr>
                <a:t>-</a:t>
              </a:r>
              <a:r>
                <a:rPr lang="en-US" sz="1200" b="1" dirty="0" err="1">
                  <a:solidFill>
                    <a:srgbClr val="104F76"/>
                  </a:solidFill>
                  <a:latin typeface="Century Gothic" panose="020B0502020202020204" pitchFamily="34" charset="0"/>
                </a:rPr>
                <a:t>eill</a:t>
              </a:r>
              <a:r>
                <a:rPr lang="en-US" sz="1200" b="1" dirty="0">
                  <a:solidFill>
                    <a:srgbClr val="104F76"/>
                  </a:solidFill>
                  <a:latin typeface="Century Gothic" panose="020B0502020202020204" pitchFamily="34" charset="0"/>
                </a:rPr>
                <a:t>-/-</a:t>
              </a:r>
              <a:r>
                <a:rPr lang="en-US" sz="1200" b="1" dirty="0" err="1">
                  <a:solidFill>
                    <a:srgbClr val="104F76"/>
                  </a:solidFill>
                  <a:latin typeface="Century Gothic" panose="020B0502020202020204" pitchFamily="34" charset="0"/>
                </a:rPr>
                <a:t>eil</a:t>
              </a:r>
              <a:endParaRPr lang="en-US" sz="1200" b="1" dirty="0">
                <a:solidFill>
                  <a:srgbClr val="104F76"/>
                </a:solidFill>
                <a:latin typeface="Century Gothic" panose="020B0502020202020204" pitchFamily="34" charset="0"/>
              </a:endParaRPr>
            </a:p>
          </p:txBody>
        </p:sp>
        <p:sp>
          <p:nvSpPr>
            <p:cNvPr id="180" name="TextBox 179">
              <a:extLst>
                <a:ext uri="{FF2B5EF4-FFF2-40B4-BE49-F238E27FC236}">
                  <a16:creationId xmlns:a16="http://schemas.microsoft.com/office/drawing/2014/main" id="{841C9461-4AA1-D849-A46D-BE22886756B6}"/>
                </a:ext>
              </a:extLst>
            </p:cNvPr>
            <p:cNvSpPr txBox="1"/>
            <p:nvPr/>
          </p:nvSpPr>
          <p:spPr>
            <a:xfrm>
              <a:off x="255759" y="3812915"/>
              <a:ext cx="944585" cy="184666"/>
            </a:xfrm>
            <a:prstGeom prst="rect">
              <a:avLst/>
            </a:prstGeom>
            <a:noFill/>
          </p:spPr>
          <p:txBody>
            <a:bodyPr wrap="square" lIns="0" tIns="0" rIns="0" bIns="0" rtlCol="0">
              <a:spAutoFit/>
            </a:bodyPr>
            <a:lstStyle/>
            <a:p>
              <a:pPr algn="ctr"/>
              <a:r>
                <a:rPr lang="en-US" sz="1200" dirty="0" err="1">
                  <a:solidFill>
                    <a:srgbClr val="104F76"/>
                  </a:solidFill>
                  <a:latin typeface="Century Gothic" panose="020B0502020202020204" pitchFamily="34" charset="0"/>
                </a:rPr>
                <a:t>or</a:t>
              </a:r>
              <a:r>
                <a:rPr lang="en-US" sz="1200" b="1" dirty="0" err="1">
                  <a:solidFill>
                    <a:srgbClr val="EE6000"/>
                  </a:solidFill>
                  <a:latin typeface="Century Gothic" panose="020B0502020202020204" pitchFamily="34" charset="0"/>
                </a:rPr>
                <a:t>eill</a:t>
              </a:r>
              <a:r>
                <a:rPr lang="en-US" sz="1200" dirty="0" err="1">
                  <a:solidFill>
                    <a:srgbClr val="104F76"/>
                  </a:solidFill>
                  <a:latin typeface="Century Gothic" panose="020B0502020202020204" pitchFamily="34" charset="0"/>
                </a:rPr>
                <a:t>e</a:t>
              </a:r>
              <a:endParaRPr lang="en-US" sz="1200" dirty="0">
                <a:solidFill>
                  <a:srgbClr val="104F76"/>
                </a:solidFill>
                <a:latin typeface="Century Gothic" panose="020B0502020202020204" pitchFamily="34" charset="0"/>
              </a:endParaRPr>
            </a:p>
          </p:txBody>
        </p:sp>
        <p:pic>
          <p:nvPicPr>
            <p:cNvPr id="182" name="Picture 2" descr="ear">
              <a:extLst>
                <a:ext uri="{FF2B5EF4-FFF2-40B4-BE49-F238E27FC236}">
                  <a16:creationId xmlns:a16="http://schemas.microsoft.com/office/drawing/2014/main" id="{EF32BCFD-AE8F-F74B-B360-79F1969CA80E}"/>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98506" y="3351009"/>
              <a:ext cx="272744" cy="4545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9348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7D3DE4-1B8E-4EF9-A0F4-FAE19AE97A2E}"/>
              </a:ext>
            </a:extLst>
          </p:cNvPr>
          <p:cNvSpPr/>
          <p:nvPr/>
        </p:nvSpPr>
        <p:spPr>
          <a:xfrm>
            <a:off x="5128016" y="262250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Lst>
          </p:cNvPr>
          <p:cNvSpPr/>
          <p:nvPr/>
        </p:nvSpPr>
        <p:spPr>
          <a:xfrm>
            <a:off x="214975" y="2660322"/>
            <a:ext cx="3584577" cy="65415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18"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59</a:t>
            </a:r>
          </a:p>
        </p:txBody>
      </p:sp>
      <p:sp>
        <p:nvSpPr>
          <p:cNvPr id="26" name="Rounded Rectangle 25"/>
          <p:cNvSpPr/>
          <p:nvPr/>
        </p:nvSpPr>
        <p:spPr>
          <a:xfrm>
            <a:off x="5454842" y="7747232"/>
            <a:ext cx="1222383" cy="959258"/>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0000"/>
              </a:solidFill>
              <a:latin typeface="Century Gothic" panose="020B0502020202020204" pitchFamily="34" charset="0"/>
            </a:endParaRPr>
          </a:p>
          <a:p>
            <a:pPr algn="ctr"/>
            <a:r>
              <a:rPr lang="en-GB" sz="1400" b="1" dirty="0">
                <a:solidFill>
                  <a:srgbClr val="000000"/>
                </a:solidFill>
                <a:latin typeface="Century Gothic" panose="020B0502020202020204" pitchFamily="34" charset="0"/>
              </a:rPr>
              <a:t>Revisit vocab 8.2.2.3 &amp; 8.1.2.7</a:t>
            </a:r>
          </a:p>
          <a:p>
            <a:pPr algn="ctr"/>
            <a:endParaRPr lang="en-GB" sz="1400" b="1" dirty="0">
              <a:solidFill>
                <a:srgbClr val="000000"/>
              </a:solidFill>
              <a:latin typeface="Century Gothic" panose="020B0502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151306023"/>
              </p:ext>
            </p:extLst>
          </p:nvPr>
        </p:nvGraphicFramePr>
        <p:xfrm>
          <a:off x="389106" y="3833256"/>
          <a:ext cx="5134072" cy="3711840"/>
        </p:xfrm>
        <a:graphic>
          <a:graphicData uri="http://schemas.openxmlformats.org/drawingml/2006/table">
            <a:tbl>
              <a:tblPr>
                <a:tableStyleId>{5940675A-B579-460E-94D1-54222C63F5DA}</a:tableStyleId>
              </a:tblPr>
              <a:tblGrid>
                <a:gridCol w="585787">
                  <a:extLst>
                    <a:ext uri="{9D8B030D-6E8A-4147-A177-3AD203B41FA5}">
                      <a16:colId xmlns:a16="http://schemas.microsoft.com/office/drawing/2014/main" val="2510458304"/>
                    </a:ext>
                  </a:extLst>
                </a:gridCol>
                <a:gridCol w="1764936">
                  <a:extLst>
                    <a:ext uri="{9D8B030D-6E8A-4147-A177-3AD203B41FA5}">
                      <a16:colId xmlns:a16="http://schemas.microsoft.com/office/drawing/2014/main" val="2576834893"/>
                    </a:ext>
                  </a:extLst>
                </a:gridCol>
                <a:gridCol w="2783349">
                  <a:extLst>
                    <a:ext uri="{9D8B030D-6E8A-4147-A177-3AD203B41FA5}">
                      <a16:colId xmlns:a16="http://schemas.microsoft.com/office/drawing/2014/main" val="3222018720"/>
                    </a:ext>
                  </a:extLst>
                </a:gridCol>
              </a:tblGrid>
              <a:tr h="326907">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dépendre (de)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to depend, depending</a:t>
                      </a:r>
                    </a:p>
                  </a:txBody>
                  <a:tcPr marL="90000" marR="90000" marT="46800" marB="46800" anchor="b"/>
                </a:tc>
                <a:extLst>
                  <a:ext uri="{0D108BD9-81ED-4DB2-BD59-A6C34878D82A}">
                    <a16:rowId xmlns:a16="http://schemas.microsoft.com/office/drawing/2014/main" val="1909957860"/>
                  </a:ext>
                </a:extLst>
              </a:tr>
              <a:tr h="182809">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entendre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to hear, hearing</a:t>
                      </a:r>
                    </a:p>
                  </a:txBody>
                  <a:tcPr marL="90000" marR="90000" marT="46800" marB="46800" anchor="b"/>
                </a:tc>
                <a:extLst>
                  <a:ext uri="{0D108BD9-81ED-4DB2-BD59-A6C34878D82A}">
                    <a16:rowId xmlns:a16="http://schemas.microsoft.com/office/drawing/2014/main" val="141838412"/>
                  </a:ext>
                </a:extLst>
              </a:tr>
              <a:tr h="182809">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répondre (à)</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to reply, to answer</a:t>
                      </a:r>
                    </a:p>
                  </a:txBody>
                  <a:tcPr marL="90000" marR="90000" marT="46800" marB="46800" anchor="b"/>
                </a:tc>
                <a:extLst>
                  <a:ext uri="{0D108BD9-81ED-4DB2-BD59-A6C34878D82A}">
                    <a16:rowId xmlns:a16="http://schemas.microsoft.com/office/drawing/2014/main" val="3102503621"/>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l’annonce (f)</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announcement</a:t>
                      </a:r>
                    </a:p>
                  </a:txBody>
                  <a:tcPr marL="90000" marR="90000" marT="46800" marB="46800" anchor="b"/>
                </a:tc>
                <a:extLst>
                  <a:ext uri="{0D108BD9-81ED-4DB2-BD59-A6C34878D82A}">
                    <a16:rowId xmlns:a16="http://schemas.microsoft.com/office/drawing/2014/main" val="3029552813"/>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la conversation</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conversation</a:t>
                      </a:r>
                    </a:p>
                  </a:txBody>
                  <a:tcPr marL="90000" marR="90000" marT="46800" marB="46800" anchor="b"/>
                </a:tc>
                <a:extLst>
                  <a:ext uri="{0D108BD9-81ED-4DB2-BD59-A6C34878D82A}">
                    <a16:rowId xmlns:a16="http://schemas.microsoft.com/office/drawing/2014/main" val="2368745537"/>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l’espagnol (m)</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Spanish</a:t>
                      </a:r>
                    </a:p>
                  </a:txBody>
                  <a:tcPr marL="90000" marR="90000" marT="46800" marB="46800" anchor="b"/>
                </a:tc>
                <a:extLst>
                  <a:ext uri="{0D108BD9-81ED-4DB2-BD59-A6C34878D82A}">
                    <a16:rowId xmlns:a16="http://schemas.microsoft.com/office/drawing/2014/main" val="3491161878"/>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 message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message</a:t>
                      </a:r>
                    </a:p>
                  </a:txBody>
                  <a:tcPr marL="90000" marR="90000" marT="46800" marB="46800" anchor="b"/>
                </a:tc>
                <a:extLst>
                  <a:ext uri="{0D108BD9-81ED-4DB2-BD59-A6C34878D82A}">
                    <a16:rowId xmlns:a16="http://schemas.microsoft.com/office/drawing/2014/main" val="711583087"/>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 soleil</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sun</a:t>
                      </a:r>
                    </a:p>
                  </a:txBody>
                  <a:tcPr marL="90000" marR="90000" marT="46800" marB="46800" anchor="b"/>
                </a:tc>
                <a:extLst>
                  <a:ext uri="{0D108BD9-81ED-4DB2-BD59-A6C34878D82A}">
                    <a16:rowId xmlns:a16="http://schemas.microsoft.com/office/drawing/2014/main" val="977986458"/>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 temps</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weather</a:t>
                      </a:r>
                    </a:p>
                  </a:txBody>
                  <a:tcPr marL="90000" marR="90000" marT="46800" marB="46800" anchor="b"/>
                </a:tc>
                <a:extLst>
                  <a:ext uri="{0D108BD9-81ED-4DB2-BD59-A6C34878D82A}">
                    <a16:rowId xmlns:a16="http://schemas.microsoft.com/office/drawing/2014/main" val="3008129673"/>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espagnol(e)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Spanish nationality (m/f)</a:t>
                      </a:r>
                    </a:p>
                  </a:txBody>
                  <a:tcPr marL="90000" marR="90000" marT="46800" marB="46800" anchor="b"/>
                </a:tc>
                <a:extLst>
                  <a:ext uri="{0D108BD9-81ED-4DB2-BD59-A6C34878D82A}">
                    <a16:rowId xmlns:a16="http://schemas.microsoft.com/office/drawing/2014/main" val="4091572625"/>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l’Espagne (f)</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Spain</a:t>
                      </a:r>
                    </a:p>
                  </a:txBody>
                  <a:tcPr marL="90000" marR="90000" marT="46800" marB="46800" anchor="b"/>
                </a:tc>
                <a:extLst>
                  <a:ext uri="{0D108BD9-81ED-4DB2-BD59-A6C34878D82A}">
                    <a16:rowId xmlns:a16="http://schemas.microsoft.com/office/drawing/2014/main" val="265437678"/>
                  </a:ext>
                </a:extLst>
              </a:tr>
            </a:tbl>
          </a:graphicData>
        </a:graphic>
      </p:graphicFrame>
      <p:pic>
        <p:nvPicPr>
          <p:cNvPr id="9" name="Picture 8" descr="QR code">
            <a:extLst>
              <a:ext uri="{FF2B5EF4-FFF2-40B4-BE49-F238E27FC236}">
                <a16:creationId xmlns:a16="http://schemas.microsoft.com/office/drawing/2014/main" id="{9B63FA6D-DB2D-2E42-BCF6-8929DE2571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6780" y="7574172"/>
            <a:ext cx="1305378" cy="1305378"/>
          </a:xfrm>
          <a:prstGeom prst="rect">
            <a:avLst/>
          </a:prstGeom>
        </p:spPr>
      </p:pic>
      <p:pic>
        <p:nvPicPr>
          <p:cNvPr id="4" name="Picture 3" descr="Map of Spain filled with Spanish flag">
            <a:extLst>
              <a:ext uri="{FF2B5EF4-FFF2-40B4-BE49-F238E27FC236}">
                <a16:creationId xmlns:a16="http://schemas.microsoft.com/office/drawing/2014/main" id="{79FC52A6-3FCA-0941-A232-0A5549AE64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9469" y="5303520"/>
            <a:ext cx="1939995" cy="1445903"/>
          </a:xfrm>
          <a:prstGeom prst="rect">
            <a:avLst/>
          </a:prstGeom>
        </p:spPr>
      </p:pic>
      <p:sp>
        <p:nvSpPr>
          <p:cNvPr id="15" name="Rectangle 14">
            <a:extLst>
              <a:ext uri="{FF2B5EF4-FFF2-40B4-BE49-F238E27FC236}">
                <a16:creationId xmlns:a16="http://schemas.microsoft.com/office/drawing/2014/main" id="{459410C5-7265-45AB-864D-82C5E44495D2}"/>
              </a:ext>
            </a:extLst>
          </p:cNvPr>
          <p:cNvSpPr/>
          <p:nvPr/>
        </p:nvSpPr>
        <p:spPr>
          <a:xfrm>
            <a:off x="103415" y="124052"/>
            <a:ext cx="2912977"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Adjective or </a:t>
            </a:r>
            <a:r>
              <a:rPr lang="fr-FR" b="1" dirty="0" err="1">
                <a:solidFill>
                  <a:srgbClr val="000000"/>
                </a:solidFill>
                <a:latin typeface="Century Gothic" panose="020B0502020202020204" pitchFamily="34" charset="0"/>
              </a:rPr>
              <a:t>nationality</a:t>
            </a:r>
            <a:r>
              <a:rPr lang="fr-FR" b="1" dirty="0">
                <a:solidFill>
                  <a:srgbClr val="000000"/>
                </a:solidFill>
                <a:latin typeface="Century Gothic" panose="020B0502020202020204" pitchFamily="34" charset="0"/>
              </a:rPr>
              <a:t>?</a:t>
            </a:r>
            <a:endParaRPr lang="en-GB" dirty="0">
              <a:solidFill>
                <a:srgbClr val="000000"/>
              </a:solidFill>
              <a:latin typeface="Century Gothic" panose="020B0502020202020204" pitchFamily="34" charset="0"/>
            </a:endParaRPr>
          </a:p>
        </p:txBody>
      </p:sp>
      <p:sp>
        <p:nvSpPr>
          <p:cNvPr id="16" name="Rectangle 15">
            <a:extLst>
              <a:ext uri="{FF2B5EF4-FFF2-40B4-BE49-F238E27FC236}">
                <a16:creationId xmlns:a16="http://schemas.microsoft.com/office/drawing/2014/main" id="{7F827CAD-CE1C-44ED-94ED-BECDD75D3498}"/>
              </a:ext>
            </a:extLst>
          </p:cNvPr>
          <p:cNvSpPr/>
          <p:nvPr/>
        </p:nvSpPr>
        <p:spPr>
          <a:xfrm>
            <a:off x="90891" y="493384"/>
            <a:ext cx="6698367" cy="1877437"/>
          </a:xfrm>
          <a:prstGeom prst="rect">
            <a:avLst/>
          </a:prstGeom>
        </p:spPr>
        <p:txBody>
          <a:bodyPr wrap="square">
            <a:spAutoFit/>
          </a:bodyPr>
          <a:lstStyle/>
          <a:p>
            <a:pPr lvl="0"/>
            <a:r>
              <a:rPr lang="en-GB" sz="1600" b="1" dirty="0">
                <a:latin typeface="Century Gothic" panose="020F0302020204030204"/>
              </a:rPr>
              <a:t>Without an article, </a:t>
            </a:r>
            <a:r>
              <a:rPr lang="en-GB" sz="1600" i="1" dirty="0" err="1">
                <a:latin typeface="Century Gothic" panose="020F0302020204030204"/>
              </a:rPr>
              <a:t>espagnol</a:t>
            </a:r>
            <a:r>
              <a:rPr lang="en-GB" sz="1600" dirty="0">
                <a:latin typeface="Century Gothic" panose="020F0302020204030204"/>
              </a:rPr>
              <a:t> is an </a:t>
            </a:r>
            <a:r>
              <a:rPr lang="en-GB" sz="1600" b="1" dirty="0">
                <a:latin typeface="Century Gothic" panose="020F0302020204030204"/>
              </a:rPr>
              <a:t>adjective</a:t>
            </a:r>
            <a:r>
              <a:rPr lang="en-GB" sz="1600" dirty="0">
                <a:latin typeface="Century Gothic" panose="020F0302020204030204"/>
              </a:rPr>
              <a:t> describing </a:t>
            </a:r>
            <a:r>
              <a:rPr lang="en-GB" sz="1600" b="1" dirty="0">
                <a:latin typeface="Century Gothic" panose="020F0302020204030204"/>
              </a:rPr>
              <a:t>someone </a:t>
            </a:r>
            <a:r>
              <a:rPr lang="en-GB" sz="1600" dirty="0">
                <a:latin typeface="Century Gothic" panose="020F0302020204030204"/>
              </a:rPr>
              <a:t>or</a:t>
            </a:r>
            <a:r>
              <a:rPr lang="en-GB" sz="1600" b="1" dirty="0">
                <a:latin typeface="Century Gothic" panose="020F0302020204030204"/>
              </a:rPr>
              <a:t> something that comes from Spain</a:t>
            </a:r>
            <a:r>
              <a:rPr lang="en-GB" sz="1600" dirty="0">
                <a:latin typeface="Century Gothic" panose="020F0302020204030204"/>
              </a:rPr>
              <a:t>. </a:t>
            </a:r>
          </a:p>
          <a:p>
            <a:pPr lvl="0"/>
            <a:endParaRPr lang="en-GB" sz="1000" dirty="0">
              <a:latin typeface="Century Gothic" panose="020F0302020204030204"/>
            </a:endParaRPr>
          </a:p>
          <a:p>
            <a:pPr lvl="0"/>
            <a:r>
              <a:rPr lang="en-GB" sz="1600" dirty="0">
                <a:latin typeface="Century Gothic" panose="020F0302020204030204"/>
              </a:rPr>
              <a:t>Pep </a:t>
            </a:r>
            <a:r>
              <a:rPr lang="en-GB" sz="1600" dirty="0" err="1">
                <a:latin typeface="Century Gothic" panose="020F0302020204030204"/>
              </a:rPr>
              <a:t>est</a:t>
            </a:r>
            <a:r>
              <a:rPr lang="en-GB" sz="1600" dirty="0">
                <a:latin typeface="Century Gothic" panose="020F0302020204030204"/>
              </a:rPr>
              <a:t> </a:t>
            </a:r>
            <a:r>
              <a:rPr lang="en-GB" sz="1600" b="1" dirty="0" err="1">
                <a:latin typeface="Century Gothic" panose="020F0302020204030204"/>
              </a:rPr>
              <a:t>espagnol</a:t>
            </a:r>
            <a:r>
              <a:rPr lang="en-GB" sz="1600" i="1" dirty="0">
                <a:latin typeface="Century Gothic" panose="020F0302020204030204"/>
              </a:rPr>
              <a:t> </a:t>
            </a:r>
            <a:r>
              <a:rPr lang="en-GB" sz="1600" dirty="0">
                <a:latin typeface="Century Gothic" panose="020F0302020204030204"/>
              </a:rPr>
              <a:t>et il a </a:t>
            </a:r>
            <a:r>
              <a:rPr lang="en-GB" sz="1600" dirty="0" err="1">
                <a:latin typeface="Century Gothic" panose="020F0302020204030204"/>
              </a:rPr>
              <a:t>une</a:t>
            </a:r>
            <a:r>
              <a:rPr lang="en-GB" sz="1600" dirty="0">
                <a:latin typeface="Century Gothic" panose="020F0302020204030204"/>
              </a:rPr>
              <a:t> voiture </a:t>
            </a:r>
            <a:r>
              <a:rPr lang="en-GB" sz="1600" b="1" dirty="0">
                <a:latin typeface="Century Gothic" panose="020F0302020204030204"/>
              </a:rPr>
              <a:t>espagnole</a:t>
            </a:r>
            <a:r>
              <a:rPr lang="en-GB" sz="1600" dirty="0">
                <a:latin typeface="Century Gothic" panose="020F0302020204030204"/>
              </a:rPr>
              <a:t>.</a:t>
            </a:r>
          </a:p>
          <a:p>
            <a:pPr lvl="0"/>
            <a:r>
              <a:rPr lang="en-GB" sz="1600" dirty="0">
                <a:latin typeface="Century Gothic" panose="020F0302020204030204"/>
              </a:rPr>
              <a:t>Pep is </a:t>
            </a:r>
            <a:r>
              <a:rPr lang="en-GB" sz="1600" b="1" dirty="0">
                <a:latin typeface="Century Gothic" panose="020F0302020204030204"/>
              </a:rPr>
              <a:t>Spanish </a:t>
            </a:r>
            <a:r>
              <a:rPr lang="en-GB" sz="1600" dirty="0">
                <a:latin typeface="Century Gothic" panose="020F0302020204030204"/>
              </a:rPr>
              <a:t>and he has a </a:t>
            </a:r>
            <a:r>
              <a:rPr lang="en-GB" sz="1600" b="1" dirty="0">
                <a:latin typeface="Century Gothic" panose="020F0302020204030204"/>
              </a:rPr>
              <a:t>Spanish</a:t>
            </a:r>
            <a:r>
              <a:rPr lang="en-GB" sz="1600" dirty="0">
                <a:latin typeface="Century Gothic" panose="020F0302020204030204"/>
              </a:rPr>
              <a:t> car. </a:t>
            </a:r>
            <a:endParaRPr lang="en-GB" sz="1600" b="1" dirty="0">
              <a:latin typeface="Century Gothic" panose="020F0302020204030204"/>
            </a:endParaRPr>
          </a:p>
          <a:p>
            <a:pPr lvl="0"/>
            <a:endParaRPr lang="en-GB" sz="1000" dirty="0">
              <a:latin typeface="Century Gothic" panose="020F0302020204030204"/>
            </a:endParaRPr>
          </a:p>
          <a:p>
            <a:pPr lvl="0"/>
            <a:r>
              <a:rPr lang="en-GB" sz="1600" b="1" dirty="0">
                <a:latin typeface="Century Gothic" panose="020F0302020204030204"/>
              </a:rPr>
              <a:t>With a capital letter, un </a:t>
            </a:r>
            <a:r>
              <a:rPr lang="en-GB" sz="1600" b="1" dirty="0" err="1">
                <a:latin typeface="Century Gothic" panose="020F0302020204030204"/>
              </a:rPr>
              <a:t>Espagnol</a:t>
            </a:r>
            <a:r>
              <a:rPr lang="en-GB" sz="1600" b="1" dirty="0">
                <a:latin typeface="Century Gothic" panose="020F0302020204030204"/>
              </a:rPr>
              <a:t> </a:t>
            </a:r>
            <a:r>
              <a:rPr lang="en-GB" sz="1600" dirty="0">
                <a:latin typeface="Century Gothic" panose="020F0302020204030204"/>
              </a:rPr>
              <a:t>is a </a:t>
            </a:r>
            <a:r>
              <a:rPr lang="en-GB" sz="1600" b="1" dirty="0">
                <a:latin typeface="Century Gothic" panose="020F0302020204030204"/>
              </a:rPr>
              <a:t>noun</a:t>
            </a:r>
            <a:r>
              <a:rPr lang="en-GB" sz="1600" dirty="0">
                <a:latin typeface="Century Gothic" panose="020F0302020204030204"/>
              </a:rPr>
              <a:t> (a </a:t>
            </a:r>
            <a:r>
              <a:rPr lang="en-GB" sz="1600" b="1" dirty="0">
                <a:latin typeface="Century Gothic" panose="020F0302020204030204"/>
              </a:rPr>
              <a:t>person from Spain</a:t>
            </a:r>
            <a:r>
              <a:rPr lang="en-GB" sz="1600" dirty="0">
                <a:latin typeface="Century Gothic" panose="020F0302020204030204"/>
              </a:rPr>
              <a:t>). </a:t>
            </a:r>
          </a:p>
          <a:p>
            <a:pPr lvl="0"/>
            <a:r>
              <a:rPr lang="en-GB" sz="1600" dirty="0">
                <a:latin typeface="Century Gothic" panose="020F0302020204030204"/>
              </a:rPr>
              <a:t>Il y a deux </a:t>
            </a:r>
            <a:r>
              <a:rPr lang="en-GB" sz="1600" i="1" dirty="0" err="1">
                <a:latin typeface="Century Gothic" panose="020F0302020204030204"/>
              </a:rPr>
              <a:t>Espagnols</a:t>
            </a:r>
            <a:r>
              <a:rPr lang="en-GB" sz="1600" i="1" dirty="0">
                <a:latin typeface="Century Gothic" panose="020F0302020204030204"/>
              </a:rPr>
              <a:t> </a:t>
            </a:r>
            <a:r>
              <a:rPr lang="en-GB" sz="1600" i="1" dirty="0" err="1">
                <a:latin typeface="Century Gothic" panose="020F0302020204030204"/>
              </a:rPr>
              <a:t>ici</a:t>
            </a:r>
            <a:r>
              <a:rPr lang="en-GB" sz="1600" dirty="0">
                <a:latin typeface="Century Gothic" panose="020F0302020204030204"/>
              </a:rPr>
              <a:t>.	There are two </a:t>
            </a:r>
            <a:r>
              <a:rPr lang="en-GB" sz="1600" b="1" dirty="0">
                <a:latin typeface="Century Gothic" panose="020F0302020204030204"/>
              </a:rPr>
              <a:t>Spanish people </a:t>
            </a:r>
            <a:r>
              <a:rPr lang="en-GB" sz="1600" dirty="0">
                <a:latin typeface="Century Gothic" panose="020F0302020204030204"/>
              </a:rPr>
              <a:t>here.</a:t>
            </a:r>
          </a:p>
        </p:txBody>
      </p:sp>
      <p:pic>
        <p:nvPicPr>
          <p:cNvPr id="17" name="Picture 2" descr="Spain Clip Art">
            <a:extLst>
              <a:ext uri="{FF2B5EF4-FFF2-40B4-BE49-F238E27FC236}">
                <a16:creationId xmlns:a16="http://schemas.microsoft.com/office/drawing/2014/main" id="{A5333CF9-590B-4AC8-A658-F968779632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0143" y="990126"/>
            <a:ext cx="970481" cy="64698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462D746-496D-C143-8533-24F35BB1C9DD}"/>
              </a:ext>
            </a:extLst>
          </p:cNvPr>
          <p:cNvSpPr>
            <a:spLocks noGrp="1"/>
          </p:cNvSpPr>
          <p:nvPr>
            <p:ph type="title"/>
          </p:nvPr>
        </p:nvSpPr>
        <p:spPr>
          <a:xfrm>
            <a:off x="214975" y="2660322"/>
            <a:ext cx="3584577" cy="646988"/>
          </a:xfrm>
        </p:spPr>
        <p:txBody>
          <a:bodyPr/>
          <a:lstStyle/>
          <a:p>
            <a:r>
              <a:rPr lang="en-US" sz="2000" b="1" dirty="0">
                <a:solidFill>
                  <a:schemeClr val="bg1"/>
                </a:solidFill>
                <a:latin typeface="Century Gothic" panose="020B0502020202020204" pitchFamily="34" charset="0"/>
              </a:rPr>
              <a:t>Communicating in other languages [1]</a:t>
            </a:r>
          </a:p>
        </p:txBody>
      </p:sp>
    </p:spTree>
    <p:extLst>
      <p:ext uri="{BB962C8B-B14F-4D97-AF65-F5344CB8AC3E}">
        <p14:creationId xmlns:p14="http://schemas.microsoft.com/office/powerpoint/2010/main" val="919674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3.1 Semaine 5">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T3.1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5</a:t>
            </a:r>
            <a:endParaRPr lang="en-US" sz="2000" dirty="0">
              <a:solidFill>
                <a:schemeClr val="bg1"/>
              </a:solidFill>
            </a:endParaRP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4" name="Rectangle 13">
            <a:extLst>
              <a:ext uri="{FF2B5EF4-FFF2-40B4-BE49-F238E27FC236}">
                <a16:creationId xmlns:a16="http://schemas.microsoft.com/office/drawing/2014/main" id="{22322CF7-C742-E44D-95A7-DB66188734A9}"/>
              </a:ext>
            </a:extLst>
          </p:cNvPr>
          <p:cNvSpPr/>
          <p:nvPr/>
        </p:nvSpPr>
        <p:spPr>
          <a:xfrm>
            <a:off x="108000" y="577366"/>
            <a:ext cx="1752403"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Adjective </a:t>
            </a:r>
            <a:r>
              <a:rPr lang="fr-FR" b="1" i="1" dirty="0">
                <a:solidFill>
                  <a:srgbClr val="000000"/>
                </a:solidFill>
                <a:latin typeface="Century Gothic" panose="020B0502020202020204" pitchFamily="34" charset="0"/>
              </a:rPr>
              <a:t>tout</a:t>
            </a:r>
            <a:endParaRPr lang="en-GB" i="1" dirty="0">
              <a:solidFill>
                <a:srgbClr val="000000"/>
              </a:solidFill>
              <a:latin typeface="Century Gothic" panose="020B0502020202020204" pitchFamily="34" charset="0"/>
            </a:endParaRPr>
          </a:p>
        </p:txBody>
      </p:sp>
      <p:sp>
        <p:nvSpPr>
          <p:cNvPr id="15" name="Rectangle 14">
            <a:extLst>
              <a:ext uri="{FF2B5EF4-FFF2-40B4-BE49-F238E27FC236}">
                <a16:creationId xmlns:a16="http://schemas.microsoft.com/office/drawing/2014/main" id="{4EE4CC44-6B5F-7D46-A691-871BC08C2EE8}"/>
              </a:ext>
            </a:extLst>
          </p:cNvPr>
          <p:cNvSpPr/>
          <p:nvPr/>
        </p:nvSpPr>
        <p:spPr>
          <a:xfrm>
            <a:off x="108000" y="946698"/>
            <a:ext cx="6731339" cy="2616101"/>
          </a:xfrm>
          <a:prstGeom prst="rect">
            <a:avLst/>
          </a:prstGeom>
        </p:spPr>
        <p:txBody>
          <a:bodyPr wrap="square">
            <a:spAutoFit/>
          </a:bodyPr>
          <a:lstStyle/>
          <a:p>
            <a:r>
              <a:rPr lang="en-GB" sz="1600" dirty="0">
                <a:latin typeface="Century Gothic" panose="020F0302020204030204"/>
              </a:rPr>
              <a:t>The adjective </a:t>
            </a:r>
            <a:r>
              <a:rPr lang="en-GB" sz="1600" b="1" i="1" dirty="0">
                <a:latin typeface="Century Gothic" panose="020F0302020204030204"/>
              </a:rPr>
              <a:t>tout</a:t>
            </a:r>
            <a:r>
              <a:rPr lang="en-GB" sz="1600" dirty="0">
                <a:latin typeface="Century Gothic" panose="020F0302020204030204"/>
              </a:rPr>
              <a:t> means </a:t>
            </a:r>
            <a:r>
              <a:rPr lang="en-GB" sz="1600" b="1" dirty="0">
                <a:latin typeface="Century Gothic" panose="020F0302020204030204"/>
              </a:rPr>
              <a:t>‘the whole’ </a:t>
            </a:r>
            <a:r>
              <a:rPr lang="en-GB" sz="1600" dirty="0">
                <a:latin typeface="Century Gothic" panose="020F0302020204030204"/>
              </a:rPr>
              <a:t>or </a:t>
            </a:r>
            <a:r>
              <a:rPr lang="en-GB" sz="1600" b="1" dirty="0">
                <a:latin typeface="Century Gothic" panose="020F0302020204030204"/>
              </a:rPr>
              <a:t>‘all’ </a:t>
            </a:r>
            <a:r>
              <a:rPr lang="en-GB" sz="1600" dirty="0">
                <a:latin typeface="Century Gothic" panose="020F0302020204030204"/>
              </a:rPr>
              <a:t>depends on whether the noun is singular or plural.</a:t>
            </a:r>
          </a:p>
          <a:p>
            <a:pPr lvl="0"/>
            <a:endParaRPr lang="en-GB" sz="1600" dirty="0">
              <a:latin typeface="Century Gothic" panose="020F0302020204030204"/>
            </a:endParaRPr>
          </a:p>
          <a:p>
            <a:r>
              <a:rPr lang="en-GB" sz="1600" dirty="0">
                <a:latin typeface="Century Gothic" panose="020F0302020204030204"/>
              </a:rPr>
              <a:t>Tout </a:t>
            </a:r>
            <a:r>
              <a:rPr lang="en-GB" sz="1600" b="1" dirty="0">
                <a:latin typeface="Century Gothic" panose="020F0302020204030204"/>
              </a:rPr>
              <a:t>agrees </a:t>
            </a:r>
            <a:r>
              <a:rPr lang="en-GB" sz="1600" dirty="0">
                <a:latin typeface="Century Gothic" panose="020F0302020204030204"/>
              </a:rPr>
              <a:t>in </a:t>
            </a:r>
            <a:r>
              <a:rPr lang="en-GB" sz="1600" b="1" dirty="0">
                <a:latin typeface="Century Gothic" panose="020F0302020204030204"/>
              </a:rPr>
              <a:t>number</a:t>
            </a:r>
            <a:r>
              <a:rPr lang="en-GB" sz="1600" dirty="0">
                <a:latin typeface="Century Gothic" panose="020F0302020204030204"/>
              </a:rPr>
              <a:t> and </a:t>
            </a:r>
            <a:r>
              <a:rPr lang="en-GB" sz="1600" b="1" dirty="0">
                <a:latin typeface="Century Gothic" panose="020F0302020204030204"/>
              </a:rPr>
              <a:t>gender</a:t>
            </a:r>
            <a:r>
              <a:rPr lang="en-GB" sz="1600" dirty="0">
                <a:latin typeface="Century Gothic" panose="020F0302020204030204"/>
              </a:rPr>
              <a:t> with the noun it describes.</a:t>
            </a:r>
          </a:p>
          <a:p>
            <a:pPr lvl="0"/>
            <a:r>
              <a:rPr lang="en-GB" sz="1600" dirty="0">
                <a:latin typeface="Century Gothic" panose="020F0302020204030204"/>
              </a:rPr>
              <a:t>It is used </a:t>
            </a:r>
            <a:r>
              <a:rPr lang="en-GB" sz="1600" b="1" dirty="0">
                <a:latin typeface="Century Gothic" panose="020F0302020204030204"/>
              </a:rPr>
              <a:t>with a definite article </a:t>
            </a:r>
            <a:r>
              <a:rPr lang="en-GB" sz="1600" dirty="0">
                <a:latin typeface="Century Gothic" panose="020F0302020204030204"/>
              </a:rPr>
              <a:t>and comes </a:t>
            </a:r>
            <a:r>
              <a:rPr lang="en-GB" sz="1600" b="1" dirty="0">
                <a:latin typeface="Century Gothic" panose="020F0302020204030204"/>
              </a:rPr>
              <a:t>before</a:t>
            </a:r>
            <a:r>
              <a:rPr lang="en-GB" sz="1600" dirty="0">
                <a:latin typeface="Century Gothic" panose="020F0302020204030204"/>
              </a:rPr>
              <a:t> the </a:t>
            </a:r>
            <a:r>
              <a:rPr lang="en-GB" sz="1600" b="1" dirty="0">
                <a:latin typeface="Century Gothic" panose="020F0302020204030204"/>
              </a:rPr>
              <a:t>noun.</a:t>
            </a:r>
          </a:p>
          <a:p>
            <a:pPr lvl="0"/>
            <a:endParaRPr lang="en-GB" sz="1000" dirty="0">
              <a:latin typeface="Century Gothic" panose="020F0302020204030204"/>
            </a:endParaRPr>
          </a:p>
          <a:p>
            <a:pPr lvl="0"/>
            <a:r>
              <a:rPr lang="en-GB" sz="1600" b="1" dirty="0">
                <a:latin typeface="Century Gothic" panose="020F0302020204030204"/>
              </a:rPr>
              <a:t>Tout le </a:t>
            </a:r>
            <a:r>
              <a:rPr lang="en-GB" sz="1600" dirty="0">
                <a:latin typeface="Century Gothic" panose="020F0302020204030204"/>
              </a:rPr>
              <a:t>programme		</a:t>
            </a:r>
            <a:r>
              <a:rPr lang="en-GB" sz="1600" b="1" dirty="0">
                <a:latin typeface="Century Gothic" panose="020F0302020204030204"/>
              </a:rPr>
              <a:t>The whole </a:t>
            </a:r>
            <a:r>
              <a:rPr lang="en-GB" sz="1600" dirty="0">
                <a:latin typeface="Century Gothic" panose="020F0302020204030204"/>
              </a:rPr>
              <a:t>schedule</a:t>
            </a:r>
            <a:endParaRPr lang="en-GB" sz="1000" dirty="0">
              <a:latin typeface="Century Gothic" panose="020F0302020204030204"/>
            </a:endParaRPr>
          </a:p>
          <a:p>
            <a:pPr lvl="0"/>
            <a:r>
              <a:rPr lang="en-GB" sz="1600" b="1" dirty="0" err="1">
                <a:latin typeface="Century Gothic" panose="020F0302020204030204"/>
              </a:rPr>
              <a:t>Toute</a:t>
            </a:r>
            <a:r>
              <a:rPr lang="en-GB" sz="1600" b="1" dirty="0">
                <a:latin typeface="Century Gothic" panose="020F0302020204030204"/>
              </a:rPr>
              <a:t> la </a:t>
            </a:r>
            <a:r>
              <a:rPr lang="en-GB" sz="1600" dirty="0" err="1">
                <a:latin typeface="Century Gothic" panose="020F0302020204030204"/>
              </a:rPr>
              <a:t>communauté</a:t>
            </a:r>
            <a:r>
              <a:rPr lang="en-GB" sz="1600" dirty="0">
                <a:latin typeface="Century Gothic" panose="020F0302020204030204"/>
              </a:rPr>
              <a:t>		</a:t>
            </a:r>
            <a:r>
              <a:rPr lang="en-GB" sz="1600" b="1" dirty="0">
                <a:latin typeface="Century Gothic" panose="020F0302020204030204"/>
              </a:rPr>
              <a:t>The whole </a:t>
            </a:r>
            <a:r>
              <a:rPr lang="en-GB" sz="1600" dirty="0">
                <a:latin typeface="Century Gothic" panose="020F0302020204030204"/>
              </a:rPr>
              <a:t>community</a:t>
            </a:r>
          </a:p>
          <a:p>
            <a:pPr lvl="0"/>
            <a:r>
              <a:rPr lang="en-GB" sz="1600" b="1" dirty="0" err="1">
                <a:latin typeface="Century Gothic" panose="020F0302020204030204"/>
              </a:rPr>
              <a:t>Tous</a:t>
            </a:r>
            <a:r>
              <a:rPr lang="en-GB" sz="1600" b="1" dirty="0">
                <a:latin typeface="Century Gothic" panose="020F0302020204030204"/>
              </a:rPr>
              <a:t> les </a:t>
            </a:r>
            <a:r>
              <a:rPr lang="en-GB" sz="1600" dirty="0" err="1">
                <a:latin typeface="Century Gothic" panose="020F0302020204030204"/>
              </a:rPr>
              <a:t>produits</a:t>
            </a:r>
            <a:r>
              <a:rPr lang="en-GB" sz="1600" dirty="0">
                <a:latin typeface="Century Gothic" panose="020F0302020204030204"/>
              </a:rPr>
              <a:t>			</a:t>
            </a:r>
            <a:r>
              <a:rPr lang="en-GB" sz="1600" b="1" dirty="0">
                <a:latin typeface="Century Gothic" panose="020F0302020204030204"/>
              </a:rPr>
              <a:t>All the </a:t>
            </a:r>
            <a:r>
              <a:rPr lang="en-GB" sz="1600" dirty="0">
                <a:latin typeface="Century Gothic" panose="020F0302020204030204"/>
              </a:rPr>
              <a:t>products</a:t>
            </a:r>
          </a:p>
          <a:p>
            <a:pPr lvl="0"/>
            <a:r>
              <a:rPr lang="en-GB" sz="1600" b="1" dirty="0" err="1">
                <a:latin typeface="Century Gothic" panose="020F0302020204030204"/>
              </a:rPr>
              <a:t>Toutes</a:t>
            </a:r>
            <a:r>
              <a:rPr lang="en-GB" sz="1600" b="1" dirty="0">
                <a:latin typeface="Century Gothic" panose="020F0302020204030204"/>
              </a:rPr>
              <a:t> les </a:t>
            </a:r>
            <a:r>
              <a:rPr lang="en-GB" sz="1600" dirty="0">
                <a:latin typeface="Century Gothic" panose="020F0302020204030204"/>
              </a:rPr>
              <a:t>cultures			</a:t>
            </a:r>
            <a:r>
              <a:rPr lang="en-GB" sz="1600" b="1" dirty="0">
                <a:latin typeface="Century Gothic" panose="020F0302020204030204"/>
              </a:rPr>
              <a:t>All the </a:t>
            </a:r>
            <a:r>
              <a:rPr lang="en-GB" sz="1600" dirty="0">
                <a:latin typeface="Century Gothic" panose="020F0302020204030204"/>
              </a:rPr>
              <a:t>cultures</a:t>
            </a:r>
          </a:p>
          <a:p>
            <a:pPr lvl="0"/>
            <a:endParaRPr lang="en-GB" sz="1000" dirty="0">
              <a:latin typeface="Century Gothic" panose="020F0302020204030204"/>
            </a:endParaRPr>
          </a:p>
        </p:txBody>
      </p:sp>
      <p:sp>
        <p:nvSpPr>
          <p:cNvPr id="17" name="Speech Bubble: Rectangle with Corners Rounded 20">
            <a:extLst>
              <a:ext uri="{FF2B5EF4-FFF2-40B4-BE49-F238E27FC236}">
                <a16:creationId xmlns:a16="http://schemas.microsoft.com/office/drawing/2014/main" id="{1C7BB852-716E-3B46-9360-C54F2C6659D8}"/>
              </a:ext>
            </a:extLst>
          </p:cNvPr>
          <p:cNvSpPr/>
          <p:nvPr/>
        </p:nvSpPr>
        <p:spPr>
          <a:xfrm>
            <a:off x="2523507" y="2838943"/>
            <a:ext cx="1002030" cy="572644"/>
          </a:xfrm>
          <a:prstGeom prst="wedgeRoundRectCallout">
            <a:avLst>
              <a:gd name="adj1" fmla="val -72691"/>
              <a:gd name="adj2" fmla="val -18491"/>
              <a:gd name="adj3" fmla="val 16667"/>
            </a:avLst>
          </a:prstGeom>
          <a:solidFill>
            <a:schemeClr val="accent5"/>
          </a:solidFill>
          <a:ln w="12700" cap="flat" cmpd="sng" algn="ctr">
            <a:solidFill>
              <a:schemeClr val="accent4"/>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effectLst/>
                <a:uLnTx/>
                <a:uFillTx/>
                <a:latin typeface="Century Gothic" panose="020F0302020204030204"/>
                <a:ea typeface="+mn-ea"/>
                <a:cs typeface="+mn-cs"/>
              </a:rPr>
              <a:t>Tous</a:t>
            </a:r>
            <a:r>
              <a:rPr kumimoji="0" lang="en-GB" sz="1600" b="0" i="0" u="none" strike="noStrike" kern="0" cap="none" spc="0" normalizeH="0" baseline="0" noProof="0" dirty="0">
                <a:ln>
                  <a:noFill/>
                </a:ln>
                <a:effectLst/>
                <a:uLnTx/>
                <a:uFillTx/>
                <a:latin typeface="Century Gothic" panose="020F0302020204030204"/>
                <a:ea typeface="+mn-ea"/>
                <a:cs typeface="+mn-cs"/>
              </a:rPr>
              <a:t> is irregular</a:t>
            </a:r>
          </a:p>
        </p:txBody>
      </p:sp>
      <p:sp>
        <p:nvSpPr>
          <p:cNvPr id="20" name="Rectangle 19">
            <a:extLst>
              <a:ext uri="{FF2B5EF4-FFF2-40B4-BE49-F238E27FC236}">
                <a16:creationId xmlns:a16="http://schemas.microsoft.com/office/drawing/2014/main" id="{A290364C-F21F-9643-A3F5-8C1734BDCC07}"/>
              </a:ext>
            </a:extLst>
          </p:cNvPr>
          <p:cNvSpPr/>
          <p:nvPr/>
        </p:nvSpPr>
        <p:spPr>
          <a:xfrm>
            <a:off x="108000" y="4520320"/>
            <a:ext cx="1677062"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like </a:t>
            </a:r>
            <a:r>
              <a:rPr lang="fr-FR" b="1" i="1" dirty="0">
                <a:solidFill>
                  <a:srgbClr val="000000"/>
                </a:solidFill>
                <a:latin typeface="Century Gothic" panose="020B0502020202020204" pitchFamily="34" charset="0"/>
              </a:rPr>
              <a:t>lire</a:t>
            </a:r>
            <a:endParaRPr lang="en-GB" i="1" dirty="0">
              <a:solidFill>
                <a:srgbClr val="000000"/>
              </a:solidFill>
              <a:latin typeface="Century Gothic" panose="020B0502020202020204" pitchFamily="34" charset="0"/>
            </a:endParaRPr>
          </a:p>
        </p:txBody>
      </p:sp>
      <p:sp>
        <p:nvSpPr>
          <p:cNvPr id="21" name="Rectangle 20">
            <a:extLst>
              <a:ext uri="{FF2B5EF4-FFF2-40B4-BE49-F238E27FC236}">
                <a16:creationId xmlns:a16="http://schemas.microsoft.com/office/drawing/2014/main" id="{B5BA54CB-79D5-C74F-9915-46281C70037A}"/>
              </a:ext>
            </a:extLst>
          </p:cNvPr>
          <p:cNvSpPr/>
          <p:nvPr/>
        </p:nvSpPr>
        <p:spPr>
          <a:xfrm>
            <a:off x="108000" y="4922794"/>
            <a:ext cx="6731339" cy="1661993"/>
          </a:xfrm>
          <a:prstGeom prst="rect">
            <a:avLst/>
          </a:prstGeom>
        </p:spPr>
        <p:txBody>
          <a:bodyPr wrap="square">
            <a:spAutoFit/>
          </a:bodyPr>
          <a:lstStyle/>
          <a:p>
            <a:pPr lvl="0"/>
            <a:r>
              <a:rPr lang="en-GB" sz="1600" dirty="0">
                <a:latin typeface="Century Gothic" panose="020F0302020204030204"/>
              </a:rPr>
              <a:t>Verbs like </a:t>
            </a:r>
            <a:r>
              <a:rPr lang="en-GB" sz="1600" b="1" i="1" dirty="0">
                <a:latin typeface="Century Gothic" panose="020F0302020204030204"/>
              </a:rPr>
              <a:t>lire</a:t>
            </a:r>
            <a:r>
              <a:rPr lang="en-GB" sz="1600" dirty="0">
                <a:latin typeface="Century Gothic" panose="020F0302020204030204"/>
              </a:rPr>
              <a:t> (e.g., </a:t>
            </a:r>
            <a:r>
              <a:rPr lang="en-GB" sz="1600" i="1" dirty="0" err="1">
                <a:latin typeface="Century Gothic" panose="020F0302020204030204"/>
              </a:rPr>
              <a:t>traduire</a:t>
            </a:r>
            <a:r>
              <a:rPr lang="en-GB" sz="1600" dirty="0">
                <a:latin typeface="Century Gothic" panose="020F0302020204030204"/>
              </a:rPr>
              <a:t>, </a:t>
            </a:r>
            <a:r>
              <a:rPr lang="en-GB" sz="1600" i="1" dirty="0">
                <a:latin typeface="Century Gothic" panose="020F0302020204030204"/>
              </a:rPr>
              <a:t>dire</a:t>
            </a:r>
            <a:r>
              <a:rPr lang="en-GB" sz="1600" dirty="0">
                <a:latin typeface="Century Gothic" panose="020F0302020204030204"/>
              </a:rPr>
              <a:t>) make their singular forms by removing </a:t>
            </a:r>
            <a:r>
              <a:rPr lang="en-GB" sz="1600" b="1" dirty="0">
                <a:latin typeface="Century Gothic" panose="020F0302020204030204"/>
              </a:rPr>
              <a:t>-RE</a:t>
            </a:r>
            <a:r>
              <a:rPr lang="en-GB" sz="1600" dirty="0">
                <a:latin typeface="Century Gothic" panose="020F0302020204030204"/>
              </a:rPr>
              <a:t> and add</a:t>
            </a:r>
            <a:r>
              <a:rPr lang="en-GB" sz="1600" b="1" dirty="0">
                <a:latin typeface="Century Gothic" panose="020F0302020204030204"/>
              </a:rPr>
              <a:t> -s </a:t>
            </a:r>
            <a:r>
              <a:rPr lang="en-GB" sz="1600" dirty="0">
                <a:latin typeface="Century Gothic" panose="020F0302020204030204"/>
              </a:rPr>
              <a:t>(</a:t>
            </a:r>
            <a:r>
              <a:rPr lang="en-GB" sz="1600" i="1" dirty="0">
                <a:latin typeface="Century Gothic" panose="020F0302020204030204"/>
              </a:rPr>
              <a:t>je, </a:t>
            </a:r>
            <a:r>
              <a:rPr lang="en-GB" sz="1600" i="1" dirty="0" err="1">
                <a:latin typeface="Century Gothic" panose="020F0302020204030204"/>
              </a:rPr>
              <a:t>tu</a:t>
            </a:r>
            <a:r>
              <a:rPr lang="en-GB" sz="1600" dirty="0">
                <a:latin typeface="Century Gothic" panose="020F0302020204030204"/>
              </a:rPr>
              <a:t>) or </a:t>
            </a:r>
            <a:r>
              <a:rPr lang="en-GB" sz="1600" b="1" dirty="0">
                <a:latin typeface="Century Gothic" panose="020F0302020204030204"/>
              </a:rPr>
              <a:t>-t </a:t>
            </a:r>
            <a:r>
              <a:rPr lang="en-GB" sz="1600" dirty="0">
                <a:latin typeface="Century Gothic" panose="020F0302020204030204"/>
              </a:rPr>
              <a:t>(</a:t>
            </a:r>
            <a:r>
              <a:rPr lang="en-GB" sz="1600" i="1" dirty="0">
                <a:latin typeface="Century Gothic" panose="020F0302020204030204"/>
              </a:rPr>
              <a:t>il/</a:t>
            </a:r>
            <a:r>
              <a:rPr lang="en-GB" sz="1600" i="1" dirty="0" err="1">
                <a:latin typeface="Century Gothic" panose="020F0302020204030204"/>
              </a:rPr>
              <a:t>elle</a:t>
            </a:r>
            <a:r>
              <a:rPr lang="en-GB" sz="1600" dirty="0">
                <a:latin typeface="Century Gothic" panose="020F0302020204030204"/>
              </a:rPr>
              <a:t>): </a:t>
            </a:r>
            <a:endParaRPr lang="en-GB" sz="1000" dirty="0">
              <a:latin typeface="Century Gothic" panose="020F0302020204030204"/>
            </a:endParaRPr>
          </a:p>
          <a:p>
            <a:pPr lvl="0"/>
            <a:r>
              <a:rPr lang="en-GB" sz="1600" dirty="0">
                <a:latin typeface="Century Gothic" panose="020F0302020204030204"/>
              </a:rPr>
              <a:t>			</a:t>
            </a:r>
          </a:p>
          <a:p>
            <a:pPr lvl="0"/>
            <a:endParaRPr lang="en-GB" sz="1200" dirty="0">
              <a:latin typeface="Century Gothic" panose="020F0302020204030204"/>
            </a:endParaRPr>
          </a:p>
          <a:p>
            <a:pPr lvl="0"/>
            <a:endParaRPr lang="en-GB" sz="1600" dirty="0">
              <a:latin typeface="Century Gothic" panose="020F0302020204030204"/>
            </a:endParaRPr>
          </a:p>
          <a:p>
            <a:pPr lvl="0"/>
            <a:endParaRPr lang="en-GB" sz="1000" dirty="0">
              <a:latin typeface="Century Gothic" panose="020F0302020204030204"/>
            </a:endParaRPr>
          </a:p>
          <a:p>
            <a:pPr lvl="0"/>
            <a:r>
              <a:rPr lang="en-GB" sz="1600" dirty="0">
                <a:latin typeface="Century Gothic" panose="020F0302020204030204"/>
              </a:rPr>
              <a:t>					</a:t>
            </a:r>
          </a:p>
        </p:txBody>
      </p:sp>
      <p:sp>
        <p:nvSpPr>
          <p:cNvPr id="22" name="TextBox 21">
            <a:extLst>
              <a:ext uri="{FF2B5EF4-FFF2-40B4-BE49-F238E27FC236}">
                <a16:creationId xmlns:a16="http://schemas.microsoft.com/office/drawing/2014/main" id="{90F0611D-CEF0-A14C-B6E8-9D7496C2D135}"/>
              </a:ext>
            </a:extLst>
          </p:cNvPr>
          <p:cNvSpPr txBox="1"/>
          <p:nvPr/>
        </p:nvSpPr>
        <p:spPr>
          <a:xfrm>
            <a:off x="584538" y="8280507"/>
            <a:ext cx="5688923" cy="646986"/>
          </a:xfrm>
          <a:prstGeom prst="wedgeRoundRectCallout">
            <a:avLst>
              <a:gd name="adj1" fmla="val 5681"/>
              <a:gd name="adj2" fmla="val -24284"/>
              <a:gd name="adj3" fmla="val 16667"/>
            </a:avLst>
          </a:prstGeom>
          <a:solidFill>
            <a:schemeClr val="accent5"/>
          </a:solidFill>
          <a:ln>
            <a:solidFill>
              <a:schemeClr val="accent4"/>
            </a:solidFill>
          </a:ln>
        </p:spPr>
        <p:txBody>
          <a:bodyPr wrap="square" lIns="72000" rIns="0" rtlCol="0">
            <a:spAutoFit/>
          </a:bodyPr>
          <a:lstStyle/>
          <a:p>
            <a:r>
              <a:rPr lang="en-GB" sz="1600" b="1" dirty="0">
                <a:latin typeface="Century Gothic" panose="020F0302020204030204"/>
              </a:rPr>
              <a:t>Note: </a:t>
            </a:r>
            <a:r>
              <a:rPr lang="en-GB" sz="1600" dirty="0">
                <a:latin typeface="Century Gothic" panose="020F0302020204030204"/>
              </a:rPr>
              <a:t>The singular forms of verbs like </a:t>
            </a:r>
            <a:r>
              <a:rPr lang="en-GB" sz="1600" i="1" dirty="0">
                <a:latin typeface="Century Gothic" panose="020F0302020204030204"/>
              </a:rPr>
              <a:t>lire </a:t>
            </a:r>
            <a:r>
              <a:rPr lang="en-GB" sz="1600" dirty="0">
                <a:latin typeface="Century Gothic" panose="020F0302020204030204"/>
              </a:rPr>
              <a:t>and </a:t>
            </a:r>
            <a:r>
              <a:rPr lang="fr-FR" sz="1600" i="1" dirty="0">
                <a:solidFill>
                  <a:srgbClr val="000000"/>
                </a:solidFill>
                <a:latin typeface="Century Gothic" panose="020B0502020202020204" pitchFamily="34" charset="0"/>
              </a:rPr>
              <a:t>écrire</a:t>
            </a:r>
            <a:r>
              <a:rPr lang="en-GB" sz="1600" dirty="0">
                <a:latin typeface="Century Gothic" panose="020F0302020204030204"/>
              </a:rPr>
              <a:t> are </a:t>
            </a:r>
            <a:r>
              <a:rPr lang="en-GB" sz="1600" b="1" dirty="0">
                <a:latin typeface="Century Gothic" panose="020F0302020204030204"/>
              </a:rPr>
              <a:t>spelled differently</a:t>
            </a:r>
            <a:r>
              <a:rPr lang="en-GB" sz="1600" dirty="0">
                <a:latin typeface="Century Gothic" panose="020F0302020204030204"/>
              </a:rPr>
              <a:t>, but </a:t>
            </a:r>
            <a:r>
              <a:rPr lang="en-GB" sz="1600" b="1" dirty="0">
                <a:latin typeface="Century Gothic" panose="020F0302020204030204"/>
              </a:rPr>
              <a:t>sound the same</a:t>
            </a:r>
            <a:r>
              <a:rPr lang="en-GB" sz="1600" dirty="0">
                <a:latin typeface="Century Gothic" panose="020F0302020204030204"/>
              </a:rPr>
              <a:t> due to the </a:t>
            </a:r>
            <a:r>
              <a:rPr lang="en-GB" sz="1600" b="1" dirty="0">
                <a:latin typeface="Century Gothic" panose="020F0302020204030204"/>
              </a:rPr>
              <a:t>SFC</a:t>
            </a:r>
            <a:r>
              <a:rPr lang="en-GB" sz="1600" dirty="0">
                <a:latin typeface="Century Gothic" panose="020F0302020204030204"/>
              </a:rPr>
              <a:t>. </a:t>
            </a:r>
            <a:endParaRPr lang="en-GB" sz="1600" dirty="0">
              <a:latin typeface="Century Gothic" panose="020F0302020204030204"/>
              <a:sym typeface="Wingdings" pitchFamily="2" charset="2"/>
            </a:endParaRPr>
          </a:p>
        </p:txBody>
      </p:sp>
      <p:sp>
        <p:nvSpPr>
          <p:cNvPr id="23" name="Rectangle 22">
            <a:extLst>
              <a:ext uri="{FF2B5EF4-FFF2-40B4-BE49-F238E27FC236}">
                <a16:creationId xmlns:a16="http://schemas.microsoft.com/office/drawing/2014/main" id="{D8F424BA-8392-1C42-8187-B7391B4D35A7}"/>
              </a:ext>
            </a:extLst>
          </p:cNvPr>
          <p:cNvSpPr/>
          <p:nvPr/>
        </p:nvSpPr>
        <p:spPr>
          <a:xfrm>
            <a:off x="126662" y="6426766"/>
            <a:ext cx="1989647"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like</a:t>
            </a:r>
            <a:r>
              <a:rPr lang="fr-FR" b="1" dirty="0">
                <a:solidFill>
                  <a:srgbClr val="000000"/>
                </a:solidFill>
                <a:latin typeface="Century Gothic" panose="020B0502020202020204" pitchFamily="34" charset="0"/>
              </a:rPr>
              <a:t> </a:t>
            </a:r>
            <a:r>
              <a:rPr lang="fr-FR" b="1" i="1" dirty="0">
                <a:solidFill>
                  <a:srgbClr val="000000"/>
                </a:solidFill>
                <a:latin typeface="Century Gothic" panose="020B0502020202020204" pitchFamily="34" charset="0"/>
              </a:rPr>
              <a:t>écrire</a:t>
            </a:r>
            <a:endParaRPr lang="en-GB" i="1" dirty="0">
              <a:solidFill>
                <a:srgbClr val="000000"/>
              </a:solidFill>
              <a:latin typeface="Century Gothic" panose="020B0502020202020204" pitchFamily="34" charset="0"/>
            </a:endParaRPr>
          </a:p>
        </p:txBody>
      </p:sp>
      <p:sp>
        <p:nvSpPr>
          <p:cNvPr id="24" name="Rectangle 23">
            <a:extLst>
              <a:ext uri="{FF2B5EF4-FFF2-40B4-BE49-F238E27FC236}">
                <a16:creationId xmlns:a16="http://schemas.microsoft.com/office/drawing/2014/main" id="{AA2F71E9-F6CB-8D4C-BE91-FBA283494A74}"/>
              </a:ext>
            </a:extLst>
          </p:cNvPr>
          <p:cNvSpPr/>
          <p:nvPr/>
        </p:nvSpPr>
        <p:spPr>
          <a:xfrm>
            <a:off x="126661" y="6775550"/>
            <a:ext cx="6731339" cy="584775"/>
          </a:xfrm>
          <a:prstGeom prst="rect">
            <a:avLst/>
          </a:prstGeom>
        </p:spPr>
        <p:txBody>
          <a:bodyPr wrap="square">
            <a:spAutoFit/>
          </a:bodyPr>
          <a:lstStyle/>
          <a:p>
            <a:r>
              <a:rPr lang="en-GB" sz="1600" dirty="0">
                <a:latin typeface="Century Gothic" panose="020F0302020204030204"/>
              </a:rPr>
              <a:t>With verbs like </a:t>
            </a:r>
            <a:r>
              <a:rPr lang="en-GB" sz="1600" b="1" i="1" dirty="0" err="1">
                <a:latin typeface="Century Gothic" panose="020F0302020204030204"/>
              </a:rPr>
              <a:t>écrire</a:t>
            </a:r>
            <a:r>
              <a:rPr lang="en-GB" sz="1600" b="1" i="1" dirty="0">
                <a:latin typeface="Century Gothic" panose="020F0302020204030204"/>
              </a:rPr>
              <a:t> </a:t>
            </a:r>
            <a:r>
              <a:rPr lang="en-GB" sz="1600" dirty="0">
                <a:latin typeface="Century Gothic" panose="020F0302020204030204"/>
              </a:rPr>
              <a:t>(e.g., </a:t>
            </a:r>
            <a:r>
              <a:rPr lang="en-GB" sz="1600" dirty="0" err="1">
                <a:latin typeface="Century Gothic" panose="020F0302020204030204"/>
              </a:rPr>
              <a:t>décrire</a:t>
            </a:r>
            <a:r>
              <a:rPr lang="en-GB" sz="1600" dirty="0">
                <a:latin typeface="Century Gothic" panose="020F0302020204030204"/>
              </a:rPr>
              <a:t>) also make their singular forms by removing </a:t>
            </a:r>
            <a:r>
              <a:rPr lang="en-GB" sz="1600" b="1" dirty="0">
                <a:latin typeface="Century Gothic" panose="020F0302020204030204"/>
              </a:rPr>
              <a:t>-RE</a:t>
            </a:r>
            <a:r>
              <a:rPr lang="en-GB" sz="1600" dirty="0">
                <a:latin typeface="Century Gothic" panose="020F0302020204030204"/>
              </a:rPr>
              <a:t> and add</a:t>
            </a:r>
            <a:r>
              <a:rPr lang="en-GB" sz="1600" b="1" dirty="0">
                <a:latin typeface="Century Gothic" panose="020F0302020204030204"/>
              </a:rPr>
              <a:t> -s </a:t>
            </a:r>
            <a:r>
              <a:rPr lang="en-GB" sz="1600" dirty="0">
                <a:latin typeface="Century Gothic" panose="020F0302020204030204"/>
              </a:rPr>
              <a:t>(</a:t>
            </a:r>
            <a:r>
              <a:rPr lang="en-GB" sz="1600" i="1" dirty="0">
                <a:latin typeface="Century Gothic" panose="020F0302020204030204"/>
              </a:rPr>
              <a:t>je, </a:t>
            </a:r>
            <a:r>
              <a:rPr lang="en-GB" sz="1600" i="1" dirty="0" err="1">
                <a:latin typeface="Century Gothic" panose="020F0302020204030204"/>
              </a:rPr>
              <a:t>tu</a:t>
            </a:r>
            <a:r>
              <a:rPr lang="en-GB" sz="1600" dirty="0">
                <a:latin typeface="Century Gothic" panose="020F0302020204030204"/>
              </a:rPr>
              <a:t>) or </a:t>
            </a:r>
            <a:r>
              <a:rPr lang="en-GB" sz="1600" b="1" dirty="0">
                <a:latin typeface="Century Gothic" panose="020F0302020204030204"/>
              </a:rPr>
              <a:t>-t </a:t>
            </a:r>
            <a:r>
              <a:rPr lang="en-GB" sz="1600" dirty="0">
                <a:latin typeface="Century Gothic" panose="020F0302020204030204"/>
              </a:rPr>
              <a:t>(</a:t>
            </a:r>
            <a:r>
              <a:rPr lang="en-GB" sz="1600" i="1" dirty="0">
                <a:latin typeface="Century Gothic" panose="020F0302020204030204"/>
              </a:rPr>
              <a:t>il/</a:t>
            </a:r>
            <a:r>
              <a:rPr lang="en-GB" sz="1600" i="1" dirty="0" err="1">
                <a:latin typeface="Century Gothic" panose="020F0302020204030204"/>
              </a:rPr>
              <a:t>elle</a:t>
            </a:r>
            <a:r>
              <a:rPr lang="en-GB" sz="1600" dirty="0">
                <a:latin typeface="Century Gothic" panose="020F0302020204030204"/>
              </a:rPr>
              <a:t>): 	</a:t>
            </a:r>
          </a:p>
        </p:txBody>
      </p:sp>
      <p:graphicFrame>
        <p:nvGraphicFramePr>
          <p:cNvPr id="25" name="Table 6">
            <a:extLst>
              <a:ext uri="{FF2B5EF4-FFF2-40B4-BE49-F238E27FC236}">
                <a16:creationId xmlns:a16="http://schemas.microsoft.com/office/drawing/2014/main" id="{31AF565E-E815-AE4A-8659-C04A1E9E5632}"/>
              </a:ext>
            </a:extLst>
          </p:cNvPr>
          <p:cNvGraphicFramePr>
            <a:graphicFrameLocks noGrp="1"/>
          </p:cNvGraphicFramePr>
          <p:nvPr>
            <p:extLst>
              <p:ext uri="{D42A27DB-BD31-4B8C-83A1-F6EECF244321}">
                <p14:modId xmlns:p14="http://schemas.microsoft.com/office/powerpoint/2010/main" val="1883660412"/>
              </p:ext>
            </p:extLst>
          </p:nvPr>
        </p:nvGraphicFramePr>
        <p:xfrm>
          <a:off x="2439237" y="7391287"/>
          <a:ext cx="4293900" cy="819840"/>
        </p:xfrm>
        <a:graphic>
          <a:graphicData uri="http://schemas.openxmlformats.org/drawingml/2006/table">
            <a:tbl>
              <a:tblPr firstRow="1" bandRow="1">
                <a:tableStyleId>{5C22544A-7EE6-4342-B048-85BDC9FD1C3A}</a:tableStyleId>
              </a:tblPr>
              <a:tblGrid>
                <a:gridCol w="1436400">
                  <a:extLst>
                    <a:ext uri="{9D8B030D-6E8A-4147-A177-3AD203B41FA5}">
                      <a16:colId xmlns:a16="http://schemas.microsoft.com/office/drawing/2014/main" val="1759181036"/>
                    </a:ext>
                  </a:extLst>
                </a:gridCol>
                <a:gridCol w="2857500">
                  <a:extLst>
                    <a:ext uri="{9D8B030D-6E8A-4147-A177-3AD203B41FA5}">
                      <a16:colId xmlns:a16="http://schemas.microsoft.com/office/drawing/2014/main" val="2195805677"/>
                    </a:ext>
                  </a:extLst>
                </a:gridCol>
              </a:tblGrid>
              <a:tr h="128936">
                <a:tc>
                  <a:txBody>
                    <a:bodyPr/>
                    <a:lstStyle/>
                    <a:p>
                      <a:r>
                        <a:rPr lang="en-US" sz="1600" dirty="0" err="1">
                          <a:solidFill>
                            <a:schemeClr val="tx1"/>
                          </a:solidFill>
                          <a:latin typeface="Century Gothic" panose="020B0502020202020204" pitchFamily="34" charset="0"/>
                        </a:rPr>
                        <a:t>j'</a:t>
                      </a:r>
                      <a:r>
                        <a:rPr lang="en-US" sz="1600" b="0" dirty="0" err="1">
                          <a:solidFill>
                            <a:schemeClr val="tx1"/>
                          </a:solidFill>
                          <a:latin typeface="Century Gothic" panose="020B0502020202020204" pitchFamily="34" charset="0"/>
                        </a:rPr>
                        <a:t>écri</a:t>
                      </a:r>
                      <a:r>
                        <a:rPr lang="en-US" sz="1600" b="1" dirty="0" err="1">
                          <a:solidFill>
                            <a:schemeClr val="tx1"/>
                          </a:solidFill>
                          <a:latin typeface="Century Gothic" panose="020B0502020202020204" pitchFamily="34" charset="0"/>
                        </a:rPr>
                        <a:t>s</a:t>
                      </a:r>
                      <a:endParaRPr lang="en-US" sz="1600" dirty="0">
                        <a:solidFill>
                          <a:schemeClr val="tx1"/>
                        </a:solidFill>
                        <a:latin typeface="Century Gothic" panose="020B0502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Century Gothic" panose="020B0502020202020204" pitchFamily="34" charset="0"/>
                        </a:rPr>
                        <a:t>I write, am writing</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18138629"/>
                  </a:ext>
                </a:extLst>
              </a:tr>
              <a:tr h="288000">
                <a:tc>
                  <a:txBody>
                    <a:bodyPr/>
                    <a:lstStyle/>
                    <a:p>
                      <a:r>
                        <a:rPr lang="en-US" sz="1600" b="1" dirty="0" err="1">
                          <a:solidFill>
                            <a:schemeClr val="tx1"/>
                          </a:solidFill>
                          <a:latin typeface="Century Gothic" panose="020B0502020202020204" pitchFamily="34" charset="0"/>
                        </a:rPr>
                        <a:t>tu</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décri</a:t>
                      </a:r>
                      <a:r>
                        <a:rPr lang="en-US" sz="1600" b="1" dirty="0" err="1">
                          <a:solidFill>
                            <a:schemeClr val="tx1"/>
                          </a:solidFill>
                          <a:latin typeface="Century Gothic" panose="020B0502020202020204" pitchFamily="34" charset="0"/>
                        </a:rPr>
                        <a:t>s</a:t>
                      </a:r>
                      <a:endParaRPr lang="en-US" sz="1600" b="1" dirty="0">
                        <a:solidFill>
                          <a:schemeClr val="tx1"/>
                        </a:solidFill>
                        <a:latin typeface="Century Gothic" panose="020B0502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tx1"/>
                          </a:solidFill>
                          <a:latin typeface="Century Gothic" panose="020B0502020202020204" pitchFamily="34" charset="0"/>
                        </a:rPr>
                        <a:t>you describe, are describing</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9099041"/>
                  </a:ext>
                </a:extLst>
              </a:tr>
              <a:tr h="288000">
                <a:tc>
                  <a:txBody>
                    <a:bodyPr/>
                    <a:lstStyle/>
                    <a:p>
                      <a:r>
                        <a:rPr lang="en-US" sz="1600" b="1" dirty="0">
                          <a:solidFill>
                            <a:schemeClr val="tx1"/>
                          </a:solidFill>
                          <a:latin typeface="Century Gothic" panose="020B0502020202020204" pitchFamily="34" charset="0"/>
                        </a:rPr>
                        <a:t>il/</a:t>
                      </a:r>
                      <a:r>
                        <a:rPr lang="en-US" sz="1600" b="1" dirty="0" err="1">
                          <a:solidFill>
                            <a:schemeClr val="tx1"/>
                          </a:solidFill>
                          <a:latin typeface="Century Gothic" panose="020B0502020202020204" pitchFamily="34" charset="0"/>
                        </a:rPr>
                        <a:t>elle</a:t>
                      </a:r>
                      <a:r>
                        <a:rPr lang="en-US" sz="1600" b="1"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écri</a:t>
                      </a:r>
                      <a:r>
                        <a:rPr lang="en-US" sz="1600" b="1" dirty="0" err="1">
                          <a:solidFill>
                            <a:schemeClr val="tx1"/>
                          </a:solidFill>
                          <a:latin typeface="Century Gothic" panose="020B0502020202020204" pitchFamily="34" charset="0"/>
                        </a:rPr>
                        <a:t>t</a:t>
                      </a:r>
                      <a:endParaRPr lang="en-US" sz="1600" b="1" dirty="0">
                        <a:solidFill>
                          <a:schemeClr val="tx1"/>
                        </a:solidFill>
                        <a:latin typeface="Century Gothic" panose="020B050202020202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tx1"/>
                          </a:solidFill>
                          <a:latin typeface="Century Gothic" panose="020B0502020202020204" pitchFamily="34" charset="0"/>
                        </a:rPr>
                        <a:t>(s)he writes, is writing</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9031107"/>
                  </a:ext>
                </a:extLst>
              </a:tr>
            </a:tbl>
          </a:graphicData>
        </a:graphic>
      </p:graphicFrame>
      <p:graphicFrame>
        <p:nvGraphicFramePr>
          <p:cNvPr id="26" name="Table 6">
            <a:extLst>
              <a:ext uri="{FF2B5EF4-FFF2-40B4-BE49-F238E27FC236}">
                <a16:creationId xmlns:a16="http://schemas.microsoft.com/office/drawing/2014/main" id="{D145BFA1-BD88-A245-89C1-2B285EF11D4E}"/>
              </a:ext>
            </a:extLst>
          </p:cNvPr>
          <p:cNvGraphicFramePr>
            <a:graphicFrameLocks noGrp="1"/>
          </p:cNvGraphicFramePr>
          <p:nvPr>
            <p:extLst>
              <p:ext uri="{D42A27DB-BD31-4B8C-83A1-F6EECF244321}">
                <p14:modId xmlns:p14="http://schemas.microsoft.com/office/powerpoint/2010/main" val="769591197"/>
              </p:ext>
            </p:extLst>
          </p:nvPr>
        </p:nvGraphicFramePr>
        <p:xfrm>
          <a:off x="2420575" y="5548624"/>
          <a:ext cx="4338955" cy="819840"/>
        </p:xfrm>
        <a:graphic>
          <a:graphicData uri="http://schemas.openxmlformats.org/drawingml/2006/table">
            <a:tbl>
              <a:tblPr firstRow="1" bandRow="1">
                <a:tableStyleId>{5C22544A-7EE6-4342-B048-85BDC9FD1C3A}</a:tableStyleId>
              </a:tblPr>
              <a:tblGrid>
                <a:gridCol w="1437749">
                  <a:extLst>
                    <a:ext uri="{9D8B030D-6E8A-4147-A177-3AD203B41FA5}">
                      <a16:colId xmlns:a16="http://schemas.microsoft.com/office/drawing/2014/main" val="1759181036"/>
                    </a:ext>
                  </a:extLst>
                </a:gridCol>
                <a:gridCol w="2901206">
                  <a:extLst>
                    <a:ext uri="{9D8B030D-6E8A-4147-A177-3AD203B41FA5}">
                      <a16:colId xmlns:a16="http://schemas.microsoft.com/office/drawing/2014/main" val="2195805677"/>
                    </a:ext>
                  </a:extLst>
                </a:gridCol>
              </a:tblGrid>
              <a:tr h="128936">
                <a:tc>
                  <a:txBody>
                    <a:bodyPr/>
                    <a:lstStyle/>
                    <a:p>
                      <a:r>
                        <a:rPr lang="en-US" sz="1600" dirty="0">
                          <a:solidFill>
                            <a:schemeClr val="tx1"/>
                          </a:solidFill>
                          <a:latin typeface="Century Gothic" panose="020B0502020202020204" pitchFamily="34" charset="0"/>
                        </a:rPr>
                        <a:t>je </a:t>
                      </a:r>
                      <a:r>
                        <a:rPr lang="en-US" sz="1600" b="0" dirty="0">
                          <a:solidFill>
                            <a:schemeClr val="tx1"/>
                          </a:solidFill>
                          <a:latin typeface="Century Gothic" panose="020B0502020202020204" pitchFamily="34" charset="0"/>
                        </a:rPr>
                        <a:t>di</a:t>
                      </a:r>
                      <a:r>
                        <a:rPr lang="en-US" sz="1600" b="1" dirty="0">
                          <a:solidFill>
                            <a:schemeClr val="tx1"/>
                          </a:solidFill>
                          <a:latin typeface="Century Gothic" panose="020B0502020202020204" pitchFamily="34" charset="0"/>
                        </a:rPr>
                        <a:t>s</a:t>
                      </a:r>
                      <a:endParaRPr lang="en-US" sz="1600" dirty="0">
                        <a:solidFill>
                          <a:schemeClr val="tx1"/>
                        </a:solidFill>
                        <a:latin typeface="Century Gothic" panose="020B0502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Century Gothic" panose="020B0502020202020204" pitchFamily="34" charset="0"/>
                        </a:rPr>
                        <a:t>I say, am saying</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18138629"/>
                  </a:ext>
                </a:extLst>
              </a:tr>
              <a:tr h="288000">
                <a:tc>
                  <a:txBody>
                    <a:bodyPr/>
                    <a:lstStyle/>
                    <a:p>
                      <a:r>
                        <a:rPr lang="en-US" sz="1600" b="1" dirty="0" err="1">
                          <a:solidFill>
                            <a:schemeClr val="tx1"/>
                          </a:solidFill>
                          <a:latin typeface="Century Gothic" panose="020B0502020202020204" pitchFamily="34" charset="0"/>
                        </a:rPr>
                        <a:t>tu</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li</a:t>
                      </a:r>
                      <a:r>
                        <a:rPr lang="en-US" sz="1600" b="1" dirty="0" err="1">
                          <a:solidFill>
                            <a:schemeClr val="tx1"/>
                          </a:solidFill>
                          <a:latin typeface="Century Gothic" panose="020B0502020202020204" pitchFamily="34" charset="0"/>
                        </a:rPr>
                        <a:t>s</a:t>
                      </a:r>
                      <a:endParaRPr lang="en-US" sz="1600" b="1" dirty="0">
                        <a:solidFill>
                          <a:schemeClr val="tx1"/>
                        </a:solidFill>
                        <a:latin typeface="Century Gothic" panose="020B0502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a:solidFill>
                            <a:schemeClr val="tx1"/>
                          </a:solidFill>
                          <a:latin typeface="Century Gothic" panose="020B0502020202020204" pitchFamily="34" charset="0"/>
                        </a:rPr>
                        <a:t>you read, </a:t>
                      </a:r>
                      <a:r>
                        <a:rPr lang="en-US" sz="1600" dirty="0">
                          <a:solidFill>
                            <a:schemeClr val="tx1"/>
                          </a:solidFill>
                          <a:latin typeface="Century Gothic" panose="020B0502020202020204" pitchFamily="34" charset="0"/>
                        </a:rPr>
                        <a:t>are reading</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9099041"/>
                  </a:ext>
                </a:extLst>
              </a:tr>
              <a:tr h="288000">
                <a:tc>
                  <a:txBody>
                    <a:bodyPr/>
                    <a:lstStyle/>
                    <a:p>
                      <a:r>
                        <a:rPr lang="en-US" sz="1600" b="1" dirty="0">
                          <a:solidFill>
                            <a:schemeClr val="tx1"/>
                          </a:solidFill>
                          <a:latin typeface="Century Gothic" panose="020B0502020202020204" pitchFamily="34" charset="0"/>
                        </a:rPr>
                        <a:t>il/</a:t>
                      </a:r>
                      <a:r>
                        <a:rPr lang="en-US" sz="1600" b="1" dirty="0" err="1">
                          <a:solidFill>
                            <a:schemeClr val="tx1"/>
                          </a:solidFill>
                          <a:latin typeface="Century Gothic" panose="020B0502020202020204" pitchFamily="34" charset="0"/>
                        </a:rPr>
                        <a:t>elle</a:t>
                      </a:r>
                      <a:r>
                        <a:rPr lang="en-US" sz="1600" b="1" dirty="0">
                          <a:solidFill>
                            <a:schemeClr val="tx1"/>
                          </a:solidFill>
                          <a:latin typeface="Century Gothic" panose="020B0502020202020204" pitchFamily="34" charset="0"/>
                        </a:rPr>
                        <a:t> </a:t>
                      </a:r>
                      <a:r>
                        <a:rPr lang="en-US" sz="1600" b="0" dirty="0" err="1">
                          <a:solidFill>
                            <a:schemeClr val="tx1"/>
                          </a:solidFill>
                          <a:latin typeface="Century Gothic" panose="020B0502020202020204" pitchFamily="34" charset="0"/>
                        </a:rPr>
                        <a:t>tradu</a:t>
                      </a:r>
                      <a:r>
                        <a:rPr lang="en-US" sz="1600" dirty="0" err="1">
                          <a:solidFill>
                            <a:schemeClr val="tx1"/>
                          </a:solidFill>
                          <a:latin typeface="Century Gothic" panose="020B0502020202020204" pitchFamily="34" charset="0"/>
                        </a:rPr>
                        <a:t>i</a:t>
                      </a:r>
                      <a:r>
                        <a:rPr lang="en-US" sz="1600" b="1" dirty="0" err="1">
                          <a:solidFill>
                            <a:schemeClr val="tx1"/>
                          </a:solidFill>
                          <a:latin typeface="Century Gothic" panose="020B0502020202020204" pitchFamily="34" charset="0"/>
                        </a:rPr>
                        <a:t>t</a:t>
                      </a:r>
                      <a:endParaRPr lang="en-US" sz="1600" b="1" dirty="0">
                        <a:solidFill>
                          <a:schemeClr val="tx1"/>
                        </a:solidFill>
                        <a:latin typeface="Century Gothic" panose="020B050202020202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tx1"/>
                          </a:solidFill>
                          <a:latin typeface="Century Gothic" panose="020B0502020202020204" pitchFamily="34" charset="0"/>
                        </a:rPr>
                        <a:t>(s)he translates, is translating</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9031107"/>
                  </a:ext>
                </a:extLst>
              </a:tr>
            </a:tbl>
          </a:graphicData>
        </a:graphic>
      </p:graphicFrame>
      <p:pic>
        <p:nvPicPr>
          <p:cNvPr id="18" name="Picture 17" descr="A girl (Léa)">
            <a:extLst>
              <a:ext uri="{FF2B5EF4-FFF2-40B4-BE49-F238E27FC236}">
                <a16:creationId xmlns:a16="http://schemas.microsoft.com/office/drawing/2014/main" id="{429283DE-2849-443B-8B93-1BDE4AD2A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9458" y="3416882"/>
            <a:ext cx="1173831" cy="1173831"/>
          </a:xfrm>
          <a:prstGeom prst="rect">
            <a:avLst/>
          </a:prstGeom>
        </p:spPr>
      </p:pic>
      <p:sp>
        <p:nvSpPr>
          <p:cNvPr id="3" name="Thought Bubble: Cloud 2">
            <a:extLst>
              <a:ext uri="{FF2B5EF4-FFF2-40B4-BE49-F238E27FC236}">
                <a16:creationId xmlns:a16="http://schemas.microsoft.com/office/drawing/2014/main" id="{E09B8523-C75F-4AEA-AF04-C88E0F23D0C8}"/>
              </a:ext>
            </a:extLst>
          </p:cNvPr>
          <p:cNvSpPr/>
          <p:nvPr/>
        </p:nvSpPr>
        <p:spPr>
          <a:xfrm>
            <a:off x="3677785" y="3558200"/>
            <a:ext cx="2489200" cy="1173831"/>
          </a:xfrm>
          <a:prstGeom prst="cloudCallout">
            <a:avLst>
              <a:gd name="adj1" fmla="val -59445"/>
              <a:gd name="adj2" fmla="val -18025"/>
            </a:avLst>
          </a:prstGeom>
          <a:solidFill>
            <a:schemeClr val="accent5"/>
          </a:solidFill>
          <a:ln w="12700" cap="flat" cmpd="sng" algn="ctr">
            <a:solidFill>
              <a:schemeClr val="tx1"/>
            </a:solid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GB" sz="1600" b="0" i="0" u="none" strike="noStrike" kern="0" cap="none" spc="0" normalizeH="0" baseline="0" noProof="0" dirty="0">
                <a:ln>
                  <a:noFill/>
                </a:ln>
                <a:effectLst/>
                <a:uLnTx/>
                <a:uFillTx/>
                <a:latin typeface="Century Gothic" panose="020F0302020204030204"/>
                <a:ea typeface="+mn-ea"/>
                <a:cs typeface="+mn-cs"/>
              </a:rPr>
              <a:t>Je </a:t>
            </a:r>
            <a:r>
              <a:rPr kumimoji="0" lang="en-GB" sz="1600" b="0" i="0" u="none" strike="noStrike" kern="0" cap="none" spc="0" normalizeH="0" baseline="0" noProof="0" dirty="0" err="1">
                <a:ln>
                  <a:noFill/>
                </a:ln>
                <a:effectLst/>
                <a:uLnTx/>
                <a:uFillTx/>
                <a:latin typeface="Century Gothic" panose="020F0302020204030204"/>
                <a:ea typeface="+mn-ea"/>
                <a:cs typeface="+mn-cs"/>
              </a:rPr>
              <a:t>veux</a:t>
            </a:r>
            <a:r>
              <a:rPr kumimoji="0" lang="en-GB" sz="1600" b="0" i="0" u="none" strike="noStrike" kern="0" cap="none" spc="0" normalizeH="0" baseline="0" noProof="0" dirty="0">
                <a:ln>
                  <a:noFill/>
                </a:ln>
                <a:effectLst/>
                <a:uLnTx/>
                <a:uFillTx/>
                <a:latin typeface="Century Gothic" panose="020F0302020204030204"/>
                <a:ea typeface="+mn-ea"/>
                <a:cs typeface="+mn-cs"/>
              </a:rPr>
              <a:t> manger tout le gâteau</a:t>
            </a:r>
            <a:endParaRPr kumimoji="0" lang="fr-FR" sz="1600" b="0" i="0" u="none" strike="noStrike" kern="0" cap="none" spc="0" normalizeH="0" baseline="0" noProof="0" dirty="0">
              <a:ln>
                <a:noFill/>
              </a:ln>
              <a:effectLst/>
              <a:uLnTx/>
              <a:uFillTx/>
              <a:latin typeface="Century Gothic" panose="020F0302020204030204"/>
              <a:ea typeface="+mn-ea"/>
              <a:cs typeface="+mn-cs"/>
            </a:endParaRPr>
          </a:p>
        </p:txBody>
      </p:sp>
      <p:pic>
        <p:nvPicPr>
          <p:cNvPr id="3074" name="Picture 2" descr="Flat Cake Clip Art">
            <a:extLst>
              <a:ext uri="{FF2B5EF4-FFF2-40B4-BE49-F238E27FC236}">
                <a16:creationId xmlns:a16="http://schemas.microsoft.com/office/drawing/2014/main" id="{AD2874D1-0C77-4A88-A460-BD652E02D5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1861" y="3840189"/>
            <a:ext cx="1089620" cy="1020611"/>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60</a:t>
            </a:r>
          </a:p>
        </p:txBody>
      </p:sp>
      <p:pic>
        <p:nvPicPr>
          <p:cNvPr id="3076" name="Picture 4" descr="Paper Pencil Clip Art">
            <a:extLst>
              <a:ext uri="{FF2B5EF4-FFF2-40B4-BE49-F238E27FC236}">
                <a16:creationId xmlns:a16="http://schemas.microsoft.com/office/drawing/2014/main" id="{FB5EC186-3FC5-4251-A260-373DC31E93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51730">
            <a:off x="912205" y="7455982"/>
            <a:ext cx="536575" cy="59619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ack of books">
            <a:extLst>
              <a:ext uri="{FF2B5EF4-FFF2-40B4-BE49-F238E27FC236}">
                <a16:creationId xmlns:a16="http://schemas.microsoft.com/office/drawing/2014/main" id="{5343DE40-C8C8-498B-9895-F6874760C2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392" y="5600781"/>
            <a:ext cx="930316" cy="70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1948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7D3DE4-1B8E-4EF9-A0F4-FAE19AE97A2E}"/>
              </a:ext>
            </a:extLst>
          </p:cNvPr>
          <p:cNvSpPr/>
          <p:nvPr/>
        </p:nvSpPr>
        <p:spPr>
          <a:xfrm>
            <a:off x="5021041"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Lst>
          </p:cNvPr>
          <p:cNvSpPr/>
          <p:nvPr/>
        </p:nvSpPr>
        <p:spPr>
          <a:xfrm>
            <a:off x="108000" y="145318"/>
            <a:ext cx="3584577" cy="65415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18"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61</a:t>
            </a:r>
          </a:p>
        </p:txBody>
      </p:sp>
      <p:sp>
        <p:nvSpPr>
          <p:cNvPr id="26" name="Rounded Rectangle 25"/>
          <p:cNvSpPr/>
          <p:nvPr/>
        </p:nvSpPr>
        <p:spPr>
          <a:xfrm>
            <a:off x="3429000" y="7898646"/>
            <a:ext cx="1222383" cy="959258"/>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0000"/>
              </a:solidFill>
              <a:latin typeface="Century Gothic" panose="020B0502020202020204" pitchFamily="34" charset="0"/>
            </a:endParaRPr>
          </a:p>
          <a:p>
            <a:pPr algn="ctr"/>
            <a:r>
              <a:rPr lang="en-GB" sz="1400" b="1" dirty="0">
                <a:solidFill>
                  <a:srgbClr val="000000"/>
                </a:solidFill>
                <a:latin typeface="Century Gothic" panose="020B0502020202020204" pitchFamily="34" charset="0"/>
              </a:rPr>
              <a:t>Revisit vocab 8.3.1.1 &amp; 8.2.1.1</a:t>
            </a:r>
          </a:p>
          <a:p>
            <a:pPr algn="ctr"/>
            <a:endParaRPr lang="en-GB" sz="1400" b="1" dirty="0">
              <a:solidFill>
                <a:srgbClr val="000000"/>
              </a:solidFill>
              <a:latin typeface="Century Gothic" panose="020B0502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931157686"/>
              </p:ext>
            </p:extLst>
          </p:nvPr>
        </p:nvGraphicFramePr>
        <p:xfrm>
          <a:off x="885728" y="2684194"/>
          <a:ext cx="4938963" cy="3711840"/>
        </p:xfrm>
        <a:graphic>
          <a:graphicData uri="http://schemas.openxmlformats.org/drawingml/2006/table">
            <a:tbl>
              <a:tblPr>
                <a:tableStyleId>{5940675A-B579-460E-94D1-54222C63F5DA}</a:tableStyleId>
              </a:tblPr>
              <a:tblGrid>
                <a:gridCol w="554650">
                  <a:extLst>
                    <a:ext uri="{9D8B030D-6E8A-4147-A177-3AD203B41FA5}">
                      <a16:colId xmlns:a16="http://schemas.microsoft.com/office/drawing/2014/main" val="2510458304"/>
                    </a:ext>
                  </a:extLst>
                </a:gridCol>
                <a:gridCol w="1802425">
                  <a:extLst>
                    <a:ext uri="{9D8B030D-6E8A-4147-A177-3AD203B41FA5}">
                      <a16:colId xmlns:a16="http://schemas.microsoft.com/office/drawing/2014/main" val="2576834893"/>
                    </a:ext>
                  </a:extLst>
                </a:gridCol>
                <a:gridCol w="2581888">
                  <a:extLst>
                    <a:ext uri="{9D8B030D-6E8A-4147-A177-3AD203B41FA5}">
                      <a16:colId xmlns:a16="http://schemas.microsoft.com/office/drawing/2014/main" val="3222018720"/>
                    </a:ext>
                  </a:extLst>
                </a:gridCol>
              </a:tblGrid>
              <a:tr h="326907">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décrire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to describe, describing</a:t>
                      </a:r>
                    </a:p>
                  </a:txBody>
                  <a:tcPr marL="90000" marR="90000" marT="46800" marB="46800" anchor="b"/>
                </a:tc>
                <a:extLst>
                  <a:ext uri="{0D108BD9-81ED-4DB2-BD59-A6C34878D82A}">
                    <a16:rowId xmlns:a16="http://schemas.microsoft.com/office/drawing/2014/main" val="1909957860"/>
                  </a:ext>
                </a:extLst>
              </a:tr>
              <a:tr h="182809">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traduire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to translate, translating</a:t>
                      </a:r>
                    </a:p>
                  </a:txBody>
                  <a:tcPr marL="90000" marR="90000" marT="46800" marB="46800" anchor="b"/>
                </a:tc>
                <a:extLst>
                  <a:ext uri="{0D108BD9-81ED-4DB2-BD59-A6C34878D82A}">
                    <a16:rowId xmlns:a16="http://schemas.microsoft.com/office/drawing/2014/main" val="141838412"/>
                  </a:ext>
                </a:extLst>
              </a:tr>
              <a:tr h="182809">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il/elle lit</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he/she reads, is reading</a:t>
                      </a:r>
                    </a:p>
                  </a:txBody>
                  <a:tcPr marL="90000" marR="90000" marT="46800" marB="46800" anchor="b"/>
                </a:tc>
                <a:extLst>
                  <a:ext uri="{0D108BD9-81ED-4DB2-BD59-A6C34878D82A}">
                    <a16:rowId xmlns:a16="http://schemas.microsoft.com/office/drawing/2014/main" val="3102503621"/>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la communauté</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community</a:t>
                      </a:r>
                    </a:p>
                  </a:txBody>
                  <a:tcPr marL="90000" marR="90000" marT="46800" marB="46800" anchor="b"/>
                </a:tc>
                <a:extLst>
                  <a:ext uri="{0D108BD9-81ED-4DB2-BD59-A6C34878D82A}">
                    <a16:rowId xmlns:a16="http://schemas.microsoft.com/office/drawing/2014/main" val="3029552813"/>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la culture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culture</a:t>
                      </a:r>
                    </a:p>
                  </a:txBody>
                  <a:tcPr marL="90000" marR="90000" marT="46800" marB="46800" anchor="b"/>
                </a:tc>
                <a:extLst>
                  <a:ext uri="{0D108BD9-81ED-4DB2-BD59-A6C34878D82A}">
                    <a16:rowId xmlns:a16="http://schemas.microsoft.com/office/drawing/2014/main" val="2368745537"/>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l’expérience (f)</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experience</a:t>
                      </a:r>
                    </a:p>
                  </a:txBody>
                  <a:tcPr marL="90000" marR="90000" marT="46800" marB="46800" anchor="b"/>
                </a:tc>
                <a:extLst>
                  <a:ext uri="{0D108BD9-81ED-4DB2-BD59-A6C34878D82A}">
                    <a16:rowId xmlns:a16="http://schemas.microsoft.com/office/drawing/2014/main" val="3491161878"/>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l’information (f)</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information</a:t>
                      </a:r>
                    </a:p>
                  </a:txBody>
                  <a:tcPr marL="90000" marR="90000" marT="46800" marB="46800" anchor="b"/>
                </a:tc>
                <a:extLst>
                  <a:ext uri="{0D108BD9-81ED-4DB2-BD59-A6C34878D82A}">
                    <a16:rowId xmlns:a16="http://schemas.microsoft.com/office/drawing/2014/main" val="711583087"/>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 produit</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product</a:t>
                      </a:r>
                    </a:p>
                  </a:txBody>
                  <a:tcPr marL="90000" marR="90000" marT="46800" marB="46800" anchor="b"/>
                </a:tc>
                <a:extLst>
                  <a:ext uri="{0D108BD9-81ED-4DB2-BD59-A6C34878D82A}">
                    <a16:rowId xmlns:a16="http://schemas.microsoft.com/office/drawing/2014/main" val="977986458"/>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 programme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schedule</a:t>
                      </a:r>
                    </a:p>
                  </a:txBody>
                  <a:tcPr marL="90000" marR="90000" marT="46800" marB="46800" anchor="b"/>
                </a:tc>
                <a:extLst>
                  <a:ext uri="{0D108BD9-81ED-4DB2-BD59-A6C34878D82A}">
                    <a16:rowId xmlns:a16="http://schemas.microsoft.com/office/drawing/2014/main" val="3008129673"/>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tout(e)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all, the whole (m/f)</a:t>
                      </a:r>
                    </a:p>
                  </a:txBody>
                  <a:tcPr marL="90000" marR="90000" marT="46800" marB="46800" anchor="b"/>
                </a:tc>
                <a:extLst>
                  <a:ext uri="{0D108BD9-81ED-4DB2-BD59-A6C34878D82A}">
                    <a16:rowId xmlns:a16="http://schemas.microsoft.com/office/drawing/2014/main" val="4091572625"/>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tous</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all, the whole (</a:t>
                      </a:r>
                      <a:r>
                        <a:rPr lang="en-GB" sz="1600" dirty="0" err="1">
                          <a:effectLst/>
                          <a:latin typeface="Century Gothic" panose="020B0502020202020204" pitchFamily="34" charset="0"/>
                        </a:rPr>
                        <a:t>mpl</a:t>
                      </a:r>
                      <a:r>
                        <a:rPr lang="en-GB" sz="1600" dirty="0">
                          <a:effectLst/>
                          <a:latin typeface="Century Gothic" panose="020B0502020202020204" pitchFamily="34" charset="0"/>
                        </a:rPr>
                        <a:t>)</a:t>
                      </a:r>
                    </a:p>
                  </a:txBody>
                  <a:tcPr marL="90000" marR="90000" marT="46800" marB="46800" anchor="b"/>
                </a:tc>
                <a:extLst>
                  <a:ext uri="{0D108BD9-81ED-4DB2-BD59-A6C34878D82A}">
                    <a16:rowId xmlns:a16="http://schemas.microsoft.com/office/drawing/2014/main" val="265437678"/>
                  </a:ext>
                </a:extLst>
              </a:tr>
            </a:tbl>
          </a:graphicData>
        </a:graphic>
      </p:graphicFrame>
      <p:pic>
        <p:nvPicPr>
          <p:cNvPr id="12" name="Picture 12" descr="Community, Crowd, Group, Man, Men, Women, Woman, People">
            <a:extLst>
              <a:ext uri="{FF2B5EF4-FFF2-40B4-BE49-F238E27FC236}">
                <a16:creationId xmlns:a16="http://schemas.microsoft.com/office/drawing/2014/main" id="{81BAE8D4-6719-3442-B123-2D5ACD75E9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0141" y="1167206"/>
            <a:ext cx="2630900" cy="13154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Information, Info, Tips, Icon">
            <a:extLst>
              <a:ext uri="{FF2B5EF4-FFF2-40B4-BE49-F238E27FC236}">
                <a16:creationId xmlns:a16="http://schemas.microsoft.com/office/drawing/2014/main" id="{24DA47DC-3922-AB44-BF37-39134C8FE2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2340" y="1216245"/>
            <a:ext cx="1173585" cy="11735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Calendar, Date, Month, Day, Week, Schedule, Reminder">
            <a:extLst>
              <a:ext uri="{FF2B5EF4-FFF2-40B4-BE49-F238E27FC236}">
                <a16:creationId xmlns:a16="http://schemas.microsoft.com/office/drawing/2014/main" id="{B41BC8DD-9389-0C49-80A5-1EEC102A028B}"/>
              </a:ext>
            </a:extLst>
          </p:cNvPr>
          <p:cNvPicPr>
            <a:picLocks noChangeAspect="1" noChangeArrowheads="1"/>
          </p:cNvPicPr>
          <p:nvPr/>
        </p:nvPicPr>
        <p:blipFill>
          <a:blip r:embed="rId5" cstate="print">
            <a:clrChange>
              <a:clrFrom>
                <a:srgbClr val="B2EBF2"/>
              </a:clrFrom>
              <a:clrTo>
                <a:srgbClr val="B2EBF2">
                  <a:alpha val="0"/>
                </a:srgbClr>
              </a:clrTo>
            </a:clrChange>
            <a:extLst>
              <a:ext uri="{28A0092B-C50C-407E-A947-70E740481C1C}">
                <a14:useLocalDpi xmlns:a14="http://schemas.microsoft.com/office/drawing/2010/main" val="0"/>
              </a:ext>
            </a:extLst>
          </a:blip>
          <a:srcRect/>
          <a:stretch>
            <a:fillRect/>
          </a:stretch>
        </p:blipFill>
        <p:spPr bwMode="auto">
          <a:xfrm>
            <a:off x="230380" y="1028282"/>
            <a:ext cx="2346710" cy="17135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aris, French, France, Scrapbooking, Building, Travel">
            <a:extLst>
              <a:ext uri="{FF2B5EF4-FFF2-40B4-BE49-F238E27FC236}">
                <a16:creationId xmlns:a16="http://schemas.microsoft.com/office/drawing/2014/main" id="{652969FB-B081-F64D-A432-D44D7934B0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5286" y="6517800"/>
            <a:ext cx="2039845" cy="14321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QR code">
            <a:extLst>
              <a:ext uri="{FF2B5EF4-FFF2-40B4-BE49-F238E27FC236}">
                <a16:creationId xmlns:a16="http://schemas.microsoft.com/office/drawing/2014/main" id="{6D251D5F-40DA-2048-A632-BF4892EDA99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049830" y="7683264"/>
            <a:ext cx="1305378" cy="1305378"/>
          </a:xfrm>
          <a:prstGeom prst="rect">
            <a:avLst/>
          </a:prstGeom>
        </p:spPr>
      </p:pic>
      <p:sp>
        <p:nvSpPr>
          <p:cNvPr id="4" name="Title 3">
            <a:extLst>
              <a:ext uri="{FF2B5EF4-FFF2-40B4-BE49-F238E27FC236}">
                <a16:creationId xmlns:a16="http://schemas.microsoft.com/office/drawing/2014/main" id="{66A69CBE-48E1-A847-A55E-F19C309F4B28}"/>
              </a:ext>
            </a:extLst>
          </p:cNvPr>
          <p:cNvSpPr>
            <a:spLocks noGrp="1"/>
          </p:cNvSpPr>
          <p:nvPr>
            <p:ph type="title"/>
          </p:nvPr>
        </p:nvSpPr>
        <p:spPr>
          <a:xfrm>
            <a:off x="108000" y="133286"/>
            <a:ext cx="3584577" cy="654157"/>
          </a:xfrm>
        </p:spPr>
        <p:txBody>
          <a:bodyPr/>
          <a:lstStyle/>
          <a:p>
            <a:r>
              <a:rPr lang="en-US" sz="2000" b="1" dirty="0">
                <a:solidFill>
                  <a:schemeClr val="bg1"/>
                </a:solidFill>
                <a:latin typeface="Century Gothic" panose="020B0502020202020204" pitchFamily="34" charset="0"/>
              </a:rPr>
              <a:t>Communicating in other languages [2]</a:t>
            </a:r>
          </a:p>
        </p:txBody>
      </p:sp>
    </p:spTree>
    <p:extLst>
      <p:ext uri="{BB962C8B-B14F-4D97-AF65-F5344CB8AC3E}">
        <p14:creationId xmlns:p14="http://schemas.microsoft.com/office/powerpoint/2010/main" val="22046752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QR code">
            <a:extLst>
              <a:ext uri="{FF2B5EF4-FFF2-40B4-BE49-F238E27FC236}">
                <a16:creationId xmlns:a16="http://schemas.microsoft.com/office/drawing/2014/main" id="{2A21EBB1-7A3E-214D-995C-93B8B0711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2704" y="7853164"/>
            <a:ext cx="986656" cy="986656"/>
          </a:xfrm>
          <a:prstGeom prst="rect">
            <a:avLst/>
          </a:prstGeom>
        </p:spPr>
      </p:pic>
      <p:sp>
        <p:nvSpPr>
          <p:cNvPr id="2" name="Rectangle 1" descr="Grey rectangle with text: T3.1 Semaine 6">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T3.1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6</a:t>
            </a:r>
            <a:endParaRPr lang="en-US" sz="2000" dirty="0">
              <a:solidFill>
                <a:schemeClr val="bg1"/>
              </a:solidFill>
            </a:endParaRP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62</a:t>
            </a:r>
          </a:p>
        </p:txBody>
      </p:sp>
      <p:sp>
        <p:nvSpPr>
          <p:cNvPr id="35" name="Rectangle 34">
            <a:extLst>
              <a:ext uri="{FF2B5EF4-FFF2-40B4-BE49-F238E27FC236}">
                <a16:creationId xmlns:a16="http://schemas.microsoft.com/office/drawing/2014/main" id="{033FA656-AED3-A944-9EBB-F84AF5CB196F}"/>
              </a:ext>
            </a:extLst>
          </p:cNvPr>
          <p:cNvSpPr/>
          <p:nvPr/>
        </p:nvSpPr>
        <p:spPr>
          <a:xfrm>
            <a:off x="108000" y="592867"/>
            <a:ext cx="3725700"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like</a:t>
            </a:r>
            <a:r>
              <a:rPr lang="fr-FR" b="1" dirty="0">
                <a:solidFill>
                  <a:srgbClr val="000000"/>
                </a:solidFill>
                <a:latin typeface="Century Gothic" panose="020B0502020202020204" pitchFamily="34" charset="0"/>
              </a:rPr>
              <a:t> </a:t>
            </a:r>
            <a:r>
              <a:rPr lang="fr-FR" b="1" i="1" dirty="0">
                <a:solidFill>
                  <a:srgbClr val="000000"/>
                </a:solidFill>
                <a:latin typeface="Century Gothic" panose="020B0502020202020204" pitchFamily="34" charset="0"/>
              </a:rPr>
              <a:t>entendre</a:t>
            </a:r>
            <a:r>
              <a:rPr lang="fr-FR" b="1" dirty="0">
                <a:solidFill>
                  <a:srgbClr val="000000"/>
                </a:solidFill>
                <a:latin typeface="Century Gothic" panose="020B0502020202020204" pitchFamily="34" charset="0"/>
              </a:rPr>
              <a:t> in the plural</a:t>
            </a:r>
            <a:endParaRPr lang="en-GB" i="1" dirty="0">
              <a:solidFill>
                <a:srgbClr val="000000"/>
              </a:solidFill>
              <a:latin typeface="Century Gothic" panose="020B0502020202020204" pitchFamily="34" charset="0"/>
            </a:endParaRPr>
          </a:p>
        </p:txBody>
      </p:sp>
      <p:sp>
        <p:nvSpPr>
          <p:cNvPr id="36" name="Rectangle 35">
            <a:extLst>
              <a:ext uri="{FF2B5EF4-FFF2-40B4-BE49-F238E27FC236}">
                <a16:creationId xmlns:a16="http://schemas.microsoft.com/office/drawing/2014/main" id="{B33C467B-571F-5540-BB62-E6A12286E0D6}"/>
              </a:ext>
            </a:extLst>
          </p:cNvPr>
          <p:cNvSpPr/>
          <p:nvPr/>
        </p:nvSpPr>
        <p:spPr>
          <a:xfrm>
            <a:off x="108000" y="998190"/>
            <a:ext cx="6750000" cy="3262432"/>
          </a:xfrm>
          <a:prstGeom prst="rect">
            <a:avLst/>
          </a:prstGeom>
        </p:spPr>
        <p:txBody>
          <a:bodyPr wrap="square">
            <a:spAutoFit/>
          </a:bodyPr>
          <a:lstStyle/>
          <a:p>
            <a:pPr lvl="0"/>
            <a:r>
              <a:rPr lang="en-GB" sz="1600" dirty="0">
                <a:latin typeface="Century Gothic" panose="020F0302020204030204"/>
              </a:rPr>
              <a:t>You already know the </a:t>
            </a:r>
            <a:r>
              <a:rPr lang="en-GB" sz="1600" i="1" dirty="0">
                <a:latin typeface="Century Gothic" panose="020F0302020204030204"/>
              </a:rPr>
              <a:t>je, </a:t>
            </a:r>
            <a:r>
              <a:rPr lang="en-GB" sz="1600" i="1" dirty="0" err="1">
                <a:latin typeface="Century Gothic" panose="020F0302020204030204"/>
              </a:rPr>
              <a:t>tu</a:t>
            </a:r>
            <a:r>
              <a:rPr lang="en-GB" sz="1600" i="1" dirty="0">
                <a:latin typeface="Century Gothic" panose="020F0302020204030204"/>
              </a:rPr>
              <a:t> and il/</a:t>
            </a:r>
            <a:r>
              <a:rPr lang="en-GB" sz="1600" i="1" dirty="0" err="1">
                <a:latin typeface="Century Gothic" panose="020F0302020204030204"/>
              </a:rPr>
              <a:t>elle</a:t>
            </a:r>
            <a:r>
              <a:rPr lang="en-GB" sz="1600" i="1" dirty="0">
                <a:latin typeface="Century Gothic" panose="020F0302020204030204"/>
              </a:rPr>
              <a:t> </a:t>
            </a:r>
            <a:r>
              <a:rPr lang="en-GB" sz="1600" dirty="0">
                <a:latin typeface="Century Gothic" panose="020F0302020204030204"/>
              </a:rPr>
              <a:t>forms of </a:t>
            </a:r>
            <a:r>
              <a:rPr lang="en-GB" sz="1600" b="1" dirty="0">
                <a:latin typeface="Century Gothic" panose="020F0302020204030204"/>
              </a:rPr>
              <a:t>verbs like entendre</a:t>
            </a:r>
            <a:r>
              <a:rPr lang="en-GB" sz="1600" dirty="0">
                <a:latin typeface="Century Gothic" panose="020F0302020204030204"/>
              </a:rPr>
              <a:t>:</a:t>
            </a:r>
          </a:p>
          <a:p>
            <a:pPr lvl="0"/>
            <a:endParaRPr lang="en-GB" sz="1000" dirty="0">
              <a:latin typeface="Century Gothic" panose="020F0302020204030204"/>
            </a:endParaRPr>
          </a:p>
          <a:p>
            <a:pPr lvl="0"/>
            <a:r>
              <a:rPr lang="en-GB" sz="1600" b="1" dirty="0">
                <a:latin typeface="Century Gothic" panose="020F0302020204030204"/>
              </a:rPr>
              <a:t>je </a:t>
            </a:r>
            <a:r>
              <a:rPr lang="en-GB" sz="1600" b="1" dirty="0" err="1">
                <a:latin typeface="Century Gothic" panose="020F0302020204030204"/>
              </a:rPr>
              <a:t>réponds</a:t>
            </a:r>
            <a:r>
              <a:rPr lang="en-GB" sz="1600" b="1" dirty="0">
                <a:latin typeface="Century Gothic" panose="020F0302020204030204"/>
              </a:rPr>
              <a:t> </a:t>
            </a:r>
            <a:r>
              <a:rPr lang="fr-FR" sz="1600" b="1" dirty="0">
                <a:solidFill>
                  <a:srgbClr val="000000"/>
                </a:solidFill>
                <a:latin typeface="Century Gothic" panose="020B0502020202020204" pitchFamily="34" charset="0"/>
              </a:rPr>
              <a:t>à</a:t>
            </a:r>
            <a:r>
              <a:rPr lang="en-GB" sz="1600" b="1" dirty="0">
                <a:latin typeface="Century Gothic" panose="020F0302020204030204"/>
              </a:rPr>
              <a:t> </a:t>
            </a:r>
            <a:r>
              <a:rPr lang="en-GB" sz="1600" dirty="0">
                <a:latin typeface="Century Gothic" panose="020F0302020204030204"/>
              </a:rPr>
              <a:t>= I answer, am answering	      </a:t>
            </a:r>
          </a:p>
          <a:p>
            <a:pPr lvl="0"/>
            <a:r>
              <a:rPr lang="en-GB" sz="1600" b="1" dirty="0" err="1">
                <a:latin typeface="Century Gothic" panose="020F0302020204030204"/>
              </a:rPr>
              <a:t>tu</a:t>
            </a:r>
            <a:r>
              <a:rPr lang="en-GB" sz="1600" b="1" dirty="0">
                <a:latin typeface="Century Gothic" panose="020F0302020204030204"/>
              </a:rPr>
              <a:t> </a:t>
            </a:r>
            <a:r>
              <a:rPr lang="en-GB" sz="1600" b="1" dirty="0" err="1">
                <a:latin typeface="Century Gothic" panose="020F0302020204030204"/>
              </a:rPr>
              <a:t>réponds</a:t>
            </a:r>
            <a:r>
              <a:rPr lang="en-GB" sz="1600" b="1" dirty="0">
                <a:latin typeface="Century Gothic" panose="020F0302020204030204"/>
              </a:rPr>
              <a:t> à </a:t>
            </a:r>
            <a:r>
              <a:rPr lang="en-GB" sz="1600" dirty="0">
                <a:latin typeface="Century Gothic" panose="020F0302020204030204"/>
              </a:rPr>
              <a:t>= you answer, are answering</a:t>
            </a:r>
          </a:p>
          <a:p>
            <a:pPr lvl="0"/>
            <a:r>
              <a:rPr lang="en-GB" sz="1600" b="1" dirty="0">
                <a:latin typeface="Century Gothic" panose="020F0302020204030204"/>
              </a:rPr>
              <a:t>il/</a:t>
            </a:r>
            <a:r>
              <a:rPr lang="en-GB" sz="1600" b="1" dirty="0" err="1">
                <a:latin typeface="Century Gothic" panose="020F0302020204030204"/>
              </a:rPr>
              <a:t>elle</a:t>
            </a:r>
            <a:r>
              <a:rPr lang="en-GB" sz="1600" b="1" dirty="0">
                <a:latin typeface="Century Gothic" panose="020F0302020204030204"/>
              </a:rPr>
              <a:t> </a:t>
            </a:r>
            <a:r>
              <a:rPr lang="en-GB" sz="1600" b="1" dirty="0" err="1">
                <a:latin typeface="Century Gothic" panose="020F0302020204030204"/>
              </a:rPr>
              <a:t>répond</a:t>
            </a:r>
            <a:r>
              <a:rPr lang="en-GB" sz="1600" b="1" dirty="0">
                <a:latin typeface="Century Gothic" panose="020F0302020204030204"/>
              </a:rPr>
              <a:t> à </a:t>
            </a:r>
            <a:r>
              <a:rPr lang="en-GB" sz="1600" dirty="0">
                <a:latin typeface="Century Gothic" panose="020F0302020204030204"/>
              </a:rPr>
              <a:t>= he/she answers, is answering</a:t>
            </a:r>
          </a:p>
          <a:p>
            <a:pPr lvl="0"/>
            <a:endParaRPr lang="en-GB" sz="1000" dirty="0">
              <a:latin typeface="Century Gothic" panose="020F0302020204030204"/>
            </a:endParaRPr>
          </a:p>
          <a:p>
            <a:pPr lvl="0"/>
            <a:r>
              <a:rPr lang="en-GB" sz="1600" b="1" dirty="0">
                <a:latin typeface="Century Gothic" panose="020F0302020204030204"/>
              </a:rPr>
              <a:t>Verbs like entendre </a:t>
            </a:r>
            <a:r>
              <a:rPr lang="en-GB" sz="1600" dirty="0">
                <a:latin typeface="Century Gothic" panose="020F0302020204030204"/>
              </a:rPr>
              <a:t>in the ‘nous’, ‘</a:t>
            </a:r>
            <a:r>
              <a:rPr lang="en-GB" sz="1600" dirty="0" err="1">
                <a:latin typeface="Century Gothic" panose="020F0302020204030204"/>
              </a:rPr>
              <a:t>vous</a:t>
            </a:r>
            <a:r>
              <a:rPr lang="en-GB" sz="1600" dirty="0">
                <a:latin typeface="Century Gothic" panose="020F0302020204030204"/>
              </a:rPr>
              <a:t>’ and ‘</a:t>
            </a:r>
            <a:r>
              <a:rPr lang="en-GB" sz="1600" dirty="0" err="1">
                <a:latin typeface="Century Gothic" panose="020F0302020204030204"/>
              </a:rPr>
              <a:t>ils</a:t>
            </a:r>
            <a:r>
              <a:rPr lang="en-GB" sz="1600" dirty="0">
                <a:latin typeface="Century Gothic" panose="020F0302020204030204"/>
              </a:rPr>
              <a:t>/</a:t>
            </a:r>
            <a:r>
              <a:rPr lang="en-GB" sz="1600" dirty="0" err="1">
                <a:latin typeface="Century Gothic" panose="020F0302020204030204"/>
              </a:rPr>
              <a:t>elles</a:t>
            </a:r>
            <a:r>
              <a:rPr lang="en-GB" sz="1600" dirty="0">
                <a:latin typeface="Century Gothic" panose="020F0302020204030204"/>
              </a:rPr>
              <a:t>’ forms have </a:t>
            </a:r>
            <a:r>
              <a:rPr lang="en-GB" sz="1600" b="1" dirty="0">
                <a:latin typeface="Century Gothic" panose="020F0302020204030204"/>
              </a:rPr>
              <a:t>the same ending as –ER verbs</a:t>
            </a:r>
            <a:r>
              <a:rPr lang="en-GB" sz="1600" dirty="0">
                <a:latin typeface="Century Gothic" panose="020F0302020204030204"/>
              </a:rPr>
              <a:t>. </a:t>
            </a:r>
          </a:p>
          <a:p>
            <a:pPr lvl="0"/>
            <a:endParaRPr lang="en-GB" sz="1600" b="1" dirty="0">
              <a:latin typeface="Century Gothic" panose="020F0302020204030204"/>
            </a:endParaRPr>
          </a:p>
          <a:p>
            <a:pPr lvl="0"/>
            <a:r>
              <a:rPr lang="en-GB" sz="1600" b="1" dirty="0">
                <a:latin typeface="Century Gothic" panose="020F0302020204030204"/>
              </a:rPr>
              <a:t>Remove –RE </a:t>
            </a:r>
            <a:r>
              <a:rPr lang="en-GB" sz="1600" dirty="0">
                <a:latin typeface="Century Gothic" panose="020F0302020204030204"/>
              </a:rPr>
              <a:t>and add </a:t>
            </a:r>
            <a:r>
              <a:rPr lang="en-GB" sz="1600" b="1" dirty="0">
                <a:latin typeface="Century Gothic" panose="020F0302020204030204"/>
              </a:rPr>
              <a:t>–ONS </a:t>
            </a:r>
            <a:r>
              <a:rPr lang="en-GB" sz="1600" dirty="0">
                <a:latin typeface="Century Gothic" panose="020F0302020204030204"/>
              </a:rPr>
              <a:t>(nous), </a:t>
            </a:r>
            <a:r>
              <a:rPr lang="en-GB" sz="1600" b="1" dirty="0">
                <a:latin typeface="Century Gothic" panose="020F0302020204030204"/>
              </a:rPr>
              <a:t>–EZ </a:t>
            </a:r>
            <a:r>
              <a:rPr lang="en-GB" sz="1600" dirty="0">
                <a:latin typeface="Century Gothic" panose="020F0302020204030204"/>
              </a:rPr>
              <a:t>(</a:t>
            </a:r>
            <a:r>
              <a:rPr lang="en-GB" sz="1600" dirty="0" err="1">
                <a:latin typeface="Century Gothic" panose="020F0302020204030204"/>
              </a:rPr>
              <a:t>vous</a:t>
            </a:r>
            <a:r>
              <a:rPr lang="en-GB" sz="1600" dirty="0">
                <a:latin typeface="Century Gothic" panose="020F0302020204030204"/>
              </a:rPr>
              <a:t>), </a:t>
            </a:r>
            <a:r>
              <a:rPr lang="en-GB" sz="1600" b="1" dirty="0">
                <a:latin typeface="Century Gothic" panose="020F0302020204030204"/>
              </a:rPr>
              <a:t>–ENT </a:t>
            </a:r>
            <a:r>
              <a:rPr lang="en-GB" sz="1600" dirty="0">
                <a:latin typeface="Century Gothic" panose="020F0302020204030204"/>
              </a:rPr>
              <a:t>(</a:t>
            </a:r>
            <a:r>
              <a:rPr lang="en-GB" sz="1600" dirty="0" err="1">
                <a:latin typeface="Century Gothic" panose="020F0302020204030204"/>
              </a:rPr>
              <a:t>ils</a:t>
            </a:r>
            <a:r>
              <a:rPr lang="en-GB" sz="1600" dirty="0">
                <a:latin typeface="Century Gothic" panose="020F0302020204030204"/>
              </a:rPr>
              <a:t>/</a:t>
            </a:r>
            <a:r>
              <a:rPr lang="en-GB" sz="1600" dirty="0" err="1">
                <a:latin typeface="Century Gothic" panose="020F0302020204030204"/>
              </a:rPr>
              <a:t>elles</a:t>
            </a:r>
            <a:r>
              <a:rPr lang="en-GB" sz="1600" dirty="0">
                <a:latin typeface="Century Gothic" panose="020F0302020204030204"/>
              </a:rPr>
              <a:t>)</a:t>
            </a:r>
          </a:p>
          <a:p>
            <a:pPr lvl="0"/>
            <a:endParaRPr lang="en-GB" sz="1000" dirty="0">
              <a:latin typeface="Century Gothic" panose="020F0302020204030204"/>
            </a:endParaRPr>
          </a:p>
          <a:p>
            <a:pPr lvl="0"/>
            <a:r>
              <a:rPr lang="en-GB" sz="1600" b="1" dirty="0">
                <a:latin typeface="Century Gothic" panose="020F0302020204030204"/>
              </a:rPr>
              <a:t>nous </a:t>
            </a:r>
            <a:r>
              <a:rPr lang="en-GB" sz="1600" b="1" dirty="0" err="1">
                <a:latin typeface="Century Gothic" panose="020F0302020204030204"/>
              </a:rPr>
              <a:t>répondons</a:t>
            </a:r>
            <a:r>
              <a:rPr lang="en-GB" sz="1600" b="1" dirty="0">
                <a:latin typeface="Century Gothic" panose="020F0302020204030204"/>
              </a:rPr>
              <a:t> à </a:t>
            </a:r>
            <a:r>
              <a:rPr lang="en-GB" sz="1600" dirty="0">
                <a:latin typeface="Century Gothic" panose="020F0302020204030204"/>
              </a:rPr>
              <a:t>= we answer, are answering	      </a:t>
            </a:r>
          </a:p>
          <a:p>
            <a:pPr lvl="0"/>
            <a:r>
              <a:rPr lang="en-GB" sz="1600" b="1" dirty="0" err="1">
                <a:latin typeface="Century Gothic" panose="020F0302020204030204"/>
              </a:rPr>
              <a:t>vous</a:t>
            </a:r>
            <a:r>
              <a:rPr lang="en-GB" sz="1600" b="1" dirty="0">
                <a:latin typeface="Century Gothic" panose="020F0302020204030204"/>
              </a:rPr>
              <a:t> </a:t>
            </a:r>
            <a:r>
              <a:rPr lang="en-GB" sz="1600" b="1" dirty="0" err="1">
                <a:latin typeface="Century Gothic" panose="020F0302020204030204"/>
              </a:rPr>
              <a:t>répondez</a:t>
            </a:r>
            <a:r>
              <a:rPr lang="en-GB" sz="1600" b="1" dirty="0">
                <a:latin typeface="Century Gothic" panose="020F0302020204030204"/>
              </a:rPr>
              <a:t> à </a:t>
            </a:r>
            <a:r>
              <a:rPr lang="en-GB" sz="1600" dirty="0">
                <a:latin typeface="Century Gothic" panose="020F0302020204030204"/>
              </a:rPr>
              <a:t>= you answer, are answering (plural/formal)</a:t>
            </a:r>
          </a:p>
          <a:p>
            <a:pPr lvl="0"/>
            <a:r>
              <a:rPr lang="en-GB" sz="1600" b="1" dirty="0" err="1">
                <a:latin typeface="Century Gothic" panose="020F0302020204030204"/>
              </a:rPr>
              <a:t>ils</a:t>
            </a:r>
            <a:r>
              <a:rPr lang="en-GB" sz="1600" b="1" dirty="0">
                <a:latin typeface="Century Gothic" panose="020F0302020204030204"/>
              </a:rPr>
              <a:t>/</a:t>
            </a:r>
            <a:r>
              <a:rPr lang="en-GB" sz="1600" b="1" dirty="0" err="1">
                <a:latin typeface="Century Gothic" panose="020F0302020204030204"/>
              </a:rPr>
              <a:t>elles</a:t>
            </a:r>
            <a:r>
              <a:rPr lang="en-GB" sz="1600" b="1" dirty="0">
                <a:latin typeface="Century Gothic" panose="020F0302020204030204"/>
              </a:rPr>
              <a:t> </a:t>
            </a:r>
            <a:r>
              <a:rPr lang="en-GB" sz="1600" b="1" dirty="0" err="1">
                <a:latin typeface="Century Gothic" panose="020F0302020204030204"/>
              </a:rPr>
              <a:t>répondent</a:t>
            </a:r>
            <a:r>
              <a:rPr lang="en-GB" sz="1600" b="1" dirty="0">
                <a:latin typeface="Century Gothic" panose="020F0302020204030204"/>
              </a:rPr>
              <a:t> à </a:t>
            </a:r>
            <a:r>
              <a:rPr lang="en-GB" sz="1600" dirty="0">
                <a:latin typeface="Century Gothic" panose="020F0302020204030204"/>
              </a:rPr>
              <a:t>= they answer, are answering </a:t>
            </a:r>
          </a:p>
        </p:txBody>
      </p:sp>
      <p:sp>
        <p:nvSpPr>
          <p:cNvPr id="18" name="TextBox 17">
            <a:extLst>
              <a:ext uri="{FF2B5EF4-FFF2-40B4-BE49-F238E27FC236}">
                <a16:creationId xmlns:a16="http://schemas.microsoft.com/office/drawing/2014/main" id="{C0B51589-8ABA-2549-8D20-78BEDB27CFBF}"/>
              </a:ext>
            </a:extLst>
          </p:cNvPr>
          <p:cNvSpPr txBox="1"/>
          <p:nvPr/>
        </p:nvSpPr>
        <p:spPr>
          <a:xfrm>
            <a:off x="108000" y="4453715"/>
            <a:ext cx="6561360" cy="374571"/>
          </a:xfrm>
          <a:prstGeom prst="wedgeRoundRectCallout">
            <a:avLst>
              <a:gd name="adj1" fmla="val 5681"/>
              <a:gd name="adj2" fmla="val -24284"/>
              <a:gd name="adj3" fmla="val 16667"/>
            </a:avLst>
          </a:prstGeom>
          <a:solidFill>
            <a:schemeClr val="accent5"/>
          </a:solidFill>
          <a:ln>
            <a:solidFill>
              <a:schemeClr val="accent4"/>
            </a:solidFill>
          </a:ln>
        </p:spPr>
        <p:txBody>
          <a:bodyPr wrap="square" lIns="72000" rIns="0" rtlCol="0">
            <a:spAutoFit/>
          </a:bodyPr>
          <a:lstStyle/>
          <a:p>
            <a:pPr lvl="0" algn="ctr"/>
            <a:r>
              <a:rPr lang="en-GB" sz="1600" dirty="0">
                <a:latin typeface="Century Gothic" panose="020F0302020204030204"/>
              </a:rPr>
              <a:t>The </a:t>
            </a:r>
            <a:r>
              <a:rPr lang="en-GB" sz="1600" b="1" dirty="0">
                <a:latin typeface="Century Gothic" panose="020F0302020204030204"/>
              </a:rPr>
              <a:t>‘d’ in</a:t>
            </a:r>
            <a:r>
              <a:rPr lang="en-GB" sz="1600" dirty="0">
                <a:latin typeface="Century Gothic" panose="020F0302020204030204"/>
              </a:rPr>
              <a:t> the stem is </a:t>
            </a:r>
            <a:r>
              <a:rPr lang="en-GB" sz="1600" b="1" dirty="0">
                <a:latin typeface="Century Gothic" panose="020F0302020204030204"/>
              </a:rPr>
              <a:t>pronounced</a:t>
            </a:r>
            <a:r>
              <a:rPr lang="en-GB" sz="1600" dirty="0">
                <a:latin typeface="Century Gothic" panose="020F0302020204030204"/>
              </a:rPr>
              <a:t> in the </a:t>
            </a:r>
            <a:r>
              <a:rPr lang="en-GB" sz="1600" b="1" dirty="0">
                <a:latin typeface="Century Gothic" panose="020F0302020204030204"/>
              </a:rPr>
              <a:t>plural</a:t>
            </a:r>
            <a:r>
              <a:rPr lang="en-GB" sz="1600" dirty="0">
                <a:latin typeface="Century Gothic" panose="020F0302020204030204"/>
              </a:rPr>
              <a:t> forms.</a:t>
            </a:r>
            <a:endParaRPr lang="en-GB" sz="1600" b="1" dirty="0">
              <a:latin typeface="Century Gothic" panose="020F0302020204030204"/>
            </a:endParaRPr>
          </a:p>
        </p:txBody>
      </p:sp>
      <p:graphicFrame>
        <p:nvGraphicFramePr>
          <p:cNvPr id="22" name="Table 21">
            <a:extLst>
              <a:ext uri="{FF2B5EF4-FFF2-40B4-BE49-F238E27FC236}">
                <a16:creationId xmlns:a16="http://schemas.microsoft.com/office/drawing/2014/main" id="{06319CCB-770A-5341-8266-A192C18E44CA}"/>
              </a:ext>
            </a:extLst>
          </p:cNvPr>
          <p:cNvGraphicFramePr>
            <a:graphicFrameLocks noGrp="1"/>
          </p:cNvGraphicFramePr>
          <p:nvPr>
            <p:extLst>
              <p:ext uri="{D42A27DB-BD31-4B8C-83A1-F6EECF244321}">
                <p14:modId xmlns:p14="http://schemas.microsoft.com/office/powerpoint/2010/main" val="945946079"/>
              </p:ext>
            </p:extLst>
          </p:nvPr>
        </p:nvGraphicFramePr>
        <p:xfrm>
          <a:off x="172381" y="5825095"/>
          <a:ext cx="5302960" cy="3036960"/>
        </p:xfrm>
        <a:graphic>
          <a:graphicData uri="http://schemas.openxmlformats.org/drawingml/2006/table">
            <a:tbl>
              <a:tblPr>
                <a:tableStyleId>{5940675A-B579-460E-94D1-54222C63F5DA}</a:tableStyleId>
              </a:tblPr>
              <a:tblGrid>
                <a:gridCol w="754675">
                  <a:extLst>
                    <a:ext uri="{9D8B030D-6E8A-4147-A177-3AD203B41FA5}">
                      <a16:colId xmlns:a16="http://schemas.microsoft.com/office/drawing/2014/main" val="2510458304"/>
                    </a:ext>
                  </a:extLst>
                </a:gridCol>
                <a:gridCol w="1764936">
                  <a:extLst>
                    <a:ext uri="{9D8B030D-6E8A-4147-A177-3AD203B41FA5}">
                      <a16:colId xmlns:a16="http://schemas.microsoft.com/office/drawing/2014/main" val="2576834893"/>
                    </a:ext>
                  </a:extLst>
                </a:gridCol>
                <a:gridCol w="2783349">
                  <a:extLst>
                    <a:ext uri="{9D8B030D-6E8A-4147-A177-3AD203B41FA5}">
                      <a16:colId xmlns:a16="http://schemas.microsoft.com/office/drawing/2014/main" val="3222018720"/>
                    </a:ext>
                  </a:extLst>
                </a:gridCol>
              </a:tblGrid>
              <a:tr h="326907">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attendre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to wait, waiting</a:t>
                      </a:r>
                    </a:p>
                  </a:txBody>
                  <a:tcPr marL="90000" marR="90000" marT="46800" marB="46800" anchor="b"/>
                </a:tc>
                <a:extLst>
                  <a:ext uri="{0D108BD9-81ED-4DB2-BD59-A6C34878D82A}">
                    <a16:rowId xmlns:a16="http://schemas.microsoft.com/office/drawing/2014/main" val="1909957860"/>
                  </a:ext>
                </a:extLst>
              </a:tr>
              <a:tr h="182809">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descendre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to go down, going down</a:t>
                      </a:r>
                    </a:p>
                  </a:txBody>
                  <a:tcPr marL="90000" marR="90000" marT="46800" marB="46800" anchor="b"/>
                </a:tc>
                <a:extLst>
                  <a:ext uri="{0D108BD9-81ED-4DB2-BD59-A6C34878D82A}">
                    <a16:rowId xmlns:a16="http://schemas.microsoft.com/office/drawing/2014/main" val="141838412"/>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 bas</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bottom</a:t>
                      </a:r>
                    </a:p>
                  </a:txBody>
                  <a:tcPr marL="90000" marR="90000" marT="46800" marB="46800" anchor="b"/>
                </a:tc>
                <a:extLst>
                  <a:ext uri="{0D108BD9-81ED-4DB2-BD59-A6C34878D82A}">
                    <a16:rowId xmlns:a16="http://schemas.microsoft.com/office/drawing/2014/main" val="3102503621"/>
                  </a:ext>
                </a:extLst>
              </a:tr>
              <a:tr h="182809">
                <a:tc>
                  <a:txBody>
                    <a:bodyPr/>
                    <a:lstStyle/>
                    <a:p>
                      <a:pPr algn="ctr"/>
                      <a:r>
                        <a:rPr lang="en-GB" sz="1600" i="1" dirty="0">
                          <a:effectLst/>
                          <a:latin typeface="Century Gothic" panose="020B0502020202020204" pitchFamily="34" charset="0"/>
                        </a:rPr>
                        <a:t>adv</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en bas</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at the bottom</a:t>
                      </a:r>
                    </a:p>
                  </a:txBody>
                  <a:tcPr marL="90000" marR="90000" marT="46800" marB="46800" anchor="b"/>
                </a:tc>
                <a:extLst>
                  <a:ext uri="{0D108BD9-81ED-4DB2-BD59-A6C34878D82A}">
                    <a16:rowId xmlns:a16="http://schemas.microsoft.com/office/drawing/2014/main" val="3029552813"/>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l’histoire (f)</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history, story</a:t>
                      </a:r>
                    </a:p>
                  </a:txBody>
                  <a:tcPr marL="90000" marR="90000" marT="46800" marB="46800" anchor="b"/>
                </a:tc>
                <a:extLst>
                  <a:ext uri="{0D108BD9-81ED-4DB2-BD59-A6C34878D82A}">
                    <a16:rowId xmlns:a16="http://schemas.microsoft.com/office/drawing/2014/main" val="2368745537"/>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la règle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ruler, rule</a:t>
                      </a:r>
                    </a:p>
                  </a:txBody>
                  <a:tcPr marL="90000" marR="90000" marT="46800" marB="46800" anchor="b"/>
                </a:tc>
                <a:extLst>
                  <a:ext uri="{0D108BD9-81ED-4DB2-BD59-A6C34878D82A}">
                    <a16:rowId xmlns:a16="http://schemas.microsoft.com/office/drawing/2014/main" val="3491161878"/>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la piste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ski slope</a:t>
                      </a:r>
                    </a:p>
                  </a:txBody>
                  <a:tcPr marL="90000" marR="90000" marT="46800" marB="46800" anchor="b"/>
                </a:tc>
                <a:extLst>
                  <a:ext uri="{0D108BD9-81ED-4DB2-BD59-A6C34878D82A}">
                    <a16:rowId xmlns:a16="http://schemas.microsoft.com/office/drawing/2014/main" val="711583087"/>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 roman</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novel</a:t>
                      </a:r>
                    </a:p>
                  </a:txBody>
                  <a:tcPr marL="90000" marR="90000" marT="46800" marB="46800" anchor="b"/>
                </a:tc>
                <a:extLst>
                  <a:ext uri="{0D108BD9-81ED-4DB2-BD59-A6C34878D82A}">
                    <a16:rowId xmlns:a16="http://schemas.microsoft.com/office/drawing/2014/main" val="977986458"/>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a:effectLst/>
                          <a:latin typeface="Century Gothic" panose="020B0502020202020204" pitchFamily="34" charset="0"/>
                        </a:rPr>
                        <a:t>le texte</a:t>
                      </a:r>
                      <a:endParaRPr lang="fr-FR" sz="1600" noProof="0" dirty="0">
                        <a:effectLst/>
                        <a:latin typeface="Century Gothic" panose="020B0502020202020204" pitchFamily="34" charset="0"/>
                      </a:endParaRP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text</a:t>
                      </a:r>
                    </a:p>
                  </a:txBody>
                  <a:tcPr marL="90000" marR="90000" marT="46800" marB="46800" anchor="b"/>
                </a:tc>
                <a:extLst>
                  <a:ext uri="{0D108BD9-81ED-4DB2-BD59-A6C34878D82A}">
                    <a16:rowId xmlns:a16="http://schemas.microsoft.com/office/drawing/2014/main" val="3008129673"/>
                  </a:ext>
                </a:extLst>
              </a:tr>
            </a:tbl>
          </a:graphicData>
        </a:graphic>
      </p:graphicFrame>
      <p:sp>
        <p:nvSpPr>
          <p:cNvPr id="12" name="Rectangle 11">
            <a:extLst>
              <a:ext uri="{FF2B5EF4-FFF2-40B4-BE49-F238E27FC236}">
                <a16:creationId xmlns:a16="http://schemas.microsoft.com/office/drawing/2014/main" id="{B5E7EA10-4AB5-2B46-8368-7FE6E95FFACA}"/>
              </a:ext>
            </a:extLst>
          </p:cNvPr>
          <p:cNvSpPr/>
          <p:nvPr/>
        </p:nvSpPr>
        <p:spPr>
          <a:xfrm>
            <a:off x="172381" y="5205231"/>
            <a:ext cx="5011619" cy="423931"/>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Communicating in other languages [3]</a:t>
            </a:r>
          </a:p>
        </p:txBody>
      </p:sp>
      <p:pic>
        <p:nvPicPr>
          <p:cNvPr id="4" name="Picture 3" descr="Two speech bubbles to show a conversation">
            <a:extLst>
              <a:ext uri="{FF2B5EF4-FFF2-40B4-BE49-F238E27FC236}">
                <a16:creationId xmlns:a16="http://schemas.microsoft.com/office/drawing/2014/main" id="{D7DAB6B9-7E16-AF46-9496-AF9F7AD386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5341" y="1322731"/>
            <a:ext cx="919145" cy="919145"/>
          </a:xfrm>
          <a:prstGeom prst="rect">
            <a:avLst/>
          </a:prstGeom>
        </p:spPr>
      </p:pic>
      <p:pic>
        <p:nvPicPr>
          <p:cNvPr id="9" name="Picture 8" descr="Books">
            <a:extLst>
              <a:ext uri="{FF2B5EF4-FFF2-40B4-BE49-F238E27FC236}">
                <a16:creationId xmlns:a16="http://schemas.microsoft.com/office/drawing/2014/main" id="{039E7EEE-C46C-4541-AC1C-654DCC9A01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390" y="5698449"/>
            <a:ext cx="1315634" cy="1315634"/>
          </a:xfrm>
          <a:prstGeom prst="rect">
            <a:avLst/>
          </a:prstGeom>
        </p:spPr>
      </p:pic>
      <p:pic>
        <p:nvPicPr>
          <p:cNvPr id="14" name="Picture 13" descr="Person skiing ">
            <a:extLst>
              <a:ext uri="{FF2B5EF4-FFF2-40B4-BE49-F238E27FC236}">
                <a16:creationId xmlns:a16="http://schemas.microsoft.com/office/drawing/2014/main" id="{B631B544-66EA-084B-893C-4A604B05BD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2704" y="5099703"/>
            <a:ext cx="887027" cy="887027"/>
          </a:xfrm>
          <a:prstGeom prst="rect">
            <a:avLst/>
          </a:prstGeom>
        </p:spPr>
      </p:pic>
      <p:sp>
        <p:nvSpPr>
          <p:cNvPr id="19" name="Rounded Rectangle 18">
            <a:extLst>
              <a:ext uri="{FF2B5EF4-FFF2-40B4-BE49-F238E27FC236}">
                <a16:creationId xmlns:a16="http://schemas.microsoft.com/office/drawing/2014/main" id="{C88348B6-E757-CE41-965D-BF60BDDBD201}"/>
              </a:ext>
            </a:extLst>
          </p:cNvPr>
          <p:cNvSpPr/>
          <p:nvPr/>
        </p:nvSpPr>
        <p:spPr>
          <a:xfrm>
            <a:off x="5616641" y="6805661"/>
            <a:ext cx="1222383" cy="959258"/>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0000"/>
              </a:solidFill>
              <a:latin typeface="Century Gothic" panose="020B0502020202020204" pitchFamily="34" charset="0"/>
            </a:endParaRPr>
          </a:p>
          <a:p>
            <a:pPr algn="ctr"/>
            <a:r>
              <a:rPr lang="en-GB" sz="1400" b="1" dirty="0">
                <a:solidFill>
                  <a:srgbClr val="000000"/>
                </a:solidFill>
                <a:latin typeface="Century Gothic" panose="020B0502020202020204" pitchFamily="34" charset="0"/>
              </a:rPr>
              <a:t>Revisit vocab 8.3.1.2 &amp; 8.2.1.5</a:t>
            </a:r>
          </a:p>
          <a:p>
            <a:pPr algn="ctr"/>
            <a:endParaRPr lang="en-GB" sz="14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1110940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3.2 Semain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T3.2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1</a:t>
            </a:r>
            <a:endParaRPr lang="en-US" sz="2000" dirty="0">
              <a:solidFill>
                <a:schemeClr val="bg1"/>
              </a:solidFill>
            </a:endParaRP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63</a:t>
            </a:r>
          </a:p>
        </p:txBody>
      </p:sp>
      <p:sp>
        <p:nvSpPr>
          <p:cNvPr id="35" name="Rectangle 34">
            <a:extLst>
              <a:ext uri="{FF2B5EF4-FFF2-40B4-BE49-F238E27FC236}">
                <a16:creationId xmlns:a16="http://schemas.microsoft.com/office/drawing/2014/main" id="{033FA656-AED3-A944-9EBB-F84AF5CB196F}"/>
              </a:ext>
            </a:extLst>
          </p:cNvPr>
          <p:cNvSpPr/>
          <p:nvPr/>
        </p:nvSpPr>
        <p:spPr>
          <a:xfrm>
            <a:off x="107999" y="592867"/>
            <a:ext cx="5629193" cy="369332"/>
          </a:xfrm>
          <a:prstGeom prst="rect">
            <a:avLst/>
          </a:prstGeom>
        </p:spPr>
        <p:txBody>
          <a:bodyPr wrap="square">
            <a:spAutoFit/>
          </a:bodyPr>
          <a:lstStyle/>
          <a:p>
            <a:pPr fontAlgn="base">
              <a:spcBef>
                <a:spcPct val="0"/>
              </a:spcBef>
              <a:spcAft>
                <a:spcPct val="0"/>
              </a:spcAft>
            </a:pPr>
            <a:r>
              <a:rPr lang="fr-FR" b="1" dirty="0" err="1">
                <a:solidFill>
                  <a:srgbClr val="000000"/>
                </a:solidFill>
                <a:latin typeface="Century Gothic" panose="020B0502020202020204" pitchFamily="34" charset="0"/>
              </a:rPr>
              <a:t>Using</a:t>
            </a:r>
            <a:r>
              <a:rPr lang="fr-FR" b="1" dirty="0">
                <a:solidFill>
                  <a:srgbClr val="000000"/>
                </a:solidFill>
                <a:latin typeface="Century Gothic" panose="020B0502020202020204" pitchFamily="34" charset="0"/>
              </a:rPr>
              <a:t> froid and chaud to talk about the </a:t>
            </a:r>
            <a:r>
              <a:rPr lang="fr-FR" b="1" dirty="0" err="1">
                <a:solidFill>
                  <a:srgbClr val="000000"/>
                </a:solidFill>
                <a:latin typeface="Century Gothic" panose="020B0502020202020204" pitchFamily="34" charset="0"/>
              </a:rPr>
              <a:t>weather</a:t>
            </a:r>
            <a:endParaRPr lang="en-GB" i="1" dirty="0">
              <a:solidFill>
                <a:srgbClr val="000000"/>
              </a:solidFill>
              <a:latin typeface="Century Gothic" panose="020B0502020202020204" pitchFamily="34" charset="0"/>
            </a:endParaRPr>
          </a:p>
        </p:txBody>
      </p:sp>
      <p:sp>
        <p:nvSpPr>
          <p:cNvPr id="36" name="Rectangle 35">
            <a:extLst>
              <a:ext uri="{FF2B5EF4-FFF2-40B4-BE49-F238E27FC236}">
                <a16:creationId xmlns:a16="http://schemas.microsoft.com/office/drawing/2014/main" id="{B33C467B-571F-5540-BB62-E6A12286E0D6}"/>
              </a:ext>
            </a:extLst>
          </p:cNvPr>
          <p:cNvSpPr/>
          <p:nvPr/>
        </p:nvSpPr>
        <p:spPr>
          <a:xfrm>
            <a:off x="108000" y="962199"/>
            <a:ext cx="6676200" cy="1323439"/>
          </a:xfrm>
          <a:prstGeom prst="rect">
            <a:avLst/>
          </a:prstGeom>
        </p:spPr>
        <p:txBody>
          <a:bodyPr wrap="square">
            <a:spAutoFit/>
          </a:bodyPr>
          <a:lstStyle/>
          <a:p>
            <a:pPr lvl="0"/>
            <a:r>
              <a:rPr lang="en-GB" sz="1600" dirty="0">
                <a:latin typeface="Century Gothic" panose="020F0302020204030204"/>
              </a:rPr>
              <a:t>To say </a:t>
            </a:r>
            <a:r>
              <a:rPr lang="en-GB" sz="1600" b="1" dirty="0">
                <a:latin typeface="Century Gothic" panose="020F0302020204030204"/>
              </a:rPr>
              <a:t>it’s hot/warm </a:t>
            </a:r>
            <a:r>
              <a:rPr lang="en-GB" sz="1600" dirty="0">
                <a:latin typeface="Century Gothic" panose="020F0302020204030204"/>
              </a:rPr>
              <a:t>or </a:t>
            </a:r>
            <a:r>
              <a:rPr lang="en-GB" sz="1600" b="1" dirty="0">
                <a:latin typeface="Century Gothic" panose="020F0302020204030204"/>
              </a:rPr>
              <a:t>cold weather</a:t>
            </a:r>
            <a:r>
              <a:rPr lang="en-GB" sz="1600" dirty="0">
                <a:latin typeface="Century Gothic" panose="020F0302020204030204"/>
              </a:rPr>
              <a:t>, we say </a:t>
            </a:r>
            <a:r>
              <a:rPr lang="en-GB" sz="1600" b="1" dirty="0">
                <a:latin typeface="Century Gothic" panose="020F0302020204030204"/>
              </a:rPr>
              <a:t>‘il fait’ </a:t>
            </a:r>
            <a:r>
              <a:rPr lang="en-GB" sz="1600" dirty="0">
                <a:latin typeface="Century Gothic" panose="020F0302020204030204"/>
              </a:rPr>
              <a:t>+ </a:t>
            </a:r>
            <a:r>
              <a:rPr lang="en-GB" sz="1600" b="1" dirty="0">
                <a:latin typeface="Century Gothic" panose="020F0302020204030204"/>
              </a:rPr>
              <a:t>‘</a:t>
            </a:r>
            <a:r>
              <a:rPr lang="en-GB" sz="1600" b="1" dirty="0" err="1">
                <a:latin typeface="Century Gothic" panose="020F0302020204030204"/>
              </a:rPr>
              <a:t>chaud</a:t>
            </a:r>
            <a:r>
              <a:rPr lang="en-GB" sz="1600" b="1" dirty="0">
                <a:latin typeface="Century Gothic" panose="020F0302020204030204"/>
              </a:rPr>
              <a:t>’ / ’</a:t>
            </a:r>
            <a:r>
              <a:rPr lang="en-GB" sz="1600" b="1" dirty="0" err="1">
                <a:latin typeface="Century Gothic" panose="020F0302020204030204"/>
              </a:rPr>
              <a:t>froid</a:t>
            </a:r>
            <a:r>
              <a:rPr lang="en-GB" sz="1600" b="1" dirty="0">
                <a:latin typeface="Century Gothic" panose="020F0302020204030204"/>
              </a:rPr>
              <a:t>’:</a:t>
            </a:r>
          </a:p>
          <a:p>
            <a:pPr lvl="0"/>
            <a:endParaRPr lang="en-GB" sz="1600" dirty="0">
              <a:latin typeface="Century Gothic" panose="020F0302020204030204"/>
            </a:endParaRPr>
          </a:p>
          <a:p>
            <a:pPr lvl="0"/>
            <a:r>
              <a:rPr lang="en-GB" sz="1600" b="1" dirty="0">
                <a:latin typeface="Century Gothic" panose="020F0302020204030204"/>
              </a:rPr>
              <a:t>Il fait </a:t>
            </a:r>
            <a:r>
              <a:rPr lang="en-GB" sz="1600" b="1" dirty="0" err="1">
                <a:latin typeface="Century Gothic" panose="020F0302020204030204"/>
              </a:rPr>
              <a:t>chaud</a:t>
            </a:r>
            <a:r>
              <a:rPr lang="en-GB" sz="1600" b="1" dirty="0">
                <a:latin typeface="Century Gothic" panose="020F0302020204030204"/>
              </a:rPr>
              <a:t> </a:t>
            </a:r>
            <a:r>
              <a:rPr lang="en-GB" sz="1600" b="1" dirty="0" err="1">
                <a:latin typeface="Century Gothic" panose="020F0302020204030204"/>
              </a:rPr>
              <a:t>en</a:t>
            </a:r>
            <a:r>
              <a:rPr lang="en-GB" sz="1600" b="1" dirty="0">
                <a:latin typeface="Century Gothic" panose="020F0302020204030204"/>
              </a:rPr>
              <a:t> </a:t>
            </a:r>
            <a:r>
              <a:rPr lang="en-GB" sz="1600" b="1" dirty="0" err="1">
                <a:latin typeface="Century Gothic" panose="020F0302020204030204"/>
              </a:rPr>
              <a:t>Espagne</a:t>
            </a:r>
            <a:r>
              <a:rPr lang="en-GB" sz="1600" b="1" dirty="0">
                <a:latin typeface="Century Gothic" panose="020F0302020204030204"/>
              </a:rPr>
              <a:t>.</a:t>
            </a:r>
            <a:r>
              <a:rPr lang="en-GB" sz="1600" dirty="0">
                <a:latin typeface="Century Gothic" panose="020F0302020204030204"/>
              </a:rPr>
              <a:t>		It’s hot/warm in Spain.</a:t>
            </a:r>
          </a:p>
          <a:p>
            <a:pPr lvl="0"/>
            <a:r>
              <a:rPr lang="en-GB" sz="1600" b="1" dirty="0">
                <a:latin typeface="Century Gothic" panose="020F0302020204030204"/>
              </a:rPr>
              <a:t>Il fait </a:t>
            </a:r>
            <a:r>
              <a:rPr lang="en-GB" sz="1600" b="1" dirty="0" err="1">
                <a:latin typeface="Century Gothic" panose="020F0302020204030204"/>
              </a:rPr>
              <a:t>froid</a:t>
            </a:r>
            <a:r>
              <a:rPr lang="en-GB" sz="1600" b="1" dirty="0">
                <a:latin typeface="Century Gothic" panose="020F0302020204030204"/>
              </a:rPr>
              <a:t> </a:t>
            </a:r>
            <a:r>
              <a:rPr lang="en-GB" sz="1600" b="1" dirty="0" err="1">
                <a:latin typeface="Century Gothic" panose="020F0302020204030204"/>
              </a:rPr>
              <a:t>en</a:t>
            </a:r>
            <a:r>
              <a:rPr lang="en-GB" sz="1600" b="1" dirty="0">
                <a:latin typeface="Century Gothic" panose="020F0302020204030204"/>
              </a:rPr>
              <a:t> </a:t>
            </a:r>
            <a:r>
              <a:rPr lang="en-GB" sz="1600" b="1" dirty="0" err="1">
                <a:latin typeface="Century Gothic" panose="020F0302020204030204"/>
              </a:rPr>
              <a:t>Angleterre</a:t>
            </a:r>
            <a:r>
              <a:rPr lang="en-GB" sz="1600" b="1" dirty="0">
                <a:latin typeface="Century Gothic" panose="020F0302020204030204"/>
              </a:rPr>
              <a:t>.</a:t>
            </a:r>
            <a:r>
              <a:rPr lang="en-GB" sz="1600" dirty="0">
                <a:latin typeface="Century Gothic" panose="020F0302020204030204"/>
              </a:rPr>
              <a:t>		It’s cold in England.</a:t>
            </a:r>
          </a:p>
        </p:txBody>
      </p:sp>
      <p:pic>
        <p:nvPicPr>
          <p:cNvPr id="13" name="Picture 2" descr="Temperature, Warm, Hot, Cold, Weather">
            <a:extLst>
              <a:ext uri="{FF2B5EF4-FFF2-40B4-BE49-F238E27FC236}">
                <a16:creationId xmlns:a16="http://schemas.microsoft.com/office/drawing/2014/main" id="{E9B89B2C-4B0A-EC4C-B19E-56AA9D43D97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232"/>
          <a:stretch/>
        </p:blipFill>
        <p:spPr bwMode="auto">
          <a:xfrm rot="20377104">
            <a:off x="3171227" y="1656298"/>
            <a:ext cx="533396" cy="6990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emperature, Warm, Hot, Cold, Weather">
            <a:extLst>
              <a:ext uri="{FF2B5EF4-FFF2-40B4-BE49-F238E27FC236}">
                <a16:creationId xmlns:a16="http://schemas.microsoft.com/office/drawing/2014/main" id="{2A05700E-B0A8-D84D-AA4B-2C3EB41CC5E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0000"/>
          <a:stretch/>
        </p:blipFill>
        <p:spPr bwMode="auto">
          <a:xfrm rot="20340953">
            <a:off x="2801344" y="1417003"/>
            <a:ext cx="508463" cy="67662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624E188-F0AC-A64B-ADF9-17E85813026A}"/>
              </a:ext>
            </a:extLst>
          </p:cNvPr>
          <p:cNvSpPr/>
          <p:nvPr/>
        </p:nvSpPr>
        <p:spPr>
          <a:xfrm>
            <a:off x="107999" y="2377552"/>
            <a:ext cx="3046027"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like</a:t>
            </a:r>
            <a:r>
              <a:rPr lang="fr-FR" b="1" dirty="0">
                <a:solidFill>
                  <a:srgbClr val="000000"/>
                </a:solidFill>
                <a:latin typeface="Century Gothic" panose="020B0502020202020204" pitchFamily="34" charset="0"/>
              </a:rPr>
              <a:t> </a:t>
            </a:r>
            <a:r>
              <a:rPr lang="fr-FR" b="1" i="1" dirty="0">
                <a:solidFill>
                  <a:srgbClr val="000000"/>
                </a:solidFill>
                <a:latin typeface="Century Gothic" panose="020B0502020202020204" pitchFamily="34" charset="0"/>
              </a:rPr>
              <a:t>lire</a:t>
            </a:r>
            <a:r>
              <a:rPr lang="fr-FR" b="1" dirty="0">
                <a:solidFill>
                  <a:srgbClr val="000000"/>
                </a:solidFill>
                <a:latin typeface="Century Gothic" panose="020B0502020202020204" pitchFamily="34" charset="0"/>
              </a:rPr>
              <a:t> in the plural</a:t>
            </a:r>
            <a:endParaRPr lang="en-GB" i="1" dirty="0">
              <a:solidFill>
                <a:srgbClr val="000000"/>
              </a:solidFill>
              <a:latin typeface="Century Gothic" panose="020B0502020202020204" pitchFamily="34" charset="0"/>
            </a:endParaRPr>
          </a:p>
        </p:txBody>
      </p:sp>
      <p:sp>
        <p:nvSpPr>
          <p:cNvPr id="16" name="Rectangle 15">
            <a:extLst>
              <a:ext uri="{FF2B5EF4-FFF2-40B4-BE49-F238E27FC236}">
                <a16:creationId xmlns:a16="http://schemas.microsoft.com/office/drawing/2014/main" id="{814378F9-1BB6-8344-9F1A-2832E654B7A3}"/>
              </a:ext>
            </a:extLst>
          </p:cNvPr>
          <p:cNvSpPr/>
          <p:nvPr/>
        </p:nvSpPr>
        <p:spPr>
          <a:xfrm>
            <a:off x="108000" y="2768896"/>
            <a:ext cx="6676200" cy="2215991"/>
          </a:xfrm>
          <a:prstGeom prst="rect">
            <a:avLst/>
          </a:prstGeom>
        </p:spPr>
        <p:txBody>
          <a:bodyPr wrap="square">
            <a:spAutoFit/>
          </a:bodyPr>
          <a:lstStyle/>
          <a:p>
            <a:pPr lvl="0"/>
            <a:r>
              <a:rPr lang="en-GB" sz="1600" dirty="0">
                <a:latin typeface="Century Gothic" panose="020F0302020204030204"/>
              </a:rPr>
              <a:t>Verbs like lire add an –s- to the stem in the plural forms: </a:t>
            </a:r>
          </a:p>
          <a:p>
            <a:pPr lvl="0"/>
            <a:endParaRPr lang="en-GB" sz="1000" dirty="0">
              <a:latin typeface="Century Gothic" panose="020F0302020204030204"/>
            </a:endParaRPr>
          </a:p>
          <a:p>
            <a:pPr lvl="0"/>
            <a:r>
              <a:rPr lang="en-GB" sz="1600" b="1" dirty="0">
                <a:latin typeface="Century Gothic" panose="020F0302020204030204"/>
              </a:rPr>
              <a:t>lire – to read, reading		dire – to say, saying</a:t>
            </a:r>
          </a:p>
          <a:p>
            <a:pPr lvl="0"/>
            <a:r>
              <a:rPr lang="en-GB" sz="1600" dirty="0">
                <a:latin typeface="Century Gothic" panose="020F0302020204030204"/>
              </a:rPr>
              <a:t>je </a:t>
            </a:r>
            <a:r>
              <a:rPr lang="en-GB" sz="1600" dirty="0" err="1">
                <a:latin typeface="Century Gothic" panose="020F0302020204030204"/>
              </a:rPr>
              <a:t>li</a:t>
            </a:r>
            <a:r>
              <a:rPr lang="en-GB" sz="1600" b="1" dirty="0" err="1">
                <a:latin typeface="Century Gothic" panose="020F0302020204030204"/>
              </a:rPr>
              <a:t>s</a:t>
            </a:r>
            <a:r>
              <a:rPr lang="en-GB" sz="1600" dirty="0">
                <a:latin typeface="Century Gothic" panose="020F0302020204030204"/>
              </a:rPr>
              <a:t>				je di</a:t>
            </a:r>
            <a:r>
              <a:rPr lang="en-GB" sz="1600" b="1" dirty="0">
                <a:latin typeface="Century Gothic" panose="020F0302020204030204"/>
              </a:rPr>
              <a:t>s</a:t>
            </a:r>
          </a:p>
          <a:p>
            <a:pPr lvl="0"/>
            <a:r>
              <a:rPr lang="en-GB" sz="1600" dirty="0" err="1">
                <a:latin typeface="Century Gothic" panose="020F0302020204030204"/>
              </a:rPr>
              <a:t>tu</a:t>
            </a:r>
            <a:r>
              <a:rPr lang="en-GB" sz="1600" dirty="0">
                <a:latin typeface="Century Gothic" panose="020F0302020204030204"/>
              </a:rPr>
              <a:t> </a:t>
            </a:r>
            <a:r>
              <a:rPr lang="en-GB" sz="1600" dirty="0" err="1">
                <a:latin typeface="Century Gothic" panose="020F0302020204030204"/>
              </a:rPr>
              <a:t>li</a:t>
            </a:r>
            <a:r>
              <a:rPr lang="en-GB" sz="1600" b="1" dirty="0" err="1">
                <a:latin typeface="Century Gothic" panose="020F0302020204030204"/>
              </a:rPr>
              <a:t>s</a:t>
            </a:r>
            <a:r>
              <a:rPr lang="en-GB" sz="1600" dirty="0">
                <a:latin typeface="Century Gothic" panose="020F0302020204030204"/>
              </a:rPr>
              <a:t>				</a:t>
            </a:r>
            <a:r>
              <a:rPr lang="en-GB" sz="1600" dirty="0" err="1">
                <a:latin typeface="Century Gothic" panose="020F0302020204030204"/>
              </a:rPr>
              <a:t>tu</a:t>
            </a:r>
            <a:r>
              <a:rPr lang="en-GB" sz="1600" dirty="0">
                <a:latin typeface="Century Gothic" panose="020F0302020204030204"/>
              </a:rPr>
              <a:t> di</a:t>
            </a:r>
            <a:r>
              <a:rPr lang="en-GB" sz="1600" b="1" dirty="0">
                <a:latin typeface="Century Gothic" panose="020F0302020204030204"/>
              </a:rPr>
              <a:t>s</a:t>
            </a:r>
          </a:p>
          <a:p>
            <a:pPr lvl="0"/>
            <a:r>
              <a:rPr lang="en-GB" sz="1600" dirty="0">
                <a:latin typeface="Century Gothic" panose="020F0302020204030204"/>
              </a:rPr>
              <a:t>il/</a:t>
            </a:r>
            <a:r>
              <a:rPr lang="en-GB" sz="1600" dirty="0" err="1">
                <a:latin typeface="Century Gothic" panose="020F0302020204030204"/>
              </a:rPr>
              <a:t>elle</a:t>
            </a:r>
            <a:r>
              <a:rPr lang="en-GB" sz="1600" dirty="0">
                <a:latin typeface="Century Gothic" panose="020F0302020204030204"/>
              </a:rPr>
              <a:t> li</a:t>
            </a:r>
            <a:r>
              <a:rPr lang="en-GB" sz="1600" b="1" dirty="0">
                <a:latin typeface="Century Gothic" panose="020F0302020204030204"/>
              </a:rPr>
              <a:t>t</a:t>
            </a:r>
            <a:r>
              <a:rPr lang="en-GB" sz="1600" dirty="0">
                <a:latin typeface="Century Gothic" panose="020F0302020204030204"/>
              </a:rPr>
              <a:t>				il/</a:t>
            </a:r>
            <a:r>
              <a:rPr lang="en-GB" sz="1600" dirty="0" err="1">
                <a:latin typeface="Century Gothic" panose="020F0302020204030204"/>
              </a:rPr>
              <a:t>elle</a:t>
            </a:r>
            <a:r>
              <a:rPr lang="en-GB" sz="1600" dirty="0">
                <a:latin typeface="Century Gothic" panose="020F0302020204030204"/>
              </a:rPr>
              <a:t> </a:t>
            </a:r>
            <a:r>
              <a:rPr lang="en-GB" sz="1600" dirty="0" err="1">
                <a:latin typeface="Century Gothic" panose="020F0302020204030204"/>
              </a:rPr>
              <a:t>di</a:t>
            </a:r>
            <a:r>
              <a:rPr lang="en-GB" sz="1600" b="1" dirty="0" err="1">
                <a:latin typeface="Century Gothic" panose="020F0302020204030204"/>
              </a:rPr>
              <a:t>t</a:t>
            </a:r>
            <a:endParaRPr lang="en-GB" sz="1600" b="1" dirty="0">
              <a:latin typeface="Century Gothic" panose="020F0302020204030204"/>
            </a:endParaRPr>
          </a:p>
          <a:p>
            <a:pPr lvl="0"/>
            <a:r>
              <a:rPr lang="en-GB" sz="1600" dirty="0">
                <a:latin typeface="Century Gothic" panose="020F0302020204030204"/>
              </a:rPr>
              <a:t>nous </a:t>
            </a:r>
            <a:r>
              <a:rPr lang="en-GB" sz="1600" dirty="0" err="1">
                <a:latin typeface="Century Gothic" panose="020F0302020204030204"/>
              </a:rPr>
              <a:t>li</a:t>
            </a:r>
            <a:r>
              <a:rPr lang="en-GB" sz="1600" b="1" dirty="0" err="1">
                <a:latin typeface="Century Gothic" panose="020F0302020204030204"/>
              </a:rPr>
              <a:t>s</a:t>
            </a:r>
            <a:r>
              <a:rPr lang="en-GB" sz="1600" dirty="0" err="1">
                <a:latin typeface="Century Gothic" panose="020F0302020204030204"/>
              </a:rPr>
              <a:t>ons</a:t>
            </a:r>
            <a:r>
              <a:rPr lang="en-GB" sz="1600" dirty="0">
                <a:latin typeface="Century Gothic" panose="020F0302020204030204"/>
              </a:rPr>
              <a:t>			nous </a:t>
            </a:r>
            <a:r>
              <a:rPr lang="en-GB" sz="1600" dirty="0" err="1">
                <a:latin typeface="Century Gothic" panose="020F0302020204030204"/>
              </a:rPr>
              <a:t>di</a:t>
            </a:r>
            <a:r>
              <a:rPr lang="en-GB" sz="1600" b="1" dirty="0" err="1">
                <a:latin typeface="Century Gothic" panose="020F0302020204030204"/>
              </a:rPr>
              <a:t>s</a:t>
            </a:r>
            <a:r>
              <a:rPr lang="en-GB" sz="1600" dirty="0" err="1">
                <a:latin typeface="Century Gothic" panose="020F0302020204030204"/>
              </a:rPr>
              <a:t>ons</a:t>
            </a:r>
            <a:endParaRPr lang="en-GB" sz="1600" dirty="0">
              <a:latin typeface="Century Gothic" panose="020F0302020204030204"/>
            </a:endParaRPr>
          </a:p>
          <a:p>
            <a:pPr lvl="0"/>
            <a:r>
              <a:rPr lang="en-GB" sz="1600" dirty="0" err="1">
                <a:latin typeface="Century Gothic" panose="020F0302020204030204"/>
              </a:rPr>
              <a:t>vous</a:t>
            </a:r>
            <a:r>
              <a:rPr lang="en-GB" sz="1600" dirty="0">
                <a:latin typeface="Century Gothic" panose="020F0302020204030204"/>
              </a:rPr>
              <a:t> </a:t>
            </a:r>
            <a:r>
              <a:rPr lang="en-GB" sz="1600" dirty="0" err="1">
                <a:latin typeface="Century Gothic" panose="020F0302020204030204"/>
              </a:rPr>
              <a:t>li</a:t>
            </a:r>
            <a:r>
              <a:rPr lang="en-GB" sz="1600" b="1" dirty="0" err="1">
                <a:latin typeface="Century Gothic" panose="020F0302020204030204"/>
              </a:rPr>
              <a:t>s</a:t>
            </a:r>
            <a:r>
              <a:rPr lang="en-GB" sz="1600" dirty="0" err="1">
                <a:latin typeface="Century Gothic" panose="020F0302020204030204"/>
              </a:rPr>
              <a:t>ez</a:t>
            </a:r>
            <a:r>
              <a:rPr lang="en-GB" sz="1600" dirty="0">
                <a:latin typeface="Century Gothic" panose="020F0302020204030204"/>
              </a:rPr>
              <a:t>				</a:t>
            </a:r>
            <a:r>
              <a:rPr lang="en-GB" sz="1600" dirty="0" err="1">
                <a:latin typeface="Century Gothic" panose="020F0302020204030204"/>
              </a:rPr>
              <a:t>vous</a:t>
            </a:r>
            <a:r>
              <a:rPr lang="en-GB" sz="1600" dirty="0">
                <a:latin typeface="Century Gothic" panose="020F0302020204030204"/>
              </a:rPr>
              <a:t> </a:t>
            </a:r>
            <a:r>
              <a:rPr lang="en-GB" sz="1600" dirty="0" err="1">
                <a:latin typeface="Century Gothic" panose="020F0302020204030204"/>
              </a:rPr>
              <a:t>di</a:t>
            </a:r>
            <a:r>
              <a:rPr lang="en-GB" sz="1600" b="1" dirty="0" err="1">
                <a:latin typeface="Century Gothic" panose="020F0302020204030204"/>
              </a:rPr>
              <a:t>tes</a:t>
            </a:r>
            <a:endParaRPr lang="en-GB" sz="1600" b="1" dirty="0">
              <a:latin typeface="Century Gothic" panose="020F0302020204030204"/>
            </a:endParaRPr>
          </a:p>
          <a:p>
            <a:pPr lvl="0"/>
            <a:r>
              <a:rPr lang="en-GB" sz="1600" dirty="0" err="1">
                <a:latin typeface="Century Gothic" panose="020F0302020204030204"/>
              </a:rPr>
              <a:t>ils</a:t>
            </a:r>
            <a:r>
              <a:rPr lang="en-GB" sz="1600" dirty="0">
                <a:latin typeface="Century Gothic" panose="020F0302020204030204"/>
              </a:rPr>
              <a:t>/</a:t>
            </a:r>
            <a:r>
              <a:rPr lang="en-GB" sz="1600" dirty="0" err="1">
                <a:latin typeface="Century Gothic" panose="020F0302020204030204"/>
              </a:rPr>
              <a:t>elles</a:t>
            </a:r>
            <a:r>
              <a:rPr lang="en-GB" sz="1600" dirty="0">
                <a:latin typeface="Century Gothic" panose="020F0302020204030204"/>
              </a:rPr>
              <a:t> </a:t>
            </a:r>
            <a:r>
              <a:rPr lang="en-GB" sz="1600" dirty="0" err="1">
                <a:latin typeface="Century Gothic" panose="020F0302020204030204"/>
              </a:rPr>
              <a:t>li</a:t>
            </a:r>
            <a:r>
              <a:rPr lang="en-GB" sz="1600" b="1" dirty="0" err="1">
                <a:latin typeface="Century Gothic" panose="020F0302020204030204"/>
              </a:rPr>
              <a:t>s</a:t>
            </a:r>
            <a:r>
              <a:rPr lang="en-GB" sz="1600" dirty="0" err="1">
                <a:latin typeface="Century Gothic" panose="020F0302020204030204"/>
              </a:rPr>
              <a:t>ent</a:t>
            </a:r>
            <a:r>
              <a:rPr lang="en-GB" sz="1600" dirty="0">
                <a:latin typeface="Century Gothic" panose="020F0302020204030204"/>
              </a:rPr>
              <a:t>			</a:t>
            </a:r>
            <a:r>
              <a:rPr lang="en-GB" sz="1600" dirty="0" err="1">
                <a:latin typeface="Century Gothic" panose="020F0302020204030204"/>
              </a:rPr>
              <a:t>ils</a:t>
            </a:r>
            <a:r>
              <a:rPr lang="en-GB" sz="1600" dirty="0">
                <a:latin typeface="Century Gothic" panose="020F0302020204030204"/>
              </a:rPr>
              <a:t>/</a:t>
            </a:r>
            <a:r>
              <a:rPr lang="en-GB" sz="1600" dirty="0" err="1">
                <a:latin typeface="Century Gothic" panose="020F0302020204030204"/>
              </a:rPr>
              <a:t>elles</a:t>
            </a:r>
            <a:r>
              <a:rPr lang="en-GB" sz="1600" dirty="0">
                <a:latin typeface="Century Gothic" panose="020F0302020204030204"/>
              </a:rPr>
              <a:t> </a:t>
            </a:r>
            <a:r>
              <a:rPr lang="en-GB" sz="1600" dirty="0" err="1">
                <a:latin typeface="Century Gothic" panose="020F0302020204030204"/>
              </a:rPr>
              <a:t>di</a:t>
            </a:r>
            <a:r>
              <a:rPr lang="en-GB" sz="1600" b="1" dirty="0" err="1">
                <a:latin typeface="Century Gothic" panose="020F0302020204030204"/>
              </a:rPr>
              <a:t>s</a:t>
            </a:r>
            <a:r>
              <a:rPr lang="en-GB" sz="1600" dirty="0" err="1">
                <a:latin typeface="Century Gothic" panose="020F0302020204030204"/>
              </a:rPr>
              <a:t>ent</a:t>
            </a:r>
            <a:endParaRPr lang="en-GB" sz="1600" dirty="0">
              <a:latin typeface="Century Gothic" panose="020F0302020204030204"/>
            </a:endParaRPr>
          </a:p>
        </p:txBody>
      </p:sp>
      <p:sp>
        <p:nvSpPr>
          <p:cNvPr id="17" name="Speech Bubble: Rectangle with Corners Rounded 20">
            <a:extLst>
              <a:ext uri="{FF2B5EF4-FFF2-40B4-BE49-F238E27FC236}">
                <a16:creationId xmlns:a16="http://schemas.microsoft.com/office/drawing/2014/main" id="{EAE16139-22A6-FA4F-97C0-A9B19288AA1D}"/>
              </a:ext>
            </a:extLst>
          </p:cNvPr>
          <p:cNvSpPr/>
          <p:nvPr/>
        </p:nvSpPr>
        <p:spPr>
          <a:xfrm>
            <a:off x="5232033" y="4315968"/>
            <a:ext cx="1218470" cy="378956"/>
          </a:xfrm>
          <a:prstGeom prst="wedgeRoundRectCallout">
            <a:avLst>
              <a:gd name="adj1" fmla="val -68790"/>
              <a:gd name="adj2" fmla="val 18099"/>
              <a:gd name="adj3" fmla="val 16667"/>
            </a:avLst>
          </a:prstGeom>
          <a:solidFill>
            <a:schemeClr val="accent5"/>
          </a:solidFill>
          <a:ln w="12700" cap="flat" cmpd="sng" algn="ctr">
            <a:solidFill>
              <a:schemeClr val="accent4"/>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i="0" u="none" strike="noStrike" kern="0" cap="none" spc="0" normalizeH="0" baseline="0" noProof="0" dirty="0">
                <a:ln>
                  <a:noFill/>
                </a:ln>
                <a:effectLst/>
                <a:uLnTx/>
                <a:uFillTx/>
                <a:latin typeface="Century Gothic" panose="020F0302020204030204"/>
                <a:ea typeface="+mn-ea"/>
                <a:cs typeface="+mn-cs"/>
              </a:rPr>
              <a:t>! Exception</a:t>
            </a:r>
          </a:p>
        </p:txBody>
      </p:sp>
      <p:sp>
        <p:nvSpPr>
          <p:cNvPr id="3" name="Rounded Rectangle 2" descr="Rectangle highlighting the word dites">
            <a:extLst>
              <a:ext uri="{FF2B5EF4-FFF2-40B4-BE49-F238E27FC236}">
                <a16:creationId xmlns:a16="http://schemas.microsoft.com/office/drawing/2014/main" id="{2C6269AF-B26B-BD44-9FBE-3B53B562CAFD}"/>
              </a:ext>
            </a:extLst>
          </p:cNvPr>
          <p:cNvSpPr/>
          <p:nvPr/>
        </p:nvSpPr>
        <p:spPr>
          <a:xfrm>
            <a:off x="4333875" y="4424488"/>
            <a:ext cx="527050" cy="270436"/>
          </a:xfrm>
          <a:prstGeom prst="roundRect">
            <a:avLst/>
          </a:prstGeom>
          <a:noFill/>
          <a:ln w="12700" cap="flat" cmpd="sng" algn="ctr">
            <a:solidFill>
              <a:schemeClr val="tx1"/>
            </a:solid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0" i="0" u="none" strike="noStrike" kern="0" cap="none" spc="0" normalizeH="0" baseline="0" noProof="0" dirty="0">
              <a:ln>
                <a:noFill/>
              </a:ln>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5778692D-DA11-C94D-A7F6-6A062050AC50}"/>
              </a:ext>
            </a:extLst>
          </p:cNvPr>
          <p:cNvSpPr txBox="1"/>
          <p:nvPr/>
        </p:nvSpPr>
        <p:spPr>
          <a:xfrm>
            <a:off x="108001" y="5041850"/>
            <a:ext cx="6448248" cy="646986"/>
          </a:xfrm>
          <a:prstGeom prst="wedgeRoundRectCallout">
            <a:avLst>
              <a:gd name="adj1" fmla="val 5681"/>
              <a:gd name="adj2" fmla="val -24284"/>
              <a:gd name="adj3" fmla="val 16667"/>
            </a:avLst>
          </a:prstGeom>
          <a:solidFill>
            <a:schemeClr val="accent5"/>
          </a:solidFill>
          <a:ln>
            <a:solidFill>
              <a:schemeClr val="accent4"/>
            </a:solidFill>
          </a:ln>
        </p:spPr>
        <p:txBody>
          <a:bodyPr wrap="square" lIns="72000" rIns="0" rtlCol="0">
            <a:spAutoFit/>
          </a:bodyPr>
          <a:lstStyle/>
          <a:p>
            <a:pPr lvl="0"/>
            <a:r>
              <a:rPr lang="en-GB" sz="1600" i="1" dirty="0" err="1">
                <a:latin typeface="Century Gothic" panose="020F0302020204030204"/>
              </a:rPr>
              <a:t>traduire</a:t>
            </a:r>
            <a:r>
              <a:rPr lang="en-GB" sz="1600" i="1" dirty="0">
                <a:latin typeface="Century Gothic" panose="020F0302020204030204"/>
              </a:rPr>
              <a:t>, </a:t>
            </a:r>
            <a:r>
              <a:rPr lang="en-GB" sz="1600" i="1" dirty="0" err="1">
                <a:latin typeface="Century Gothic" panose="020F0302020204030204"/>
              </a:rPr>
              <a:t>conduire</a:t>
            </a:r>
            <a:r>
              <a:rPr lang="en-GB" sz="1600" i="1" dirty="0">
                <a:latin typeface="Century Gothic" panose="020F0302020204030204"/>
              </a:rPr>
              <a:t>, </a:t>
            </a:r>
            <a:r>
              <a:rPr lang="en-GB" sz="1600" i="1" dirty="0" err="1">
                <a:latin typeface="Century Gothic" panose="020F0302020204030204"/>
              </a:rPr>
              <a:t>interdire</a:t>
            </a:r>
            <a:r>
              <a:rPr lang="en-GB" sz="1600" i="1" dirty="0">
                <a:latin typeface="Century Gothic" panose="020F0302020204030204"/>
              </a:rPr>
              <a:t> </a:t>
            </a:r>
            <a:r>
              <a:rPr lang="en-GB" sz="1600" dirty="0">
                <a:latin typeface="Century Gothic" panose="020F0302020204030204"/>
              </a:rPr>
              <a:t>and</a:t>
            </a:r>
            <a:r>
              <a:rPr lang="en-GB" sz="1600" i="1" dirty="0">
                <a:latin typeface="Century Gothic" panose="020F0302020204030204"/>
              </a:rPr>
              <a:t> dire </a:t>
            </a:r>
            <a:r>
              <a:rPr lang="en-GB" sz="1600" dirty="0">
                <a:latin typeface="Century Gothic" panose="020F0302020204030204"/>
              </a:rPr>
              <a:t>also follow this pattern (EXCEPT: </a:t>
            </a:r>
            <a:r>
              <a:rPr lang="en-GB" sz="1600" b="1" dirty="0" err="1">
                <a:latin typeface="Century Gothic" panose="020F0302020204030204"/>
              </a:rPr>
              <a:t>vous</a:t>
            </a:r>
            <a:r>
              <a:rPr lang="en-GB" sz="1600" b="1" dirty="0">
                <a:latin typeface="Century Gothic" panose="020F0302020204030204"/>
              </a:rPr>
              <a:t> </a:t>
            </a:r>
            <a:r>
              <a:rPr lang="en-GB" sz="1600" b="1" dirty="0" err="1">
                <a:latin typeface="Century Gothic" panose="020F0302020204030204"/>
              </a:rPr>
              <a:t>dites</a:t>
            </a:r>
            <a:r>
              <a:rPr lang="en-GB" sz="1600" dirty="0">
                <a:latin typeface="Century Gothic" panose="020F0302020204030204"/>
              </a:rPr>
              <a:t>).</a:t>
            </a:r>
            <a:r>
              <a:rPr lang="en-GB" sz="1600" i="1" dirty="0">
                <a:latin typeface="Century Gothic" panose="020F0302020204030204"/>
              </a:rPr>
              <a:t> </a:t>
            </a:r>
            <a:endParaRPr lang="en-GB" sz="1600" b="1" i="1" dirty="0">
              <a:latin typeface="Century Gothic" panose="020F0302020204030204"/>
            </a:endParaRPr>
          </a:p>
        </p:txBody>
      </p:sp>
      <p:sp>
        <p:nvSpPr>
          <p:cNvPr id="20" name="Speech Bubble: Rectangle with Corners Rounded 20">
            <a:extLst>
              <a:ext uri="{FF2B5EF4-FFF2-40B4-BE49-F238E27FC236}">
                <a16:creationId xmlns:a16="http://schemas.microsoft.com/office/drawing/2014/main" id="{C73AB3C1-8CE9-9248-9FDA-33D02889186C}"/>
              </a:ext>
            </a:extLst>
          </p:cNvPr>
          <p:cNvSpPr/>
          <p:nvPr/>
        </p:nvSpPr>
        <p:spPr>
          <a:xfrm>
            <a:off x="1678070" y="4122280"/>
            <a:ext cx="1983894" cy="796857"/>
          </a:xfrm>
          <a:prstGeom prst="wedgeRoundRectCallout">
            <a:avLst>
              <a:gd name="adj1" fmla="val -63029"/>
              <a:gd name="adj2" fmla="val -26771"/>
              <a:gd name="adj3" fmla="val 16667"/>
            </a:avLst>
          </a:prstGeom>
          <a:solidFill>
            <a:schemeClr val="accent5"/>
          </a:solidFill>
          <a:ln w="12700" cap="flat" cmpd="sng" algn="ctr">
            <a:solidFill>
              <a:schemeClr val="accent4"/>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i="0" u="none" strike="noStrike" kern="0" cap="none" spc="0" normalizeH="0" baseline="0" noProof="0" dirty="0">
                <a:ln>
                  <a:noFill/>
                </a:ln>
                <a:effectLst/>
                <a:uLnTx/>
                <a:uFillTx/>
                <a:latin typeface="Century Gothic" panose="020F0302020204030204"/>
                <a:ea typeface="+mn-ea"/>
                <a:cs typeface="+mn-cs"/>
              </a:rPr>
              <a:t>Unlike in the singular form, the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ea typeface="+mn-ea"/>
                <a:cs typeface="+mn-cs"/>
              </a:rPr>
              <a:t>-s- </a:t>
            </a:r>
            <a:r>
              <a:rPr kumimoji="0" lang="en-GB" sz="1600" i="0" u="none" strike="noStrike" kern="0" cap="none" spc="0" normalizeH="0" baseline="0" noProof="0" dirty="0">
                <a:ln>
                  <a:noFill/>
                </a:ln>
                <a:effectLst/>
                <a:uLnTx/>
                <a:uFillTx/>
                <a:latin typeface="Century Gothic" panose="020F0302020204030204"/>
                <a:ea typeface="+mn-ea"/>
                <a:cs typeface="+mn-cs"/>
              </a:rPr>
              <a:t>is pronounced.</a:t>
            </a:r>
          </a:p>
        </p:txBody>
      </p:sp>
      <p:pic>
        <p:nvPicPr>
          <p:cNvPr id="21" name="Picture 2" descr="Quiet Sign Clip Art">
            <a:extLst>
              <a:ext uri="{FF2B5EF4-FFF2-40B4-BE49-F238E27FC236}">
                <a16:creationId xmlns:a16="http://schemas.microsoft.com/office/drawing/2014/main" id="{7A50CA2C-9A24-9D4D-B8CF-26CB4EDD30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426" y="3528115"/>
            <a:ext cx="432047" cy="6110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Quiet Sign Clip Art">
            <a:extLst>
              <a:ext uri="{FF2B5EF4-FFF2-40B4-BE49-F238E27FC236}">
                <a16:creationId xmlns:a16="http://schemas.microsoft.com/office/drawing/2014/main" id="{ABA07E0B-1380-4240-A633-59285E54E8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1034" y="3523486"/>
            <a:ext cx="432047" cy="61103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EF1578F8-B6DB-0941-B33A-F4137B99516B}"/>
              </a:ext>
            </a:extLst>
          </p:cNvPr>
          <p:cNvSpPr/>
          <p:nvPr/>
        </p:nvSpPr>
        <p:spPr>
          <a:xfrm>
            <a:off x="107999" y="5735841"/>
            <a:ext cx="3358612"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like</a:t>
            </a:r>
            <a:r>
              <a:rPr lang="fr-FR" b="1" dirty="0">
                <a:solidFill>
                  <a:srgbClr val="000000"/>
                </a:solidFill>
                <a:latin typeface="Century Gothic" panose="020B0502020202020204" pitchFamily="34" charset="0"/>
              </a:rPr>
              <a:t> écrire in the plural</a:t>
            </a:r>
            <a:endParaRPr lang="en-GB" i="1" dirty="0">
              <a:solidFill>
                <a:srgbClr val="000000"/>
              </a:solidFill>
              <a:latin typeface="Century Gothic" panose="020B0502020202020204" pitchFamily="34" charset="0"/>
            </a:endParaRPr>
          </a:p>
        </p:txBody>
      </p:sp>
      <p:sp>
        <p:nvSpPr>
          <p:cNvPr id="25" name="Rectangle 24">
            <a:extLst>
              <a:ext uri="{FF2B5EF4-FFF2-40B4-BE49-F238E27FC236}">
                <a16:creationId xmlns:a16="http://schemas.microsoft.com/office/drawing/2014/main" id="{C79B0D82-6D0E-3245-8CF4-936A9CFFD3C9}"/>
              </a:ext>
            </a:extLst>
          </p:cNvPr>
          <p:cNvSpPr/>
          <p:nvPr/>
        </p:nvSpPr>
        <p:spPr>
          <a:xfrm>
            <a:off x="107999" y="6161678"/>
            <a:ext cx="6676200" cy="2215991"/>
          </a:xfrm>
          <a:prstGeom prst="rect">
            <a:avLst/>
          </a:prstGeom>
        </p:spPr>
        <p:txBody>
          <a:bodyPr wrap="square">
            <a:spAutoFit/>
          </a:bodyPr>
          <a:lstStyle/>
          <a:p>
            <a:pPr lvl="0"/>
            <a:r>
              <a:rPr lang="en-GB" sz="1600" dirty="0">
                <a:latin typeface="Century Gothic" panose="020F0302020204030204"/>
              </a:rPr>
              <a:t>Verbs like </a:t>
            </a:r>
            <a:r>
              <a:rPr lang="fr-FR" sz="1600" dirty="0">
                <a:solidFill>
                  <a:srgbClr val="000000"/>
                </a:solidFill>
                <a:latin typeface="Century Gothic" panose="020B0502020202020204" pitchFamily="34" charset="0"/>
              </a:rPr>
              <a:t>écrire</a:t>
            </a:r>
            <a:r>
              <a:rPr lang="en-GB" sz="1600" dirty="0">
                <a:latin typeface="Century Gothic" panose="020F0302020204030204"/>
              </a:rPr>
              <a:t> add a -v- to the stem in the plural forms: </a:t>
            </a:r>
          </a:p>
          <a:p>
            <a:pPr lvl="0"/>
            <a:endParaRPr lang="en-GB" sz="1000" dirty="0">
              <a:latin typeface="Century Gothic" panose="020F0302020204030204"/>
            </a:endParaRPr>
          </a:p>
          <a:p>
            <a:pPr lvl="0"/>
            <a:r>
              <a:rPr lang="en-GB" sz="1600" b="1" dirty="0" err="1">
                <a:latin typeface="Century Gothic" panose="020F0302020204030204"/>
              </a:rPr>
              <a:t>écrire</a:t>
            </a:r>
            <a:r>
              <a:rPr lang="en-GB" sz="1600" b="1" dirty="0">
                <a:latin typeface="Century Gothic" panose="020F0302020204030204"/>
              </a:rPr>
              <a:t> – to write, writing</a:t>
            </a:r>
          </a:p>
          <a:p>
            <a:pPr lvl="0"/>
            <a:r>
              <a:rPr lang="en-GB" sz="1600" dirty="0" err="1">
                <a:latin typeface="Century Gothic" panose="020F0302020204030204"/>
              </a:rPr>
              <a:t>j’écris</a:t>
            </a:r>
            <a:endParaRPr lang="en-GB" sz="1600" dirty="0">
              <a:latin typeface="Century Gothic" panose="020F0302020204030204"/>
            </a:endParaRPr>
          </a:p>
          <a:p>
            <a:pPr lvl="0"/>
            <a:r>
              <a:rPr lang="en-GB" sz="1600" dirty="0" err="1">
                <a:latin typeface="Century Gothic" panose="020F0302020204030204"/>
              </a:rPr>
              <a:t>tu</a:t>
            </a:r>
            <a:r>
              <a:rPr lang="en-GB" sz="1600" dirty="0">
                <a:latin typeface="Century Gothic" panose="020F0302020204030204"/>
              </a:rPr>
              <a:t> </a:t>
            </a:r>
            <a:r>
              <a:rPr lang="en-GB" sz="1600" dirty="0" err="1">
                <a:latin typeface="Century Gothic" panose="020F0302020204030204"/>
              </a:rPr>
              <a:t>écris</a:t>
            </a:r>
            <a:endParaRPr lang="en-GB" sz="1600" dirty="0">
              <a:latin typeface="Century Gothic" panose="020F0302020204030204"/>
            </a:endParaRPr>
          </a:p>
          <a:p>
            <a:pPr lvl="0"/>
            <a:r>
              <a:rPr lang="en-GB" sz="1600" dirty="0">
                <a:latin typeface="Century Gothic" panose="020F0302020204030204"/>
              </a:rPr>
              <a:t>il/</a:t>
            </a:r>
            <a:r>
              <a:rPr lang="en-GB" sz="1600" dirty="0" err="1">
                <a:latin typeface="Century Gothic" panose="020F0302020204030204"/>
              </a:rPr>
              <a:t>elle</a:t>
            </a:r>
            <a:r>
              <a:rPr lang="en-GB" sz="1600" dirty="0">
                <a:latin typeface="Century Gothic" panose="020F0302020204030204"/>
              </a:rPr>
              <a:t> </a:t>
            </a:r>
            <a:r>
              <a:rPr lang="en-GB" sz="1600" dirty="0" err="1">
                <a:latin typeface="Century Gothic" panose="020F0302020204030204"/>
              </a:rPr>
              <a:t>écrit</a:t>
            </a:r>
            <a:endParaRPr lang="en-GB" sz="1600" dirty="0">
              <a:latin typeface="Century Gothic" panose="020F0302020204030204"/>
            </a:endParaRPr>
          </a:p>
          <a:p>
            <a:pPr lvl="0"/>
            <a:r>
              <a:rPr lang="en-GB" sz="1600" dirty="0">
                <a:latin typeface="Century Gothic" panose="020F0302020204030204"/>
              </a:rPr>
              <a:t>nous </a:t>
            </a:r>
            <a:r>
              <a:rPr lang="en-GB" sz="1600" dirty="0" err="1">
                <a:latin typeface="Century Gothic" panose="020F0302020204030204"/>
              </a:rPr>
              <a:t>écri</a:t>
            </a:r>
            <a:r>
              <a:rPr lang="en-GB" sz="1600" b="1" dirty="0" err="1">
                <a:latin typeface="Century Gothic" panose="020F0302020204030204"/>
              </a:rPr>
              <a:t>v</a:t>
            </a:r>
            <a:r>
              <a:rPr lang="en-GB" sz="1600" dirty="0" err="1">
                <a:latin typeface="Century Gothic" panose="020F0302020204030204"/>
              </a:rPr>
              <a:t>ons</a:t>
            </a:r>
            <a:endParaRPr lang="en-GB" sz="1600" dirty="0">
              <a:latin typeface="Century Gothic" panose="020F0302020204030204"/>
            </a:endParaRPr>
          </a:p>
          <a:p>
            <a:pPr lvl="0"/>
            <a:r>
              <a:rPr lang="en-GB" sz="1600" dirty="0" err="1">
                <a:latin typeface="Century Gothic" panose="020F0302020204030204"/>
              </a:rPr>
              <a:t>vous</a:t>
            </a:r>
            <a:r>
              <a:rPr lang="en-GB" sz="1600" dirty="0">
                <a:latin typeface="Century Gothic" panose="020F0302020204030204"/>
              </a:rPr>
              <a:t> </a:t>
            </a:r>
            <a:r>
              <a:rPr lang="en-GB" sz="1600" dirty="0" err="1">
                <a:latin typeface="Century Gothic" panose="020F0302020204030204"/>
              </a:rPr>
              <a:t>écri</a:t>
            </a:r>
            <a:r>
              <a:rPr lang="en-GB" sz="1600" b="1" dirty="0" err="1">
                <a:latin typeface="Century Gothic" panose="020F0302020204030204"/>
              </a:rPr>
              <a:t>v</a:t>
            </a:r>
            <a:r>
              <a:rPr lang="en-GB" sz="1600" dirty="0" err="1">
                <a:latin typeface="Century Gothic" panose="020F0302020204030204"/>
              </a:rPr>
              <a:t>ez</a:t>
            </a:r>
            <a:endParaRPr lang="en-GB" sz="1600" dirty="0">
              <a:latin typeface="Century Gothic" panose="020F0302020204030204"/>
            </a:endParaRPr>
          </a:p>
          <a:p>
            <a:pPr lvl="0"/>
            <a:r>
              <a:rPr lang="en-GB" sz="1600" dirty="0" err="1">
                <a:latin typeface="Century Gothic" panose="020F0302020204030204"/>
              </a:rPr>
              <a:t>ils</a:t>
            </a:r>
            <a:r>
              <a:rPr lang="en-GB" sz="1600" dirty="0">
                <a:latin typeface="Century Gothic" panose="020F0302020204030204"/>
              </a:rPr>
              <a:t>/</a:t>
            </a:r>
            <a:r>
              <a:rPr lang="en-GB" sz="1600" dirty="0" err="1">
                <a:latin typeface="Century Gothic" panose="020F0302020204030204"/>
              </a:rPr>
              <a:t>elles</a:t>
            </a:r>
            <a:r>
              <a:rPr lang="en-GB" sz="1600" dirty="0">
                <a:latin typeface="Century Gothic" panose="020F0302020204030204"/>
              </a:rPr>
              <a:t> </a:t>
            </a:r>
            <a:r>
              <a:rPr lang="en-GB" sz="1600" dirty="0" err="1">
                <a:latin typeface="Century Gothic" panose="020F0302020204030204"/>
              </a:rPr>
              <a:t>écri</a:t>
            </a:r>
            <a:r>
              <a:rPr lang="en-GB" sz="1600" b="1" dirty="0" err="1">
                <a:latin typeface="Century Gothic" panose="020F0302020204030204"/>
              </a:rPr>
              <a:t>v</a:t>
            </a:r>
            <a:r>
              <a:rPr lang="en-GB" sz="1600" dirty="0" err="1">
                <a:latin typeface="Century Gothic" panose="020F0302020204030204"/>
              </a:rPr>
              <a:t>ent</a:t>
            </a:r>
            <a:endParaRPr lang="en-GB" sz="1600" dirty="0">
              <a:latin typeface="Century Gothic" panose="020F0302020204030204"/>
            </a:endParaRPr>
          </a:p>
        </p:txBody>
      </p:sp>
      <p:sp>
        <p:nvSpPr>
          <p:cNvPr id="27" name="TextBox 26">
            <a:extLst>
              <a:ext uri="{FF2B5EF4-FFF2-40B4-BE49-F238E27FC236}">
                <a16:creationId xmlns:a16="http://schemas.microsoft.com/office/drawing/2014/main" id="{772D902A-379B-E04B-9B3A-DA929436CCB4}"/>
              </a:ext>
            </a:extLst>
          </p:cNvPr>
          <p:cNvSpPr txBox="1"/>
          <p:nvPr/>
        </p:nvSpPr>
        <p:spPr>
          <a:xfrm>
            <a:off x="172381" y="8490507"/>
            <a:ext cx="4525638" cy="374571"/>
          </a:xfrm>
          <a:prstGeom prst="wedgeRoundRectCallout">
            <a:avLst>
              <a:gd name="adj1" fmla="val 5681"/>
              <a:gd name="adj2" fmla="val -24284"/>
              <a:gd name="adj3" fmla="val 16667"/>
            </a:avLst>
          </a:prstGeom>
          <a:solidFill>
            <a:schemeClr val="accent5"/>
          </a:solidFill>
          <a:ln>
            <a:solidFill>
              <a:schemeClr val="accent4"/>
            </a:solidFill>
          </a:ln>
        </p:spPr>
        <p:txBody>
          <a:bodyPr wrap="square" lIns="72000" rIns="0" rtlCol="0">
            <a:spAutoFit/>
          </a:bodyPr>
          <a:lstStyle/>
          <a:p>
            <a:pPr lvl="0"/>
            <a:r>
              <a:rPr lang="en-GB" sz="1600" i="1" dirty="0" err="1">
                <a:latin typeface="Century Gothic" panose="020F0302020204030204"/>
              </a:rPr>
              <a:t>décrire</a:t>
            </a:r>
            <a:r>
              <a:rPr lang="en-GB" sz="1600" i="1" dirty="0">
                <a:latin typeface="Century Gothic" panose="020F0302020204030204"/>
              </a:rPr>
              <a:t> </a:t>
            </a:r>
            <a:r>
              <a:rPr lang="en-GB" sz="1600" dirty="0">
                <a:latin typeface="Century Gothic" panose="020F0302020204030204"/>
              </a:rPr>
              <a:t>and </a:t>
            </a:r>
            <a:r>
              <a:rPr lang="en-GB" sz="1600" i="1" dirty="0" err="1">
                <a:latin typeface="Century Gothic" panose="020F0302020204030204"/>
              </a:rPr>
              <a:t>inscrire</a:t>
            </a:r>
            <a:r>
              <a:rPr lang="en-GB" sz="1600" dirty="0">
                <a:latin typeface="Century Gothic" panose="020F0302020204030204"/>
              </a:rPr>
              <a:t> also follow this pattern.</a:t>
            </a:r>
            <a:endParaRPr lang="en-GB" sz="1600" b="1" i="1" dirty="0">
              <a:latin typeface="Century Gothic" panose="020F0302020204030204"/>
            </a:endParaRPr>
          </a:p>
        </p:txBody>
      </p:sp>
      <p:pic>
        <p:nvPicPr>
          <p:cNvPr id="5" name="Picture 4" descr="A hand writing">
            <a:extLst>
              <a:ext uri="{FF2B5EF4-FFF2-40B4-BE49-F238E27FC236}">
                <a16:creationId xmlns:a16="http://schemas.microsoft.com/office/drawing/2014/main" id="{36C48B33-27BF-3543-A710-8E745227A1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3073" y="6493675"/>
            <a:ext cx="1794120" cy="1794120"/>
          </a:xfrm>
          <a:prstGeom prst="rect">
            <a:avLst/>
          </a:prstGeom>
        </p:spPr>
      </p:pic>
    </p:spTree>
    <p:extLst>
      <p:ext uri="{BB962C8B-B14F-4D97-AF65-F5344CB8AC3E}">
        <p14:creationId xmlns:p14="http://schemas.microsoft.com/office/powerpoint/2010/main" val="216251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64</a:t>
            </a:r>
          </a:p>
        </p:txBody>
      </p:sp>
      <p:graphicFrame>
        <p:nvGraphicFramePr>
          <p:cNvPr id="28" name="Table 27">
            <a:extLst>
              <a:ext uri="{FF2B5EF4-FFF2-40B4-BE49-F238E27FC236}">
                <a16:creationId xmlns:a16="http://schemas.microsoft.com/office/drawing/2014/main" id="{ABE4B324-0FC1-ED44-902C-E063EA561689}"/>
              </a:ext>
            </a:extLst>
          </p:cNvPr>
          <p:cNvGraphicFramePr>
            <a:graphicFrameLocks noGrp="1"/>
          </p:cNvGraphicFramePr>
          <p:nvPr>
            <p:extLst>
              <p:ext uri="{D42A27DB-BD31-4B8C-83A1-F6EECF244321}">
                <p14:modId xmlns:p14="http://schemas.microsoft.com/office/powerpoint/2010/main" val="4118061409"/>
              </p:ext>
            </p:extLst>
          </p:nvPr>
        </p:nvGraphicFramePr>
        <p:xfrm>
          <a:off x="722875" y="2339825"/>
          <a:ext cx="5261225" cy="3711840"/>
        </p:xfrm>
        <a:graphic>
          <a:graphicData uri="http://schemas.openxmlformats.org/drawingml/2006/table">
            <a:tbl>
              <a:tblPr>
                <a:tableStyleId>{5940675A-B579-460E-94D1-54222C63F5DA}</a:tableStyleId>
              </a:tblPr>
              <a:tblGrid>
                <a:gridCol w="754675">
                  <a:extLst>
                    <a:ext uri="{9D8B030D-6E8A-4147-A177-3AD203B41FA5}">
                      <a16:colId xmlns:a16="http://schemas.microsoft.com/office/drawing/2014/main" val="2510458304"/>
                    </a:ext>
                  </a:extLst>
                </a:gridCol>
                <a:gridCol w="1548425">
                  <a:extLst>
                    <a:ext uri="{9D8B030D-6E8A-4147-A177-3AD203B41FA5}">
                      <a16:colId xmlns:a16="http://schemas.microsoft.com/office/drawing/2014/main" val="2576834893"/>
                    </a:ext>
                  </a:extLst>
                </a:gridCol>
                <a:gridCol w="2958125">
                  <a:extLst>
                    <a:ext uri="{9D8B030D-6E8A-4147-A177-3AD203B41FA5}">
                      <a16:colId xmlns:a16="http://schemas.microsoft.com/office/drawing/2014/main" val="3222018720"/>
                    </a:ext>
                  </a:extLst>
                </a:gridCol>
              </a:tblGrid>
              <a:tr h="326907">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conduire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to drive, driving</a:t>
                      </a:r>
                    </a:p>
                  </a:txBody>
                  <a:tcPr marL="90000" marR="90000" marT="46800" marB="46800" anchor="b"/>
                </a:tc>
                <a:extLst>
                  <a:ext uri="{0D108BD9-81ED-4DB2-BD59-A6C34878D82A}">
                    <a16:rowId xmlns:a16="http://schemas.microsoft.com/office/drawing/2014/main" val="1909957860"/>
                  </a:ext>
                </a:extLst>
              </a:tr>
              <a:tr h="182809">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vous dites</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you (pl/</a:t>
                      </a:r>
                      <a:r>
                        <a:rPr lang="en-GB" sz="1600" dirty="0" err="1">
                          <a:effectLst/>
                          <a:latin typeface="Century Gothic" panose="020B0502020202020204" pitchFamily="34" charset="0"/>
                        </a:rPr>
                        <a:t>fml</a:t>
                      </a:r>
                      <a:r>
                        <a:rPr lang="en-GB" sz="1600" dirty="0">
                          <a:effectLst/>
                          <a:latin typeface="Century Gothic" panose="020B0502020202020204" pitchFamily="34" charset="0"/>
                        </a:rPr>
                        <a:t>) say, are saying</a:t>
                      </a:r>
                    </a:p>
                  </a:txBody>
                  <a:tcPr marL="90000" marR="90000" marT="46800" marB="46800" anchor="b"/>
                </a:tc>
                <a:extLst>
                  <a:ext uri="{0D108BD9-81ED-4DB2-BD59-A6C34878D82A}">
                    <a16:rowId xmlns:a16="http://schemas.microsoft.com/office/drawing/2014/main" val="141838412"/>
                  </a:ext>
                </a:extLst>
              </a:tr>
              <a:tr h="182809">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interdire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to ban, banning</a:t>
                      </a:r>
                    </a:p>
                  </a:txBody>
                  <a:tcPr marL="90000" marR="90000" marT="46800" marB="46800" anchor="b"/>
                </a:tc>
                <a:extLst>
                  <a:ext uri="{0D108BD9-81ED-4DB2-BD59-A6C34878D82A}">
                    <a16:rowId xmlns:a16="http://schemas.microsoft.com/office/drawing/2014/main" val="3102503621"/>
                  </a:ext>
                </a:extLst>
              </a:tr>
              <a:tr h="182809">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inscrire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to write down, writing down</a:t>
                      </a:r>
                    </a:p>
                  </a:txBody>
                  <a:tcPr marL="90000" marR="90000" marT="46800" marB="46800" anchor="b"/>
                </a:tc>
                <a:extLst>
                  <a:ext uri="{0D108BD9-81ED-4DB2-BD59-A6C34878D82A}">
                    <a16:rowId xmlns:a16="http://schemas.microsoft.com/office/drawing/2014/main" val="3029552813"/>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 lieu</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place</a:t>
                      </a:r>
                    </a:p>
                  </a:txBody>
                  <a:tcPr marL="90000" marR="90000" marT="46800" marB="46800" anchor="b"/>
                </a:tc>
                <a:extLst>
                  <a:ext uri="{0D108BD9-81ED-4DB2-BD59-A6C34878D82A}">
                    <a16:rowId xmlns:a16="http://schemas.microsoft.com/office/drawing/2014/main" val="2368745537"/>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l’arbre (m)</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tree</a:t>
                      </a:r>
                    </a:p>
                  </a:txBody>
                  <a:tcPr marL="90000" marR="90000" marT="46800" marB="46800" anchor="b"/>
                </a:tc>
                <a:extLst>
                  <a:ext uri="{0D108BD9-81ED-4DB2-BD59-A6C34878D82A}">
                    <a16:rowId xmlns:a16="http://schemas.microsoft.com/office/drawing/2014/main" val="3491161878"/>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l’autobus (m)</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bus</a:t>
                      </a:r>
                    </a:p>
                  </a:txBody>
                  <a:tcPr marL="90000" marR="90000" marT="46800" marB="46800" anchor="b"/>
                </a:tc>
                <a:extLst>
                  <a:ext uri="{0D108BD9-81ED-4DB2-BD59-A6C34878D82A}">
                    <a16:rowId xmlns:a16="http://schemas.microsoft.com/office/drawing/2014/main" val="711583087"/>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chaud</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hot, warm</a:t>
                      </a:r>
                    </a:p>
                  </a:txBody>
                  <a:tcPr marL="90000" marR="90000" marT="46800" marB="46800" anchor="b"/>
                </a:tc>
                <a:extLst>
                  <a:ext uri="{0D108BD9-81ED-4DB2-BD59-A6C34878D82A}">
                    <a16:rowId xmlns:a16="http://schemas.microsoft.com/office/drawing/2014/main" val="977986458"/>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froid</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cold</a:t>
                      </a:r>
                    </a:p>
                  </a:txBody>
                  <a:tcPr marL="90000" marR="90000" marT="46800" marB="46800" anchor="b"/>
                </a:tc>
                <a:extLst>
                  <a:ext uri="{0D108BD9-81ED-4DB2-BD59-A6C34878D82A}">
                    <a16:rowId xmlns:a16="http://schemas.microsoft.com/office/drawing/2014/main" val="3008129673"/>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la neige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snow</a:t>
                      </a:r>
                    </a:p>
                  </a:txBody>
                  <a:tcPr marL="90000" marR="90000" marT="46800" marB="46800" anchor="b"/>
                </a:tc>
                <a:extLst>
                  <a:ext uri="{0D108BD9-81ED-4DB2-BD59-A6C34878D82A}">
                    <a16:rowId xmlns:a16="http://schemas.microsoft.com/office/drawing/2014/main" val="165043242"/>
                  </a:ext>
                </a:extLst>
              </a:tr>
              <a:tr h="182809">
                <a:tc>
                  <a:txBody>
                    <a:bodyPr/>
                    <a:lstStyle/>
                    <a:p>
                      <a:pPr algn="ct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scolaire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school (</a:t>
                      </a:r>
                      <a:r>
                        <a:rPr lang="en-GB" sz="1600" dirty="0" err="1">
                          <a:effectLst/>
                          <a:latin typeface="Century Gothic" panose="020B0502020202020204" pitchFamily="34" charset="0"/>
                        </a:rPr>
                        <a:t>adj</a:t>
                      </a:r>
                      <a:r>
                        <a:rPr lang="en-GB" sz="1600" dirty="0">
                          <a:effectLst/>
                          <a:latin typeface="Century Gothic" panose="020B0502020202020204" pitchFamily="34" charset="0"/>
                        </a:rPr>
                        <a:t>)</a:t>
                      </a:r>
                    </a:p>
                  </a:txBody>
                  <a:tcPr marL="90000" marR="90000" marT="46800" marB="46800" anchor="b"/>
                </a:tc>
                <a:extLst>
                  <a:ext uri="{0D108BD9-81ED-4DB2-BD59-A6C34878D82A}">
                    <a16:rowId xmlns:a16="http://schemas.microsoft.com/office/drawing/2014/main" val="1589289006"/>
                  </a:ext>
                </a:extLst>
              </a:tr>
            </a:tbl>
          </a:graphicData>
        </a:graphic>
      </p:graphicFrame>
      <p:sp>
        <p:nvSpPr>
          <p:cNvPr id="30" name="Rectangle 29">
            <a:extLst>
              <a:ext uri="{FF2B5EF4-FFF2-40B4-BE49-F238E27FC236}">
                <a16:creationId xmlns:a16="http://schemas.microsoft.com/office/drawing/2014/main" id="{95700AAD-D068-EB44-9AEB-613071622CD3}"/>
              </a:ext>
            </a:extLst>
          </p:cNvPr>
          <p:cNvSpPr/>
          <p:nvPr/>
        </p:nvSpPr>
        <p:spPr>
          <a:xfrm>
            <a:off x="5021041"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31" name="Rectangle 30">
            <a:extLst>
              <a:ext uri="{FF2B5EF4-FFF2-40B4-BE49-F238E27FC236}">
                <a16:creationId xmlns:a16="http://schemas.microsoft.com/office/drawing/2014/main" id="{84D61733-206D-5241-9658-7D97933E93B1}"/>
              </a:ext>
            </a:extLst>
          </p:cNvPr>
          <p:cNvSpPr/>
          <p:nvPr/>
        </p:nvSpPr>
        <p:spPr>
          <a:xfrm>
            <a:off x="108000" y="145318"/>
            <a:ext cx="3584577" cy="65415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pic>
        <p:nvPicPr>
          <p:cNvPr id="6" name="Picture 5" descr="Snowman">
            <a:extLst>
              <a:ext uri="{FF2B5EF4-FFF2-40B4-BE49-F238E27FC236}">
                <a16:creationId xmlns:a16="http://schemas.microsoft.com/office/drawing/2014/main" id="{6C80D576-7B38-BD42-AD6B-9F97EBF933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2983" y="6098346"/>
            <a:ext cx="2508310" cy="2508310"/>
          </a:xfrm>
          <a:prstGeom prst="rect">
            <a:avLst/>
          </a:prstGeom>
        </p:spPr>
      </p:pic>
      <p:pic>
        <p:nvPicPr>
          <p:cNvPr id="34" name="Picture 4" descr="Temperature, Warm, Hot, Cold, Weather">
            <a:extLst>
              <a:ext uri="{FF2B5EF4-FFF2-40B4-BE49-F238E27FC236}">
                <a16:creationId xmlns:a16="http://schemas.microsoft.com/office/drawing/2014/main" id="{0CE3552A-E3F5-3249-A825-58D389FC2F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rot="1214368">
            <a:off x="726631" y="6315287"/>
            <a:ext cx="1200642" cy="159772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mperature, Warm, Hot, Cold, Weather">
            <a:extLst>
              <a:ext uri="{FF2B5EF4-FFF2-40B4-BE49-F238E27FC236}">
                <a16:creationId xmlns:a16="http://schemas.microsoft.com/office/drawing/2014/main" id="{FB162B8F-54EF-8649-A7C7-E7E1D97B2B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232"/>
          <a:stretch/>
        </p:blipFill>
        <p:spPr bwMode="auto">
          <a:xfrm rot="20377104">
            <a:off x="5050783" y="6319639"/>
            <a:ext cx="1222341" cy="160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ar">
            <a:extLst>
              <a:ext uri="{FF2B5EF4-FFF2-40B4-BE49-F238E27FC236}">
                <a16:creationId xmlns:a16="http://schemas.microsoft.com/office/drawing/2014/main" id="{9D05879F-EB72-C74A-9ED3-2FC868EF1D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8562" y="418988"/>
            <a:ext cx="2123515" cy="2123515"/>
          </a:xfrm>
          <a:prstGeom prst="rect">
            <a:avLst/>
          </a:prstGeom>
        </p:spPr>
      </p:pic>
      <p:pic>
        <p:nvPicPr>
          <p:cNvPr id="18" name="Picture 17" descr="Two points with an arrow pointing from one point to another">
            <a:extLst>
              <a:ext uri="{FF2B5EF4-FFF2-40B4-BE49-F238E27FC236}">
                <a16:creationId xmlns:a16="http://schemas.microsoft.com/office/drawing/2014/main" id="{EEDDFC59-39AD-0943-B7BC-A0E337F5FB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437" y="904745"/>
            <a:ext cx="1329811" cy="1329811"/>
          </a:xfrm>
          <a:prstGeom prst="rect">
            <a:avLst/>
          </a:prstGeom>
        </p:spPr>
      </p:pic>
      <p:pic>
        <p:nvPicPr>
          <p:cNvPr id="38" name="Picture 37" descr="A coach">
            <a:extLst>
              <a:ext uri="{FF2B5EF4-FFF2-40B4-BE49-F238E27FC236}">
                <a16:creationId xmlns:a16="http://schemas.microsoft.com/office/drawing/2014/main" id="{A70FCD48-4C6E-174B-94F4-1C435B760A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6505" y="-303559"/>
            <a:ext cx="3024058" cy="3024058"/>
          </a:xfrm>
          <a:prstGeom prst="rect">
            <a:avLst/>
          </a:prstGeom>
        </p:spPr>
      </p:pic>
      <p:sp>
        <p:nvSpPr>
          <p:cNvPr id="39" name="Rounded Rectangle 38">
            <a:extLst>
              <a:ext uri="{FF2B5EF4-FFF2-40B4-BE49-F238E27FC236}">
                <a16:creationId xmlns:a16="http://schemas.microsoft.com/office/drawing/2014/main" id="{6421A36F-DC8C-A44F-8FBA-6A4E7FB9BAB2}"/>
              </a:ext>
            </a:extLst>
          </p:cNvPr>
          <p:cNvSpPr/>
          <p:nvPr/>
        </p:nvSpPr>
        <p:spPr>
          <a:xfrm>
            <a:off x="1555377" y="7972502"/>
            <a:ext cx="1222383" cy="959258"/>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0000"/>
              </a:solidFill>
              <a:latin typeface="Century Gothic" panose="020B0502020202020204" pitchFamily="34" charset="0"/>
            </a:endParaRPr>
          </a:p>
          <a:p>
            <a:pPr algn="ctr"/>
            <a:r>
              <a:rPr lang="en-GB" sz="1400" b="1" dirty="0">
                <a:solidFill>
                  <a:srgbClr val="000000"/>
                </a:solidFill>
                <a:latin typeface="Century Gothic" panose="020B0502020202020204" pitchFamily="34" charset="0"/>
              </a:rPr>
              <a:t>Revisit vocab 8.3.1.4 &amp; 8.2.2.1</a:t>
            </a:r>
          </a:p>
          <a:p>
            <a:pPr algn="ctr"/>
            <a:endParaRPr lang="en-GB" sz="1400" b="1" dirty="0">
              <a:solidFill>
                <a:srgbClr val="000000"/>
              </a:solidFill>
              <a:latin typeface="Century Gothic" panose="020B0502020202020204" pitchFamily="34" charset="0"/>
            </a:endParaRPr>
          </a:p>
        </p:txBody>
      </p:sp>
      <p:pic>
        <p:nvPicPr>
          <p:cNvPr id="3" name="Picture 2" descr="QR code">
            <a:extLst>
              <a:ext uri="{FF2B5EF4-FFF2-40B4-BE49-F238E27FC236}">
                <a16:creationId xmlns:a16="http://schemas.microsoft.com/office/drawing/2014/main" id="{597F7C51-0944-4576-B0A5-80CE0C94B8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066" y="7812683"/>
            <a:ext cx="1278896" cy="1278896"/>
          </a:xfrm>
          <a:prstGeom prst="rect">
            <a:avLst/>
          </a:prstGeom>
        </p:spPr>
      </p:pic>
      <p:sp>
        <p:nvSpPr>
          <p:cNvPr id="2" name="Title 1">
            <a:extLst>
              <a:ext uri="{FF2B5EF4-FFF2-40B4-BE49-F238E27FC236}">
                <a16:creationId xmlns:a16="http://schemas.microsoft.com/office/drawing/2014/main" id="{50275667-4388-FA44-B54E-47FB677EA509}"/>
              </a:ext>
            </a:extLst>
          </p:cNvPr>
          <p:cNvSpPr>
            <a:spLocks noGrp="1"/>
          </p:cNvSpPr>
          <p:nvPr>
            <p:ph type="title"/>
          </p:nvPr>
        </p:nvSpPr>
        <p:spPr>
          <a:xfrm>
            <a:off x="108000" y="133286"/>
            <a:ext cx="3604077" cy="654158"/>
          </a:xfrm>
        </p:spPr>
        <p:txBody>
          <a:bodyPr/>
          <a:lstStyle/>
          <a:p>
            <a:r>
              <a:rPr lang="en-US" sz="2000" b="1" dirty="0">
                <a:solidFill>
                  <a:schemeClr val="bg1"/>
                </a:solidFill>
                <a:latin typeface="Century Gothic" panose="020B0502020202020204" pitchFamily="34" charset="0"/>
              </a:rPr>
              <a:t>Communicating in other languages [4]</a:t>
            </a:r>
          </a:p>
        </p:txBody>
      </p:sp>
    </p:spTree>
    <p:extLst>
      <p:ext uri="{BB962C8B-B14F-4D97-AF65-F5344CB8AC3E}">
        <p14:creationId xmlns:p14="http://schemas.microsoft.com/office/powerpoint/2010/main" val="212639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65</a:t>
            </a:r>
          </a:p>
        </p:txBody>
      </p:sp>
      <p:sp>
        <p:nvSpPr>
          <p:cNvPr id="17" name="Rectangle 16" descr="Grey rectangle with text: T3.2 Semaine 2">
            <a:extLst>
              <a:ext uri="{FF2B5EF4-FFF2-40B4-BE49-F238E27FC236}">
                <a16:creationId xmlns:a16="http://schemas.microsoft.com/office/drawing/2014/main" id="{DCD28413-9F4C-E54E-8A71-AFE521805D7C}"/>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19" name="Rectangle 18">
            <a:extLst>
              <a:ext uri="{FF2B5EF4-FFF2-40B4-BE49-F238E27FC236}">
                <a16:creationId xmlns:a16="http://schemas.microsoft.com/office/drawing/2014/main" id="{03EAE4C7-FB1B-C14B-8245-16B5EE73D29C}"/>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20" name="Title 7">
            <a:extLst>
              <a:ext uri="{FF2B5EF4-FFF2-40B4-BE49-F238E27FC236}">
                <a16:creationId xmlns:a16="http://schemas.microsoft.com/office/drawing/2014/main" id="{F6EDC2D5-75A9-3745-8034-6C176DD9AE38}"/>
              </a:ext>
            </a:extLst>
          </p:cNvPr>
          <p:cNvSpPr>
            <a:spLocks noGrp="1"/>
          </p:cNvSpPr>
          <p:nvPr>
            <p:ph type="title"/>
          </p:nvPr>
        </p:nvSpPr>
        <p:spPr>
          <a:xfrm>
            <a:off x="108000" y="144000"/>
            <a:ext cx="2091458" cy="411815"/>
          </a:xfrm>
        </p:spPr>
        <p:txBody>
          <a:bodyPr/>
          <a:lstStyle/>
          <a:p>
            <a:r>
              <a:rPr lang="en-GB" sz="2000" b="1" dirty="0">
                <a:solidFill>
                  <a:schemeClr val="bg1"/>
                </a:solidFill>
                <a:latin typeface="Century Gothic" panose="020B0502020202020204" pitchFamily="34" charset="0"/>
              </a:rPr>
              <a:t>T3.2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2</a:t>
            </a:r>
            <a:endParaRPr lang="en-US" sz="2000" dirty="0">
              <a:solidFill>
                <a:schemeClr val="bg1"/>
              </a:solidFill>
            </a:endParaRPr>
          </a:p>
        </p:txBody>
      </p:sp>
      <p:sp>
        <p:nvSpPr>
          <p:cNvPr id="7" name="Rectangle 6">
            <a:extLst>
              <a:ext uri="{FF2B5EF4-FFF2-40B4-BE49-F238E27FC236}">
                <a16:creationId xmlns:a16="http://schemas.microsoft.com/office/drawing/2014/main" id="{DC2E54ED-5747-2E48-872E-2EE39678C95E}"/>
              </a:ext>
            </a:extLst>
          </p:cNvPr>
          <p:cNvSpPr/>
          <p:nvPr/>
        </p:nvSpPr>
        <p:spPr>
          <a:xfrm>
            <a:off x="108000" y="592867"/>
            <a:ext cx="2738250"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Adjectives: agreement</a:t>
            </a:r>
            <a:endParaRPr lang="en-GB" i="1" dirty="0">
              <a:solidFill>
                <a:srgbClr val="000000"/>
              </a:solidFill>
              <a:latin typeface="Century Gothic" panose="020B0502020202020204" pitchFamily="34" charset="0"/>
            </a:endParaRPr>
          </a:p>
        </p:txBody>
      </p:sp>
      <p:graphicFrame>
        <p:nvGraphicFramePr>
          <p:cNvPr id="12" name="Table 8">
            <a:extLst>
              <a:ext uri="{FF2B5EF4-FFF2-40B4-BE49-F238E27FC236}">
                <a16:creationId xmlns:a16="http://schemas.microsoft.com/office/drawing/2014/main" id="{78B55C63-C7BD-B748-813E-5C5D6BCEFC17}"/>
              </a:ext>
            </a:extLst>
          </p:cNvPr>
          <p:cNvGraphicFramePr>
            <a:graphicFrameLocks noGrp="1"/>
          </p:cNvGraphicFramePr>
          <p:nvPr>
            <p:extLst>
              <p:ext uri="{D42A27DB-BD31-4B8C-83A1-F6EECF244321}">
                <p14:modId xmlns:p14="http://schemas.microsoft.com/office/powerpoint/2010/main" val="1712452407"/>
              </p:ext>
            </p:extLst>
          </p:nvPr>
        </p:nvGraphicFramePr>
        <p:xfrm>
          <a:off x="172381" y="1558051"/>
          <a:ext cx="6496980" cy="1795200"/>
        </p:xfrm>
        <a:graphic>
          <a:graphicData uri="http://schemas.openxmlformats.org/drawingml/2006/table">
            <a:tbl>
              <a:tblPr firstRow="1" bandRow="1">
                <a:tableStyleId>{5940675A-B579-460E-94D1-54222C63F5DA}</a:tableStyleId>
              </a:tblPr>
              <a:tblGrid>
                <a:gridCol w="1624245">
                  <a:extLst>
                    <a:ext uri="{9D8B030D-6E8A-4147-A177-3AD203B41FA5}">
                      <a16:colId xmlns:a16="http://schemas.microsoft.com/office/drawing/2014/main" val="3634035307"/>
                    </a:ext>
                  </a:extLst>
                </a:gridCol>
                <a:gridCol w="1624245">
                  <a:extLst>
                    <a:ext uri="{9D8B030D-6E8A-4147-A177-3AD203B41FA5}">
                      <a16:colId xmlns:a16="http://schemas.microsoft.com/office/drawing/2014/main" val="2904606199"/>
                    </a:ext>
                  </a:extLst>
                </a:gridCol>
                <a:gridCol w="1624245">
                  <a:extLst>
                    <a:ext uri="{9D8B030D-6E8A-4147-A177-3AD203B41FA5}">
                      <a16:colId xmlns:a16="http://schemas.microsoft.com/office/drawing/2014/main" val="3246961145"/>
                    </a:ext>
                  </a:extLst>
                </a:gridCol>
                <a:gridCol w="1624245">
                  <a:extLst>
                    <a:ext uri="{9D8B030D-6E8A-4147-A177-3AD203B41FA5}">
                      <a16:colId xmlns:a16="http://schemas.microsoft.com/office/drawing/2014/main" val="3572603186"/>
                    </a:ext>
                  </a:extLst>
                </a:gridCol>
              </a:tblGrid>
              <a:tr h="576000">
                <a:tc>
                  <a:txBody>
                    <a:bodyPr/>
                    <a:lstStyle/>
                    <a:p>
                      <a:pPr algn="ctr"/>
                      <a:r>
                        <a:rPr lang="fr-FR" sz="1600" b="1" dirty="0">
                          <a:solidFill>
                            <a:schemeClr val="tx1"/>
                          </a:solidFill>
                          <a:latin typeface="Century Gothic" panose="020B0502020202020204" pitchFamily="34" charset="0"/>
                        </a:rPr>
                        <a:t>masculine </a:t>
                      </a:r>
                      <a:r>
                        <a:rPr lang="fr-FR" sz="1600" b="1" dirty="0" err="1">
                          <a:solidFill>
                            <a:schemeClr val="tx1"/>
                          </a:solidFill>
                          <a:latin typeface="Century Gothic" panose="020B0502020202020204" pitchFamily="34" charset="0"/>
                        </a:rPr>
                        <a:t>singular</a:t>
                      </a:r>
                      <a:endParaRPr lang="fr-FR" sz="1600" b="1" dirty="0">
                        <a:solidFill>
                          <a:schemeClr val="tx1"/>
                        </a:solidFill>
                        <a:latin typeface="Century Gothic" panose="020B0502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b="1" dirty="0" err="1">
                          <a:solidFill>
                            <a:schemeClr val="tx1"/>
                          </a:solidFill>
                          <a:latin typeface="Century Gothic" panose="020B0502020202020204" pitchFamily="34" charset="0"/>
                        </a:rPr>
                        <a:t>feminine</a:t>
                      </a:r>
                      <a:r>
                        <a:rPr lang="fr-FR" sz="1600" b="1" dirty="0">
                          <a:solidFill>
                            <a:schemeClr val="tx1"/>
                          </a:solidFill>
                          <a:latin typeface="Century Gothic" panose="020B0502020202020204" pitchFamily="34" charset="0"/>
                        </a:rPr>
                        <a:t> </a:t>
                      </a:r>
                      <a:r>
                        <a:rPr lang="fr-FR" sz="1600" b="1" dirty="0" err="1">
                          <a:solidFill>
                            <a:schemeClr val="tx1"/>
                          </a:solidFill>
                          <a:latin typeface="Century Gothic" panose="020B0502020202020204" pitchFamily="34" charset="0"/>
                        </a:rPr>
                        <a:t>singular</a:t>
                      </a:r>
                      <a:endParaRPr lang="fr-FR" sz="1600" b="1" dirty="0">
                        <a:solidFill>
                          <a:schemeClr val="tx1"/>
                        </a:solidFill>
                        <a:latin typeface="Century Gothic" panose="020B0502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b="1" dirty="0">
                          <a:solidFill>
                            <a:schemeClr val="tx1"/>
                          </a:solidFill>
                          <a:latin typeface="Century Gothic" panose="020B0502020202020204" pitchFamily="34" charset="0"/>
                        </a:rPr>
                        <a:t>masculine plural</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b="1" dirty="0" err="1">
                          <a:solidFill>
                            <a:schemeClr val="tx1"/>
                          </a:solidFill>
                          <a:latin typeface="Century Gothic" panose="020B0502020202020204" pitchFamily="34" charset="0"/>
                        </a:rPr>
                        <a:t>feminine</a:t>
                      </a:r>
                      <a:r>
                        <a:rPr lang="fr-FR" sz="1600" b="1" dirty="0">
                          <a:solidFill>
                            <a:schemeClr val="tx1"/>
                          </a:solidFill>
                          <a:latin typeface="Century Gothic" panose="020B0502020202020204" pitchFamily="34" charset="0"/>
                        </a:rPr>
                        <a:t> plural</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9265457"/>
                  </a:ext>
                </a:extLst>
              </a:tr>
              <a:tr h="216000">
                <a:tc>
                  <a:txBody>
                    <a:bodyPr/>
                    <a:lstStyle/>
                    <a:p>
                      <a:pPr algn="ctr"/>
                      <a:r>
                        <a:rPr lang="fr-FR" sz="1600" dirty="0">
                          <a:solidFill>
                            <a:schemeClr val="tx1"/>
                          </a:solidFill>
                          <a:latin typeface="Century Gothic" panose="020B0502020202020204" pitchFamily="34" charset="0"/>
                        </a:rPr>
                        <a:t>intelligent</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dirty="0">
                          <a:solidFill>
                            <a:schemeClr val="tx1"/>
                          </a:solidFill>
                          <a:latin typeface="Century Gothic" panose="020B0502020202020204" pitchFamily="34" charset="0"/>
                        </a:rPr>
                        <a:t>intelligent</a:t>
                      </a:r>
                      <a:r>
                        <a:rPr lang="fr-FR" sz="1600" b="1" dirty="0">
                          <a:solidFill>
                            <a:schemeClr val="tx1"/>
                          </a:solidFill>
                          <a:latin typeface="Century Gothic" panose="020B0502020202020204" pitchFamily="34" charset="0"/>
                        </a:rPr>
                        <a:t>e</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dirty="0">
                          <a:solidFill>
                            <a:schemeClr val="tx1"/>
                          </a:solidFill>
                          <a:latin typeface="Century Gothic" panose="020B0502020202020204" pitchFamily="34" charset="0"/>
                        </a:rPr>
                        <a:t>intelligent</a:t>
                      </a:r>
                      <a:r>
                        <a:rPr lang="fr-FR" sz="1600" b="1" dirty="0">
                          <a:solidFill>
                            <a:schemeClr val="tx1"/>
                          </a:solidFill>
                          <a:latin typeface="Century Gothic" panose="020B0502020202020204" pitchFamily="34" charset="0"/>
                        </a:rPr>
                        <a:t>s</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dirty="0">
                          <a:solidFill>
                            <a:schemeClr val="tx1"/>
                          </a:solidFill>
                          <a:latin typeface="Century Gothic" panose="020B0502020202020204" pitchFamily="34" charset="0"/>
                        </a:rPr>
                        <a:t>intelligent</a:t>
                      </a:r>
                      <a:r>
                        <a:rPr lang="fr-FR" sz="1600" b="0" dirty="0">
                          <a:solidFill>
                            <a:schemeClr val="tx1"/>
                          </a:solidFill>
                          <a:latin typeface="Century Gothic" panose="020B0502020202020204" pitchFamily="34" charset="0"/>
                        </a:rPr>
                        <a:t>e</a:t>
                      </a:r>
                      <a:r>
                        <a:rPr lang="fr-FR" sz="1600" b="1" dirty="0">
                          <a:solidFill>
                            <a:schemeClr val="tx1"/>
                          </a:solidFill>
                          <a:latin typeface="Century Gothic" panose="020B0502020202020204" pitchFamily="34" charset="0"/>
                        </a:rPr>
                        <a:t>s</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25989610"/>
                  </a:ext>
                </a:extLst>
              </a:tr>
              <a:tr h="216000">
                <a:tc>
                  <a:txBody>
                    <a:bodyPr/>
                    <a:lstStyle/>
                    <a:p>
                      <a:pPr algn="ctr"/>
                      <a:r>
                        <a:rPr lang="fr-FR" sz="1600" dirty="0">
                          <a:solidFill>
                            <a:schemeClr val="tx1"/>
                          </a:solidFill>
                          <a:latin typeface="Century Gothic" panose="020B0502020202020204" pitchFamily="34" charset="0"/>
                        </a:rPr>
                        <a:t>heureu</a:t>
                      </a:r>
                      <a:r>
                        <a:rPr lang="fr-FR" sz="1600" b="0" dirty="0">
                          <a:solidFill>
                            <a:schemeClr val="tx1"/>
                          </a:solidFill>
                          <a:latin typeface="Century Gothic" panose="020B0502020202020204" pitchFamily="34" charset="0"/>
                        </a:rPr>
                        <a:t>x</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dirty="0">
                          <a:solidFill>
                            <a:schemeClr val="tx1"/>
                          </a:solidFill>
                          <a:latin typeface="Century Gothic" panose="020B0502020202020204" pitchFamily="34" charset="0"/>
                        </a:rPr>
                        <a:t>heureu</a:t>
                      </a:r>
                      <a:r>
                        <a:rPr lang="fr-FR" sz="1600" b="1" dirty="0">
                          <a:solidFill>
                            <a:schemeClr val="tx1"/>
                          </a:solidFill>
                          <a:latin typeface="Century Gothic" panose="020B0502020202020204" pitchFamily="34" charset="0"/>
                        </a:rPr>
                        <a:t>se</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dirty="0">
                          <a:solidFill>
                            <a:schemeClr val="tx1"/>
                          </a:solidFill>
                          <a:latin typeface="Century Gothic" panose="020B0502020202020204" pitchFamily="34" charset="0"/>
                        </a:rPr>
                        <a:t>heureu</a:t>
                      </a:r>
                      <a:r>
                        <a:rPr lang="fr-FR" sz="1600" b="0" dirty="0">
                          <a:solidFill>
                            <a:schemeClr val="tx1"/>
                          </a:solidFill>
                          <a:latin typeface="Century Gothic" panose="020B0502020202020204" pitchFamily="34" charset="0"/>
                        </a:rPr>
                        <a:t>x</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dirty="0">
                          <a:solidFill>
                            <a:schemeClr val="tx1"/>
                          </a:solidFill>
                          <a:latin typeface="Century Gothic" panose="020B0502020202020204" pitchFamily="34" charset="0"/>
                        </a:rPr>
                        <a:t>heureu</a:t>
                      </a:r>
                      <a:r>
                        <a:rPr lang="fr-FR" sz="1600" b="0" dirty="0">
                          <a:solidFill>
                            <a:schemeClr val="tx1"/>
                          </a:solidFill>
                          <a:latin typeface="Century Gothic" panose="020B0502020202020204" pitchFamily="34" charset="0"/>
                        </a:rPr>
                        <a:t>se</a:t>
                      </a:r>
                      <a:r>
                        <a:rPr lang="fr-FR" sz="1600" b="1" dirty="0">
                          <a:solidFill>
                            <a:schemeClr val="tx1"/>
                          </a:solidFill>
                          <a:latin typeface="Century Gothic" panose="020B0502020202020204" pitchFamily="34" charset="0"/>
                        </a:rPr>
                        <a:t>s</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6448625"/>
                  </a:ext>
                </a:extLst>
              </a:tr>
              <a:tr h="216000">
                <a:tc>
                  <a:txBody>
                    <a:bodyPr/>
                    <a:lstStyle/>
                    <a:p>
                      <a:pPr algn="ctr"/>
                      <a:r>
                        <a:rPr lang="fr-FR" sz="1600" dirty="0">
                          <a:solidFill>
                            <a:schemeClr val="tx1"/>
                          </a:solidFill>
                          <a:latin typeface="Century Gothic" panose="020B0502020202020204" pitchFamily="34" charset="0"/>
                        </a:rPr>
                        <a:t>gentil</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dirty="0">
                          <a:solidFill>
                            <a:schemeClr val="tx1"/>
                          </a:solidFill>
                          <a:latin typeface="Century Gothic" panose="020B0502020202020204" pitchFamily="34" charset="0"/>
                        </a:rPr>
                        <a:t>genti</a:t>
                      </a:r>
                      <a:r>
                        <a:rPr lang="fr-FR" sz="1600" b="1" dirty="0">
                          <a:solidFill>
                            <a:schemeClr val="tx1"/>
                          </a:solidFill>
                          <a:latin typeface="Century Gothic" panose="020B0502020202020204" pitchFamily="34" charset="0"/>
                        </a:rPr>
                        <a:t>lle</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dirty="0">
                          <a:solidFill>
                            <a:schemeClr val="tx1"/>
                          </a:solidFill>
                          <a:latin typeface="Century Gothic" panose="020B0502020202020204" pitchFamily="34" charset="0"/>
                        </a:rPr>
                        <a:t>gentil</a:t>
                      </a:r>
                      <a:r>
                        <a:rPr lang="fr-FR" sz="1600" b="1" dirty="0">
                          <a:solidFill>
                            <a:schemeClr val="tx1"/>
                          </a:solidFill>
                          <a:latin typeface="Century Gothic" panose="020B0502020202020204" pitchFamily="34" charset="0"/>
                        </a:rPr>
                        <a:t>s</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dirty="0">
                          <a:solidFill>
                            <a:schemeClr val="tx1"/>
                          </a:solidFill>
                          <a:latin typeface="Century Gothic" panose="020B0502020202020204" pitchFamily="34" charset="0"/>
                        </a:rPr>
                        <a:t>gentille</a:t>
                      </a:r>
                      <a:r>
                        <a:rPr lang="fr-FR" sz="1600" b="1" dirty="0">
                          <a:solidFill>
                            <a:schemeClr val="tx1"/>
                          </a:solidFill>
                          <a:latin typeface="Century Gothic" panose="020B0502020202020204" pitchFamily="34" charset="0"/>
                        </a:rPr>
                        <a:t>s</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24200040"/>
                  </a:ext>
                </a:extLst>
              </a:tr>
              <a:tr h="216000">
                <a:tc>
                  <a:txBody>
                    <a:bodyPr/>
                    <a:lstStyle/>
                    <a:p>
                      <a:pPr algn="ctr"/>
                      <a:r>
                        <a:rPr lang="fr-FR" sz="1600" dirty="0">
                          <a:solidFill>
                            <a:schemeClr val="tx1"/>
                          </a:solidFill>
                          <a:latin typeface="Century Gothic" panose="020B0502020202020204" pitchFamily="34" charset="0"/>
                        </a:rPr>
                        <a:t>local</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dirty="0">
                          <a:solidFill>
                            <a:schemeClr val="tx1"/>
                          </a:solidFill>
                          <a:latin typeface="Century Gothic" panose="020B0502020202020204" pitchFamily="34" charset="0"/>
                        </a:rPr>
                        <a:t>local</a:t>
                      </a:r>
                      <a:r>
                        <a:rPr lang="fr-FR" sz="1600" b="1" dirty="0">
                          <a:solidFill>
                            <a:schemeClr val="tx1"/>
                          </a:solidFill>
                          <a:latin typeface="Century Gothic" panose="020B0502020202020204" pitchFamily="34" charset="0"/>
                        </a:rPr>
                        <a:t>e</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dirty="0">
                          <a:solidFill>
                            <a:schemeClr val="tx1"/>
                          </a:solidFill>
                          <a:latin typeface="Century Gothic" panose="020B0502020202020204" pitchFamily="34" charset="0"/>
                        </a:rPr>
                        <a:t>loc</a:t>
                      </a:r>
                      <a:r>
                        <a:rPr lang="fr-FR" sz="1600" b="1" dirty="0">
                          <a:solidFill>
                            <a:schemeClr val="tx1"/>
                          </a:solidFill>
                          <a:latin typeface="Century Gothic" panose="020B0502020202020204" pitchFamily="34" charset="0"/>
                        </a:rPr>
                        <a:t>aux</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dirty="0">
                          <a:solidFill>
                            <a:schemeClr val="tx1"/>
                          </a:solidFill>
                          <a:latin typeface="Century Gothic" panose="020B0502020202020204" pitchFamily="34" charset="0"/>
                        </a:rPr>
                        <a:t>locale</a:t>
                      </a:r>
                      <a:r>
                        <a:rPr lang="fr-FR" sz="1600" b="1" dirty="0">
                          <a:solidFill>
                            <a:schemeClr val="tx1"/>
                          </a:solidFill>
                          <a:latin typeface="Century Gothic" panose="020B0502020202020204" pitchFamily="34" charset="0"/>
                        </a:rPr>
                        <a:t>s</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92660087"/>
                  </a:ext>
                </a:extLst>
              </a:tr>
              <a:tr h="216000">
                <a:tc>
                  <a:txBody>
                    <a:bodyPr/>
                    <a:lstStyle/>
                    <a:p>
                      <a:pPr algn="ctr"/>
                      <a:r>
                        <a:rPr lang="fr-FR" sz="1600" b="0" dirty="0">
                          <a:solidFill>
                            <a:schemeClr val="tx1"/>
                          </a:solidFill>
                          <a:latin typeface="Century Gothic" panose="020B0502020202020204" pitchFamily="34" charset="0"/>
                        </a:rPr>
                        <a:t>triste</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dirty="0">
                          <a:solidFill>
                            <a:schemeClr val="tx1"/>
                          </a:solidFill>
                          <a:latin typeface="Century Gothic" panose="020B0502020202020204" pitchFamily="34" charset="0"/>
                        </a:rPr>
                        <a:t>triste</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dirty="0">
                          <a:solidFill>
                            <a:schemeClr val="tx1"/>
                          </a:solidFill>
                          <a:latin typeface="Century Gothic" panose="020B0502020202020204" pitchFamily="34" charset="0"/>
                        </a:rPr>
                        <a:t>tristes</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dirty="0">
                          <a:solidFill>
                            <a:schemeClr val="tx1"/>
                          </a:solidFill>
                          <a:latin typeface="Century Gothic" panose="020B0502020202020204" pitchFamily="34" charset="0"/>
                        </a:rPr>
                        <a:t>tristes</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16438606"/>
                  </a:ext>
                </a:extLst>
              </a:tr>
            </a:tbl>
          </a:graphicData>
        </a:graphic>
      </p:graphicFrame>
      <p:sp>
        <p:nvSpPr>
          <p:cNvPr id="13" name="Rectangle 12">
            <a:extLst>
              <a:ext uri="{FF2B5EF4-FFF2-40B4-BE49-F238E27FC236}">
                <a16:creationId xmlns:a16="http://schemas.microsoft.com/office/drawing/2014/main" id="{76FC6FC6-C81F-2F45-9DB4-33741878B259}"/>
              </a:ext>
            </a:extLst>
          </p:cNvPr>
          <p:cNvSpPr/>
          <p:nvPr/>
        </p:nvSpPr>
        <p:spPr>
          <a:xfrm>
            <a:off x="108000" y="962199"/>
            <a:ext cx="6676200" cy="584775"/>
          </a:xfrm>
          <a:prstGeom prst="rect">
            <a:avLst/>
          </a:prstGeom>
        </p:spPr>
        <p:txBody>
          <a:bodyPr wrap="square">
            <a:spAutoFit/>
          </a:bodyPr>
          <a:lstStyle/>
          <a:p>
            <a:pPr lvl="0"/>
            <a:r>
              <a:rPr lang="en-GB" sz="1600" dirty="0">
                <a:latin typeface="Century Gothic" panose="020F0302020204030204"/>
              </a:rPr>
              <a:t>You know these patterns which describe how adjectives change to agree with the noun they describe.</a:t>
            </a:r>
          </a:p>
        </p:txBody>
      </p:sp>
      <p:sp>
        <p:nvSpPr>
          <p:cNvPr id="14" name="Rectangle 13">
            <a:extLst>
              <a:ext uri="{FF2B5EF4-FFF2-40B4-BE49-F238E27FC236}">
                <a16:creationId xmlns:a16="http://schemas.microsoft.com/office/drawing/2014/main" id="{2A9F1383-16D1-2B4B-9519-A51A4436DC4F}"/>
              </a:ext>
            </a:extLst>
          </p:cNvPr>
          <p:cNvSpPr/>
          <p:nvPr/>
        </p:nvSpPr>
        <p:spPr>
          <a:xfrm>
            <a:off x="108000" y="3458229"/>
            <a:ext cx="6642000" cy="3293209"/>
          </a:xfrm>
          <a:prstGeom prst="rect">
            <a:avLst/>
          </a:prstGeom>
        </p:spPr>
        <p:txBody>
          <a:bodyPr wrap="square">
            <a:spAutoFit/>
          </a:bodyPr>
          <a:lstStyle/>
          <a:p>
            <a:pPr lvl="0"/>
            <a:r>
              <a:rPr lang="en-GB" sz="1600" dirty="0">
                <a:latin typeface="Century Gothic" panose="020F0302020204030204"/>
              </a:rPr>
              <a:t>Some adjectives have </a:t>
            </a:r>
            <a:r>
              <a:rPr lang="en-GB" sz="1600" b="1" dirty="0">
                <a:latin typeface="Century Gothic" panose="020F0302020204030204"/>
              </a:rPr>
              <a:t>irregular </a:t>
            </a:r>
            <a:r>
              <a:rPr lang="en-GB" sz="1600" dirty="0">
                <a:latin typeface="Century Gothic" panose="020F0302020204030204"/>
              </a:rPr>
              <a:t>feminine forms.</a:t>
            </a:r>
          </a:p>
          <a:p>
            <a:pPr lvl="0"/>
            <a:endParaRPr lang="en-GB" sz="1600" dirty="0">
              <a:latin typeface="Century Gothic" panose="020F0302020204030204"/>
            </a:endParaRPr>
          </a:p>
          <a:p>
            <a:pPr lvl="0"/>
            <a:endParaRPr lang="en-GB" sz="1600" dirty="0">
              <a:latin typeface="Century Gothic" panose="020F0302020204030204"/>
            </a:endParaRPr>
          </a:p>
          <a:p>
            <a:pPr lvl="0"/>
            <a:r>
              <a:rPr lang="en-GB" sz="1600" dirty="0">
                <a:latin typeface="Century Gothic" panose="020F0302020204030204"/>
              </a:rPr>
              <a:t>The following types of adjectives go BEFORE the noun:</a:t>
            </a:r>
          </a:p>
          <a:p>
            <a:pPr lvl="0"/>
            <a:endParaRPr lang="en-GB" sz="1600" dirty="0">
              <a:latin typeface="Century Gothic" panose="020F0302020204030204"/>
            </a:endParaRPr>
          </a:p>
          <a:p>
            <a:r>
              <a:rPr lang="en-GB" sz="1600" b="1" dirty="0">
                <a:latin typeface="Century Gothic" panose="020B0502020202020204" pitchFamily="34" charset="0"/>
              </a:rPr>
              <a:t>B</a:t>
            </a:r>
            <a:r>
              <a:rPr lang="en-GB" sz="1600" dirty="0">
                <a:latin typeface="Century Gothic" panose="020B0502020202020204" pitchFamily="34" charset="0"/>
              </a:rPr>
              <a:t>EAUTY			</a:t>
            </a:r>
            <a:r>
              <a:rPr lang="en-GB" sz="1600" dirty="0" err="1">
                <a:latin typeface="Century Gothic" panose="020B0502020202020204" pitchFamily="34" charset="0"/>
              </a:rPr>
              <a:t>une</a:t>
            </a:r>
            <a:r>
              <a:rPr lang="en-GB" sz="1600" dirty="0">
                <a:latin typeface="Century Gothic" panose="020B0502020202020204" pitchFamily="34" charset="0"/>
              </a:rPr>
              <a:t> </a:t>
            </a:r>
            <a:r>
              <a:rPr lang="en-GB" sz="1600" b="1" dirty="0">
                <a:latin typeface="Century Gothic" panose="020B0502020202020204" pitchFamily="34" charset="0"/>
              </a:rPr>
              <a:t>belle</a:t>
            </a:r>
            <a:r>
              <a:rPr lang="en-GB" sz="1600" dirty="0">
                <a:latin typeface="Century Gothic" panose="020B0502020202020204" pitchFamily="34" charset="0"/>
              </a:rPr>
              <a:t> </a:t>
            </a:r>
            <a:r>
              <a:rPr lang="en-GB" sz="1600" dirty="0" err="1">
                <a:latin typeface="Century Gothic" panose="020B0502020202020204" pitchFamily="34" charset="0"/>
              </a:rPr>
              <a:t>maison</a:t>
            </a:r>
            <a:endParaRPr lang="en-GB" sz="1600" dirty="0">
              <a:latin typeface="Century Gothic" panose="020B0502020202020204" pitchFamily="34" charset="0"/>
            </a:endParaRPr>
          </a:p>
          <a:p>
            <a:r>
              <a:rPr lang="en-GB" sz="1600" b="1" dirty="0">
                <a:latin typeface="Century Gothic" panose="020B0502020202020204" pitchFamily="34" charset="0"/>
              </a:rPr>
              <a:t>A</a:t>
            </a:r>
            <a:r>
              <a:rPr lang="en-GB" sz="1600" dirty="0">
                <a:latin typeface="Century Gothic" panose="020B0502020202020204" pitchFamily="34" charset="0"/>
              </a:rPr>
              <a:t>GE			un </a:t>
            </a:r>
            <a:r>
              <a:rPr lang="en-GB" sz="1600" b="1" dirty="0" err="1">
                <a:latin typeface="Century Gothic" panose="020B0502020202020204" pitchFamily="34" charset="0"/>
              </a:rPr>
              <a:t>vieux</a:t>
            </a:r>
            <a:r>
              <a:rPr lang="en-GB" sz="1600" dirty="0">
                <a:latin typeface="Century Gothic" panose="020B0502020202020204" pitchFamily="34" charset="0"/>
              </a:rPr>
              <a:t> piano</a:t>
            </a:r>
          </a:p>
          <a:p>
            <a:r>
              <a:rPr lang="en-GB" sz="1600" b="1" dirty="0">
                <a:latin typeface="Century Gothic" panose="020B0502020202020204" pitchFamily="34" charset="0"/>
              </a:rPr>
              <a:t>G</a:t>
            </a:r>
            <a:r>
              <a:rPr lang="en-GB" sz="1600" dirty="0">
                <a:latin typeface="Century Gothic" panose="020B0502020202020204" pitchFamily="34" charset="0"/>
              </a:rPr>
              <a:t>OODNESS		un </a:t>
            </a:r>
            <a:r>
              <a:rPr lang="en-GB" sz="1600" b="1" dirty="0">
                <a:latin typeface="Century Gothic" panose="020B0502020202020204" pitchFamily="34" charset="0"/>
              </a:rPr>
              <a:t>bon</a:t>
            </a:r>
            <a:r>
              <a:rPr lang="en-GB" sz="1600" dirty="0">
                <a:latin typeface="Century Gothic" panose="020B0502020202020204" pitchFamily="34" charset="0"/>
              </a:rPr>
              <a:t> café</a:t>
            </a:r>
          </a:p>
          <a:p>
            <a:r>
              <a:rPr lang="en-GB" sz="1600" b="1" dirty="0">
                <a:latin typeface="Century Gothic" panose="020B0502020202020204" pitchFamily="34" charset="0"/>
              </a:rPr>
              <a:t>S</a:t>
            </a:r>
            <a:r>
              <a:rPr lang="en-GB" sz="1600" dirty="0">
                <a:latin typeface="Century Gothic" panose="020B0502020202020204" pitchFamily="34" charset="0"/>
              </a:rPr>
              <a:t>IZE</a:t>
            </a:r>
            <a:r>
              <a:rPr lang="en-GB" sz="1600" dirty="0">
                <a:latin typeface="Century Gothic" panose="020F0302020204030204"/>
              </a:rPr>
              <a:t> 			un </a:t>
            </a:r>
            <a:r>
              <a:rPr lang="en-GB" sz="1600" b="1" dirty="0">
                <a:latin typeface="Century Gothic" panose="020F0302020204030204"/>
              </a:rPr>
              <a:t>petit</a:t>
            </a:r>
            <a:r>
              <a:rPr lang="en-GB" sz="1600" dirty="0">
                <a:latin typeface="Century Gothic" panose="020F0302020204030204"/>
              </a:rPr>
              <a:t> </a:t>
            </a:r>
            <a:r>
              <a:rPr lang="en-GB" sz="1600" dirty="0" err="1">
                <a:latin typeface="Century Gothic" panose="020F0302020204030204"/>
              </a:rPr>
              <a:t>chien</a:t>
            </a:r>
            <a:endParaRPr lang="en-GB" sz="1600" dirty="0">
              <a:latin typeface="Century Gothic" panose="020F0302020204030204"/>
            </a:endParaRPr>
          </a:p>
          <a:p>
            <a:endParaRPr lang="en-GB" sz="1600" dirty="0">
              <a:latin typeface="Century Gothic" panose="020F0302020204030204"/>
            </a:endParaRPr>
          </a:p>
          <a:p>
            <a:r>
              <a:rPr lang="en-GB" sz="1600" b="1" dirty="0">
                <a:latin typeface="Century Gothic" panose="020F0302020204030204"/>
              </a:rPr>
              <a:t>N</a:t>
            </a:r>
            <a:r>
              <a:rPr lang="en-GB" sz="1600" dirty="0">
                <a:latin typeface="Century Gothic" panose="020F0302020204030204"/>
              </a:rPr>
              <a:t>UMBER			</a:t>
            </a:r>
            <a:r>
              <a:rPr lang="en-GB" sz="1600" b="1" dirty="0">
                <a:latin typeface="Century Gothic" panose="020F0302020204030204"/>
                <a:sym typeface="Wingdings" pitchFamily="2" charset="2"/>
              </a:rPr>
              <a:t> </a:t>
            </a:r>
            <a:r>
              <a:rPr lang="en-GB" sz="1600" b="1" dirty="0" err="1">
                <a:latin typeface="Century Gothic" panose="020F0302020204030204"/>
                <a:sym typeface="Wingdings" pitchFamily="2" charset="2"/>
              </a:rPr>
              <a:t>plusieurs</a:t>
            </a:r>
            <a:r>
              <a:rPr lang="en-GB" sz="1600" b="1" dirty="0">
                <a:latin typeface="Century Gothic" panose="020F0302020204030204"/>
                <a:sym typeface="Wingdings" pitchFamily="2" charset="2"/>
              </a:rPr>
              <a:t> </a:t>
            </a:r>
            <a:r>
              <a:rPr lang="en-GB" sz="1600" dirty="0" err="1">
                <a:latin typeface="Century Gothic" panose="020F0302020204030204"/>
                <a:sym typeface="Wingdings" pitchFamily="2" charset="2"/>
              </a:rPr>
              <a:t>années</a:t>
            </a:r>
            <a:endParaRPr lang="en-GB" sz="1600" dirty="0">
              <a:latin typeface="Century Gothic" panose="020F0302020204030204"/>
            </a:endParaRPr>
          </a:p>
          <a:p>
            <a:r>
              <a:rPr lang="en-GB" sz="1600" b="1" dirty="0">
                <a:latin typeface="Century Gothic" panose="020F0302020204030204"/>
              </a:rPr>
              <a:t>O</a:t>
            </a:r>
            <a:r>
              <a:rPr lang="en-GB" sz="1600" dirty="0">
                <a:latin typeface="Century Gothic" panose="020F0302020204030204"/>
              </a:rPr>
              <a:t>THER			</a:t>
            </a:r>
            <a:r>
              <a:rPr lang="en-GB" sz="1600" dirty="0">
                <a:latin typeface="Century Gothic" panose="020F0302020204030204"/>
                <a:sym typeface="Wingdings" pitchFamily="2" charset="2"/>
              </a:rPr>
              <a:t> </a:t>
            </a:r>
            <a:r>
              <a:rPr lang="en-GB" sz="1600" dirty="0" err="1">
                <a:latin typeface="Century Gothic" panose="020F0302020204030204"/>
                <a:sym typeface="Wingdings" pitchFamily="2" charset="2"/>
              </a:rPr>
              <a:t>l’</a:t>
            </a:r>
            <a:r>
              <a:rPr lang="en-GB" sz="1600" b="1" dirty="0" err="1">
                <a:latin typeface="Century Gothic" panose="020F0302020204030204"/>
                <a:sym typeface="Wingdings" pitchFamily="2" charset="2"/>
              </a:rPr>
              <a:t>autre</a:t>
            </a:r>
            <a:r>
              <a:rPr lang="en-GB" sz="1600" dirty="0">
                <a:latin typeface="Century Gothic" panose="020F0302020204030204"/>
                <a:sym typeface="Wingdings" pitchFamily="2" charset="2"/>
              </a:rPr>
              <a:t> bateau</a:t>
            </a:r>
            <a:endParaRPr lang="en-GB" sz="1600" dirty="0">
              <a:latin typeface="Century Gothic" panose="020F0302020204030204"/>
            </a:endParaRPr>
          </a:p>
          <a:p>
            <a:r>
              <a:rPr lang="en-GB" sz="1600" b="1" dirty="0">
                <a:latin typeface="Century Gothic" panose="020F0302020204030204"/>
              </a:rPr>
              <a:t>S</a:t>
            </a:r>
            <a:r>
              <a:rPr lang="en-GB" sz="1600" dirty="0">
                <a:latin typeface="Century Gothic" panose="020F0302020204030204"/>
              </a:rPr>
              <a:t>AME			</a:t>
            </a:r>
            <a:r>
              <a:rPr lang="en-GB" sz="1600" dirty="0">
                <a:latin typeface="Century Gothic" panose="020F0302020204030204"/>
                <a:sym typeface="Wingdings" pitchFamily="2" charset="2"/>
              </a:rPr>
              <a:t> la </a:t>
            </a:r>
            <a:r>
              <a:rPr lang="en-GB" sz="1600" b="1" dirty="0" err="1">
                <a:latin typeface="Century Gothic" panose="020F0302020204030204"/>
                <a:sym typeface="Wingdings" pitchFamily="2" charset="2"/>
              </a:rPr>
              <a:t>même</a:t>
            </a:r>
            <a:r>
              <a:rPr lang="en-GB" sz="1600" dirty="0">
                <a:latin typeface="Century Gothic" panose="020F0302020204030204"/>
                <a:sym typeface="Wingdings" pitchFamily="2" charset="2"/>
              </a:rPr>
              <a:t> </a:t>
            </a:r>
            <a:r>
              <a:rPr lang="en-GB" sz="1600" dirty="0" err="1">
                <a:latin typeface="Century Gothic" panose="020F0302020204030204"/>
                <a:sym typeface="Wingdings" pitchFamily="2" charset="2"/>
              </a:rPr>
              <a:t>personne</a:t>
            </a:r>
            <a:endParaRPr lang="en-GB" sz="1600" b="1" dirty="0">
              <a:latin typeface="Century Gothic" panose="020F0302020204030204"/>
            </a:endParaRPr>
          </a:p>
        </p:txBody>
      </p:sp>
      <p:pic>
        <p:nvPicPr>
          <p:cNvPr id="29" name="Picture 2" descr="Plastic bag Shopping Bags &amp; Trolleys Clip art - shopping bag png ...">
            <a:extLst>
              <a:ext uri="{FF2B5EF4-FFF2-40B4-BE49-F238E27FC236}">
                <a16:creationId xmlns:a16="http://schemas.microsoft.com/office/drawing/2014/main" id="{74ADBF13-5982-8F40-83C8-F96D00E112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4623" y="4839384"/>
            <a:ext cx="1473289" cy="118543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1F9C2744-B4B0-49DD-99B4-64DD1176A891}"/>
              </a:ext>
            </a:extLst>
          </p:cNvPr>
          <p:cNvSpPr/>
          <p:nvPr/>
        </p:nvSpPr>
        <p:spPr>
          <a:xfrm>
            <a:off x="108000" y="3789011"/>
            <a:ext cx="2425664"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Adjectives: position</a:t>
            </a:r>
            <a:endParaRPr lang="en-GB" i="1" dirty="0">
              <a:solidFill>
                <a:srgbClr val="000000"/>
              </a:solidFill>
              <a:latin typeface="Century Gothic" panose="020B0502020202020204" pitchFamily="34" charset="0"/>
            </a:endParaRPr>
          </a:p>
        </p:txBody>
      </p:sp>
      <p:sp>
        <p:nvSpPr>
          <p:cNvPr id="18" name="Rectangle 17">
            <a:extLst>
              <a:ext uri="{FF2B5EF4-FFF2-40B4-BE49-F238E27FC236}">
                <a16:creationId xmlns:a16="http://schemas.microsoft.com/office/drawing/2014/main" id="{0C12C1A9-A0CB-4E72-B803-3339E3AFF830}"/>
              </a:ext>
            </a:extLst>
          </p:cNvPr>
          <p:cNvSpPr/>
          <p:nvPr/>
        </p:nvSpPr>
        <p:spPr>
          <a:xfrm>
            <a:off x="108000" y="7139045"/>
            <a:ext cx="6676200" cy="1800493"/>
          </a:xfrm>
          <a:prstGeom prst="rect">
            <a:avLst/>
          </a:prstGeom>
        </p:spPr>
        <p:txBody>
          <a:bodyPr wrap="square">
            <a:spAutoFit/>
          </a:bodyPr>
          <a:lstStyle/>
          <a:p>
            <a:pPr lvl="0"/>
            <a:r>
              <a:rPr lang="en-GB" sz="1600" b="1" dirty="0">
                <a:latin typeface="Century Gothic" panose="020F0302020204030204"/>
              </a:rPr>
              <a:t>Adjectives</a:t>
            </a:r>
            <a:r>
              <a:rPr lang="en-GB" sz="1600" dirty="0">
                <a:latin typeface="Century Gothic" panose="020F0302020204030204"/>
              </a:rPr>
              <a:t> </a:t>
            </a:r>
            <a:r>
              <a:rPr lang="en-GB" sz="1600" b="1" dirty="0">
                <a:latin typeface="Century Gothic" panose="020F0302020204030204"/>
              </a:rPr>
              <a:t>after the noun </a:t>
            </a:r>
            <a:r>
              <a:rPr lang="en-GB" sz="1600" dirty="0">
                <a:latin typeface="Century Gothic" panose="020F0302020204030204"/>
              </a:rPr>
              <a:t>are separated using </a:t>
            </a:r>
            <a:r>
              <a:rPr lang="en-GB" sz="1600" b="1" i="1" dirty="0">
                <a:latin typeface="Century Gothic" panose="020F0302020204030204"/>
              </a:rPr>
              <a:t>et</a:t>
            </a:r>
            <a:r>
              <a:rPr lang="en-GB" sz="1600" dirty="0">
                <a:latin typeface="Century Gothic" panose="020F0302020204030204"/>
              </a:rPr>
              <a:t>:</a:t>
            </a:r>
          </a:p>
          <a:p>
            <a:pPr lvl="0"/>
            <a:r>
              <a:rPr lang="en-GB" sz="1600" dirty="0">
                <a:latin typeface="Century Gothic" panose="020F0302020204030204"/>
              </a:rPr>
              <a:t>Le garçon </a:t>
            </a:r>
            <a:r>
              <a:rPr lang="en-GB" sz="1600" b="1" dirty="0">
                <a:latin typeface="Century Gothic" panose="020F0302020204030204"/>
              </a:rPr>
              <a:t>intelligent et </a:t>
            </a:r>
            <a:r>
              <a:rPr lang="en-GB" sz="1600" b="1" dirty="0" err="1">
                <a:latin typeface="Century Gothic" panose="020F0302020204030204"/>
              </a:rPr>
              <a:t>amusant</a:t>
            </a:r>
            <a:r>
              <a:rPr lang="en-GB" sz="1600" dirty="0">
                <a:latin typeface="Century Gothic" panose="020F0302020204030204"/>
              </a:rPr>
              <a:t>.</a:t>
            </a:r>
            <a:endParaRPr lang="en-GB" sz="1600" b="1" dirty="0">
              <a:latin typeface="Century Gothic" panose="020F0302020204030204"/>
            </a:endParaRPr>
          </a:p>
          <a:p>
            <a:pPr lvl="0"/>
            <a:r>
              <a:rPr lang="en-GB" sz="500" dirty="0">
                <a:latin typeface="Century Gothic" panose="020F0302020204030204"/>
              </a:rPr>
              <a:t>	</a:t>
            </a:r>
          </a:p>
          <a:p>
            <a:pPr lvl="0"/>
            <a:r>
              <a:rPr lang="en-GB" sz="1600" b="1" dirty="0">
                <a:latin typeface="Century Gothic" panose="020F0302020204030204"/>
              </a:rPr>
              <a:t>Adjectives </a:t>
            </a:r>
            <a:r>
              <a:rPr lang="en-GB" sz="1600" dirty="0">
                <a:latin typeface="Century Gothic" panose="020F0302020204030204"/>
              </a:rPr>
              <a:t>before the noun </a:t>
            </a:r>
            <a:r>
              <a:rPr lang="en-GB" sz="1600" b="1" dirty="0">
                <a:latin typeface="Century Gothic" panose="020F0302020204030204"/>
              </a:rPr>
              <a:t>don’t need </a:t>
            </a:r>
            <a:r>
              <a:rPr lang="en-GB" sz="1600" b="1" i="1" dirty="0">
                <a:latin typeface="Century Gothic" panose="020F0302020204030204"/>
              </a:rPr>
              <a:t>et</a:t>
            </a:r>
            <a:r>
              <a:rPr lang="en-GB" sz="1600" dirty="0">
                <a:latin typeface="Century Gothic" panose="020F0302020204030204"/>
              </a:rPr>
              <a:t>:		</a:t>
            </a:r>
          </a:p>
          <a:p>
            <a:pPr lvl="0"/>
            <a:r>
              <a:rPr lang="en-GB" sz="1600" dirty="0">
                <a:latin typeface="Century Gothic" panose="020F0302020204030204"/>
              </a:rPr>
              <a:t>La </a:t>
            </a:r>
            <a:r>
              <a:rPr lang="en-GB" sz="1600" b="1" dirty="0">
                <a:latin typeface="Century Gothic" panose="020F0302020204030204"/>
              </a:rPr>
              <a:t>belle nouvelle </a:t>
            </a:r>
            <a:r>
              <a:rPr lang="en-GB" sz="1600" dirty="0" err="1">
                <a:latin typeface="Century Gothic" panose="020F0302020204030204"/>
              </a:rPr>
              <a:t>guitare</a:t>
            </a:r>
            <a:r>
              <a:rPr lang="en-GB" sz="1600" dirty="0">
                <a:latin typeface="Century Gothic" panose="020F0302020204030204"/>
              </a:rPr>
              <a:t>.		</a:t>
            </a:r>
          </a:p>
          <a:p>
            <a:pPr lvl="0"/>
            <a:endParaRPr lang="en-GB" sz="500" dirty="0">
              <a:latin typeface="Century Gothic" panose="020F0302020204030204"/>
            </a:endParaRPr>
          </a:p>
          <a:p>
            <a:pPr lvl="0"/>
            <a:r>
              <a:rPr lang="en-GB" sz="1600" dirty="0">
                <a:latin typeface="Century Gothic" panose="020F0302020204030204"/>
              </a:rPr>
              <a:t>If the adjectives go in different positions, they </a:t>
            </a:r>
            <a:r>
              <a:rPr lang="en-GB" sz="1600" b="1" dirty="0">
                <a:latin typeface="Century Gothic" panose="020F0302020204030204"/>
              </a:rPr>
              <a:t>surround the noun</a:t>
            </a:r>
            <a:r>
              <a:rPr lang="en-GB" sz="1600" dirty="0">
                <a:latin typeface="Century Gothic" panose="020F0302020204030204"/>
              </a:rPr>
              <a:t>.</a:t>
            </a:r>
          </a:p>
          <a:p>
            <a:pPr lvl="0"/>
            <a:endParaRPr lang="en-GB" sz="500" dirty="0">
              <a:latin typeface="Century Gothic" panose="020F0302020204030204"/>
            </a:endParaRPr>
          </a:p>
          <a:p>
            <a:pPr lvl="0"/>
            <a:r>
              <a:rPr lang="en-GB" sz="1600" dirty="0">
                <a:latin typeface="Century Gothic" panose="020F0302020204030204"/>
              </a:rPr>
              <a:t>Le </a:t>
            </a:r>
            <a:r>
              <a:rPr lang="en-GB" sz="1600" b="1" dirty="0">
                <a:latin typeface="Century Gothic" panose="020F0302020204030204"/>
              </a:rPr>
              <a:t>petit </a:t>
            </a:r>
            <a:r>
              <a:rPr lang="en-GB" sz="1600" b="1" dirty="0" err="1">
                <a:latin typeface="Century Gothic" panose="020F0302020204030204"/>
              </a:rPr>
              <a:t>oiseau</a:t>
            </a:r>
            <a:r>
              <a:rPr lang="en-GB" sz="1600" b="1" dirty="0">
                <a:latin typeface="Century Gothic" panose="020F0302020204030204"/>
              </a:rPr>
              <a:t> </a:t>
            </a:r>
            <a:r>
              <a:rPr lang="en-GB" sz="1600" dirty="0">
                <a:latin typeface="Century Gothic" panose="020F0302020204030204"/>
              </a:rPr>
              <a:t>bleu	The small blue bird</a:t>
            </a:r>
          </a:p>
        </p:txBody>
      </p:sp>
      <p:sp>
        <p:nvSpPr>
          <p:cNvPr id="21" name="Rectangle 20">
            <a:extLst>
              <a:ext uri="{FF2B5EF4-FFF2-40B4-BE49-F238E27FC236}">
                <a16:creationId xmlns:a16="http://schemas.microsoft.com/office/drawing/2014/main" id="{4B64B325-0DD5-4DC1-815F-50A57E112EA6}"/>
              </a:ext>
            </a:extLst>
          </p:cNvPr>
          <p:cNvSpPr/>
          <p:nvPr/>
        </p:nvSpPr>
        <p:spPr>
          <a:xfrm>
            <a:off x="108000" y="6760575"/>
            <a:ext cx="3421584"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More </a:t>
            </a:r>
            <a:r>
              <a:rPr lang="fr-FR" b="1" dirty="0" err="1">
                <a:solidFill>
                  <a:srgbClr val="000000"/>
                </a:solidFill>
                <a:latin typeface="Century Gothic" panose="020B0502020202020204" pitchFamily="34" charset="0"/>
              </a:rPr>
              <a:t>than</a:t>
            </a:r>
            <a:r>
              <a:rPr lang="fr-FR" b="1" dirty="0">
                <a:solidFill>
                  <a:srgbClr val="000000"/>
                </a:solidFill>
                <a:latin typeface="Century Gothic" panose="020B0502020202020204" pitchFamily="34" charset="0"/>
              </a:rPr>
              <a:t> one adjective</a:t>
            </a:r>
            <a:endParaRPr lang="en-GB" i="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0425964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66</a:t>
            </a:r>
          </a:p>
        </p:txBody>
      </p:sp>
      <p:sp>
        <p:nvSpPr>
          <p:cNvPr id="19" name="Rectangle 18">
            <a:extLst>
              <a:ext uri="{FF2B5EF4-FFF2-40B4-BE49-F238E27FC236}">
                <a16:creationId xmlns:a16="http://schemas.microsoft.com/office/drawing/2014/main" id="{03EAE4C7-FB1B-C14B-8245-16B5EE73D29C}"/>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30" name="Rectangle 29">
            <a:extLst>
              <a:ext uri="{FF2B5EF4-FFF2-40B4-BE49-F238E27FC236}">
                <a16:creationId xmlns:a16="http://schemas.microsoft.com/office/drawing/2014/main" id="{454EDA46-A47F-F443-86C0-759447518E86}"/>
              </a:ext>
            </a:extLst>
          </p:cNvPr>
          <p:cNvSpPr/>
          <p:nvPr/>
        </p:nvSpPr>
        <p:spPr>
          <a:xfrm>
            <a:off x="126000" y="107504"/>
            <a:ext cx="1677062"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like</a:t>
            </a:r>
            <a:r>
              <a:rPr lang="fr-FR" b="1" dirty="0">
                <a:solidFill>
                  <a:srgbClr val="000000"/>
                </a:solidFill>
                <a:latin typeface="Century Gothic" panose="020B0502020202020204" pitchFamily="34" charset="0"/>
              </a:rPr>
              <a:t> </a:t>
            </a:r>
            <a:r>
              <a:rPr lang="fr-FR" b="1" i="1" dirty="0">
                <a:solidFill>
                  <a:srgbClr val="000000"/>
                </a:solidFill>
                <a:latin typeface="Century Gothic" panose="020B0502020202020204" pitchFamily="34" charset="0"/>
              </a:rPr>
              <a:t>lire</a:t>
            </a:r>
            <a:endParaRPr lang="en-GB" i="1" dirty="0">
              <a:solidFill>
                <a:srgbClr val="000000"/>
              </a:solidFill>
              <a:latin typeface="Century Gothic" panose="020B0502020202020204" pitchFamily="34" charset="0"/>
            </a:endParaRPr>
          </a:p>
        </p:txBody>
      </p:sp>
      <p:graphicFrame>
        <p:nvGraphicFramePr>
          <p:cNvPr id="3" name="Table 3">
            <a:extLst>
              <a:ext uri="{FF2B5EF4-FFF2-40B4-BE49-F238E27FC236}">
                <a16:creationId xmlns:a16="http://schemas.microsoft.com/office/drawing/2014/main" id="{3022D63B-EEB5-D94E-8B65-90971E70ED62}"/>
              </a:ext>
            </a:extLst>
          </p:cNvPr>
          <p:cNvGraphicFramePr>
            <a:graphicFrameLocks noGrp="1"/>
          </p:cNvGraphicFramePr>
          <p:nvPr>
            <p:extLst>
              <p:ext uri="{D42A27DB-BD31-4B8C-83A1-F6EECF244321}">
                <p14:modId xmlns:p14="http://schemas.microsoft.com/office/powerpoint/2010/main" val="2656354547"/>
              </p:ext>
            </p:extLst>
          </p:nvPr>
        </p:nvGraphicFramePr>
        <p:xfrm>
          <a:off x="188378" y="452202"/>
          <a:ext cx="4752000" cy="504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70639544"/>
                    </a:ext>
                  </a:extLst>
                </a:gridCol>
                <a:gridCol w="1584000">
                  <a:extLst>
                    <a:ext uri="{9D8B030D-6E8A-4147-A177-3AD203B41FA5}">
                      <a16:colId xmlns:a16="http://schemas.microsoft.com/office/drawing/2014/main" val="3484387990"/>
                    </a:ext>
                  </a:extLst>
                </a:gridCol>
                <a:gridCol w="1584000">
                  <a:extLst>
                    <a:ext uri="{9D8B030D-6E8A-4147-A177-3AD203B41FA5}">
                      <a16:colId xmlns:a16="http://schemas.microsoft.com/office/drawing/2014/main" val="1919461057"/>
                    </a:ext>
                  </a:extLst>
                </a:gridCol>
              </a:tblGrid>
              <a:tr h="252000">
                <a:tc>
                  <a:txBody>
                    <a:bodyPr/>
                    <a:lstStyle/>
                    <a:p>
                      <a:r>
                        <a:rPr lang="fr-FR" sz="1600" b="1" noProof="0" dirty="0">
                          <a:latin typeface="Century Gothic" panose="020B0502020202020204" pitchFamily="34" charset="0"/>
                        </a:rPr>
                        <a:t>je </a:t>
                      </a:r>
                      <a:r>
                        <a:rPr lang="fr-FR" sz="1600" b="0" noProof="0" dirty="0">
                          <a:latin typeface="Century Gothic" panose="020B0502020202020204" pitchFamily="34" charset="0"/>
                        </a:rPr>
                        <a:t>li</a:t>
                      </a:r>
                      <a:r>
                        <a:rPr lang="fr-FR" sz="1600" b="1" noProof="0" dirty="0">
                          <a:latin typeface="Century Gothic" panose="020B0502020202020204" pitchFamily="34" charset="0"/>
                        </a:rPr>
                        <a:t>s</a:t>
                      </a:r>
                    </a:p>
                  </a:txBody>
                  <a:tcPr marT="0" marB="0" anchor="ctr"/>
                </a:tc>
                <a:tc>
                  <a:txBody>
                    <a:bodyPr/>
                    <a:lstStyle/>
                    <a:p>
                      <a:r>
                        <a:rPr lang="fr-FR" sz="1600" b="1" noProof="0" dirty="0">
                          <a:latin typeface="Century Gothic" panose="020B0502020202020204" pitchFamily="34" charset="0"/>
                        </a:rPr>
                        <a:t>tu</a:t>
                      </a:r>
                      <a:r>
                        <a:rPr lang="fr-FR" sz="1600" noProof="0" dirty="0">
                          <a:latin typeface="Century Gothic" panose="020B0502020202020204" pitchFamily="34" charset="0"/>
                        </a:rPr>
                        <a:t> li</a:t>
                      </a:r>
                      <a:r>
                        <a:rPr lang="fr-FR" sz="1600" b="1" noProof="0" dirty="0">
                          <a:latin typeface="Century Gothic" panose="020B0502020202020204" pitchFamily="34" charset="0"/>
                        </a:rPr>
                        <a:t>s</a:t>
                      </a:r>
                    </a:p>
                  </a:txBody>
                  <a:tcPr marT="0" marB="0" anchor="ctr"/>
                </a:tc>
                <a:tc>
                  <a:txBody>
                    <a:bodyPr/>
                    <a:lstStyle/>
                    <a:p>
                      <a:r>
                        <a:rPr lang="fr-FR" sz="1600" b="1" noProof="0" dirty="0">
                          <a:latin typeface="Century Gothic" panose="020B0502020202020204" pitchFamily="34" charset="0"/>
                        </a:rPr>
                        <a:t>il/elle/on </a:t>
                      </a:r>
                      <a:r>
                        <a:rPr lang="fr-FR" sz="1600" noProof="0" dirty="0">
                          <a:latin typeface="Century Gothic" panose="020B0502020202020204" pitchFamily="34" charset="0"/>
                        </a:rPr>
                        <a:t>li</a:t>
                      </a:r>
                      <a:r>
                        <a:rPr lang="fr-FR" sz="1600" b="1" noProof="0" dirty="0">
                          <a:latin typeface="Century Gothic" panose="020B0502020202020204" pitchFamily="34" charset="0"/>
                        </a:rPr>
                        <a:t>t</a:t>
                      </a:r>
                    </a:p>
                  </a:txBody>
                  <a:tcPr marT="0" marB="0" anchor="ctr"/>
                </a:tc>
                <a:extLst>
                  <a:ext uri="{0D108BD9-81ED-4DB2-BD59-A6C34878D82A}">
                    <a16:rowId xmlns:a16="http://schemas.microsoft.com/office/drawing/2014/main" val="1176210626"/>
                  </a:ext>
                </a:extLst>
              </a:tr>
              <a:tr h="252000">
                <a:tc>
                  <a:txBody>
                    <a:bodyPr/>
                    <a:lstStyle/>
                    <a:p>
                      <a:r>
                        <a:rPr lang="fr-FR" sz="1600" b="1" noProof="0" dirty="0">
                          <a:latin typeface="Century Gothic" panose="020B0502020202020204" pitchFamily="34" charset="0"/>
                        </a:rPr>
                        <a:t>nous</a:t>
                      </a:r>
                      <a:r>
                        <a:rPr lang="fr-FR" sz="1600" noProof="0" dirty="0">
                          <a:latin typeface="Century Gothic" panose="020B0502020202020204" pitchFamily="34" charset="0"/>
                        </a:rPr>
                        <a:t> li</a:t>
                      </a:r>
                      <a:r>
                        <a:rPr lang="fr-FR" sz="1600" b="1" noProof="0" dirty="0">
                          <a:latin typeface="Century Gothic" panose="020B0502020202020204" pitchFamily="34" charset="0"/>
                        </a:rPr>
                        <a:t>sons</a:t>
                      </a:r>
                    </a:p>
                  </a:txBody>
                  <a:tcPr marT="0" marB="0" anchor="ctr"/>
                </a:tc>
                <a:tc>
                  <a:txBody>
                    <a:bodyPr/>
                    <a:lstStyle/>
                    <a:p>
                      <a:r>
                        <a:rPr lang="fr-FR" sz="1600" b="1" noProof="0" dirty="0">
                          <a:latin typeface="Century Gothic" panose="020B0502020202020204" pitchFamily="34" charset="0"/>
                        </a:rPr>
                        <a:t>vous</a:t>
                      </a:r>
                      <a:r>
                        <a:rPr lang="fr-FR" sz="1600" noProof="0" dirty="0">
                          <a:latin typeface="Century Gothic" panose="020B0502020202020204" pitchFamily="34" charset="0"/>
                        </a:rPr>
                        <a:t> li</a:t>
                      </a:r>
                      <a:r>
                        <a:rPr lang="fr-FR" sz="1600" b="1" noProof="0" dirty="0">
                          <a:latin typeface="Century Gothic" panose="020B0502020202020204" pitchFamily="34" charset="0"/>
                        </a:rPr>
                        <a:t>sez</a:t>
                      </a:r>
                    </a:p>
                  </a:txBody>
                  <a:tcPr marT="0" marB="0" anchor="ctr"/>
                </a:tc>
                <a:tc>
                  <a:txBody>
                    <a:bodyPr/>
                    <a:lstStyle/>
                    <a:p>
                      <a:r>
                        <a:rPr lang="fr-FR" sz="1600" b="1" noProof="0" dirty="0">
                          <a:latin typeface="Century Gothic" panose="020B0502020202020204" pitchFamily="34" charset="0"/>
                        </a:rPr>
                        <a:t>ils/elles </a:t>
                      </a:r>
                      <a:r>
                        <a:rPr lang="fr-FR" sz="1600" noProof="0" dirty="0">
                          <a:latin typeface="Century Gothic" panose="020B0502020202020204" pitchFamily="34" charset="0"/>
                        </a:rPr>
                        <a:t>li</a:t>
                      </a:r>
                      <a:r>
                        <a:rPr lang="fr-FR" sz="1600" b="1" noProof="0" dirty="0">
                          <a:latin typeface="Century Gothic" panose="020B0502020202020204" pitchFamily="34" charset="0"/>
                        </a:rPr>
                        <a:t>sent</a:t>
                      </a:r>
                    </a:p>
                  </a:txBody>
                  <a:tcPr marT="0" marB="0" anchor="ctr"/>
                </a:tc>
                <a:extLst>
                  <a:ext uri="{0D108BD9-81ED-4DB2-BD59-A6C34878D82A}">
                    <a16:rowId xmlns:a16="http://schemas.microsoft.com/office/drawing/2014/main" val="2925285009"/>
                  </a:ext>
                </a:extLst>
              </a:tr>
            </a:tbl>
          </a:graphicData>
        </a:graphic>
      </p:graphicFrame>
      <p:sp>
        <p:nvSpPr>
          <p:cNvPr id="32" name="Rectangle 31">
            <a:extLst>
              <a:ext uri="{FF2B5EF4-FFF2-40B4-BE49-F238E27FC236}">
                <a16:creationId xmlns:a16="http://schemas.microsoft.com/office/drawing/2014/main" id="{681F18B3-7FF9-9A4D-9A0F-2D1F37DD920C}"/>
              </a:ext>
            </a:extLst>
          </p:cNvPr>
          <p:cNvSpPr/>
          <p:nvPr/>
        </p:nvSpPr>
        <p:spPr>
          <a:xfrm>
            <a:off x="126000" y="893366"/>
            <a:ext cx="1989647"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like</a:t>
            </a:r>
            <a:r>
              <a:rPr lang="fr-FR" b="1" dirty="0">
                <a:solidFill>
                  <a:srgbClr val="000000"/>
                </a:solidFill>
                <a:latin typeface="Century Gothic" panose="020B0502020202020204" pitchFamily="34" charset="0"/>
              </a:rPr>
              <a:t> </a:t>
            </a:r>
            <a:r>
              <a:rPr lang="fr-FR" b="1" i="1" dirty="0">
                <a:solidFill>
                  <a:srgbClr val="000000"/>
                </a:solidFill>
                <a:latin typeface="Century Gothic" panose="020B0502020202020204" pitchFamily="34" charset="0"/>
              </a:rPr>
              <a:t>écrire</a:t>
            </a:r>
            <a:endParaRPr lang="en-GB" i="1" dirty="0">
              <a:solidFill>
                <a:srgbClr val="000000"/>
              </a:solidFill>
              <a:latin typeface="Century Gothic" panose="020B0502020202020204" pitchFamily="34" charset="0"/>
            </a:endParaRPr>
          </a:p>
        </p:txBody>
      </p:sp>
      <p:graphicFrame>
        <p:nvGraphicFramePr>
          <p:cNvPr id="33" name="Table 3">
            <a:extLst>
              <a:ext uri="{FF2B5EF4-FFF2-40B4-BE49-F238E27FC236}">
                <a16:creationId xmlns:a16="http://schemas.microsoft.com/office/drawing/2014/main" id="{99A58D40-4F9B-BF4C-9AF8-ACD470EEAA98}"/>
              </a:ext>
            </a:extLst>
          </p:cNvPr>
          <p:cNvGraphicFramePr>
            <a:graphicFrameLocks noGrp="1"/>
          </p:cNvGraphicFramePr>
          <p:nvPr>
            <p:extLst>
              <p:ext uri="{D42A27DB-BD31-4B8C-83A1-F6EECF244321}">
                <p14:modId xmlns:p14="http://schemas.microsoft.com/office/powerpoint/2010/main" val="2461039187"/>
              </p:ext>
            </p:extLst>
          </p:nvPr>
        </p:nvGraphicFramePr>
        <p:xfrm>
          <a:off x="188640" y="1231809"/>
          <a:ext cx="6438876" cy="504000"/>
        </p:xfrm>
        <a:graphic>
          <a:graphicData uri="http://schemas.openxmlformats.org/drawingml/2006/table">
            <a:tbl>
              <a:tblPr firstRow="1" bandRow="1">
                <a:tableStyleId>{2D5ABB26-0587-4C30-8999-92F81FD0307C}</a:tableStyleId>
              </a:tblPr>
              <a:tblGrid>
                <a:gridCol w="2146292">
                  <a:extLst>
                    <a:ext uri="{9D8B030D-6E8A-4147-A177-3AD203B41FA5}">
                      <a16:colId xmlns:a16="http://schemas.microsoft.com/office/drawing/2014/main" val="670639544"/>
                    </a:ext>
                  </a:extLst>
                </a:gridCol>
                <a:gridCol w="2146292">
                  <a:extLst>
                    <a:ext uri="{9D8B030D-6E8A-4147-A177-3AD203B41FA5}">
                      <a16:colId xmlns:a16="http://schemas.microsoft.com/office/drawing/2014/main" val="3484387990"/>
                    </a:ext>
                  </a:extLst>
                </a:gridCol>
                <a:gridCol w="2146292">
                  <a:extLst>
                    <a:ext uri="{9D8B030D-6E8A-4147-A177-3AD203B41FA5}">
                      <a16:colId xmlns:a16="http://schemas.microsoft.com/office/drawing/2014/main" val="1919461057"/>
                    </a:ext>
                  </a:extLst>
                </a:gridCol>
              </a:tblGrid>
              <a:tr h="252000">
                <a:tc>
                  <a:txBody>
                    <a:bodyPr/>
                    <a:lstStyle/>
                    <a:p>
                      <a:r>
                        <a:rPr lang="fr-FR" sz="1600" b="1" noProof="0" dirty="0">
                          <a:latin typeface="Century Gothic" panose="020B0502020202020204" pitchFamily="34" charset="0"/>
                        </a:rPr>
                        <a:t>j’</a:t>
                      </a:r>
                      <a:r>
                        <a:rPr lang="fr-FR" sz="1600" b="0" noProof="0" dirty="0">
                          <a:latin typeface="Century Gothic" panose="020B0502020202020204" pitchFamily="34" charset="0"/>
                        </a:rPr>
                        <a:t>écri</a:t>
                      </a:r>
                      <a:r>
                        <a:rPr lang="fr-FR" sz="1600" b="1" noProof="0" dirty="0">
                          <a:latin typeface="Century Gothic" panose="020B0502020202020204" pitchFamily="34" charset="0"/>
                        </a:rPr>
                        <a:t>s</a:t>
                      </a:r>
                    </a:p>
                  </a:txBody>
                  <a:tcPr marT="0" marB="0"/>
                </a:tc>
                <a:tc>
                  <a:txBody>
                    <a:bodyPr/>
                    <a:lstStyle/>
                    <a:p>
                      <a:r>
                        <a:rPr lang="fr-FR" sz="1600" b="1" noProof="0" dirty="0">
                          <a:latin typeface="Century Gothic" panose="020B0502020202020204" pitchFamily="34" charset="0"/>
                        </a:rPr>
                        <a:t>tu </a:t>
                      </a:r>
                      <a:r>
                        <a:rPr lang="fr-FR" sz="1600" b="0" noProof="0" dirty="0">
                          <a:latin typeface="Century Gothic" panose="020B0502020202020204" pitchFamily="34" charset="0"/>
                        </a:rPr>
                        <a:t>écri</a:t>
                      </a:r>
                      <a:r>
                        <a:rPr lang="fr-FR" sz="1600" b="1" noProof="0" dirty="0">
                          <a:latin typeface="Century Gothic" panose="020B0502020202020204" pitchFamily="34" charset="0"/>
                        </a:rPr>
                        <a:t>s</a:t>
                      </a:r>
                    </a:p>
                  </a:txBody>
                  <a:tcPr marT="0" marB="0"/>
                </a:tc>
                <a:tc>
                  <a:txBody>
                    <a:bodyPr/>
                    <a:lstStyle/>
                    <a:p>
                      <a:r>
                        <a:rPr lang="fr-FR" sz="1600" b="1" noProof="0" dirty="0">
                          <a:latin typeface="Century Gothic" panose="020B0502020202020204" pitchFamily="34" charset="0"/>
                        </a:rPr>
                        <a:t>il/elle/on </a:t>
                      </a:r>
                      <a:r>
                        <a:rPr lang="fr-FR" sz="1600" b="0" noProof="0" dirty="0">
                          <a:latin typeface="Century Gothic" panose="020B0502020202020204" pitchFamily="34" charset="0"/>
                        </a:rPr>
                        <a:t>écri</a:t>
                      </a:r>
                      <a:r>
                        <a:rPr lang="fr-FR" sz="1600" b="1" noProof="0" dirty="0">
                          <a:latin typeface="Century Gothic" panose="020B0502020202020204" pitchFamily="34" charset="0"/>
                        </a:rPr>
                        <a:t>t</a:t>
                      </a:r>
                    </a:p>
                  </a:txBody>
                  <a:tcPr marT="0" marB="0"/>
                </a:tc>
                <a:extLst>
                  <a:ext uri="{0D108BD9-81ED-4DB2-BD59-A6C34878D82A}">
                    <a16:rowId xmlns:a16="http://schemas.microsoft.com/office/drawing/2014/main" val="1176210626"/>
                  </a:ext>
                </a:extLst>
              </a:tr>
              <a:tr h="252000">
                <a:tc>
                  <a:txBody>
                    <a:bodyPr/>
                    <a:lstStyle/>
                    <a:p>
                      <a:r>
                        <a:rPr lang="fr-FR" sz="1600" b="1" noProof="0" dirty="0">
                          <a:latin typeface="Century Gothic" panose="020B0502020202020204" pitchFamily="34" charset="0"/>
                        </a:rPr>
                        <a:t>nous </a:t>
                      </a:r>
                      <a:r>
                        <a:rPr lang="fr-FR" sz="1600" b="0" noProof="0" dirty="0">
                          <a:latin typeface="Century Gothic" panose="020B0502020202020204" pitchFamily="34" charset="0"/>
                        </a:rPr>
                        <a:t>écri</a:t>
                      </a:r>
                      <a:r>
                        <a:rPr lang="fr-FR" sz="1600" b="1" noProof="0" dirty="0">
                          <a:latin typeface="Century Gothic" panose="020B0502020202020204" pitchFamily="34" charset="0"/>
                        </a:rPr>
                        <a:t>vons</a:t>
                      </a:r>
                    </a:p>
                  </a:txBody>
                  <a:tcPr marT="0" marB="0"/>
                </a:tc>
                <a:tc>
                  <a:txBody>
                    <a:bodyPr/>
                    <a:lstStyle/>
                    <a:p>
                      <a:r>
                        <a:rPr lang="fr-FR" sz="1600" b="1" noProof="0" dirty="0">
                          <a:latin typeface="Century Gothic" panose="020B0502020202020204" pitchFamily="34" charset="0"/>
                        </a:rPr>
                        <a:t>vous </a:t>
                      </a:r>
                      <a:r>
                        <a:rPr lang="fr-FR" sz="1600" b="0" noProof="0" dirty="0">
                          <a:latin typeface="Century Gothic" panose="020B0502020202020204" pitchFamily="34" charset="0"/>
                        </a:rPr>
                        <a:t>écri</a:t>
                      </a:r>
                      <a:r>
                        <a:rPr lang="fr-FR" sz="1600" b="1" noProof="0" dirty="0">
                          <a:latin typeface="Century Gothic" panose="020B0502020202020204" pitchFamily="34" charset="0"/>
                        </a:rPr>
                        <a:t>vez</a:t>
                      </a:r>
                    </a:p>
                  </a:txBody>
                  <a:tcPr marT="0" marB="0"/>
                </a:tc>
                <a:tc>
                  <a:txBody>
                    <a:bodyPr/>
                    <a:lstStyle/>
                    <a:p>
                      <a:r>
                        <a:rPr lang="fr-FR" sz="1600" b="1" noProof="0" dirty="0">
                          <a:latin typeface="Century Gothic" panose="020B0502020202020204" pitchFamily="34" charset="0"/>
                        </a:rPr>
                        <a:t>ils/elles </a:t>
                      </a:r>
                      <a:r>
                        <a:rPr lang="fr-FR" sz="1600" noProof="0" dirty="0">
                          <a:latin typeface="Century Gothic" panose="020B0502020202020204" pitchFamily="34" charset="0"/>
                        </a:rPr>
                        <a:t>écri</a:t>
                      </a:r>
                      <a:r>
                        <a:rPr lang="fr-FR" sz="1600" b="1" noProof="0" dirty="0">
                          <a:latin typeface="Century Gothic" panose="020B0502020202020204" pitchFamily="34" charset="0"/>
                        </a:rPr>
                        <a:t>vent</a:t>
                      </a:r>
                    </a:p>
                  </a:txBody>
                  <a:tcPr marT="0" marB="0"/>
                </a:tc>
                <a:extLst>
                  <a:ext uri="{0D108BD9-81ED-4DB2-BD59-A6C34878D82A}">
                    <a16:rowId xmlns:a16="http://schemas.microsoft.com/office/drawing/2014/main" val="2925285009"/>
                  </a:ext>
                </a:extLst>
              </a:tr>
            </a:tbl>
          </a:graphicData>
        </a:graphic>
      </p:graphicFrame>
      <p:sp>
        <p:nvSpPr>
          <p:cNvPr id="16" name="Rectangle 15">
            <a:extLst>
              <a:ext uri="{FF2B5EF4-FFF2-40B4-BE49-F238E27FC236}">
                <a16:creationId xmlns:a16="http://schemas.microsoft.com/office/drawing/2014/main" id="{D2CE2977-22A9-DE47-BF58-B7A44457D71C}"/>
              </a:ext>
            </a:extLst>
          </p:cNvPr>
          <p:cNvSpPr/>
          <p:nvPr/>
        </p:nvSpPr>
        <p:spPr>
          <a:xfrm>
            <a:off x="186630" y="5674494"/>
            <a:ext cx="5654638"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Comparative structures</a:t>
            </a:r>
            <a:endParaRPr lang="en-GB" i="1" dirty="0">
              <a:solidFill>
                <a:srgbClr val="000000"/>
              </a:solidFill>
              <a:latin typeface="Century Gothic" panose="020B0502020202020204" pitchFamily="34" charset="0"/>
            </a:endParaRPr>
          </a:p>
        </p:txBody>
      </p:sp>
      <p:sp>
        <p:nvSpPr>
          <p:cNvPr id="18" name="Rectangle 17">
            <a:extLst>
              <a:ext uri="{FF2B5EF4-FFF2-40B4-BE49-F238E27FC236}">
                <a16:creationId xmlns:a16="http://schemas.microsoft.com/office/drawing/2014/main" id="{9CCBB181-0AA8-4D44-98F8-815AF586540A}"/>
              </a:ext>
            </a:extLst>
          </p:cNvPr>
          <p:cNvSpPr/>
          <p:nvPr/>
        </p:nvSpPr>
        <p:spPr>
          <a:xfrm>
            <a:off x="186630" y="5980796"/>
            <a:ext cx="6676200" cy="2046714"/>
          </a:xfrm>
          <a:prstGeom prst="rect">
            <a:avLst/>
          </a:prstGeom>
        </p:spPr>
        <p:txBody>
          <a:bodyPr wrap="square">
            <a:spAutoFit/>
          </a:bodyPr>
          <a:lstStyle/>
          <a:p>
            <a:pPr lvl="0"/>
            <a:r>
              <a:rPr lang="en-GB" sz="1600" dirty="0">
                <a:latin typeface="Century Gothic" panose="020F0302020204030204"/>
              </a:rPr>
              <a:t>To </a:t>
            </a:r>
            <a:r>
              <a:rPr lang="en-GB" sz="1600" b="1" dirty="0">
                <a:latin typeface="Century Gothic" panose="020F0302020204030204"/>
              </a:rPr>
              <a:t>make comparisons </a:t>
            </a:r>
            <a:r>
              <a:rPr lang="en-GB" sz="1600" dirty="0">
                <a:latin typeface="Century Gothic" panose="020F0302020204030204"/>
              </a:rPr>
              <a:t>between </a:t>
            </a:r>
            <a:r>
              <a:rPr lang="en-GB" sz="1600" b="1" dirty="0">
                <a:latin typeface="Century Gothic" panose="020F0302020204030204"/>
              </a:rPr>
              <a:t>adjectives</a:t>
            </a:r>
            <a:r>
              <a:rPr lang="en-GB" sz="1600" dirty="0">
                <a:latin typeface="Century Gothic" panose="020F0302020204030204"/>
              </a:rPr>
              <a:t> and </a:t>
            </a:r>
            <a:r>
              <a:rPr lang="en-GB" sz="1600" b="1" dirty="0">
                <a:latin typeface="Century Gothic" panose="020F0302020204030204"/>
              </a:rPr>
              <a:t>adverbs</a:t>
            </a:r>
            <a:r>
              <a:rPr lang="en-GB" sz="1600" dirty="0">
                <a:latin typeface="Century Gothic" panose="020F0302020204030204"/>
              </a:rPr>
              <a:t>: </a:t>
            </a:r>
          </a:p>
          <a:p>
            <a:pPr lvl="0"/>
            <a:endParaRPr lang="en-GB" sz="500" dirty="0">
              <a:latin typeface="Century Gothic" panose="020F0302020204030204"/>
            </a:endParaRPr>
          </a:p>
          <a:p>
            <a:pPr lvl="0"/>
            <a:r>
              <a:rPr lang="en-GB" sz="1600" b="1" dirty="0">
                <a:latin typeface="Century Gothic" panose="020F0302020204030204"/>
              </a:rPr>
              <a:t>plus</a:t>
            </a:r>
            <a:r>
              <a:rPr lang="en-GB" sz="1600" dirty="0">
                <a:latin typeface="Century Gothic" panose="020F0302020204030204"/>
              </a:rPr>
              <a:t> + grand + </a:t>
            </a:r>
            <a:r>
              <a:rPr lang="en-GB" sz="1600" b="1" dirty="0">
                <a:latin typeface="Century Gothic" panose="020F0302020204030204"/>
              </a:rPr>
              <a:t>que</a:t>
            </a:r>
            <a:r>
              <a:rPr lang="en-GB" sz="1600" dirty="0">
                <a:latin typeface="Century Gothic" panose="020F0302020204030204"/>
              </a:rPr>
              <a:t>	‘</a:t>
            </a:r>
            <a:r>
              <a:rPr lang="en-GB" sz="1600" b="1" dirty="0">
                <a:latin typeface="Century Gothic" panose="020F0302020204030204"/>
              </a:rPr>
              <a:t>more</a:t>
            </a:r>
            <a:r>
              <a:rPr lang="en-GB" sz="1600" dirty="0">
                <a:latin typeface="Century Gothic" panose="020F0302020204030204"/>
              </a:rPr>
              <a:t> big </a:t>
            </a:r>
            <a:r>
              <a:rPr lang="en-GB" sz="1600" b="1" dirty="0">
                <a:latin typeface="Century Gothic" panose="020F0302020204030204"/>
              </a:rPr>
              <a:t>than</a:t>
            </a:r>
            <a:r>
              <a:rPr lang="en-GB" sz="1600" dirty="0">
                <a:latin typeface="Century Gothic" panose="020F0302020204030204"/>
              </a:rPr>
              <a:t>’ (big</a:t>
            </a:r>
            <a:r>
              <a:rPr lang="en-GB" sz="1600" b="1" dirty="0">
                <a:latin typeface="Century Gothic" panose="020F0302020204030204"/>
              </a:rPr>
              <a:t>ger than</a:t>
            </a:r>
            <a:r>
              <a:rPr lang="en-GB" sz="1600" dirty="0">
                <a:latin typeface="Century Gothic" panose="020F0302020204030204"/>
              </a:rPr>
              <a:t>)</a:t>
            </a:r>
          </a:p>
          <a:p>
            <a:pPr lvl="0"/>
            <a:r>
              <a:rPr lang="en-GB" sz="1600" b="1" dirty="0" err="1">
                <a:latin typeface="Century Gothic" panose="020F0302020204030204"/>
              </a:rPr>
              <a:t>moins</a:t>
            </a:r>
            <a:r>
              <a:rPr lang="en-GB" sz="1600" dirty="0">
                <a:latin typeface="Century Gothic" panose="020F0302020204030204"/>
              </a:rPr>
              <a:t> + </a:t>
            </a:r>
            <a:r>
              <a:rPr lang="en-GB" sz="1600" dirty="0" err="1">
                <a:latin typeface="Century Gothic" panose="020F0302020204030204"/>
              </a:rPr>
              <a:t>vite</a:t>
            </a:r>
            <a:r>
              <a:rPr lang="en-GB" sz="1600" dirty="0">
                <a:latin typeface="Century Gothic" panose="020F0302020204030204"/>
              </a:rPr>
              <a:t> + </a:t>
            </a:r>
            <a:r>
              <a:rPr lang="en-GB" sz="1600" b="1" dirty="0">
                <a:latin typeface="Century Gothic" panose="020F0302020204030204"/>
              </a:rPr>
              <a:t>que</a:t>
            </a:r>
            <a:r>
              <a:rPr lang="en-GB" sz="1600" dirty="0">
                <a:latin typeface="Century Gothic" panose="020F0302020204030204"/>
              </a:rPr>
              <a:t>		‘</a:t>
            </a:r>
            <a:r>
              <a:rPr lang="en-GB" sz="1600" b="1" dirty="0">
                <a:latin typeface="Century Gothic" panose="020F0302020204030204"/>
              </a:rPr>
              <a:t>less</a:t>
            </a:r>
            <a:r>
              <a:rPr lang="en-GB" sz="1600" dirty="0">
                <a:latin typeface="Century Gothic" panose="020F0302020204030204"/>
              </a:rPr>
              <a:t> fast </a:t>
            </a:r>
            <a:r>
              <a:rPr lang="en-GB" sz="1600" b="1" dirty="0">
                <a:latin typeface="Century Gothic" panose="020F0302020204030204"/>
              </a:rPr>
              <a:t>than</a:t>
            </a:r>
            <a:r>
              <a:rPr lang="en-GB" sz="1600" dirty="0">
                <a:latin typeface="Century Gothic" panose="020F0302020204030204"/>
              </a:rPr>
              <a:t>’ (slow</a:t>
            </a:r>
            <a:r>
              <a:rPr lang="en-GB" sz="1600" b="1" dirty="0">
                <a:latin typeface="Century Gothic" panose="020F0302020204030204"/>
              </a:rPr>
              <a:t>er than</a:t>
            </a:r>
            <a:r>
              <a:rPr lang="en-GB" sz="1600" dirty="0">
                <a:latin typeface="Century Gothic" panose="020F0302020204030204"/>
              </a:rPr>
              <a:t>)</a:t>
            </a:r>
          </a:p>
          <a:p>
            <a:pPr lvl="0"/>
            <a:r>
              <a:rPr lang="en-GB" sz="1600" b="1" dirty="0" err="1">
                <a:latin typeface="Century Gothic" panose="020F0302020204030204"/>
              </a:rPr>
              <a:t>aussi</a:t>
            </a:r>
            <a:r>
              <a:rPr lang="en-GB" sz="1600" dirty="0">
                <a:latin typeface="Century Gothic" panose="020F0302020204030204"/>
              </a:rPr>
              <a:t> + triste + </a:t>
            </a:r>
            <a:r>
              <a:rPr lang="en-GB" sz="1600" b="1" dirty="0">
                <a:latin typeface="Century Gothic" panose="020F0302020204030204"/>
              </a:rPr>
              <a:t>que</a:t>
            </a:r>
            <a:r>
              <a:rPr lang="en-GB" sz="1600" dirty="0">
                <a:latin typeface="Century Gothic" panose="020F0302020204030204"/>
              </a:rPr>
              <a:t>		‘</a:t>
            </a:r>
            <a:r>
              <a:rPr lang="en-GB" sz="1600" b="1" dirty="0">
                <a:latin typeface="Century Gothic" panose="020F0302020204030204"/>
              </a:rPr>
              <a:t>as</a:t>
            </a:r>
            <a:r>
              <a:rPr lang="en-GB" sz="1600" dirty="0">
                <a:latin typeface="Century Gothic" panose="020F0302020204030204"/>
              </a:rPr>
              <a:t> sad </a:t>
            </a:r>
            <a:r>
              <a:rPr lang="en-GB" sz="1600" b="1" dirty="0">
                <a:latin typeface="Century Gothic" panose="020F0302020204030204"/>
              </a:rPr>
              <a:t>as</a:t>
            </a:r>
            <a:r>
              <a:rPr lang="en-GB" sz="1600" dirty="0">
                <a:latin typeface="Century Gothic" panose="020F0302020204030204"/>
              </a:rPr>
              <a:t>’</a:t>
            </a:r>
          </a:p>
          <a:p>
            <a:pPr lvl="0"/>
            <a:endParaRPr lang="en-GB" sz="500" dirty="0">
              <a:latin typeface="Century Gothic" panose="020F0302020204030204"/>
            </a:endParaRPr>
          </a:p>
          <a:p>
            <a:pPr lvl="0"/>
            <a:r>
              <a:rPr lang="en-GB" sz="1600" dirty="0">
                <a:latin typeface="Century Gothic" panose="020F0302020204030204"/>
              </a:rPr>
              <a:t>Some comparative forms are irregular:</a:t>
            </a:r>
          </a:p>
          <a:p>
            <a:pPr lvl="0"/>
            <a:endParaRPr lang="en-GB" sz="500" dirty="0">
              <a:latin typeface="Century Gothic" panose="020F0302020204030204"/>
            </a:endParaRPr>
          </a:p>
          <a:p>
            <a:pPr lvl="0"/>
            <a:r>
              <a:rPr lang="en-GB" sz="1600" b="1" dirty="0">
                <a:latin typeface="Century Gothic" panose="020F0302020204030204"/>
              </a:rPr>
              <a:t>bon</a:t>
            </a:r>
            <a:r>
              <a:rPr lang="en-GB" sz="1600" dirty="0">
                <a:latin typeface="Century Gothic" panose="020F0302020204030204"/>
              </a:rPr>
              <a:t> (good) </a:t>
            </a:r>
            <a:r>
              <a:rPr lang="en-GB" sz="1600" dirty="0">
                <a:latin typeface="Century Gothic" panose="020F0302020204030204"/>
                <a:sym typeface="Wingdings" pitchFamily="2" charset="2"/>
              </a:rPr>
              <a:t> </a:t>
            </a:r>
            <a:r>
              <a:rPr lang="en-GB" sz="1600" b="1" dirty="0" err="1">
                <a:latin typeface="Century Gothic" panose="020F0302020204030204"/>
                <a:sym typeface="Wingdings" pitchFamily="2" charset="2"/>
              </a:rPr>
              <a:t>meilleur</a:t>
            </a:r>
            <a:r>
              <a:rPr lang="en-GB" sz="1600" dirty="0">
                <a:latin typeface="Century Gothic" panose="020F0302020204030204"/>
                <a:sym typeface="Wingdings" pitchFamily="2" charset="2"/>
              </a:rPr>
              <a:t> (better)	</a:t>
            </a:r>
            <a:r>
              <a:rPr lang="en-GB" sz="1600" b="1" dirty="0">
                <a:latin typeface="Century Gothic" panose="020F0302020204030204"/>
                <a:sym typeface="Wingdings" pitchFamily="2" charset="2"/>
              </a:rPr>
              <a:t>bien</a:t>
            </a:r>
            <a:r>
              <a:rPr lang="en-GB" sz="1600" dirty="0">
                <a:latin typeface="Century Gothic" panose="020F0302020204030204"/>
                <a:sym typeface="Wingdings" pitchFamily="2" charset="2"/>
              </a:rPr>
              <a:t> (well)  </a:t>
            </a:r>
            <a:r>
              <a:rPr lang="en-GB" sz="1600" b="1" dirty="0" err="1">
                <a:latin typeface="Century Gothic" panose="020F0302020204030204"/>
                <a:sym typeface="Wingdings" pitchFamily="2" charset="2"/>
              </a:rPr>
              <a:t>mieux</a:t>
            </a:r>
            <a:r>
              <a:rPr lang="en-GB" sz="1600" dirty="0">
                <a:latin typeface="Century Gothic" panose="020F0302020204030204"/>
                <a:sym typeface="Wingdings" pitchFamily="2" charset="2"/>
              </a:rPr>
              <a:t> (better)</a:t>
            </a:r>
          </a:p>
          <a:p>
            <a:pPr lvl="0"/>
            <a:r>
              <a:rPr lang="en-GB" sz="1600" b="1" dirty="0" err="1">
                <a:latin typeface="Century Gothic" panose="020F0302020204030204"/>
                <a:sym typeface="Wingdings" pitchFamily="2" charset="2"/>
              </a:rPr>
              <a:t>mauvais</a:t>
            </a:r>
            <a:r>
              <a:rPr lang="en-GB" sz="1600" dirty="0">
                <a:latin typeface="Century Gothic" panose="020F0302020204030204"/>
                <a:sym typeface="Wingdings" pitchFamily="2" charset="2"/>
              </a:rPr>
              <a:t> (bad)  </a:t>
            </a:r>
            <a:r>
              <a:rPr lang="en-GB" sz="1600" b="1" dirty="0" err="1">
                <a:latin typeface="Century Gothic" panose="020F0302020204030204"/>
                <a:sym typeface="Wingdings" pitchFamily="2" charset="2"/>
              </a:rPr>
              <a:t>pire</a:t>
            </a:r>
            <a:r>
              <a:rPr lang="en-GB" sz="1600" dirty="0">
                <a:latin typeface="Century Gothic" panose="020F0302020204030204"/>
                <a:sym typeface="Wingdings" pitchFamily="2" charset="2"/>
              </a:rPr>
              <a:t> (worse)	</a:t>
            </a:r>
            <a:r>
              <a:rPr lang="en-GB" sz="1600" b="1" dirty="0">
                <a:latin typeface="Century Gothic" panose="020F0302020204030204"/>
                <a:sym typeface="Wingdings" pitchFamily="2" charset="2"/>
              </a:rPr>
              <a:t>mal</a:t>
            </a:r>
            <a:r>
              <a:rPr lang="en-GB" sz="1600" dirty="0">
                <a:latin typeface="Century Gothic" panose="020F0302020204030204"/>
                <a:sym typeface="Wingdings" pitchFamily="2" charset="2"/>
              </a:rPr>
              <a:t> (badly)  </a:t>
            </a:r>
            <a:r>
              <a:rPr lang="en-GB" sz="1600" b="1" dirty="0" err="1">
                <a:latin typeface="Century Gothic" panose="020F0302020204030204"/>
                <a:sym typeface="Wingdings" pitchFamily="2" charset="2"/>
              </a:rPr>
              <a:t>pire</a:t>
            </a:r>
            <a:r>
              <a:rPr lang="en-GB" sz="1600" dirty="0">
                <a:latin typeface="Century Gothic" panose="020F0302020204030204"/>
                <a:sym typeface="Wingdings" pitchFamily="2" charset="2"/>
              </a:rPr>
              <a:t> (worse)</a:t>
            </a:r>
            <a:endParaRPr lang="en-GB" sz="1600" dirty="0">
              <a:latin typeface="Century Gothic" panose="020F0302020204030204"/>
            </a:endParaRPr>
          </a:p>
        </p:txBody>
      </p:sp>
      <p:sp>
        <p:nvSpPr>
          <p:cNvPr id="23" name="Rectangle 22">
            <a:extLst>
              <a:ext uri="{FF2B5EF4-FFF2-40B4-BE49-F238E27FC236}">
                <a16:creationId xmlns:a16="http://schemas.microsoft.com/office/drawing/2014/main" id="{9B4F9105-9E8E-F446-8CA7-CD71D3D79E59}"/>
              </a:ext>
            </a:extLst>
          </p:cNvPr>
          <p:cNvSpPr/>
          <p:nvPr/>
        </p:nvSpPr>
        <p:spPr>
          <a:xfrm>
            <a:off x="126000" y="3250952"/>
            <a:ext cx="1864613"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like</a:t>
            </a:r>
            <a:r>
              <a:rPr lang="fr-FR" b="1" dirty="0">
                <a:solidFill>
                  <a:srgbClr val="000000"/>
                </a:solidFill>
                <a:latin typeface="Century Gothic" panose="020B0502020202020204" pitchFamily="34" charset="0"/>
              </a:rPr>
              <a:t> </a:t>
            </a:r>
            <a:r>
              <a:rPr lang="fr-FR" b="1" i="1" dirty="0">
                <a:solidFill>
                  <a:srgbClr val="000000"/>
                </a:solidFill>
                <a:latin typeface="Century Gothic" panose="020B0502020202020204" pitchFamily="34" charset="0"/>
              </a:rPr>
              <a:t>sortir</a:t>
            </a:r>
            <a:endParaRPr lang="en-GB" i="1" dirty="0">
              <a:solidFill>
                <a:srgbClr val="000000"/>
              </a:solidFill>
              <a:latin typeface="Century Gothic" panose="020B0502020202020204" pitchFamily="34" charset="0"/>
            </a:endParaRPr>
          </a:p>
        </p:txBody>
      </p:sp>
      <p:graphicFrame>
        <p:nvGraphicFramePr>
          <p:cNvPr id="24" name="Table 3">
            <a:extLst>
              <a:ext uri="{FF2B5EF4-FFF2-40B4-BE49-F238E27FC236}">
                <a16:creationId xmlns:a16="http://schemas.microsoft.com/office/drawing/2014/main" id="{61C9E9B5-A4F9-714C-93FB-89B00354643C}"/>
              </a:ext>
            </a:extLst>
          </p:cNvPr>
          <p:cNvGraphicFramePr>
            <a:graphicFrameLocks noGrp="1"/>
          </p:cNvGraphicFramePr>
          <p:nvPr>
            <p:extLst>
              <p:ext uri="{D42A27DB-BD31-4B8C-83A1-F6EECF244321}">
                <p14:modId xmlns:p14="http://schemas.microsoft.com/office/powerpoint/2010/main" val="2946501629"/>
              </p:ext>
            </p:extLst>
          </p:nvPr>
        </p:nvGraphicFramePr>
        <p:xfrm>
          <a:off x="188378" y="3570630"/>
          <a:ext cx="6438876" cy="504000"/>
        </p:xfrm>
        <a:graphic>
          <a:graphicData uri="http://schemas.openxmlformats.org/drawingml/2006/table">
            <a:tbl>
              <a:tblPr firstRow="1" bandRow="1">
                <a:tableStyleId>{2D5ABB26-0587-4C30-8999-92F81FD0307C}</a:tableStyleId>
              </a:tblPr>
              <a:tblGrid>
                <a:gridCol w="2146292">
                  <a:extLst>
                    <a:ext uri="{9D8B030D-6E8A-4147-A177-3AD203B41FA5}">
                      <a16:colId xmlns:a16="http://schemas.microsoft.com/office/drawing/2014/main" val="670639544"/>
                    </a:ext>
                  </a:extLst>
                </a:gridCol>
                <a:gridCol w="2146292">
                  <a:extLst>
                    <a:ext uri="{9D8B030D-6E8A-4147-A177-3AD203B41FA5}">
                      <a16:colId xmlns:a16="http://schemas.microsoft.com/office/drawing/2014/main" val="3484387990"/>
                    </a:ext>
                  </a:extLst>
                </a:gridCol>
                <a:gridCol w="2146292">
                  <a:extLst>
                    <a:ext uri="{9D8B030D-6E8A-4147-A177-3AD203B41FA5}">
                      <a16:colId xmlns:a16="http://schemas.microsoft.com/office/drawing/2014/main" val="1919461057"/>
                    </a:ext>
                  </a:extLst>
                </a:gridCol>
              </a:tblGrid>
              <a:tr h="252000">
                <a:tc>
                  <a:txBody>
                    <a:bodyPr/>
                    <a:lstStyle/>
                    <a:p>
                      <a:r>
                        <a:rPr lang="fr-FR" sz="1600" b="1" noProof="0" dirty="0">
                          <a:latin typeface="Century Gothic" panose="020B0502020202020204" pitchFamily="34" charset="0"/>
                        </a:rPr>
                        <a:t>je </a:t>
                      </a:r>
                      <a:r>
                        <a:rPr lang="fr-FR" sz="1600" b="0" noProof="0" dirty="0">
                          <a:latin typeface="Century Gothic" panose="020B0502020202020204" pitchFamily="34" charset="0"/>
                        </a:rPr>
                        <a:t>sor</a:t>
                      </a:r>
                      <a:r>
                        <a:rPr lang="fr-FR" sz="1600" b="1" noProof="0" dirty="0">
                          <a:latin typeface="Century Gothic" panose="020B0502020202020204" pitchFamily="34" charset="0"/>
                        </a:rPr>
                        <a:t>s</a:t>
                      </a:r>
                    </a:p>
                  </a:txBody>
                  <a:tcPr marT="0" marB="0" anchor="ctr"/>
                </a:tc>
                <a:tc>
                  <a:txBody>
                    <a:bodyPr/>
                    <a:lstStyle/>
                    <a:p>
                      <a:r>
                        <a:rPr lang="fr-FR" sz="1600" b="1" noProof="0" dirty="0">
                          <a:latin typeface="Century Gothic" panose="020B0502020202020204" pitchFamily="34" charset="0"/>
                        </a:rPr>
                        <a:t>tu</a:t>
                      </a:r>
                      <a:r>
                        <a:rPr lang="fr-FR" sz="1600" noProof="0" dirty="0">
                          <a:latin typeface="Century Gothic" panose="020B0502020202020204" pitchFamily="34" charset="0"/>
                        </a:rPr>
                        <a:t> sor</a:t>
                      </a:r>
                      <a:r>
                        <a:rPr lang="fr-FR" sz="1600" b="1" noProof="0" dirty="0">
                          <a:latin typeface="Century Gothic" panose="020B0502020202020204" pitchFamily="34" charset="0"/>
                        </a:rPr>
                        <a:t>s</a:t>
                      </a:r>
                    </a:p>
                  </a:txBody>
                  <a:tcPr marT="0" marB="0" anchor="ctr"/>
                </a:tc>
                <a:tc>
                  <a:txBody>
                    <a:bodyPr/>
                    <a:lstStyle/>
                    <a:p>
                      <a:r>
                        <a:rPr lang="fr-FR" sz="1600" b="1" noProof="0" dirty="0">
                          <a:latin typeface="Century Gothic" panose="020B0502020202020204" pitchFamily="34" charset="0"/>
                        </a:rPr>
                        <a:t>il/elle/on </a:t>
                      </a:r>
                      <a:r>
                        <a:rPr lang="fr-FR" sz="1600" noProof="0" dirty="0">
                          <a:latin typeface="Century Gothic" panose="020B0502020202020204" pitchFamily="34" charset="0"/>
                        </a:rPr>
                        <a:t>sor</a:t>
                      </a:r>
                      <a:r>
                        <a:rPr lang="fr-FR" sz="1600" b="1" noProof="0" dirty="0">
                          <a:latin typeface="Century Gothic" panose="020B0502020202020204" pitchFamily="34" charset="0"/>
                        </a:rPr>
                        <a:t>t</a:t>
                      </a:r>
                    </a:p>
                  </a:txBody>
                  <a:tcPr marT="0" marB="0" anchor="ctr"/>
                </a:tc>
                <a:extLst>
                  <a:ext uri="{0D108BD9-81ED-4DB2-BD59-A6C34878D82A}">
                    <a16:rowId xmlns:a16="http://schemas.microsoft.com/office/drawing/2014/main" val="1176210626"/>
                  </a:ext>
                </a:extLst>
              </a:tr>
              <a:tr h="252000">
                <a:tc>
                  <a:txBody>
                    <a:bodyPr/>
                    <a:lstStyle/>
                    <a:p>
                      <a:r>
                        <a:rPr lang="fr-FR" sz="1600" b="1" noProof="0" dirty="0">
                          <a:latin typeface="Century Gothic" panose="020B0502020202020204" pitchFamily="34" charset="0"/>
                        </a:rPr>
                        <a:t>nous</a:t>
                      </a:r>
                      <a:r>
                        <a:rPr lang="fr-FR" sz="1600" noProof="0" dirty="0">
                          <a:latin typeface="Century Gothic" panose="020B0502020202020204" pitchFamily="34" charset="0"/>
                        </a:rPr>
                        <a:t> sort</a:t>
                      </a:r>
                      <a:r>
                        <a:rPr lang="fr-FR" sz="1600" b="1" noProof="0" dirty="0">
                          <a:latin typeface="Century Gothic" panose="020B0502020202020204" pitchFamily="34" charset="0"/>
                        </a:rPr>
                        <a:t>ons</a:t>
                      </a:r>
                    </a:p>
                  </a:txBody>
                  <a:tcPr marT="0" marB="0" anchor="ctr"/>
                </a:tc>
                <a:tc>
                  <a:txBody>
                    <a:bodyPr/>
                    <a:lstStyle/>
                    <a:p>
                      <a:r>
                        <a:rPr lang="fr-FR" sz="1600" b="1" noProof="0" dirty="0">
                          <a:latin typeface="Century Gothic" panose="020B0502020202020204" pitchFamily="34" charset="0"/>
                        </a:rPr>
                        <a:t>vous</a:t>
                      </a:r>
                      <a:r>
                        <a:rPr lang="fr-FR" sz="1600" noProof="0" dirty="0">
                          <a:latin typeface="Century Gothic" panose="020B0502020202020204" pitchFamily="34" charset="0"/>
                        </a:rPr>
                        <a:t> sort</a:t>
                      </a:r>
                      <a:r>
                        <a:rPr lang="fr-FR" sz="1600" b="1" noProof="0" dirty="0">
                          <a:latin typeface="Century Gothic" panose="020B0502020202020204" pitchFamily="34" charset="0"/>
                        </a:rPr>
                        <a:t>ez</a:t>
                      </a:r>
                    </a:p>
                  </a:txBody>
                  <a:tcPr marT="0" marB="0" anchor="ctr"/>
                </a:tc>
                <a:tc>
                  <a:txBody>
                    <a:bodyPr/>
                    <a:lstStyle/>
                    <a:p>
                      <a:r>
                        <a:rPr lang="fr-FR" sz="1600" b="1" noProof="0" dirty="0">
                          <a:latin typeface="Century Gothic" panose="020B0502020202020204" pitchFamily="34" charset="0"/>
                        </a:rPr>
                        <a:t>ils/elles </a:t>
                      </a:r>
                      <a:r>
                        <a:rPr lang="fr-FR" sz="1600" noProof="0" dirty="0">
                          <a:latin typeface="Century Gothic" panose="020B0502020202020204" pitchFamily="34" charset="0"/>
                        </a:rPr>
                        <a:t>sort</a:t>
                      </a:r>
                      <a:r>
                        <a:rPr lang="fr-FR" sz="1600" b="1" noProof="0" dirty="0">
                          <a:latin typeface="Century Gothic" panose="020B0502020202020204" pitchFamily="34" charset="0"/>
                        </a:rPr>
                        <a:t>ent</a:t>
                      </a:r>
                    </a:p>
                  </a:txBody>
                  <a:tcPr marT="0" marB="0" anchor="ctr"/>
                </a:tc>
                <a:extLst>
                  <a:ext uri="{0D108BD9-81ED-4DB2-BD59-A6C34878D82A}">
                    <a16:rowId xmlns:a16="http://schemas.microsoft.com/office/drawing/2014/main" val="2925285009"/>
                  </a:ext>
                </a:extLst>
              </a:tr>
            </a:tbl>
          </a:graphicData>
        </a:graphic>
      </p:graphicFrame>
      <p:sp>
        <p:nvSpPr>
          <p:cNvPr id="25" name="Rectangle 24">
            <a:extLst>
              <a:ext uri="{FF2B5EF4-FFF2-40B4-BE49-F238E27FC236}">
                <a16:creationId xmlns:a16="http://schemas.microsoft.com/office/drawing/2014/main" id="{04245D11-4C43-D445-8CD3-2796B3595C33}"/>
              </a:ext>
            </a:extLst>
          </p:cNvPr>
          <p:cNvSpPr/>
          <p:nvPr/>
        </p:nvSpPr>
        <p:spPr>
          <a:xfrm>
            <a:off x="126000" y="4036814"/>
            <a:ext cx="1888659"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like</a:t>
            </a:r>
            <a:r>
              <a:rPr lang="fr-FR" b="1" dirty="0">
                <a:solidFill>
                  <a:srgbClr val="000000"/>
                </a:solidFill>
                <a:latin typeface="Century Gothic" panose="020B0502020202020204" pitchFamily="34" charset="0"/>
              </a:rPr>
              <a:t> </a:t>
            </a:r>
            <a:r>
              <a:rPr lang="fr-FR" b="1" i="1" dirty="0">
                <a:solidFill>
                  <a:srgbClr val="000000"/>
                </a:solidFill>
                <a:latin typeface="Century Gothic" panose="020B0502020202020204" pitchFamily="34" charset="0"/>
              </a:rPr>
              <a:t>venir</a:t>
            </a:r>
            <a:endParaRPr lang="en-GB" i="1" dirty="0">
              <a:solidFill>
                <a:srgbClr val="000000"/>
              </a:solidFill>
              <a:latin typeface="Century Gothic" panose="020B0502020202020204" pitchFamily="34" charset="0"/>
            </a:endParaRPr>
          </a:p>
        </p:txBody>
      </p:sp>
      <p:graphicFrame>
        <p:nvGraphicFramePr>
          <p:cNvPr id="26" name="Table 3">
            <a:extLst>
              <a:ext uri="{FF2B5EF4-FFF2-40B4-BE49-F238E27FC236}">
                <a16:creationId xmlns:a16="http://schemas.microsoft.com/office/drawing/2014/main" id="{AE9C5674-85F2-814C-BF4B-9399584D82AC}"/>
              </a:ext>
            </a:extLst>
          </p:cNvPr>
          <p:cNvGraphicFramePr>
            <a:graphicFrameLocks noGrp="1"/>
          </p:cNvGraphicFramePr>
          <p:nvPr>
            <p:extLst>
              <p:ext uri="{D42A27DB-BD31-4B8C-83A1-F6EECF244321}">
                <p14:modId xmlns:p14="http://schemas.microsoft.com/office/powerpoint/2010/main" val="466691875"/>
              </p:ext>
            </p:extLst>
          </p:nvPr>
        </p:nvGraphicFramePr>
        <p:xfrm>
          <a:off x="225821" y="4350237"/>
          <a:ext cx="6438876" cy="504000"/>
        </p:xfrm>
        <a:graphic>
          <a:graphicData uri="http://schemas.openxmlformats.org/drawingml/2006/table">
            <a:tbl>
              <a:tblPr firstRow="1" bandRow="1">
                <a:tableStyleId>{2D5ABB26-0587-4C30-8999-92F81FD0307C}</a:tableStyleId>
              </a:tblPr>
              <a:tblGrid>
                <a:gridCol w="2146292">
                  <a:extLst>
                    <a:ext uri="{9D8B030D-6E8A-4147-A177-3AD203B41FA5}">
                      <a16:colId xmlns:a16="http://schemas.microsoft.com/office/drawing/2014/main" val="670639544"/>
                    </a:ext>
                  </a:extLst>
                </a:gridCol>
                <a:gridCol w="2146292">
                  <a:extLst>
                    <a:ext uri="{9D8B030D-6E8A-4147-A177-3AD203B41FA5}">
                      <a16:colId xmlns:a16="http://schemas.microsoft.com/office/drawing/2014/main" val="3484387990"/>
                    </a:ext>
                  </a:extLst>
                </a:gridCol>
                <a:gridCol w="2146292">
                  <a:extLst>
                    <a:ext uri="{9D8B030D-6E8A-4147-A177-3AD203B41FA5}">
                      <a16:colId xmlns:a16="http://schemas.microsoft.com/office/drawing/2014/main" val="1919461057"/>
                    </a:ext>
                  </a:extLst>
                </a:gridCol>
              </a:tblGrid>
              <a:tr h="252000">
                <a:tc>
                  <a:txBody>
                    <a:bodyPr/>
                    <a:lstStyle/>
                    <a:p>
                      <a:r>
                        <a:rPr lang="fr-FR" sz="1600" b="1" noProof="0" dirty="0">
                          <a:latin typeface="Century Gothic" panose="020B0502020202020204" pitchFamily="34" charset="0"/>
                        </a:rPr>
                        <a:t>je </a:t>
                      </a:r>
                      <a:r>
                        <a:rPr lang="fr-FR" sz="1600" b="0" noProof="0" dirty="0">
                          <a:latin typeface="Century Gothic" panose="020B0502020202020204" pitchFamily="34" charset="0"/>
                        </a:rPr>
                        <a:t>v</a:t>
                      </a:r>
                      <a:r>
                        <a:rPr lang="fr-FR" sz="1600" b="1" noProof="0" dirty="0">
                          <a:latin typeface="Century Gothic" panose="020B0502020202020204" pitchFamily="34" charset="0"/>
                        </a:rPr>
                        <a:t>ie</a:t>
                      </a:r>
                      <a:r>
                        <a:rPr lang="fr-FR" sz="1600" b="0" noProof="0" dirty="0">
                          <a:latin typeface="Century Gothic" panose="020B0502020202020204" pitchFamily="34" charset="0"/>
                        </a:rPr>
                        <a:t>n</a:t>
                      </a:r>
                      <a:r>
                        <a:rPr lang="fr-FR" sz="1600" b="1" noProof="0" dirty="0">
                          <a:latin typeface="Century Gothic" panose="020B0502020202020204" pitchFamily="34" charset="0"/>
                        </a:rPr>
                        <a:t>s</a:t>
                      </a:r>
                    </a:p>
                  </a:txBody>
                  <a:tcPr marT="0" marB="0" anchor="ctr"/>
                </a:tc>
                <a:tc>
                  <a:txBody>
                    <a:bodyPr/>
                    <a:lstStyle/>
                    <a:p>
                      <a:r>
                        <a:rPr lang="fr-FR" sz="1600" b="1" noProof="0" dirty="0">
                          <a:latin typeface="Century Gothic" panose="020B0502020202020204" pitchFamily="34" charset="0"/>
                        </a:rPr>
                        <a:t>tu</a:t>
                      </a:r>
                      <a:r>
                        <a:rPr lang="fr-FR" sz="1600" noProof="0" dirty="0">
                          <a:latin typeface="Century Gothic" panose="020B0502020202020204" pitchFamily="34" charset="0"/>
                        </a:rPr>
                        <a:t> v</a:t>
                      </a:r>
                      <a:r>
                        <a:rPr lang="fr-FR" sz="1600" b="1" noProof="0" dirty="0">
                          <a:latin typeface="Century Gothic" panose="020B0502020202020204" pitchFamily="34" charset="0"/>
                        </a:rPr>
                        <a:t>ie</a:t>
                      </a:r>
                      <a:r>
                        <a:rPr lang="fr-FR" sz="1600" noProof="0" dirty="0">
                          <a:latin typeface="Century Gothic" panose="020B0502020202020204" pitchFamily="34" charset="0"/>
                        </a:rPr>
                        <a:t>n</a:t>
                      </a:r>
                      <a:r>
                        <a:rPr lang="fr-FR" sz="1600" b="1" noProof="0" dirty="0">
                          <a:latin typeface="Century Gothic" panose="020B0502020202020204" pitchFamily="34" charset="0"/>
                        </a:rPr>
                        <a:t>s</a:t>
                      </a:r>
                    </a:p>
                  </a:txBody>
                  <a:tcPr marT="0" marB="0" anchor="ctr"/>
                </a:tc>
                <a:tc>
                  <a:txBody>
                    <a:bodyPr/>
                    <a:lstStyle/>
                    <a:p>
                      <a:r>
                        <a:rPr lang="fr-FR" sz="1600" b="1" noProof="0" dirty="0">
                          <a:latin typeface="Century Gothic" panose="020B0502020202020204" pitchFamily="34" charset="0"/>
                        </a:rPr>
                        <a:t>il/elle/on </a:t>
                      </a:r>
                      <a:r>
                        <a:rPr lang="fr-FR" sz="1600" noProof="0" dirty="0">
                          <a:latin typeface="Century Gothic" panose="020B0502020202020204" pitchFamily="34" charset="0"/>
                        </a:rPr>
                        <a:t>v</a:t>
                      </a:r>
                      <a:r>
                        <a:rPr lang="fr-FR" sz="1600" b="1" noProof="0" dirty="0">
                          <a:latin typeface="Century Gothic" panose="020B0502020202020204" pitchFamily="34" charset="0"/>
                        </a:rPr>
                        <a:t>ie</a:t>
                      </a:r>
                      <a:r>
                        <a:rPr lang="fr-FR" sz="1600" noProof="0" dirty="0">
                          <a:latin typeface="Century Gothic" panose="020B0502020202020204" pitchFamily="34" charset="0"/>
                        </a:rPr>
                        <a:t>n</a:t>
                      </a:r>
                      <a:r>
                        <a:rPr lang="fr-FR" sz="1600" b="1" noProof="0" dirty="0">
                          <a:latin typeface="Century Gothic" panose="020B0502020202020204" pitchFamily="34" charset="0"/>
                        </a:rPr>
                        <a:t>t</a:t>
                      </a:r>
                    </a:p>
                  </a:txBody>
                  <a:tcPr marT="0" marB="0" anchor="ctr"/>
                </a:tc>
                <a:extLst>
                  <a:ext uri="{0D108BD9-81ED-4DB2-BD59-A6C34878D82A}">
                    <a16:rowId xmlns:a16="http://schemas.microsoft.com/office/drawing/2014/main" val="1176210626"/>
                  </a:ext>
                </a:extLst>
              </a:tr>
              <a:tr h="252000">
                <a:tc>
                  <a:txBody>
                    <a:bodyPr/>
                    <a:lstStyle/>
                    <a:p>
                      <a:r>
                        <a:rPr lang="fr-FR" sz="1600" b="1" noProof="0" dirty="0">
                          <a:latin typeface="Century Gothic" panose="020B0502020202020204" pitchFamily="34" charset="0"/>
                        </a:rPr>
                        <a:t>nous</a:t>
                      </a:r>
                      <a:r>
                        <a:rPr lang="fr-FR" sz="1600" noProof="0" dirty="0">
                          <a:latin typeface="Century Gothic" panose="020B0502020202020204" pitchFamily="34" charset="0"/>
                        </a:rPr>
                        <a:t> ven</a:t>
                      </a:r>
                      <a:r>
                        <a:rPr lang="fr-FR" sz="1600" b="1" noProof="0" dirty="0">
                          <a:latin typeface="Century Gothic" panose="020B0502020202020204" pitchFamily="34" charset="0"/>
                        </a:rPr>
                        <a:t>ons</a:t>
                      </a:r>
                    </a:p>
                  </a:txBody>
                  <a:tcPr marT="0" marB="0" anchor="ctr"/>
                </a:tc>
                <a:tc>
                  <a:txBody>
                    <a:bodyPr/>
                    <a:lstStyle/>
                    <a:p>
                      <a:r>
                        <a:rPr lang="fr-FR" sz="1600" b="1" noProof="0" dirty="0">
                          <a:latin typeface="Century Gothic" panose="020B0502020202020204" pitchFamily="34" charset="0"/>
                        </a:rPr>
                        <a:t>vous</a:t>
                      </a:r>
                      <a:r>
                        <a:rPr lang="fr-FR" sz="1600" noProof="0" dirty="0">
                          <a:latin typeface="Century Gothic" panose="020B0502020202020204" pitchFamily="34" charset="0"/>
                        </a:rPr>
                        <a:t> ven</a:t>
                      </a:r>
                      <a:r>
                        <a:rPr lang="fr-FR" sz="1600" b="1" noProof="0" dirty="0">
                          <a:latin typeface="Century Gothic" panose="020B0502020202020204" pitchFamily="34" charset="0"/>
                        </a:rPr>
                        <a:t>ez</a:t>
                      </a:r>
                    </a:p>
                  </a:txBody>
                  <a:tcPr marT="0" marB="0" anchor="ctr"/>
                </a:tc>
                <a:tc>
                  <a:txBody>
                    <a:bodyPr/>
                    <a:lstStyle/>
                    <a:p>
                      <a:r>
                        <a:rPr lang="fr-FR" sz="1600" b="1" noProof="0" dirty="0">
                          <a:latin typeface="Century Gothic" panose="020B0502020202020204" pitchFamily="34" charset="0"/>
                        </a:rPr>
                        <a:t>ils/elles </a:t>
                      </a:r>
                      <a:r>
                        <a:rPr lang="fr-FR" sz="1600" noProof="0" dirty="0">
                          <a:latin typeface="Century Gothic" panose="020B0502020202020204" pitchFamily="34" charset="0"/>
                        </a:rPr>
                        <a:t>v</a:t>
                      </a:r>
                      <a:r>
                        <a:rPr lang="fr-FR" sz="1600" b="1" noProof="0" dirty="0">
                          <a:latin typeface="Century Gothic" panose="020B0502020202020204" pitchFamily="34" charset="0"/>
                        </a:rPr>
                        <a:t>iennent</a:t>
                      </a:r>
                    </a:p>
                  </a:txBody>
                  <a:tcPr marT="0" marB="0" anchor="ctr"/>
                </a:tc>
                <a:extLst>
                  <a:ext uri="{0D108BD9-81ED-4DB2-BD59-A6C34878D82A}">
                    <a16:rowId xmlns:a16="http://schemas.microsoft.com/office/drawing/2014/main" val="2925285009"/>
                  </a:ext>
                </a:extLst>
              </a:tr>
            </a:tbl>
          </a:graphicData>
        </a:graphic>
      </p:graphicFrame>
      <p:sp>
        <p:nvSpPr>
          <p:cNvPr id="27" name="Rectangle 26">
            <a:extLst>
              <a:ext uri="{FF2B5EF4-FFF2-40B4-BE49-F238E27FC236}">
                <a16:creationId xmlns:a16="http://schemas.microsoft.com/office/drawing/2014/main" id="{79E23CDD-162F-3349-9796-1FC37D6BF353}"/>
              </a:ext>
            </a:extLst>
          </p:cNvPr>
          <p:cNvSpPr/>
          <p:nvPr/>
        </p:nvSpPr>
        <p:spPr>
          <a:xfrm>
            <a:off x="126000" y="4822677"/>
            <a:ext cx="2063385"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like </a:t>
            </a:r>
            <a:r>
              <a:rPr lang="fr-FR" b="1" i="1" dirty="0">
                <a:solidFill>
                  <a:srgbClr val="000000"/>
                </a:solidFill>
                <a:latin typeface="Century Gothic" panose="020B0502020202020204" pitchFamily="34" charset="0"/>
              </a:rPr>
              <a:t>choisir</a:t>
            </a:r>
            <a:endParaRPr lang="en-GB" i="1" dirty="0">
              <a:solidFill>
                <a:srgbClr val="000000"/>
              </a:solidFill>
              <a:latin typeface="Century Gothic" panose="020B0502020202020204" pitchFamily="34" charset="0"/>
            </a:endParaRPr>
          </a:p>
        </p:txBody>
      </p:sp>
      <p:graphicFrame>
        <p:nvGraphicFramePr>
          <p:cNvPr id="28" name="Table 3">
            <a:extLst>
              <a:ext uri="{FF2B5EF4-FFF2-40B4-BE49-F238E27FC236}">
                <a16:creationId xmlns:a16="http://schemas.microsoft.com/office/drawing/2014/main" id="{4354A9AB-324C-544A-8CBE-EC666070AA18}"/>
              </a:ext>
            </a:extLst>
          </p:cNvPr>
          <p:cNvGraphicFramePr>
            <a:graphicFrameLocks noGrp="1"/>
          </p:cNvGraphicFramePr>
          <p:nvPr>
            <p:extLst>
              <p:ext uri="{D42A27DB-BD31-4B8C-83A1-F6EECF244321}">
                <p14:modId xmlns:p14="http://schemas.microsoft.com/office/powerpoint/2010/main" val="4146272782"/>
              </p:ext>
            </p:extLst>
          </p:nvPr>
        </p:nvGraphicFramePr>
        <p:xfrm>
          <a:off x="227978" y="5129844"/>
          <a:ext cx="6438876" cy="504000"/>
        </p:xfrm>
        <a:graphic>
          <a:graphicData uri="http://schemas.openxmlformats.org/drawingml/2006/table">
            <a:tbl>
              <a:tblPr firstRow="1" bandRow="1">
                <a:tableStyleId>{2D5ABB26-0587-4C30-8999-92F81FD0307C}</a:tableStyleId>
              </a:tblPr>
              <a:tblGrid>
                <a:gridCol w="2146292">
                  <a:extLst>
                    <a:ext uri="{9D8B030D-6E8A-4147-A177-3AD203B41FA5}">
                      <a16:colId xmlns:a16="http://schemas.microsoft.com/office/drawing/2014/main" val="670639544"/>
                    </a:ext>
                  </a:extLst>
                </a:gridCol>
                <a:gridCol w="2146292">
                  <a:extLst>
                    <a:ext uri="{9D8B030D-6E8A-4147-A177-3AD203B41FA5}">
                      <a16:colId xmlns:a16="http://schemas.microsoft.com/office/drawing/2014/main" val="3484387990"/>
                    </a:ext>
                  </a:extLst>
                </a:gridCol>
                <a:gridCol w="2146292">
                  <a:extLst>
                    <a:ext uri="{9D8B030D-6E8A-4147-A177-3AD203B41FA5}">
                      <a16:colId xmlns:a16="http://schemas.microsoft.com/office/drawing/2014/main" val="1919461057"/>
                    </a:ext>
                  </a:extLst>
                </a:gridCol>
              </a:tblGrid>
              <a:tr h="252000">
                <a:tc>
                  <a:txBody>
                    <a:bodyPr/>
                    <a:lstStyle/>
                    <a:p>
                      <a:r>
                        <a:rPr lang="fr-FR" sz="1600" b="1" noProof="0" dirty="0">
                          <a:latin typeface="Century Gothic" panose="020B0502020202020204" pitchFamily="34" charset="0"/>
                        </a:rPr>
                        <a:t>je </a:t>
                      </a:r>
                      <a:r>
                        <a:rPr lang="fr-FR" sz="1600" b="0" noProof="0" dirty="0">
                          <a:latin typeface="Century Gothic" panose="020B0502020202020204" pitchFamily="34" charset="0"/>
                        </a:rPr>
                        <a:t>chois</a:t>
                      </a:r>
                      <a:r>
                        <a:rPr lang="fr-FR" sz="1600" b="1" noProof="0" dirty="0">
                          <a:latin typeface="Century Gothic" panose="020B0502020202020204" pitchFamily="34" charset="0"/>
                        </a:rPr>
                        <a:t>is</a:t>
                      </a:r>
                    </a:p>
                  </a:txBody>
                  <a:tcPr marT="0" marB="0"/>
                </a:tc>
                <a:tc>
                  <a:txBody>
                    <a:bodyPr/>
                    <a:lstStyle/>
                    <a:p>
                      <a:r>
                        <a:rPr lang="fr-FR" sz="1600" b="1" noProof="0" dirty="0">
                          <a:latin typeface="Century Gothic" panose="020B0502020202020204" pitchFamily="34" charset="0"/>
                        </a:rPr>
                        <a:t>tu</a:t>
                      </a:r>
                      <a:r>
                        <a:rPr lang="fr-FR" sz="1600" noProof="0" dirty="0">
                          <a:latin typeface="Century Gothic" panose="020B0502020202020204" pitchFamily="34" charset="0"/>
                        </a:rPr>
                        <a:t> chois</a:t>
                      </a:r>
                      <a:r>
                        <a:rPr lang="fr-FR" sz="1600" b="1" noProof="0" dirty="0">
                          <a:latin typeface="Century Gothic" panose="020B0502020202020204" pitchFamily="34" charset="0"/>
                        </a:rPr>
                        <a:t>is</a:t>
                      </a:r>
                    </a:p>
                  </a:txBody>
                  <a:tcPr marT="0" marB="0"/>
                </a:tc>
                <a:tc>
                  <a:txBody>
                    <a:bodyPr/>
                    <a:lstStyle/>
                    <a:p>
                      <a:r>
                        <a:rPr lang="fr-FR" sz="1600" b="1" noProof="0" dirty="0">
                          <a:latin typeface="Century Gothic" panose="020B0502020202020204" pitchFamily="34" charset="0"/>
                        </a:rPr>
                        <a:t>il/elle/on </a:t>
                      </a:r>
                      <a:r>
                        <a:rPr lang="fr-FR" sz="1600" noProof="0" dirty="0">
                          <a:latin typeface="Century Gothic" panose="020B0502020202020204" pitchFamily="34" charset="0"/>
                        </a:rPr>
                        <a:t>chois</a:t>
                      </a:r>
                      <a:r>
                        <a:rPr lang="fr-FR" sz="1600" b="1" noProof="0" dirty="0">
                          <a:latin typeface="Century Gothic" panose="020B0502020202020204" pitchFamily="34" charset="0"/>
                        </a:rPr>
                        <a:t>it</a:t>
                      </a:r>
                    </a:p>
                  </a:txBody>
                  <a:tcPr marT="0" marB="0"/>
                </a:tc>
                <a:extLst>
                  <a:ext uri="{0D108BD9-81ED-4DB2-BD59-A6C34878D82A}">
                    <a16:rowId xmlns:a16="http://schemas.microsoft.com/office/drawing/2014/main" val="1176210626"/>
                  </a:ext>
                </a:extLst>
              </a:tr>
              <a:tr h="252000">
                <a:tc>
                  <a:txBody>
                    <a:bodyPr/>
                    <a:lstStyle/>
                    <a:p>
                      <a:r>
                        <a:rPr lang="fr-FR" sz="1600" b="1" noProof="0" dirty="0">
                          <a:latin typeface="Century Gothic" panose="020B0502020202020204" pitchFamily="34" charset="0"/>
                        </a:rPr>
                        <a:t>nous</a:t>
                      </a:r>
                      <a:r>
                        <a:rPr lang="fr-FR" sz="1600" noProof="0" dirty="0">
                          <a:latin typeface="Century Gothic" panose="020B0502020202020204" pitchFamily="34" charset="0"/>
                        </a:rPr>
                        <a:t> chois</a:t>
                      </a:r>
                      <a:r>
                        <a:rPr lang="fr-FR" sz="1600" b="1" noProof="0" dirty="0">
                          <a:latin typeface="Century Gothic" panose="020B0502020202020204" pitchFamily="34" charset="0"/>
                        </a:rPr>
                        <a:t>issons</a:t>
                      </a:r>
                    </a:p>
                  </a:txBody>
                  <a:tcPr marT="0" marB="0"/>
                </a:tc>
                <a:tc>
                  <a:txBody>
                    <a:bodyPr/>
                    <a:lstStyle/>
                    <a:p>
                      <a:r>
                        <a:rPr lang="fr-FR" sz="1600" b="1" noProof="0" dirty="0">
                          <a:latin typeface="Century Gothic" panose="020B0502020202020204" pitchFamily="34" charset="0"/>
                        </a:rPr>
                        <a:t>vous</a:t>
                      </a:r>
                      <a:r>
                        <a:rPr lang="fr-FR" sz="1600" noProof="0" dirty="0">
                          <a:latin typeface="Century Gothic" panose="020B0502020202020204" pitchFamily="34" charset="0"/>
                        </a:rPr>
                        <a:t> chois</a:t>
                      </a:r>
                      <a:r>
                        <a:rPr lang="fr-FR" sz="1600" b="1" noProof="0" dirty="0">
                          <a:latin typeface="Century Gothic" panose="020B0502020202020204" pitchFamily="34" charset="0"/>
                        </a:rPr>
                        <a:t>issez</a:t>
                      </a:r>
                    </a:p>
                  </a:txBody>
                  <a:tcPr marT="0" marB="0"/>
                </a:tc>
                <a:tc>
                  <a:txBody>
                    <a:bodyPr/>
                    <a:lstStyle/>
                    <a:p>
                      <a:r>
                        <a:rPr lang="fr-FR" sz="1600" b="1" noProof="0" dirty="0">
                          <a:latin typeface="Century Gothic" panose="020B0502020202020204" pitchFamily="34" charset="0"/>
                        </a:rPr>
                        <a:t>ils/elles </a:t>
                      </a:r>
                      <a:r>
                        <a:rPr lang="fr-FR" sz="1600" noProof="0" dirty="0">
                          <a:latin typeface="Century Gothic" panose="020B0502020202020204" pitchFamily="34" charset="0"/>
                        </a:rPr>
                        <a:t>chois</a:t>
                      </a:r>
                      <a:r>
                        <a:rPr lang="fr-FR" sz="1600" b="1" noProof="0" dirty="0">
                          <a:latin typeface="Century Gothic" panose="020B0502020202020204" pitchFamily="34" charset="0"/>
                        </a:rPr>
                        <a:t>issent</a:t>
                      </a:r>
                    </a:p>
                  </a:txBody>
                  <a:tcPr marT="0" marB="0"/>
                </a:tc>
                <a:extLst>
                  <a:ext uri="{0D108BD9-81ED-4DB2-BD59-A6C34878D82A}">
                    <a16:rowId xmlns:a16="http://schemas.microsoft.com/office/drawing/2014/main" val="2925285009"/>
                  </a:ext>
                </a:extLst>
              </a:tr>
            </a:tbl>
          </a:graphicData>
        </a:graphic>
      </p:graphicFrame>
      <p:sp>
        <p:nvSpPr>
          <p:cNvPr id="20" name="Rectangle 19">
            <a:extLst>
              <a:ext uri="{FF2B5EF4-FFF2-40B4-BE49-F238E27FC236}">
                <a16:creationId xmlns:a16="http://schemas.microsoft.com/office/drawing/2014/main" id="{008459EB-6448-4C8B-BA25-B4B09B5D41C2}"/>
              </a:ext>
            </a:extLst>
          </p:cNvPr>
          <p:cNvSpPr/>
          <p:nvPr/>
        </p:nvSpPr>
        <p:spPr>
          <a:xfrm>
            <a:off x="126000" y="1679228"/>
            <a:ext cx="2356735"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like</a:t>
            </a:r>
            <a:r>
              <a:rPr lang="fr-FR" b="1" dirty="0">
                <a:solidFill>
                  <a:srgbClr val="000000"/>
                </a:solidFill>
                <a:latin typeface="Century Gothic" panose="020B0502020202020204" pitchFamily="34" charset="0"/>
              </a:rPr>
              <a:t> </a:t>
            </a:r>
            <a:r>
              <a:rPr lang="fr-FR" b="1" i="1" dirty="0">
                <a:solidFill>
                  <a:srgbClr val="000000"/>
                </a:solidFill>
                <a:latin typeface="Century Gothic" panose="020B0502020202020204" pitchFamily="34" charset="0"/>
              </a:rPr>
              <a:t>entendre</a:t>
            </a:r>
            <a:endParaRPr lang="en-GB" i="1" dirty="0">
              <a:solidFill>
                <a:srgbClr val="000000"/>
              </a:solidFill>
              <a:latin typeface="Century Gothic" panose="020B0502020202020204" pitchFamily="34" charset="0"/>
            </a:endParaRPr>
          </a:p>
        </p:txBody>
      </p:sp>
      <p:sp>
        <p:nvSpPr>
          <p:cNvPr id="31" name="Rectangle 30">
            <a:extLst>
              <a:ext uri="{FF2B5EF4-FFF2-40B4-BE49-F238E27FC236}">
                <a16:creationId xmlns:a16="http://schemas.microsoft.com/office/drawing/2014/main" id="{0BB978A8-4E5E-47EA-B44C-B87E13451DE1}"/>
              </a:ext>
            </a:extLst>
          </p:cNvPr>
          <p:cNvSpPr/>
          <p:nvPr/>
        </p:nvSpPr>
        <p:spPr>
          <a:xfrm>
            <a:off x="126000" y="2465090"/>
            <a:ext cx="2228495"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like</a:t>
            </a:r>
            <a:r>
              <a:rPr lang="fr-FR" b="1" dirty="0">
                <a:solidFill>
                  <a:srgbClr val="000000"/>
                </a:solidFill>
                <a:latin typeface="Century Gothic" panose="020B0502020202020204" pitchFamily="34" charset="0"/>
              </a:rPr>
              <a:t> </a:t>
            </a:r>
            <a:r>
              <a:rPr lang="fr-FR" b="1" i="1" dirty="0">
                <a:solidFill>
                  <a:srgbClr val="000000"/>
                </a:solidFill>
                <a:latin typeface="Century Gothic" panose="020B0502020202020204" pitchFamily="34" charset="0"/>
              </a:rPr>
              <a:t>prendre</a:t>
            </a:r>
            <a:endParaRPr lang="en-GB" i="1" dirty="0">
              <a:solidFill>
                <a:srgbClr val="000000"/>
              </a:solidFill>
              <a:latin typeface="Century Gothic" panose="020B0502020202020204" pitchFamily="34" charset="0"/>
            </a:endParaRPr>
          </a:p>
        </p:txBody>
      </p:sp>
      <p:graphicFrame>
        <p:nvGraphicFramePr>
          <p:cNvPr id="35" name="Table 3">
            <a:extLst>
              <a:ext uri="{FF2B5EF4-FFF2-40B4-BE49-F238E27FC236}">
                <a16:creationId xmlns:a16="http://schemas.microsoft.com/office/drawing/2014/main" id="{5897255B-885D-4F3A-AAA6-B8F5D30A4F6C}"/>
              </a:ext>
            </a:extLst>
          </p:cNvPr>
          <p:cNvGraphicFramePr>
            <a:graphicFrameLocks noGrp="1"/>
          </p:cNvGraphicFramePr>
          <p:nvPr>
            <p:extLst>
              <p:ext uri="{D42A27DB-BD31-4B8C-83A1-F6EECF244321}">
                <p14:modId xmlns:p14="http://schemas.microsoft.com/office/powerpoint/2010/main" val="605025230"/>
              </p:ext>
            </p:extLst>
          </p:nvPr>
        </p:nvGraphicFramePr>
        <p:xfrm>
          <a:off x="188640" y="2011416"/>
          <a:ext cx="6438876" cy="504000"/>
        </p:xfrm>
        <a:graphic>
          <a:graphicData uri="http://schemas.openxmlformats.org/drawingml/2006/table">
            <a:tbl>
              <a:tblPr firstRow="1" bandRow="1">
                <a:tableStyleId>{2D5ABB26-0587-4C30-8999-92F81FD0307C}</a:tableStyleId>
              </a:tblPr>
              <a:tblGrid>
                <a:gridCol w="2146292">
                  <a:extLst>
                    <a:ext uri="{9D8B030D-6E8A-4147-A177-3AD203B41FA5}">
                      <a16:colId xmlns:a16="http://schemas.microsoft.com/office/drawing/2014/main" val="670639544"/>
                    </a:ext>
                  </a:extLst>
                </a:gridCol>
                <a:gridCol w="2146292">
                  <a:extLst>
                    <a:ext uri="{9D8B030D-6E8A-4147-A177-3AD203B41FA5}">
                      <a16:colId xmlns:a16="http://schemas.microsoft.com/office/drawing/2014/main" val="3484387990"/>
                    </a:ext>
                  </a:extLst>
                </a:gridCol>
                <a:gridCol w="2146292">
                  <a:extLst>
                    <a:ext uri="{9D8B030D-6E8A-4147-A177-3AD203B41FA5}">
                      <a16:colId xmlns:a16="http://schemas.microsoft.com/office/drawing/2014/main" val="1919461057"/>
                    </a:ext>
                  </a:extLst>
                </a:gridCol>
              </a:tblGrid>
              <a:tr h="252000">
                <a:tc>
                  <a:txBody>
                    <a:bodyPr/>
                    <a:lstStyle/>
                    <a:p>
                      <a:r>
                        <a:rPr lang="fr-FR" sz="1600" b="1" noProof="0" dirty="0">
                          <a:latin typeface="Century Gothic" panose="020B0502020202020204" pitchFamily="34" charset="0"/>
                        </a:rPr>
                        <a:t>j’</a:t>
                      </a:r>
                      <a:r>
                        <a:rPr lang="fr-FR" sz="1600" b="0" noProof="0" dirty="0">
                          <a:latin typeface="Century Gothic" panose="020B0502020202020204" pitchFamily="34" charset="0"/>
                        </a:rPr>
                        <a:t>entend</a:t>
                      </a:r>
                      <a:r>
                        <a:rPr lang="fr-FR" sz="1600" b="1" noProof="0" dirty="0">
                          <a:latin typeface="Century Gothic" panose="020B0502020202020204" pitchFamily="34" charset="0"/>
                        </a:rPr>
                        <a:t>s</a:t>
                      </a:r>
                    </a:p>
                  </a:txBody>
                  <a:tcPr marT="0" marB="0"/>
                </a:tc>
                <a:tc>
                  <a:txBody>
                    <a:bodyPr/>
                    <a:lstStyle/>
                    <a:p>
                      <a:r>
                        <a:rPr lang="fr-FR" sz="1600" b="1" noProof="0" dirty="0">
                          <a:latin typeface="Century Gothic" panose="020B0502020202020204" pitchFamily="34" charset="0"/>
                        </a:rPr>
                        <a:t>tu </a:t>
                      </a:r>
                      <a:r>
                        <a:rPr lang="fr-FR" sz="1600" b="0" noProof="0" dirty="0">
                          <a:latin typeface="Century Gothic" panose="020B0502020202020204" pitchFamily="34" charset="0"/>
                        </a:rPr>
                        <a:t>entend</a:t>
                      </a:r>
                      <a:r>
                        <a:rPr lang="fr-FR" sz="1600" b="1" noProof="0" dirty="0">
                          <a:latin typeface="Century Gothic" panose="020B0502020202020204" pitchFamily="34" charset="0"/>
                        </a:rPr>
                        <a:t>s</a:t>
                      </a:r>
                    </a:p>
                  </a:txBody>
                  <a:tcPr marT="0" marB="0"/>
                </a:tc>
                <a:tc>
                  <a:txBody>
                    <a:bodyPr/>
                    <a:lstStyle/>
                    <a:p>
                      <a:r>
                        <a:rPr lang="fr-FR" sz="1600" b="1" noProof="0" dirty="0">
                          <a:latin typeface="Century Gothic" panose="020B0502020202020204" pitchFamily="34" charset="0"/>
                        </a:rPr>
                        <a:t>il/elle/on </a:t>
                      </a:r>
                      <a:r>
                        <a:rPr lang="fr-FR" sz="1600" b="0" noProof="0" dirty="0">
                          <a:latin typeface="Century Gothic" panose="020B0502020202020204" pitchFamily="34" charset="0"/>
                        </a:rPr>
                        <a:t>entend</a:t>
                      </a:r>
                      <a:endParaRPr lang="fr-FR" sz="1600" b="1" noProof="0" dirty="0">
                        <a:latin typeface="Century Gothic" panose="020B0502020202020204" pitchFamily="34" charset="0"/>
                      </a:endParaRPr>
                    </a:p>
                  </a:txBody>
                  <a:tcPr marT="0" marB="0"/>
                </a:tc>
                <a:extLst>
                  <a:ext uri="{0D108BD9-81ED-4DB2-BD59-A6C34878D82A}">
                    <a16:rowId xmlns:a16="http://schemas.microsoft.com/office/drawing/2014/main" val="1176210626"/>
                  </a:ext>
                </a:extLst>
              </a:tr>
              <a:tr h="252000">
                <a:tc>
                  <a:txBody>
                    <a:bodyPr/>
                    <a:lstStyle/>
                    <a:p>
                      <a:r>
                        <a:rPr lang="fr-FR" sz="1600" b="1" noProof="0" dirty="0">
                          <a:latin typeface="Century Gothic" panose="020B0502020202020204" pitchFamily="34" charset="0"/>
                        </a:rPr>
                        <a:t>nous </a:t>
                      </a:r>
                      <a:r>
                        <a:rPr lang="fr-FR" sz="1600" b="0" noProof="0" dirty="0">
                          <a:latin typeface="Century Gothic" panose="020B0502020202020204" pitchFamily="34" charset="0"/>
                        </a:rPr>
                        <a:t>enten</a:t>
                      </a:r>
                      <a:r>
                        <a:rPr lang="fr-FR" sz="1600" b="1" noProof="0" dirty="0">
                          <a:latin typeface="Century Gothic" panose="020B0502020202020204" pitchFamily="34" charset="0"/>
                        </a:rPr>
                        <a:t>dons</a:t>
                      </a:r>
                    </a:p>
                  </a:txBody>
                  <a:tcPr marT="0" marB="0"/>
                </a:tc>
                <a:tc>
                  <a:txBody>
                    <a:bodyPr/>
                    <a:lstStyle/>
                    <a:p>
                      <a:r>
                        <a:rPr lang="fr-FR" sz="1600" b="1" noProof="0" dirty="0">
                          <a:latin typeface="Century Gothic" panose="020B0502020202020204" pitchFamily="34" charset="0"/>
                        </a:rPr>
                        <a:t>vous </a:t>
                      </a:r>
                      <a:r>
                        <a:rPr lang="fr-FR" sz="1600" b="0" noProof="0" dirty="0">
                          <a:latin typeface="Century Gothic" panose="020B0502020202020204" pitchFamily="34" charset="0"/>
                        </a:rPr>
                        <a:t>enten</a:t>
                      </a:r>
                      <a:r>
                        <a:rPr lang="fr-FR" sz="1600" b="1" noProof="0" dirty="0">
                          <a:latin typeface="Century Gothic" panose="020B0502020202020204" pitchFamily="34" charset="0"/>
                        </a:rPr>
                        <a:t>dez</a:t>
                      </a:r>
                    </a:p>
                  </a:txBody>
                  <a:tcPr marT="0" marB="0"/>
                </a:tc>
                <a:tc>
                  <a:txBody>
                    <a:bodyPr/>
                    <a:lstStyle/>
                    <a:p>
                      <a:r>
                        <a:rPr lang="fr-FR" sz="1600" b="1" noProof="0" dirty="0">
                          <a:latin typeface="Century Gothic" panose="020B0502020202020204" pitchFamily="34" charset="0"/>
                        </a:rPr>
                        <a:t>ils/elles </a:t>
                      </a:r>
                      <a:r>
                        <a:rPr lang="fr-FR" sz="1600" b="0" noProof="0" dirty="0">
                          <a:latin typeface="Century Gothic" panose="020B0502020202020204" pitchFamily="34" charset="0"/>
                        </a:rPr>
                        <a:t>entend</a:t>
                      </a:r>
                      <a:r>
                        <a:rPr lang="fr-FR" sz="1600" b="1" noProof="0" dirty="0">
                          <a:latin typeface="Century Gothic" panose="020B0502020202020204" pitchFamily="34" charset="0"/>
                        </a:rPr>
                        <a:t>ent</a:t>
                      </a:r>
                    </a:p>
                  </a:txBody>
                  <a:tcPr marT="0" marB="0"/>
                </a:tc>
                <a:extLst>
                  <a:ext uri="{0D108BD9-81ED-4DB2-BD59-A6C34878D82A}">
                    <a16:rowId xmlns:a16="http://schemas.microsoft.com/office/drawing/2014/main" val="2925285009"/>
                  </a:ext>
                </a:extLst>
              </a:tr>
            </a:tbl>
          </a:graphicData>
        </a:graphic>
      </p:graphicFrame>
      <p:graphicFrame>
        <p:nvGraphicFramePr>
          <p:cNvPr id="36" name="Table 3">
            <a:extLst>
              <a:ext uri="{FF2B5EF4-FFF2-40B4-BE49-F238E27FC236}">
                <a16:creationId xmlns:a16="http://schemas.microsoft.com/office/drawing/2014/main" id="{077178E7-C261-4EA0-B39A-B7CE9F045695}"/>
              </a:ext>
            </a:extLst>
          </p:cNvPr>
          <p:cNvGraphicFramePr>
            <a:graphicFrameLocks noGrp="1"/>
          </p:cNvGraphicFramePr>
          <p:nvPr>
            <p:extLst>
              <p:ext uri="{D42A27DB-BD31-4B8C-83A1-F6EECF244321}">
                <p14:modId xmlns:p14="http://schemas.microsoft.com/office/powerpoint/2010/main" val="722141389"/>
              </p:ext>
            </p:extLst>
          </p:nvPr>
        </p:nvGraphicFramePr>
        <p:xfrm>
          <a:off x="188378" y="2791023"/>
          <a:ext cx="6438876" cy="504000"/>
        </p:xfrm>
        <a:graphic>
          <a:graphicData uri="http://schemas.openxmlformats.org/drawingml/2006/table">
            <a:tbl>
              <a:tblPr firstRow="1" bandRow="1">
                <a:tableStyleId>{2D5ABB26-0587-4C30-8999-92F81FD0307C}</a:tableStyleId>
              </a:tblPr>
              <a:tblGrid>
                <a:gridCol w="2146292">
                  <a:extLst>
                    <a:ext uri="{9D8B030D-6E8A-4147-A177-3AD203B41FA5}">
                      <a16:colId xmlns:a16="http://schemas.microsoft.com/office/drawing/2014/main" val="670639544"/>
                    </a:ext>
                  </a:extLst>
                </a:gridCol>
                <a:gridCol w="2146292">
                  <a:extLst>
                    <a:ext uri="{9D8B030D-6E8A-4147-A177-3AD203B41FA5}">
                      <a16:colId xmlns:a16="http://schemas.microsoft.com/office/drawing/2014/main" val="3484387990"/>
                    </a:ext>
                  </a:extLst>
                </a:gridCol>
                <a:gridCol w="2146292">
                  <a:extLst>
                    <a:ext uri="{9D8B030D-6E8A-4147-A177-3AD203B41FA5}">
                      <a16:colId xmlns:a16="http://schemas.microsoft.com/office/drawing/2014/main" val="1919461057"/>
                    </a:ext>
                  </a:extLst>
                </a:gridCol>
              </a:tblGrid>
              <a:tr h="252000">
                <a:tc>
                  <a:txBody>
                    <a:bodyPr/>
                    <a:lstStyle/>
                    <a:p>
                      <a:r>
                        <a:rPr lang="fr-FR" sz="1600" b="1" noProof="0" dirty="0">
                          <a:latin typeface="Century Gothic" panose="020B0502020202020204" pitchFamily="34" charset="0"/>
                        </a:rPr>
                        <a:t>je </a:t>
                      </a:r>
                      <a:r>
                        <a:rPr lang="fr-FR" sz="1600" b="0" noProof="0" dirty="0">
                          <a:latin typeface="Century Gothic" panose="020B0502020202020204" pitchFamily="34" charset="0"/>
                        </a:rPr>
                        <a:t>prend</a:t>
                      </a:r>
                      <a:r>
                        <a:rPr lang="fr-FR" sz="1600" b="1" noProof="0" dirty="0">
                          <a:latin typeface="Century Gothic" panose="020B0502020202020204" pitchFamily="34" charset="0"/>
                        </a:rPr>
                        <a:t>s</a:t>
                      </a:r>
                    </a:p>
                  </a:txBody>
                  <a:tcPr marT="0" marB="0"/>
                </a:tc>
                <a:tc>
                  <a:txBody>
                    <a:bodyPr/>
                    <a:lstStyle/>
                    <a:p>
                      <a:r>
                        <a:rPr lang="fr-FR" sz="1600" b="1" noProof="0" dirty="0">
                          <a:latin typeface="Century Gothic" panose="020B0502020202020204" pitchFamily="34" charset="0"/>
                        </a:rPr>
                        <a:t>tu </a:t>
                      </a:r>
                      <a:r>
                        <a:rPr lang="fr-FR" sz="1600" b="0" noProof="0" dirty="0">
                          <a:latin typeface="Century Gothic" panose="020B0502020202020204" pitchFamily="34" charset="0"/>
                        </a:rPr>
                        <a:t>prend</a:t>
                      </a:r>
                      <a:r>
                        <a:rPr lang="fr-FR" sz="1600" b="1" noProof="0" dirty="0">
                          <a:latin typeface="Century Gothic" panose="020B0502020202020204" pitchFamily="34" charset="0"/>
                        </a:rPr>
                        <a:t>s</a:t>
                      </a:r>
                    </a:p>
                  </a:txBody>
                  <a:tcPr marT="0" marB="0"/>
                </a:tc>
                <a:tc>
                  <a:txBody>
                    <a:bodyPr/>
                    <a:lstStyle/>
                    <a:p>
                      <a:r>
                        <a:rPr lang="fr-FR" sz="1600" b="1" noProof="0" dirty="0">
                          <a:latin typeface="Century Gothic" panose="020B0502020202020204" pitchFamily="34" charset="0"/>
                        </a:rPr>
                        <a:t>il/elle/on </a:t>
                      </a:r>
                      <a:r>
                        <a:rPr lang="fr-FR" sz="1600" b="0" noProof="0" dirty="0">
                          <a:latin typeface="Century Gothic" panose="020B0502020202020204" pitchFamily="34" charset="0"/>
                        </a:rPr>
                        <a:t>prend</a:t>
                      </a:r>
                      <a:endParaRPr lang="fr-FR" sz="1600" b="1" noProof="0" dirty="0">
                        <a:latin typeface="Century Gothic" panose="020B0502020202020204" pitchFamily="34" charset="0"/>
                      </a:endParaRPr>
                    </a:p>
                  </a:txBody>
                  <a:tcPr marT="0" marB="0"/>
                </a:tc>
                <a:extLst>
                  <a:ext uri="{0D108BD9-81ED-4DB2-BD59-A6C34878D82A}">
                    <a16:rowId xmlns:a16="http://schemas.microsoft.com/office/drawing/2014/main" val="1176210626"/>
                  </a:ext>
                </a:extLst>
              </a:tr>
              <a:tr h="252000">
                <a:tc>
                  <a:txBody>
                    <a:bodyPr/>
                    <a:lstStyle/>
                    <a:p>
                      <a:r>
                        <a:rPr lang="fr-FR" sz="1600" b="1" noProof="0" dirty="0">
                          <a:latin typeface="Century Gothic" panose="020B0502020202020204" pitchFamily="34" charset="0"/>
                        </a:rPr>
                        <a:t>nous </a:t>
                      </a:r>
                      <a:r>
                        <a:rPr lang="fr-FR" sz="1600" b="0" noProof="0" dirty="0">
                          <a:latin typeface="Century Gothic" panose="020B0502020202020204" pitchFamily="34" charset="0"/>
                        </a:rPr>
                        <a:t>pren</a:t>
                      </a:r>
                      <a:r>
                        <a:rPr lang="fr-FR" sz="1600" b="1" noProof="0" dirty="0">
                          <a:latin typeface="Century Gothic" panose="020B0502020202020204" pitchFamily="34" charset="0"/>
                        </a:rPr>
                        <a:t>ons</a:t>
                      </a:r>
                    </a:p>
                  </a:txBody>
                  <a:tcPr marT="0" marB="0"/>
                </a:tc>
                <a:tc>
                  <a:txBody>
                    <a:bodyPr/>
                    <a:lstStyle/>
                    <a:p>
                      <a:r>
                        <a:rPr lang="fr-FR" sz="1600" b="1" noProof="0" dirty="0">
                          <a:latin typeface="Century Gothic" panose="020B0502020202020204" pitchFamily="34" charset="0"/>
                        </a:rPr>
                        <a:t>vous </a:t>
                      </a:r>
                      <a:r>
                        <a:rPr lang="fr-FR" sz="1600" b="0" noProof="0" dirty="0">
                          <a:latin typeface="Century Gothic" panose="020B0502020202020204" pitchFamily="34" charset="0"/>
                        </a:rPr>
                        <a:t>pren</a:t>
                      </a:r>
                      <a:r>
                        <a:rPr lang="fr-FR" sz="1600" b="1" noProof="0" dirty="0">
                          <a:latin typeface="Century Gothic" panose="020B0502020202020204" pitchFamily="34" charset="0"/>
                        </a:rPr>
                        <a:t>ez</a:t>
                      </a:r>
                    </a:p>
                  </a:txBody>
                  <a:tcPr marT="0" marB="0"/>
                </a:tc>
                <a:tc>
                  <a:txBody>
                    <a:bodyPr/>
                    <a:lstStyle/>
                    <a:p>
                      <a:r>
                        <a:rPr lang="fr-FR" sz="1600" b="1" noProof="0" dirty="0">
                          <a:latin typeface="Century Gothic" panose="020B0502020202020204" pitchFamily="34" charset="0"/>
                        </a:rPr>
                        <a:t>ils/elles </a:t>
                      </a:r>
                      <a:r>
                        <a:rPr lang="fr-FR" sz="1600" b="0" noProof="0" dirty="0">
                          <a:latin typeface="Century Gothic" panose="020B0502020202020204" pitchFamily="34" charset="0"/>
                        </a:rPr>
                        <a:t>pren</a:t>
                      </a:r>
                      <a:r>
                        <a:rPr lang="fr-FR" sz="1600" b="1" noProof="0" dirty="0">
                          <a:latin typeface="Century Gothic" panose="020B0502020202020204" pitchFamily="34" charset="0"/>
                        </a:rPr>
                        <a:t>nent</a:t>
                      </a:r>
                    </a:p>
                  </a:txBody>
                  <a:tcPr marT="0" marB="0"/>
                </a:tc>
                <a:extLst>
                  <a:ext uri="{0D108BD9-81ED-4DB2-BD59-A6C34878D82A}">
                    <a16:rowId xmlns:a16="http://schemas.microsoft.com/office/drawing/2014/main" val="2925285009"/>
                  </a:ext>
                </a:extLst>
              </a:tr>
            </a:tbl>
          </a:graphicData>
        </a:graphic>
      </p:graphicFrame>
      <p:sp>
        <p:nvSpPr>
          <p:cNvPr id="41" name="Rounded Rectangle 25">
            <a:extLst>
              <a:ext uri="{FF2B5EF4-FFF2-40B4-BE49-F238E27FC236}">
                <a16:creationId xmlns:a16="http://schemas.microsoft.com/office/drawing/2014/main" id="{9C372CF3-8A93-4528-8503-E50D5D4CA3D7}"/>
              </a:ext>
            </a:extLst>
          </p:cNvPr>
          <p:cNvSpPr/>
          <p:nvPr/>
        </p:nvSpPr>
        <p:spPr>
          <a:xfrm>
            <a:off x="2663128" y="8146276"/>
            <a:ext cx="1295400" cy="915448"/>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8.3.1.5 &amp; 8.2.2.2 vocab</a:t>
            </a:r>
          </a:p>
        </p:txBody>
      </p:sp>
      <p:sp>
        <p:nvSpPr>
          <p:cNvPr id="43" name="Rectangle 42">
            <a:extLst>
              <a:ext uri="{FF2B5EF4-FFF2-40B4-BE49-F238E27FC236}">
                <a16:creationId xmlns:a16="http://schemas.microsoft.com/office/drawing/2014/main" id="{124B4A12-F554-4F41-BFED-BC42DC3063BF}"/>
              </a:ext>
            </a:extLst>
          </p:cNvPr>
          <p:cNvSpPr/>
          <p:nvPr/>
        </p:nvSpPr>
        <p:spPr>
          <a:xfrm>
            <a:off x="4940378" y="8178122"/>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44" name="Rectangle 43">
            <a:extLst>
              <a:ext uri="{FF2B5EF4-FFF2-40B4-BE49-F238E27FC236}">
                <a16:creationId xmlns:a16="http://schemas.microsoft.com/office/drawing/2014/main" id="{86126710-4E3E-4B34-AE1B-823C4E75EB6C}"/>
              </a:ext>
            </a:extLst>
          </p:cNvPr>
          <p:cNvSpPr/>
          <p:nvPr/>
        </p:nvSpPr>
        <p:spPr>
          <a:xfrm>
            <a:off x="225822" y="8178121"/>
            <a:ext cx="2256914" cy="647439"/>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pic>
        <p:nvPicPr>
          <p:cNvPr id="29" name="Picture 28" descr="QR code">
            <a:extLst>
              <a:ext uri="{FF2B5EF4-FFF2-40B4-BE49-F238E27FC236}">
                <a16:creationId xmlns:a16="http://schemas.microsoft.com/office/drawing/2014/main" id="{4E6FB1A0-07F5-49E7-B72E-7573F0DBC2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24930" y="8050931"/>
            <a:ext cx="915448" cy="915448"/>
          </a:xfrm>
          <a:prstGeom prst="rect">
            <a:avLst/>
          </a:prstGeom>
        </p:spPr>
      </p:pic>
      <p:sp>
        <p:nvSpPr>
          <p:cNvPr id="2" name="Title 1">
            <a:extLst>
              <a:ext uri="{FF2B5EF4-FFF2-40B4-BE49-F238E27FC236}">
                <a16:creationId xmlns:a16="http://schemas.microsoft.com/office/drawing/2014/main" id="{0C6C781A-5110-BA4E-AEEE-C7CA66331372}"/>
              </a:ext>
            </a:extLst>
          </p:cNvPr>
          <p:cNvSpPr>
            <a:spLocks noGrp="1"/>
          </p:cNvSpPr>
          <p:nvPr>
            <p:ph type="title"/>
          </p:nvPr>
        </p:nvSpPr>
        <p:spPr>
          <a:xfrm>
            <a:off x="225821" y="8192682"/>
            <a:ext cx="2249669" cy="608814"/>
          </a:xfrm>
        </p:spPr>
        <p:txBody>
          <a:bodyPr/>
          <a:lstStyle/>
          <a:p>
            <a:r>
              <a:rPr lang="en-US" sz="2000" b="1" dirty="0">
                <a:solidFill>
                  <a:schemeClr val="bg1"/>
                </a:solidFill>
                <a:latin typeface="Century Gothic" panose="020B0502020202020204" pitchFamily="34" charset="0"/>
              </a:rPr>
              <a:t>Talking about the environment</a:t>
            </a:r>
          </a:p>
        </p:txBody>
      </p:sp>
    </p:spTree>
    <p:extLst>
      <p:ext uri="{BB962C8B-B14F-4D97-AF65-F5344CB8AC3E}">
        <p14:creationId xmlns:p14="http://schemas.microsoft.com/office/powerpoint/2010/main" val="9724095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3.2 Semaine 4">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descr="Grey rectangle with text: T3.2 Semaine 4">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T3.2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4</a:t>
            </a:r>
            <a:endParaRPr lang="en-US" sz="2000" dirty="0">
              <a:solidFill>
                <a:schemeClr val="bg1"/>
              </a:solidFill>
            </a:endParaRP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67</a:t>
            </a:r>
          </a:p>
        </p:txBody>
      </p:sp>
      <p:sp>
        <p:nvSpPr>
          <p:cNvPr id="35" name="Rectangle 34">
            <a:extLst>
              <a:ext uri="{FF2B5EF4-FFF2-40B4-BE49-F238E27FC236}">
                <a16:creationId xmlns:a16="http://schemas.microsoft.com/office/drawing/2014/main" id="{033FA656-AED3-A944-9EBB-F84AF5CB196F}"/>
              </a:ext>
            </a:extLst>
          </p:cNvPr>
          <p:cNvSpPr/>
          <p:nvPr/>
        </p:nvSpPr>
        <p:spPr>
          <a:xfrm>
            <a:off x="107999" y="683125"/>
            <a:ext cx="4503155"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The </a:t>
            </a:r>
            <a:r>
              <a:rPr lang="fr-FR" b="1" dirty="0" err="1">
                <a:solidFill>
                  <a:srgbClr val="000000"/>
                </a:solidFill>
                <a:latin typeface="Century Gothic" panose="020B0502020202020204" pitchFamily="34" charset="0"/>
              </a:rPr>
              <a:t>perfect</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tense</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with</a:t>
            </a:r>
            <a:r>
              <a:rPr lang="fr-FR" b="1" dirty="0">
                <a:solidFill>
                  <a:srgbClr val="000000"/>
                </a:solidFill>
                <a:latin typeface="Century Gothic" panose="020B0502020202020204" pitchFamily="34" charset="0"/>
              </a:rPr>
              <a:t> plural </a:t>
            </a:r>
            <a:r>
              <a:rPr lang="fr-FR" b="1" dirty="0" err="1">
                <a:solidFill>
                  <a:srgbClr val="000000"/>
                </a:solidFill>
                <a:latin typeface="Century Gothic" panose="020B0502020202020204" pitchFamily="34" charset="0"/>
              </a:rPr>
              <a:t>verbs</a:t>
            </a:r>
            <a:endParaRPr lang="en-GB" i="1" dirty="0">
              <a:solidFill>
                <a:srgbClr val="000000"/>
              </a:solidFill>
              <a:latin typeface="Century Gothic" panose="020B0502020202020204" pitchFamily="34" charset="0"/>
            </a:endParaRPr>
          </a:p>
        </p:txBody>
      </p:sp>
      <p:sp>
        <p:nvSpPr>
          <p:cNvPr id="36" name="Rectangle 35">
            <a:extLst>
              <a:ext uri="{FF2B5EF4-FFF2-40B4-BE49-F238E27FC236}">
                <a16:creationId xmlns:a16="http://schemas.microsoft.com/office/drawing/2014/main" id="{B33C467B-571F-5540-BB62-E6A12286E0D6}"/>
              </a:ext>
            </a:extLst>
          </p:cNvPr>
          <p:cNvSpPr/>
          <p:nvPr/>
        </p:nvSpPr>
        <p:spPr>
          <a:xfrm>
            <a:off x="108000" y="1106512"/>
            <a:ext cx="6676200" cy="3016210"/>
          </a:xfrm>
          <a:prstGeom prst="rect">
            <a:avLst/>
          </a:prstGeom>
        </p:spPr>
        <p:txBody>
          <a:bodyPr wrap="square">
            <a:spAutoFit/>
          </a:bodyPr>
          <a:lstStyle/>
          <a:p>
            <a:pPr lvl="0"/>
            <a:r>
              <a:rPr lang="en-GB" sz="1600" dirty="0">
                <a:latin typeface="Century Gothic" panose="020F0302020204030204"/>
              </a:rPr>
              <a:t>Remember: the singular forms of -ER verbs in the perfect tense are as follows: </a:t>
            </a:r>
          </a:p>
          <a:p>
            <a:pPr lvl="0"/>
            <a:endParaRPr lang="en-GB" sz="1000" dirty="0">
              <a:latin typeface="Century Gothic" panose="020F0302020204030204"/>
            </a:endParaRPr>
          </a:p>
          <a:p>
            <a:pPr lvl="0"/>
            <a:r>
              <a:rPr lang="fr-FR" sz="1600" dirty="0">
                <a:latin typeface="Century Gothic" panose="020F0302020204030204"/>
              </a:rPr>
              <a:t>j’</a:t>
            </a:r>
            <a:r>
              <a:rPr lang="fr-FR" sz="1600" b="1" dirty="0">
                <a:latin typeface="Century Gothic" panose="020F0302020204030204"/>
              </a:rPr>
              <a:t>ai</a:t>
            </a:r>
            <a:r>
              <a:rPr lang="fr-FR" sz="1600" dirty="0">
                <a:latin typeface="Century Gothic" panose="020F0302020204030204"/>
              </a:rPr>
              <a:t> commenc</a:t>
            </a:r>
            <a:r>
              <a:rPr lang="fr-FR" sz="1600" b="1" dirty="0">
                <a:latin typeface="Century Gothic" panose="020F0302020204030204"/>
              </a:rPr>
              <a:t>é</a:t>
            </a:r>
            <a:r>
              <a:rPr lang="fr-FR" sz="1600" dirty="0">
                <a:latin typeface="Century Gothic" panose="020F0302020204030204"/>
              </a:rPr>
              <a:t> (I </a:t>
            </a:r>
            <a:r>
              <a:rPr lang="fr-FR" sz="1600" dirty="0" err="1">
                <a:latin typeface="Century Gothic" panose="020F0302020204030204"/>
              </a:rPr>
              <a:t>started</a:t>
            </a:r>
            <a:r>
              <a:rPr lang="fr-FR" sz="1600" dirty="0">
                <a:latin typeface="Century Gothic" panose="020F0302020204030204"/>
              </a:rPr>
              <a:t>)</a:t>
            </a:r>
          </a:p>
          <a:p>
            <a:pPr lvl="0"/>
            <a:r>
              <a:rPr lang="fr-FR" sz="1600" dirty="0">
                <a:latin typeface="Century Gothic" panose="020F0302020204030204"/>
              </a:rPr>
              <a:t>tu </a:t>
            </a:r>
            <a:r>
              <a:rPr lang="fr-FR" sz="1600" b="1" dirty="0">
                <a:latin typeface="Century Gothic" panose="020F0302020204030204"/>
              </a:rPr>
              <a:t>as</a:t>
            </a:r>
            <a:r>
              <a:rPr lang="fr-FR" sz="1600" dirty="0">
                <a:latin typeface="Century Gothic" panose="020F0302020204030204"/>
              </a:rPr>
              <a:t> commenc</a:t>
            </a:r>
            <a:r>
              <a:rPr lang="fr-FR" sz="1600" b="1" dirty="0">
                <a:latin typeface="Century Gothic" panose="020F0302020204030204"/>
              </a:rPr>
              <a:t>é</a:t>
            </a:r>
            <a:r>
              <a:rPr lang="fr-FR" sz="1600" dirty="0">
                <a:latin typeface="Century Gothic" panose="020F0302020204030204"/>
              </a:rPr>
              <a:t> (</a:t>
            </a:r>
            <a:r>
              <a:rPr lang="fr-FR" sz="1600" dirty="0" err="1">
                <a:latin typeface="Century Gothic" panose="020F0302020204030204"/>
              </a:rPr>
              <a:t>you</a:t>
            </a:r>
            <a:r>
              <a:rPr lang="fr-FR" sz="1600" dirty="0">
                <a:latin typeface="Century Gothic" panose="020F0302020204030204"/>
              </a:rPr>
              <a:t> </a:t>
            </a:r>
            <a:r>
              <a:rPr lang="fr-FR" sz="1600" dirty="0" err="1">
                <a:latin typeface="Century Gothic" panose="020F0302020204030204"/>
              </a:rPr>
              <a:t>started</a:t>
            </a:r>
            <a:r>
              <a:rPr lang="fr-FR" sz="1600" dirty="0">
                <a:latin typeface="Century Gothic" panose="020F0302020204030204"/>
              </a:rPr>
              <a:t>)</a:t>
            </a:r>
          </a:p>
          <a:p>
            <a:pPr lvl="0"/>
            <a:r>
              <a:rPr lang="fr-FR" sz="1600" dirty="0">
                <a:latin typeface="Century Gothic" panose="020F0302020204030204"/>
              </a:rPr>
              <a:t>il/elle </a:t>
            </a:r>
            <a:r>
              <a:rPr lang="fr-FR" sz="1600" b="1" dirty="0">
                <a:latin typeface="Century Gothic" panose="020F0302020204030204"/>
              </a:rPr>
              <a:t>a</a:t>
            </a:r>
            <a:r>
              <a:rPr lang="fr-FR" sz="1600" dirty="0">
                <a:latin typeface="Century Gothic" panose="020F0302020204030204"/>
              </a:rPr>
              <a:t> commenc</a:t>
            </a:r>
            <a:r>
              <a:rPr lang="fr-FR" sz="1600" b="1" dirty="0">
                <a:latin typeface="Century Gothic" panose="020F0302020204030204"/>
              </a:rPr>
              <a:t>é</a:t>
            </a:r>
            <a:r>
              <a:rPr lang="fr-FR" sz="1600" dirty="0">
                <a:latin typeface="Century Gothic" panose="020F0302020204030204"/>
              </a:rPr>
              <a:t> (</a:t>
            </a:r>
            <a:r>
              <a:rPr lang="fr-FR" sz="1600" dirty="0" err="1">
                <a:latin typeface="Century Gothic" panose="020F0302020204030204"/>
              </a:rPr>
              <a:t>he</a:t>
            </a:r>
            <a:r>
              <a:rPr lang="fr-FR" sz="1600" dirty="0">
                <a:latin typeface="Century Gothic" panose="020F0302020204030204"/>
              </a:rPr>
              <a:t>/</a:t>
            </a:r>
            <a:r>
              <a:rPr lang="fr-FR" sz="1600" dirty="0" err="1">
                <a:latin typeface="Century Gothic" panose="020F0302020204030204"/>
              </a:rPr>
              <a:t>she</a:t>
            </a:r>
            <a:r>
              <a:rPr lang="fr-FR" sz="1600" dirty="0">
                <a:latin typeface="Century Gothic" panose="020F0302020204030204"/>
              </a:rPr>
              <a:t> </a:t>
            </a:r>
            <a:r>
              <a:rPr lang="fr-FR" sz="1600" dirty="0" err="1">
                <a:latin typeface="Century Gothic" panose="020F0302020204030204"/>
              </a:rPr>
              <a:t>started</a:t>
            </a:r>
            <a:r>
              <a:rPr lang="fr-FR" sz="1600" dirty="0">
                <a:latin typeface="Century Gothic" panose="020F0302020204030204"/>
              </a:rPr>
              <a:t>)</a:t>
            </a:r>
          </a:p>
          <a:p>
            <a:pPr lvl="0"/>
            <a:endParaRPr lang="en-GB" sz="1000" dirty="0">
              <a:latin typeface="Century Gothic" panose="020F0302020204030204"/>
            </a:endParaRPr>
          </a:p>
          <a:p>
            <a:pPr lvl="0"/>
            <a:r>
              <a:rPr lang="en-GB" sz="1600" dirty="0">
                <a:latin typeface="Century Gothic" panose="020F0302020204030204"/>
              </a:rPr>
              <a:t>The </a:t>
            </a:r>
            <a:r>
              <a:rPr lang="en-GB" sz="1600" b="1" dirty="0">
                <a:latin typeface="Century Gothic" panose="020F0302020204030204"/>
              </a:rPr>
              <a:t>plural forms </a:t>
            </a:r>
            <a:r>
              <a:rPr lang="en-GB" sz="1600" dirty="0">
                <a:latin typeface="Century Gothic" panose="020F0302020204030204"/>
              </a:rPr>
              <a:t>of –ER verbs in the perfect tense follow a similar pattern:</a:t>
            </a:r>
          </a:p>
          <a:p>
            <a:pPr lvl="0"/>
            <a:endParaRPr lang="en-GB" sz="1000" dirty="0">
              <a:latin typeface="Century Gothic" panose="020F0302020204030204"/>
            </a:endParaRPr>
          </a:p>
          <a:p>
            <a:pPr lvl="0"/>
            <a:r>
              <a:rPr lang="fr-FR" sz="1600" dirty="0">
                <a:latin typeface="Century Gothic" panose="020F0302020204030204"/>
              </a:rPr>
              <a:t>nous </a:t>
            </a:r>
            <a:r>
              <a:rPr lang="fr-FR" sz="1600" b="1" dirty="0">
                <a:latin typeface="Century Gothic" panose="020F0302020204030204"/>
              </a:rPr>
              <a:t>avons</a:t>
            </a:r>
            <a:r>
              <a:rPr lang="fr-FR" sz="1600" dirty="0">
                <a:latin typeface="Century Gothic" panose="020F0302020204030204"/>
              </a:rPr>
              <a:t> commenc</a:t>
            </a:r>
            <a:r>
              <a:rPr lang="fr-FR" sz="1600" b="1" dirty="0">
                <a:latin typeface="Century Gothic" panose="020F0302020204030204"/>
              </a:rPr>
              <a:t>é</a:t>
            </a:r>
            <a:r>
              <a:rPr lang="fr-FR" sz="1600" dirty="0">
                <a:latin typeface="Century Gothic" panose="020F0302020204030204"/>
              </a:rPr>
              <a:t> (</a:t>
            </a:r>
            <a:r>
              <a:rPr lang="fr-FR" sz="1600" dirty="0" err="1">
                <a:latin typeface="Century Gothic" panose="020F0302020204030204"/>
              </a:rPr>
              <a:t>we</a:t>
            </a:r>
            <a:r>
              <a:rPr lang="fr-FR" sz="1600" dirty="0">
                <a:latin typeface="Century Gothic" panose="020F0302020204030204"/>
              </a:rPr>
              <a:t> </a:t>
            </a:r>
            <a:r>
              <a:rPr lang="fr-FR" sz="1600" dirty="0" err="1">
                <a:latin typeface="Century Gothic" panose="020F0302020204030204"/>
              </a:rPr>
              <a:t>started</a:t>
            </a:r>
            <a:r>
              <a:rPr lang="fr-FR" sz="1600" dirty="0">
                <a:latin typeface="Century Gothic" panose="020F0302020204030204"/>
              </a:rPr>
              <a:t>)</a:t>
            </a:r>
          </a:p>
          <a:p>
            <a:pPr lvl="0"/>
            <a:r>
              <a:rPr lang="fr-FR" sz="1600" dirty="0">
                <a:latin typeface="Century Gothic" panose="020F0302020204030204"/>
              </a:rPr>
              <a:t>vous </a:t>
            </a:r>
            <a:r>
              <a:rPr lang="fr-FR" sz="1600" b="1" dirty="0">
                <a:latin typeface="Century Gothic" panose="020F0302020204030204"/>
              </a:rPr>
              <a:t>avez</a:t>
            </a:r>
            <a:r>
              <a:rPr lang="fr-FR" sz="1600" dirty="0">
                <a:latin typeface="Century Gothic" panose="020F0302020204030204"/>
              </a:rPr>
              <a:t> commenc</a:t>
            </a:r>
            <a:r>
              <a:rPr lang="fr-FR" sz="1600" b="1" dirty="0">
                <a:latin typeface="Century Gothic" panose="020F0302020204030204"/>
              </a:rPr>
              <a:t>é</a:t>
            </a:r>
            <a:r>
              <a:rPr lang="fr-FR" sz="1600" dirty="0">
                <a:latin typeface="Century Gothic" panose="020F0302020204030204"/>
              </a:rPr>
              <a:t> (</a:t>
            </a:r>
            <a:r>
              <a:rPr lang="fr-FR" sz="1600" dirty="0" err="1">
                <a:latin typeface="Century Gothic" panose="020F0302020204030204"/>
              </a:rPr>
              <a:t>you</a:t>
            </a:r>
            <a:r>
              <a:rPr lang="fr-FR" sz="1600" dirty="0">
                <a:latin typeface="Century Gothic" panose="020F0302020204030204"/>
              </a:rPr>
              <a:t> </a:t>
            </a:r>
            <a:r>
              <a:rPr lang="fr-FR" sz="1600" dirty="0" err="1">
                <a:latin typeface="Century Gothic" panose="020F0302020204030204"/>
              </a:rPr>
              <a:t>started</a:t>
            </a:r>
            <a:r>
              <a:rPr lang="fr-FR" sz="1600" dirty="0">
                <a:latin typeface="Century Gothic" panose="020F0302020204030204"/>
              </a:rPr>
              <a:t>)</a:t>
            </a:r>
          </a:p>
          <a:p>
            <a:pPr lvl="0"/>
            <a:r>
              <a:rPr lang="fr-FR" sz="1600" dirty="0">
                <a:latin typeface="Century Gothic" panose="020F0302020204030204"/>
              </a:rPr>
              <a:t>ils/elles </a:t>
            </a:r>
            <a:r>
              <a:rPr lang="fr-FR" sz="1600" b="1" dirty="0">
                <a:latin typeface="Century Gothic" panose="020F0302020204030204"/>
              </a:rPr>
              <a:t>ont</a:t>
            </a:r>
            <a:r>
              <a:rPr lang="fr-FR" sz="1600" dirty="0">
                <a:latin typeface="Century Gothic" panose="020F0302020204030204"/>
              </a:rPr>
              <a:t> commenc</a:t>
            </a:r>
            <a:r>
              <a:rPr lang="fr-FR" sz="1600" b="1" dirty="0">
                <a:latin typeface="Century Gothic" panose="020F0302020204030204"/>
              </a:rPr>
              <a:t>é</a:t>
            </a:r>
            <a:r>
              <a:rPr lang="fr-FR" sz="1600" dirty="0">
                <a:latin typeface="Century Gothic" panose="020F0302020204030204"/>
              </a:rPr>
              <a:t> (</a:t>
            </a:r>
            <a:r>
              <a:rPr lang="fr-FR" sz="1600" dirty="0" err="1">
                <a:latin typeface="Century Gothic" panose="020F0302020204030204"/>
              </a:rPr>
              <a:t>they</a:t>
            </a:r>
            <a:r>
              <a:rPr lang="fr-FR" sz="1600" dirty="0">
                <a:latin typeface="Century Gothic" panose="020F0302020204030204"/>
              </a:rPr>
              <a:t> </a:t>
            </a:r>
            <a:r>
              <a:rPr lang="fr-FR" sz="1600" dirty="0" err="1">
                <a:latin typeface="Century Gothic" panose="020F0302020204030204"/>
              </a:rPr>
              <a:t>started</a:t>
            </a:r>
            <a:r>
              <a:rPr lang="fr-FR" sz="1600" dirty="0">
                <a:latin typeface="Century Gothic" panose="020F0302020204030204"/>
              </a:rPr>
              <a:t>)</a:t>
            </a:r>
          </a:p>
        </p:txBody>
      </p:sp>
      <p:sp>
        <p:nvSpPr>
          <p:cNvPr id="30" name="Speech Bubble: Rectangle with Corners Rounded 20">
            <a:extLst>
              <a:ext uri="{FF2B5EF4-FFF2-40B4-BE49-F238E27FC236}">
                <a16:creationId xmlns:a16="http://schemas.microsoft.com/office/drawing/2014/main" id="{B72259A4-23DF-4B45-B6AC-9DB7294D0677}"/>
              </a:ext>
            </a:extLst>
          </p:cNvPr>
          <p:cNvSpPr/>
          <p:nvPr/>
        </p:nvSpPr>
        <p:spPr>
          <a:xfrm>
            <a:off x="4223403" y="1685347"/>
            <a:ext cx="1944944" cy="786810"/>
          </a:xfrm>
          <a:prstGeom prst="wedgeRoundRectCallout">
            <a:avLst>
              <a:gd name="adj1" fmla="val -68790"/>
              <a:gd name="adj2" fmla="val 18099"/>
              <a:gd name="adj3" fmla="val 16667"/>
            </a:avLst>
          </a:prstGeom>
          <a:solidFill>
            <a:schemeClr val="accent5"/>
          </a:solidFill>
          <a:ln w="12700" cap="flat" cmpd="sng" algn="ctr">
            <a:solidFill>
              <a:schemeClr val="accent4"/>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i="0" u="none" strike="noStrike" kern="0" cap="none" spc="0" normalizeH="0" baseline="0" noProof="0" dirty="0">
                <a:ln>
                  <a:noFill/>
                </a:ln>
                <a:effectLst/>
                <a:uLnTx/>
                <a:uFillTx/>
                <a:latin typeface="Century Gothic" panose="020F0302020204030204"/>
                <a:ea typeface="+mn-ea"/>
                <a:cs typeface="+mn-cs"/>
              </a:rPr>
              <a:t>present tense of </a:t>
            </a:r>
            <a:r>
              <a:rPr kumimoji="0" lang="en-GB" sz="1600" b="1" i="0" u="none" strike="noStrike" kern="0" cap="none" spc="0" normalizeH="0" baseline="0" noProof="0" dirty="0" err="1">
                <a:ln>
                  <a:noFill/>
                </a:ln>
                <a:effectLst/>
                <a:uLnTx/>
                <a:uFillTx/>
                <a:latin typeface="Century Gothic" panose="020F0302020204030204"/>
                <a:ea typeface="+mn-ea"/>
                <a:cs typeface="+mn-cs"/>
              </a:rPr>
              <a:t>avoir</a:t>
            </a:r>
            <a:r>
              <a:rPr kumimoji="0" lang="en-GB" sz="1600" i="0" u="none" strike="noStrike" kern="0" cap="none" spc="0" normalizeH="0" baseline="0" noProof="0" dirty="0">
                <a:ln>
                  <a:noFill/>
                </a:ln>
                <a:effectLst/>
                <a:uLnTx/>
                <a:uFillTx/>
                <a:latin typeface="Century Gothic" panose="020F0302020204030204"/>
                <a:ea typeface="+mn-ea"/>
                <a:cs typeface="+mn-cs"/>
              </a:rPr>
              <a:t> + past participle</a:t>
            </a:r>
          </a:p>
        </p:txBody>
      </p:sp>
      <p:sp>
        <p:nvSpPr>
          <p:cNvPr id="32" name="TextBox 31">
            <a:extLst>
              <a:ext uri="{FF2B5EF4-FFF2-40B4-BE49-F238E27FC236}">
                <a16:creationId xmlns:a16="http://schemas.microsoft.com/office/drawing/2014/main" id="{48C202E8-B3F7-504E-950C-D154576A06C4}"/>
              </a:ext>
            </a:extLst>
          </p:cNvPr>
          <p:cNvSpPr txBox="1"/>
          <p:nvPr/>
        </p:nvSpPr>
        <p:spPr>
          <a:xfrm>
            <a:off x="4195296" y="3254399"/>
            <a:ext cx="2516327" cy="1736646"/>
          </a:xfrm>
          <a:prstGeom prst="wedgeRoundRectCallout">
            <a:avLst>
              <a:gd name="adj1" fmla="val -61183"/>
              <a:gd name="adj2" fmla="val -23374"/>
              <a:gd name="adj3" fmla="val 16667"/>
            </a:avLst>
          </a:prstGeom>
          <a:solidFill>
            <a:schemeClr val="accent5"/>
          </a:solidFill>
          <a:ln>
            <a:solidFill>
              <a:schemeClr val="accent4"/>
            </a:solidFill>
          </a:ln>
        </p:spPr>
        <p:txBody>
          <a:bodyPr wrap="square" lIns="72000" rIns="0" rtlCol="0">
            <a:spAutoFit/>
          </a:bodyPr>
          <a:lstStyle/>
          <a:p>
            <a:pPr lvl="0" algn="ctr"/>
            <a:r>
              <a:rPr lang="en-GB" sz="1600" b="1" dirty="0" err="1">
                <a:latin typeface="Century Gothic" panose="020F0302020204030204"/>
              </a:rPr>
              <a:t>Commencez</a:t>
            </a:r>
            <a:r>
              <a:rPr lang="en-GB" sz="1600" dirty="0">
                <a:latin typeface="Century Gothic" panose="020F0302020204030204"/>
              </a:rPr>
              <a:t> and </a:t>
            </a:r>
            <a:r>
              <a:rPr lang="en-GB" sz="1600" b="1" dirty="0" err="1">
                <a:latin typeface="Century Gothic" panose="020F0302020204030204"/>
              </a:rPr>
              <a:t>commencé</a:t>
            </a:r>
            <a:r>
              <a:rPr lang="en-GB" sz="1600" dirty="0">
                <a:latin typeface="Century Gothic" panose="020F0302020204030204"/>
              </a:rPr>
              <a:t> sound the same. The presence of ‘</a:t>
            </a:r>
            <a:r>
              <a:rPr lang="en-GB" sz="1600" dirty="0" err="1">
                <a:latin typeface="Century Gothic" panose="020F0302020204030204"/>
              </a:rPr>
              <a:t>avoir</a:t>
            </a:r>
            <a:r>
              <a:rPr lang="en-GB" sz="1600" dirty="0">
                <a:latin typeface="Century Gothic" panose="020F0302020204030204"/>
              </a:rPr>
              <a:t>’ tells us if the </a:t>
            </a:r>
            <a:r>
              <a:rPr lang="en-GB" sz="1600" i="1" dirty="0" err="1">
                <a:latin typeface="Century Gothic" panose="020F0302020204030204"/>
              </a:rPr>
              <a:t>vous</a:t>
            </a:r>
            <a:r>
              <a:rPr lang="en-GB" sz="1600" dirty="0">
                <a:latin typeface="Century Gothic" panose="020F0302020204030204"/>
              </a:rPr>
              <a:t> form is in the present or the past. </a:t>
            </a:r>
          </a:p>
        </p:txBody>
      </p:sp>
      <p:sp>
        <p:nvSpPr>
          <p:cNvPr id="12" name="Rectangle 11">
            <a:extLst>
              <a:ext uri="{FF2B5EF4-FFF2-40B4-BE49-F238E27FC236}">
                <a16:creationId xmlns:a16="http://schemas.microsoft.com/office/drawing/2014/main" id="{C0992274-54A2-F64C-A888-CF03ABA7BD90}"/>
              </a:ext>
            </a:extLst>
          </p:cNvPr>
          <p:cNvSpPr/>
          <p:nvPr/>
        </p:nvSpPr>
        <p:spPr>
          <a:xfrm>
            <a:off x="107999" y="5783520"/>
            <a:ext cx="4503156"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Inversion questions in the </a:t>
            </a:r>
            <a:r>
              <a:rPr lang="fr-FR" b="1" dirty="0" err="1">
                <a:solidFill>
                  <a:srgbClr val="000000"/>
                </a:solidFill>
                <a:latin typeface="Century Gothic" panose="020B0502020202020204" pitchFamily="34" charset="0"/>
              </a:rPr>
              <a:t>perfect</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tense</a:t>
            </a:r>
            <a:endParaRPr lang="en-GB" dirty="0">
              <a:solidFill>
                <a:srgbClr val="000000"/>
              </a:solidFill>
              <a:latin typeface="Century Gothic" panose="020B0502020202020204" pitchFamily="34" charset="0"/>
            </a:endParaRPr>
          </a:p>
        </p:txBody>
      </p:sp>
      <p:sp>
        <p:nvSpPr>
          <p:cNvPr id="13" name="Rectangle 12">
            <a:extLst>
              <a:ext uri="{FF2B5EF4-FFF2-40B4-BE49-F238E27FC236}">
                <a16:creationId xmlns:a16="http://schemas.microsoft.com/office/drawing/2014/main" id="{3B8C4DC9-D841-2D4F-80C3-8D996F3CA6BB}"/>
              </a:ext>
            </a:extLst>
          </p:cNvPr>
          <p:cNvSpPr/>
          <p:nvPr/>
        </p:nvSpPr>
        <p:spPr>
          <a:xfrm>
            <a:off x="108000" y="6152852"/>
            <a:ext cx="6676200" cy="2062103"/>
          </a:xfrm>
          <a:prstGeom prst="rect">
            <a:avLst/>
          </a:prstGeom>
        </p:spPr>
        <p:txBody>
          <a:bodyPr wrap="square">
            <a:spAutoFit/>
          </a:bodyPr>
          <a:lstStyle/>
          <a:p>
            <a:pPr lvl="0"/>
            <a:r>
              <a:rPr lang="en-GB" sz="1600" dirty="0">
                <a:latin typeface="Century Gothic" panose="020F0302020204030204"/>
              </a:rPr>
              <a:t>To ask inversion questions in the perfect tense, </a:t>
            </a:r>
            <a:r>
              <a:rPr lang="en-GB" sz="1600" b="1" dirty="0">
                <a:latin typeface="Century Gothic" panose="020F0302020204030204"/>
              </a:rPr>
              <a:t>swap</a:t>
            </a:r>
            <a:r>
              <a:rPr lang="en-GB" sz="1600" dirty="0">
                <a:latin typeface="Century Gothic" panose="020F0302020204030204"/>
              </a:rPr>
              <a:t> the position of the </a:t>
            </a:r>
            <a:r>
              <a:rPr lang="en-GB" sz="1600" b="1" dirty="0">
                <a:latin typeface="Century Gothic" panose="020F0302020204030204"/>
              </a:rPr>
              <a:t>subject pronoun </a:t>
            </a:r>
            <a:r>
              <a:rPr lang="en-GB" sz="1600" dirty="0">
                <a:latin typeface="Century Gothic" panose="020F0302020204030204"/>
              </a:rPr>
              <a:t>and the </a:t>
            </a:r>
            <a:r>
              <a:rPr lang="en-GB" sz="1600" b="1" dirty="0">
                <a:latin typeface="Century Gothic" panose="020F0302020204030204"/>
              </a:rPr>
              <a:t>short form </a:t>
            </a:r>
            <a:r>
              <a:rPr lang="en-GB" sz="1600" dirty="0">
                <a:latin typeface="Century Gothic" panose="020F0302020204030204"/>
              </a:rPr>
              <a:t>of </a:t>
            </a:r>
            <a:r>
              <a:rPr lang="en-GB" sz="1600" b="1" i="1" dirty="0" err="1">
                <a:latin typeface="Century Gothic" panose="020F0302020204030204"/>
              </a:rPr>
              <a:t>avoir</a:t>
            </a:r>
            <a:r>
              <a:rPr lang="en-GB" sz="1600" b="1" i="1" dirty="0">
                <a:latin typeface="Century Gothic" panose="020F0302020204030204"/>
              </a:rPr>
              <a:t>.</a:t>
            </a:r>
            <a:endParaRPr lang="en-GB" sz="1600" i="1" dirty="0">
              <a:latin typeface="Century Gothic" panose="020F0302020204030204"/>
            </a:endParaRPr>
          </a:p>
          <a:p>
            <a:pPr lvl="0"/>
            <a:endParaRPr lang="en-GB" sz="1600" b="1" i="1" dirty="0">
              <a:latin typeface="Century Gothic" panose="020F0302020204030204"/>
            </a:endParaRPr>
          </a:p>
          <a:p>
            <a:pPr lvl="0"/>
            <a:r>
              <a:rPr lang="en-GB" sz="1600" b="1" dirty="0">
                <a:latin typeface="Century Gothic" panose="020F0302020204030204"/>
              </a:rPr>
              <a:t>Statement</a:t>
            </a:r>
            <a:r>
              <a:rPr lang="en-GB" sz="1600" dirty="0">
                <a:latin typeface="Century Gothic" panose="020F0302020204030204"/>
              </a:rPr>
              <a:t>:	</a:t>
            </a:r>
            <a:r>
              <a:rPr lang="en-GB" sz="1600" b="1" dirty="0">
                <a:latin typeface="Century Gothic" panose="020F0302020204030204"/>
              </a:rPr>
              <a:t>Tu as </a:t>
            </a:r>
            <a:r>
              <a:rPr lang="en-GB" sz="1600" dirty="0" err="1">
                <a:latin typeface="Century Gothic" panose="020F0302020204030204"/>
              </a:rPr>
              <a:t>mangé</a:t>
            </a:r>
            <a:r>
              <a:rPr lang="en-GB" sz="1600" dirty="0">
                <a:latin typeface="Century Gothic" panose="020F0302020204030204"/>
              </a:rPr>
              <a:t>.	</a:t>
            </a:r>
          </a:p>
          <a:p>
            <a:pPr lvl="0"/>
            <a:r>
              <a:rPr lang="en-GB" sz="1600" dirty="0">
                <a:latin typeface="Century Gothic" panose="020F0302020204030204"/>
              </a:rPr>
              <a:t>		You ate. </a:t>
            </a:r>
          </a:p>
          <a:p>
            <a:pPr lvl="0"/>
            <a:endParaRPr lang="en-GB" sz="1600" dirty="0">
              <a:latin typeface="Century Gothic" panose="020F0302020204030204"/>
            </a:endParaRPr>
          </a:p>
          <a:p>
            <a:pPr lvl="0"/>
            <a:r>
              <a:rPr lang="en-GB" sz="1600" b="1" dirty="0">
                <a:latin typeface="Century Gothic" panose="020F0302020204030204"/>
              </a:rPr>
              <a:t>Question</a:t>
            </a:r>
            <a:r>
              <a:rPr lang="en-GB" sz="1600" dirty="0">
                <a:latin typeface="Century Gothic" panose="020F0302020204030204"/>
              </a:rPr>
              <a:t>: 	</a:t>
            </a:r>
            <a:r>
              <a:rPr lang="en-GB" sz="1600" b="1" dirty="0">
                <a:latin typeface="Century Gothic" panose="020F0302020204030204"/>
              </a:rPr>
              <a:t>As-</a:t>
            </a:r>
            <a:r>
              <a:rPr lang="en-GB" sz="1600" b="1" dirty="0" err="1">
                <a:latin typeface="Century Gothic" panose="020F0302020204030204"/>
              </a:rPr>
              <a:t>tu</a:t>
            </a:r>
            <a:r>
              <a:rPr lang="en-GB" sz="1600" dirty="0">
                <a:latin typeface="Century Gothic" panose="020F0302020204030204"/>
              </a:rPr>
              <a:t> </a:t>
            </a:r>
            <a:r>
              <a:rPr lang="en-GB" sz="1600" dirty="0" err="1">
                <a:latin typeface="Century Gothic" panose="020F0302020204030204"/>
              </a:rPr>
              <a:t>mangé</a:t>
            </a:r>
            <a:r>
              <a:rPr lang="en-GB" sz="1600" dirty="0">
                <a:latin typeface="Century Gothic" panose="020F0302020204030204"/>
              </a:rPr>
              <a:t> ? </a:t>
            </a:r>
          </a:p>
          <a:p>
            <a:pPr lvl="0"/>
            <a:r>
              <a:rPr lang="en-GB" sz="1600" dirty="0">
                <a:latin typeface="Century Gothic" panose="020F0302020204030204"/>
              </a:rPr>
              <a:t>		</a:t>
            </a:r>
            <a:r>
              <a:rPr lang="en-GB" sz="1600" b="1" dirty="0">
                <a:latin typeface="Century Gothic" panose="020F0302020204030204"/>
              </a:rPr>
              <a:t>Did</a:t>
            </a:r>
            <a:r>
              <a:rPr lang="en-GB" sz="1600" dirty="0">
                <a:latin typeface="Century Gothic" panose="020F0302020204030204"/>
              </a:rPr>
              <a:t> you eat? </a:t>
            </a:r>
            <a:endParaRPr lang="fr-FR" sz="1600" dirty="0">
              <a:latin typeface="Century Gothic" panose="020F0302020204030204"/>
            </a:endParaRPr>
          </a:p>
        </p:txBody>
      </p:sp>
      <p:pic>
        <p:nvPicPr>
          <p:cNvPr id="6" name="Picture 5" descr="Sandwich">
            <a:extLst>
              <a:ext uri="{FF2B5EF4-FFF2-40B4-BE49-F238E27FC236}">
                <a16:creationId xmlns:a16="http://schemas.microsoft.com/office/drawing/2014/main" id="{2EB3FE08-C8E0-8040-8BE2-35FA32FD5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4678" y="6852959"/>
            <a:ext cx="1728060" cy="1536353"/>
          </a:xfrm>
          <a:prstGeom prst="rect">
            <a:avLst/>
          </a:prstGeom>
        </p:spPr>
      </p:pic>
      <p:sp>
        <p:nvSpPr>
          <p:cNvPr id="14" name="Rounded Rectangular Callout 61">
            <a:extLst>
              <a:ext uri="{FF2B5EF4-FFF2-40B4-BE49-F238E27FC236}">
                <a16:creationId xmlns:a16="http://schemas.microsoft.com/office/drawing/2014/main" id="{98293728-162A-4B07-B43F-D82EF19A4C7A}"/>
              </a:ext>
            </a:extLst>
          </p:cNvPr>
          <p:cNvSpPr/>
          <p:nvPr/>
        </p:nvSpPr>
        <p:spPr>
          <a:xfrm>
            <a:off x="587553" y="4232674"/>
            <a:ext cx="2704287" cy="1320176"/>
          </a:xfrm>
          <a:prstGeom prst="wedgeRoundRectCallout">
            <a:avLst>
              <a:gd name="adj1" fmla="val -17335"/>
              <a:gd name="adj2" fmla="val -58401"/>
              <a:gd name="adj3" fmla="val 16667"/>
            </a:avLst>
          </a:prstGeom>
          <a:solidFill>
            <a:schemeClr val="accent5"/>
          </a:solidFill>
          <a:ln w="12700" cap="flat" cmpd="sng" algn="ctr">
            <a:solidFill>
              <a:schemeClr val="accent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The </a:t>
            </a:r>
            <a:r>
              <a:rPr kumimoji="0" lang="en-GB" sz="1600" b="1" i="0" u="none" strike="noStrike" kern="0" cap="none" spc="0" normalizeH="0" baseline="0" noProof="0" dirty="0">
                <a:ln>
                  <a:noFill/>
                </a:ln>
                <a:effectLst/>
                <a:uLnTx/>
                <a:uFillTx/>
                <a:latin typeface="Century Gothic" panose="020F0302020204030204"/>
                <a:ea typeface="+mn-ea"/>
                <a:cs typeface="+mn-cs"/>
              </a:rPr>
              <a:t>past participle </a:t>
            </a:r>
            <a:r>
              <a:rPr kumimoji="0" lang="en-GB" sz="1600" b="0" i="0" u="none" strike="noStrike" kern="0" cap="none" spc="0" normalizeH="0" baseline="0" noProof="0" dirty="0">
                <a:ln>
                  <a:noFill/>
                </a:ln>
                <a:effectLst/>
                <a:uLnTx/>
                <a:uFillTx/>
                <a:latin typeface="Century Gothic" panose="020F0302020204030204"/>
                <a:ea typeface="+mn-ea"/>
                <a:cs typeface="+mn-cs"/>
              </a:rPr>
              <a:t>does</a:t>
            </a:r>
            <a:r>
              <a:rPr kumimoji="0" lang="en-GB" sz="1600" b="0" i="0" u="none" strike="noStrike" kern="0" cap="none" spc="0" normalizeH="0" noProof="0" dirty="0">
                <a:ln>
                  <a:noFill/>
                </a:ln>
                <a:effectLst/>
                <a:uLnTx/>
                <a:uFillTx/>
                <a:latin typeface="Century Gothic" panose="020F0302020204030204"/>
                <a:ea typeface="+mn-ea"/>
                <a:cs typeface="+mn-cs"/>
              </a:rPr>
              <a:t> </a:t>
            </a:r>
            <a:r>
              <a:rPr kumimoji="0" lang="en-GB" sz="1600" b="0" i="0" u="none" strike="noStrike" kern="0" cap="none" spc="0" normalizeH="0" baseline="0" noProof="0" dirty="0">
                <a:ln>
                  <a:noFill/>
                </a:ln>
                <a:effectLst/>
                <a:uLnTx/>
                <a:uFillTx/>
                <a:latin typeface="Century Gothic" panose="020F0302020204030204"/>
                <a:ea typeface="+mn-ea"/>
                <a:cs typeface="+mn-cs"/>
              </a:rPr>
              <a:t>not change. Only the </a:t>
            </a:r>
            <a:r>
              <a:rPr kumimoji="0" lang="en-GB" sz="1600" b="1" i="0" u="none" strike="noStrike" kern="0" cap="none" spc="0" normalizeH="0" baseline="0" noProof="0" dirty="0">
                <a:ln>
                  <a:noFill/>
                </a:ln>
                <a:effectLst/>
                <a:uLnTx/>
                <a:uFillTx/>
                <a:latin typeface="Century Gothic" panose="020F0302020204030204"/>
                <a:ea typeface="+mn-ea"/>
                <a:cs typeface="+mn-cs"/>
              </a:rPr>
              <a:t>form</a:t>
            </a:r>
            <a:r>
              <a:rPr kumimoji="0" lang="en-GB" sz="1600" b="1" i="0" u="none" strike="noStrike" kern="0" cap="none" spc="0" normalizeH="0" noProof="0" dirty="0">
                <a:ln>
                  <a:noFill/>
                </a:ln>
                <a:effectLst/>
                <a:uLnTx/>
                <a:uFillTx/>
                <a:latin typeface="Century Gothic" panose="020F0302020204030204"/>
                <a:ea typeface="+mn-ea"/>
                <a:cs typeface="+mn-cs"/>
              </a:rPr>
              <a:t> </a:t>
            </a:r>
            <a:r>
              <a:rPr kumimoji="0" lang="en-GB" sz="1600" b="1" i="0" u="none" strike="noStrike" kern="0" cap="none" spc="0" normalizeH="0" baseline="0" noProof="0" dirty="0">
                <a:ln>
                  <a:noFill/>
                </a:ln>
                <a:effectLst/>
                <a:uLnTx/>
                <a:uFillTx/>
                <a:latin typeface="Century Gothic" panose="020F0302020204030204"/>
                <a:ea typeface="+mn-ea"/>
                <a:cs typeface="+mn-cs"/>
              </a:rPr>
              <a:t>of </a:t>
            </a:r>
            <a:r>
              <a:rPr kumimoji="0" lang="en-GB" sz="1600" b="1" i="1" u="none" strike="noStrike" kern="0" cap="none" spc="0" normalizeH="0" baseline="0" noProof="0" dirty="0" err="1">
                <a:ln>
                  <a:noFill/>
                </a:ln>
                <a:effectLst/>
                <a:uLnTx/>
                <a:uFillTx/>
                <a:latin typeface="Century Gothic" panose="020F0302020204030204"/>
                <a:ea typeface="+mn-ea"/>
                <a:cs typeface="+mn-cs"/>
              </a:rPr>
              <a:t>avoir</a:t>
            </a:r>
            <a:r>
              <a:rPr kumimoji="0" lang="en-GB" sz="1600" b="1" i="1" u="none" strike="noStrike" kern="0" cap="none" spc="0" normalizeH="0" baseline="0" noProof="0" dirty="0">
                <a:ln>
                  <a:noFill/>
                </a:ln>
                <a:effectLst/>
                <a:uLnTx/>
                <a:uFillTx/>
                <a:latin typeface="Century Gothic" panose="020F0302020204030204"/>
                <a:ea typeface="+mn-ea"/>
                <a:cs typeface="+mn-cs"/>
              </a:rPr>
              <a:t> </a:t>
            </a:r>
            <a:r>
              <a:rPr kumimoji="0" lang="en-GB" sz="1600" b="0" i="0" u="none" strike="noStrike" kern="0" cap="none" spc="0" normalizeH="0" baseline="0" noProof="0" dirty="0">
                <a:ln>
                  <a:noFill/>
                </a:ln>
                <a:effectLst/>
                <a:uLnTx/>
                <a:uFillTx/>
                <a:latin typeface="Century Gothic" panose="020F0302020204030204"/>
                <a:ea typeface="+mn-ea"/>
                <a:cs typeface="+mn-cs"/>
              </a:rPr>
              <a:t>changes to </a:t>
            </a:r>
            <a:r>
              <a:rPr kumimoji="0" lang="en-GB" sz="1600" b="1" i="0" u="none" strike="noStrike" kern="0" cap="none" spc="0" normalizeH="0" baseline="0" noProof="0" dirty="0">
                <a:ln>
                  <a:noFill/>
                </a:ln>
                <a:effectLst/>
                <a:uLnTx/>
                <a:uFillTx/>
                <a:latin typeface="Century Gothic" panose="020F0302020204030204"/>
                <a:ea typeface="+mn-ea"/>
                <a:cs typeface="+mn-cs"/>
              </a:rPr>
              <a:t>match</a:t>
            </a:r>
            <a:r>
              <a:rPr kumimoji="0" lang="en-GB" sz="1600" b="1" i="0" u="none" strike="noStrike" kern="0" cap="none" spc="0" normalizeH="0" noProof="0" dirty="0">
                <a:ln>
                  <a:noFill/>
                </a:ln>
                <a:effectLst/>
                <a:uLnTx/>
                <a:uFillTx/>
                <a:latin typeface="Century Gothic" panose="020F0302020204030204"/>
                <a:ea typeface="+mn-ea"/>
                <a:cs typeface="+mn-cs"/>
              </a:rPr>
              <a:t> </a:t>
            </a:r>
            <a:r>
              <a:rPr kumimoji="0" lang="en-GB" sz="1600" b="1" i="0" u="none" strike="noStrike" kern="0" cap="none" spc="0" normalizeH="0" baseline="0" noProof="0" dirty="0">
                <a:ln>
                  <a:noFill/>
                </a:ln>
                <a:effectLst/>
                <a:uLnTx/>
                <a:uFillTx/>
                <a:latin typeface="Century Gothic" panose="020F0302020204030204"/>
                <a:ea typeface="+mn-ea"/>
                <a:cs typeface="+mn-cs"/>
              </a:rPr>
              <a:t>the subject.</a:t>
            </a:r>
            <a:endParaRPr kumimoji="0" lang="en-GB" sz="1600" b="0" i="0" u="none" strike="noStrike" kern="0" cap="none" spc="0" normalizeH="0" baseline="0" noProof="0" dirty="0">
              <a:ln>
                <a:noFill/>
              </a:ln>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0578ADDC-C468-4018-BD25-128F19B51FA4}"/>
              </a:ext>
            </a:extLst>
          </p:cNvPr>
          <p:cNvSpPr txBox="1"/>
          <p:nvPr/>
        </p:nvSpPr>
        <p:spPr>
          <a:xfrm>
            <a:off x="1153729" y="8271333"/>
            <a:ext cx="4124893" cy="544830"/>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b="1" dirty="0">
                <a:latin typeface="Century Gothic" panose="020F0302020204030204"/>
              </a:rPr>
              <a:t>Remember: </a:t>
            </a:r>
            <a:r>
              <a:rPr lang="en-GB" sz="1600" dirty="0">
                <a:latin typeface="Century Gothic" panose="020F0302020204030204"/>
              </a:rPr>
              <a:t>There is no French equivalent word for </a:t>
            </a:r>
            <a:r>
              <a:rPr lang="en-GB" sz="1600" b="1" dirty="0">
                <a:latin typeface="Century Gothic" panose="020F0302020204030204"/>
              </a:rPr>
              <a:t>‘did’ </a:t>
            </a:r>
            <a:r>
              <a:rPr lang="en-GB" sz="1600" dirty="0">
                <a:latin typeface="Century Gothic" panose="020F0302020204030204"/>
              </a:rPr>
              <a:t>in a question.</a:t>
            </a:r>
            <a:endParaRPr lang="en-GB" sz="1600" b="1" dirty="0">
              <a:latin typeface="Century Gothic" panose="020F0302020204030204"/>
            </a:endParaRPr>
          </a:p>
        </p:txBody>
      </p:sp>
      <p:pic>
        <p:nvPicPr>
          <p:cNvPr id="16" name="Picture 2" descr="Warning Sign Clip Art">
            <a:extLst>
              <a:ext uri="{FF2B5EF4-FFF2-40B4-BE49-F238E27FC236}">
                <a16:creationId xmlns:a16="http://schemas.microsoft.com/office/drawing/2014/main" id="{817BD438-864F-4F38-9FC9-00267F4537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668" y="8210075"/>
            <a:ext cx="802019" cy="668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7674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68</a:t>
            </a:r>
          </a:p>
        </p:txBody>
      </p:sp>
      <p:graphicFrame>
        <p:nvGraphicFramePr>
          <p:cNvPr id="18" name="Table 17">
            <a:extLst>
              <a:ext uri="{FF2B5EF4-FFF2-40B4-BE49-F238E27FC236}">
                <a16:creationId xmlns:a16="http://schemas.microsoft.com/office/drawing/2014/main" id="{5D84872B-84ED-E541-8570-465D4C817FE0}"/>
              </a:ext>
            </a:extLst>
          </p:cNvPr>
          <p:cNvGraphicFramePr>
            <a:graphicFrameLocks noGrp="1"/>
          </p:cNvGraphicFramePr>
          <p:nvPr>
            <p:extLst>
              <p:ext uri="{D42A27DB-BD31-4B8C-83A1-F6EECF244321}">
                <p14:modId xmlns:p14="http://schemas.microsoft.com/office/powerpoint/2010/main" val="1199448959"/>
              </p:ext>
            </p:extLst>
          </p:nvPr>
        </p:nvGraphicFramePr>
        <p:xfrm>
          <a:off x="217100" y="2906430"/>
          <a:ext cx="6194675" cy="3379498"/>
        </p:xfrm>
        <a:graphic>
          <a:graphicData uri="http://schemas.openxmlformats.org/drawingml/2006/table">
            <a:tbl>
              <a:tblPr>
                <a:tableStyleId>{5940675A-B579-460E-94D1-54222C63F5DA}</a:tableStyleId>
              </a:tblPr>
              <a:tblGrid>
                <a:gridCol w="572112">
                  <a:extLst>
                    <a:ext uri="{9D8B030D-6E8A-4147-A177-3AD203B41FA5}">
                      <a16:colId xmlns:a16="http://schemas.microsoft.com/office/drawing/2014/main" val="2510458304"/>
                    </a:ext>
                  </a:extLst>
                </a:gridCol>
                <a:gridCol w="1573825">
                  <a:extLst>
                    <a:ext uri="{9D8B030D-6E8A-4147-A177-3AD203B41FA5}">
                      <a16:colId xmlns:a16="http://schemas.microsoft.com/office/drawing/2014/main" val="2576834893"/>
                    </a:ext>
                  </a:extLst>
                </a:gridCol>
                <a:gridCol w="4048738">
                  <a:extLst>
                    <a:ext uri="{9D8B030D-6E8A-4147-A177-3AD203B41FA5}">
                      <a16:colId xmlns:a16="http://schemas.microsoft.com/office/drawing/2014/main" val="3222018720"/>
                    </a:ext>
                  </a:extLst>
                </a:gridCol>
              </a:tblGrid>
              <a:tr h="309898">
                <a:tc>
                  <a:txBody>
                    <a:bodyPr/>
                    <a:lstStyle/>
                    <a:p>
                      <a:pPr algn="ctr"/>
                      <a:r>
                        <a:rPr lang="en-GB" sz="1400" i="1" dirty="0" err="1">
                          <a:effectLst/>
                          <a:latin typeface="Century Gothic" panose="020B0502020202020204" pitchFamily="34" charset="0"/>
                        </a:rPr>
                        <a:t>vb</a:t>
                      </a:r>
                      <a:endParaRPr lang="en-GB" sz="14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fr-FR" sz="1400" noProof="0" dirty="0">
                          <a:effectLst/>
                          <a:latin typeface="Century Gothic" panose="020B0502020202020204" pitchFamily="34" charset="0"/>
                        </a:rPr>
                        <a:t>commencer</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400" dirty="0">
                          <a:effectLst/>
                          <a:latin typeface="Century Gothic" panose="020B0502020202020204" pitchFamily="34" charset="0"/>
                        </a:rPr>
                        <a:t>to start, starting</a:t>
                      </a:r>
                    </a:p>
                  </a:txBody>
                  <a:tcPr marL="90000" marR="90000" marT="46800" marB="46800" anchor="b"/>
                </a:tc>
                <a:extLst>
                  <a:ext uri="{0D108BD9-81ED-4DB2-BD59-A6C34878D82A}">
                    <a16:rowId xmlns:a16="http://schemas.microsoft.com/office/drawing/2014/main" val="1909957860"/>
                  </a:ext>
                </a:extLst>
              </a:tr>
              <a:tr h="269954">
                <a:tc>
                  <a:txBody>
                    <a:bodyPr/>
                    <a:lstStyle/>
                    <a:p>
                      <a:pPr algn="ctr"/>
                      <a:r>
                        <a:rPr lang="en-GB" sz="1400" i="1" dirty="0" err="1">
                          <a:effectLst/>
                          <a:latin typeface="Century Gothic" panose="020B0502020202020204" pitchFamily="34" charset="0"/>
                        </a:rPr>
                        <a:t>vb</a:t>
                      </a:r>
                      <a:endParaRPr lang="en-GB" sz="14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400" noProof="0" dirty="0">
                          <a:effectLst/>
                          <a:latin typeface="Century Gothic" panose="020B0502020202020204" pitchFamily="34" charset="0"/>
                        </a:rPr>
                        <a:t>expliquer</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400" dirty="0">
                          <a:effectLst/>
                          <a:latin typeface="Century Gothic" panose="020B0502020202020204" pitchFamily="34" charset="0"/>
                        </a:rPr>
                        <a:t>to explain, explaining</a:t>
                      </a:r>
                    </a:p>
                  </a:txBody>
                  <a:tcPr marL="90000" marR="90000" marT="46800" marB="46800" anchor="b"/>
                </a:tc>
                <a:extLst>
                  <a:ext uri="{0D108BD9-81ED-4DB2-BD59-A6C34878D82A}">
                    <a16:rowId xmlns:a16="http://schemas.microsoft.com/office/drawing/2014/main" val="141838412"/>
                  </a:ext>
                </a:extLst>
              </a:tr>
              <a:tr h="269954">
                <a:tc>
                  <a:txBody>
                    <a:bodyPr/>
                    <a:lstStyle/>
                    <a:p>
                      <a:pPr algn="ctr"/>
                      <a:r>
                        <a:rPr lang="en-GB" sz="1400" i="1" dirty="0" err="1">
                          <a:effectLst/>
                          <a:latin typeface="Century Gothic" panose="020B0502020202020204" pitchFamily="34" charset="0"/>
                        </a:rPr>
                        <a:t>vb</a:t>
                      </a:r>
                      <a:endParaRPr lang="en-GB" sz="14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400" noProof="0" dirty="0">
                          <a:effectLst/>
                          <a:latin typeface="Century Gothic" panose="020B0502020202020204" pitchFamily="34" charset="0"/>
                        </a:rPr>
                        <a:t>emprunter</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400" dirty="0">
                          <a:effectLst/>
                          <a:latin typeface="Century Gothic" panose="020B0502020202020204" pitchFamily="34" charset="0"/>
                        </a:rPr>
                        <a:t>to borrow, borrowing</a:t>
                      </a:r>
                    </a:p>
                  </a:txBody>
                  <a:tcPr marL="90000" marR="90000" marT="46800" marB="46800" anchor="b"/>
                </a:tc>
                <a:extLst>
                  <a:ext uri="{0D108BD9-81ED-4DB2-BD59-A6C34878D82A}">
                    <a16:rowId xmlns:a16="http://schemas.microsoft.com/office/drawing/2014/main" val="3102503621"/>
                  </a:ext>
                </a:extLst>
              </a:tr>
              <a:tr h="269954">
                <a:tc>
                  <a:txBody>
                    <a:bodyPr/>
                    <a:lstStyle/>
                    <a:p>
                      <a:pPr algn="ctr"/>
                      <a:r>
                        <a:rPr lang="en-GB" sz="1400" i="1" dirty="0" err="1">
                          <a:effectLst/>
                          <a:latin typeface="Century Gothic" panose="020B0502020202020204" pitchFamily="34" charset="0"/>
                        </a:rPr>
                        <a:t>vb</a:t>
                      </a:r>
                      <a:endParaRPr lang="en-GB" sz="14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400" noProof="0" dirty="0">
                          <a:effectLst/>
                          <a:latin typeface="Century Gothic" panose="020B0502020202020204" pitchFamily="34" charset="0"/>
                        </a:rPr>
                        <a:t>quitter</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400" dirty="0">
                          <a:effectLst/>
                          <a:latin typeface="Century Gothic" panose="020B0502020202020204" pitchFamily="34" charset="0"/>
                        </a:rPr>
                        <a:t>to leave (somewhere), leaving (somewhere)</a:t>
                      </a:r>
                    </a:p>
                  </a:txBody>
                  <a:tcPr marL="90000" marR="90000" marT="46800" marB="46800" anchor="b"/>
                </a:tc>
                <a:extLst>
                  <a:ext uri="{0D108BD9-81ED-4DB2-BD59-A6C34878D82A}">
                    <a16:rowId xmlns:a16="http://schemas.microsoft.com/office/drawing/2014/main" val="3029552813"/>
                  </a:ext>
                </a:extLst>
              </a:tr>
              <a:tr h="269954">
                <a:tc>
                  <a:txBody>
                    <a:bodyPr/>
                    <a:lstStyle/>
                    <a:p>
                      <a:pPr algn="ctr"/>
                      <a:r>
                        <a:rPr lang="en-GB" sz="14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400" noProof="0" dirty="0">
                          <a:effectLst/>
                          <a:latin typeface="Century Gothic" panose="020B0502020202020204" pitchFamily="34" charset="0"/>
                        </a:rPr>
                        <a:t>le cours</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400" dirty="0">
                          <a:effectLst/>
                          <a:latin typeface="Century Gothic" panose="020B0502020202020204" pitchFamily="34" charset="0"/>
                        </a:rPr>
                        <a:t>lesson</a:t>
                      </a:r>
                    </a:p>
                  </a:txBody>
                  <a:tcPr marL="90000" marR="90000" marT="46800" marB="46800" anchor="b"/>
                </a:tc>
                <a:extLst>
                  <a:ext uri="{0D108BD9-81ED-4DB2-BD59-A6C34878D82A}">
                    <a16:rowId xmlns:a16="http://schemas.microsoft.com/office/drawing/2014/main" val="2368745537"/>
                  </a:ext>
                </a:extLst>
              </a:tr>
              <a:tr h="269954">
                <a:tc>
                  <a:txBody>
                    <a:bodyPr/>
                    <a:lstStyle/>
                    <a:p>
                      <a:pPr algn="ctr"/>
                      <a:r>
                        <a:rPr lang="en-GB" sz="14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400" noProof="0" dirty="0">
                          <a:effectLst/>
                          <a:latin typeface="Century Gothic" panose="020B0502020202020204" pitchFamily="34" charset="0"/>
                        </a:rPr>
                        <a:t>la tâche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400" dirty="0">
                          <a:effectLst/>
                          <a:latin typeface="Century Gothic" panose="020B0502020202020204" pitchFamily="34" charset="0"/>
                        </a:rPr>
                        <a:t>task, chore</a:t>
                      </a:r>
                    </a:p>
                  </a:txBody>
                  <a:tcPr marL="90000" marR="90000" marT="46800" marB="46800" anchor="b"/>
                </a:tc>
                <a:extLst>
                  <a:ext uri="{0D108BD9-81ED-4DB2-BD59-A6C34878D82A}">
                    <a16:rowId xmlns:a16="http://schemas.microsoft.com/office/drawing/2014/main" val="4004641935"/>
                  </a:ext>
                </a:extLst>
              </a:tr>
              <a:tr h="269954">
                <a:tc>
                  <a:txBody>
                    <a:bodyPr/>
                    <a:lstStyle/>
                    <a:p>
                      <a:pPr algn="ctr"/>
                      <a:r>
                        <a:rPr lang="en-GB" sz="14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400" noProof="0" dirty="0">
                          <a:effectLst/>
                          <a:latin typeface="Century Gothic" panose="020B0502020202020204" pitchFamily="34" charset="0"/>
                        </a:rPr>
                        <a:t>la bibliothèque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400" dirty="0">
                          <a:effectLst/>
                          <a:latin typeface="Century Gothic" panose="020B0502020202020204" pitchFamily="34" charset="0"/>
                        </a:rPr>
                        <a:t>library</a:t>
                      </a:r>
                    </a:p>
                  </a:txBody>
                  <a:tcPr marL="90000" marR="90000" marT="46800" marB="46800" anchor="b"/>
                </a:tc>
                <a:extLst>
                  <a:ext uri="{0D108BD9-81ED-4DB2-BD59-A6C34878D82A}">
                    <a16:rowId xmlns:a16="http://schemas.microsoft.com/office/drawing/2014/main" val="1104548357"/>
                  </a:ext>
                </a:extLst>
              </a:tr>
              <a:tr h="269954">
                <a:tc>
                  <a:txBody>
                    <a:bodyPr/>
                    <a:lstStyle/>
                    <a:p>
                      <a:pPr algn="ctr"/>
                      <a:r>
                        <a:rPr lang="en-GB" sz="14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400" noProof="0" dirty="0">
                          <a:effectLst/>
                          <a:latin typeface="Century Gothic" panose="020B0502020202020204" pitchFamily="34" charset="0"/>
                        </a:rPr>
                        <a:t>la fois</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400" dirty="0">
                          <a:effectLst/>
                          <a:latin typeface="Century Gothic" panose="020B0502020202020204" pitchFamily="34" charset="0"/>
                        </a:rPr>
                        <a:t>time</a:t>
                      </a:r>
                    </a:p>
                  </a:txBody>
                  <a:tcPr marL="90000" marR="90000" marT="46800" marB="46800" anchor="b"/>
                </a:tc>
                <a:extLst>
                  <a:ext uri="{0D108BD9-81ED-4DB2-BD59-A6C34878D82A}">
                    <a16:rowId xmlns:a16="http://schemas.microsoft.com/office/drawing/2014/main" val="736683062"/>
                  </a:ext>
                </a:extLst>
              </a:tr>
              <a:tr h="269954">
                <a:tc>
                  <a:txBody>
                    <a:bodyPr/>
                    <a:lstStyle/>
                    <a:p>
                      <a:pPr algn="ctr"/>
                      <a:r>
                        <a:rPr lang="en-GB" sz="1400" i="1" dirty="0">
                          <a:effectLst/>
                          <a:latin typeface="Century Gothic" panose="020B0502020202020204" pitchFamily="34" charset="0"/>
                        </a:rPr>
                        <a:t>adv</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400" noProof="0" dirty="0">
                          <a:effectLst/>
                          <a:latin typeface="Century Gothic" panose="020B0502020202020204" pitchFamily="34" charset="0"/>
                        </a:rPr>
                        <a:t>déjà</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400" dirty="0">
                          <a:effectLst/>
                          <a:latin typeface="Century Gothic" panose="020B0502020202020204" pitchFamily="34" charset="0"/>
                        </a:rPr>
                        <a:t>already</a:t>
                      </a:r>
                    </a:p>
                  </a:txBody>
                  <a:tcPr marL="90000" marR="90000" marT="46800" marB="46800" anchor="b"/>
                </a:tc>
                <a:extLst>
                  <a:ext uri="{0D108BD9-81ED-4DB2-BD59-A6C34878D82A}">
                    <a16:rowId xmlns:a16="http://schemas.microsoft.com/office/drawing/2014/main" val="3461358345"/>
                  </a:ext>
                </a:extLst>
              </a:tr>
              <a:tr h="269954">
                <a:tc>
                  <a:txBody>
                    <a:bodyPr/>
                    <a:lstStyle/>
                    <a:p>
                      <a:pPr algn="ctr"/>
                      <a:r>
                        <a:rPr lang="en-GB" sz="1400" i="1" dirty="0">
                          <a:effectLst/>
                          <a:latin typeface="Century Gothic" panose="020B0502020202020204" pitchFamily="34" charset="0"/>
                        </a:rPr>
                        <a:t>adv</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400" noProof="0" dirty="0">
                          <a:effectLst/>
                          <a:latin typeface="Century Gothic" panose="020B0502020202020204" pitchFamily="34" charset="0"/>
                        </a:rPr>
                        <a:t>enfin</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400" dirty="0">
                          <a:effectLst/>
                          <a:latin typeface="Century Gothic" panose="020B0502020202020204" pitchFamily="34" charset="0"/>
                        </a:rPr>
                        <a:t>finally</a:t>
                      </a:r>
                    </a:p>
                  </a:txBody>
                  <a:tcPr marL="90000" marR="90000" marT="46800" marB="46800" anchor="b"/>
                </a:tc>
                <a:extLst>
                  <a:ext uri="{0D108BD9-81ED-4DB2-BD59-A6C34878D82A}">
                    <a16:rowId xmlns:a16="http://schemas.microsoft.com/office/drawing/2014/main" val="3789332270"/>
                  </a:ext>
                </a:extLst>
              </a:tr>
              <a:tr h="269954">
                <a:tc>
                  <a:txBody>
                    <a:bodyPr/>
                    <a:lstStyle/>
                    <a:p>
                      <a:pPr algn="ctr"/>
                      <a:r>
                        <a:rPr lang="en-GB" sz="1400" i="1" dirty="0">
                          <a:effectLst/>
                          <a:latin typeface="Century Gothic" panose="020B0502020202020204" pitchFamily="34" charset="0"/>
                        </a:rPr>
                        <a:t>adv</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400" noProof="0" dirty="0">
                          <a:effectLst/>
                          <a:latin typeface="Century Gothic" panose="020B0502020202020204" pitchFamily="34" charset="0"/>
                        </a:rPr>
                        <a:t>toujours</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400" dirty="0">
                          <a:effectLst/>
                          <a:latin typeface="Century Gothic" panose="020B0502020202020204" pitchFamily="34" charset="0"/>
                        </a:rPr>
                        <a:t>always</a:t>
                      </a:r>
                    </a:p>
                  </a:txBody>
                  <a:tcPr marL="90000" marR="90000" marT="46800" marB="46800" anchor="b"/>
                </a:tc>
                <a:extLst>
                  <a:ext uri="{0D108BD9-81ED-4DB2-BD59-A6C34878D82A}">
                    <a16:rowId xmlns:a16="http://schemas.microsoft.com/office/drawing/2014/main" val="4129438098"/>
                  </a:ext>
                </a:extLst>
              </a:tr>
            </a:tbl>
          </a:graphicData>
        </a:graphic>
      </p:graphicFrame>
      <p:sp>
        <p:nvSpPr>
          <p:cNvPr id="19" name="Rectangle 18">
            <a:extLst>
              <a:ext uri="{FF2B5EF4-FFF2-40B4-BE49-F238E27FC236}">
                <a16:creationId xmlns:a16="http://schemas.microsoft.com/office/drawing/2014/main" id="{75F72048-DCFB-FD43-BD7A-92F12ACFEAD0}"/>
              </a:ext>
            </a:extLst>
          </p:cNvPr>
          <p:cNvSpPr/>
          <p:nvPr/>
        </p:nvSpPr>
        <p:spPr>
          <a:xfrm>
            <a:off x="166300" y="110384"/>
            <a:ext cx="4746786" cy="92288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pic>
        <p:nvPicPr>
          <p:cNvPr id="4" name="Picture 3" descr="A person leaving a room">
            <a:extLst>
              <a:ext uri="{FF2B5EF4-FFF2-40B4-BE49-F238E27FC236}">
                <a16:creationId xmlns:a16="http://schemas.microsoft.com/office/drawing/2014/main" id="{DCA1AD26-F9A7-F64A-997A-1FB8B5B386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8935" y="719083"/>
            <a:ext cx="2213873" cy="2213873"/>
          </a:xfrm>
          <a:prstGeom prst="rect">
            <a:avLst/>
          </a:prstGeom>
        </p:spPr>
      </p:pic>
      <p:pic>
        <p:nvPicPr>
          <p:cNvPr id="6" name="Picture 5" descr="Shelf of books">
            <a:extLst>
              <a:ext uri="{FF2B5EF4-FFF2-40B4-BE49-F238E27FC236}">
                <a16:creationId xmlns:a16="http://schemas.microsoft.com/office/drawing/2014/main" id="{D85A122A-C7C3-5C45-9A71-F05A8E9377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100" y="6357630"/>
            <a:ext cx="5127739" cy="2563870"/>
          </a:xfrm>
          <a:prstGeom prst="rect">
            <a:avLst/>
          </a:prstGeom>
        </p:spPr>
      </p:pic>
      <p:sp>
        <p:nvSpPr>
          <p:cNvPr id="13" name="Rounded Rectangle 12">
            <a:extLst>
              <a:ext uri="{FF2B5EF4-FFF2-40B4-BE49-F238E27FC236}">
                <a16:creationId xmlns:a16="http://schemas.microsoft.com/office/drawing/2014/main" id="{5FF68E4C-8CD2-F148-8938-695092C72184}"/>
              </a:ext>
            </a:extLst>
          </p:cNvPr>
          <p:cNvSpPr/>
          <p:nvPr/>
        </p:nvSpPr>
        <p:spPr>
          <a:xfrm>
            <a:off x="5184000" y="7873342"/>
            <a:ext cx="1222383" cy="959258"/>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0000"/>
              </a:solidFill>
              <a:latin typeface="Century Gothic" panose="020B0502020202020204" pitchFamily="34" charset="0"/>
            </a:endParaRPr>
          </a:p>
          <a:p>
            <a:pPr algn="ctr"/>
            <a:r>
              <a:rPr lang="en-GB" sz="1400" b="1" dirty="0">
                <a:solidFill>
                  <a:srgbClr val="000000"/>
                </a:solidFill>
                <a:latin typeface="Century Gothic" panose="020B0502020202020204" pitchFamily="34" charset="0"/>
              </a:rPr>
              <a:t>Revisit vocab 8.3.1.5 &amp; 8.2.2.2</a:t>
            </a:r>
          </a:p>
          <a:p>
            <a:pPr algn="ctr"/>
            <a:endParaRPr lang="en-GB" sz="1400" b="1" dirty="0">
              <a:solidFill>
                <a:srgbClr val="000000"/>
              </a:solidFill>
              <a:latin typeface="Century Gothic" panose="020B0502020202020204" pitchFamily="34" charset="0"/>
            </a:endParaRPr>
          </a:p>
        </p:txBody>
      </p:sp>
      <p:sp>
        <p:nvSpPr>
          <p:cNvPr id="9" name="Rectangle 8">
            <a:extLst>
              <a:ext uri="{FF2B5EF4-FFF2-40B4-BE49-F238E27FC236}">
                <a16:creationId xmlns:a16="http://schemas.microsoft.com/office/drawing/2014/main" id="{25DEEBAF-0D7D-45CA-A868-E6DB02E892C2}"/>
              </a:ext>
            </a:extLst>
          </p:cNvPr>
          <p:cNvSpPr/>
          <p:nvPr/>
        </p:nvSpPr>
        <p:spPr>
          <a:xfrm>
            <a:off x="5050243" y="114122"/>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pic>
        <p:nvPicPr>
          <p:cNvPr id="3" name="Picture 2" descr="QR code">
            <a:extLst>
              <a:ext uri="{FF2B5EF4-FFF2-40B4-BE49-F238E27FC236}">
                <a16:creationId xmlns:a16="http://schemas.microsoft.com/office/drawing/2014/main" id="{E9E7375D-76EB-48DC-916D-CFAE9ECC88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4000" y="6646485"/>
            <a:ext cx="1191006" cy="1191006"/>
          </a:xfrm>
          <a:prstGeom prst="rect">
            <a:avLst/>
          </a:prstGeom>
        </p:spPr>
      </p:pic>
      <p:sp>
        <p:nvSpPr>
          <p:cNvPr id="2" name="Title 1">
            <a:extLst>
              <a:ext uri="{FF2B5EF4-FFF2-40B4-BE49-F238E27FC236}">
                <a16:creationId xmlns:a16="http://schemas.microsoft.com/office/drawing/2014/main" id="{ABE620BF-96CD-2E46-94E5-F444608495FB}"/>
              </a:ext>
            </a:extLst>
          </p:cNvPr>
          <p:cNvSpPr>
            <a:spLocks noGrp="1"/>
          </p:cNvSpPr>
          <p:nvPr>
            <p:ph type="title"/>
          </p:nvPr>
        </p:nvSpPr>
        <p:spPr>
          <a:xfrm>
            <a:off x="166300" y="86320"/>
            <a:ext cx="4746786" cy="979706"/>
          </a:xfrm>
        </p:spPr>
        <p:txBody>
          <a:bodyPr/>
          <a:lstStyle/>
          <a:p>
            <a:pPr rtl="0" eaLnBrk="1" fontAlgn="base" latinLnBrk="0" hangingPunct="1"/>
            <a:r>
              <a:rPr lang="en-GB" sz="2000" b="1" kern="1200" dirty="0">
                <a:solidFill>
                  <a:srgbClr val="FFFFFF"/>
                </a:solidFill>
                <a:effectLst/>
                <a:latin typeface="Century Gothic" panose="020B0502020202020204" pitchFamily="34" charset="0"/>
                <a:ea typeface="+mn-ea"/>
                <a:cs typeface="+mn-cs"/>
              </a:rPr>
              <a:t>Talking about what groups of people did; Talking about what you did and have done</a:t>
            </a:r>
            <a:endParaRPr lang="en-GB" dirty="0">
              <a:effectLst/>
            </a:endParaRPr>
          </a:p>
        </p:txBody>
      </p:sp>
    </p:spTree>
    <p:extLst>
      <p:ext uri="{BB962C8B-B14F-4D97-AF65-F5344CB8AC3E}">
        <p14:creationId xmlns:p14="http://schemas.microsoft.com/office/powerpoint/2010/main" val="501501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6</a:t>
            </a:r>
          </a:p>
        </p:txBody>
      </p:sp>
      <p:sp>
        <p:nvSpPr>
          <p:cNvPr id="63" name="Rectangle 62">
            <a:extLst>
              <a:ext uri="{FF2B5EF4-FFF2-40B4-BE49-F238E27FC236}">
                <a16:creationId xmlns:a16="http://schemas.microsoft.com/office/drawing/2014/main" id="{FB267402-7D2C-7B4C-8BE1-4D75A62D4651}"/>
              </a:ext>
            </a:extLst>
          </p:cNvPr>
          <p:cNvSpPr/>
          <p:nvPr/>
        </p:nvSpPr>
        <p:spPr>
          <a:xfrm>
            <a:off x="98389" y="144043"/>
            <a:ext cx="936475" cy="369332"/>
          </a:xfrm>
          <a:prstGeom prst="rect">
            <a:avLst/>
          </a:prstGeom>
        </p:spPr>
        <p:txBody>
          <a:bodyPr wrap="non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Liaison</a:t>
            </a:r>
            <a:endParaRPr lang="en-GB" dirty="0">
              <a:solidFill>
                <a:srgbClr val="000000"/>
              </a:solidFill>
              <a:latin typeface="Century Gothic" panose="020B0502020202020204" pitchFamily="34" charset="0"/>
            </a:endParaRPr>
          </a:p>
        </p:txBody>
      </p:sp>
      <p:sp>
        <p:nvSpPr>
          <p:cNvPr id="65" name="Rectangle 64">
            <a:extLst>
              <a:ext uri="{FF2B5EF4-FFF2-40B4-BE49-F238E27FC236}">
                <a16:creationId xmlns:a16="http://schemas.microsoft.com/office/drawing/2014/main" id="{99A44A19-F5D8-CD43-A263-6AF2556FF417}"/>
              </a:ext>
            </a:extLst>
          </p:cNvPr>
          <p:cNvSpPr/>
          <p:nvPr/>
        </p:nvSpPr>
        <p:spPr>
          <a:xfrm>
            <a:off x="108000" y="639494"/>
            <a:ext cx="6676200" cy="5262979"/>
          </a:xfrm>
          <a:prstGeom prst="rect">
            <a:avLst/>
          </a:prstGeom>
        </p:spPr>
        <p:txBody>
          <a:bodyPr wrap="square">
            <a:spAutoFit/>
          </a:bodyPr>
          <a:lstStyle/>
          <a:p>
            <a:pPr lvl="0">
              <a:defRPr/>
            </a:pPr>
            <a:r>
              <a:rPr lang="en-US" sz="1600" dirty="0">
                <a:latin typeface="Century Gothic" panose="020F0302020204030204"/>
              </a:rPr>
              <a:t>If a word normally ends with a Silent Final Consonant, </a:t>
            </a:r>
            <a:r>
              <a:rPr lang="en-US" sz="1600" b="1" dirty="0">
                <a:latin typeface="Century Gothic" panose="020F0302020204030204"/>
              </a:rPr>
              <a:t>the final consonant is pronounced</a:t>
            </a:r>
            <a:r>
              <a:rPr lang="en-US" sz="1600" dirty="0">
                <a:latin typeface="Century Gothic" panose="020F0302020204030204"/>
              </a:rPr>
              <a:t> before a word beginning with </a:t>
            </a:r>
            <a:r>
              <a:rPr lang="en-US" sz="1600" b="1" dirty="0">
                <a:latin typeface="Century Gothic" panose="020F0302020204030204"/>
              </a:rPr>
              <a:t>[h] </a:t>
            </a:r>
            <a:r>
              <a:rPr lang="en-US" sz="1600" dirty="0">
                <a:latin typeface="Century Gothic" panose="020F0302020204030204"/>
              </a:rPr>
              <a:t>or </a:t>
            </a:r>
            <a:r>
              <a:rPr lang="en-US" sz="1600" b="1" dirty="0">
                <a:latin typeface="Century Gothic" panose="020F0302020204030204"/>
              </a:rPr>
              <a:t>a vowel</a:t>
            </a:r>
            <a:r>
              <a:rPr lang="en-US" sz="1600" dirty="0">
                <a:latin typeface="Century Gothic" panose="020F0302020204030204"/>
              </a:rPr>
              <a:t>. This is called </a:t>
            </a:r>
            <a:r>
              <a:rPr lang="en-US" sz="1600" b="1" dirty="0">
                <a:latin typeface="Century Gothic" panose="020F0302020204030204"/>
              </a:rPr>
              <a:t>liaison</a:t>
            </a:r>
            <a:r>
              <a:rPr lang="en-US" sz="1600" dirty="0">
                <a:latin typeface="Century Gothic" panose="020F0302020204030204"/>
              </a:rPr>
              <a:t>. </a:t>
            </a:r>
          </a:p>
          <a:p>
            <a:pPr lvl="0">
              <a:defRPr/>
            </a:pPr>
            <a:endParaRPr lang="en-US" sz="1600" dirty="0">
              <a:latin typeface="Century Gothic" panose="020F0302020204030204"/>
            </a:endParaRPr>
          </a:p>
          <a:p>
            <a:pPr lvl="0">
              <a:defRPr/>
            </a:pPr>
            <a:r>
              <a:rPr lang="en-US" sz="1600" dirty="0">
                <a:latin typeface="Century Gothic" panose="020F0302020204030204"/>
              </a:rPr>
              <a:t>Here are some examples:</a:t>
            </a:r>
          </a:p>
          <a:p>
            <a:pPr lvl="0">
              <a:defRPr/>
            </a:pPr>
            <a:endParaRPr lang="en-US" sz="1600" dirty="0">
              <a:latin typeface="Century Gothic" panose="020F0302020204030204"/>
            </a:endParaRPr>
          </a:p>
          <a:p>
            <a:pPr lvl="0">
              <a:defRPr/>
            </a:pPr>
            <a:r>
              <a:rPr lang="en-US" sz="1600" b="1" dirty="0" err="1">
                <a:latin typeface="Century Gothic" panose="020F0302020204030204"/>
              </a:rPr>
              <a:t>C’es</a:t>
            </a:r>
            <a:r>
              <a:rPr lang="en-US" sz="1600" b="1" dirty="0" err="1">
                <a:solidFill>
                  <a:srgbClr val="EE6000"/>
                </a:solidFill>
                <a:latin typeface="Century Gothic" panose="020F0302020204030204"/>
              </a:rPr>
              <a:t>t</a:t>
            </a:r>
            <a:r>
              <a:rPr lang="en-US" sz="1600" b="1" dirty="0">
                <a:latin typeface="Century Gothic" panose="020F0302020204030204"/>
              </a:rPr>
              <a:t> </a:t>
            </a:r>
            <a:r>
              <a:rPr lang="en-US" sz="1600" b="1" dirty="0" err="1">
                <a:solidFill>
                  <a:srgbClr val="EE6000"/>
                </a:solidFill>
                <a:latin typeface="Century Gothic" panose="020F0302020204030204"/>
              </a:rPr>
              <a:t>a</a:t>
            </a:r>
            <a:r>
              <a:rPr lang="en-US" sz="1600" b="1" dirty="0" err="1">
                <a:latin typeface="Century Gothic" panose="020F0302020204030204"/>
              </a:rPr>
              <a:t>musant</a:t>
            </a:r>
            <a:r>
              <a:rPr lang="en-US" sz="1600" b="1" dirty="0">
                <a:latin typeface="Century Gothic" panose="020F0302020204030204"/>
              </a:rPr>
              <a:t>			</a:t>
            </a:r>
            <a:r>
              <a:rPr lang="en-US" sz="1600" dirty="0">
                <a:latin typeface="Century Gothic" panose="020F0302020204030204"/>
              </a:rPr>
              <a:t>It’s funny.</a:t>
            </a:r>
            <a:endParaRPr lang="en-US" sz="1600" b="1" dirty="0">
              <a:latin typeface="Century Gothic" panose="020F0302020204030204"/>
            </a:endParaRPr>
          </a:p>
          <a:p>
            <a:pPr lvl="0">
              <a:defRPr/>
            </a:pPr>
            <a:endParaRPr lang="en-US" sz="1600" dirty="0">
              <a:latin typeface="Century Gothic" panose="020F0302020204030204"/>
            </a:endParaRPr>
          </a:p>
          <a:p>
            <a:pPr lvl="0">
              <a:defRPr/>
            </a:pPr>
            <a:r>
              <a:rPr lang="en-US" sz="1600" dirty="0">
                <a:latin typeface="Century Gothic" panose="020F0302020204030204"/>
              </a:rPr>
              <a:t>Because the </a:t>
            </a:r>
            <a:r>
              <a:rPr lang="en-US" sz="1600" b="1" dirty="0">
                <a:solidFill>
                  <a:srgbClr val="EE6000"/>
                </a:solidFill>
                <a:latin typeface="Century Gothic" panose="020F0302020204030204"/>
              </a:rPr>
              <a:t>-t </a:t>
            </a:r>
            <a:r>
              <a:rPr lang="en-US" sz="1600" dirty="0">
                <a:latin typeface="Century Gothic" panose="020F0302020204030204"/>
              </a:rPr>
              <a:t>is followed by </a:t>
            </a:r>
            <a:r>
              <a:rPr lang="en-US" sz="1600" b="1" dirty="0">
                <a:latin typeface="Century Gothic" panose="020F0302020204030204"/>
              </a:rPr>
              <a:t>a</a:t>
            </a:r>
            <a:r>
              <a:rPr lang="en-US" sz="1600" dirty="0">
                <a:latin typeface="Century Gothic" panose="020F0302020204030204"/>
              </a:rPr>
              <a:t> </a:t>
            </a:r>
            <a:r>
              <a:rPr lang="en-US" sz="1600" b="1" dirty="0">
                <a:latin typeface="Century Gothic" panose="020F0302020204030204"/>
              </a:rPr>
              <a:t>vowel</a:t>
            </a:r>
            <a:r>
              <a:rPr lang="en-US" sz="1600" dirty="0">
                <a:latin typeface="Century Gothic" panose="020F0302020204030204"/>
              </a:rPr>
              <a:t>, it is pronounced.</a:t>
            </a:r>
          </a:p>
          <a:p>
            <a:pPr lvl="0">
              <a:defRPr/>
            </a:pPr>
            <a:endParaRPr lang="en-US" sz="1600" dirty="0">
              <a:latin typeface="Century Gothic" panose="020F0302020204030204"/>
            </a:endParaRPr>
          </a:p>
          <a:p>
            <a:pPr lvl="0">
              <a:defRPr/>
            </a:pPr>
            <a:r>
              <a:rPr lang="en-US" sz="1600" b="1" dirty="0">
                <a:latin typeface="Century Gothic" panose="020F0302020204030204"/>
              </a:rPr>
              <a:t>Je parle avec mo</a:t>
            </a:r>
            <a:r>
              <a:rPr lang="en-US" sz="1600" b="1" dirty="0">
                <a:solidFill>
                  <a:srgbClr val="EE6000"/>
                </a:solidFill>
                <a:latin typeface="Century Gothic" panose="020F0302020204030204"/>
              </a:rPr>
              <a:t>n</a:t>
            </a:r>
            <a:r>
              <a:rPr lang="en-US" sz="1600" b="1" dirty="0">
                <a:latin typeface="Century Gothic" panose="020F0302020204030204"/>
              </a:rPr>
              <a:t> </a:t>
            </a:r>
            <a:r>
              <a:rPr lang="en-US" sz="1600" b="1" dirty="0" err="1">
                <a:solidFill>
                  <a:srgbClr val="EE6000"/>
                </a:solidFill>
                <a:latin typeface="Century Gothic" panose="020F0302020204030204"/>
              </a:rPr>
              <a:t>a</a:t>
            </a:r>
            <a:r>
              <a:rPr lang="en-US" sz="1600" b="1" dirty="0" err="1">
                <a:latin typeface="Century Gothic" panose="020F0302020204030204"/>
              </a:rPr>
              <a:t>mi</a:t>
            </a:r>
            <a:r>
              <a:rPr lang="en-US" sz="1600" b="1" dirty="0">
                <a:latin typeface="Century Gothic" panose="020F0302020204030204"/>
              </a:rPr>
              <a:t>.</a:t>
            </a:r>
            <a:r>
              <a:rPr lang="en-US" sz="1600" dirty="0">
                <a:latin typeface="Century Gothic" panose="020F0302020204030204"/>
              </a:rPr>
              <a:t>		I speak with my friend.</a:t>
            </a:r>
            <a:endParaRPr lang="en-US" sz="1600" b="1" dirty="0">
              <a:latin typeface="Century Gothic" panose="020F0302020204030204"/>
            </a:endParaRPr>
          </a:p>
          <a:p>
            <a:pPr lvl="0">
              <a:defRPr/>
            </a:pPr>
            <a:endParaRPr lang="en-US" sz="1600" b="1" dirty="0">
              <a:latin typeface="Century Gothic" panose="020F0302020204030204"/>
            </a:endParaRPr>
          </a:p>
          <a:p>
            <a:pPr lvl="0">
              <a:defRPr/>
            </a:pPr>
            <a:r>
              <a:rPr lang="en-US" sz="1600" dirty="0">
                <a:latin typeface="Century Gothic" panose="020F0302020204030204"/>
              </a:rPr>
              <a:t>Because the </a:t>
            </a:r>
            <a:r>
              <a:rPr lang="en-US" sz="1600" b="1" dirty="0">
                <a:solidFill>
                  <a:srgbClr val="EE6000"/>
                </a:solidFill>
                <a:latin typeface="Century Gothic" panose="020F0302020204030204"/>
              </a:rPr>
              <a:t>-n </a:t>
            </a:r>
            <a:r>
              <a:rPr lang="en-US" sz="1600" dirty="0">
                <a:latin typeface="Century Gothic" panose="020F0302020204030204"/>
              </a:rPr>
              <a:t>is followed by </a:t>
            </a:r>
            <a:r>
              <a:rPr lang="en-US" sz="1600" b="1" dirty="0">
                <a:latin typeface="Century Gothic" panose="020F0302020204030204"/>
              </a:rPr>
              <a:t>a</a:t>
            </a:r>
            <a:r>
              <a:rPr lang="en-US" sz="1600" dirty="0">
                <a:latin typeface="Century Gothic" panose="020F0302020204030204"/>
              </a:rPr>
              <a:t> </a:t>
            </a:r>
            <a:r>
              <a:rPr lang="en-US" sz="1600" b="1" dirty="0">
                <a:latin typeface="Century Gothic" panose="020F0302020204030204"/>
              </a:rPr>
              <a:t>vowel</a:t>
            </a:r>
            <a:r>
              <a:rPr lang="en-US" sz="1600" dirty="0">
                <a:latin typeface="Century Gothic" panose="020F0302020204030204"/>
              </a:rPr>
              <a:t>, it is pronounced.</a:t>
            </a:r>
          </a:p>
          <a:p>
            <a:pPr lvl="0">
              <a:defRPr/>
            </a:pPr>
            <a:endParaRPr lang="en-US" sz="1600" dirty="0">
              <a:latin typeface="Century Gothic" panose="020F0302020204030204"/>
            </a:endParaRPr>
          </a:p>
          <a:p>
            <a:pPr lvl="0">
              <a:defRPr/>
            </a:pPr>
            <a:r>
              <a:rPr lang="en-US" sz="1600" b="1" dirty="0" err="1">
                <a:latin typeface="Century Gothic" panose="020F0302020204030204"/>
              </a:rPr>
              <a:t>Voici</a:t>
            </a:r>
            <a:r>
              <a:rPr lang="en-US" sz="1600" b="1" dirty="0">
                <a:latin typeface="Century Gothic" panose="020F0302020204030204"/>
              </a:rPr>
              <a:t> troi</a:t>
            </a:r>
            <a:r>
              <a:rPr lang="en-US" sz="1600" b="1" dirty="0">
                <a:solidFill>
                  <a:srgbClr val="EE6000"/>
                </a:solidFill>
                <a:latin typeface="Century Gothic" panose="020F0302020204030204"/>
              </a:rPr>
              <a:t>s </a:t>
            </a:r>
            <a:r>
              <a:rPr lang="en-US" sz="1600" b="1" dirty="0" err="1">
                <a:solidFill>
                  <a:srgbClr val="EE6000"/>
                </a:solidFill>
                <a:latin typeface="Century Gothic" panose="020F0302020204030204"/>
              </a:rPr>
              <a:t>h</a:t>
            </a:r>
            <a:r>
              <a:rPr lang="en-US" sz="1600" b="1" dirty="0" err="1">
                <a:latin typeface="Century Gothic" panose="020F0302020204030204"/>
              </a:rPr>
              <a:t>ôtels</a:t>
            </a:r>
            <a:r>
              <a:rPr lang="en-US" sz="1600" b="1" dirty="0">
                <a:latin typeface="Century Gothic" panose="020F0302020204030204"/>
              </a:rPr>
              <a:t>.</a:t>
            </a:r>
            <a:r>
              <a:rPr lang="en-US" sz="1600" dirty="0">
                <a:latin typeface="Century Gothic" panose="020F0302020204030204"/>
              </a:rPr>
              <a:t>			Here are three ideas.</a:t>
            </a:r>
            <a:endParaRPr lang="en-US" sz="1600" b="1" dirty="0">
              <a:latin typeface="Century Gothic" panose="020F0302020204030204"/>
            </a:endParaRPr>
          </a:p>
          <a:p>
            <a:pPr lvl="0">
              <a:defRPr/>
            </a:pPr>
            <a:endParaRPr lang="en-US" sz="1600" b="1" dirty="0">
              <a:latin typeface="Century Gothic" panose="020F0302020204030204"/>
            </a:endParaRPr>
          </a:p>
          <a:p>
            <a:pPr lvl="0">
              <a:defRPr/>
            </a:pPr>
            <a:r>
              <a:rPr lang="en-US" sz="1600" dirty="0">
                <a:latin typeface="Century Gothic" panose="020F0302020204030204"/>
              </a:rPr>
              <a:t>Because the </a:t>
            </a:r>
            <a:r>
              <a:rPr lang="en-US" sz="1600" b="1" dirty="0">
                <a:solidFill>
                  <a:srgbClr val="EE6000"/>
                </a:solidFill>
                <a:latin typeface="Century Gothic" panose="020F0302020204030204"/>
              </a:rPr>
              <a:t>-s </a:t>
            </a:r>
            <a:r>
              <a:rPr lang="en-US" sz="1600" dirty="0">
                <a:latin typeface="Century Gothic" panose="020F0302020204030204"/>
              </a:rPr>
              <a:t>is followed by an </a:t>
            </a:r>
            <a:r>
              <a:rPr lang="en-US" sz="1600" b="1" dirty="0">
                <a:latin typeface="Century Gothic" panose="020F0302020204030204"/>
              </a:rPr>
              <a:t>h-</a:t>
            </a:r>
            <a:r>
              <a:rPr lang="en-US" sz="1600" dirty="0">
                <a:latin typeface="Century Gothic" panose="020F0302020204030204"/>
              </a:rPr>
              <a:t>, it is pronounced.</a:t>
            </a:r>
          </a:p>
          <a:p>
            <a:pPr lvl="0">
              <a:defRPr/>
            </a:pPr>
            <a:endParaRPr lang="en-US" sz="1600" dirty="0">
              <a:latin typeface="Century Gothic" panose="020F0302020204030204"/>
            </a:endParaRPr>
          </a:p>
          <a:p>
            <a:pPr lvl="0">
              <a:defRPr/>
            </a:pPr>
            <a:r>
              <a:rPr lang="en-US" sz="1600" b="1" dirty="0">
                <a:latin typeface="Century Gothic" panose="020F0302020204030204"/>
              </a:rPr>
              <a:t>Il y a deu</a:t>
            </a:r>
            <a:r>
              <a:rPr lang="en-US" sz="1600" b="1" dirty="0">
                <a:solidFill>
                  <a:srgbClr val="EE6000"/>
                </a:solidFill>
                <a:latin typeface="Century Gothic" panose="020F0302020204030204"/>
              </a:rPr>
              <a:t>x</a:t>
            </a:r>
            <a:r>
              <a:rPr lang="en-US" sz="1600" b="1" dirty="0">
                <a:latin typeface="Century Gothic" panose="020F0302020204030204"/>
              </a:rPr>
              <a:t> </a:t>
            </a:r>
            <a:r>
              <a:rPr lang="en-US" sz="1600" b="1" dirty="0" err="1">
                <a:solidFill>
                  <a:srgbClr val="EE6000"/>
                </a:solidFill>
                <a:latin typeface="Century Gothic" panose="020F0302020204030204"/>
              </a:rPr>
              <a:t>é</a:t>
            </a:r>
            <a:r>
              <a:rPr lang="en-US" sz="1600" b="1" dirty="0" err="1">
                <a:latin typeface="Century Gothic" panose="020F0302020204030204"/>
              </a:rPr>
              <a:t>quipes</a:t>
            </a:r>
            <a:r>
              <a:rPr lang="en-US" sz="1600" b="1" dirty="0">
                <a:latin typeface="Century Gothic" panose="020F0302020204030204"/>
              </a:rPr>
              <a:t>.</a:t>
            </a:r>
            <a:r>
              <a:rPr lang="en-US" sz="1600" dirty="0">
                <a:latin typeface="Century Gothic" panose="020F0302020204030204"/>
              </a:rPr>
              <a:t>		There are two teams.</a:t>
            </a:r>
            <a:endParaRPr lang="en-US" sz="1600" b="1" dirty="0">
              <a:latin typeface="Century Gothic" panose="020F0302020204030204"/>
            </a:endParaRPr>
          </a:p>
          <a:p>
            <a:pPr lvl="0">
              <a:defRPr/>
            </a:pPr>
            <a:endParaRPr lang="en-US" sz="1600" b="1" dirty="0">
              <a:latin typeface="Century Gothic" panose="020F0302020204030204"/>
            </a:endParaRPr>
          </a:p>
          <a:p>
            <a:pPr lvl="0">
              <a:defRPr/>
            </a:pPr>
            <a:r>
              <a:rPr lang="en-US" sz="1600" dirty="0">
                <a:latin typeface="Century Gothic" panose="020F0302020204030204"/>
              </a:rPr>
              <a:t>Because the </a:t>
            </a:r>
            <a:r>
              <a:rPr lang="en-US" sz="1600" b="1" dirty="0">
                <a:solidFill>
                  <a:srgbClr val="EE6000"/>
                </a:solidFill>
                <a:latin typeface="Century Gothic" panose="020F0302020204030204"/>
              </a:rPr>
              <a:t>-x </a:t>
            </a:r>
            <a:r>
              <a:rPr lang="en-US" sz="1600" dirty="0">
                <a:latin typeface="Century Gothic" panose="020F0302020204030204"/>
              </a:rPr>
              <a:t>is followed by </a:t>
            </a:r>
            <a:r>
              <a:rPr lang="en-US" sz="1600" b="1" dirty="0">
                <a:latin typeface="Century Gothic" panose="020F0302020204030204"/>
              </a:rPr>
              <a:t>a vowel</a:t>
            </a:r>
            <a:r>
              <a:rPr lang="en-US" sz="1600" dirty="0">
                <a:latin typeface="Century Gothic" panose="020F0302020204030204"/>
              </a:rPr>
              <a:t>, it is pronounced like a -</a:t>
            </a:r>
            <a:r>
              <a:rPr lang="en-US" sz="1600" b="1" dirty="0">
                <a:latin typeface="Century Gothic" panose="020F0302020204030204"/>
              </a:rPr>
              <a:t>z.</a:t>
            </a:r>
            <a:endParaRPr lang="en-US" sz="1600" dirty="0">
              <a:latin typeface="Century Gothic" panose="020F0302020204030204"/>
            </a:endParaRPr>
          </a:p>
        </p:txBody>
      </p:sp>
      <p:sp>
        <p:nvSpPr>
          <p:cNvPr id="74" name="Rectangle 73">
            <a:extLst>
              <a:ext uri="{FF2B5EF4-FFF2-40B4-BE49-F238E27FC236}">
                <a16:creationId xmlns:a16="http://schemas.microsoft.com/office/drawing/2014/main" id="{AF10C13B-D246-6846-AF6B-AF5FC45994F8}"/>
              </a:ext>
            </a:extLst>
          </p:cNvPr>
          <p:cNvSpPr/>
          <p:nvPr/>
        </p:nvSpPr>
        <p:spPr>
          <a:xfrm>
            <a:off x="108000" y="6094806"/>
            <a:ext cx="2343911" cy="369332"/>
          </a:xfrm>
          <a:prstGeom prst="rect">
            <a:avLst/>
          </a:prstGeom>
        </p:spPr>
        <p:txBody>
          <a:bodyPr wrap="non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Syllables and Stress</a:t>
            </a:r>
            <a:endParaRPr lang="en-GB" dirty="0">
              <a:solidFill>
                <a:srgbClr val="000000"/>
              </a:solidFill>
              <a:latin typeface="Century Gothic" panose="020B0502020202020204" pitchFamily="34" charset="0"/>
            </a:endParaRPr>
          </a:p>
        </p:txBody>
      </p:sp>
      <p:sp>
        <p:nvSpPr>
          <p:cNvPr id="75" name="Rectangle 74">
            <a:extLst>
              <a:ext uri="{FF2B5EF4-FFF2-40B4-BE49-F238E27FC236}">
                <a16:creationId xmlns:a16="http://schemas.microsoft.com/office/drawing/2014/main" id="{4FC51C09-50D4-DE49-AA6D-258D1670D856}"/>
              </a:ext>
            </a:extLst>
          </p:cNvPr>
          <p:cNvSpPr/>
          <p:nvPr/>
        </p:nvSpPr>
        <p:spPr>
          <a:xfrm>
            <a:off x="108000" y="6590557"/>
            <a:ext cx="6797080" cy="1815882"/>
          </a:xfrm>
          <a:prstGeom prst="rect">
            <a:avLst/>
          </a:prstGeom>
        </p:spPr>
        <p:txBody>
          <a:bodyPr wrap="square">
            <a:spAutoFit/>
          </a:bodyPr>
          <a:lstStyle/>
          <a:p>
            <a:pPr lvl="0">
              <a:defRPr/>
            </a:pPr>
            <a:r>
              <a:rPr lang="en-US" sz="1600" dirty="0">
                <a:latin typeface="Century Gothic" panose="020F0302020204030204"/>
              </a:rPr>
              <a:t>French does not have the same system of stressed and unstressed syllables as English. </a:t>
            </a:r>
          </a:p>
          <a:p>
            <a:pPr lvl="0">
              <a:defRPr/>
            </a:pPr>
            <a:endParaRPr lang="en-US" sz="1600" dirty="0">
              <a:latin typeface="Century Gothic" panose="020F0302020204030204"/>
            </a:endParaRPr>
          </a:p>
          <a:p>
            <a:pPr lvl="0">
              <a:defRPr/>
            </a:pPr>
            <a:r>
              <a:rPr lang="en-US" sz="1600" dirty="0">
                <a:latin typeface="Century Gothic" panose="020F0302020204030204"/>
              </a:rPr>
              <a:t>All </a:t>
            </a:r>
            <a:r>
              <a:rPr lang="en-US" sz="1600" b="1" dirty="0">
                <a:latin typeface="Century Gothic" panose="020F0302020204030204"/>
              </a:rPr>
              <a:t>syllables</a:t>
            </a:r>
            <a:r>
              <a:rPr lang="en-US" sz="1600" dirty="0">
                <a:latin typeface="Century Gothic" panose="020F0302020204030204"/>
              </a:rPr>
              <a:t> are sounded fairly </a:t>
            </a:r>
            <a:r>
              <a:rPr lang="en-US" sz="1600" b="1" dirty="0">
                <a:latin typeface="Century Gothic" panose="020F0302020204030204"/>
              </a:rPr>
              <a:t>equally</a:t>
            </a:r>
            <a:r>
              <a:rPr lang="en-US" sz="1600" dirty="0">
                <a:latin typeface="Century Gothic" panose="020F0302020204030204"/>
              </a:rPr>
              <a:t>, with a bit of extra emphasis on the </a:t>
            </a:r>
            <a:r>
              <a:rPr lang="en-US" sz="1600" b="1" dirty="0">
                <a:latin typeface="Century Gothic" panose="020F0302020204030204"/>
              </a:rPr>
              <a:t>last spoken syllable</a:t>
            </a:r>
            <a:r>
              <a:rPr lang="en-US" sz="1600" dirty="0">
                <a:latin typeface="Century Gothic" panose="020F0302020204030204"/>
              </a:rPr>
              <a:t> of each word. </a:t>
            </a:r>
          </a:p>
          <a:p>
            <a:pPr lvl="0">
              <a:defRPr/>
            </a:pPr>
            <a:endParaRPr lang="en-US" sz="1600" dirty="0">
              <a:latin typeface="Century Gothic" panose="020F0302020204030204"/>
            </a:endParaRPr>
          </a:p>
          <a:p>
            <a:pPr lvl="0">
              <a:defRPr/>
            </a:pPr>
            <a:r>
              <a:rPr lang="en-US" sz="1600" dirty="0">
                <a:latin typeface="Century Gothic" panose="020F0302020204030204"/>
              </a:rPr>
              <a:t>Vowels are not ‘reduced’ – they are </a:t>
            </a:r>
            <a:r>
              <a:rPr lang="en-US" sz="1600" b="1" dirty="0">
                <a:latin typeface="Century Gothic" panose="020F0302020204030204"/>
              </a:rPr>
              <a:t>sounded in full. </a:t>
            </a:r>
          </a:p>
        </p:txBody>
      </p:sp>
      <p:sp>
        <p:nvSpPr>
          <p:cNvPr id="7" name="Arc 6" descr="Line highlight liaison between t and a ">
            <a:extLst>
              <a:ext uri="{FF2B5EF4-FFF2-40B4-BE49-F238E27FC236}">
                <a16:creationId xmlns:a16="http://schemas.microsoft.com/office/drawing/2014/main" id="{56B46F9E-252E-D24B-8795-5D11FDF63B54}"/>
              </a:ext>
            </a:extLst>
          </p:cNvPr>
          <p:cNvSpPr>
            <a:spLocks noChangeAspect="1"/>
          </p:cNvSpPr>
          <p:nvPr/>
        </p:nvSpPr>
        <p:spPr>
          <a:xfrm rot="7741879">
            <a:off x="608504" y="2139270"/>
            <a:ext cx="243372" cy="288000"/>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8" name="Arc 7" descr="Line highlighting the liaison between on and a">
            <a:extLst>
              <a:ext uri="{FF2B5EF4-FFF2-40B4-BE49-F238E27FC236}">
                <a16:creationId xmlns:a16="http://schemas.microsoft.com/office/drawing/2014/main" id="{5462BE18-9F15-FC47-86B7-FF8B82491E4C}"/>
              </a:ext>
            </a:extLst>
          </p:cNvPr>
          <p:cNvSpPr>
            <a:spLocks noChangeAspect="1"/>
          </p:cNvSpPr>
          <p:nvPr/>
        </p:nvSpPr>
        <p:spPr>
          <a:xfrm rot="7741879">
            <a:off x="1945127" y="3119877"/>
            <a:ext cx="243372" cy="288000"/>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9" name="Arc 8" descr="Line highlighting liaison between s and i ">
            <a:extLst>
              <a:ext uri="{FF2B5EF4-FFF2-40B4-BE49-F238E27FC236}">
                <a16:creationId xmlns:a16="http://schemas.microsoft.com/office/drawing/2014/main" id="{31F48BA3-AEF3-A049-974A-ABCBEE03BBF6}"/>
              </a:ext>
            </a:extLst>
          </p:cNvPr>
          <p:cNvSpPr>
            <a:spLocks noChangeAspect="1"/>
          </p:cNvSpPr>
          <p:nvPr/>
        </p:nvSpPr>
        <p:spPr>
          <a:xfrm rot="7741879">
            <a:off x="1035969" y="4121752"/>
            <a:ext cx="212951" cy="252000"/>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0" name="Arc 9" descr="Line highlighting the liaison between x and é">
            <a:extLst>
              <a:ext uri="{FF2B5EF4-FFF2-40B4-BE49-F238E27FC236}">
                <a16:creationId xmlns:a16="http://schemas.microsoft.com/office/drawing/2014/main" id="{52BBA5C6-EA5D-4346-A6CD-E47876973DB1}"/>
              </a:ext>
            </a:extLst>
          </p:cNvPr>
          <p:cNvSpPr>
            <a:spLocks noChangeAspect="1"/>
          </p:cNvSpPr>
          <p:nvPr/>
        </p:nvSpPr>
        <p:spPr>
          <a:xfrm rot="7741879">
            <a:off x="1124661" y="5098611"/>
            <a:ext cx="212951" cy="252000"/>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3" name="Picture 2" descr="Crying with laughter emoji">
            <a:extLst>
              <a:ext uri="{FF2B5EF4-FFF2-40B4-BE49-F238E27FC236}">
                <a16:creationId xmlns:a16="http://schemas.microsoft.com/office/drawing/2014/main" id="{A39CC1BB-43E5-0142-9A8A-33609A7E8B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5304" y="1901142"/>
            <a:ext cx="764255" cy="764255"/>
          </a:xfrm>
          <a:prstGeom prst="rect">
            <a:avLst/>
          </a:prstGeom>
        </p:spPr>
      </p:pic>
      <p:pic>
        <p:nvPicPr>
          <p:cNvPr id="5" name="Picture 4" descr="Clipart of two friends">
            <a:extLst>
              <a:ext uri="{FF2B5EF4-FFF2-40B4-BE49-F238E27FC236}">
                <a16:creationId xmlns:a16="http://schemas.microsoft.com/office/drawing/2014/main" id="{C3F6D72B-EE4A-994B-BF3E-9BA1FB4EAD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5842" y="2908473"/>
            <a:ext cx="813804" cy="710807"/>
          </a:xfrm>
          <a:prstGeom prst="rect">
            <a:avLst/>
          </a:prstGeom>
        </p:spPr>
      </p:pic>
      <p:pic>
        <p:nvPicPr>
          <p:cNvPr id="11" name="Picture 10" descr="Lightbulb ">
            <a:extLst>
              <a:ext uri="{FF2B5EF4-FFF2-40B4-BE49-F238E27FC236}">
                <a16:creationId xmlns:a16="http://schemas.microsoft.com/office/drawing/2014/main" id="{E8FF9E9B-B8A8-3F4D-9322-4501791FB6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5217" y="3908965"/>
            <a:ext cx="647228" cy="647228"/>
          </a:xfrm>
          <a:prstGeom prst="rect">
            <a:avLst/>
          </a:prstGeom>
        </p:spPr>
      </p:pic>
      <p:pic>
        <p:nvPicPr>
          <p:cNvPr id="13" name="Picture 12" descr="Group of people">
            <a:extLst>
              <a:ext uri="{FF2B5EF4-FFF2-40B4-BE49-F238E27FC236}">
                <a16:creationId xmlns:a16="http://schemas.microsoft.com/office/drawing/2014/main" id="{466394DD-3ACC-3E44-91D6-FE657ED2E7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5031" y="4911421"/>
            <a:ext cx="1235347" cy="617674"/>
          </a:xfrm>
          <a:prstGeom prst="rect">
            <a:avLst/>
          </a:prstGeom>
        </p:spPr>
      </p:pic>
    </p:spTree>
    <p:extLst>
      <p:ext uri="{BB962C8B-B14F-4D97-AF65-F5344CB8AC3E}">
        <p14:creationId xmlns:p14="http://schemas.microsoft.com/office/powerpoint/2010/main" val="407939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80D9706-8C47-D347-ACBA-A15B06384BA4}"/>
              </a:ext>
            </a:extLst>
          </p:cNvPr>
          <p:cNvSpPr/>
          <p:nvPr/>
        </p:nvSpPr>
        <p:spPr>
          <a:xfrm>
            <a:off x="108000" y="1035888"/>
            <a:ext cx="6823152" cy="4278094"/>
          </a:xfrm>
          <a:prstGeom prst="rect">
            <a:avLst/>
          </a:prstGeom>
        </p:spPr>
        <p:txBody>
          <a:bodyPr wrap="square">
            <a:spAutoFit/>
          </a:bodyPr>
          <a:lstStyle/>
          <a:p>
            <a:pPr lvl="0"/>
            <a:r>
              <a:rPr lang="en-GB" sz="1600" dirty="0">
                <a:latin typeface="Century Gothic" panose="020F0302020204030204"/>
              </a:rPr>
              <a:t>The </a:t>
            </a:r>
            <a:r>
              <a:rPr lang="en-GB" sz="1600" b="1" dirty="0">
                <a:latin typeface="Century Gothic" panose="020F0302020204030204"/>
              </a:rPr>
              <a:t>French perfect tense </a:t>
            </a:r>
            <a:r>
              <a:rPr lang="en-GB" sz="1600" dirty="0">
                <a:latin typeface="Century Gothic" panose="020F0302020204030204"/>
              </a:rPr>
              <a:t>has two equivalent tenses in English: </a:t>
            </a:r>
          </a:p>
          <a:p>
            <a:pPr lvl="0"/>
            <a:endParaRPr lang="en-GB" sz="1600" dirty="0">
              <a:latin typeface="Century Gothic" panose="020F0302020204030204"/>
            </a:endParaRPr>
          </a:p>
          <a:p>
            <a:pPr lvl="0"/>
            <a:r>
              <a:rPr lang="en-GB" sz="1600" dirty="0" err="1">
                <a:latin typeface="Century Gothic" panose="020F0302020204030204"/>
              </a:rPr>
              <a:t>J’</a:t>
            </a:r>
            <a:r>
              <a:rPr lang="en-GB" sz="1600" b="1" dirty="0" err="1">
                <a:latin typeface="Century Gothic" panose="020F0302020204030204"/>
              </a:rPr>
              <a:t>ai</a:t>
            </a:r>
            <a:r>
              <a:rPr lang="en-GB" sz="1600" b="1" dirty="0">
                <a:latin typeface="Century Gothic" panose="020F0302020204030204"/>
              </a:rPr>
              <a:t> fait </a:t>
            </a:r>
            <a:r>
              <a:rPr lang="en-GB" sz="1600" dirty="0">
                <a:latin typeface="Century Gothic" panose="020F0302020204030204"/>
              </a:rPr>
              <a:t>la </a:t>
            </a:r>
            <a:r>
              <a:rPr lang="en-GB" sz="1600" dirty="0" err="1">
                <a:latin typeface="Century Gothic" panose="020F0302020204030204"/>
              </a:rPr>
              <a:t>tâche</a:t>
            </a:r>
            <a:r>
              <a:rPr lang="en-GB" sz="1600" dirty="0">
                <a:latin typeface="Century Gothic" panose="020F0302020204030204"/>
              </a:rPr>
              <a:t>.	           I </a:t>
            </a:r>
            <a:r>
              <a:rPr lang="en-GB" sz="1600" b="1" dirty="0">
                <a:latin typeface="Century Gothic" panose="020F0302020204030204"/>
              </a:rPr>
              <a:t>did</a:t>
            </a:r>
            <a:r>
              <a:rPr lang="en-GB" sz="1600" dirty="0">
                <a:latin typeface="Century Gothic" panose="020F0302020204030204"/>
              </a:rPr>
              <a:t> the task (</a:t>
            </a:r>
            <a:r>
              <a:rPr lang="en-GB" sz="1600" b="1" dirty="0">
                <a:latin typeface="Century Gothic" panose="020F0302020204030204"/>
              </a:rPr>
              <a:t>simple past</a:t>
            </a:r>
            <a:r>
              <a:rPr lang="en-GB" sz="1600" dirty="0">
                <a:latin typeface="Century Gothic" panose="020F0302020204030204"/>
              </a:rPr>
              <a:t>)</a:t>
            </a:r>
            <a:br>
              <a:rPr lang="en-GB" sz="1600" dirty="0">
                <a:latin typeface="Century Gothic" panose="020F0302020204030204"/>
              </a:rPr>
            </a:br>
            <a:r>
              <a:rPr lang="en-GB" sz="1600" dirty="0">
                <a:latin typeface="Century Gothic" panose="020F0302020204030204"/>
              </a:rPr>
              <a:t>		           I </a:t>
            </a:r>
            <a:r>
              <a:rPr lang="en-GB" sz="1600" b="1" dirty="0">
                <a:latin typeface="Century Gothic" panose="020F0302020204030204"/>
              </a:rPr>
              <a:t>have done </a:t>
            </a:r>
            <a:r>
              <a:rPr lang="en-GB" sz="1600" dirty="0">
                <a:latin typeface="Century Gothic" panose="020F0302020204030204"/>
              </a:rPr>
              <a:t>the task (</a:t>
            </a:r>
            <a:r>
              <a:rPr lang="en-GB" sz="1600" b="1" dirty="0">
                <a:latin typeface="Century Gothic" panose="020F0302020204030204"/>
              </a:rPr>
              <a:t>present perfect</a:t>
            </a:r>
            <a:r>
              <a:rPr lang="en-GB" sz="1600" dirty="0">
                <a:latin typeface="Century Gothic" panose="020F0302020204030204"/>
              </a:rPr>
              <a:t>)</a:t>
            </a:r>
            <a:endParaRPr lang="en-GB" sz="1600" baseline="-25000" dirty="0">
              <a:latin typeface="Century Gothic" panose="020F0302020204030204"/>
            </a:endParaRPr>
          </a:p>
          <a:p>
            <a:pPr lvl="0"/>
            <a:endParaRPr lang="en-GB" sz="1600" dirty="0">
              <a:latin typeface="Century Gothic" panose="020F0302020204030204"/>
            </a:endParaRPr>
          </a:p>
          <a:p>
            <a:r>
              <a:rPr lang="en-GB" sz="1600" dirty="0">
                <a:latin typeface="Century Gothic" panose="020F0302020204030204"/>
              </a:rPr>
              <a:t>We use the </a:t>
            </a:r>
            <a:r>
              <a:rPr lang="en-GB" sz="1600" b="1" dirty="0">
                <a:latin typeface="Century Gothic" panose="020F0302020204030204"/>
              </a:rPr>
              <a:t>simple past </a:t>
            </a:r>
            <a:r>
              <a:rPr lang="en-GB" sz="1600" dirty="0">
                <a:latin typeface="Century Gothic" panose="020F0302020204030204"/>
              </a:rPr>
              <a:t>when we know </a:t>
            </a:r>
            <a:r>
              <a:rPr lang="en-GB" sz="1600" b="1" dirty="0">
                <a:latin typeface="Century Gothic" panose="020F0302020204030204"/>
              </a:rPr>
              <a:t>the specific time </a:t>
            </a:r>
            <a:r>
              <a:rPr lang="en-GB" sz="1600" dirty="0">
                <a:latin typeface="Century Gothic" panose="020F0302020204030204"/>
              </a:rPr>
              <a:t>at which something happened (day, month, year):</a:t>
            </a:r>
          </a:p>
          <a:p>
            <a:endParaRPr lang="en-GB" sz="1600" dirty="0">
              <a:latin typeface="Century Gothic" panose="020F0302020204030204"/>
            </a:endParaRPr>
          </a:p>
          <a:p>
            <a:pPr lvl="0"/>
            <a:r>
              <a:rPr lang="en-GB" sz="1600" dirty="0" err="1">
                <a:latin typeface="Century Gothic" panose="020F0302020204030204"/>
              </a:rPr>
              <a:t>J’</a:t>
            </a:r>
            <a:r>
              <a:rPr lang="en-GB" sz="1600" b="1" dirty="0" err="1">
                <a:latin typeface="Century Gothic" panose="020F0302020204030204"/>
              </a:rPr>
              <a:t>ai</a:t>
            </a:r>
            <a:r>
              <a:rPr lang="en-GB" sz="1600" b="1" dirty="0">
                <a:latin typeface="Century Gothic" panose="020F0302020204030204"/>
              </a:rPr>
              <a:t> fait </a:t>
            </a:r>
            <a:r>
              <a:rPr lang="en-GB" sz="1600" dirty="0">
                <a:latin typeface="Century Gothic" panose="020F0302020204030204"/>
              </a:rPr>
              <a:t>la </a:t>
            </a:r>
            <a:r>
              <a:rPr lang="en-GB" sz="1600" dirty="0" err="1">
                <a:latin typeface="Century Gothic" panose="020F0302020204030204"/>
              </a:rPr>
              <a:t>tâche</a:t>
            </a:r>
            <a:r>
              <a:rPr lang="en-GB" sz="1600" dirty="0">
                <a:latin typeface="Century Gothic" panose="020F0302020204030204"/>
              </a:rPr>
              <a:t> </a:t>
            </a:r>
            <a:r>
              <a:rPr lang="en-GB" sz="1600" b="1" dirty="0" err="1">
                <a:latin typeface="Century Gothic" panose="020F0302020204030204"/>
              </a:rPr>
              <a:t>hier</a:t>
            </a:r>
            <a:r>
              <a:rPr lang="en-GB" sz="1600" dirty="0">
                <a:latin typeface="Century Gothic" panose="020F0302020204030204"/>
              </a:rPr>
              <a:t>.       I </a:t>
            </a:r>
            <a:r>
              <a:rPr lang="en-GB" sz="1600" b="1" dirty="0">
                <a:latin typeface="Century Gothic" panose="020F0302020204030204"/>
              </a:rPr>
              <a:t>did</a:t>
            </a:r>
            <a:r>
              <a:rPr lang="en-GB" sz="1600" dirty="0">
                <a:latin typeface="Century Gothic" panose="020F0302020204030204"/>
              </a:rPr>
              <a:t> the task </a:t>
            </a:r>
            <a:r>
              <a:rPr lang="en-GB" sz="1600" b="1" dirty="0">
                <a:latin typeface="Century Gothic" panose="020F0302020204030204"/>
              </a:rPr>
              <a:t>yesterday</a:t>
            </a:r>
            <a:r>
              <a:rPr lang="en-GB" sz="1600" dirty="0">
                <a:latin typeface="Century Gothic" panose="020F0302020204030204"/>
              </a:rPr>
              <a:t>. </a:t>
            </a:r>
          </a:p>
          <a:p>
            <a:pPr lvl="0"/>
            <a:endParaRPr lang="en-GB" sz="1600" dirty="0">
              <a:latin typeface="Century Gothic" panose="020F0302020204030204"/>
            </a:endParaRPr>
          </a:p>
          <a:p>
            <a:pPr lvl="0"/>
            <a:r>
              <a:rPr lang="en-GB" sz="1600" dirty="0">
                <a:latin typeface="Century Gothic" panose="020F0302020204030204"/>
              </a:rPr>
              <a:t>When we </a:t>
            </a:r>
            <a:r>
              <a:rPr lang="en-GB" sz="1600" b="1" dirty="0">
                <a:latin typeface="Century Gothic" panose="020F0302020204030204"/>
              </a:rPr>
              <a:t>don’t know the specific time, </a:t>
            </a:r>
            <a:r>
              <a:rPr lang="en-GB" sz="1600" dirty="0">
                <a:latin typeface="Century Gothic" panose="020F0302020204030204"/>
              </a:rPr>
              <a:t>we can use either the </a:t>
            </a:r>
            <a:r>
              <a:rPr lang="en-GB" sz="1600" b="1" dirty="0">
                <a:latin typeface="Century Gothic" panose="020F0302020204030204"/>
              </a:rPr>
              <a:t>present perfect </a:t>
            </a:r>
            <a:r>
              <a:rPr lang="en-GB" sz="1600" dirty="0">
                <a:latin typeface="Century Gothic" panose="020F0302020204030204"/>
              </a:rPr>
              <a:t>or the </a:t>
            </a:r>
            <a:r>
              <a:rPr lang="en-GB" sz="1600" b="1" dirty="0">
                <a:latin typeface="Century Gothic" panose="020F0302020204030204"/>
              </a:rPr>
              <a:t>simple past</a:t>
            </a:r>
            <a:r>
              <a:rPr lang="en-GB" sz="1600" dirty="0">
                <a:latin typeface="Century Gothic" panose="020F0302020204030204"/>
              </a:rPr>
              <a:t>.  </a:t>
            </a:r>
          </a:p>
          <a:p>
            <a:pPr lvl="0"/>
            <a:endParaRPr lang="en-GB" sz="1600" dirty="0">
              <a:latin typeface="Century Gothic" panose="020F0302020204030204"/>
            </a:endParaRPr>
          </a:p>
          <a:p>
            <a:pPr lvl="0"/>
            <a:r>
              <a:rPr lang="en-GB" sz="1600" dirty="0">
                <a:latin typeface="Century Gothic" panose="020F0302020204030204"/>
              </a:rPr>
              <a:t>Il </a:t>
            </a:r>
            <a:r>
              <a:rPr lang="en-GB" sz="1600" b="1" dirty="0">
                <a:latin typeface="Century Gothic" panose="020F0302020204030204"/>
              </a:rPr>
              <a:t>a fait </a:t>
            </a:r>
            <a:r>
              <a:rPr lang="en-GB" sz="1600" dirty="0">
                <a:latin typeface="Century Gothic" panose="020F0302020204030204"/>
              </a:rPr>
              <a:t>la </a:t>
            </a:r>
            <a:r>
              <a:rPr lang="en-GB" sz="1600" dirty="0" err="1">
                <a:latin typeface="Century Gothic" panose="020F0302020204030204"/>
              </a:rPr>
              <a:t>tâche</a:t>
            </a:r>
            <a:r>
              <a:rPr lang="en-GB" sz="1600" dirty="0">
                <a:latin typeface="Century Gothic" panose="020F0302020204030204"/>
              </a:rPr>
              <a:t> </a:t>
            </a:r>
            <a:r>
              <a:rPr lang="en-GB" sz="1600" dirty="0" err="1">
                <a:latin typeface="Century Gothic" panose="020F0302020204030204"/>
              </a:rPr>
              <a:t>ici</a:t>
            </a:r>
            <a:r>
              <a:rPr lang="en-GB" sz="1600" dirty="0">
                <a:latin typeface="Century Gothic" panose="020F0302020204030204"/>
              </a:rPr>
              <a:t>.           He </a:t>
            </a:r>
            <a:r>
              <a:rPr lang="en-GB" sz="1600" b="1" dirty="0">
                <a:latin typeface="Century Gothic" panose="020F0302020204030204"/>
              </a:rPr>
              <a:t>did</a:t>
            </a:r>
            <a:r>
              <a:rPr lang="en-GB" sz="1600" dirty="0">
                <a:latin typeface="Century Gothic" panose="020F0302020204030204"/>
              </a:rPr>
              <a:t> the task here. (</a:t>
            </a:r>
            <a:r>
              <a:rPr lang="en-GB" sz="1600" b="1" dirty="0">
                <a:latin typeface="Century Gothic" panose="020F0302020204030204"/>
              </a:rPr>
              <a:t>simple past</a:t>
            </a:r>
            <a:r>
              <a:rPr lang="en-GB" sz="1600" dirty="0">
                <a:latin typeface="Century Gothic" panose="020F0302020204030204"/>
              </a:rPr>
              <a:t>)</a:t>
            </a:r>
          </a:p>
          <a:p>
            <a:pPr lvl="0"/>
            <a:r>
              <a:rPr lang="en-GB" sz="1600" dirty="0">
                <a:latin typeface="Century Gothic" panose="020F0302020204030204"/>
              </a:rPr>
              <a:t>		            He’</a:t>
            </a:r>
            <a:r>
              <a:rPr lang="en-GB" sz="1600" b="1" dirty="0">
                <a:latin typeface="Century Gothic" panose="020F0302020204030204"/>
              </a:rPr>
              <a:t>s</a:t>
            </a:r>
            <a:r>
              <a:rPr lang="en-GB" sz="1600" dirty="0">
                <a:latin typeface="Century Gothic" panose="020F0302020204030204"/>
              </a:rPr>
              <a:t> </a:t>
            </a:r>
            <a:r>
              <a:rPr lang="en-GB" sz="1600" b="1" dirty="0">
                <a:latin typeface="Century Gothic" panose="020F0302020204030204"/>
              </a:rPr>
              <a:t>done </a:t>
            </a:r>
            <a:r>
              <a:rPr lang="en-GB" sz="1600" dirty="0">
                <a:latin typeface="Century Gothic" panose="020F0302020204030204"/>
              </a:rPr>
              <a:t>the task here. (</a:t>
            </a:r>
            <a:r>
              <a:rPr lang="en-GB" sz="1600" b="1" dirty="0">
                <a:latin typeface="Century Gothic" panose="020F0302020204030204"/>
              </a:rPr>
              <a:t>present perfect</a:t>
            </a:r>
            <a:r>
              <a:rPr lang="en-GB" sz="1600" dirty="0">
                <a:latin typeface="Century Gothic" panose="020F0302020204030204"/>
              </a:rPr>
              <a:t>)</a:t>
            </a:r>
          </a:p>
          <a:p>
            <a:pPr lvl="0"/>
            <a:endParaRPr lang="en-GB" sz="1600" dirty="0">
              <a:latin typeface="Century Gothic" panose="020F0302020204030204"/>
            </a:endParaRPr>
          </a:p>
          <a:p>
            <a:pPr lvl="0"/>
            <a:r>
              <a:rPr lang="en-GB" sz="1600" dirty="0">
                <a:latin typeface="Century Gothic" panose="020F0302020204030204"/>
              </a:rPr>
              <a:t>In French, we use the </a:t>
            </a:r>
            <a:r>
              <a:rPr lang="en-GB" sz="1600" b="1" dirty="0">
                <a:latin typeface="Century Gothic" panose="020F0302020204030204"/>
              </a:rPr>
              <a:t>same tense </a:t>
            </a:r>
            <a:r>
              <a:rPr lang="en-GB" sz="1600" dirty="0">
                <a:latin typeface="Century Gothic" panose="020F0302020204030204"/>
              </a:rPr>
              <a:t>for </a:t>
            </a:r>
            <a:r>
              <a:rPr lang="en-GB" sz="1600" b="1" dirty="0">
                <a:latin typeface="Century Gothic" panose="020F0302020204030204"/>
              </a:rPr>
              <a:t>both situations</a:t>
            </a:r>
            <a:r>
              <a:rPr lang="en-GB" sz="1600" dirty="0">
                <a:latin typeface="Century Gothic" panose="020F0302020204030204"/>
              </a:rPr>
              <a:t>.</a:t>
            </a:r>
          </a:p>
        </p:txBody>
      </p:sp>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69</a:t>
            </a:r>
          </a:p>
        </p:txBody>
      </p:sp>
      <p:sp>
        <p:nvSpPr>
          <p:cNvPr id="14" name="Rectangle 13" descr="Grey rectangle with text: T3.2 Semaine 5">
            <a:extLst>
              <a:ext uri="{FF2B5EF4-FFF2-40B4-BE49-F238E27FC236}">
                <a16:creationId xmlns:a16="http://schemas.microsoft.com/office/drawing/2014/main" id="{81D683C8-10C7-F648-BEEB-A24C4621B92E}"/>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15" name="Rectangle 14">
            <a:extLst>
              <a:ext uri="{FF2B5EF4-FFF2-40B4-BE49-F238E27FC236}">
                <a16:creationId xmlns:a16="http://schemas.microsoft.com/office/drawing/2014/main" id="{B01C4DE3-1033-F943-81CF-DDBDFAC3CC23}"/>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20" name="Title 7">
            <a:extLst>
              <a:ext uri="{FF2B5EF4-FFF2-40B4-BE49-F238E27FC236}">
                <a16:creationId xmlns:a16="http://schemas.microsoft.com/office/drawing/2014/main" id="{A9239D81-E1E2-4546-B17B-5759255C7C09}"/>
              </a:ext>
            </a:extLst>
          </p:cNvPr>
          <p:cNvSpPr>
            <a:spLocks noGrp="1"/>
          </p:cNvSpPr>
          <p:nvPr>
            <p:ph type="title"/>
          </p:nvPr>
        </p:nvSpPr>
        <p:spPr>
          <a:xfrm>
            <a:off x="108000" y="144000"/>
            <a:ext cx="2091458" cy="411815"/>
          </a:xfrm>
        </p:spPr>
        <p:txBody>
          <a:bodyPr/>
          <a:lstStyle/>
          <a:p>
            <a:r>
              <a:rPr lang="en-GB" sz="2000" b="1" dirty="0">
                <a:solidFill>
                  <a:schemeClr val="bg1"/>
                </a:solidFill>
                <a:latin typeface="Century Gothic" panose="020B0502020202020204" pitchFamily="34" charset="0"/>
              </a:rPr>
              <a:t>T3.2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5</a:t>
            </a:r>
            <a:endParaRPr lang="en-US" sz="2000" dirty="0">
              <a:solidFill>
                <a:schemeClr val="bg1"/>
              </a:solidFill>
            </a:endParaRPr>
          </a:p>
        </p:txBody>
      </p:sp>
      <p:sp>
        <p:nvSpPr>
          <p:cNvPr id="6" name="Rectangle 5">
            <a:extLst>
              <a:ext uri="{FF2B5EF4-FFF2-40B4-BE49-F238E27FC236}">
                <a16:creationId xmlns:a16="http://schemas.microsoft.com/office/drawing/2014/main" id="{7F1F9779-CB53-904B-848E-EC463B10B4CE}"/>
              </a:ext>
            </a:extLst>
          </p:cNvPr>
          <p:cNvSpPr/>
          <p:nvPr/>
        </p:nvSpPr>
        <p:spPr>
          <a:xfrm>
            <a:off x="112466" y="5468033"/>
            <a:ext cx="2302233"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Adverb</a:t>
            </a:r>
            <a:r>
              <a:rPr lang="fr-FR" b="1" dirty="0">
                <a:solidFill>
                  <a:srgbClr val="000000"/>
                </a:solidFill>
                <a:latin typeface="Century Gothic" panose="020B0502020202020204" pitchFamily="34" charset="0"/>
              </a:rPr>
              <a:t> placement</a:t>
            </a:r>
            <a:endParaRPr lang="en-GB" i="1" dirty="0">
              <a:solidFill>
                <a:srgbClr val="000000"/>
              </a:solidFill>
              <a:latin typeface="Century Gothic" panose="020B0502020202020204" pitchFamily="34" charset="0"/>
            </a:endParaRPr>
          </a:p>
        </p:txBody>
      </p:sp>
      <p:sp>
        <p:nvSpPr>
          <p:cNvPr id="7" name="Rectangle 6">
            <a:extLst>
              <a:ext uri="{FF2B5EF4-FFF2-40B4-BE49-F238E27FC236}">
                <a16:creationId xmlns:a16="http://schemas.microsoft.com/office/drawing/2014/main" id="{687D670E-0C5D-A04A-B739-4DAFA72D0166}"/>
              </a:ext>
            </a:extLst>
          </p:cNvPr>
          <p:cNvSpPr/>
          <p:nvPr/>
        </p:nvSpPr>
        <p:spPr>
          <a:xfrm>
            <a:off x="108000" y="5837365"/>
            <a:ext cx="6676200" cy="3170099"/>
          </a:xfrm>
          <a:prstGeom prst="rect">
            <a:avLst/>
          </a:prstGeom>
        </p:spPr>
        <p:txBody>
          <a:bodyPr wrap="square">
            <a:spAutoFit/>
          </a:bodyPr>
          <a:lstStyle/>
          <a:p>
            <a:pPr lvl="0"/>
            <a:r>
              <a:rPr lang="en-GB" sz="1600" dirty="0">
                <a:latin typeface="Century Gothic" panose="020F0302020204030204"/>
              </a:rPr>
              <a:t>As you know, adverbs that tell us </a:t>
            </a:r>
            <a:r>
              <a:rPr lang="en-GB" sz="1600" b="1" dirty="0">
                <a:latin typeface="Century Gothic" panose="020F0302020204030204"/>
              </a:rPr>
              <a:t>when</a:t>
            </a:r>
            <a:r>
              <a:rPr lang="en-GB" sz="1600" dirty="0">
                <a:latin typeface="Century Gothic" panose="020F0302020204030204"/>
              </a:rPr>
              <a:t> or </a:t>
            </a:r>
            <a:r>
              <a:rPr lang="en-GB" sz="1600" b="1" dirty="0">
                <a:latin typeface="Century Gothic" panose="020F0302020204030204"/>
              </a:rPr>
              <a:t>where</a:t>
            </a:r>
            <a:r>
              <a:rPr lang="en-GB" sz="1600" dirty="0">
                <a:latin typeface="Century Gothic" panose="020F0302020204030204"/>
              </a:rPr>
              <a:t> something happens normally come at the beginning or end of sentences:</a:t>
            </a:r>
          </a:p>
          <a:p>
            <a:pPr lvl="0"/>
            <a:endParaRPr lang="en-GB" sz="1000" dirty="0">
              <a:latin typeface="Century Gothic" panose="020F0302020204030204"/>
            </a:endParaRPr>
          </a:p>
          <a:p>
            <a:pPr lvl="0"/>
            <a:r>
              <a:rPr lang="fr-FR" sz="1600" dirty="0">
                <a:latin typeface="Century Gothic" panose="020F0302020204030204"/>
              </a:rPr>
              <a:t>J’ai commencé la tâche </a:t>
            </a:r>
            <a:r>
              <a:rPr lang="fr-FR" sz="1600" b="1" dirty="0">
                <a:latin typeface="Century Gothic" panose="020F0302020204030204"/>
              </a:rPr>
              <a:t>hier</a:t>
            </a:r>
            <a:r>
              <a:rPr lang="fr-FR" sz="1600" dirty="0">
                <a:latin typeface="Century Gothic" panose="020F0302020204030204"/>
              </a:rPr>
              <a:t>. 	I </a:t>
            </a:r>
            <a:r>
              <a:rPr lang="fr-FR" sz="1600" dirty="0" err="1">
                <a:latin typeface="Century Gothic" panose="020F0302020204030204"/>
              </a:rPr>
              <a:t>started</a:t>
            </a:r>
            <a:r>
              <a:rPr lang="fr-FR" sz="1600" dirty="0">
                <a:latin typeface="Century Gothic" panose="020F0302020204030204"/>
              </a:rPr>
              <a:t> the </a:t>
            </a:r>
            <a:r>
              <a:rPr lang="fr-FR" sz="1600" dirty="0" err="1">
                <a:latin typeface="Century Gothic" panose="020F0302020204030204"/>
              </a:rPr>
              <a:t>task</a:t>
            </a:r>
            <a:r>
              <a:rPr lang="fr-FR" sz="1600" dirty="0">
                <a:latin typeface="Century Gothic" panose="020F0302020204030204"/>
              </a:rPr>
              <a:t> </a:t>
            </a:r>
            <a:r>
              <a:rPr lang="fr-FR" sz="1600" b="1" dirty="0" err="1">
                <a:latin typeface="Century Gothic" panose="020F0302020204030204"/>
              </a:rPr>
              <a:t>yesterday</a:t>
            </a:r>
            <a:r>
              <a:rPr lang="fr-FR" sz="1600" dirty="0">
                <a:latin typeface="Century Gothic" panose="020F0302020204030204"/>
              </a:rPr>
              <a:t>.</a:t>
            </a:r>
          </a:p>
          <a:p>
            <a:pPr lvl="0"/>
            <a:endParaRPr lang="fr-FR" sz="1000" dirty="0">
              <a:latin typeface="Century Gothic" panose="020F0302020204030204"/>
            </a:endParaRPr>
          </a:p>
          <a:p>
            <a:pPr lvl="0"/>
            <a:endParaRPr lang="fr-FR" sz="1000" dirty="0">
              <a:latin typeface="Century Gothic" panose="020F0302020204030204"/>
            </a:endParaRPr>
          </a:p>
          <a:p>
            <a:pPr lvl="0"/>
            <a:r>
              <a:rPr lang="en-GB" sz="1600" dirty="0">
                <a:latin typeface="Century Gothic" panose="020F0302020204030204"/>
              </a:rPr>
              <a:t>Adverbs that tell us </a:t>
            </a:r>
            <a:r>
              <a:rPr lang="en-GB" sz="1600" b="1" dirty="0">
                <a:latin typeface="Century Gothic" panose="020F0302020204030204"/>
              </a:rPr>
              <a:t>how </a:t>
            </a:r>
            <a:r>
              <a:rPr lang="en-GB" sz="1600" dirty="0">
                <a:latin typeface="Century Gothic" panose="020F0302020204030204"/>
              </a:rPr>
              <a:t>or </a:t>
            </a:r>
            <a:r>
              <a:rPr lang="en-GB" sz="1600" b="1" dirty="0">
                <a:latin typeface="Century Gothic" panose="020F0302020204030204"/>
              </a:rPr>
              <a:t>how often </a:t>
            </a:r>
            <a:r>
              <a:rPr lang="en-GB" sz="1600" dirty="0">
                <a:latin typeface="Century Gothic" panose="020F0302020204030204"/>
              </a:rPr>
              <a:t>something happens normally come </a:t>
            </a:r>
            <a:r>
              <a:rPr lang="en-GB" sz="1600" b="1" dirty="0">
                <a:latin typeface="Century Gothic" panose="020F0302020204030204"/>
              </a:rPr>
              <a:t>after the verb in short form.</a:t>
            </a:r>
          </a:p>
          <a:p>
            <a:pPr lvl="0"/>
            <a:endParaRPr lang="en-GB" sz="1600" b="1" dirty="0">
              <a:latin typeface="Century Gothic" panose="020F0302020204030204"/>
            </a:endParaRPr>
          </a:p>
          <a:p>
            <a:pPr lvl="0"/>
            <a:r>
              <a:rPr lang="en-GB" sz="1600" dirty="0">
                <a:latin typeface="Century Gothic" panose="020F0302020204030204"/>
              </a:rPr>
              <a:t>This means they </a:t>
            </a:r>
            <a:r>
              <a:rPr lang="en-GB" sz="1600" b="1" dirty="0">
                <a:latin typeface="Century Gothic" panose="020F0302020204030204"/>
              </a:rPr>
              <a:t>split up the form of </a:t>
            </a:r>
            <a:r>
              <a:rPr lang="en-GB" sz="1600" b="1" i="1" dirty="0" err="1">
                <a:latin typeface="Century Gothic" panose="020F0302020204030204"/>
              </a:rPr>
              <a:t>avoir</a:t>
            </a:r>
            <a:r>
              <a:rPr lang="en-GB" sz="1600" b="1" i="1" dirty="0">
                <a:latin typeface="Century Gothic" panose="020F0302020204030204"/>
              </a:rPr>
              <a:t> </a:t>
            </a:r>
            <a:r>
              <a:rPr lang="en-GB" sz="1600" dirty="0">
                <a:latin typeface="Century Gothic" panose="020F0302020204030204"/>
              </a:rPr>
              <a:t>and </a:t>
            </a:r>
            <a:r>
              <a:rPr lang="en-GB" sz="1600" b="1" dirty="0">
                <a:latin typeface="Century Gothic" panose="020F0302020204030204"/>
              </a:rPr>
              <a:t>the past participle </a:t>
            </a:r>
            <a:r>
              <a:rPr lang="en-GB" sz="1600" dirty="0">
                <a:latin typeface="Century Gothic" panose="020F0302020204030204"/>
              </a:rPr>
              <a:t>in the </a:t>
            </a:r>
            <a:r>
              <a:rPr lang="en-GB" sz="1600" b="1" dirty="0">
                <a:latin typeface="Century Gothic" panose="020F0302020204030204"/>
              </a:rPr>
              <a:t>perfect tense. </a:t>
            </a:r>
          </a:p>
          <a:p>
            <a:pPr lvl="0"/>
            <a:endParaRPr lang="en-GB" sz="1000" dirty="0">
              <a:latin typeface="Century Gothic" panose="020F0302020204030204"/>
            </a:endParaRPr>
          </a:p>
          <a:p>
            <a:pPr lvl="0"/>
            <a:r>
              <a:rPr lang="fr-FR" sz="1600" dirty="0">
                <a:latin typeface="Century Gothic" panose="020F0302020204030204"/>
              </a:rPr>
              <a:t>Il a </a:t>
            </a:r>
            <a:r>
              <a:rPr lang="fr-FR" sz="1600" b="1" dirty="0">
                <a:latin typeface="Century Gothic" panose="020F0302020204030204"/>
              </a:rPr>
              <a:t>vite</a:t>
            </a:r>
            <a:r>
              <a:rPr lang="fr-FR" sz="1600" dirty="0">
                <a:latin typeface="Century Gothic" panose="020F0302020204030204"/>
              </a:rPr>
              <a:t> quitté la salle.       He </a:t>
            </a:r>
            <a:r>
              <a:rPr lang="fr-FR" sz="1600" b="1" dirty="0" err="1">
                <a:latin typeface="Century Gothic" panose="020F0302020204030204"/>
              </a:rPr>
              <a:t>quickly</a:t>
            </a:r>
            <a:r>
              <a:rPr lang="fr-FR" sz="1600" dirty="0">
                <a:latin typeface="Century Gothic" panose="020F0302020204030204"/>
              </a:rPr>
              <a:t> </a:t>
            </a:r>
            <a:r>
              <a:rPr lang="fr-FR" sz="1600" b="1" dirty="0" err="1">
                <a:latin typeface="Century Gothic" panose="020F0302020204030204"/>
              </a:rPr>
              <a:t>left</a:t>
            </a:r>
            <a:r>
              <a:rPr lang="fr-FR" sz="1600" dirty="0">
                <a:latin typeface="Century Gothic" panose="020F0302020204030204"/>
              </a:rPr>
              <a:t> the room. </a:t>
            </a:r>
          </a:p>
          <a:p>
            <a:pPr lvl="0"/>
            <a:r>
              <a:rPr lang="fr-FR" sz="1600" dirty="0">
                <a:latin typeface="Century Gothic" panose="020F0302020204030204"/>
              </a:rPr>
              <a:t>		            He </a:t>
            </a:r>
            <a:r>
              <a:rPr lang="fr-FR" sz="1600" b="1" dirty="0">
                <a:latin typeface="Century Gothic" panose="020F0302020204030204"/>
              </a:rPr>
              <a:t>has </a:t>
            </a:r>
            <a:r>
              <a:rPr lang="fr-FR" sz="1600" b="1" dirty="0" err="1">
                <a:latin typeface="Century Gothic" panose="020F0302020204030204"/>
              </a:rPr>
              <a:t>quickly</a:t>
            </a:r>
            <a:r>
              <a:rPr lang="fr-FR" sz="1600" b="1" dirty="0">
                <a:latin typeface="Century Gothic" panose="020F0302020204030204"/>
              </a:rPr>
              <a:t> </a:t>
            </a:r>
            <a:r>
              <a:rPr lang="fr-FR" sz="1600" b="1" dirty="0" err="1">
                <a:latin typeface="Century Gothic" panose="020F0302020204030204"/>
              </a:rPr>
              <a:t>left</a:t>
            </a:r>
            <a:r>
              <a:rPr lang="fr-FR" sz="1600" dirty="0">
                <a:latin typeface="Century Gothic" panose="020F0302020204030204"/>
              </a:rPr>
              <a:t> the room.</a:t>
            </a:r>
          </a:p>
        </p:txBody>
      </p:sp>
      <p:pic>
        <p:nvPicPr>
          <p:cNvPr id="10" name="Picture 9" descr="Person leaving a room">
            <a:extLst>
              <a:ext uri="{FF2B5EF4-FFF2-40B4-BE49-F238E27FC236}">
                <a16:creationId xmlns:a16="http://schemas.microsoft.com/office/drawing/2014/main" id="{6EA439E3-88B2-6F41-84DC-1845FCEE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5396" y="7864188"/>
            <a:ext cx="1057312" cy="1057312"/>
          </a:xfrm>
          <a:prstGeom prst="rect">
            <a:avLst/>
          </a:prstGeom>
        </p:spPr>
      </p:pic>
      <p:sp>
        <p:nvSpPr>
          <p:cNvPr id="12" name="Rectangle 11">
            <a:extLst>
              <a:ext uri="{FF2B5EF4-FFF2-40B4-BE49-F238E27FC236}">
                <a16:creationId xmlns:a16="http://schemas.microsoft.com/office/drawing/2014/main" id="{5B365A38-AAC4-464A-B65F-492E29A386D3}"/>
              </a:ext>
            </a:extLst>
          </p:cNvPr>
          <p:cNvSpPr/>
          <p:nvPr/>
        </p:nvSpPr>
        <p:spPr>
          <a:xfrm>
            <a:off x="108000" y="674014"/>
            <a:ext cx="3414717"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Present</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perfect</a:t>
            </a:r>
            <a:r>
              <a:rPr lang="fr-FR" b="1" dirty="0">
                <a:solidFill>
                  <a:srgbClr val="000000"/>
                </a:solidFill>
                <a:latin typeface="Century Gothic" panose="020B0502020202020204" pitchFamily="34" charset="0"/>
              </a:rPr>
              <a:t> vs simple </a:t>
            </a:r>
            <a:r>
              <a:rPr lang="fr-FR" b="1" dirty="0" err="1">
                <a:solidFill>
                  <a:srgbClr val="000000"/>
                </a:solidFill>
                <a:latin typeface="Century Gothic" panose="020B0502020202020204" pitchFamily="34" charset="0"/>
              </a:rPr>
              <a:t>past</a:t>
            </a:r>
            <a:endParaRPr lang="en-GB" i="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5856777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3.2 Semaine 6">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T3.2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6</a:t>
            </a:r>
            <a:endParaRPr lang="en-US" sz="2000" dirty="0">
              <a:solidFill>
                <a:schemeClr val="bg1"/>
              </a:solidFill>
            </a:endParaRP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70</a:t>
            </a:r>
          </a:p>
        </p:txBody>
      </p:sp>
      <p:sp>
        <p:nvSpPr>
          <p:cNvPr id="35" name="Rectangle 34">
            <a:extLst>
              <a:ext uri="{FF2B5EF4-FFF2-40B4-BE49-F238E27FC236}">
                <a16:creationId xmlns:a16="http://schemas.microsoft.com/office/drawing/2014/main" id="{033FA656-AED3-A944-9EBB-F84AF5CB196F}"/>
              </a:ext>
            </a:extLst>
          </p:cNvPr>
          <p:cNvSpPr/>
          <p:nvPr/>
        </p:nvSpPr>
        <p:spPr>
          <a:xfrm>
            <a:off x="108000" y="592867"/>
            <a:ext cx="2882520"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Irregular</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past</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participles</a:t>
            </a:r>
            <a:endParaRPr lang="en-GB" i="1" dirty="0">
              <a:solidFill>
                <a:srgbClr val="000000"/>
              </a:solidFill>
              <a:latin typeface="Century Gothic" panose="020B0502020202020204" pitchFamily="34" charset="0"/>
            </a:endParaRPr>
          </a:p>
        </p:txBody>
      </p:sp>
      <p:sp>
        <p:nvSpPr>
          <p:cNvPr id="36" name="Rectangle 35">
            <a:extLst>
              <a:ext uri="{FF2B5EF4-FFF2-40B4-BE49-F238E27FC236}">
                <a16:creationId xmlns:a16="http://schemas.microsoft.com/office/drawing/2014/main" id="{B33C467B-571F-5540-BB62-E6A12286E0D6}"/>
              </a:ext>
            </a:extLst>
          </p:cNvPr>
          <p:cNvSpPr/>
          <p:nvPr/>
        </p:nvSpPr>
        <p:spPr>
          <a:xfrm>
            <a:off x="108000" y="1018273"/>
            <a:ext cx="6676200" cy="2277547"/>
          </a:xfrm>
          <a:prstGeom prst="rect">
            <a:avLst/>
          </a:prstGeom>
        </p:spPr>
        <p:txBody>
          <a:bodyPr wrap="square">
            <a:spAutoFit/>
          </a:bodyPr>
          <a:lstStyle/>
          <a:p>
            <a:pPr lvl="0"/>
            <a:r>
              <a:rPr lang="en-GB" sz="1600" dirty="0">
                <a:latin typeface="Century Gothic" panose="020F0302020204030204"/>
              </a:rPr>
              <a:t>You already know </a:t>
            </a:r>
            <a:r>
              <a:rPr lang="en-GB" sz="1600" b="1" dirty="0">
                <a:latin typeface="Century Gothic" panose="020F0302020204030204"/>
              </a:rPr>
              <a:t>two irregular past participles </a:t>
            </a:r>
            <a:r>
              <a:rPr lang="en-GB" sz="1600" dirty="0">
                <a:latin typeface="Century Gothic" panose="020F0302020204030204"/>
              </a:rPr>
              <a:t>that do not follow the ‘remove –ER, add +É’ pattern. </a:t>
            </a:r>
          </a:p>
          <a:p>
            <a:pPr lvl="0"/>
            <a:endParaRPr lang="en-GB" sz="1000" dirty="0">
              <a:latin typeface="Century Gothic" panose="020F0302020204030204"/>
            </a:endParaRPr>
          </a:p>
          <a:p>
            <a:pPr lvl="0"/>
            <a:r>
              <a:rPr lang="en-GB" sz="1600" dirty="0">
                <a:latin typeface="Century Gothic" panose="020F0302020204030204"/>
              </a:rPr>
              <a:t>je </a:t>
            </a:r>
            <a:r>
              <a:rPr lang="en-GB" sz="1600" b="1" dirty="0" err="1">
                <a:latin typeface="Century Gothic" panose="020F0302020204030204"/>
              </a:rPr>
              <a:t>fais</a:t>
            </a:r>
            <a:r>
              <a:rPr lang="en-GB" sz="1600" dirty="0">
                <a:latin typeface="Century Gothic" panose="020F0302020204030204"/>
              </a:rPr>
              <a:t> (I do/make)		</a:t>
            </a:r>
            <a:r>
              <a:rPr lang="en-GB" sz="1600" dirty="0">
                <a:latin typeface="Century Gothic" panose="020F0302020204030204"/>
                <a:sym typeface="Wingdings" pitchFamily="2" charset="2"/>
              </a:rPr>
              <a:t> 	</a:t>
            </a:r>
            <a:r>
              <a:rPr lang="en-GB" sz="1600" dirty="0" err="1">
                <a:latin typeface="Century Gothic" panose="020F0302020204030204"/>
                <a:sym typeface="Wingdings" pitchFamily="2" charset="2"/>
              </a:rPr>
              <a:t>j’</a:t>
            </a:r>
            <a:r>
              <a:rPr lang="en-GB" sz="1600" b="1" dirty="0" err="1">
                <a:latin typeface="Century Gothic" panose="020F0302020204030204"/>
                <a:sym typeface="Wingdings" pitchFamily="2" charset="2"/>
              </a:rPr>
              <a:t>ai</a:t>
            </a:r>
            <a:r>
              <a:rPr lang="en-GB" sz="1600" b="1" dirty="0">
                <a:latin typeface="Century Gothic" panose="020F0302020204030204"/>
                <a:sym typeface="Wingdings" pitchFamily="2" charset="2"/>
              </a:rPr>
              <a:t> fait </a:t>
            </a:r>
            <a:r>
              <a:rPr lang="en-GB" sz="1600" dirty="0">
                <a:latin typeface="Century Gothic" panose="020F0302020204030204"/>
                <a:sym typeface="Wingdings" pitchFamily="2" charset="2"/>
              </a:rPr>
              <a:t>(I did, have done)</a:t>
            </a:r>
          </a:p>
          <a:p>
            <a:pPr lvl="0"/>
            <a:r>
              <a:rPr lang="en-GB" sz="1600" dirty="0" err="1">
                <a:latin typeface="Century Gothic" panose="020F0302020204030204"/>
                <a:sym typeface="Wingdings" pitchFamily="2" charset="2"/>
              </a:rPr>
              <a:t>elle</a:t>
            </a:r>
            <a:r>
              <a:rPr lang="en-GB" sz="1600" dirty="0">
                <a:latin typeface="Century Gothic" panose="020F0302020204030204"/>
                <a:sym typeface="Wingdings" pitchFamily="2" charset="2"/>
              </a:rPr>
              <a:t> </a:t>
            </a:r>
            <a:r>
              <a:rPr lang="en-GB" sz="1600" b="1" dirty="0" err="1">
                <a:latin typeface="Century Gothic" panose="020F0302020204030204"/>
                <a:sym typeface="Wingdings" pitchFamily="2" charset="2"/>
              </a:rPr>
              <a:t>dit</a:t>
            </a:r>
            <a:r>
              <a:rPr lang="en-GB" sz="1600" dirty="0">
                <a:latin typeface="Century Gothic" panose="020F0302020204030204"/>
                <a:sym typeface="Wingdings" pitchFamily="2" charset="2"/>
              </a:rPr>
              <a:t> (she says/is saying)		</a:t>
            </a:r>
            <a:r>
              <a:rPr lang="en-GB" sz="1600" dirty="0" err="1">
                <a:latin typeface="Century Gothic" panose="020F0302020204030204"/>
                <a:sym typeface="Wingdings" pitchFamily="2" charset="2"/>
              </a:rPr>
              <a:t>elle</a:t>
            </a:r>
            <a:r>
              <a:rPr lang="en-GB" sz="1600" dirty="0">
                <a:latin typeface="Century Gothic" panose="020F0302020204030204"/>
                <a:sym typeface="Wingdings" pitchFamily="2" charset="2"/>
              </a:rPr>
              <a:t> </a:t>
            </a:r>
            <a:r>
              <a:rPr lang="en-GB" sz="1600" b="1" dirty="0">
                <a:latin typeface="Century Gothic" panose="020F0302020204030204"/>
                <a:sym typeface="Wingdings" pitchFamily="2" charset="2"/>
              </a:rPr>
              <a:t>a </a:t>
            </a:r>
            <a:r>
              <a:rPr lang="en-GB" sz="1600" b="1" dirty="0" err="1">
                <a:latin typeface="Century Gothic" panose="020F0302020204030204"/>
                <a:sym typeface="Wingdings" pitchFamily="2" charset="2"/>
              </a:rPr>
              <a:t>dit</a:t>
            </a:r>
            <a:r>
              <a:rPr lang="en-GB" sz="1600" b="1" dirty="0">
                <a:latin typeface="Century Gothic" panose="020F0302020204030204"/>
                <a:sym typeface="Wingdings" pitchFamily="2" charset="2"/>
              </a:rPr>
              <a:t> </a:t>
            </a:r>
            <a:r>
              <a:rPr lang="en-GB" sz="1600" dirty="0">
                <a:latin typeface="Century Gothic" panose="020F0302020204030204"/>
                <a:sym typeface="Wingdings" pitchFamily="2" charset="2"/>
              </a:rPr>
              <a:t>(she said, has said)</a:t>
            </a:r>
          </a:p>
          <a:p>
            <a:pPr lvl="0"/>
            <a:endParaRPr lang="en-GB" sz="1000" dirty="0">
              <a:latin typeface="Century Gothic" panose="020F0302020204030204"/>
              <a:sym typeface="Wingdings" pitchFamily="2" charset="2"/>
            </a:endParaRPr>
          </a:p>
          <a:p>
            <a:pPr lvl="0"/>
            <a:r>
              <a:rPr lang="en-GB" sz="1600" dirty="0">
                <a:latin typeface="Century Gothic" panose="020F0302020204030204"/>
                <a:sym typeface="Wingdings" pitchFamily="2" charset="2"/>
              </a:rPr>
              <a:t>Here are two more:</a:t>
            </a:r>
          </a:p>
          <a:p>
            <a:pPr lvl="0"/>
            <a:endParaRPr lang="en-GB" sz="1000" dirty="0">
              <a:latin typeface="Century Gothic" panose="020F0302020204030204"/>
              <a:sym typeface="Wingdings" pitchFamily="2" charset="2"/>
            </a:endParaRPr>
          </a:p>
          <a:p>
            <a:pPr lvl="0"/>
            <a:r>
              <a:rPr lang="en-GB" sz="1600" dirty="0">
                <a:latin typeface="Century Gothic" panose="020F0302020204030204"/>
                <a:sym typeface="Wingdings" pitchFamily="2" charset="2"/>
              </a:rPr>
              <a:t>je </a:t>
            </a:r>
            <a:r>
              <a:rPr lang="en-GB" sz="1600" b="1" dirty="0" err="1">
                <a:latin typeface="Century Gothic" panose="020F0302020204030204"/>
                <a:sym typeface="Wingdings" pitchFamily="2" charset="2"/>
              </a:rPr>
              <a:t>bois</a:t>
            </a:r>
            <a:r>
              <a:rPr lang="en-GB" sz="1600" dirty="0">
                <a:latin typeface="Century Gothic" panose="020F0302020204030204"/>
                <a:sym typeface="Wingdings" pitchFamily="2" charset="2"/>
              </a:rPr>
              <a:t> (I drink/am drinking)	 	</a:t>
            </a:r>
            <a:r>
              <a:rPr lang="en-GB" sz="1600" dirty="0" err="1">
                <a:latin typeface="Century Gothic" panose="020F0302020204030204"/>
                <a:sym typeface="Wingdings" pitchFamily="2" charset="2"/>
              </a:rPr>
              <a:t>j’</a:t>
            </a:r>
            <a:r>
              <a:rPr lang="en-GB" sz="1600" b="1" dirty="0" err="1">
                <a:latin typeface="Century Gothic" panose="020F0302020204030204"/>
                <a:sym typeface="Wingdings" pitchFamily="2" charset="2"/>
              </a:rPr>
              <a:t>ai</a:t>
            </a:r>
            <a:r>
              <a:rPr lang="en-GB" sz="1600" b="1" dirty="0">
                <a:latin typeface="Century Gothic" panose="020F0302020204030204"/>
                <a:sym typeface="Wingdings" pitchFamily="2" charset="2"/>
              </a:rPr>
              <a:t> </a:t>
            </a:r>
            <a:r>
              <a:rPr lang="en-GB" sz="1600" b="1" dirty="0" err="1">
                <a:latin typeface="Century Gothic" panose="020F0302020204030204"/>
                <a:sym typeface="Wingdings" pitchFamily="2" charset="2"/>
              </a:rPr>
              <a:t>bu</a:t>
            </a:r>
            <a:r>
              <a:rPr lang="en-GB" sz="1600" b="1" dirty="0">
                <a:latin typeface="Century Gothic" panose="020F0302020204030204"/>
                <a:sym typeface="Wingdings" pitchFamily="2" charset="2"/>
              </a:rPr>
              <a:t> </a:t>
            </a:r>
            <a:r>
              <a:rPr lang="en-GB" sz="1600" dirty="0">
                <a:latin typeface="Century Gothic" panose="020F0302020204030204"/>
                <a:sym typeface="Wingdings" pitchFamily="2" charset="2"/>
              </a:rPr>
              <a:t>(I </a:t>
            </a:r>
            <a:r>
              <a:rPr lang="en-GB" sz="1600" dirty="0" err="1">
                <a:latin typeface="Century Gothic" panose="020F0302020204030204"/>
                <a:sym typeface="Wingdings" pitchFamily="2" charset="2"/>
              </a:rPr>
              <a:t>dran</a:t>
            </a:r>
            <a:r>
              <a:rPr lang="en-GB" sz="1600" dirty="0">
                <a:latin typeface="Century Gothic" panose="020F0302020204030204"/>
                <a:sym typeface="Wingdings" pitchFamily="2" charset="2"/>
              </a:rPr>
              <a:t>, have drunk)</a:t>
            </a:r>
          </a:p>
          <a:p>
            <a:pPr lvl="0"/>
            <a:r>
              <a:rPr lang="en-GB" sz="1600" dirty="0" err="1">
                <a:latin typeface="Century Gothic" panose="020F0302020204030204"/>
                <a:sym typeface="Wingdings" pitchFamily="2" charset="2"/>
              </a:rPr>
              <a:t>elle</a:t>
            </a:r>
            <a:r>
              <a:rPr lang="en-GB" sz="1600" dirty="0">
                <a:latin typeface="Century Gothic" panose="020F0302020204030204"/>
                <a:sym typeface="Wingdings" pitchFamily="2" charset="2"/>
              </a:rPr>
              <a:t> </a:t>
            </a:r>
            <a:r>
              <a:rPr lang="en-GB" sz="1600" b="1" dirty="0">
                <a:latin typeface="Century Gothic" panose="020F0302020204030204"/>
                <a:sym typeface="Wingdings" pitchFamily="2" charset="2"/>
              </a:rPr>
              <a:t>a</a:t>
            </a:r>
            <a:r>
              <a:rPr lang="en-GB" sz="1600" dirty="0">
                <a:latin typeface="Century Gothic" panose="020F0302020204030204"/>
                <a:sym typeface="Wingdings" pitchFamily="2" charset="2"/>
              </a:rPr>
              <a:t> (she has)			</a:t>
            </a:r>
            <a:r>
              <a:rPr lang="en-GB" sz="1600" dirty="0" err="1">
                <a:latin typeface="Century Gothic" panose="020F0302020204030204"/>
                <a:sym typeface="Wingdings" pitchFamily="2" charset="2"/>
              </a:rPr>
              <a:t>elle</a:t>
            </a:r>
            <a:r>
              <a:rPr lang="en-GB" sz="1600" dirty="0">
                <a:latin typeface="Century Gothic" panose="020F0302020204030204"/>
                <a:sym typeface="Wingdings" pitchFamily="2" charset="2"/>
              </a:rPr>
              <a:t> </a:t>
            </a:r>
            <a:r>
              <a:rPr lang="en-GB" sz="1600" b="1" dirty="0">
                <a:latin typeface="Century Gothic" panose="020F0302020204030204"/>
                <a:sym typeface="Wingdings" pitchFamily="2" charset="2"/>
              </a:rPr>
              <a:t>a </a:t>
            </a:r>
            <a:r>
              <a:rPr lang="en-GB" sz="1600" b="1" dirty="0" err="1">
                <a:latin typeface="Century Gothic" panose="020F0302020204030204"/>
                <a:sym typeface="Wingdings" pitchFamily="2" charset="2"/>
              </a:rPr>
              <a:t>eu</a:t>
            </a:r>
            <a:r>
              <a:rPr lang="en-GB" sz="1600" b="1" dirty="0">
                <a:latin typeface="Century Gothic" panose="020F0302020204030204"/>
                <a:sym typeface="Wingdings" pitchFamily="2" charset="2"/>
              </a:rPr>
              <a:t> </a:t>
            </a:r>
            <a:r>
              <a:rPr lang="en-GB" sz="1600" dirty="0">
                <a:latin typeface="Century Gothic" panose="020F0302020204030204"/>
                <a:sym typeface="Wingdings" pitchFamily="2" charset="2"/>
              </a:rPr>
              <a:t>(she had, has had)</a:t>
            </a:r>
            <a:endParaRPr lang="fr-FR" sz="1600" dirty="0">
              <a:latin typeface="Century Gothic" panose="020F0302020204030204"/>
            </a:endParaRPr>
          </a:p>
        </p:txBody>
      </p:sp>
      <p:sp>
        <p:nvSpPr>
          <p:cNvPr id="16" name="Rectangle 15">
            <a:extLst>
              <a:ext uri="{FF2B5EF4-FFF2-40B4-BE49-F238E27FC236}">
                <a16:creationId xmlns:a16="http://schemas.microsoft.com/office/drawing/2014/main" id="{E7E3C79D-D5DD-4A47-87BA-DE34A129C342}"/>
              </a:ext>
            </a:extLst>
          </p:cNvPr>
          <p:cNvSpPr/>
          <p:nvPr/>
        </p:nvSpPr>
        <p:spPr>
          <a:xfrm>
            <a:off x="134888" y="3351894"/>
            <a:ext cx="4703532" cy="369332"/>
          </a:xfrm>
          <a:prstGeom prst="rect">
            <a:avLst/>
          </a:prstGeom>
        </p:spPr>
        <p:txBody>
          <a:bodyPr wrap="none">
            <a:spAutoFit/>
          </a:bodyPr>
          <a:lstStyle/>
          <a:p>
            <a:pPr fontAlgn="base">
              <a:spcBef>
                <a:spcPct val="0"/>
              </a:spcBef>
              <a:spcAft>
                <a:spcPct val="0"/>
              </a:spcAft>
            </a:pPr>
            <a:r>
              <a:rPr lang="fr-FR" b="1" dirty="0">
                <a:solidFill>
                  <a:srgbClr val="000000"/>
                </a:solidFill>
                <a:latin typeface="Century Gothic" panose="020B0502020202020204" pitchFamily="34" charset="0"/>
              </a:rPr>
              <a:t>Questions: </a:t>
            </a:r>
            <a:r>
              <a:rPr lang="fr-FR" b="1" dirty="0" err="1">
                <a:solidFill>
                  <a:srgbClr val="000000"/>
                </a:solidFill>
                <a:latin typeface="Century Gothic" panose="020B0502020202020204" pitchFamily="34" charset="0"/>
              </a:rPr>
              <a:t>Present</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perfect</a:t>
            </a:r>
            <a:r>
              <a:rPr lang="fr-FR" b="1" dirty="0">
                <a:solidFill>
                  <a:srgbClr val="000000"/>
                </a:solidFill>
                <a:latin typeface="Century Gothic" panose="020B0502020202020204" pitchFamily="34" charset="0"/>
              </a:rPr>
              <a:t> vs simple </a:t>
            </a:r>
            <a:r>
              <a:rPr lang="fr-FR" b="1" dirty="0" err="1">
                <a:solidFill>
                  <a:srgbClr val="000000"/>
                </a:solidFill>
                <a:latin typeface="Century Gothic" panose="020B0502020202020204" pitchFamily="34" charset="0"/>
              </a:rPr>
              <a:t>past</a:t>
            </a:r>
            <a:endParaRPr lang="en-GB" dirty="0">
              <a:solidFill>
                <a:srgbClr val="000000"/>
              </a:solidFill>
              <a:latin typeface="Century Gothic" panose="020B0502020202020204" pitchFamily="34" charset="0"/>
            </a:endParaRPr>
          </a:p>
        </p:txBody>
      </p:sp>
      <p:sp>
        <p:nvSpPr>
          <p:cNvPr id="17" name="Rectangle 16">
            <a:extLst>
              <a:ext uri="{FF2B5EF4-FFF2-40B4-BE49-F238E27FC236}">
                <a16:creationId xmlns:a16="http://schemas.microsoft.com/office/drawing/2014/main" id="{C5386536-6C01-0F4D-83AB-6FFD5524AA93}"/>
              </a:ext>
            </a:extLst>
          </p:cNvPr>
          <p:cNvSpPr/>
          <p:nvPr/>
        </p:nvSpPr>
        <p:spPr>
          <a:xfrm>
            <a:off x="134888" y="3777300"/>
            <a:ext cx="6835538" cy="2800767"/>
          </a:xfrm>
          <a:prstGeom prst="rect">
            <a:avLst/>
          </a:prstGeom>
        </p:spPr>
        <p:txBody>
          <a:bodyPr wrap="square">
            <a:spAutoFit/>
          </a:bodyPr>
          <a:lstStyle/>
          <a:p>
            <a:r>
              <a:rPr lang="en-GB" sz="1600" dirty="0">
                <a:latin typeface="Century Gothic" panose="020F0302020204030204"/>
              </a:rPr>
              <a:t>We use the </a:t>
            </a:r>
            <a:r>
              <a:rPr lang="en-GB" sz="1600" b="1" dirty="0">
                <a:latin typeface="Century Gothic" panose="020F0302020204030204"/>
              </a:rPr>
              <a:t>simple past </a:t>
            </a:r>
            <a:r>
              <a:rPr lang="en-GB" sz="1600" dirty="0">
                <a:latin typeface="Century Gothic" panose="020F0302020204030204"/>
              </a:rPr>
              <a:t>when we are asking about something which happened at a</a:t>
            </a:r>
            <a:r>
              <a:rPr lang="en-GB" sz="1600" b="1" dirty="0">
                <a:latin typeface="Century Gothic" panose="020F0302020204030204"/>
              </a:rPr>
              <a:t> specific time</a:t>
            </a:r>
            <a:r>
              <a:rPr lang="en-GB" sz="1600" dirty="0">
                <a:latin typeface="Century Gothic" panose="020F0302020204030204"/>
              </a:rPr>
              <a:t> (day, month, year):</a:t>
            </a:r>
          </a:p>
          <a:p>
            <a:pPr lvl="0"/>
            <a:endParaRPr lang="en-GB" sz="1600" dirty="0">
              <a:latin typeface="Century Gothic" panose="020F0302020204030204"/>
            </a:endParaRPr>
          </a:p>
          <a:p>
            <a:pPr lvl="0"/>
            <a:r>
              <a:rPr lang="en-GB" sz="1600" dirty="0">
                <a:latin typeface="Century Gothic" panose="020F0302020204030204"/>
              </a:rPr>
              <a:t>Est-</a:t>
            </a:r>
            <a:r>
              <a:rPr lang="en-GB" sz="1600" dirty="0" err="1">
                <a:latin typeface="Century Gothic" panose="020F0302020204030204"/>
              </a:rPr>
              <a:t>ce</a:t>
            </a:r>
            <a:r>
              <a:rPr lang="en-GB" sz="1600" dirty="0">
                <a:latin typeface="Century Gothic" panose="020F0302020204030204"/>
              </a:rPr>
              <a:t> que </a:t>
            </a:r>
            <a:r>
              <a:rPr lang="en-GB" sz="1600" dirty="0" err="1">
                <a:latin typeface="Century Gothic" panose="020F0302020204030204"/>
              </a:rPr>
              <a:t>tu</a:t>
            </a:r>
            <a:r>
              <a:rPr lang="en-GB" sz="1600" dirty="0">
                <a:latin typeface="Century Gothic" panose="020F0302020204030204"/>
              </a:rPr>
              <a:t> </a:t>
            </a:r>
            <a:r>
              <a:rPr lang="en-GB" sz="1600" b="1" dirty="0">
                <a:latin typeface="Century Gothic" panose="020F0302020204030204"/>
              </a:rPr>
              <a:t>as </a:t>
            </a:r>
            <a:r>
              <a:rPr lang="en-GB" sz="1600" b="1" dirty="0" err="1">
                <a:latin typeface="Century Gothic" panose="020F0302020204030204"/>
              </a:rPr>
              <a:t>bu</a:t>
            </a:r>
            <a:r>
              <a:rPr lang="en-GB" sz="1600" b="1" dirty="0">
                <a:latin typeface="Century Gothic" panose="020F0302020204030204"/>
              </a:rPr>
              <a:t> </a:t>
            </a:r>
            <a:r>
              <a:rPr lang="en-GB" sz="1600" dirty="0">
                <a:latin typeface="Century Gothic" panose="020F0302020204030204"/>
              </a:rPr>
              <a:t>de </a:t>
            </a:r>
            <a:r>
              <a:rPr lang="en-GB" sz="1600" dirty="0" err="1">
                <a:latin typeface="Century Gothic" panose="020F0302020204030204"/>
              </a:rPr>
              <a:t>l’eau</a:t>
            </a:r>
            <a:r>
              <a:rPr lang="en-GB" sz="1600" dirty="0">
                <a:latin typeface="Century Gothic" panose="020F0302020204030204"/>
              </a:rPr>
              <a:t> </a:t>
            </a:r>
            <a:r>
              <a:rPr lang="en-GB" sz="1600" b="1" dirty="0" err="1">
                <a:latin typeface="Century Gothic" panose="020F0302020204030204"/>
              </a:rPr>
              <a:t>hier</a:t>
            </a:r>
            <a:r>
              <a:rPr lang="en-GB" sz="1600" b="1" dirty="0">
                <a:latin typeface="Century Gothic" panose="020F0302020204030204"/>
              </a:rPr>
              <a:t> </a:t>
            </a:r>
            <a:r>
              <a:rPr lang="en-GB" sz="1600" dirty="0">
                <a:latin typeface="Century Gothic" panose="020F0302020204030204"/>
              </a:rPr>
              <a:t>?</a:t>
            </a:r>
            <a:r>
              <a:rPr lang="fr-FR" sz="1600" dirty="0">
                <a:latin typeface="Century Gothic" panose="020F0302020204030204"/>
              </a:rPr>
              <a:t>	</a:t>
            </a:r>
          </a:p>
          <a:p>
            <a:pPr lvl="0"/>
            <a:r>
              <a:rPr lang="fr-FR" sz="1600" b="1" dirty="0" err="1">
                <a:latin typeface="Century Gothic" panose="020F0302020204030204"/>
              </a:rPr>
              <a:t>Did</a:t>
            </a:r>
            <a:r>
              <a:rPr lang="fr-FR" sz="1600" b="1" dirty="0">
                <a:latin typeface="Century Gothic" panose="020F0302020204030204"/>
              </a:rPr>
              <a:t> </a:t>
            </a:r>
            <a:r>
              <a:rPr lang="fr-FR" sz="1600" b="1" dirty="0" err="1">
                <a:latin typeface="Century Gothic" panose="020F0302020204030204"/>
              </a:rPr>
              <a:t>you</a:t>
            </a:r>
            <a:r>
              <a:rPr lang="fr-FR" sz="1600" b="1" dirty="0">
                <a:latin typeface="Century Gothic" panose="020F0302020204030204"/>
              </a:rPr>
              <a:t> drink </a:t>
            </a:r>
            <a:r>
              <a:rPr lang="fr-FR" sz="1600" dirty="0" err="1">
                <a:latin typeface="Century Gothic" panose="020F0302020204030204"/>
              </a:rPr>
              <a:t>some</a:t>
            </a:r>
            <a:r>
              <a:rPr lang="fr-FR" sz="1600" dirty="0">
                <a:latin typeface="Century Gothic" panose="020F0302020204030204"/>
              </a:rPr>
              <a:t> water </a:t>
            </a:r>
            <a:r>
              <a:rPr lang="fr-FR" sz="1600" b="1" dirty="0" err="1">
                <a:latin typeface="Century Gothic" panose="020F0302020204030204"/>
              </a:rPr>
              <a:t>yesterday</a:t>
            </a:r>
            <a:r>
              <a:rPr lang="fr-FR" sz="1600" dirty="0">
                <a:latin typeface="Century Gothic" panose="020F0302020204030204"/>
              </a:rPr>
              <a:t>?</a:t>
            </a:r>
          </a:p>
          <a:p>
            <a:pPr lvl="0"/>
            <a:endParaRPr lang="fr-FR" sz="1600" dirty="0">
              <a:latin typeface="Century Gothic" panose="020F0302020204030204"/>
            </a:endParaRPr>
          </a:p>
          <a:p>
            <a:pPr lvl="0"/>
            <a:r>
              <a:rPr lang="en-GB" sz="1600" dirty="0">
                <a:latin typeface="Century Gothic" panose="020F0302020204030204"/>
              </a:rPr>
              <a:t>If we are asking about something </a:t>
            </a:r>
            <a:r>
              <a:rPr lang="en-GB" sz="1600" b="1" dirty="0">
                <a:latin typeface="Century Gothic" panose="020F0302020204030204"/>
              </a:rPr>
              <a:t>in general</a:t>
            </a:r>
            <a:r>
              <a:rPr lang="en-GB" sz="1600" dirty="0">
                <a:latin typeface="Century Gothic" panose="020F0302020204030204"/>
              </a:rPr>
              <a:t>, we can use either the </a:t>
            </a:r>
            <a:r>
              <a:rPr lang="en-GB" sz="1600" b="1" dirty="0">
                <a:latin typeface="Century Gothic" panose="020F0302020204030204"/>
              </a:rPr>
              <a:t>present perfect </a:t>
            </a:r>
            <a:r>
              <a:rPr lang="en-GB" sz="1600" dirty="0">
                <a:latin typeface="Century Gothic" panose="020F0302020204030204"/>
              </a:rPr>
              <a:t>or the </a:t>
            </a:r>
            <a:r>
              <a:rPr lang="en-GB" sz="1600" b="1" dirty="0">
                <a:latin typeface="Century Gothic" panose="020F0302020204030204"/>
              </a:rPr>
              <a:t>simple past</a:t>
            </a:r>
            <a:r>
              <a:rPr lang="en-GB" sz="1600" dirty="0">
                <a:latin typeface="Century Gothic" panose="020F0302020204030204"/>
              </a:rPr>
              <a:t>.  </a:t>
            </a:r>
          </a:p>
          <a:p>
            <a:pPr lvl="0"/>
            <a:endParaRPr lang="fr-FR" sz="1600" dirty="0">
              <a:latin typeface="Century Gothic" panose="020F0302020204030204"/>
            </a:endParaRPr>
          </a:p>
          <a:p>
            <a:pPr lvl="0"/>
            <a:r>
              <a:rPr lang="fr-FR" sz="1600" dirty="0">
                <a:latin typeface="Century Gothic" panose="020F0302020204030204"/>
              </a:rPr>
              <a:t>Est-ce que tu </a:t>
            </a:r>
            <a:r>
              <a:rPr lang="fr-FR" sz="1600" b="1" dirty="0">
                <a:latin typeface="Century Gothic" panose="020F0302020204030204"/>
              </a:rPr>
              <a:t>as bu </a:t>
            </a:r>
            <a:r>
              <a:rPr lang="fr-FR" sz="1600" dirty="0">
                <a:latin typeface="Century Gothic" panose="020F0302020204030204"/>
              </a:rPr>
              <a:t>de l’eau ?	</a:t>
            </a:r>
            <a:r>
              <a:rPr lang="fr-FR" sz="1600" b="1" dirty="0">
                <a:latin typeface="Century Gothic" panose="020F0302020204030204"/>
              </a:rPr>
              <a:t>Have </a:t>
            </a:r>
            <a:r>
              <a:rPr lang="fr-FR" sz="1600" b="1" dirty="0" err="1">
                <a:latin typeface="Century Gothic" panose="020F0302020204030204"/>
              </a:rPr>
              <a:t>you</a:t>
            </a:r>
            <a:r>
              <a:rPr lang="fr-FR" sz="1600" b="1" dirty="0">
                <a:latin typeface="Century Gothic" panose="020F0302020204030204"/>
              </a:rPr>
              <a:t> </a:t>
            </a:r>
            <a:r>
              <a:rPr lang="fr-FR" sz="1600" b="1" dirty="0" err="1">
                <a:latin typeface="Century Gothic" panose="020F0302020204030204"/>
              </a:rPr>
              <a:t>drunk</a:t>
            </a:r>
            <a:r>
              <a:rPr lang="fr-FR" sz="1600" b="1" dirty="0">
                <a:latin typeface="Century Gothic" panose="020F0302020204030204"/>
              </a:rPr>
              <a:t> </a:t>
            </a:r>
            <a:r>
              <a:rPr lang="fr-FR" sz="1600" dirty="0" err="1">
                <a:latin typeface="Century Gothic" panose="020F0302020204030204"/>
              </a:rPr>
              <a:t>some</a:t>
            </a:r>
            <a:r>
              <a:rPr lang="fr-FR" sz="1600" dirty="0">
                <a:latin typeface="Century Gothic" panose="020F0302020204030204"/>
              </a:rPr>
              <a:t> water? </a:t>
            </a:r>
          </a:p>
          <a:p>
            <a:pPr lvl="0"/>
            <a:r>
              <a:rPr lang="fr-FR" sz="1600" dirty="0">
                <a:latin typeface="Century Gothic" panose="020F0302020204030204"/>
              </a:rPr>
              <a:t>				</a:t>
            </a:r>
            <a:r>
              <a:rPr lang="fr-FR" sz="1600" b="1" dirty="0" err="1">
                <a:latin typeface="Century Gothic" panose="020F0302020204030204"/>
              </a:rPr>
              <a:t>Did</a:t>
            </a:r>
            <a:r>
              <a:rPr lang="fr-FR" sz="1600" b="1" dirty="0">
                <a:latin typeface="Century Gothic" panose="020F0302020204030204"/>
              </a:rPr>
              <a:t> </a:t>
            </a:r>
            <a:r>
              <a:rPr lang="fr-FR" sz="1600" b="1" dirty="0" err="1">
                <a:latin typeface="Century Gothic" panose="020F0302020204030204"/>
              </a:rPr>
              <a:t>you</a:t>
            </a:r>
            <a:r>
              <a:rPr lang="fr-FR" sz="1600" b="1" dirty="0">
                <a:latin typeface="Century Gothic" panose="020F0302020204030204"/>
              </a:rPr>
              <a:t> drink </a:t>
            </a:r>
            <a:r>
              <a:rPr lang="fr-FR" sz="1600" dirty="0" err="1">
                <a:latin typeface="Century Gothic" panose="020F0302020204030204"/>
              </a:rPr>
              <a:t>some</a:t>
            </a:r>
            <a:r>
              <a:rPr lang="fr-FR" sz="1600" dirty="0">
                <a:latin typeface="Century Gothic" panose="020F0302020204030204"/>
              </a:rPr>
              <a:t> water?</a:t>
            </a:r>
            <a:endParaRPr lang="en-GB" sz="1600" dirty="0">
              <a:latin typeface="Century Gothic" panose="020F0302020204030204"/>
            </a:endParaRPr>
          </a:p>
        </p:txBody>
      </p:sp>
      <p:pic>
        <p:nvPicPr>
          <p:cNvPr id="18" name="Picture 2" descr="Warning Sign Clip Art">
            <a:extLst>
              <a:ext uri="{FF2B5EF4-FFF2-40B4-BE49-F238E27FC236}">
                <a16:creationId xmlns:a16="http://schemas.microsoft.com/office/drawing/2014/main" id="{0D0F0099-8223-864D-B3C0-55D9408E77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214" y="6789361"/>
            <a:ext cx="802019" cy="66834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AFEF9E8-3A3A-0246-A7ED-97CBC70BF73D}"/>
              </a:ext>
            </a:extLst>
          </p:cNvPr>
          <p:cNvSpPr/>
          <p:nvPr/>
        </p:nvSpPr>
        <p:spPr>
          <a:xfrm>
            <a:off x="108000" y="7767324"/>
            <a:ext cx="6494076" cy="338554"/>
          </a:xfrm>
          <a:prstGeom prst="rect">
            <a:avLst/>
          </a:prstGeom>
        </p:spPr>
        <p:txBody>
          <a:bodyPr wrap="square">
            <a:spAutoFit/>
          </a:bodyPr>
          <a:lstStyle/>
          <a:p>
            <a:pPr lvl="0"/>
            <a:r>
              <a:rPr lang="en-GB" sz="1600" b="1" dirty="0">
                <a:latin typeface="Century Gothic" panose="020F0302020204030204"/>
              </a:rPr>
              <a:t>‘Tu as </a:t>
            </a:r>
            <a:r>
              <a:rPr lang="en-GB" sz="1600" b="1" dirty="0" err="1">
                <a:latin typeface="Century Gothic" panose="020F0302020204030204"/>
              </a:rPr>
              <a:t>bu</a:t>
            </a:r>
            <a:r>
              <a:rPr lang="en-GB" sz="1600" b="1" dirty="0">
                <a:latin typeface="Century Gothic" panose="020F0302020204030204"/>
              </a:rPr>
              <a:t> ?’ </a:t>
            </a:r>
            <a:r>
              <a:rPr lang="en-GB" sz="1600" dirty="0">
                <a:latin typeface="Century Gothic" panose="020F0302020204030204"/>
              </a:rPr>
              <a:t>means both </a:t>
            </a:r>
            <a:r>
              <a:rPr lang="en-GB" sz="1600" b="1" dirty="0">
                <a:latin typeface="Century Gothic" panose="020F0302020204030204"/>
              </a:rPr>
              <a:t>‘did you drink?’ </a:t>
            </a:r>
            <a:r>
              <a:rPr lang="en-GB" sz="1600" dirty="0">
                <a:latin typeface="Century Gothic" panose="020F0302020204030204"/>
              </a:rPr>
              <a:t>and </a:t>
            </a:r>
            <a:r>
              <a:rPr lang="en-GB" sz="1600" b="1" dirty="0">
                <a:latin typeface="Century Gothic" panose="020F0302020204030204"/>
              </a:rPr>
              <a:t>‘have you drunk?’.</a:t>
            </a:r>
          </a:p>
        </p:txBody>
      </p:sp>
      <p:pic>
        <p:nvPicPr>
          <p:cNvPr id="4" name="Picture 3" descr="A tap with a glass of water">
            <a:extLst>
              <a:ext uri="{FF2B5EF4-FFF2-40B4-BE49-F238E27FC236}">
                <a16:creationId xmlns:a16="http://schemas.microsoft.com/office/drawing/2014/main" id="{3F65B299-0908-9341-AF81-F03F1FD55B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420" y="4266165"/>
            <a:ext cx="911518" cy="911518"/>
          </a:xfrm>
          <a:prstGeom prst="rect">
            <a:avLst/>
          </a:prstGeom>
        </p:spPr>
      </p:pic>
      <p:pic>
        <p:nvPicPr>
          <p:cNvPr id="6" name="Picture 5" descr="Question mark">
            <a:extLst>
              <a:ext uri="{FF2B5EF4-FFF2-40B4-BE49-F238E27FC236}">
                <a16:creationId xmlns:a16="http://schemas.microsoft.com/office/drawing/2014/main" id="{0B3847A1-C8DF-7442-8671-A447E4BFB3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8341" y="4266165"/>
            <a:ext cx="911518" cy="911518"/>
          </a:xfrm>
          <a:prstGeom prst="rect">
            <a:avLst/>
          </a:prstGeom>
        </p:spPr>
      </p:pic>
      <p:sp>
        <p:nvSpPr>
          <p:cNvPr id="14" name="TextBox 13">
            <a:extLst>
              <a:ext uri="{FF2B5EF4-FFF2-40B4-BE49-F238E27FC236}">
                <a16:creationId xmlns:a16="http://schemas.microsoft.com/office/drawing/2014/main" id="{CCCA2676-A83D-407C-BEC9-8C672D66014F}"/>
              </a:ext>
            </a:extLst>
          </p:cNvPr>
          <p:cNvSpPr txBox="1"/>
          <p:nvPr/>
        </p:nvSpPr>
        <p:spPr>
          <a:xfrm>
            <a:off x="1238547" y="6851121"/>
            <a:ext cx="4628220" cy="544830"/>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b="1" dirty="0">
                <a:latin typeface="Century Gothic" panose="020F0302020204030204"/>
              </a:rPr>
              <a:t>Remember: </a:t>
            </a:r>
            <a:r>
              <a:rPr lang="en-GB" sz="1600" dirty="0">
                <a:latin typeface="Century Gothic" panose="020F0302020204030204"/>
              </a:rPr>
              <a:t>There is no French equivalent word for </a:t>
            </a:r>
            <a:r>
              <a:rPr lang="en-GB" sz="1600" b="1" dirty="0">
                <a:latin typeface="Century Gothic" panose="020F0302020204030204"/>
              </a:rPr>
              <a:t>‘did’ </a:t>
            </a:r>
            <a:r>
              <a:rPr lang="en-GB" sz="1600" dirty="0">
                <a:latin typeface="Century Gothic" panose="020F0302020204030204"/>
              </a:rPr>
              <a:t>in a question.</a:t>
            </a:r>
            <a:endParaRPr lang="en-GB" sz="1600" b="1" dirty="0">
              <a:latin typeface="Century Gothic" panose="020F0302020204030204"/>
            </a:endParaRPr>
          </a:p>
        </p:txBody>
      </p:sp>
    </p:spTree>
    <p:extLst>
      <p:ext uri="{BB962C8B-B14F-4D97-AF65-F5344CB8AC3E}">
        <p14:creationId xmlns:p14="http://schemas.microsoft.com/office/powerpoint/2010/main" val="27384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71</a:t>
            </a:r>
          </a:p>
        </p:txBody>
      </p:sp>
      <p:sp>
        <p:nvSpPr>
          <p:cNvPr id="35" name="Rectangle 34">
            <a:extLst>
              <a:ext uri="{FF2B5EF4-FFF2-40B4-BE49-F238E27FC236}">
                <a16:creationId xmlns:a16="http://schemas.microsoft.com/office/drawing/2014/main" id="{033FA656-AED3-A944-9EBB-F84AF5CB196F}"/>
              </a:ext>
            </a:extLst>
          </p:cNvPr>
          <p:cNvSpPr/>
          <p:nvPr/>
        </p:nvSpPr>
        <p:spPr>
          <a:xfrm>
            <a:off x="108000" y="107504"/>
            <a:ext cx="3635932" cy="369332"/>
          </a:xfrm>
          <a:prstGeom prst="rect">
            <a:avLst/>
          </a:prstGeom>
        </p:spPr>
        <p:txBody>
          <a:bodyPr wrap="non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like </a:t>
            </a:r>
            <a:r>
              <a:rPr lang="fr-FR" b="1" i="1" dirty="0">
                <a:solidFill>
                  <a:srgbClr val="000000"/>
                </a:solidFill>
                <a:latin typeface="Century Gothic" panose="020B0502020202020204" pitchFamily="34" charset="0"/>
              </a:rPr>
              <a:t>prendre</a:t>
            </a:r>
            <a:r>
              <a:rPr lang="fr-FR" b="1" dirty="0">
                <a:solidFill>
                  <a:srgbClr val="000000"/>
                </a:solidFill>
                <a:latin typeface="Century Gothic" panose="020B0502020202020204" pitchFamily="34" charset="0"/>
              </a:rPr>
              <a:t> in the </a:t>
            </a:r>
            <a:r>
              <a:rPr lang="fr-FR" b="1" dirty="0" err="1">
                <a:solidFill>
                  <a:srgbClr val="000000"/>
                </a:solidFill>
                <a:latin typeface="Century Gothic" panose="020B0502020202020204" pitchFamily="34" charset="0"/>
              </a:rPr>
              <a:t>past</a:t>
            </a:r>
            <a:r>
              <a:rPr lang="fr-FR" b="1" dirty="0">
                <a:solidFill>
                  <a:srgbClr val="000000"/>
                </a:solidFill>
                <a:latin typeface="Century Gothic" panose="020B0502020202020204" pitchFamily="34" charset="0"/>
              </a:rPr>
              <a:t> </a:t>
            </a:r>
            <a:endParaRPr lang="en-GB" i="1" dirty="0">
              <a:solidFill>
                <a:srgbClr val="000000"/>
              </a:solidFill>
              <a:latin typeface="Century Gothic" panose="020B0502020202020204" pitchFamily="34" charset="0"/>
            </a:endParaRPr>
          </a:p>
        </p:txBody>
      </p:sp>
      <p:sp>
        <p:nvSpPr>
          <p:cNvPr id="36" name="Rectangle 35">
            <a:extLst>
              <a:ext uri="{FF2B5EF4-FFF2-40B4-BE49-F238E27FC236}">
                <a16:creationId xmlns:a16="http://schemas.microsoft.com/office/drawing/2014/main" id="{B33C467B-571F-5540-BB62-E6A12286E0D6}"/>
              </a:ext>
            </a:extLst>
          </p:cNvPr>
          <p:cNvSpPr/>
          <p:nvPr/>
        </p:nvSpPr>
        <p:spPr>
          <a:xfrm>
            <a:off x="107999" y="535904"/>
            <a:ext cx="7074036" cy="3170099"/>
          </a:xfrm>
          <a:prstGeom prst="rect">
            <a:avLst/>
          </a:prstGeom>
        </p:spPr>
        <p:txBody>
          <a:bodyPr wrap="square">
            <a:spAutoFit/>
          </a:bodyPr>
          <a:lstStyle/>
          <a:p>
            <a:pPr lvl="0"/>
            <a:r>
              <a:rPr lang="en-GB" sz="1600" dirty="0">
                <a:latin typeface="Century Gothic" panose="020F0302020204030204"/>
              </a:rPr>
              <a:t>The past participle of </a:t>
            </a:r>
            <a:r>
              <a:rPr lang="en-GB" sz="1600" b="1" dirty="0">
                <a:latin typeface="Century Gothic" panose="020F0302020204030204"/>
              </a:rPr>
              <a:t>prendre </a:t>
            </a:r>
            <a:r>
              <a:rPr lang="en-GB" sz="1600" dirty="0">
                <a:latin typeface="Century Gothic" panose="020F0302020204030204"/>
              </a:rPr>
              <a:t>is </a:t>
            </a:r>
            <a:r>
              <a:rPr lang="en-GB" sz="1600" b="1" dirty="0">
                <a:latin typeface="Century Gothic" panose="020F0302020204030204"/>
              </a:rPr>
              <a:t>pris</a:t>
            </a:r>
            <a:r>
              <a:rPr lang="en-GB" sz="1600" dirty="0">
                <a:latin typeface="Century Gothic" panose="020F0302020204030204"/>
              </a:rPr>
              <a:t>:</a:t>
            </a:r>
            <a:endParaRPr lang="en-GB" sz="1600" b="1" dirty="0">
              <a:latin typeface="Century Gothic" panose="020F0302020204030204"/>
            </a:endParaRPr>
          </a:p>
          <a:p>
            <a:pPr lvl="0"/>
            <a:endParaRPr lang="en-GB" sz="1000" dirty="0">
              <a:latin typeface="Century Gothic" panose="020F0302020204030204"/>
            </a:endParaRPr>
          </a:p>
          <a:p>
            <a:pPr lvl="0"/>
            <a:r>
              <a:rPr lang="en-GB" sz="1600" dirty="0">
                <a:latin typeface="Century Gothic" panose="020F0302020204030204"/>
              </a:rPr>
              <a:t>je </a:t>
            </a:r>
            <a:r>
              <a:rPr lang="en-GB" sz="1600" b="1" dirty="0" err="1">
                <a:latin typeface="Century Gothic" panose="020F0302020204030204"/>
              </a:rPr>
              <a:t>prends</a:t>
            </a:r>
            <a:r>
              <a:rPr lang="en-GB" sz="1600" dirty="0">
                <a:latin typeface="Century Gothic" panose="020F0302020204030204"/>
              </a:rPr>
              <a:t> (I take, am taking)	</a:t>
            </a:r>
            <a:r>
              <a:rPr lang="en-GB" sz="1600" dirty="0" err="1">
                <a:latin typeface="Century Gothic" panose="020F0302020204030204"/>
              </a:rPr>
              <a:t>j’</a:t>
            </a:r>
            <a:r>
              <a:rPr lang="en-GB" sz="1600" b="1" dirty="0" err="1">
                <a:latin typeface="Century Gothic" panose="020F0302020204030204"/>
              </a:rPr>
              <a:t>ai</a:t>
            </a:r>
            <a:r>
              <a:rPr lang="en-GB" sz="1600" b="1" dirty="0">
                <a:latin typeface="Century Gothic" panose="020F0302020204030204"/>
              </a:rPr>
              <a:t> pris </a:t>
            </a:r>
            <a:r>
              <a:rPr lang="en-GB" sz="1600" dirty="0">
                <a:latin typeface="Century Gothic" panose="020F0302020204030204"/>
              </a:rPr>
              <a:t>(I took, have taken)</a:t>
            </a:r>
          </a:p>
          <a:p>
            <a:pPr lvl="0"/>
            <a:endParaRPr lang="en-GB" sz="1000" dirty="0">
              <a:latin typeface="Century Gothic" panose="020F0302020204030204"/>
            </a:endParaRPr>
          </a:p>
          <a:p>
            <a:pPr lvl="0"/>
            <a:r>
              <a:rPr lang="en-GB" sz="1600" dirty="0">
                <a:latin typeface="Century Gothic" panose="020F0302020204030204"/>
              </a:rPr>
              <a:t>With other verbs like ‘prendre’, the past participle ends in ‘-pris’:</a:t>
            </a:r>
          </a:p>
          <a:p>
            <a:pPr lvl="0"/>
            <a:endParaRPr lang="en-GB" sz="1000" dirty="0">
              <a:latin typeface="Century Gothic" panose="020F0302020204030204"/>
            </a:endParaRPr>
          </a:p>
          <a:p>
            <a:pPr lvl="0"/>
            <a:r>
              <a:rPr lang="en-GB" sz="1600" dirty="0" err="1">
                <a:latin typeface="Century Gothic" panose="020F0302020204030204"/>
              </a:rPr>
              <a:t>tu</a:t>
            </a:r>
            <a:r>
              <a:rPr lang="en-GB" sz="1600" dirty="0">
                <a:latin typeface="Century Gothic" panose="020F0302020204030204"/>
              </a:rPr>
              <a:t> </a:t>
            </a:r>
            <a:r>
              <a:rPr lang="en-GB" sz="1600" b="1" dirty="0" err="1">
                <a:latin typeface="Century Gothic" panose="020F0302020204030204"/>
              </a:rPr>
              <a:t>apprends</a:t>
            </a:r>
            <a:r>
              <a:rPr lang="en-GB" sz="1600" dirty="0">
                <a:latin typeface="Century Gothic" panose="020F0302020204030204"/>
              </a:rPr>
              <a:t> 			</a:t>
            </a:r>
            <a:r>
              <a:rPr lang="en-GB" sz="1600" dirty="0" err="1">
                <a:latin typeface="Century Gothic" panose="020F0302020204030204"/>
              </a:rPr>
              <a:t>tu</a:t>
            </a:r>
            <a:r>
              <a:rPr lang="en-GB" sz="1600" dirty="0">
                <a:latin typeface="Century Gothic" panose="020F0302020204030204"/>
              </a:rPr>
              <a:t> </a:t>
            </a:r>
            <a:r>
              <a:rPr lang="en-GB" sz="1600" b="1" dirty="0">
                <a:latin typeface="Century Gothic" panose="020F0302020204030204"/>
              </a:rPr>
              <a:t>as </a:t>
            </a:r>
            <a:r>
              <a:rPr lang="en-GB" sz="1600" b="1" dirty="0" err="1">
                <a:latin typeface="Century Gothic" panose="020F0302020204030204"/>
              </a:rPr>
              <a:t>appris</a:t>
            </a:r>
            <a:r>
              <a:rPr lang="en-GB" sz="1600" b="1" dirty="0">
                <a:latin typeface="Century Gothic" panose="020F0302020204030204"/>
              </a:rPr>
              <a:t> </a:t>
            </a:r>
          </a:p>
          <a:p>
            <a:pPr lvl="0"/>
            <a:r>
              <a:rPr lang="en-GB" sz="1600" dirty="0">
                <a:latin typeface="Century Gothic" panose="020F0302020204030204"/>
              </a:rPr>
              <a:t>(you learn, are learning)		(you learnt, have learnt)</a:t>
            </a:r>
          </a:p>
          <a:p>
            <a:pPr lvl="0"/>
            <a:endParaRPr lang="en-GB" sz="1000" dirty="0">
              <a:latin typeface="Century Gothic" panose="020F0302020204030204"/>
            </a:endParaRPr>
          </a:p>
          <a:p>
            <a:pPr lvl="0"/>
            <a:r>
              <a:rPr lang="en-GB" sz="1600" dirty="0">
                <a:latin typeface="Century Gothic" panose="020F0302020204030204"/>
              </a:rPr>
              <a:t>il </a:t>
            </a:r>
            <a:r>
              <a:rPr lang="en-GB" sz="1600" b="1" dirty="0" err="1">
                <a:latin typeface="Century Gothic" panose="020F0302020204030204"/>
              </a:rPr>
              <a:t>comprend</a:t>
            </a:r>
            <a:r>
              <a:rPr lang="en-GB" sz="1600" dirty="0">
                <a:latin typeface="Century Gothic" panose="020F0302020204030204"/>
              </a:rPr>
              <a:t>			il </a:t>
            </a:r>
            <a:r>
              <a:rPr lang="en-GB" sz="1600" b="1" dirty="0">
                <a:latin typeface="Century Gothic" panose="020F0302020204030204"/>
              </a:rPr>
              <a:t>a </a:t>
            </a:r>
            <a:r>
              <a:rPr lang="en-GB" sz="1600" b="1" dirty="0" err="1">
                <a:latin typeface="Century Gothic" panose="020F0302020204030204"/>
              </a:rPr>
              <a:t>compris</a:t>
            </a:r>
            <a:endParaRPr lang="en-GB" sz="1600" b="1" dirty="0">
              <a:latin typeface="Century Gothic" panose="020F0302020204030204"/>
            </a:endParaRPr>
          </a:p>
          <a:p>
            <a:pPr lvl="0"/>
            <a:r>
              <a:rPr lang="en-GB" sz="1600" dirty="0">
                <a:latin typeface="Century Gothic" panose="020F0302020204030204"/>
              </a:rPr>
              <a:t>(he understands, is understanding)	(he understood,</a:t>
            </a:r>
          </a:p>
          <a:p>
            <a:pPr lvl="0"/>
            <a:r>
              <a:rPr lang="en-GB" sz="1600" dirty="0">
                <a:latin typeface="Century Gothic" panose="020F0302020204030204"/>
              </a:rPr>
              <a:t>				 has understood)</a:t>
            </a:r>
          </a:p>
          <a:p>
            <a:pPr lvl="0"/>
            <a:endParaRPr lang="en-GB" sz="1600" dirty="0">
              <a:latin typeface="Century Gothic" panose="020F0302020204030204"/>
            </a:endParaRPr>
          </a:p>
          <a:p>
            <a:pPr lvl="0"/>
            <a:r>
              <a:rPr lang="en-GB" sz="1600" dirty="0">
                <a:latin typeface="Century Gothic" panose="020F0302020204030204"/>
              </a:rPr>
              <a:t>	</a:t>
            </a:r>
          </a:p>
        </p:txBody>
      </p:sp>
      <p:graphicFrame>
        <p:nvGraphicFramePr>
          <p:cNvPr id="18" name="Table 17">
            <a:extLst>
              <a:ext uri="{FF2B5EF4-FFF2-40B4-BE49-F238E27FC236}">
                <a16:creationId xmlns:a16="http://schemas.microsoft.com/office/drawing/2014/main" id="{5D84872B-84ED-E541-8570-465D4C817FE0}"/>
              </a:ext>
            </a:extLst>
          </p:cNvPr>
          <p:cNvGraphicFramePr>
            <a:graphicFrameLocks noGrp="1"/>
          </p:cNvGraphicFramePr>
          <p:nvPr>
            <p:extLst>
              <p:ext uri="{D42A27DB-BD31-4B8C-83A1-F6EECF244321}">
                <p14:modId xmlns:p14="http://schemas.microsoft.com/office/powerpoint/2010/main" val="2196853644"/>
              </p:ext>
            </p:extLst>
          </p:nvPr>
        </p:nvGraphicFramePr>
        <p:xfrm>
          <a:off x="107999" y="3961484"/>
          <a:ext cx="4564313" cy="4724160"/>
        </p:xfrm>
        <a:graphic>
          <a:graphicData uri="http://schemas.openxmlformats.org/drawingml/2006/table">
            <a:tbl>
              <a:tblPr>
                <a:tableStyleId>{5940675A-B579-460E-94D1-54222C63F5DA}</a:tableStyleId>
              </a:tblPr>
              <a:tblGrid>
                <a:gridCol w="754675">
                  <a:extLst>
                    <a:ext uri="{9D8B030D-6E8A-4147-A177-3AD203B41FA5}">
                      <a16:colId xmlns:a16="http://schemas.microsoft.com/office/drawing/2014/main" val="2510458304"/>
                    </a:ext>
                  </a:extLst>
                </a:gridCol>
                <a:gridCol w="1865925">
                  <a:extLst>
                    <a:ext uri="{9D8B030D-6E8A-4147-A177-3AD203B41FA5}">
                      <a16:colId xmlns:a16="http://schemas.microsoft.com/office/drawing/2014/main" val="2576834893"/>
                    </a:ext>
                  </a:extLst>
                </a:gridCol>
                <a:gridCol w="1943713">
                  <a:extLst>
                    <a:ext uri="{9D8B030D-6E8A-4147-A177-3AD203B41FA5}">
                      <a16:colId xmlns:a16="http://schemas.microsoft.com/office/drawing/2014/main" val="3222018720"/>
                    </a:ext>
                  </a:extLst>
                </a:gridCol>
              </a:tblGrid>
              <a:tr h="326907">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bu</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drank, drunk (pp)</a:t>
                      </a:r>
                    </a:p>
                  </a:txBody>
                  <a:tcPr marL="90000" marR="90000" marT="46800" marB="46800" anchor="b"/>
                </a:tc>
                <a:extLst>
                  <a:ext uri="{0D108BD9-81ED-4DB2-BD59-A6C34878D82A}">
                    <a16:rowId xmlns:a16="http://schemas.microsoft.com/office/drawing/2014/main" val="1909957860"/>
                  </a:ext>
                </a:extLst>
              </a:tr>
              <a:tr h="182809">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eu</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had (pp)</a:t>
                      </a:r>
                    </a:p>
                  </a:txBody>
                  <a:tcPr marL="90000" marR="90000" marT="46800" marB="46800" anchor="b"/>
                </a:tc>
                <a:extLst>
                  <a:ext uri="{0D108BD9-81ED-4DB2-BD59-A6C34878D82A}">
                    <a16:rowId xmlns:a16="http://schemas.microsoft.com/office/drawing/2014/main" val="141838412"/>
                  </a:ext>
                </a:extLst>
              </a:tr>
              <a:tr h="182809">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pris</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took, taken (pp)</a:t>
                      </a:r>
                    </a:p>
                  </a:txBody>
                  <a:tcPr marL="90000" marR="90000" marT="46800" marB="46800" anchor="b"/>
                </a:tc>
                <a:extLst>
                  <a:ext uri="{0D108BD9-81ED-4DB2-BD59-A6C34878D82A}">
                    <a16:rowId xmlns:a16="http://schemas.microsoft.com/office/drawing/2014/main" val="3102503621"/>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l’accident (m)</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accident</a:t>
                      </a:r>
                    </a:p>
                  </a:txBody>
                  <a:tcPr marL="90000" marR="90000" marT="46800" marB="46800" anchor="b"/>
                </a:tc>
                <a:extLst>
                  <a:ext uri="{0D108BD9-81ED-4DB2-BD59-A6C34878D82A}">
                    <a16:rowId xmlns:a16="http://schemas.microsoft.com/office/drawing/2014/main" val="3029552813"/>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 bras</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arm</a:t>
                      </a:r>
                    </a:p>
                  </a:txBody>
                  <a:tcPr marL="90000" marR="90000" marT="46800" marB="46800" anchor="b"/>
                </a:tc>
                <a:extLst>
                  <a:ext uri="{0D108BD9-81ED-4DB2-BD59-A6C34878D82A}">
                    <a16:rowId xmlns:a16="http://schemas.microsoft.com/office/drawing/2014/main" val="2368745537"/>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la jambe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leg</a:t>
                      </a:r>
                    </a:p>
                  </a:txBody>
                  <a:tcPr marL="90000" marR="90000" marT="46800" marB="46800" anchor="b"/>
                </a:tc>
                <a:extLst>
                  <a:ext uri="{0D108BD9-81ED-4DB2-BD59-A6C34878D82A}">
                    <a16:rowId xmlns:a16="http://schemas.microsoft.com/office/drawing/2014/main" val="3491161878"/>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 mal</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ache</a:t>
                      </a:r>
                    </a:p>
                  </a:txBody>
                  <a:tcPr marL="90000" marR="90000" marT="46800" marB="46800" anchor="b"/>
                </a:tc>
                <a:extLst>
                  <a:ext uri="{0D108BD9-81ED-4DB2-BD59-A6C34878D82A}">
                    <a16:rowId xmlns:a16="http://schemas.microsoft.com/office/drawing/2014/main" val="711583087"/>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la maladie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illness</a:t>
                      </a:r>
                    </a:p>
                  </a:txBody>
                  <a:tcPr marL="90000" marR="90000" marT="46800" marB="46800" anchor="b"/>
                </a:tc>
                <a:extLst>
                  <a:ext uri="{0D108BD9-81ED-4DB2-BD59-A6C34878D82A}">
                    <a16:rowId xmlns:a16="http://schemas.microsoft.com/office/drawing/2014/main" val="977986458"/>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 petit-déjeuner</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breakfast</a:t>
                      </a:r>
                    </a:p>
                  </a:txBody>
                  <a:tcPr marL="90000" marR="90000" marT="46800" marB="46800" anchor="b"/>
                </a:tc>
                <a:extLst>
                  <a:ext uri="{0D108BD9-81ED-4DB2-BD59-A6C34878D82A}">
                    <a16:rowId xmlns:a16="http://schemas.microsoft.com/office/drawing/2014/main" val="3008129673"/>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la photo</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photo</a:t>
                      </a:r>
                    </a:p>
                  </a:txBody>
                  <a:tcPr marL="90000" marR="90000" marT="46800" marB="46800" anchor="b"/>
                </a:tc>
                <a:extLst>
                  <a:ext uri="{0D108BD9-81ED-4DB2-BD59-A6C34878D82A}">
                    <a16:rowId xmlns:a16="http://schemas.microsoft.com/office/drawing/2014/main" val="165043242"/>
                  </a:ext>
                </a:extLst>
              </a:tr>
              <a:tr h="182809">
                <a:tc>
                  <a:txBody>
                    <a:bodyPr/>
                    <a:lstStyle/>
                    <a:p>
                      <a:pPr algn="ctr"/>
                      <a:r>
                        <a:rPr lang="en-GB" sz="1600" i="1" dirty="0">
                          <a:effectLst/>
                          <a:latin typeface="Century Gothic" panose="020B0502020202020204" pitchFamily="34" charset="0"/>
                        </a:rPr>
                        <a:t>adv</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déjà</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already, yet</a:t>
                      </a:r>
                    </a:p>
                  </a:txBody>
                  <a:tcPr marL="90000" marR="90000" marT="46800" marB="46800" anchor="b"/>
                </a:tc>
                <a:extLst>
                  <a:ext uri="{0D108BD9-81ED-4DB2-BD59-A6C34878D82A}">
                    <a16:rowId xmlns:a16="http://schemas.microsoft.com/office/drawing/2014/main" val="1589289006"/>
                  </a:ext>
                </a:extLst>
              </a:tr>
              <a:tr h="182809">
                <a:tc>
                  <a:txBody>
                    <a:bodyPr/>
                    <a:lstStyle/>
                    <a:p>
                      <a:pPr algn="ctr"/>
                      <a:r>
                        <a:rPr lang="en-GB" sz="1600" i="1" dirty="0">
                          <a:effectLst/>
                          <a:latin typeface="Century Gothic" panose="020B0502020202020204" pitchFamily="34" charset="0"/>
                        </a:rPr>
                        <a:t>adv</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pas encore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not yet</a:t>
                      </a:r>
                    </a:p>
                  </a:txBody>
                  <a:tcPr marL="90000" marR="90000" marT="46800" marB="46800" anchor="b"/>
                </a:tc>
                <a:extLst>
                  <a:ext uri="{0D108BD9-81ED-4DB2-BD59-A6C34878D82A}">
                    <a16:rowId xmlns:a16="http://schemas.microsoft.com/office/drawing/2014/main" val="2895098412"/>
                  </a:ext>
                </a:extLst>
              </a:tr>
              <a:tr h="182809">
                <a:tc>
                  <a:txBody>
                    <a:bodyPr/>
                    <a:lstStyle/>
                    <a:p>
                      <a:pPr algn="ctr"/>
                      <a:r>
                        <a:rPr lang="en-GB" sz="1600" i="1" dirty="0">
                          <a:effectLst/>
                          <a:latin typeface="Century Gothic" panose="020B0502020202020204" pitchFamily="34" charset="0"/>
                        </a:rPr>
                        <a:t>adv</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ensuite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next</a:t>
                      </a:r>
                    </a:p>
                  </a:txBody>
                  <a:tcPr marL="90000" marR="90000" marT="46800" marB="46800" anchor="b"/>
                </a:tc>
                <a:extLst>
                  <a:ext uri="{0D108BD9-81ED-4DB2-BD59-A6C34878D82A}">
                    <a16:rowId xmlns:a16="http://schemas.microsoft.com/office/drawing/2014/main" val="1814031029"/>
                  </a:ext>
                </a:extLst>
              </a:tr>
              <a:tr h="182809">
                <a:tc>
                  <a:txBody>
                    <a:bodyPr/>
                    <a:lstStyle/>
                    <a:p>
                      <a:pPr algn="ctr"/>
                      <a:r>
                        <a:rPr lang="en-GB" sz="1600" i="1" dirty="0">
                          <a:effectLst/>
                          <a:latin typeface="Century Gothic" panose="020B0502020202020204" pitchFamily="34" charset="0"/>
                        </a:rPr>
                        <a:t>other</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avoir mal</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to hurt, be sore</a:t>
                      </a:r>
                    </a:p>
                  </a:txBody>
                  <a:tcPr marL="90000" marR="90000" marT="46800" marB="46800" anchor="b"/>
                </a:tc>
                <a:extLst>
                  <a:ext uri="{0D108BD9-81ED-4DB2-BD59-A6C34878D82A}">
                    <a16:rowId xmlns:a16="http://schemas.microsoft.com/office/drawing/2014/main" val="2130960439"/>
                  </a:ext>
                </a:extLst>
              </a:tr>
            </a:tbl>
          </a:graphicData>
        </a:graphic>
      </p:graphicFrame>
      <p:sp>
        <p:nvSpPr>
          <p:cNvPr id="19" name="Rectangle 18">
            <a:extLst>
              <a:ext uri="{FF2B5EF4-FFF2-40B4-BE49-F238E27FC236}">
                <a16:creationId xmlns:a16="http://schemas.microsoft.com/office/drawing/2014/main" id="{75F72048-DCFB-FD43-BD7A-92F12ACFEAD0}"/>
              </a:ext>
            </a:extLst>
          </p:cNvPr>
          <p:cNvSpPr/>
          <p:nvPr/>
        </p:nvSpPr>
        <p:spPr>
          <a:xfrm>
            <a:off x="107999" y="3374405"/>
            <a:ext cx="5551220" cy="423931"/>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pic>
        <p:nvPicPr>
          <p:cNvPr id="5" name="Picture 4" descr="Broken foot">
            <a:extLst>
              <a:ext uri="{FF2B5EF4-FFF2-40B4-BE49-F238E27FC236}">
                <a16:creationId xmlns:a16="http://schemas.microsoft.com/office/drawing/2014/main" id="{85128236-D0FC-0441-AF2B-F9EBE6B5D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10371">
            <a:off x="4929579" y="3537384"/>
            <a:ext cx="1628965" cy="1628965"/>
          </a:xfrm>
          <a:prstGeom prst="rect">
            <a:avLst/>
          </a:prstGeom>
        </p:spPr>
      </p:pic>
      <p:pic>
        <p:nvPicPr>
          <p:cNvPr id="7" name="Picture 6" descr="Emoji with thermometer in their mouth">
            <a:extLst>
              <a:ext uri="{FF2B5EF4-FFF2-40B4-BE49-F238E27FC236}">
                <a16:creationId xmlns:a16="http://schemas.microsoft.com/office/drawing/2014/main" id="{B47AAE12-A241-B248-A1A3-26A251220C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3508" y="4944308"/>
            <a:ext cx="1935855" cy="1935855"/>
          </a:xfrm>
          <a:prstGeom prst="rect">
            <a:avLst/>
          </a:prstGeom>
        </p:spPr>
      </p:pic>
      <p:pic>
        <p:nvPicPr>
          <p:cNvPr id="4" name="Picture 3" descr="QR code">
            <a:extLst>
              <a:ext uri="{FF2B5EF4-FFF2-40B4-BE49-F238E27FC236}">
                <a16:creationId xmlns:a16="http://schemas.microsoft.com/office/drawing/2014/main" id="{26366460-4FCB-466C-BEF6-D177ACE741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4453" y="6639439"/>
            <a:ext cx="1291590" cy="1291590"/>
          </a:xfrm>
          <a:prstGeom prst="rect">
            <a:avLst/>
          </a:prstGeom>
        </p:spPr>
      </p:pic>
      <p:sp>
        <p:nvSpPr>
          <p:cNvPr id="8" name="Rounded Rectangle 7">
            <a:extLst>
              <a:ext uri="{FF2B5EF4-FFF2-40B4-BE49-F238E27FC236}">
                <a16:creationId xmlns:a16="http://schemas.microsoft.com/office/drawing/2014/main" id="{6C9CCD28-818C-6E45-B791-F27E90F8B01B}"/>
              </a:ext>
            </a:extLst>
          </p:cNvPr>
          <p:cNvSpPr/>
          <p:nvPr/>
        </p:nvSpPr>
        <p:spPr>
          <a:xfrm>
            <a:off x="5209056" y="7888490"/>
            <a:ext cx="1222383" cy="959258"/>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0000"/>
              </a:solidFill>
              <a:latin typeface="Century Gothic" panose="020B0502020202020204" pitchFamily="34" charset="0"/>
            </a:endParaRPr>
          </a:p>
          <a:p>
            <a:pPr algn="ctr"/>
            <a:r>
              <a:rPr lang="en-GB" sz="1400" b="1" dirty="0">
                <a:solidFill>
                  <a:srgbClr val="000000"/>
                </a:solidFill>
                <a:latin typeface="Century Gothic" panose="020B0502020202020204" pitchFamily="34" charset="0"/>
              </a:rPr>
              <a:t>Revisit vocab 8.3.1.6 &amp; 8.2.2.3</a:t>
            </a:r>
          </a:p>
          <a:p>
            <a:pPr algn="ctr"/>
            <a:endParaRPr lang="en-GB" sz="1400" b="1" dirty="0">
              <a:solidFill>
                <a:srgbClr val="000000"/>
              </a:solidFill>
              <a:latin typeface="Century Gothic" panose="020B0502020202020204" pitchFamily="34" charset="0"/>
            </a:endParaRPr>
          </a:p>
        </p:txBody>
      </p:sp>
      <p:sp>
        <p:nvSpPr>
          <p:cNvPr id="2" name="Title 1">
            <a:extLst>
              <a:ext uri="{FF2B5EF4-FFF2-40B4-BE49-F238E27FC236}">
                <a16:creationId xmlns:a16="http://schemas.microsoft.com/office/drawing/2014/main" id="{7AB26712-0F3F-3B48-BF18-0A61181278B3}"/>
              </a:ext>
            </a:extLst>
          </p:cNvPr>
          <p:cNvSpPr>
            <a:spLocks noGrp="1"/>
          </p:cNvSpPr>
          <p:nvPr>
            <p:ph type="title"/>
          </p:nvPr>
        </p:nvSpPr>
        <p:spPr>
          <a:xfrm>
            <a:off x="82343" y="3387536"/>
            <a:ext cx="5551220" cy="369332"/>
          </a:xfrm>
        </p:spPr>
        <p:txBody>
          <a:bodyPr/>
          <a:lstStyle/>
          <a:p>
            <a:pPr rtl="0" eaLnBrk="1" fontAlgn="base" latinLnBrk="0" hangingPunct="1"/>
            <a:r>
              <a:rPr lang="en-GB" sz="2000" b="1" kern="1200" dirty="0">
                <a:solidFill>
                  <a:srgbClr val="FFFFFF"/>
                </a:solidFill>
                <a:effectLst/>
                <a:latin typeface="Century Gothic" panose="020B0502020202020204" pitchFamily="34" charset="0"/>
                <a:ea typeface="+mn-ea"/>
                <a:cs typeface="+mn-cs"/>
              </a:rPr>
              <a:t>Asking about what you did and have done</a:t>
            </a:r>
            <a:endParaRPr lang="en-GB" dirty="0">
              <a:effectLst/>
            </a:endParaRPr>
          </a:p>
        </p:txBody>
      </p:sp>
    </p:spTree>
    <p:extLst>
      <p:ext uri="{BB962C8B-B14F-4D97-AF65-F5344CB8AC3E}">
        <p14:creationId xmlns:p14="http://schemas.microsoft.com/office/powerpoint/2010/main" val="26761266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3.2 Semaine 7">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T3.2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7</a:t>
            </a:r>
            <a:endParaRPr lang="en-US" sz="2000" dirty="0">
              <a:solidFill>
                <a:schemeClr val="bg1"/>
              </a:solidFill>
            </a:endParaRPr>
          </a:p>
        </p:txBody>
      </p:sp>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72</a:t>
            </a:r>
          </a:p>
        </p:txBody>
      </p:sp>
      <p:graphicFrame>
        <p:nvGraphicFramePr>
          <p:cNvPr id="12" name="Table 11">
            <a:extLst>
              <a:ext uri="{FF2B5EF4-FFF2-40B4-BE49-F238E27FC236}">
                <a16:creationId xmlns:a16="http://schemas.microsoft.com/office/drawing/2014/main" id="{C805DC3A-BC6C-A04F-9755-47FE111DC557}"/>
              </a:ext>
            </a:extLst>
          </p:cNvPr>
          <p:cNvGraphicFramePr>
            <a:graphicFrameLocks noGrp="1"/>
          </p:cNvGraphicFramePr>
          <p:nvPr>
            <p:extLst>
              <p:ext uri="{D42A27DB-BD31-4B8C-83A1-F6EECF244321}">
                <p14:modId xmlns:p14="http://schemas.microsoft.com/office/powerpoint/2010/main" val="318091730"/>
              </p:ext>
            </p:extLst>
          </p:nvPr>
        </p:nvGraphicFramePr>
        <p:xfrm>
          <a:off x="919038" y="3193468"/>
          <a:ext cx="5019925" cy="3711840"/>
        </p:xfrm>
        <a:graphic>
          <a:graphicData uri="http://schemas.openxmlformats.org/drawingml/2006/table">
            <a:tbl>
              <a:tblPr>
                <a:tableStyleId>{5940675A-B579-460E-94D1-54222C63F5DA}</a:tableStyleId>
              </a:tblPr>
              <a:tblGrid>
                <a:gridCol w="754675">
                  <a:extLst>
                    <a:ext uri="{9D8B030D-6E8A-4147-A177-3AD203B41FA5}">
                      <a16:colId xmlns:a16="http://schemas.microsoft.com/office/drawing/2014/main" val="2510458304"/>
                    </a:ext>
                  </a:extLst>
                </a:gridCol>
                <a:gridCol w="1389675">
                  <a:extLst>
                    <a:ext uri="{9D8B030D-6E8A-4147-A177-3AD203B41FA5}">
                      <a16:colId xmlns:a16="http://schemas.microsoft.com/office/drawing/2014/main" val="2576834893"/>
                    </a:ext>
                  </a:extLst>
                </a:gridCol>
                <a:gridCol w="2875575">
                  <a:extLst>
                    <a:ext uri="{9D8B030D-6E8A-4147-A177-3AD203B41FA5}">
                      <a16:colId xmlns:a16="http://schemas.microsoft.com/office/drawing/2014/main" val="3222018720"/>
                    </a:ext>
                  </a:extLst>
                </a:gridCol>
              </a:tblGrid>
              <a:tr h="326907">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lever</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to raise, raising</a:t>
                      </a:r>
                    </a:p>
                  </a:txBody>
                  <a:tcPr marL="90000" marR="90000" marT="46800" marB="46800" anchor="b"/>
                </a:tc>
                <a:extLst>
                  <a:ext uri="{0D108BD9-81ED-4DB2-BD59-A6C34878D82A}">
                    <a16:rowId xmlns:a16="http://schemas.microsoft.com/office/drawing/2014/main" val="1909957860"/>
                  </a:ext>
                </a:extLst>
              </a:tr>
              <a:tr h="182809">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je lève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I raise, am raising</a:t>
                      </a:r>
                    </a:p>
                  </a:txBody>
                  <a:tcPr marL="90000" marR="90000" marT="46800" marB="46800" anchor="b"/>
                </a:tc>
                <a:extLst>
                  <a:ext uri="{0D108BD9-81ED-4DB2-BD59-A6C34878D82A}">
                    <a16:rowId xmlns:a16="http://schemas.microsoft.com/office/drawing/2014/main" val="141838412"/>
                  </a:ext>
                </a:extLst>
              </a:tr>
              <a:tr h="182809">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il/elle lève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s(he) raises, is raising</a:t>
                      </a:r>
                    </a:p>
                  </a:txBody>
                  <a:tcPr marL="90000" marR="90000" marT="46800" marB="46800" anchor="b"/>
                </a:tc>
                <a:extLst>
                  <a:ext uri="{0D108BD9-81ED-4DB2-BD59-A6C34878D82A}">
                    <a16:rowId xmlns:a16="http://schemas.microsoft.com/office/drawing/2014/main" val="3102503621"/>
                  </a:ext>
                </a:extLst>
              </a:tr>
              <a:tr h="182809">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reposer</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to put down, putting down</a:t>
                      </a:r>
                    </a:p>
                  </a:txBody>
                  <a:tcPr marL="90000" marR="90000" marT="46800" marB="46800" anchor="b"/>
                </a:tc>
                <a:extLst>
                  <a:ext uri="{0D108BD9-81ED-4DB2-BD59-A6C34878D82A}">
                    <a16:rowId xmlns:a16="http://schemas.microsoft.com/office/drawing/2014/main" val="3029552813"/>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 chapeau</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hat</a:t>
                      </a:r>
                    </a:p>
                  </a:txBody>
                  <a:tcPr marL="90000" marR="90000" marT="46800" marB="46800" anchor="b"/>
                </a:tc>
                <a:extLst>
                  <a:ext uri="{0D108BD9-81ED-4DB2-BD59-A6C34878D82A}">
                    <a16:rowId xmlns:a16="http://schemas.microsoft.com/office/drawing/2014/main" val="2368745537"/>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la cuisine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cooking, kitchen</a:t>
                      </a:r>
                    </a:p>
                  </a:txBody>
                  <a:tcPr marL="90000" marR="90000" marT="46800" marB="46800" anchor="b"/>
                </a:tc>
                <a:extLst>
                  <a:ext uri="{0D108BD9-81ED-4DB2-BD59-A6C34878D82A}">
                    <a16:rowId xmlns:a16="http://schemas.microsoft.com/office/drawing/2014/main" val="3491161878"/>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la main</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hand</a:t>
                      </a:r>
                    </a:p>
                  </a:txBody>
                  <a:tcPr marL="90000" marR="90000" marT="46800" marB="46800" anchor="b"/>
                </a:tc>
                <a:extLst>
                  <a:ext uri="{0D108BD9-81ED-4DB2-BD59-A6C34878D82A}">
                    <a16:rowId xmlns:a16="http://schemas.microsoft.com/office/drawing/2014/main" val="711583087"/>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 manteau</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coat</a:t>
                      </a:r>
                    </a:p>
                  </a:txBody>
                  <a:tcPr marL="90000" marR="90000" marT="46800" marB="46800" anchor="b"/>
                </a:tc>
                <a:extLst>
                  <a:ext uri="{0D108BD9-81ED-4DB2-BD59-A6C34878D82A}">
                    <a16:rowId xmlns:a16="http://schemas.microsoft.com/office/drawing/2014/main" val="977986458"/>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le matin</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morning</a:t>
                      </a:r>
                    </a:p>
                  </a:txBody>
                  <a:tcPr marL="90000" marR="90000" marT="46800" marB="46800" anchor="b"/>
                </a:tc>
                <a:extLst>
                  <a:ext uri="{0D108BD9-81ED-4DB2-BD59-A6C34878D82A}">
                    <a16:rowId xmlns:a16="http://schemas.microsoft.com/office/drawing/2014/main" val="3008129673"/>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la pluie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rain</a:t>
                      </a:r>
                    </a:p>
                  </a:txBody>
                  <a:tcPr marL="90000" marR="90000" marT="46800" marB="46800" anchor="b"/>
                </a:tc>
                <a:extLst>
                  <a:ext uri="{0D108BD9-81ED-4DB2-BD59-A6C34878D82A}">
                    <a16:rowId xmlns:a16="http://schemas.microsoft.com/office/drawing/2014/main" val="165043242"/>
                  </a:ext>
                </a:extLst>
              </a:tr>
              <a:tr h="182809">
                <a:tc>
                  <a:txBody>
                    <a:bodyPr/>
                    <a:lstStyle/>
                    <a:p>
                      <a:pPr algn="ctr"/>
                      <a:r>
                        <a:rPr lang="en-GB" sz="1600" i="1" dirty="0">
                          <a:effectLst/>
                          <a:latin typeface="Century Gothic" panose="020B0502020202020204" pitchFamily="34" charset="0"/>
                        </a:rPr>
                        <a:t>n</a:t>
                      </a:r>
                    </a:p>
                  </a:txBody>
                  <a:tcPr marL="90000" marR="90000" marT="46800" marB="468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1600" noProof="0" dirty="0">
                          <a:effectLst/>
                          <a:latin typeface="Century Gothic" panose="020B0502020202020204" pitchFamily="34" charset="0"/>
                        </a:rPr>
                        <a:t>la tête</a:t>
                      </a:r>
                    </a:p>
                  </a:txBody>
                  <a:tcPr marL="90000" marR="90000" marT="46800" marB="46800" anchor="b">
                    <a:lnL w="12700" cap="flat" cmpd="sng" algn="ctr">
                      <a:solidFill>
                        <a:schemeClr val="tx1"/>
                      </a:solidFill>
                      <a:prstDash val="solid"/>
                      <a:round/>
                      <a:headEnd type="none" w="med" len="med"/>
                      <a:tailEnd type="none" w="med" len="med"/>
                    </a:lnL>
                  </a:tcPr>
                </a:tc>
                <a:tc>
                  <a:txBody>
                    <a:bodyPr/>
                    <a:lstStyle/>
                    <a:p>
                      <a:r>
                        <a:rPr lang="en-GB" sz="1600" dirty="0">
                          <a:effectLst/>
                          <a:latin typeface="Century Gothic" panose="020B0502020202020204" pitchFamily="34" charset="0"/>
                        </a:rPr>
                        <a:t>head</a:t>
                      </a:r>
                    </a:p>
                  </a:txBody>
                  <a:tcPr marL="90000" marR="90000" marT="46800" marB="46800" anchor="b"/>
                </a:tc>
                <a:extLst>
                  <a:ext uri="{0D108BD9-81ED-4DB2-BD59-A6C34878D82A}">
                    <a16:rowId xmlns:a16="http://schemas.microsoft.com/office/drawing/2014/main" val="1589289006"/>
                  </a:ext>
                </a:extLst>
              </a:tr>
            </a:tbl>
          </a:graphicData>
        </a:graphic>
      </p:graphicFrame>
      <p:sp>
        <p:nvSpPr>
          <p:cNvPr id="13" name="Rectangle 12">
            <a:extLst>
              <a:ext uri="{FF2B5EF4-FFF2-40B4-BE49-F238E27FC236}">
                <a16:creationId xmlns:a16="http://schemas.microsoft.com/office/drawing/2014/main" id="{CA445755-E81F-6A49-BCAB-631E23091078}"/>
              </a:ext>
            </a:extLst>
          </p:cNvPr>
          <p:cNvSpPr/>
          <p:nvPr/>
        </p:nvSpPr>
        <p:spPr>
          <a:xfrm>
            <a:off x="172381" y="745505"/>
            <a:ext cx="3256619" cy="644383"/>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fontAlgn="base">
              <a:spcBef>
                <a:spcPct val="0"/>
              </a:spcBef>
              <a:spcAft>
                <a:spcPct val="0"/>
              </a:spcAft>
            </a:pPr>
            <a:r>
              <a:rPr lang="en-GB" sz="2000" b="1" dirty="0" err="1">
                <a:solidFill>
                  <a:srgbClr val="FFFFFF"/>
                </a:solidFill>
                <a:latin typeface="Century Gothic" panose="020B0502020202020204" pitchFamily="34" charset="0"/>
              </a:rPr>
              <a:t>Extented</a:t>
            </a:r>
            <a:r>
              <a:rPr lang="en-GB" sz="2000" b="1" dirty="0">
                <a:solidFill>
                  <a:srgbClr val="FFFFFF"/>
                </a:solidFill>
                <a:latin typeface="Century Gothic" panose="020B0502020202020204" pitchFamily="34" charset="0"/>
              </a:rPr>
              <a:t> reading: poetry</a:t>
            </a:r>
          </a:p>
          <a:p>
            <a:pPr fontAlgn="base">
              <a:spcBef>
                <a:spcPct val="0"/>
              </a:spcBef>
              <a:spcAft>
                <a:spcPct val="0"/>
              </a:spcAft>
            </a:pPr>
            <a:r>
              <a:rPr lang="en-GB" sz="2000" b="1" dirty="0">
                <a:solidFill>
                  <a:srgbClr val="FFFFFF"/>
                </a:solidFill>
                <a:latin typeface="Century Gothic" panose="020B0502020202020204" pitchFamily="34" charset="0"/>
              </a:rPr>
              <a:t>Déjeuner du matin</a:t>
            </a:r>
          </a:p>
        </p:txBody>
      </p:sp>
      <p:sp>
        <p:nvSpPr>
          <p:cNvPr id="9" name="Rounded Rectangle 8">
            <a:extLst>
              <a:ext uri="{FF2B5EF4-FFF2-40B4-BE49-F238E27FC236}">
                <a16:creationId xmlns:a16="http://schemas.microsoft.com/office/drawing/2014/main" id="{697FCCCD-50B6-1B4C-A52B-2B14DAE31875}"/>
              </a:ext>
            </a:extLst>
          </p:cNvPr>
          <p:cNvSpPr/>
          <p:nvPr/>
        </p:nvSpPr>
        <p:spPr>
          <a:xfrm>
            <a:off x="4816843" y="6425679"/>
            <a:ext cx="1222383" cy="959258"/>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0000"/>
              </a:solidFill>
              <a:latin typeface="Century Gothic" panose="020B0502020202020204" pitchFamily="34" charset="0"/>
            </a:endParaRPr>
          </a:p>
          <a:p>
            <a:pPr algn="ctr"/>
            <a:r>
              <a:rPr lang="en-GB" sz="1400" b="1" dirty="0">
                <a:solidFill>
                  <a:srgbClr val="000000"/>
                </a:solidFill>
                <a:latin typeface="Century Gothic" panose="020B0502020202020204" pitchFamily="34" charset="0"/>
              </a:rPr>
              <a:t>Revisit vocab 8.3.2.1 &amp; 8.3.1.1</a:t>
            </a:r>
          </a:p>
          <a:p>
            <a:pPr algn="ctr"/>
            <a:endParaRPr lang="en-GB" sz="1400" b="1" dirty="0">
              <a:solidFill>
                <a:srgbClr val="000000"/>
              </a:solidFill>
              <a:latin typeface="Century Gothic" panose="020B0502020202020204" pitchFamily="34" charset="0"/>
            </a:endParaRPr>
          </a:p>
        </p:txBody>
      </p:sp>
      <p:sp>
        <p:nvSpPr>
          <p:cNvPr id="16" name="Rectangle 15">
            <a:extLst>
              <a:ext uri="{FF2B5EF4-FFF2-40B4-BE49-F238E27FC236}">
                <a16:creationId xmlns:a16="http://schemas.microsoft.com/office/drawing/2014/main" id="{A06AD07C-BBAA-DC42-81B6-6C0091E1CDF1}"/>
              </a:ext>
            </a:extLst>
          </p:cNvPr>
          <p:cNvSpPr/>
          <p:nvPr/>
        </p:nvSpPr>
        <p:spPr>
          <a:xfrm>
            <a:off x="5021041"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pic>
        <p:nvPicPr>
          <p:cNvPr id="6" name="Picture 5" descr="Umbrella with rain above">
            <a:extLst>
              <a:ext uri="{FF2B5EF4-FFF2-40B4-BE49-F238E27FC236}">
                <a16:creationId xmlns:a16="http://schemas.microsoft.com/office/drawing/2014/main" id="{05BE659A-3571-D24C-861A-633CE4301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5373" y="1520956"/>
            <a:ext cx="1445325" cy="1445325"/>
          </a:xfrm>
          <a:prstGeom prst="rect">
            <a:avLst/>
          </a:prstGeom>
        </p:spPr>
      </p:pic>
      <p:pic>
        <p:nvPicPr>
          <p:cNvPr id="18" name="Picture 17" descr="Chef">
            <a:extLst>
              <a:ext uri="{FF2B5EF4-FFF2-40B4-BE49-F238E27FC236}">
                <a16:creationId xmlns:a16="http://schemas.microsoft.com/office/drawing/2014/main" id="{74EC6B50-3568-BC4F-99DF-B4D7FFEF5A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939" y="7127777"/>
            <a:ext cx="2016223" cy="2016223"/>
          </a:xfrm>
          <a:prstGeom prst="rect">
            <a:avLst/>
          </a:prstGeom>
        </p:spPr>
      </p:pic>
      <p:pic>
        <p:nvPicPr>
          <p:cNvPr id="22" name="Picture 21" descr="Coat">
            <a:extLst>
              <a:ext uri="{FF2B5EF4-FFF2-40B4-BE49-F238E27FC236}">
                <a16:creationId xmlns:a16="http://schemas.microsoft.com/office/drawing/2014/main" id="{D348FA38-498E-7A46-B8F8-27A617826A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4425" y="7036377"/>
            <a:ext cx="2107623" cy="2107623"/>
          </a:xfrm>
          <a:prstGeom prst="rect">
            <a:avLst/>
          </a:prstGeom>
        </p:spPr>
      </p:pic>
      <p:pic>
        <p:nvPicPr>
          <p:cNvPr id="24" name="Picture 23" descr="Hand">
            <a:extLst>
              <a:ext uri="{FF2B5EF4-FFF2-40B4-BE49-F238E27FC236}">
                <a16:creationId xmlns:a16="http://schemas.microsoft.com/office/drawing/2014/main" id="{07AC9CC5-6CBD-F945-8716-80B229B3ED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019" y="1520957"/>
            <a:ext cx="1645447" cy="1645447"/>
          </a:xfrm>
          <a:prstGeom prst="rect">
            <a:avLst/>
          </a:prstGeom>
        </p:spPr>
      </p:pic>
      <p:pic>
        <p:nvPicPr>
          <p:cNvPr id="26" name="Picture 25" descr="Hat">
            <a:extLst>
              <a:ext uri="{FF2B5EF4-FFF2-40B4-BE49-F238E27FC236}">
                <a16:creationId xmlns:a16="http://schemas.microsoft.com/office/drawing/2014/main" id="{FA9F22FD-2F2D-EE42-9F2B-CFED064C5E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7162" y="1575724"/>
            <a:ext cx="1696524" cy="1696524"/>
          </a:xfrm>
          <a:prstGeom prst="rect">
            <a:avLst/>
          </a:prstGeom>
        </p:spPr>
      </p:pic>
      <p:pic>
        <p:nvPicPr>
          <p:cNvPr id="4" name="Picture 3" descr="QR code">
            <a:extLst>
              <a:ext uri="{FF2B5EF4-FFF2-40B4-BE49-F238E27FC236}">
                <a16:creationId xmlns:a16="http://schemas.microsoft.com/office/drawing/2014/main" id="{29B3AB70-4F9D-44D6-A6F3-4D229169C7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6843" y="7476397"/>
            <a:ext cx="1227582" cy="1227582"/>
          </a:xfrm>
          <a:prstGeom prst="rect">
            <a:avLst/>
          </a:prstGeom>
        </p:spPr>
      </p:pic>
    </p:spTree>
    <p:extLst>
      <p:ext uri="{BB962C8B-B14F-4D97-AF65-F5344CB8AC3E}">
        <p14:creationId xmlns:p14="http://schemas.microsoft.com/office/powerpoint/2010/main" val="7079194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08000" y="1135439"/>
          <a:ext cx="3283912" cy="7858100"/>
        </p:xfrm>
        <a:graphic>
          <a:graphicData uri="http://schemas.openxmlformats.org/drawingml/2006/table">
            <a:tbl>
              <a:tblPr>
                <a:tableStyleId>{616DA210-FB5B-4158-B5E0-FEB733F419BA}</a:tableStyleId>
              </a:tblPr>
              <a:tblGrid>
                <a:gridCol w="425075">
                  <a:extLst>
                    <a:ext uri="{9D8B030D-6E8A-4147-A177-3AD203B41FA5}">
                      <a16:colId xmlns:a16="http://schemas.microsoft.com/office/drawing/2014/main" val="20000"/>
                    </a:ext>
                  </a:extLst>
                </a:gridCol>
                <a:gridCol w="986640">
                  <a:extLst>
                    <a:ext uri="{9D8B030D-6E8A-4147-A177-3AD203B41FA5}">
                      <a16:colId xmlns:a16="http://schemas.microsoft.com/office/drawing/2014/main" val="20001"/>
                    </a:ext>
                  </a:extLst>
                </a:gridCol>
                <a:gridCol w="396768">
                  <a:extLst>
                    <a:ext uri="{9D8B030D-6E8A-4147-A177-3AD203B41FA5}">
                      <a16:colId xmlns:a16="http://schemas.microsoft.com/office/drawing/2014/main" val="20002"/>
                    </a:ext>
                  </a:extLst>
                </a:gridCol>
                <a:gridCol w="363704">
                  <a:extLst>
                    <a:ext uri="{9D8B030D-6E8A-4147-A177-3AD203B41FA5}">
                      <a16:colId xmlns:a16="http://schemas.microsoft.com/office/drawing/2014/main" val="1867815391"/>
                    </a:ext>
                  </a:extLst>
                </a:gridCol>
                <a:gridCol w="1111725">
                  <a:extLst>
                    <a:ext uri="{9D8B030D-6E8A-4147-A177-3AD203B41FA5}">
                      <a16:colId xmlns:a16="http://schemas.microsoft.com/office/drawing/2014/main" val="2362511393"/>
                    </a:ext>
                  </a:extLst>
                </a:gridCol>
              </a:tblGrid>
              <a:tr h="180443">
                <a:tc>
                  <a:txBody>
                    <a:bodyPr/>
                    <a:lstStyle/>
                    <a:p>
                      <a:pPr marL="36000" algn="ctr">
                        <a:lnSpc>
                          <a:spcPct val="107000"/>
                        </a:lnSpc>
                        <a:spcAft>
                          <a:spcPts val="0"/>
                        </a:spcAft>
                      </a:pP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300" b="0" i="0" u="none" strike="noStrike" dirty="0">
                          <a:solidFill>
                            <a:srgbClr val="000000"/>
                          </a:solidFill>
                          <a:effectLst/>
                          <a:latin typeface="Century Gothic" panose="020B0502020202020204" pitchFamily="34" charset="0"/>
                        </a:rPr>
                        <a:t>Word list</a:t>
                      </a:r>
                    </a:p>
                  </a:txBody>
                  <a:tcPr marL="90000" marR="90000" marT="46800" marB="46800" anchor="ctr"/>
                </a:tc>
                <a:tc>
                  <a:txBody>
                    <a:bodyPr/>
                    <a:lstStyle/>
                    <a:p>
                      <a:pPr marL="36000" algn="l" fontAlgn="b"/>
                      <a:r>
                        <a:rPr lang="en-GB" sz="1000" b="0" i="0" u="none" strike="noStrike" dirty="0">
                          <a:solidFill>
                            <a:srgbClr val="000000"/>
                          </a:solidFill>
                          <a:effectLst/>
                          <a:latin typeface="Century Gothic" panose="020B0502020202020204" pitchFamily="34" charset="0"/>
                        </a:rPr>
                        <a:t>Y7</a:t>
                      </a:r>
                    </a:p>
                  </a:txBody>
                  <a:tcPr marL="90000" marR="90000" marT="46800" marB="46800" anchor="ctr"/>
                </a:tc>
                <a:tc>
                  <a:txBody>
                    <a:bodyPr/>
                    <a:lstStyle/>
                    <a:p>
                      <a:pPr marL="36000" algn="l" fontAlgn="b"/>
                      <a:r>
                        <a:rPr lang="en-GB" sz="1000" b="0" i="0" u="none" strike="noStrike" dirty="0">
                          <a:solidFill>
                            <a:srgbClr val="000000"/>
                          </a:solidFill>
                          <a:effectLst/>
                          <a:latin typeface="Century Gothic" panose="020B0502020202020204" pitchFamily="34" charset="0"/>
                        </a:rPr>
                        <a:t>Y8</a:t>
                      </a:r>
                    </a:p>
                  </a:txBody>
                  <a:tcPr marL="90000" marR="90000" marT="46800" marB="46800" anchor="ctr"/>
                </a:tc>
                <a:tc>
                  <a:txBody>
                    <a:bodyPr/>
                    <a:lstStyle/>
                    <a:p>
                      <a:pPr marL="36000" algn="l" fontAlgn="b"/>
                      <a:r>
                        <a:rPr lang="en-GB" sz="1300" b="0" i="0" u="none" strike="noStrike" dirty="0">
                          <a:solidFill>
                            <a:srgbClr val="000000"/>
                          </a:solidFill>
                          <a:effectLst/>
                          <a:latin typeface="Century Gothic" panose="020B0502020202020204" pitchFamily="34" charset="0"/>
                        </a:rPr>
                        <a:t>Frequency</a:t>
                      </a:r>
                    </a:p>
                  </a:txBody>
                  <a:tcPr marL="90000" marR="90000" marT="46800" marB="46800" anchor="ctr"/>
                </a:tc>
                <a:extLst>
                  <a:ext uri="{0D108BD9-81ED-4DB2-BD59-A6C34878D82A}">
                    <a16:rowId xmlns:a16="http://schemas.microsoft.com/office/drawing/2014/main" val="1878930591"/>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1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dirty="0">
                          <a:solidFill>
                            <a:srgbClr val="000000"/>
                          </a:solidFill>
                          <a:effectLst/>
                          <a:latin typeface="Century Gothic" panose="020B0502020202020204" pitchFamily="34" charset="0"/>
                        </a:rPr>
                        <a:t>voyager</a:t>
                      </a:r>
                    </a:p>
                  </a:txBody>
                  <a:tcPr marL="0" marR="0" marT="0" marB="0" anchor="ctr"/>
                </a:tc>
                <a:tc>
                  <a:txBody>
                    <a:bodyPr/>
                    <a:lstStyle/>
                    <a:p>
                      <a:pPr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1958</a:t>
                      </a:r>
                    </a:p>
                  </a:txBody>
                  <a:tcPr marL="0" marR="0" marT="0" marB="0" anchor="ctr"/>
                </a:tc>
                <a:extLst>
                  <a:ext uri="{0D108BD9-81ED-4DB2-BD59-A6C34878D82A}">
                    <a16:rowId xmlns:a16="http://schemas.microsoft.com/office/drawing/2014/main" val="10000"/>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2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dirty="0">
                          <a:solidFill>
                            <a:srgbClr val="000000"/>
                          </a:solidFill>
                          <a:effectLst/>
                          <a:latin typeface="Century Gothic" panose="020B0502020202020204" pitchFamily="34" charset="0"/>
                        </a:rPr>
                        <a:t>manger</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1338</a:t>
                      </a:r>
                    </a:p>
                  </a:txBody>
                  <a:tcPr marL="0" marR="0" marT="0" marB="0" anchor="ctr"/>
                </a:tc>
                <a:extLst>
                  <a:ext uri="{0D108BD9-81ED-4DB2-BD59-A6C34878D82A}">
                    <a16:rowId xmlns:a16="http://schemas.microsoft.com/office/drawing/2014/main" val="10001"/>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3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dirty="0" err="1">
                          <a:solidFill>
                            <a:srgbClr val="000000"/>
                          </a:solidFill>
                          <a:effectLst/>
                          <a:latin typeface="Century Gothic" panose="020B0502020202020204" pitchFamily="34" charset="0"/>
                        </a:rPr>
                        <a:t>boire</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Y</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1879</a:t>
                      </a:r>
                    </a:p>
                  </a:txBody>
                  <a:tcPr marL="0" marR="0" marT="0" marB="0" anchor="ctr"/>
                </a:tc>
                <a:extLst>
                  <a:ext uri="{0D108BD9-81ED-4DB2-BD59-A6C34878D82A}">
                    <a16:rowId xmlns:a16="http://schemas.microsoft.com/office/drawing/2014/main" val="10002"/>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4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dirty="0" err="1">
                          <a:solidFill>
                            <a:srgbClr val="000000"/>
                          </a:solidFill>
                          <a:effectLst/>
                          <a:latin typeface="Century Gothic" panose="020B0502020202020204" pitchFamily="34" charset="0"/>
                        </a:rPr>
                        <a:t>apprendre</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372</a:t>
                      </a:r>
                    </a:p>
                  </a:txBody>
                  <a:tcPr marL="0" marR="0" marT="0" marB="0" anchor="ctr"/>
                </a:tc>
                <a:extLst>
                  <a:ext uri="{0D108BD9-81ED-4DB2-BD59-A6C34878D82A}">
                    <a16:rowId xmlns:a16="http://schemas.microsoft.com/office/drawing/2014/main" val="10003"/>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5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dirty="0" err="1">
                          <a:solidFill>
                            <a:srgbClr val="000000"/>
                          </a:solidFill>
                          <a:effectLst/>
                          <a:latin typeface="Century Gothic" panose="020B0502020202020204" pitchFamily="34" charset="0"/>
                        </a:rPr>
                        <a:t>jouer</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219</a:t>
                      </a:r>
                    </a:p>
                  </a:txBody>
                  <a:tcPr marL="0" marR="0" marT="0" marB="0" anchor="ctr"/>
                </a:tc>
                <a:extLst>
                  <a:ext uri="{0D108BD9-81ED-4DB2-BD59-A6C34878D82A}">
                    <a16:rowId xmlns:a16="http://schemas.microsoft.com/office/drawing/2014/main" val="10004"/>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6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dirty="0" err="1">
                          <a:solidFill>
                            <a:srgbClr val="000000"/>
                          </a:solidFill>
                          <a:effectLst/>
                          <a:latin typeface="Century Gothic" panose="020B0502020202020204" pitchFamily="34" charset="0"/>
                        </a:rPr>
                        <a:t>aller</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53</a:t>
                      </a:r>
                    </a:p>
                  </a:txBody>
                  <a:tcPr marL="0" marR="0" marT="0" marB="0" anchor="ctr"/>
                </a:tc>
                <a:extLst>
                  <a:ext uri="{0D108BD9-81ED-4DB2-BD59-A6C34878D82A}">
                    <a16:rowId xmlns:a16="http://schemas.microsoft.com/office/drawing/2014/main" val="10005"/>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7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dirty="0" err="1">
                          <a:solidFill>
                            <a:srgbClr val="000000"/>
                          </a:solidFill>
                          <a:effectLst/>
                          <a:latin typeface="Century Gothic" panose="020B0502020202020204" pitchFamily="34" charset="0"/>
                        </a:rPr>
                        <a:t>habiter</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1186</a:t>
                      </a:r>
                    </a:p>
                  </a:txBody>
                  <a:tcPr marL="0" marR="0" marT="0" marB="0" anchor="ctr"/>
                </a:tc>
                <a:extLst>
                  <a:ext uri="{0D108BD9-81ED-4DB2-BD59-A6C34878D82A}">
                    <a16:rowId xmlns:a16="http://schemas.microsoft.com/office/drawing/2014/main" val="10006"/>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8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dirty="0" err="1">
                          <a:solidFill>
                            <a:srgbClr val="000000"/>
                          </a:solidFill>
                          <a:effectLst/>
                          <a:latin typeface="Century Gothic" panose="020B0502020202020204" pitchFamily="34" charset="0"/>
                        </a:rPr>
                        <a:t>acheter</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636</a:t>
                      </a:r>
                    </a:p>
                  </a:txBody>
                  <a:tcPr marL="0" marR="0" marT="0" marB="0" anchor="ctr"/>
                </a:tc>
                <a:extLst>
                  <a:ext uri="{0D108BD9-81ED-4DB2-BD59-A6C34878D82A}">
                    <a16:rowId xmlns:a16="http://schemas.microsoft.com/office/drawing/2014/main" val="10007"/>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9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dirty="0" err="1">
                          <a:solidFill>
                            <a:srgbClr val="000000"/>
                          </a:solidFill>
                          <a:effectLst/>
                          <a:latin typeface="Century Gothic" panose="020B0502020202020204" pitchFamily="34" charset="0"/>
                        </a:rPr>
                        <a:t>l’Espagne</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100" b="1" i="0" u="none" strike="noStrike" dirty="0">
                          <a:solidFill>
                            <a:srgbClr val="000000"/>
                          </a:solidFill>
                          <a:effectLst/>
                          <a:latin typeface="Century Gothic" panose="020B0502020202020204" pitchFamily="34" charset="0"/>
                        </a:rPr>
                        <a:t> Y </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n/a</a:t>
                      </a:r>
                    </a:p>
                  </a:txBody>
                  <a:tcPr marL="0" marR="0" marT="0" marB="0" anchor="ctr"/>
                </a:tc>
                <a:extLst>
                  <a:ext uri="{0D108BD9-81ED-4DB2-BD59-A6C34878D82A}">
                    <a16:rowId xmlns:a16="http://schemas.microsoft.com/office/drawing/2014/main" val="10008"/>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10</a:t>
                      </a:r>
                    </a:p>
                  </a:txBody>
                  <a:tcPr marL="90000" marR="90000" marT="46800" marB="46800" anchor="ctr"/>
                </a:tc>
                <a:tc>
                  <a:txBody>
                    <a:bodyPr/>
                    <a:lstStyle/>
                    <a:p>
                      <a:pPr marL="36000" algn="l" fontAlgn="b"/>
                      <a:r>
                        <a:rPr lang="en-GB" sz="1100" b="0" i="0" u="none" strike="noStrike" dirty="0">
                          <a:solidFill>
                            <a:srgbClr val="000000"/>
                          </a:solidFill>
                          <a:effectLst/>
                          <a:latin typeface="Century Gothic" panose="020B0502020202020204" pitchFamily="34" charset="0"/>
                        </a:rPr>
                        <a:t>la France</a:t>
                      </a: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Y </a:t>
                      </a:r>
                    </a:p>
                  </a:txBody>
                  <a:tcPr marL="0" marR="0" marT="0" marB="0" anchor="ctr"/>
                </a:tc>
                <a:tc>
                  <a:txBody>
                    <a:bodyPr/>
                    <a:lstStyle/>
                    <a:p>
                      <a:pPr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n/a</a:t>
                      </a:r>
                    </a:p>
                  </a:txBody>
                  <a:tcPr marL="0" marR="0" marT="0" marB="0" anchor="ctr"/>
                </a:tc>
                <a:extLst>
                  <a:ext uri="{0D108BD9-81ED-4DB2-BD59-A6C34878D82A}">
                    <a16:rowId xmlns:a16="http://schemas.microsoft.com/office/drawing/2014/main" val="2667649127"/>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11</a:t>
                      </a:r>
                    </a:p>
                  </a:txBody>
                  <a:tcPr marL="90000" marR="90000" marT="46800" marB="46800" anchor="ctr"/>
                </a:tc>
                <a:tc>
                  <a:txBody>
                    <a:bodyPr/>
                    <a:lstStyle/>
                    <a:p>
                      <a:pPr marL="36000" algn="l" fontAlgn="b"/>
                      <a:r>
                        <a:rPr lang="en-GB" sz="1100" b="0" i="0" u="none" strike="noStrike" dirty="0" err="1">
                          <a:solidFill>
                            <a:srgbClr val="000000"/>
                          </a:solidFill>
                          <a:effectLst/>
                          <a:latin typeface="Century Gothic" panose="020B0502020202020204" pitchFamily="34" charset="0"/>
                        </a:rPr>
                        <a:t>l’Allemagne</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Y </a:t>
                      </a:r>
                    </a:p>
                  </a:txBody>
                  <a:tcPr marL="0" marR="0" marT="0" marB="0" anchor="ctr"/>
                </a:tc>
                <a:tc>
                  <a:txBody>
                    <a:bodyPr/>
                    <a:lstStyle/>
                    <a:p>
                      <a:pPr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n/a</a:t>
                      </a:r>
                    </a:p>
                  </a:txBody>
                  <a:tcPr marL="0" marR="0" marT="0" marB="0" anchor="ctr"/>
                </a:tc>
                <a:extLst>
                  <a:ext uri="{0D108BD9-81ED-4DB2-BD59-A6C34878D82A}">
                    <a16:rowId xmlns:a16="http://schemas.microsoft.com/office/drawing/2014/main" val="10009"/>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12</a:t>
                      </a:r>
                    </a:p>
                  </a:txBody>
                  <a:tcPr marL="90000" marR="90000" marT="46800" marB="46800" anchor="ctr"/>
                </a:tc>
                <a:tc>
                  <a:txBody>
                    <a:bodyPr/>
                    <a:lstStyle/>
                    <a:p>
                      <a:pPr marL="36000" algn="l" fontAlgn="b"/>
                      <a:r>
                        <a:rPr lang="en-GB" sz="1100" b="0" i="0" u="none" strike="noStrike" dirty="0" err="1">
                          <a:solidFill>
                            <a:srgbClr val="000000"/>
                          </a:solidFill>
                          <a:effectLst/>
                          <a:latin typeface="Century Gothic" panose="020B0502020202020204" pitchFamily="34" charset="0"/>
                        </a:rPr>
                        <a:t>l’Italie</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100" b="1" i="0" u="none" strike="noStrike" dirty="0">
                          <a:solidFill>
                            <a:srgbClr val="000000"/>
                          </a:solidFill>
                          <a:effectLst/>
                          <a:latin typeface="Century Gothic" panose="020B0502020202020204" pitchFamily="34" charset="0"/>
                        </a:rPr>
                        <a:t> Y </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n/a</a:t>
                      </a:r>
                    </a:p>
                  </a:txBody>
                  <a:tcPr marL="0" marR="0" marT="0" marB="0" anchor="ctr"/>
                </a:tc>
                <a:extLst>
                  <a:ext uri="{0D108BD9-81ED-4DB2-BD59-A6C34878D82A}">
                    <a16:rowId xmlns:a16="http://schemas.microsoft.com/office/drawing/2014/main" val="10010"/>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13</a:t>
                      </a:r>
                    </a:p>
                  </a:txBody>
                  <a:tcPr marL="90000" marR="90000" marT="46800" marB="46800" anchor="ctr"/>
                </a:tc>
                <a:tc>
                  <a:txBody>
                    <a:bodyPr/>
                    <a:lstStyle/>
                    <a:p>
                      <a:pPr marL="36000" algn="l" fontAlgn="b"/>
                      <a:r>
                        <a:rPr lang="en-GB" sz="1100" b="0" i="0" u="none" strike="noStrike" dirty="0" err="1">
                          <a:solidFill>
                            <a:srgbClr val="000000"/>
                          </a:solidFill>
                          <a:effectLst/>
                          <a:latin typeface="Century Gothic" panose="020B0502020202020204" pitchFamily="34" charset="0"/>
                        </a:rPr>
                        <a:t>l’Autriche</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n/a</a:t>
                      </a:r>
                    </a:p>
                  </a:txBody>
                  <a:tcPr marL="0" marR="0" marT="0" marB="0" anchor="ctr"/>
                </a:tc>
                <a:extLst>
                  <a:ext uri="{0D108BD9-81ED-4DB2-BD59-A6C34878D82A}">
                    <a16:rowId xmlns:a16="http://schemas.microsoft.com/office/drawing/2014/main" val="10011"/>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14</a:t>
                      </a:r>
                    </a:p>
                  </a:txBody>
                  <a:tcPr marL="90000" marR="90000" marT="46800" marB="46800" anchor="ctr"/>
                </a:tc>
                <a:tc>
                  <a:txBody>
                    <a:bodyPr/>
                    <a:lstStyle/>
                    <a:p>
                      <a:pPr marL="36000" algn="l" fontAlgn="b"/>
                      <a:r>
                        <a:rPr lang="en-GB" sz="1100" b="0" i="0" u="none" strike="noStrike" dirty="0">
                          <a:solidFill>
                            <a:srgbClr val="000000"/>
                          </a:solidFill>
                          <a:effectLst/>
                          <a:latin typeface="Century Gothic" panose="020B0502020202020204" pitchFamily="34" charset="0"/>
                        </a:rPr>
                        <a:t>la pizza</a:t>
                      </a:r>
                    </a:p>
                  </a:txBody>
                  <a:tcPr marL="0" marR="0" marT="0" marB="0" anchor="ctr"/>
                </a:tc>
                <a:tc>
                  <a:txBody>
                    <a:bodyPr/>
                    <a:lstStyle/>
                    <a:p>
                      <a:pPr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&gt;5000</a:t>
                      </a:r>
                    </a:p>
                  </a:txBody>
                  <a:tcPr marL="0" marR="0" marT="0" marB="0" anchor="ctr"/>
                </a:tc>
                <a:extLst>
                  <a:ext uri="{0D108BD9-81ED-4DB2-BD59-A6C34878D82A}">
                    <a16:rowId xmlns:a16="http://schemas.microsoft.com/office/drawing/2014/main" val="10012"/>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15</a:t>
                      </a:r>
                    </a:p>
                  </a:txBody>
                  <a:tcPr marL="90000" marR="90000" marT="46800" marB="46800" anchor="ctr"/>
                </a:tc>
                <a:tc>
                  <a:txBody>
                    <a:bodyPr/>
                    <a:lstStyle/>
                    <a:p>
                      <a:pPr marL="36000" algn="l" fontAlgn="b"/>
                      <a:r>
                        <a:rPr lang="en-GB" sz="1100" b="0" i="0" u="none" strike="noStrike" dirty="0">
                          <a:solidFill>
                            <a:srgbClr val="000000"/>
                          </a:solidFill>
                          <a:effectLst/>
                          <a:latin typeface="Century Gothic" panose="020B0502020202020204" pitchFamily="34" charset="0"/>
                        </a:rPr>
                        <a:t>les frites</a:t>
                      </a:r>
                    </a:p>
                  </a:txBody>
                  <a:tcPr marL="0" marR="0" marT="0" marB="0" anchor="ctr"/>
                </a:tc>
                <a:tc>
                  <a:txBody>
                    <a:bodyPr/>
                    <a:lstStyle/>
                    <a:p>
                      <a:pPr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&gt;5000</a:t>
                      </a:r>
                    </a:p>
                  </a:txBody>
                  <a:tcPr marL="0" marR="0" marT="0" marB="0" anchor="ctr"/>
                </a:tc>
                <a:extLst>
                  <a:ext uri="{0D108BD9-81ED-4DB2-BD59-A6C34878D82A}">
                    <a16:rowId xmlns:a16="http://schemas.microsoft.com/office/drawing/2014/main" val="10013"/>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16</a:t>
                      </a:r>
                    </a:p>
                  </a:txBody>
                  <a:tcPr marL="90000" marR="90000" marT="46800" marB="46800" anchor="ctr"/>
                </a:tc>
                <a:tc>
                  <a:txBody>
                    <a:bodyPr/>
                    <a:lstStyle/>
                    <a:p>
                      <a:pPr marL="36000" algn="l" fontAlgn="b"/>
                      <a:r>
                        <a:rPr lang="en-GB" sz="1100" b="0" i="0" u="none" strike="noStrike" dirty="0">
                          <a:solidFill>
                            <a:srgbClr val="000000"/>
                          </a:solidFill>
                          <a:effectLst/>
                          <a:latin typeface="Century Gothic" panose="020B0502020202020204" pitchFamily="34" charset="0"/>
                        </a:rPr>
                        <a:t>le fruit</a:t>
                      </a: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896</a:t>
                      </a:r>
                    </a:p>
                  </a:txBody>
                  <a:tcPr marL="0" marR="0" marT="0" marB="0" anchor="ctr"/>
                </a:tc>
                <a:extLst>
                  <a:ext uri="{0D108BD9-81ED-4DB2-BD59-A6C34878D82A}">
                    <a16:rowId xmlns:a16="http://schemas.microsoft.com/office/drawing/2014/main" val="10014"/>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17</a:t>
                      </a: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la salade</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&gt;5000</a:t>
                      </a:r>
                    </a:p>
                  </a:txBody>
                  <a:tcPr marL="0" marR="0" marT="0" marB="0" anchor="ctr"/>
                </a:tc>
                <a:extLst>
                  <a:ext uri="{0D108BD9-81ED-4DB2-BD59-A6C34878D82A}">
                    <a16:rowId xmlns:a16="http://schemas.microsoft.com/office/drawing/2014/main" val="10015"/>
                  </a:ext>
                </a:extLst>
              </a:tr>
              <a:tr h="279739">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18</a:t>
                      </a: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riz</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&gt;5000</a:t>
                      </a:r>
                    </a:p>
                  </a:txBody>
                  <a:tcPr marL="0" marR="0" marT="0" marB="0" anchor="ctr"/>
                </a:tc>
                <a:extLst>
                  <a:ext uri="{0D108BD9-81ED-4DB2-BD59-A6C34878D82A}">
                    <a16:rowId xmlns:a16="http://schemas.microsoft.com/office/drawing/2014/main" val="10016"/>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19</a:t>
                      </a: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jus  d’orange</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&gt;5000/2/3912</a:t>
                      </a:r>
                    </a:p>
                  </a:txBody>
                  <a:tcPr marL="0" marR="0" marT="0" marB="0" anchor="ctr"/>
                </a:tc>
                <a:extLst>
                  <a:ext uri="{0D108BD9-81ED-4DB2-BD59-A6C34878D82A}">
                    <a16:rowId xmlns:a16="http://schemas.microsoft.com/office/drawing/2014/main" val="10017"/>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20</a:t>
                      </a: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l’eau</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&gt;425</a:t>
                      </a:r>
                    </a:p>
                  </a:txBody>
                  <a:tcPr marL="0" marR="0" marT="0" marB="0" anchor="ctr"/>
                </a:tc>
                <a:extLst>
                  <a:ext uri="{0D108BD9-81ED-4DB2-BD59-A6C34878D82A}">
                    <a16:rowId xmlns:a16="http://schemas.microsoft.com/office/drawing/2014/main" val="10018"/>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21</a:t>
                      </a: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la limonade</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&gt;5000</a:t>
                      </a:r>
                    </a:p>
                  </a:txBody>
                  <a:tcPr marL="0" marR="0" marT="0" marB="0" anchor="ctr"/>
                </a:tc>
                <a:extLst>
                  <a:ext uri="{0D108BD9-81ED-4DB2-BD59-A6C34878D82A}">
                    <a16:rowId xmlns:a16="http://schemas.microsoft.com/office/drawing/2014/main" val="10019"/>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22</a:t>
                      </a: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thé</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3517</a:t>
                      </a:r>
                    </a:p>
                  </a:txBody>
                  <a:tcPr marL="0" marR="0" marT="0" marB="0" anchor="ctr"/>
                </a:tc>
                <a:extLst>
                  <a:ext uri="{0D108BD9-81ED-4DB2-BD59-A6C34878D82A}">
                    <a16:rowId xmlns:a16="http://schemas.microsoft.com/office/drawing/2014/main" val="10020"/>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23</a:t>
                      </a: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café</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1886</a:t>
                      </a:r>
                    </a:p>
                  </a:txBody>
                  <a:tcPr marL="0" marR="0" marT="0" marB="0" anchor="ctr"/>
                </a:tc>
                <a:extLst>
                  <a:ext uri="{0D108BD9-81ED-4DB2-BD59-A6C34878D82A}">
                    <a16:rowId xmlns:a16="http://schemas.microsoft.com/office/drawing/2014/main" val="10021"/>
                  </a:ext>
                </a:extLst>
              </a:tr>
              <a:tr h="207387">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24</a:t>
                      </a: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l’allemand</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544</a:t>
                      </a:r>
                    </a:p>
                  </a:txBody>
                  <a:tcPr marL="0" marR="0" marT="0" marB="0" anchor="ctr"/>
                </a:tc>
                <a:extLst>
                  <a:ext uri="{0D108BD9-81ED-4DB2-BD59-A6C34878D82A}">
                    <a16:rowId xmlns:a16="http://schemas.microsoft.com/office/drawing/2014/main" val="10022"/>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25</a:t>
                      </a: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français</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251</a:t>
                      </a:r>
                    </a:p>
                  </a:txBody>
                  <a:tcPr marL="0" marR="0" marT="0" marB="0" anchor="ctr"/>
                </a:tc>
                <a:extLst>
                  <a:ext uri="{0D108BD9-81ED-4DB2-BD59-A6C34878D82A}">
                    <a16:rowId xmlns:a16="http://schemas.microsoft.com/office/drawing/2014/main" val="10023"/>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26</a:t>
                      </a: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l’espagnol</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100" b="1" i="0" u="none" strike="noStrike" dirty="0">
                          <a:solidFill>
                            <a:srgbClr val="000000"/>
                          </a:solidFill>
                          <a:effectLst/>
                          <a:latin typeface="Century Gothic" panose="020B0502020202020204" pitchFamily="34" charset="0"/>
                        </a:rPr>
                        <a:t> Y  </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1666</a:t>
                      </a:r>
                    </a:p>
                  </a:txBody>
                  <a:tcPr marL="0" marR="0" marT="0" marB="0" anchor="ctr"/>
                </a:tc>
                <a:extLst>
                  <a:ext uri="{0D108BD9-81ED-4DB2-BD59-A6C34878D82A}">
                    <a16:rowId xmlns:a16="http://schemas.microsoft.com/office/drawing/2014/main" val="10024"/>
                  </a:ext>
                </a:extLst>
              </a:tr>
            </a:tbl>
          </a:graphicData>
        </a:graphic>
      </p:graphicFrame>
      <p:sp>
        <p:nvSpPr>
          <p:cNvPr id="5" name="Rectangle 4"/>
          <p:cNvSpPr/>
          <p:nvPr/>
        </p:nvSpPr>
        <p:spPr>
          <a:xfrm>
            <a:off x="108000" y="261534"/>
            <a:ext cx="619465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You have one minute to translate as many sentences (made up of words from this list) into English, as possible.You must say pass in French </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sym typeface="Wingdings" panose="05000000000000000000" pitchFamily="2" charset="2"/>
              </a:rPr>
              <a:t> je passe. </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Pronunciation is important! </a:t>
            </a:r>
          </a:p>
        </p:txBody>
      </p:sp>
      <p:sp>
        <p:nvSpPr>
          <p:cNvPr id="10" name="Rounded Rectangle 9" descr="Page number 73"/>
          <p:cNvSpPr/>
          <p:nvPr/>
        </p:nvSpPr>
        <p:spPr>
          <a:xfrm>
            <a:off x="6203996" y="8679879"/>
            <a:ext cx="500063" cy="428625"/>
          </a:xfrm>
          <a:prstGeom prst="roundRect">
            <a:avLst/>
          </a:prstGeom>
          <a:no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itle 6">
            <a:extLst>
              <a:ext uri="{FF2B5EF4-FFF2-40B4-BE49-F238E27FC236}">
                <a16:creationId xmlns:a16="http://schemas.microsoft.com/office/drawing/2014/main" id="{8DED5E35-0FE8-F743-A888-D7618C4BE437}"/>
              </a:ext>
            </a:extLst>
          </p:cNvPr>
          <p:cNvSpPr>
            <a:spLocks noGrp="1"/>
          </p:cNvSpPr>
          <p:nvPr>
            <p:ph type="title"/>
          </p:nvPr>
        </p:nvSpPr>
        <p:spPr>
          <a:xfrm>
            <a:off x="108000" y="-11088"/>
            <a:ext cx="6515101" cy="398380"/>
          </a:xfrm>
        </p:spPr>
        <p:txBody>
          <a:bodyPr/>
          <a:lstStyle/>
          <a:p>
            <a:pPr lvl="0" algn="l" eaLnBrk="1" fontAlgn="auto" hangingPunct="1">
              <a:spcBef>
                <a:spcPts val="0"/>
              </a:spcBef>
              <a:spcAft>
                <a:spcPts val="0"/>
              </a:spcAft>
            </a:pPr>
            <a:r>
              <a:rPr lang="en-GB" sz="1600" b="1" kern="1200" dirty="0">
                <a:solidFill>
                  <a:prstClr val="black"/>
                </a:solidFill>
                <a:latin typeface="Arial" panose="020B0604020202020204" pitchFamily="34" charset="0"/>
                <a:ea typeface="+mn-ea"/>
                <a:cs typeface="Arial" panose="020B0604020202020204" pitchFamily="34" charset="0"/>
              </a:rPr>
              <a:t>The Foreign Language </a:t>
            </a:r>
            <a:r>
              <a:rPr lang="en-GB" sz="1600" b="1" kern="1200" dirty="0">
                <a:solidFill>
                  <a:prstClr val="black"/>
                </a:solidFill>
                <a:latin typeface="Century Gothic" panose="020B0502020202020204" pitchFamily="34" charset="0"/>
                <a:ea typeface="+mn-ea"/>
                <a:cs typeface="Arial" panose="020B0604020202020204" pitchFamily="34" charset="0"/>
              </a:rPr>
              <a:t>Translation</a:t>
            </a:r>
            <a:r>
              <a:rPr lang="en-GB" sz="1600" b="1" kern="1200" dirty="0">
                <a:solidFill>
                  <a:prstClr val="black"/>
                </a:solidFill>
                <a:latin typeface="Arial" panose="020B0604020202020204" pitchFamily="34" charset="0"/>
                <a:ea typeface="+mn-ea"/>
                <a:cs typeface="Arial" panose="020B0604020202020204" pitchFamily="34" charset="0"/>
              </a:rPr>
              <a:t> Bee - Word list</a:t>
            </a:r>
            <a:endParaRPr lang="en-US" dirty="0"/>
          </a:p>
        </p:txBody>
      </p:sp>
      <p:graphicFrame>
        <p:nvGraphicFramePr>
          <p:cNvPr id="11" name="Table 10">
            <a:extLst>
              <a:ext uri="{FF2B5EF4-FFF2-40B4-BE49-F238E27FC236}">
                <a16:creationId xmlns:a16="http://schemas.microsoft.com/office/drawing/2014/main" id="{90EEF57C-4168-4E8D-846C-2C9FA6762A17}"/>
              </a:ext>
            </a:extLst>
          </p:cNvPr>
          <p:cNvGraphicFramePr>
            <a:graphicFrameLocks noGrp="1"/>
          </p:cNvGraphicFramePr>
          <p:nvPr>
            <p:extLst>
              <p:ext uri="{D42A27DB-BD31-4B8C-83A1-F6EECF244321}">
                <p14:modId xmlns:p14="http://schemas.microsoft.com/office/powerpoint/2010/main" val="986692593"/>
              </p:ext>
            </p:extLst>
          </p:nvPr>
        </p:nvGraphicFramePr>
        <p:xfrm>
          <a:off x="3481264" y="1135439"/>
          <a:ext cx="3283912" cy="6850904"/>
        </p:xfrm>
        <a:graphic>
          <a:graphicData uri="http://schemas.openxmlformats.org/drawingml/2006/table">
            <a:tbl>
              <a:tblPr>
                <a:tableStyleId>{616DA210-FB5B-4158-B5E0-FEB733F419BA}</a:tableStyleId>
              </a:tblPr>
              <a:tblGrid>
                <a:gridCol w="425075">
                  <a:extLst>
                    <a:ext uri="{9D8B030D-6E8A-4147-A177-3AD203B41FA5}">
                      <a16:colId xmlns:a16="http://schemas.microsoft.com/office/drawing/2014/main" val="20000"/>
                    </a:ext>
                  </a:extLst>
                </a:gridCol>
                <a:gridCol w="1027168">
                  <a:extLst>
                    <a:ext uri="{9D8B030D-6E8A-4147-A177-3AD203B41FA5}">
                      <a16:colId xmlns:a16="http://schemas.microsoft.com/office/drawing/2014/main" val="20001"/>
                    </a:ext>
                  </a:extLst>
                </a:gridCol>
                <a:gridCol w="356240">
                  <a:extLst>
                    <a:ext uri="{9D8B030D-6E8A-4147-A177-3AD203B41FA5}">
                      <a16:colId xmlns:a16="http://schemas.microsoft.com/office/drawing/2014/main" val="20002"/>
                    </a:ext>
                  </a:extLst>
                </a:gridCol>
                <a:gridCol w="363704">
                  <a:extLst>
                    <a:ext uri="{9D8B030D-6E8A-4147-A177-3AD203B41FA5}">
                      <a16:colId xmlns:a16="http://schemas.microsoft.com/office/drawing/2014/main" val="1867815391"/>
                    </a:ext>
                  </a:extLst>
                </a:gridCol>
                <a:gridCol w="1111725">
                  <a:extLst>
                    <a:ext uri="{9D8B030D-6E8A-4147-A177-3AD203B41FA5}">
                      <a16:colId xmlns:a16="http://schemas.microsoft.com/office/drawing/2014/main" val="2362511393"/>
                    </a:ext>
                  </a:extLst>
                </a:gridCol>
              </a:tblGrid>
              <a:tr h="302649">
                <a:tc>
                  <a:txBody>
                    <a:bodyPr/>
                    <a:lstStyle/>
                    <a:p>
                      <a:pPr marL="36000" algn="ctr">
                        <a:lnSpc>
                          <a:spcPct val="107000"/>
                        </a:lnSpc>
                        <a:spcBef>
                          <a:spcPts val="10"/>
                        </a:spcBef>
                        <a:spcAft>
                          <a:spcPts val="0"/>
                        </a:spcAft>
                      </a:pP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spcBef>
                          <a:spcPts val="10"/>
                        </a:spcBef>
                      </a:pPr>
                      <a:r>
                        <a:rPr lang="en-GB" sz="1300" b="0" i="0" u="none" strike="noStrike" dirty="0">
                          <a:solidFill>
                            <a:srgbClr val="000000"/>
                          </a:solidFill>
                          <a:effectLst/>
                          <a:latin typeface="Century Gothic" panose="020B0502020202020204" pitchFamily="34" charset="0"/>
                        </a:rPr>
                        <a:t>Word list</a:t>
                      </a:r>
                    </a:p>
                  </a:txBody>
                  <a:tcPr marL="90000" marR="90000" marT="46800" marB="46800" anchor="ctr"/>
                </a:tc>
                <a:tc>
                  <a:txBody>
                    <a:bodyPr/>
                    <a:lstStyle/>
                    <a:p>
                      <a:pPr marL="36000" algn="l" fontAlgn="b">
                        <a:spcBef>
                          <a:spcPts val="10"/>
                        </a:spcBef>
                      </a:pPr>
                      <a:r>
                        <a:rPr lang="en-GB" sz="1000" b="0" i="0" u="none" strike="noStrike" dirty="0">
                          <a:solidFill>
                            <a:srgbClr val="000000"/>
                          </a:solidFill>
                          <a:effectLst/>
                          <a:latin typeface="Century Gothic" panose="020B0502020202020204" pitchFamily="34" charset="0"/>
                        </a:rPr>
                        <a:t>Y7</a:t>
                      </a:r>
                    </a:p>
                  </a:txBody>
                  <a:tcPr marL="90000" marR="90000" marT="46800" marB="46800" anchor="ctr"/>
                </a:tc>
                <a:tc>
                  <a:txBody>
                    <a:bodyPr/>
                    <a:lstStyle/>
                    <a:p>
                      <a:pPr marL="36000" algn="l" fontAlgn="b">
                        <a:spcBef>
                          <a:spcPts val="10"/>
                        </a:spcBef>
                      </a:pPr>
                      <a:r>
                        <a:rPr lang="en-GB" sz="1000" b="0" i="0" u="none" strike="noStrike" dirty="0">
                          <a:solidFill>
                            <a:srgbClr val="000000"/>
                          </a:solidFill>
                          <a:effectLst/>
                          <a:latin typeface="Century Gothic" panose="020B0502020202020204" pitchFamily="34" charset="0"/>
                        </a:rPr>
                        <a:t>Y8</a:t>
                      </a:r>
                    </a:p>
                  </a:txBody>
                  <a:tcPr marL="90000" marR="90000" marT="46800" marB="46800" anchor="ctr"/>
                </a:tc>
                <a:tc>
                  <a:txBody>
                    <a:bodyPr/>
                    <a:lstStyle/>
                    <a:p>
                      <a:pPr marL="36000" algn="l" fontAlgn="b">
                        <a:spcBef>
                          <a:spcPts val="10"/>
                        </a:spcBef>
                      </a:pPr>
                      <a:r>
                        <a:rPr lang="en-GB" sz="1300" b="0" i="0" u="none" strike="noStrike" dirty="0">
                          <a:solidFill>
                            <a:srgbClr val="000000"/>
                          </a:solidFill>
                          <a:effectLst/>
                          <a:latin typeface="Century Gothic" panose="020B0502020202020204" pitchFamily="34" charset="0"/>
                        </a:rPr>
                        <a:t>Frequency</a:t>
                      </a:r>
                    </a:p>
                  </a:txBody>
                  <a:tcPr marL="90000" marR="90000" marT="46800" marB="46800" anchor="ctr"/>
                </a:tc>
                <a:extLst>
                  <a:ext uri="{0D108BD9-81ED-4DB2-BD59-A6C34878D82A}">
                    <a16:rowId xmlns:a16="http://schemas.microsoft.com/office/drawing/2014/main" val="1878930591"/>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27</a:t>
                      </a:r>
                    </a:p>
                  </a:txBody>
                  <a:tcPr marL="90000" marR="90000" marT="36000" marB="360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l’anglais</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784</a:t>
                      </a:r>
                    </a:p>
                  </a:txBody>
                  <a:tcPr marL="0" marR="0" marT="0" marB="0" anchor="ctr"/>
                </a:tc>
                <a:extLst>
                  <a:ext uri="{0D108BD9-81ED-4DB2-BD59-A6C34878D82A}">
                    <a16:rowId xmlns:a16="http://schemas.microsoft.com/office/drawing/2014/main" val="10000"/>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28</a:t>
                      </a:r>
                    </a:p>
                  </a:txBody>
                  <a:tcPr marL="90000" marR="90000" marT="36000" marB="360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les maths</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mathématique3438</a:t>
                      </a:r>
                    </a:p>
                  </a:txBody>
                  <a:tcPr marL="0" marR="0" marT="0" marB="0" anchor="ctr"/>
                </a:tc>
                <a:extLst>
                  <a:ext uri="{0D108BD9-81ED-4DB2-BD59-A6C34878D82A}">
                    <a16:rowId xmlns:a16="http://schemas.microsoft.com/office/drawing/2014/main" val="10001"/>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29</a:t>
                      </a:r>
                    </a:p>
                  </a:txBody>
                  <a:tcPr marL="90000" marR="90000" marT="36000" marB="360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les sciences</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marR="0" lvl="0" indent="0" algn="ctr" defTabSz="914400" rtl="0" eaLnBrk="1" fontAlgn="ctr" latinLnBrk="0" hangingPunct="1">
                        <a:lnSpc>
                          <a:spcPct val="100000"/>
                        </a:lnSpc>
                        <a:spcBef>
                          <a:spcPts val="10"/>
                        </a:spcBef>
                        <a:spcAft>
                          <a:spcPts val="0"/>
                        </a:spcAft>
                        <a:buClrTx/>
                        <a:buSzTx/>
                        <a:buFontTx/>
                        <a:buNone/>
                        <a:tabLst/>
                        <a:defRPr/>
                      </a:pPr>
                      <a:r>
                        <a:rPr lang="en-GB" sz="1100" b="1" i="0" u="none" strike="noStrike" dirty="0">
                          <a:solidFill>
                            <a:srgbClr val="000000"/>
                          </a:solidFill>
                          <a:effectLst/>
                          <a:latin typeface="Century Gothic" panose="020B0502020202020204" pitchFamily="34" charset="0"/>
                        </a:rPr>
                        <a:t> Y </a:t>
                      </a: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science 1114</a:t>
                      </a:r>
                    </a:p>
                  </a:txBody>
                  <a:tcPr marL="0" marR="0" marT="0" marB="0" anchor="ctr"/>
                </a:tc>
                <a:extLst>
                  <a:ext uri="{0D108BD9-81ED-4DB2-BD59-A6C34878D82A}">
                    <a16:rowId xmlns:a16="http://schemas.microsoft.com/office/drawing/2014/main" val="10002"/>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30</a:t>
                      </a:r>
                    </a:p>
                  </a:txBody>
                  <a:tcPr marL="90000" marR="90000" marT="36000" marB="360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théâtre</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1701</a:t>
                      </a:r>
                    </a:p>
                  </a:txBody>
                  <a:tcPr marL="0" marR="0" marT="0" marB="0" anchor="ctr"/>
                </a:tc>
                <a:extLst>
                  <a:ext uri="{0D108BD9-81ED-4DB2-BD59-A6C34878D82A}">
                    <a16:rowId xmlns:a16="http://schemas.microsoft.com/office/drawing/2014/main" val="10003"/>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31</a:t>
                      </a:r>
                    </a:p>
                  </a:txBody>
                  <a:tcPr marL="90000" marR="90000" marT="36000" marB="360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dessin</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2624</a:t>
                      </a:r>
                    </a:p>
                  </a:txBody>
                  <a:tcPr marL="0" marR="0" marT="0" marB="0" anchor="ctr"/>
                </a:tc>
                <a:extLst>
                  <a:ext uri="{0D108BD9-81ED-4DB2-BD59-A6C34878D82A}">
                    <a16:rowId xmlns:a16="http://schemas.microsoft.com/office/drawing/2014/main" val="10004"/>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32</a:t>
                      </a:r>
                    </a:p>
                  </a:txBody>
                  <a:tcPr marL="90000" marR="90000" marT="36000" marB="360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la géographie</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&gt;5000</a:t>
                      </a:r>
                    </a:p>
                  </a:txBody>
                  <a:tcPr marL="0" marR="0" marT="0" marB="0" anchor="ctr"/>
                </a:tc>
                <a:extLst>
                  <a:ext uri="{0D108BD9-81ED-4DB2-BD59-A6C34878D82A}">
                    <a16:rowId xmlns:a16="http://schemas.microsoft.com/office/drawing/2014/main" val="10005"/>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33</a:t>
                      </a:r>
                    </a:p>
                  </a:txBody>
                  <a:tcPr marL="90000" marR="90000" marT="36000" marB="360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l’histoire</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263</a:t>
                      </a:r>
                    </a:p>
                  </a:txBody>
                  <a:tcPr marL="0" marR="0" marT="0" marB="0" anchor="ctr"/>
                </a:tc>
                <a:extLst>
                  <a:ext uri="{0D108BD9-81ED-4DB2-BD59-A6C34878D82A}">
                    <a16:rowId xmlns:a16="http://schemas.microsoft.com/office/drawing/2014/main" val="10006"/>
                  </a:ext>
                </a:extLst>
              </a:tr>
              <a:tr h="270388">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34</a:t>
                      </a:r>
                    </a:p>
                  </a:txBody>
                  <a:tcPr marL="90000" marR="90000" marT="36000" marB="360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foot</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2602</a:t>
                      </a:r>
                    </a:p>
                  </a:txBody>
                  <a:tcPr marL="0" marR="0" marT="0" marB="0" anchor="ctr"/>
                </a:tc>
                <a:extLst>
                  <a:ext uri="{0D108BD9-81ED-4DB2-BD59-A6C34878D82A}">
                    <a16:rowId xmlns:a16="http://schemas.microsoft.com/office/drawing/2014/main" val="10007"/>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35</a:t>
                      </a:r>
                    </a:p>
                  </a:txBody>
                  <a:tcPr marL="90000" marR="90000" marT="36000" marB="360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basket</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&gt;5000</a:t>
                      </a:r>
                    </a:p>
                  </a:txBody>
                  <a:tcPr marL="0" marR="0" marT="0" marB="0" anchor="ctr"/>
                </a:tc>
                <a:extLst>
                  <a:ext uri="{0D108BD9-81ED-4DB2-BD59-A6C34878D82A}">
                    <a16:rowId xmlns:a16="http://schemas.microsoft.com/office/drawing/2014/main" val="10008"/>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36</a:t>
                      </a:r>
                    </a:p>
                  </a:txBody>
                  <a:tcPr marL="90000" marR="90000" marT="36000" marB="360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tennis</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3867</a:t>
                      </a:r>
                    </a:p>
                  </a:txBody>
                  <a:tcPr marL="0" marR="0" marT="0" marB="0" anchor="ctr"/>
                </a:tc>
                <a:extLst>
                  <a:ext uri="{0D108BD9-81ED-4DB2-BD59-A6C34878D82A}">
                    <a16:rowId xmlns:a16="http://schemas.microsoft.com/office/drawing/2014/main" val="2667649127"/>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37</a:t>
                      </a:r>
                    </a:p>
                  </a:txBody>
                  <a:tcPr marL="90000" marR="90000" marT="36000" marB="360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golf</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4936</a:t>
                      </a:r>
                    </a:p>
                  </a:txBody>
                  <a:tcPr marL="0" marR="0" marT="0" marB="0" anchor="ctr"/>
                </a:tc>
                <a:extLst>
                  <a:ext uri="{0D108BD9-81ED-4DB2-BD59-A6C34878D82A}">
                    <a16:rowId xmlns:a16="http://schemas.microsoft.com/office/drawing/2014/main" val="10009"/>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38</a:t>
                      </a:r>
                    </a:p>
                  </a:txBody>
                  <a:tcPr marL="90000" marR="90000" marT="36000" marB="360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hockey</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&gt;5000</a:t>
                      </a:r>
                    </a:p>
                  </a:txBody>
                  <a:tcPr marL="0" marR="0" marT="0" marB="0" anchor="ctr"/>
                </a:tc>
                <a:extLst>
                  <a:ext uri="{0D108BD9-81ED-4DB2-BD59-A6C34878D82A}">
                    <a16:rowId xmlns:a16="http://schemas.microsoft.com/office/drawing/2014/main" val="10010"/>
                  </a:ext>
                </a:extLst>
              </a:tr>
              <a:tr h="250225">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39</a:t>
                      </a:r>
                    </a:p>
                  </a:txBody>
                  <a:tcPr marL="90000" marR="90000" marT="36000" marB="360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rugby</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&gt;5000</a:t>
                      </a:r>
                    </a:p>
                  </a:txBody>
                  <a:tcPr marL="0" marR="0" marT="0" marB="0" anchor="ctr"/>
                </a:tc>
                <a:extLst>
                  <a:ext uri="{0D108BD9-81ED-4DB2-BD59-A6C34878D82A}">
                    <a16:rowId xmlns:a16="http://schemas.microsoft.com/office/drawing/2014/main" val="10011"/>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40</a:t>
                      </a:r>
                    </a:p>
                  </a:txBody>
                  <a:tcPr marL="90000" marR="90000" marT="36000" marB="36000" anchor="ctr"/>
                </a:tc>
                <a:tc>
                  <a:txBody>
                    <a:bodyPr/>
                    <a:lstStyle/>
                    <a:p>
                      <a:pPr marL="0" algn="l" defTabSz="914400" rtl="0" eaLnBrk="1" latinLnBrk="0" hangingPunct="1"/>
                      <a:r>
                        <a:rPr lang="fr-FR" sz="1100" b="0" i="0" u="none" strike="noStrike" kern="1200" dirty="0">
                          <a:solidFill>
                            <a:srgbClr val="000000"/>
                          </a:solidFill>
                          <a:effectLst/>
                          <a:latin typeface="Century Gothic" panose="020B0502020202020204" pitchFamily="34" charset="0"/>
                          <a:ea typeface="+mn-ea"/>
                          <a:cs typeface="+mn-cs"/>
                        </a:rPr>
                        <a:t> les cartes</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marR="0" lvl="0" indent="0" algn="ctr" defTabSz="914400" rtl="0" eaLnBrk="1" fontAlgn="ctr" latinLnBrk="0" hangingPunct="1">
                        <a:lnSpc>
                          <a:spcPct val="100000"/>
                        </a:lnSpc>
                        <a:spcBef>
                          <a:spcPts val="10"/>
                        </a:spcBef>
                        <a:spcAft>
                          <a:spcPts val="0"/>
                        </a:spcAft>
                        <a:buClrTx/>
                        <a:buSzTx/>
                        <a:buFontTx/>
                        <a:buNone/>
                        <a:tabLst/>
                        <a:defRPr/>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marR="0" lvl="0" indent="0" algn="ctr" defTabSz="914400" rtl="0" eaLnBrk="1" fontAlgn="ctr" latinLnBrk="0" hangingPunct="1">
                        <a:lnSpc>
                          <a:spcPct val="100000"/>
                        </a:lnSpc>
                        <a:spcBef>
                          <a:spcPts val="10"/>
                        </a:spcBef>
                        <a:spcAft>
                          <a:spcPts val="0"/>
                        </a:spcAft>
                        <a:buClrTx/>
                        <a:buSzTx/>
                        <a:buFontTx/>
                        <a:buNone/>
                        <a:tabLst/>
                        <a:defRPr/>
                      </a:pPr>
                      <a:r>
                        <a:rPr lang="en-GB" sz="1100" b="1" i="0" u="none" strike="noStrike" dirty="0">
                          <a:solidFill>
                            <a:srgbClr val="000000"/>
                          </a:solidFill>
                          <a:effectLst/>
                          <a:latin typeface="Century Gothic" panose="020B0502020202020204" pitchFamily="34" charset="0"/>
                        </a:rPr>
                        <a:t> Y </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carte 955</a:t>
                      </a:r>
                    </a:p>
                  </a:txBody>
                  <a:tcPr marL="0" marR="0" marT="0" marB="0" anchor="ctr"/>
                </a:tc>
                <a:extLst>
                  <a:ext uri="{0D108BD9-81ED-4DB2-BD59-A6C34878D82A}">
                    <a16:rowId xmlns:a16="http://schemas.microsoft.com/office/drawing/2014/main" val="10012"/>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41</a:t>
                      </a:r>
                    </a:p>
                  </a:txBody>
                  <a:tcPr marL="90000" marR="90000" marT="36000" marB="36000" anchor="ctr"/>
                </a:tc>
                <a:tc>
                  <a:txBody>
                    <a:bodyPr/>
                    <a:lstStyle/>
                    <a:p>
                      <a:pPr marL="0" algn="l" defTabSz="914400" rtl="0" eaLnBrk="1" latinLnBrk="0" hangingPunct="1"/>
                      <a:r>
                        <a:rPr lang="fr-FR" sz="1100" b="0" i="0" u="none" strike="noStrike" kern="1200" dirty="0">
                          <a:solidFill>
                            <a:srgbClr val="000000"/>
                          </a:solidFill>
                          <a:effectLst/>
                          <a:latin typeface="Century Gothic" panose="020B0502020202020204" pitchFamily="34" charset="0"/>
                          <a:ea typeface="+mn-ea"/>
                          <a:cs typeface="+mn-cs"/>
                        </a:rPr>
                        <a:t> le ping-pong</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&gt;5000</a:t>
                      </a:r>
                    </a:p>
                  </a:txBody>
                  <a:tcPr marL="0" marR="0" marT="0" marB="0" anchor="ctr"/>
                </a:tc>
                <a:extLst>
                  <a:ext uri="{0D108BD9-81ED-4DB2-BD59-A6C34878D82A}">
                    <a16:rowId xmlns:a16="http://schemas.microsoft.com/office/drawing/2014/main" val="10013"/>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42</a:t>
                      </a:r>
                    </a:p>
                  </a:txBody>
                  <a:tcPr marL="90000" marR="90000" marT="36000" marB="36000" anchor="ctr"/>
                </a:tc>
                <a:tc>
                  <a:txBody>
                    <a:bodyPr/>
                    <a:lstStyle/>
                    <a:p>
                      <a:pPr marL="0" algn="l" defTabSz="914400" rtl="0" eaLnBrk="1" latinLnBrk="0" hangingPunct="1"/>
                      <a:r>
                        <a:rPr lang="fr-FR" sz="1100" b="0" i="0" u="none" strike="noStrike" kern="1200" dirty="0">
                          <a:solidFill>
                            <a:srgbClr val="000000"/>
                          </a:solidFill>
                          <a:effectLst/>
                          <a:latin typeface="Century Gothic" panose="020B0502020202020204" pitchFamily="34" charset="0"/>
                          <a:ea typeface="+mn-ea"/>
                          <a:cs typeface="+mn-cs"/>
                        </a:rPr>
                        <a:t> le badminton</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&gt;5000</a:t>
                      </a:r>
                    </a:p>
                  </a:txBody>
                  <a:tcPr marL="0" marR="0" marT="0" marB="0" anchor="ctr"/>
                </a:tc>
                <a:extLst>
                  <a:ext uri="{0D108BD9-81ED-4DB2-BD59-A6C34878D82A}">
                    <a16:rowId xmlns:a16="http://schemas.microsoft.com/office/drawing/2014/main" val="10014"/>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43</a:t>
                      </a:r>
                    </a:p>
                  </a:txBody>
                  <a:tcPr marL="90000" marR="90000" marT="36000" marB="36000" anchor="ctr"/>
                </a:tc>
                <a:tc>
                  <a:txBody>
                    <a:bodyPr/>
                    <a:lstStyle/>
                    <a:p>
                      <a:pPr marL="0" algn="l" defTabSz="914400" rtl="0" eaLnBrk="1" latinLnBrk="0" hangingPunct="1"/>
                      <a:r>
                        <a:rPr lang="fr-FR" sz="1100" b="0" i="0" u="none" strike="noStrike" kern="1200" dirty="0">
                          <a:solidFill>
                            <a:srgbClr val="000000"/>
                          </a:solidFill>
                          <a:effectLst/>
                          <a:latin typeface="Century Gothic" panose="020B0502020202020204" pitchFamily="34" charset="0"/>
                          <a:ea typeface="+mn-ea"/>
                          <a:cs typeface="+mn-cs"/>
                        </a:rPr>
                        <a:t> le volley</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&gt;5000</a:t>
                      </a:r>
                    </a:p>
                  </a:txBody>
                  <a:tcPr marL="0" marR="0" marT="0" marB="0" anchor="ctr"/>
                </a:tc>
                <a:extLst>
                  <a:ext uri="{0D108BD9-81ED-4DB2-BD59-A6C34878D82A}">
                    <a16:rowId xmlns:a16="http://schemas.microsoft.com/office/drawing/2014/main" val="10015"/>
                  </a:ext>
                </a:extLst>
              </a:tr>
              <a:tr h="303443">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44</a:t>
                      </a:r>
                    </a:p>
                  </a:txBody>
                  <a:tcPr marL="90000" marR="90000" marT="36000" marB="36000" anchor="ctr"/>
                </a:tc>
                <a:tc>
                  <a:txBody>
                    <a:bodyPr/>
                    <a:lstStyle/>
                    <a:p>
                      <a:pPr marL="0" algn="l" defTabSz="914400" rtl="0" eaLnBrk="1" latinLnBrk="0" hangingPunct="1"/>
                      <a:r>
                        <a:rPr lang="fr-FR" sz="1100" b="0" i="0" u="none" strike="noStrike" kern="1200" dirty="0">
                          <a:solidFill>
                            <a:srgbClr val="000000"/>
                          </a:solidFill>
                          <a:effectLst/>
                          <a:latin typeface="Century Gothic" panose="020B0502020202020204" pitchFamily="34" charset="0"/>
                          <a:ea typeface="+mn-ea"/>
                          <a:cs typeface="+mn-cs"/>
                        </a:rPr>
                        <a:t> le cinéma</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Y </a:t>
                      </a: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1623</a:t>
                      </a:r>
                    </a:p>
                  </a:txBody>
                  <a:tcPr marL="0" marR="0" marT="0" marB="0" anchor="ctr"/>
                </a:tc>
                <a:extLst>
                  <a:ext uri="{0D108BD9-81ED-4DB2-BD59-A6C34878D82A}">
                    <a16:rowId xmlns:a16="http://schemas.microsoft.com/office/drawing/2014/main" val="10016"/>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45</a:t>
                      </a:r>
                    </a:p>
                  </a:txBody>
                  <a:tcPr marL="90000" marR="90000" marT="36000" marB="36000" anchor="ctr"/>
                </a:tc>
                <a:tc>
                  <a:txBody>
                    <a:bodyPr/>
                    <a:lstStyle/>
                    <a:p>
                      <a:pPr marL="0" algn="l" defTabSz="914400" rtl="0" eaLnBrk="1" latinLnBrk="0" hangingPunct="1"/>
                      <a:r>
                        <a:rPr lang="fr-FR" sz="1100" b="0" i="0" u="none" strike="noStrike" kern="1200" dirty="0">
                          <a:solidFill>
                            <a:srgbClr val="000000"/>
                          </a:solidFill>
                          <a:effectLst/>
                          <a:latin typeface="Century Gothic" panose="020B0502020202020204" pitchFamily="34" charset="0"/>
                          <a:ea typeface="+mn-ea"/>
                          <a:cs typeface="+mn-cs"/>
                        </a:rPr>
                        <a:t> le restaurant</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2336</a:t>
                      </a:r>
                    </a:p>
                  </a:txBody>
                  <a:tcPr marL="0" marR="0" marT="0" marB="0" anchor="ctr"/>
                </a:tc>
                <a:extLst>
                  <a:ext uri="{0D108BD9-81ED-4DB2-BD59-A6C34878D82A}">
                    <a16:rowId xmlns:a16="http://schemas.microsoft.com/office/drawing/2014/main" val="10018"/>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46</a:t>
                      </a:r>
                    </a:p>
                  </a:txBody>
                  <a:tcPr marL="90000" marR="90000" marT="36000" marB="36000" anchor="ctr"/>
                </a:tc>
                <a:tc>
                  <a:txBody>
                    <a:bodyPr/>
                    <a:lstStyle/>
                    <a:p>
                      <a:pPr marL="0" algn="l" defTabSz="914400" rtl="0" eaLnBrk="1" latinLnBrk="0" hangingPunct="1"/>
                      <a:r>
                        <a:rPr lang="fr-FR" sz="1100" b="0" i="0" u="none" strike="noStrike" kern="1200" dirty="0">
                          <a:solidFill>
                            <a:srgbClr val="000000"/>
                          </a:solidFill>
                          <a:effectLst/>
                          <a:latin typeface="Century Gothic" panose="020B0502020202020204" pitchFamily="34" charset="0"/>
                          <a:ea typeface="+mn-ea"/>
                          <a:cs typeface="+mn-cs"/>
                        </a:rPr>
                        <a:t> le collège</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Y </a:t>
                      </a: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2116</a:t>
                      </a:r>
                    </a:p>
                  </a:txBody>
                  <a:tcPr marL="0" marR="0" marT="0" marB="0" anchor="ctr"/>
                </a:tc>
                <a:extLst>
                  <a:ext uri="{0D108BD9-81ED-4DB2-BD59-A6C34878D82A}">
                    <a16:rowId xmlns:a16="http://schemas.microsoft.com/office/drawing/2014/main" val="10019"/>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47</a:t>
                      </a:r>
                    </a:p>
                  </a:txBody>
                  <a:tcPr marL="90000" marR="90000" marT="36000" marB="36000" anchor="ctr"/>
                </a:tc>
                <a:tc>
                  <a:txBody>
                    <a:bodyPr/>
                    <a:lstStyle/>
                    <a:p>
                      <a:pPr marL="0" algn="l" defTabSz="914400" rtl="0" eaLnBrk="1" latinLnBrk="0" hangingPunct="1"/>
                      <a:r>
                        <a:rPr lang="fr-FR" sz="1100" b="0" i="0" u="none" strike="noStrike" kern="1200" dirty="0">
                          <a:solidFill>
                            <a:srgbClr val="000000"/>
                          </a:solidFill>
                          <a:effectLst/>
                          <a:latin typeface="Century Gothic" panose="020B0502020202020204" pitchFamily="34" charset="0"/>
                          <a:ea typeface="+mn-ea"/>
                          <a:cs typeface="+mn-cs"/>
                        </a:rPr>
                        <a:t> la maison</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Y </a:t>
                      </a:r>
                    </a:p>
                  </a:txBody>
                  <a:tcPr marL="0" marR="0" marT="0" marB="0" anchor="ctr"/>
                </a:tc>
                <a:tc>
                  <a:txBody>
                    <a:bodyPr/>
                    <a:lstStyle/>
                    <a:p>
                      <a:pPr marL="36000" algn="ctr" fontAlgn="ctr">
                        <a:spcBef>
                          <a:spcPts val="10"/>
                        </a:spcBef>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325</a:t>
                      </a:r>
                    </a:p>
                  </a:txBody>
                  <a:tcPr marL="0" marR="0" marT="0" marB="0" anchor="ctr"/>
                </a:tc>
                <a:extLst>
                  <a:ext uri="{0D108BD9-81ED-4DB2-BD59-A6C34878D82A}">
                    <a16:rowId xmlns:a16="http://schemas.microsoft.com/office/drawing/2014/main" val="10020"/>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48</a:t>
                      </a:r>
                    </a:p>
                  </a:txBody>
                  <a:tcPr marL="90000" marR="90000" marT="36000" marB="36000" anchor="ctr"/>
                </a:tc>
                <a:tc>
                  <a:txBody>
                    <a:bodyPr/>
                    <a:lstStyle/>
                    <a:p>
                      <a:pPr marL="0" algn="l" defTabSz="914400" rtl="0" eaLnBrk="1" latinLnBrk="0" hangingPunct="1"/>
                      <a:r>
                        <a:rPr lang="fr-FR" sz="1100" b="0" i="0" u="none" strike="noStrike" kern="1200" dirty="0">
                          <a:solidFill>
                            <a:srgbClr val="000000"/>
                          </a:solidFill>
                          <a:effectLst/>
                          <a:latin typeface="Century Gothic" panose="020B0502020202020204" pitchFamily="34" charset="0"/>
                          <a:ea typeface="+mn-ea"/>
                          <a:cs typeface="+mn-cs"/>
                        </a:rPr>
                        <a:t> le village</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1295</a:t>
                      </a:r>
                    </a:p>
                  </a:txBody>
                  <a:tcPr marL="0" marR="0" marT="0" marB="0" anchor="ctr"/>
                </a:tc>
                <a:extLst>
                  <a:ext uri="{0D108BD9-81ED-4DB2-BD59-A6C34878D82A}">
                    <a16:rowId xmlns:a16="http://schemas.microsoft.com/office/drawing/2014/main" val="10021"/>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49</a:t>
                      </a:r>
                    </a:p>
                  </a:txBody>
                  <a:tcPr marL="90000" marR="90000" marT="36000" marB="36000" anchor="ctr"/>
                </a:tc>
                <a:tc>
                  <a:txBody>
                    <a:bodyPr/>
                    <a:lstStyle/>
                    <a:p>
                      <a:pPr marL="0" algn="l" defTabSz="914400" rtl="0" eaLnBrk="1" latinLnBrk="0" hangingPunct="1"/>
                      <a:r>
                        <a:rPr lang="fr-FR" sz="1100" b="0" i="0" u="none" strike="noStrike" kern="1200" dirty="0">
                          <a:solidFill>
                            <a:srgbClr val="000000"/>
                          </a:solidFill>
                          <a:effectLst/>
                          <a:latin typeface="Century Gothic" panose="020B0502020202020204" pitchFamily="34" charset="0"/>
                          <a:ea typeface="+mn-ea"/>
                          <a:cs typeface="+mn-cs"/>
                        </a:rPr>
                        <a:t> la ville</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260</a:t>
                      </a:r>
                    </a:p>
                  </a:txBody>
                  <a:tcPr marL="0" marR="0" marT="0" marB="0" anchor="ctr"/>
                </a:tc>
                <a:extLst>
                  <a:ext uri="{0D108BD9-81ED-4DB2-BD59-A6C34878D82A}">
                    <a16:rowId xmlns:a16="http://schemas.microsoft.com/office/drawing/2014/main" val="10022"/>
                  </a:ext>
                </a:extLst>
              </a:tr>
            </a:tbl>
          </a:graphicData>
        </a:graphic>
      </p:graphicFrame>
      <p:pic>
        <p:nvPicPr>
          <p:cNvPr id="13" name="Picture 12" descr="fltb-ril-string">
            <a:extLst>
              <a:ext uri="{FF2B5EF4-FFF2-40B4-BE49-F238E27FC236}">
                <a16:creationId xmlns:a16="http://schemas.microsoft.com/office/drawing/2014/main" id="{CFB87104-632C-41BE-97AC-DCCA9A4B349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1588" y="-284221"/>
            <a:ext cx="1343025" cy="1343025"/>
          </a:xfrm>
          <a:prstGeom prst="rect">
            <a:avLst/>
          </a:prstGeom>
          <a:noFill/>
          <a:ln>
            <a:noFill/>
          </a:ln>
        </p:spPr>
      </p:pic>
      <p:sp>
        <p:nvSpPr>
          <p:cNvPr id="3" name="Slide Number Placeholder 1">
            <a:extLst>
              <a:ext uri="{FF2B5EF4-FFF2-40B4-BE49-F238E27FC236}">
                <a16:creationId xmlns:a16="http://schemas.microsoft.com/office/drawing/2014/main" id="{69C7E460-2C01-4F41-AD10-89A3476F19BB}"/>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73</a:t>
            </a:r>
          </a:p>
        </p:txBody>
      </p:sp>
    </p:spTree>
    <p:extLst>
      <p:ext uri="{BB962C8B-B14F-4D97-AF65-F5344CB8AC3E}">
        <p14:creationId xmlns:p14="http://schemas.microsoft.com/office/powerpoint/2010/main" val="2825782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8000" y="304442"/>
            <a:ext cx="384288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Stage 1: Present tense</a:t>
            </a:r>
            <a:b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b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Stage 2: Present and future</a:t>
            </a:r>
            <a:b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b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Stage 3: Present, future and past (perfect)</a:t>
            </a:r>
          </a:p>
        </p:txBody>
      </p:sp>
      <p:sp>
        <p:nvSpPr>
          <p:cNvPr id="10" name="Rounded Rectangle 9" descr="Page number 74"/>
          <p:cNvSpPr/>
          <p:nvPr/>
        </p:nvSpPr>
        <p:spPr>
          <a:xfrm>
            <a:off x="6203996" y="8679879"/>
            <a:ext cx="500063" cy="428625"/>
          </a:xfrm>
          <a:prstGeom prst="roundRect">
            <a:avLst/>
          </a:prstGeom>
          <a:no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itle 6">
            <a:extLst>
              <a:ext uri="{FF2B5EF4-FFF2-40B4-BE49-F238E27FC236}">
                <a16:creationId xmlns:a16="http://schemas.microsoft.com/office/drawing/2014/main" id="{8DED5E35-0FE8-F743-A888-D7618C4BE437}"/>
              </a:ext>
            </a:extLst>
          </p:cNvPr>
          <p:cNvSpPr>
            <a:spLocks noGrp="1"/>
          </p:cNvSpPr>
          <p:nvPr>
            <p:ph type="title"/>
          </p:nvPr>
        </p:nvSpPr>
        <p:spPr>
          <a:xfrm>
            <a:off x="108000" y="-11088"/>
            <a:ext cx="6515101" cy="398380"/>
          </a:xfrm>
        </p:spPr>
        <p:txBody>
          <a:bodyPr/>
          <a:lstStyle/>
          <a:p>
            <a:pPr lvl="0" algn="l" eaLnBrk="1" fontAlgn="auto" hangingPunct="1">
              <a:spcBef>
                <a:spcPts val="0"/>
              </a:spcBef>
              <a:spcAft>
                <a:spcPts val="0"/>
              </a:spcAft>
            </a:pPr>
            <a:r>
              <a:rPr lang="en-GB" sz="1600" b="1" kern="1200" dirty="0">
                <a:solidFill>
                  <a:prstClr val="black"/>
                </a:solidFill>
                <a:latin typeface="Arial" panose="020B0604020202020204" pitchFamily="34" charset="0"/>
                <a:ea typeface="+mn-ea"/>
                <a:cs typeface="Arial" panose="020B0604020202020204" pitchFamily="34" charset="0"/>
              </a:rPr>
              <a:t>The Foreign Language </a:t>
            </a:r>
            <a:r>
              <a:rPr lang="en-GB" sz="1600" b="1" kern="1200" dirty="0">
                <a:solidFill>
                  <a:prstClr val="black"/>
                </a:solidFill>
                <a:latin typeface="Century Gothic" panose="020B0502020202020204" pitchFamily="34" charset="0"/>
                <a:ea typeface="+mn-ea"/>
                <a:cs typeface="Arial" panose="020B0604020202020204" pitchFamily="34" charset="0"/>
              </a:rPr>
              <a:t>Translation</a:t>
            </a:r>
            <a:r>
              <a:rPr lang="en-GB" sz="1600" b="1" kern="1200" dirty="0">
                <a:solidFill>
                  <a:prstClr val="black"/>
                </a:solidFill>
                <a:latin typeface="Arial" panose="020B0604020202020204" pitchFamily="34" charset="0"/>
                <a:ea typeface="+mn-ea"/>
                <a:cs typeface="Arial" panose="020B0604020202020204" pitchFamily="34" charset="0"/>
              </a:rPr>
              <a:t> Bee - Cont’d</a:t>
            </a:r>
            <a:endParaRPr lang="en-US" dirty="0"/>
          </a:p>
        </p:txBody>
      </p:sp>
      <p:pic>
        <p:nvPicPr>
          <p:cNvPr id="13" name="Picture 12" descr="fltb-ril-string">
            <a:extLst>
              <a:ext uri="{FF2B5EF4-FFF2-40B4-BE49-F238E27FC236}">
                <a16:creationId xmlns:a16="http://schemas.microsoft.com/office/drawing/2014/main" id="{FCD9002E-45F0-4CCB-8A17-87DE9C54708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2709" y="-207586"/>
            <a:ext cx="1343025" cy="1343025"/>
          </a:xfrm>
          <a:prstGeom prst="rect">
            <a:avLst/>
          </a:prstGeom>
          <a:noFill/>
          <a:ln>
            <a:noFill/>
          </a:ln>
        </p:spPr>
      </p:pic>
      <p:sp>
        <p:nvSpPr>
          <p:cNvPr id="3" name="Slide Number Placeholder 1">
            <a:extLst>
              <a:ext uri="{FF2B5EF4-FFF2-40B4-BE49-F238E27FC236}">
                <a16:creationId xmlns:a16="http://schemas.microsoft.com/office/drawing/2014/main" id="{9BF22539-B91E-4B61-B843-FCB0B954907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74</a:t>
            </a:r>
          </a:p>
        </p:txBody>
      </p:sp>
      <p:graphicFrame>
        <p:nvGraphicFramePr>
          <p:cNvPr id="8" name="Table 7">
            <a:extLst>
              <a:ext uri="{FF2B5EF4-FFF2-40B4-BE49-F238E27FC236}">
                <a16:creationId xmlns:a16="http://schemas.microsoft.com/office/drawing/2014/main" id="{783115CB-D4B2-41F9-8806-4CEB383E5F74}"/>
              </a:ext>
            </a:extLst>
          </p:cNvPr>
          <p:cNvGraphicFramePr>
            <a:graphicFrameLocks noGrp="1"/>
          </p:cNvGraphicFramePr>
          <p:nvPr>
            <p:extLst>
              <p:ext uri="{D42A27DB-BD31-4B8C-83A1-F6EECF244321}">
                <p14:modId xmlns:p14="http://schemas.microsoft.com/office/powerpoint/2010/main" val="766546906"/>
              </p:ext>
            </p:extLst>
          </p:nvPr>
        </p:nvGraphicFramePr>
        <p:xfrm>
          <a:off x="108000" y="1135439"/>
          <a:ext cx="3283912" cy="5107594"/>
        </p:xfrm>
        <a:graphic>
          <a:graphicData uri="http://schemas.openxmlformats.org/drawingml/2006/table">
            <a:tbl>
              <a:tblPr>
                <a:tableStyleId>{616DA210-FB5B-4158-B5E0-FEB733F419BA}</a:tableStyleId>
              </a:tblPr>
              <a:tblGrid>
                <a:gridCol w="425075">
                  <a:extLst>
                    <a:ext uri="{9D8B030D-6E8A-4147-A177-3AD203B41FA5}">
                      <a16:colId xmlns:a16="http://schemas.microsoft.com/office/drawing/2014/main" val="20000"/>
                    </a:ext>
                  </a:extLst>
                </a:gridCol>
                <a:gridCol w="1028373">
                  <a:extLst>
                    <a:ext uri="{9D8B030D-6E8A-4147-A177-3AD203B41FA5}">
                      <a16:colId xmlns:a16="http://schemas.microsoft.com/office/drawing/2014/main" val="20001"/>
                    </a:ext>
                  </a:extLst>
                </a:gridCol>
                <a:gridCol w="355034">
                  <a:extLst>
                    <a:ext uri="{9D8B030D-6E8A-4147-A177-3AD203B41FA5}">
                      <a16:colId xmlns:a16="http://schemas.microsoft.com/office/drawing/2014/main" val="20002"/>
                    </a:ext>
                  </a:extLst>
                </a:gridCol>
                <a:gridCol w="363704">
                  <a:extLst>
                    <a:ext uri="{9D8B030D-6E8A-4147-A177-3AD203B41FA5}">
                      <a16:colId xmlns:a16="http://schemas.microsoft.com/office/drawing/2014/main" val="1867815391"/>
                    </a:ext>
                  </a:extLst>
                </a:gridCol>
                <a:gridCol w="1111726">
                  <a:extLst>
                    <a:ext uri="{9D8B030D-6E8A-4147-A177-3AD203B41FA5}">
                      <a16:colId xmlns:a16="http://schemas.microsoft.com/office/drawing/2014/main" val="2362511393"/>
                    </a:ext>
                  </a:extLst>
                </a:gridCol>
              </a:tblGrid>
              <a:tr h="180443">
                <a:tc>
                  <a:txBody>
                    <a:bodyPr/>
                    <a:lstStyle/>
                    <a:p>
                      <a:pPr marL="36000" algn="ctr">
                        <a:lnSpc>
                          <a:spcPct val="107000"/>
                        </a:lnSpc>
                        <a:spcAft>
                          <a:spcPts val="0"/>
                        </a:spcAft>
                      </a:pP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0" marR="0" marT="46800" marB="46800" anchor="ctr"/>
                </a:tc>
                <a:tc>
                  <a:txBody>
                    <a:bodyPr/>
                    <a:lstStyle/>
                    <a:p>
                      <a:pPr marL="36000" algn="ctr" fontAlgn="b"/>
                      <a:r>
                        <a:rPr lang="en-GB" sz="1300" b="0" i="0" u="none" strike="noStrike" dirty="0">
                          <a:solidFill>
                            <a:srgbClr val="000000"/>
                          </a:solidFill>
                          <a:effectLst/>
                          <a:latin typeface="Century Gothic" panose="020B0502020202020204" pitchFamily="34" charset="0"/>
                        </a:rPr>
                        <a:t>Word list</a:t>
                      </a:r>
                    </a:p>
                  </a:txBody>
                  <a:tcPr marL="0" marR="0" marT="46800" marB="46800" anchor="ctr"/>
                </a:tc>
                <a:tc>
                  <a:txBody>
                    <a:bodyPr/>
                    <a:lstStyle/>
                    <a:p>
                      <a:pPr marL="36000" algn="ctr" fontAlgn="b"/>
                      <a:r>
                        <a:rPr lang="en-GB" sz="1300" b="0" i="0" u="none" strike="noStrike" dirty="0">
                          <a:solidFill>
                            <a:srgbClr val="000000"/>
                          </a:solidFill>
                          <a:effectLst/>
                          <a:latin typeface="Century Gothic" panose="020B0502020202020204" pitchFamily="34" charset="0"/>
                        </a:rPr>
                        <a:t>Y7</a:t>
                      </a:r>
                    </a:p>
                  </a:txBody>
                  <a:tcPr marL="0" marR="0" marT="46800" marB="46800" anchor="ctr"/>
                </a:tc>
                <a:tc>
                  <a:txBody>
                    <a:bodyPr/>
                    <a:lstStyle/>
                    <a:p>
                      <a:pPr marL="36000" algn="ctr" fontAlgn="b"/>
                      <a:r>
                        <a:rPr lang="en-GB" sz="1300" b="0" i="0" u="none" strike="noStrike" dirty="0">
                          <a:solidFill>
                            <a:srgbClr val="000000"/>
                          </a:solidFill>
                          <a:effectLst/>
                          <a:latin typeface="Century Gothic" panose="020B0502020202020204" pitchFamily="34" charset="0"/>
                        </a:rPr>
                        <a:t>Y8</a:t>
                      </a:r>
                    </a:p>
                  </a:txBody>
                  <a:tcPr marL="0" marR="0" marT="46800" marB="46800" anchor="ctr"/>
                </a:tc>
                <a:tc>
                  <a:txBody>
                    <a:bodyPr/>
                    <a:lstStyle/>
                    <a:p>
                      <a:pPr marL="36000" algn="ctr" fontAlgn="b"/>
                      <a:r>
                        <a:rPr lang="en-GB" sz="1300" b="0" i="0" u="none" strike="noStrike" dirty="0">
                          <a:solidFill>
                            <a:srgbClr val="000000"/>
                          </a:solidFill>
                          <a:effectLst/>
                          <a:latin typeface="Century Gothic" panose="020B0502020202020204" pitchFamily="34" charset="0"/>
                        </a:rPr>
                        <a:t>Frequency</a:t>
                      </a:r>
                    </a:p>
                  </a:txBody>
                  <a:tcPr marL="0" marR="0" marT="46800" marB="46800" anchor="ctr"/>
                </a:tc>
                <a:extLst>
                  <a:ext uri="{0D108BD9-81ED-4DB2-BD59-A6C34878D82A}">
                    <a16:rowId xmlns:a16="http://schemas.microsoft.com/office/drawing/2014/main" val="1878930591"/>
                  </a:ext>
                </a:extLst>
              </a:tr>
              <a:tr h="178912">
                <a:tc>
                  <a:txBody>
                    <a:bodyPr/>
                    <a:lstStyle/>
                    <a:p>
                      <a:pPr marL="36000" algn="ctr">
                        <a:lnSpc>
                          <a:spcPct val="107000"/>
                        </a:lnSpc>
                        <a:spcBef>
                          <a:spcPts val="10"/>
                        </a:spcBef>
                        <a:spcAft>
                          <a:spcPts val="0"/>
                        </a:spcAft>
                      </a:pPr>
                      <a:r>
                        <a:rPr lang="en-GB" sz="1100" dirty="0">
                          <a:effectLst/>
                          <a:latin typeface="Century Gothic" panose="020B0502020202020204" pitchFamily="34" charset="0"/>
                          <a:ea typeface="Calibri" panose="020F0502020204030204" pitchFamily="34" charset="0"/>
                          <a:cs typeface="Arial" panose="020B0604020202020204" pitchFamily="34" charset="0"/>
                        </a:rPr>
                        <a:t>50</a:t>
                      </a:r>
                    </a:p>
                  </a:txBody>
                  <a:tcPr marL="90000" marR="90000" marT="36000" marB="360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la campagne</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tc>
                <a:tc>
                  <a:txBody>
                    <a:bodyPr/>
                    <a:lstStyle/>
                    <a:p>
                      <a:pPr marL="36000" marR="0" lvl="0" indent="0" algn="ctr" defTabSz="914400" rtl="0" eaLnBrk="1" fontAlgn="ctr" latinLnBrk="0" hangingPunct="1">
                        <a:lnSpc>
                          <a:spcPct val="100000"/>
                        </a:lnSpc>
                        <a:spcBef>
                          <a:spcPts val="10"/>
                        </a:spcBef>
                        <a:spcAft>
                          <a:spcPts val="0"/>
                        </a:spcAft>
                        <a:buClrTx/>
                        <a:buSzTx/>
                        <a:buFontTx/>
                        <a:buNone/>
                        <a:tabLst/>
                        <a:defRPr/>
                      </a:pP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marR="0" lvl="0" indent="0" algn="ctr" defTabSz="914400" rtl="0" eaLnBrk="1" fontAlgn="ctr" latinLnBrk="0" hangingPunct="1">
                        <a:lnSpc>
                          <a:spcPct val="100000"/>
                        </a:lnSpc>
                        <a:spcBef>
                          <a:spcPts val="10"/>
                        </a:spcBef>
                        <a:spcAft>
                          <a:spcPts val="0"/>
                        </a:spcAft>
                        <a:buClrTx/>
                        <a:buSzTx/>
                        <a:buFontTx/>
                        <a:buNone/>
                        <a:tabLst/>
                        <a:defRPr/>
                      </a:pPr>
                      <a:r>
                        <a:rPr lang="en-GB" sz="1100" b="1" i="0" u="none" strike="noStrike" dirty="0">
                          <a:solidFill>
                            <a:srgbClr val="000000"/>
                          </a:solidFill>
                          <a:effectLst/>
                          <a:latin typeface="Century Gothic" panose="020B0502020202020204" pitchFamily="34" charset="0"/>
                        </a:rPr>
                        <a:t> Y </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666</a:t>
                      </a:r>
                    </a:p>
                  </a:txBody>
                  <a:tcPr marL="0" marR="0" marT="0" marB="0" anchor="ctr"/>
                </a:tc>
                <a:extLst>
                  <a:ext uri="{0D108BD9-81ED-4DB2-BD59-A6C34878D82A}">
                    <a16:rowId xmlns:a16="http://schemas.microsoft.com/office/drawing/2014/main" val="10000"/>
                  </a:ext>
                </a:extLst>
              </a:tr>
              <a:tr h="178912">
                <a:tc>
                  <a:txBody>
                    <a:bodyPr/>
                    <a:lstStyle/>
                    <a:p>
                      <a:pPr marL="36000" algn="ctr">
                        <a:lnSpc>
                          <a:spcPct val="107000"/>
                        </a:lnSpc>
                        <a:spcAft>
                          <a:spcPts val="0"/>
                        </a:spcAft>
                      </a:pPr>
                      <a:r>
                        <a:rPr lang="en-GB" sz="11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51</a:t>
                      </a: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bord de mer</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tc>
                <a:tc>
                  <a:txBody>
                    <a:bodyPr/>
                    <a:lstStyle/>
                    <a:p>
                      <a:pPr marL="36000"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100" b="0" i="0" u="none" strike="noStrike" dirty="0">
                          <a:solidFill>
                            <a:srgbClr val="000000"/>
                          </a:solidFill>
                          <a:effectLst/>
                          <a:latin typeface="Century Gothic" panose="020B0502020202020204" pitchFamily="34" charset="0"/>
                        </a:rPr>
                        <a:t>991/2/921</a:t>
                      </a:r>
                    </a:p>
                  </a:txBody>
                  <a:tcPr marL="0" marR="0" marT="0" marB="0" anchor="ctr"/>
                </a:tc>
                <a:extLst>
                  <a:ext uri="{0D108BD9-81ED-4DB2-BD59-A6C34878D82A}">
                    <a16:rowId xmlns:a16="http://schemas.microsoft.com/office/drawing/2014/main" val="10001"/>
                  </a:ext>
                </a:extLst>
              </a:tr>
              <a:tr h="178912">
                <a:tc>
                  <a:txBody>
                    <a:bodyPr/>
                    <a:lstStyle/>
                    <a:p>
                      <a:pPr marL="36000" algn="ctr">
                        <a:lnSpc>
                          <a:spcPct val="107000"/>
                        </a:lnSpc>
                        <a:spcAft>
                          <a:spcPts val="0"/>
                        </a:spcAft>
                      </a:pPr>
                      <a:r>
                        <a:rPr lang="en-GB" sz="1100" dirty="0">
                          <a:effectLst/>
                          <a:latin typeface="Century Gothic" panose="020B0502020202020204" pitchFamily="34" charset="0"/>
                          <a:cs typeface="Arial" panose="020B0604020202020204" pitchFamily="34" charset="0"/>
                        </a:rPr>
                        <a:t>52 </a:t>
                      </a:r>
                      <a:endParaRPr lang="en-GB" sz="11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la montagne</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tc>
                <a:tc>
                  <a:txBody>
                    <a:bodyPr/>
                    <a:lstStyle/>
                    <a:p>
                      <a:pPr marL="36000"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r>
                        <a:rPr lang="en-GB" sz="1100" b="1" i="0" u="none" strike="noStrike" dirty="0">
                          <a:solidFill>
                            <a:srgbClr val="000000"/>
                          </a:solidFill>
                          <a:effectLst/>
                          <a:latin typeface="Century Gothic" panose="020B0502020202020204" pitchFamily="34" charset="0"/>
                        </a:rPr>
                        <a:t>Y </a:t>
                      </a:r>
                    </a:p>
                  </a:txBody>
                  <a:tcPr marL="0" marR="0" marT="0" marB="0" anchor="ctr"/>
                </a:tc>
                <a:tc>
                  <a:txBody>
                    <a:bodyPr/>
                    <a:lstStyle/>
                    <a:p>
                      <a:pPr marL="36000" algn="ctr" fontAlgn="ctr"/>
                      <a:r>
                        <a:rPr lang="en-GB" sz="1100" b="0" i="0" u="none" strike="noStrike" dirty="0">
                          <a:solidFill>
                            <a:srgbClr val="000000"/>
                          </a:solidFill>
                          <a:effectLst/>
                          <a:latin typeface="Century Gothic" panose="020B0502020202020204" pitchFamily="34" charset="0"/>
                        </a:rPr>
                        <a:t>1732</a:t>
                      </a:r>
                    </a:p>
                  </a:txBody>
                  <a:tcPr marL="0" marR="0" marT="0" marB="0" anchor="ctr"/>
                </a:tc>
                <a:extLst>
                  <a:ext uri="{0D108BD9-81ED-4DB2-BD59-A6C34878D82A}">
                    <a16:rowId xmlns:a16="http://schemas.microsoft.com/office/drawing/2014/main" val="10002"/>
                  </a:ext>
                </a:extLst>
              </a:tr>
              <a:tr h="178912">
                <a:tc>
                  <a:txBody>
                    <a:bodyPr/>
                    <a:lstStyle/>
                    <a:p>
                      <a:pPr marL="36000" algn="ctr">
                        <a:lnSpc>
                          <a:spcPct val="107000"/>
                        </a:lnSpc>
                        <a:spcAft>
                          <a:spcPts val="0"/>
                        </a:spcAft>
                      </a:pPr>
                      <a:r>
                        <a:rPr lang="en-GB" sz="1100" dirty="0">
                          <a:effectLst/>
                          <a:latin typeface="Century Gothic" panose="020B0502020202020204" pitchFamily="34" charset="0"/>
                          <a:cs typeface="Arial" panose="020B0604020202020204" pitchFamily="34" charset="0"/>
                        </a:rPr>
                        <a:t>53 </a:t>
                      </a:r>
                      <a:endParaRPr lang="en-GB" sz="11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tee-shirt</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tc>
                <a:tc>
                  <a:txBody>
                    <a:bodyPr/>
                    <a:lstStyle/>
                    <a:p>
                      <a:pPr marL="36000"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100" b="0" i="0" u="none" strike="noStrike" dirty="0">
                          <a:solidFill>
                            <a:srgbClr val="000000"/>
                          </a:solidFill>
                          <a:effectLst/>
                          <a:latin typeface="Century Gothic" panose="020B0502020202020204" pitchFamily="34" charset="0"/>
                        </a:rPr>
                        <a:t>&gt;5000</a:t>
                      </a:r>
                    </a:p>
                  </a:txBody>
                  <a:tcPr marL="0" marR="0" marT="0" marB="0" anchor="ctr"/>
                </a:tc>
                <a:extLst>
                  <a:ext uri="{0D108BD9-81ED-4DB2-BD59-A6C34878D82A}">
                    <a16:rowId xmlns:a16="http://schemas.microsoft.com/office/drawing/2014/main" val="10003"/>
                  </a:ext>
                </a:extLst>
              </a:tr>
              <a:tr h="178912">
                <a:tc>
                  <a:txBody>
                    <a:bodyPr/>
                    <a:lstStyle/>
                    <a:p>
                      <a:pPr marL="36000" algn="ctr">
                        <a:lnSpc>
                          <a:spcPct val="107000"/>
                        </a:lnSpc>
                        <a:spcAft>
                          <a:spcPts val="0"/>
                        </a:spcAft>
                      </a:pPr>
                      <a:r>
                        <a:rPr lang="en-GB" sz="1100" dirty="0">
                          <a:effectLst/>
                          <a:latin typeface="Century Gothic" panose="020B0502020202020204" pitchFamily="34" charset="0"/>
                          <a:cs typeface="Arial" panose="020B0604020202020204" pitchFamily="34" charset="0"/>
                        </a:rPr>
                        <a:t>54 </a:t>
                      </a:r>
                      <a:endParaRPr lang="en-GB" sz="11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la chemise</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tc>
                <a:tc>
                  <a:txBody>
                    <a:bodyPr/>
                    <a:lstStyle/>
                    <a:p>
                      <a:pPr marL="36000" algn="ctr" fontAlgn="ctr"/>
                      <a:r>
                        <a:rPr lang="en-GB" sz="1100" b="1" i="0" u="none" strike="noStrike" dirty="0">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100" b="0" i="0" u="none" strike="noStrike" dirty="0">
                          <a:solidFill>
                            <a:srgbClr val="000000"/>
                          </a:solidFill>
                          <a:effectLst/>
                          <a:latin typeface="Century Gothic" panose="020B0502020202020204" pitchFamily="34" charset="0"/>
                        </a:rPr>
                        <a:t>3892</a:t>
                      </a:r>
                    </a:p>
                  </a:txBody>
                  <a:tcPr marL="0" marR="0" marT="0" marB="0" anchor="ctr"/>
                </a:tc>
                <a:extLst>
                  <a:ext uri="{0D108BD9-81ED-4DB2-BD59-A6C34878D82A}">
                    <a16:rowId xmlns:a16="http://schemas.microsoft.com/office/drawing/2014/main" val="10004"/>
                  </a:ext>
                </a:extLst>
              </a:tr>
              <a:tr h="178912">
                <a:tc>
                  <a:txBody>
                    <a:bodyPr/>
                    <a:lstStyle/>
                    <a:p>
                      <a:pPr marL="36000" algn="ctr">
                        <a:lnSpc>
                          <a:spcPct val="107000"/>
                        </a:lnSpc>
                        <a:spcAft>
                          <a:spcPts val="0"/>
                        </a:spcAft>
                      </a:pPr>
                      <a:r>
                        <a:rPr lang="en-GB" sz="1100" dirty="0">
                          <a:effectLst/>
                          <a:latin typeface="Century Gothic" panose="020B0502020202020204" pitchFamily="34" charset="0"/>
                          <a:cs typeface="Arial" panose="020B0604020202020204" pitchFamily="34" charset="0"/>
                        </a:rPr>
                        <a:t>55 </a:t>
                      </a:r>
                      <a:endParaRPr lang="en-GB" sz="11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pantalon</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tc>
                <a:tc>
                  <a:txBody>
                    <a:bodyPr/>
                    <a:lstStyle/>
                    <a:p>
                      <a:pPr marL="36000"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100" b="0" i="0" u="none" strike="noStrike" dirty="0">
                          <a:solidFill>
                            <a:srgbClr val="000000"/>
                          </a:solidFill>
                          <a:effectLst/>
                          <a:latin typeface="Century Gothic" panose="020B0502020202020204" pitchFamily="34" charset="0"/>
                        </a:rPr>
                        <a:t>4670</a:t>
                      </a:r>
                    </a:p>
                  </a:txBody>
                  <a:tcPr marL="0" marR="0" marT="0" marB="0" anchor="ctr"/>
                </a:tc>
                <a:extLst>
                  <a:ext uri="{0D108BD9-81ED-4DB2-BD59-A6C34878D82A}">
                    <a16:rowId xmlns:a16="http://schemas.microsoft.com/office/drawing/2014/main" val="10005"/>
                  </a:ext>
                </a:extLst>
              </a:tr>
              <a:tr h="178912">
                <a:tc>
                  <a:txBody>
                    <a:bodyPr/>
                    <a:lstStyle/>
                    <a:p>
                      <a:pPr marL="36000" algn="ctr">
                        <a:lnSpc>
                          <a:spcPct val="107000"/>
                        </a:lnSpc>
                        <a:spcAft>
                          <a:spcPts val="0"/>
                        </a:spcAft>
                      </a:pPr>
                      <a:r>
                        <a:rPr lang="en-GB" sz="1100" dirty="0">
                          <a:effectLst/>
                          <a:latin typeface="Century Gothic" panose="020B0502020202020204" pitchFamily="34" charset="0"/>
                          <a:cs typeface="Arial" panose="020B0604020202020204" pitchFamily="34" charset="0"/>
                        </a:rPr>
                        <a:t>56 </a:t>
                      </a:r>
                      <a:endParaRPr lang="en-GB" sz="11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la robe</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tc>
                <a:tc>
                  <a:txBody>
                    <a:bodyPr/>
                    <a:lstStyle/>
                    <a:p>
                      <a:pPr marL="36000"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r>
                        <a:rPr lang="en-GB" sz="1100" b="0" i="0" u="none" strike="noStrike" dirty="0">
                          <a:solidFill>
                            <a:srgbClr val="000000"/>
                          </a:solidFill>
                          <a:effectLst/>
                          <a:latin typeface="Century Gothic" panose="020B0502020202020204" pitchFamily="34" charset="0"/>
                        </a:rPr>
                        <a:t>2864</a:t>
                      </a:r>
                    </a:p>
                  </a:txBody>
                  <a:tcPr marL="0" marR="0" marT="0" marB="0" anchor="ctr"/>
                </a:tc>
                <a:extLst>
                  <a:ext uri="{0D108BD9-81ED-4DB2-BD59-A6C34878D82A}">
                    <a16:rowId xmlns:a16="http://schemas.microsoft.com/office/drawing/2014/main" val="10006"/>
                  </a:ext>
                </a:extLst>
              </a:tr>
              <a:tr h="178912">
                <a:tc>
                  <a:txBody>
                    <a:bodyPr/>
                    <a:lstStyle/>
                    <a:p>
                      <a:pPr marL="36000" algn="ctr">
                        <a:lnSpc>
                          <a:spcPct val="107000"/>
                        </a:lnSpc>
                        <a:spcAft>
                          <a:spcPts val="0"/>
                        </a:spcAft>
                      </a:pPr>
                      <a:r>
                        <a:rPr lang="en-GB" sz="1100" dirty="0">
                          <a:effectLst/>
                          <a:latin typeface="Century Gothic" panose="020B0502020202020204" pitchFamily="34" charset="0"/>
                          <a:cs typeface="Arial" panose="020B0604020202020204" pitchFamily="34" charset="0"/>
                        </a:rPr>
                        <a:t>57 </a:t>
                      </a:r>
                      <a:endParaRPr lang="en-GB" sz="11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la jupe</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tc>
                <a:tc>
                  <a:txBody>
                    <a:bodyPr/>
                    <a:lstStyle/>
                    <a:p>
                      <a:pPr marL="36000"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r>
                        <a:rPr lang="en-GB" sz="1100" b="0" i="0" u="none" strike="noStrike" dirty="0">
                          <a:solidFill>
                            <a:srgbClr val="000000"/>
                          </a:solidFill>
                          <a:effectLst/>
                          <a:latin typeface="Century Gothic" panose="020B0502020202020204" pitchFamily="34" charset="0"/>
                        </a:rPr>
                        <a:t>&gt;5000</a:t>
                      </a:r>
                    </a:p>
                  </a:txBody>
                  <a:tcPr marL="0" marR="0" marT="0" marB="0" anchor="ctr"/>
                </a:tc>
                <a:extLst>
                  <a:ext uri="{0D108BD9-81ED-4DB2-BD59-A6C34878D82A}">
                    <a16:rowId xmlns:a16="http://schemas.microsoft.com/office/drawing/2014/main" val="10007"/>
                  </a:ext>
                </a:extLst>
              </a:tr>
              <a:tr h="178912">
                <a:tc>
                  <a:txBody>
                    <a:bodyPr/>
                    <a:lstStyle/>
                    <a:p>
                      <a:pPr marL="36000" algn="ctr">
                        <a:lnSpc>
                          <a:spcPct val="107000"/>
                        </a:lnSpc>
                        <a:spcAft>
                          <a:spcPts val="0"/>
                        </a:spcAft>
                      </a:pPr>
                      <a:r>
                        <a:rPr lang="en-GB" sz="1100" dirty="0">
                          <a:effectLst/>
                          <a:latin typeface="Century Gothic" panose="020B0502020202020204" pitchFamily="34" charset="0"/>
                          <a:cs typeface="Arial" panose="020B0604020202020204" pitchFamily="34" charset="0"/>
                        </a:rPr>
                        <a:t>58 </a:t>
                      </a:r>
                      <a:endParaRPr lang="en-GB" sz="11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pull</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tc>
                <a:tc>
                  <a:txBody>
                    <a:bodyPr/>
                    <a:lstStyle/>
                    <a:p>
                      <a:pPr marL="36000"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100" b="0" i="0" u="none" strike="noStrike" dirty="0">
                          <a:solidFill>
                            <a:srgbClr val="000000"/>
                          </a:solidFill>
                          <a:effectLst/>
                          <a:latin typeface="Century Gothic" panose="020B0502020202020204" pitchFamily="34" charset="0"/>
                        </a:rPr>
                        <a:t>&gt;5000</a:t>
                      </a:r>
                    </a:p>
                  </a:txBody>
                  <a:tcPr marL="0" marR="0" marT="0" marB="0" anchor="ctr"/>
                </a:tc>
                <a:extLst>
                  <a:ext uri="{0D108BD9-81ED-4DB2-BD59-A6C34878D82A}">
                    <a16:rowId xmlns:a16="http://schemas.microsoft.com/office/drawing/2014/main" val="10008"/>
                  </a:ext>
                </a:extLst>
              </a:tr>
              <a:tr h="178912">
                <a:tc>
                  <a:txBody>
                    <a:bodyPr/>
                    <a:lstStyle/>
                    <a:p>
                      <a:pPr marL="36000" algn="ctr">
                        <a:lnSpc>
                          <a:spcPct val="107000"/>
                        </a:lnSpc>
                        <a:spcAft>
                          <a:spcPts val="0"/>
                        </a:spcAft>
                      </a:pPr>
                      <a:r>
                        <a:rPr lang="en-GB" sz="1100" dirty="0">
                          <a:effectLst/>
                          <a:latin typeface="Century Gothic" panose="020B0502020202020204" pitchFamily="34" charset="0"/>
                          <a:cs typeface="Arial" panose="020B0604020202020204" pitchFamily="34" charset="0"/>
                        </a:rPr>
                        <a:t>59 </a:t>
                      </a:r>
                      <a:endParaRPr lang="en-GB" sz="11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la veste</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tc>
                <a:tc>
                  <a:txBody>
                    <a:bodyPr/>
                    <a:lstStyle/>
                    <a:p>
                      <a:pPr marL="36000"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100" b="0" i="0" u="none" strike="noStrike" dirty="0">
                          <a:solidFill>
                            <a:srgbClr val="000000"/>
                          </a:solidFill>
                          <a:effectLst/>
                          <a:latin typeface="Century Gothic" panose="020B0502020202020204" pitchFamily="34" charset="0"/>
                        </a:rPr>
                        <a:t>&gt;5000</a:t>
                      </a:r>
                    </a:p>
                  </a:txBody>
                  <a:tcPr marL="0" marR="0" marT="0" marB="0" anchor="ctr"/>
                </a:tc>
                <a:extLst>
                  <a:ext uri="{0D108BD9-81ED-4DB2-BD59-A6C34878D82A}">
                    <a16:rowId xmlns:a16="http://schemas.microsoft.com/office/drawing/2014/main" val="2667649127"/>
                  </a:ext>
                </a:extLst>
              </a:tr>
              <a:tr h="178912">
                <a:tc>
                  <a:txBody>
                    <a:bodyPr/>
                    <a:lstStyle/>
                    <a:p>
                      <a:pPr marL="36000" algn="ctr">
                        <a:lnSpc>
                          <a:spcPct val="107000"/>
                        </a:lnSpc>
                        <a:spcAft>
                          <a:spcPts val="0"/>
                        </a:spcAft>
                      </a:pPr>
                      <a:r>
                        <a:rPr lang="en-GB" sz="11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60</a:t>
                      </a: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les chaussures</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tc>
                <a:tc>
                  <a:txBody>
                    <a:bodyPr/>
                    <a:lstStyle/>
                    <a:p>
                      <a:pPr marL="36000"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r>
                        <a:rPr lang="en-GB" sz="1100" b="0" i="0" u="none" strike="noStrike" dirty="0">
                          <a:solidFill>
                            <a:srgbClr val="000000"/>
                          </a:solidFill>
                          <a:effectLst/>
                          <a:latin typeface="Century Gothic" panose="020B0502020202020204" pitchFamily="34" charset="0"/>
                        </a:rPr>
                        <a:t>3638</a:t>
                      </a:r>
                    </a:p>
                  </a:txBody>
                  <a:tcPr marL="0" marR="0" marT="0" marB="0" anchor="ctr"/>
                </a:tc>
                <a:extLst>
                  <a:ext uri="{0D108BD9-81ED-4DB2-BD59-A6C34878D82A}">
                    <a16:rowId xmlns:a16="http://schemas.microsoft.com/office/drawing/2014/main" val="10009"/>
                  </a:ext>
                </a:extLst>
              </a:tr>
              <a:tr h="178912">
                <a:tc>
                  <a:txBody>
                    <a:bodyPr/>
                    <a:lstStyle/>
                    <a:p>
                      <a:pPr marL="36000" algn="ctr">
                        <a:lnSpc>
                          <a:spcPct val="107000"/>
                        </a:lnSpc>
                        <a:spcAft>
                          <a:spcPts val="0"/>
                        </a:spcAft>
                      </a:pPr>
                      <a:r>
                        <a:rPr lang="en-GB" sz="11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61</a:t>
                      </a: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les chaussettes</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tc>
                <a:tc>
                  <a:txBody>
                    <a:bodyPr/>
                    <a:lstStyle/>
                    <a:p>
                      <a:pPr marL="36000"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r>
                        <a:rPr lang="en-GB" sz="1100" b="0" i="0" u="none" strike="noStrike" dirty="0">
                          <a:solidFill>
                            <a:srgbClr val="000000"/>
                          </a:solidFill>
                          <a:effectLst/>
                          <a:latin typeface="Century Gothic" panose="020B0502020202020204" pitchFamily="34" charset="0"/>
                        </a:rPr>
                        <a:t>&gt;5000</a:t>
                      </a:r>
                    </a:p>
                  </a:txBody>
                  <a:tcPr marL="0" marR="0" marT="0" marB="0" anchor="ctr"/>
                </a:tc>
                <a:extLst>
                  <a:ext uri="{0D108BD9-81ED-4DB2-BD59-A6C34878D82A}">
                    <a16:rowId xmlns:a16="http://schemas.microsoft.com/office/drawing/2014/main" val="10010"/>
                  </a:ext>
                </a:extLst>
              </a:tr>
              <a:tr h="178912">
                <a:tc>
                  <a:txBody>
                    <a:bodyPr/>
                    <a:lstStyle/>
                    <a:p>
                      <a:pPr marL="36000" algn="ctr">
                        <a:lnSpc>
                          <a:spcPct val="107000"/>
                        </a:lnSpc>
                        <a:spcAft>
                          <a:spcPts val="0"/>
                        </a:spcAft>
                      </a:pPr>
                      <a:r>
                        <a:rPr lang="en-GB" sz="11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62</a:t>
                      </a: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les baskets</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tc>
                <a:tc>
                  <a:txBody>
                    <a:bodyPr/>
                    <a:lstStyle/>
                    <a:p>
                      <a:pPr marL="36000"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100" b="0" i="0" u="none" strike="noStrike" dirty="0">
                          <a:solidFill>
                            <a:srgbClr val="000000"/>
                          </a:solidFill>
                          <a:effectLst/>
                          <a:latin typeface="Century Gothic" panose="020B0502020202020204" pitchFamily="34" charset="0"/>
                        </a:rPr>
                        <a:t>&gt;5000</a:t>
                      </a:r>
                    </a:p>
                  </a:txBody>
                  <a:tcPr marL="0" marR="0" marT="0" marB="0" anchor="ctr"/>
                </a:tc>
                <a:extLst>
                  <a:ext uri="{0D108BD9-81ED-4DB2-BD59-A6C34878D82A}">
                    <a16:rowId xmlns:a16="http://schemas.microsoft.com/office/drawing/2014/main" val="10011"/>
                  </a:ext>
                </a:extLst>
              </a:tr>
              <a:tr h="178912">
                <a:tc>
                  <a:txBody>
                    <a:bodyPr/>
                    <a:lstStyle/>
                    <a:p>
                      <a:pPr marL="36000" algn="ctr">
                        <a:lnSpc>
                          <a:spcPct val="107000"/>
                        </a:lnSpc>
                        <a:spcAft>
                          <a:spcPts val="0"/>
                        </a:spcAft>
                      </a:pPr>
                      <a:r>
                        <a:rPr lang="en-GB" sz="11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63</a:t>
                      </a: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l’autobus</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tc>
                <a:tc>
                  <a:txBody>
                    <a:bodyPr/>
                    <a:lstStyle/>
                    <a:p>
                      <a:pPr marL="36000"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100" b="0" i="0" u="none" strike="noStrike" dirty="0">
                          <a:solidFill>
                            <a:srgbClr val="000000"/>
                          </a:solidFill>
                          <a:effectLst/>
                          <a:latin typeface="Century Gothic" panose="020B0502020202020204" pitchFamily="34" charset="0"/>
                        </a:rPr>
                        <a:t>4216</a:t>
                      </a:r>
                    </a:p>
                  </a:txBody>
                  <a:tcPr marL="0" marR="0" marT="0" marB="0" anchor="ctr"/>
                </a:tc>
                <a:extLst>
                  <a:ext uri="{0D108BD9-81ED-4DB2-BD59-A6C34878D82A}">
                    <a16:rowId xmlns:a16="http://schemas.microsoft.com/office/drawing/2014/main" val="10012"/>
                  </a:ext>
                </a:extLst>
              </a:tr>
              <a:tr h="178912">
                <a:tc>
                  <a:txBody>
                    <a:bodyPr/>
                    <a:lstStyle/>
                    <a:p>
                      <a:pPr marL="36000" algn="ctr">
                        <a:lnSpc>
                          <a:spcPct val="107000"/>
                        </a:lnSpc>
                        <a:spcAft>
                          <a:spcPts val="0"/>
                        </a:spcAft>
                      </a:pPr>
                      <a:r>
                        <a:rPr lang="en-GB" sz="11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64</a:t>
                      </a: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train</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tc>
                <a:tc>
                  <a:txBody>
                    <a:bodyPr/>
                    <a:lstStyle/>
                    <a:p>
                      <a:pPr marL="36000" algn="ctr" fontAlgn="ctr"/>
                      <a:r>
                        <a:rPr lang="en-GB" sz="1100" b="1" i="0" u="none" strike="noStrike" dirty="0">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100" b="0" i="0" u="none" strike="noStrike" dirty="0">
                          <a:solidFill>
                            <a:srgbClr val="000000"/>
                          </a:solidFill>
                          <a:effectLst/>
                          <a:latin typeface="Century Gothic" panose="020B0502020202020204" pitchFamily="34" charset="0"/>
                        </a:rPr>
                        <a:t>121</a:t>
                      </a:r>
                    </a:p>
                  </a:txBody>
                  <a:tcPr marL="0" marR="0" marT="0" marB="0" anchor="ctr"/>
                </a:tc>
                <a:extLst>
                  <a:ext uri="{0D108BD9-81ED-4DB2-BD59-A6C34878D82A}">
                    <a16:rowId xmlns:a16="http://schemas.microsoft.com/office/drawing/2014/main" val="10013"/>
                  </a:ext>
                </a:extLst>
              </a:tr>
              <a:tr h="178912">
                <a:tc>
                  <a:txBody>
                    <a:bodyPr/>
                    <a:lstStyle/>
                    <a:p>
                      <a:pPr marL="36000" algn="ctr">
                        <a:lnSpc>
                          <a:spcPct val="107000"/>
                        </a:lnSpc>
                        <a:spcAft>
                          <a:spcPts val="0"/>
                        </a:spcAft>
                      </a:pPr>
                      <a:r>
                        <a:rPr lang="en-GB" sz="11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65</a:t>
                      </a: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la voiture</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tc>
                <a:tc>
                  <a:txBody>
                    <a:bodyPr/>
                    <a:lstStyle/>
                    <a:p>
                      <a:pPr marL="36000" algn="ctr" fontAlgn="ctr"/>
                      <a:r>
                        <a:rPr lang="en-GB" sz="1100" b="1" i="0" u="none" strike="noStrike" dirty="0">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100" b="0" i="0" u="none" strike="noStrike" dirty="0">
                          <a:solidFill>
                            <a:srgbClr val="000000"/>
                          </a:solidFill>
                          <a:effectLst/>
                          <a:latin typeface="Century Gothic" panose="020B0502020202020204" pitchFamily="34" charset="0"/>
                        </a:rPr>
                        <a:t>881</a:t>
                      </a:r>
                    </a:p>
                  </a:txBody>
                  <a:tcPr marL="0" marR="0" marT="0" marB="0" anchor="ctr"/>
                </a:tc>
                <a:extLst>
                  <a:ext uri="{0D108BD9-81ED-4DB2-BD59-A6C34878D82A}">
                    <a16:rowId xmlns:a16="http://schemas.microsoft.com/office/drawing/2014/main" val="10014"/>
                  </a:ext>
                </a:extLst>
              </a:tr>
              <a:tr h="178912">
                <a:tc>
                  <a:txBody>
                    <a:bodyPr/>
                    <a:lstStyle/>
                    <a:p>
                      <a:pPr marL="36000" algn="ctr">
                        <a:lnSpc>
                          <a:spcPct val="107000"/>
                        </a:lnSpc>
                        <a:spcAft>
                          <a:spcPts val="0"/>
                        </a:spcAft>
                      </a:pPr>
                      <a:r>
                        <a:rPr lang="en-GB" sz="11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66</a:t>
                      </a: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bateau</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tc>
                <a:tc>
                  <a:txBody>
                    <a:bodyPr/>
                    <a:lstStyle/>
                    <a:p>
                      <a:pPr marL="36000" algn="ctr" fontAlgn="ctr"/>
                      <a:r>
                        <a:rPr lang="en-GB" sz="1100" b="1" i="0" u="none" strike="noStrike" dirty="0">
                          <a:solidFill>
                            <a:srgbClr val="000000"/>
                          </a:solidFill>
                          <a:effectLst/>
                          <a:latin typeface="Century Gothic" panose="020B0502020202020204" pitchFamily="34" charset="0"/>
                        </a:rPr>
                        <a:t>Y</a:t>
                      </a:r>
                    </a:p>
                  </a:txBody>
                  <a:tcPr marL="0" marR="0" marT="0" marB="0" anchor="ctr"/>
                </a:tc>
                <a:tc>
                  <a:txBody>
                    <a:bodyPr/>
                    <a:lstStyle/>
                    <a:p>
                      <a:pPr marL="36000" algn="ctr" fontAlgn="ctr"/>
                      <a:endParaRPr lang="en-GB" sz="1100" b="1"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r>
                        <a:rPr lang="en-GB" sz="1100" b="0" i="0" u="none" strike="noStrike" dirty="0">
                          <a:solidFill>
                            <a:srgbClr val="000000"/>
                          </a:solidFill>
                          <a:effectLst/>
                          <a:latin typeface="Century Gothic" panose="020B0502020202020204" pitchFamily="34" charset="0"/>
                        </a:rPr>
                        <a:t>1287</a:t>
                      </a:r>
                    </a:p>
                  </a:txBody>
                  <a:tcPr marL="0" marR="0" marT="0" marB="0" anchor="ctr"/>
                </a:tc>
                <a:extLst>
                  <a:ext uri="{0D108BD9-81ED-4DB2-BD59-A6C34878D82A}">
                    <a16:rowId xmlns:a16="http://schemas.microsoft.com/office/drawing/2014/main" val="10015"/>
                  </a:ext>
                </a:extLst>
              </a:tr>
              <a:tr h="279739">
                <a:tc>
                  <a:txBody>
                    <a:bodyPr/>
                    <a:lstStyle/>
                    <a:p>
                      <a:pPr marL="36000" algn="ctr">
                        <a:lnSpc>
                          <a:spcPct val="107000"/>
                        </a:lnSpc>
                        <a:spcAft>
                          <a:spcPts val="0"/>
                        </a:spcAft>
                      </a:pPr>
                      <a:r>
                        <a:rPr lang="en-GB" sz="11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67</a:t>
                      </a:r>
                    </a:p>
                  </a:txBody>
                  <a:tcPr marL="90000" marR="90000" marT="46800" marB="46800" anchor="ctr"/>
                </a:tc>
                <a:tc>
                  <a:txBody>
                    <a:bodyPr/>
                    <a:lstStyle/>
                    <a:p>
                      <a:pPr algn="l"/>
                      <a:r>
                        <a:rPr lang="fr-FR" sz="1100" b="0" i="0" u="none" strike="noStrike" kern="1200" dirty="0">
                          <a:solidFill>
                            <a:srgbClr val="000000"/>
                          </a:solidFill>
                          <a:effectLst/>
                          <a:latin typeface="Century Gothic" panose="020B0502020202020204" pitchFamily="34" charset="0"/>
                          <a:ea typeface="+mn-ea"/>
                          <a:cs typeface="+mn-cs"/>
                        </a:rPr>
                        <a:t> le métro</a:t>
                      </a:r>
                      <a:endParaRPr lang="en-GB" sz="1100" b="0" i="0" u="none" strike="noStrike" kern="1200" dirty="0">
                        <a:solidFill>
                          <a:srgbClr val="000000"/>
                        </a:solidFill>
                        <a:effectLst/>
                        <a:latin typeface="Century Gothic" panose="020B0502020202020204" pitchFamily="34" charset="0"/>
                        <a:ea typeface="+mn-ea"/>
                        <a:cs typeface="+mn-cs"/>
                      </a:endParaRPr>
                    </a:p>
                  </a:txBody>
                  <a:tcPr marL="0" marR="0" marT="0" marB="0"/>
                </a:tc>
                <a:tc>
                  <a:txBody>
                    <a:bodyPr/>
                    <a:lstStyle/>
                    <a:p>
                      <a:pPr marL="36000"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100" b="0" i="0" u="none" strike="noStrike" dirty="0">
                          <a:solidFill>
                            <a:srgbClr val="000000"/>
                          </a:solidFill>
                          <a:effectLst/>
                          <a:latin typeface="Century Gothic" panose="020B0502020202020204" pitchFamily="34" charset="0"/>
                        </a:rPr>
                        <a:t>3227</a:t>
                      </a:r>
                    </a:p>
                  </a:txBody>
                  <a:tcPr marL="0" marR="0" marT="0" marB="0" anchor="ct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893629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 name="TextBox 152"/>
          <p:cNvSpPr txBox="1"/>
          <p:nvPr/>
        </p:nvSpPr>
        <p:spPr>
          <a:xfrm rot="10800000" flipV="1">
            <a:off x="5614887" y="8622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eau</a:t>
            </a:r>
          </a:p>
        </p:txBody>
      </p:sp>
      <p:sp>
        <p:nvSpPr>
          <p:cNvPr id="3" name="Title 2">
            <a:extLst>
              <a:ext uri="{FF2B5EF4-FFF2-40B4-BE49-F238E27FC236}">
                <a16:creationId xmlns:a16="http://schemas.microsoft.com/office/drawing/2014/main" id="{7578836A-D3D2-A048-A444-4CB5340B679C}"/>
              </a:ext>
            </a:extLst>
          </p:cNvPr>
          <p:cNvSpPr>
            <a:spLocks noGrp="1"/>
          </p:cNvSpPr>
          <p:nvPr>
            <p:ph type="title"/>
          </p:nvPr>
        </p:nvSpPr>
        <p:spPr>
          <a:xfrm>
            <a:off x="106993" y="144000"/>
            <a:ext cx="2661242" cy="276470"/>
          </a:xfrm>
        </p:spPr>
        <p:txBody>
          <a:bodyPr>
            <a:noAutofit/>
          </a:bodyPr>
          <a:lstStyle/>
          <a:p>
            <a:r>
              <a:rPr lang="en-GB" altLang="en-US" sz="2400" b="1" dirty="0">
                <a:solidFill>
                  <a:prstClr val="black"/>
                </a:solidFill>
                <a:latin typeface="Century Gothic" panose="020B0502020202020204" pitchFamily="34" charset="0"/>
              </a:rPr>
              <a:t>Year 7 phonics</a:t>
            </a:r>
            <a:endParaRPr lang="en-US" sz="2400" dirty="0"/>
          </a:p>
        </p:txBody>
      </p:sp>
      <p:sp>
        <p:nvSpPr>
          <p:cNvPr id="5" name="Rectangle 4"/>
          <p:cNvSpPr/>
          <p:nvPr/>
        </p:nvSpPr>
        <p:spPr>
          <a:xfrm>
            <a:off x="108000" y="1136143"/>
            <a:ext cx="659987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4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Silent final consonant [SFC)</a:t>
            </a:r>
            <a:r>
              <a:rPr kumimoji="0" lang="en-GB" altLang="en-US" sz="14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br>
              <a:rPr kumimoji="0" lang="en-GB" altLang="en-US" sz="14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alt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Something that makes French sound different from English is that </a:t>
            </a:r>
            <a:r>
              <a:rPr kumimoji="0" lang="en-GB" alt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some consonants</a:t>
            </a:r>
            <a:r>
              <a:rPr kumimoji="0" lang="en-GB" alt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the ends of words are silent. This means you don’t pronounce them at all!</a:t>
            </a:r>
          </a:p>
        </p:txBody>
      </p:sp>
      <p:sp>
        <p:nvSpPr>
          <p:cNvPr id="7" name="Rectangle 6"/>
          <p:cNvSpPr/>
          <p:nvPr/>
        </p:nvSpPr>
        <p:spPr>
          <a:xfrm>
            <a:off x="108000" y="397479"/>
            <a:ext cx="6751652"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a:t>
            </a:r>
            <a:r>
              <a:rPr lang="en-GB" sz="1400" dirty="0">
                <a:solidFill>
                  <a:prstClr val="black"/>
                </a:solidFill>
                <a:latin typeface="Century Gothic" panose="020B0502020202020204" pitchFamily="34" charset="0"/>
              </a:rPr>
              <a:t>Year 8, we also revisit the following </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SSC (Sound-spelling correspondences) taught in Year 7. Learning these will help you to pronounce written French more confidently and to recognise and spell words you hear. </a:t>
            </a:r>
          </a:p>
        </p:txBody>
      </p:sp>
      <p:sp>
        <p:nvSpPr>
          <p:cNvPr id="35" name="TextBox 34"/>
          <p:cNvSpPr txBox="1"/>
          <p:nvPr/>
        </p:nvSpPr>
        <p:spPr>
          <a:xfrm rot="10800000" flipV="1">
            <a:off x="1201234" y="286851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peti</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a:t>
            </a:r>
          </a:p>
        </p:txBody>
      </p:sp>
      <p:sp>
        <p:nvSpPr>
          <p:cNvPr id="36" name="TextBox 35"/>
          <p:cNvSpPr txBox="1"/>
          <p:nvPr/>
        </p:nvSpPr>
        <p:spPr>
          <a:xfrm rot="10800000" flipV="1">
            <a:off x="2348408" y="2869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gran</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d</a:t>
            </a:r>
          </a:p>
        </p:txBody>
      </p:sp>
      <p:sp>
        <p:nvSpPr>
          <p:cNvPr id="37" name="TextBox 36"/>
          <p:cNvSpPr txBox="1"/>
          <p:nvPr/>
        </p:nvSpPr>
        <p:spPr>
          <a:xfrm rot="10800000" flipV="1">
            <a:off x="3429000" y="2869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mo</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a:t>
            </a:r>
          </a:p>
        </p:txBody>
      </p:sp>
      <p:sp>
        <p:nvSpPr>
          <p:cNvPr id="38" name="TextBox 37"/>
          <p:cNvSpPr txBox="1"/>
          <p:nvPr/>
        </p:nvSpPr>
        <p:spPr>
          <a:xfrm rot="10800000" flipV="1">
            <a:off x="4530516" y="2869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mai</a:t>
            </a:r>
            <a:r>
              <a:rPr kumimoji="0" lang="en-GB" sz="2000" b="0" i="0" u="none" strike="sng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s</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9" name="TextBox 38"/>
          <p:cNvSpPr txBox="1"/>
          <p:nvPr/>
        </p:nvSpPr>
        <p:spPr>
          <a:xfrm rot="10800000" flipV="1">
            <a:off x="5703950" y="286851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pri</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x</a:t>
            </a:r>
          </a:p>
        </p:txBody>
      </p:sp>
      <p:sp>
        <p:nvSpPr>
          <p:cNvPr id="97"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altLang="en-US" sz="1600" b="1" dirty="0">
                <a:solidFill>
                  <a:prstClr val="black"/>
                </a:solidFill>
                <a:latin typeface="Century Gothic" panose="020B0502020202020204" pitchFamily="34" charset="0"/>
              </a:rPr>
              <a:t>7</a:t>
            </a:r>
            <a:endPar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 name="Picture 1" descr="Picture with an arrow pointing in [dans] a box for silent final consonant"/>
          <p:cNvPicPr>
            <a:picLocks noChangeAspect="1"/>
          </p:cNvPicPr>
          <p:nvPr/>
        </p:nvPicPr>
        <p:blipFill>
          <a:blip r:embed="rId3"/>
          <a:stretch>
            <a:fillRect/>
          </a:stretch>
        </p:blipFill>
        <p:spPr>
          <a:xfrm>
            <a:off x="188640" y="2151546"/>
            <a:ext cx="995288" cy="931589"/>
          </a:xfrm>
          <a:prstGeom prst="rect">
            <a:avLst/>
          </a:prstGeom>
        </p:spPr>
      </p:pic>
      <p:pic>
        <p:nvPicPr>
          <p:cNvPr id="10" name="Picture 9" descr="Picture of a frog to show animal [animal] for SSC a"/>
          <p:cNvPicPr>
            <a:picLocks noChangeAspect="1"/>
          </p:cNvPicPr>
          <p:nvPr/>
        </p:nvPicPr>
        <p:blipFill>
          <a:blip r:embed="rId4"/>
          <a:stretch>
            <a:fillRect/>
          </a:stretch>
        </p:blipFill>
        <p:spPr>
          <a:xfrm>
            <a:off x="189374" y="3316087"/>
            <a:ext cx="981838" cy="914262"/>
          </a:xfrm>
          <a:prstGeom prst="rect">
            <a:avLst/>
          </a:prstGeom>
        </p:spPr>
      </p:pic>
      <p:pic>
        <p:nvPicPr>
          <p:cNvPr id="12" name="Picture 11" descr="Picture of a clock to show midday [midi] for SSC i"/>
          <p:cNvPicPr>
            <a:picLocks noChangeAspect="1"/>
          </p:cNvPicPr>
          <p:nvPr/>
        </p:nvPicPr>
        <p:blipFill>
          <a:blip r:embed="rId5"/>
          <a:stretch>
            <a:fillRect/>
          </a:stretch>
        </p:blipFill>
        <p:spPr>
          <a:xfrm>
            <a:off x="184347" y="4460890"/>
            <a:ext cx="1008397" cy="931759"/>
          </a:xfrm>
          <a:prstGeom prst="rect">
            <a:avLst/>
          </a:prstGeom>
        </p:spPr>
      </p:pic>
      <p:pic>
        <p:nvPicPr>
          <p:cNvPr id="16" name="Picture 15" descr="Picture of number two [deux] for SSC [eu]"/>
          <p:cNvPicPr>
            <a:picLocks noChangeAspect="1"/>
          </p:cNvPicPr>
          <p:nvPr/>
        </p:nvPicPr>
        <p:blipFill>
          <a:blip r:embed="rId6"/>
          <a:stretch>
            <a:fillRect/>
          </a:stretch>
        </p:blipFill>
        <p:spPr>
          <a:xfrm>
            <a:off x="184501" y="5645341"/>
            <a:ext cx="982470" cy="911162"/>
          </a:xfrm>
          <a:prstGeom prst="rect">
            <a:avLst/>
          </a:prstGeom>
        </p:spPr>
      </p:pic>
      <p:pic>
        <p:nvPicPr>
          <p:cNvPr id="17" name="Picture 16" descr="Picture of a boy to show I [je] for SSC e"/>
          <p:cNvPicPr>
            <a:picLocks noChangeAspect="1"/>
          </p:cNvPicPr>
          <p:nvPr/>
        </p:nvPicPr>
        <p:blipFill>
          <a:blip r:embed="rId7"/>
          <a:stretch>
            <a:fillRect/>
          </a:stretch>
        </p:blipFill>
        <p:spPr>
          <a:xfrm>
            <a:off x="184246" y="6793178"/>
            <a:ext cx="982725" cy="915088"/>
          </a:xfrm>
          <a:prstGeom prst="rect">
            <a:avLst/>
          </a:prstGeom>
        </p:spPr>
      </p:pic>
      <p:pic>
        <p:nvPicPr>
          <p:cNvPr id="18" name="Picture 17" descr="Picture of arrow pointing to the left [gauche] for SSC [au]"/>
          <p:cNvPicPr>
            <a:picLocks noChangeAspect="1"/>
          </p:cNvPicPr>
          <p:nvPr/>
        </p:nvPicPr>
        <p:blipFill>
          <a:blip r:embed="rId8"/>
          <a:stretch>
            <a:fillRect/>
          </a:stretch>
        </p:blipFill>
        <p:spPr>
          <a:xfrm>
            <a:off x="186294" y="7939037"/>
            <a:ext cx="974004" cy="903594"/>
          </a:xfrm>
          <a:prstGeom prst="rect">
            <a:avLst/>
          </a:prstGeom>
        </p:spPr>
      </p:pic>
      <p:pic>
        <p:nvPicPr>
          <p:cNvPr id="104"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1765" y="1382827"/>
            <a:ext cx="393362" cy="556327"/>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4" descr="Picture of a two people with an arrow pointing to the small person"/>
          <p:cNvPicPr>
            <a:picLocks noChangeAspect="1"/>
          </p:cNvPicPr>
          <p:nvPr/>
        </p:nvPicPr>
        <p:blipFill>
          <a:blip r:embed="rId10"/>
          <a:stretch>
            <a:fillRect/>
          </a:stretch>
        </p:blipFill>
        <p:spPr>
          <a:xfrm>
            <a:off x="1459936" y="2141257"/>
            <a:ext cx="619315" cy="797808"/>
          </a:xfrm>
          <a:prstGeom prst="rect">
            <a:avLst/>
          </a:prstGeom>
        </p:spPr>
      </p:pic>
      <p:pic>
        <p:nvPicPr>
          <p:cNvPr id="107" name="Picture 2" descr="Crossword til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5095" y="2131876"/>
            <a:ext cx="1033724" cy="718438"/>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07" descr="Emoji with their head away from the speaker and their hand up"/>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95843" y="2039997"/>
            <a:ext cx="800546" cy="800546"/>
          </a:xfrm>
          <a:prstGeom prst="rect">
            <a:avLst/>
          </a:prstGeom>
        </p:spPr>
      </p:pic>
      <p:pic>
        <p:nvPicPr>
          <p:cNvPr id="109" name="Picture 108" descr="Picture of a price tag and a prize"/>
          <p:cNvPicPr>
            <a:picLocks noChangeAspect="1"/>
          </p:cNvPicPr>
          <p:nvPr/>
        </p:nvPicPr>
        <p:blipFill>
          <a:blip r:embed="rId13"/>
          <a:stretch>
            <a:fillRect/>
          </a:stretch>
        </p:blipFill>
        <p:spPr>
          <a:xfrm>
            <a:off x="5682257" y="2222219"/>
            <a:ext cx="970353" cy="623378"/>
          </a:xfrm>
          <a:prstGeom prst="rect">
            <a:avLst/>
          </a:prstGeom>
        </p:spPr>
      </p:pic>
      <p:pic>
        <p:nvPicPr>
          <p:cNvPr id="111" name="Picture 110" descr="Picture of a two people with an arrow pointing to the tall person"/>
          <p:cNvPicPr>
            <a:picLocks noChangeAspect="1"/>
          </p:cNvPicPr>
          <p:nvPr/>
        </p:nvPicPr>
        <p:blipFill>
          <a:blip r:embed="rId14"/>
          <a:stretch>
            <a:fillRect/>
          </a:stretch>
        </p:blipFill>
        <p:spPr>
          <a:xfrm>
            <a:off x="2429564" y="2107653"/>
            <a:ext cx="924634" cy="836709"/>
          </a:xfrm>
          <a:prstGeom prst="rect">
            <a:avLst/>
          </a:prstGeom>
        </p:spPr>
      </p:pic>
      <p:pic>
        <p:nvPicPr>
          <p:cNvPr id="112" name="Picture 111" descr="OK hand sig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61558" y="3186819"/>
            <a:ext cx="908177" cy="908177"/>
          </a:xfrm>
          <a:prstGeom prst="rect">
            <a:avLst/>
          </a:prstGeom>
        </p:spPr>
      </p:pic>
      <p:pic>
        <p:nvPicPr>
          <p:cNvPr id="113" name="Picture 112" descr="Tabl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48437" y="3320089"/>
            <a:ext cx="952809" cy="794008"/>
          </a:xfrm>
          <a:prstGeom prst="rect">
            <a:avLst/>
          </a:prstGeom>
        </p:spPr>
      </p:pic>
      <p:pic>
        <p:nvPicPr>
          <p:cNvPr id="114" name="Picture 113" descr="Boy who is sick"/>
          <p:cNvPicPr>
            <a:picLocks noChangeAspect="1"/>
          </p:cNvPicPr>
          <p:nvPr/>
        </p:nvPicPr>
        <p:blipFill rotWithShape="1">
          <a:blip r:embed="rId17" cstate="print">
            <a:extLst>
              <a:ext uri="{28A0092B-C50C-407E-A947-70E740481C1C}">
                <a14:useLocalDpi xmlns:a14="http://schemas.microsoft.com/office/drawing/2010/main" val="0"/>
              </a:ext>
            </a:extLst>
          </a:blip>
          <a:srcRect l="17777"/>
          <a:stretch/>
        </p:blipFill>
        <p:spPr>
          <a:xfrm>
            <a:off x="2602179" y="3301817"/>
            <a:ext cx="696147" cy="745061"/>
          </a:xfrm>
          <a:prstGeom prst="rect">
            <a:avLst/>
          </a:prstGeom>
        </p:spPr>
      </p:pic>
      <p:pic>
        <p:nvPicPr>
          <p:cNvPr id="115" name="Picture 114" descr="Picture of an evil emoticon"/>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711824" y="3316087"/>
            <a:ext cx="746993" cy="831274"/>
          </a:xfrm>
          <a:prstGeom prst="rect">
            <a:avLst/>
          </a:prstGeom>
        </p:spPr>
      </p:pic>
      <p:pic>
        <p:nvPicPr>
          <p:cNvPr id="116" name="Picture 115" descr="Bag"/>
          <p:cNvPicPr>
            <a:picLocks noChangeAspect="1"/>
          </p:cNvPicPr>
          <p:nvPr/>
        </p:nvPicPr>
        <p:blipFill>
          <a:blip r:embed="rId1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729293" y="3300823"/>
            <a:ext cx="688947" cy="747051"/>
          </a:xfrm>
          <a:prstGeom prst="rect">
            <a:avLst/>
          </a:prstGeom>
        </p:spPr>
      </p:pic>
      <p:sp>
        <p:nvSpPr>
          <p:cNvPr id="117" name="TextBox 116"/>
          <p:cNvSpPr txBox="1"/>
          <p:nvPr/>
        </p:nvSpPr>
        <p:spPr>
          <a:xfrm rot="10800000" flipV="1">
            <a:off x="1229410" y="401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table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18" name="TextBox 117"/>
          <p:cNvSpPr txBox="1"/>
          <p:nvPr/>
        </p:nvSpPr>
        <p:spPr>
          <a:xfrm rot="10800000" flipV="1">
            <a:off x="2340406" y="401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malade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19" name="TextBox 118"/>
          <p:cNvSpPr txBox="1"/>
          <p:nvPr/>
        </p:nvSpPr>
        <p:spPr>
          <a:xfrm rot="10800000" flipV="1">
            <a:off x="3407694" y="401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mal</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20" name="TextBox 119"/>
          <p:cNvSpPr txBox="1"/>
          <p:nvPr/>
        </p:nvSpPr>
        <p:spPr>
          <a:xfrm rot="10800000" flipV="1">
            <a:off x="4544324" y="401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sac</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21" name="TextBox 120"/>
          <p:cNvSpPr txBox="1"/>
          <p:nvPr/>
        </p:nvSpPr>
        <p:spPr>
          <a:xfrm rot="10800000" flipV="1">
            <a:off x="5717758" y="3995936"/>
            <a:ext cx="117343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ça</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va</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pic>
        <p:nvPicPr>
          <p:cNvPr id="122" name="Picture 121" descr="Picture of a two people with an arrow pointing to the small person"/>
          <p:cNvPicPr>
            <a:picLocks noChangeAspect="1"/>
          </p:cNvPicPr>
          <p:nvPr/>
        </p:nvPicPr>
        <p:blipFill>
          <a:blip r:embed="rId10"/>
          <a:stretch>
            <a:fillRect/>
          </a:stretch>
        </p:blipFill>
        <p:spPr>
          <a:xfrm>
            <a:off x="1437614" y="4460890"/>
            <a:ext cx="619315" cy="797808"/>
          </a:xfrm>
          <a:prstGeom prst="rect">
            <a:avLst/>
          </a:prstGeom>
        </p:spPr>
      </p:pic>
      <p:sp>
        <p:nvSpPr>
          <p:cNvPr id="123" name="TextBox 122"/>
          <p:cNvSpPr txBox="1"/>
          <p:nvPr/>
        </p:nvSpPr>
        <p:spPr>
          <a:xfrm rot="10800000" flipV="1">
            <a:off x="1166971" y="5155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petit</a:t>
            </a:r>
          </a:p>
        </p:txBody>
      </p:sp>
      <p:sp>
        <p:nvSpPr>
          <p:cNvPr id="124" name="TextBox 123"/>
          <p:cNvSpPr txBox="1"/>
          <p:nvPr/>
        </p:nvSpPr>
        <p:spPr>
          <a:xfrm rot="10800000" flipV="1">
            <a:off x="2340405" y="5155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ici</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25" name="TextBox 124"/>
          <p:cNvSpPr txBox="1"/>
          <p:nvPr/>
        </p:nvSpPr>
        <p:spPr>
          <a:xfrm rot="10800000" flipV="1">
            <a:off x="3407693" y="5155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lit</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26" name="TextBox 125"/>
          <p:cNvSpPr txBox="1"/>
          <p:nvPr/>
        </p:nvSpPr>
        <p:spPr>
          <a:xfrm rot="10800000" flipV="1">
            <a:off x="4544323" y="5155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il</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27" name="TextBox 126"/>
          <p:cNvSpPr txBox="1"/>
          <p:nvPr/>
        </p:nvSpPr>
        <p:spPr>
          <a:xfrm rot="10800000" flipV="1">
            <a:off x="5717757" y="5155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qui?</a:t>
            </a:r>
          </a:p>
        </p:txBody>
      </p:sp>
      <p:pic>
        <p:nvPicPr>
          <p:cNvPr id="128" name="Picture 127" descr="Arrow pointing to a specific location on a map"/>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575041" y="4486660"/>
            <a:ext cx="651148" cy="653340"/>
          </a:xfrm>
          <a:prstGeom prst="rect">
            <a:avLst/>
          </a:prstGeom>
        </p:spPr>
      </p:pic>
      <p:pic>
        <p:nvPicPr>
          <p:cNvPr id="129" name="Picture 128" descr="Bed"/>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13610" y="4592379"/>
            <a:ext cx="984320" cy="555218"/>
          </a:xfrm>
          <a:prstGeom prst="rect">
            <a:avLst/>
          </a:prstGeom>
        </p:spPr>
      </p:pic>
      <p:pic>
        <p:nvPicPr>
          <p:cNvPr id="130" name="Picture 2" descr="Picture of two children pointing to a boy "/>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664018" y="4469071"/>
            <a:ext cx="987784" cy="73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130" descr="Picture of person with a question mark above their head"/>
          <p:cNvPicPr>
            <a:picLocks noChangeAspect="1"/>
          </p:cNvPicPr>
          <p:nvPr/>
        </p:nvPicPr>
        <p:blipFill>
          <a:blip r:embed="rId23"/>
          <a:stretch>
            <a:fillRect/>
          </a:stretch>
        </p:blipFill>
        <p:spPr>
          <a:xfrm>
            <a:off x="5952702" y="4192876"/>
            <a:ext cx="802640" cy="975038"/>
          </a:xfrm>
          <a:prstGeom prst="rect">
            <a:avLst/>
          </a:prstGeom>
        </p:spPr>
      </p:pic>
      <p:pic>
        <p:nvPicPr>
          <p:cNvPr id="132" name="Picture 131" descr="Fire"/>
          <p:cNvPicPr>
            <a:picLocks noChangeAspect="1"/>
          </p:cNvPicPr>
          <p:nvPr/>
        </p:nvPicPr>
        <p:blipFill>
          <a:blip r:embed="rId24"/>
          <a:stretch>
            <a:fillRect/>
          </a:stretch>
        </p:blipFill>
        <p:spPr>
          <a:xfrm>
            <a:off x="1437614" y="5458614"/>
            <a:ext cx="746158" cy="1016713"/>
          </a:xfrm>
          <a:prstGeom prst="rect">
            <a:avLst/>
          </a:prstGeom>
        </p:spPr>
      </p:pic>
      <p:sp>
        <p:nvSpPr>
          <p:cNvPr id="133" name="TextBox 132"/>
          <p:cNvSpPr txBox="1"/>
          <p:nvPr/>
        </p:nvSpPr>
        <p:spPr>
          <a:xfrm rot="10800000" flipV="1">
            <a:off x="1193750" y="6336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feu</a:t>
            </a:r>
          </a:p>
        </p:txBody>
      </p:sp>
      <p:sp>
        <p:nvSpPr>
          <p:cNvPr id="134" name="TextBox 133"/>
          <p:cNvSpPr txBox="1"/>
          <p:nvPr/>
        </p:nvSpPr>
        <p:spPr>
          <a:xfrm rot="10800000" flipV="1">
            <a:off x="2320811" y="6336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jeu</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35" name="TextBox 134"/>
          <p:cNvSpPr txBox="1"/>
          <p:nvPr/>
        </p:nvSpPr>
        <p:spPr>
          <a:xfrm rot="10800000" flipV="1">
            <a:off x="3388099" y="6336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jeudi</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36" name="TextBox 135"/>
          <p:cNvSpPr txBox="1"/>
          <p:nvPr/>
        </p:nvSpPr>
        <p:spPr>
          <a:xfrm rot="10800000" flipV="1">
            <a:off x="4524729" y="6336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un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peu</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37" name="TextBox 136"/>
          <p:cNvSpPr txBox="1"/>
          <p:nvPr/>
        </p:nvSpPr>
        <p:spPr>
          <a:xfrm rot="10800000" flipV="1">
            <a:off x="5682257" y="6336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lieu</a:t>
            </a:r>
          </a:p>
        </p:txBody>
      </p:sp>
      <p:pic>
        <p:nvPicPr>
          <p:cNvPr id="138" name="Picture 137" descr="Games controlle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496134" y="5621776"/>
            <a:ext cx="826991" cy="752760"/>
          </a:xfrm>
          <a:prstGeom prst="rect">
            <a:avLst/>
          </a:prstGeom>
        </p:spPr>
      </p:pic>
      <p:grpSp>
        <p:nvGrpSpPr>
          <p:cNvPr id="139" name="Group 138" descr="Arrow pointing to Thursday on a calendar"/>
          <p:cNvGrpSpPr/>
          <p:nvPr/>
        </p:nvGrpSpPr>
        <p:grpSpPr>
          <a:xfrm>
            <a:off x="3717166" y="5725469"/>
            <a:ext cx="807562" cy="575255"/>
            <a:chOff x="1718011" y="1457503"/>
            <a:chExt cx="1882602" cy="1341044"/>
          </a:xfrm>
        </p:grpSpPr>
        <p:pic>
          <p:nvPicPr>
            <p:cNvPr id="140" name="Picture 13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18011" y="1457503"/>
              <a:ext cx="1404371" cy="1341044"/>
            </a:xfrm>
            <a:prstGeom prst="rect">
              <a:avLst/>
            </a:prstGeom>
          </p:spPr>
        </p:pic>
        <p:cxnSp>
          <p:nvCxnSpPr>
            <p:cNvPr id="141" name="Straight Arrow Connector 140"/>
            <p:cNvCxnSpPr/>
            <p:nvPr/>
          </p:nvCxnSpPr>
          <p:spPr>
            <a:xfrm flipH="1">
              <a:off x="2686454" y="1701267"/>
              <a:ext cx="914159" cy="469398"/>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grpSp>
      <p:sp>
        <p:nvSpPr>
          <p:cNvPr id="142" name="Rectangle 141"/>
          <p:cNvSpPr/>
          <p:nvPr/>
        </p:nvSpPr>
        <p:spPr>
          <a:xfrm>
            <a:off x="4561533" y="5902568"/>
            <a:ext cx="1090362"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 little]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3" name="Rectangle 142"/>
          <p:cNvSpPr/>
          <p:nvPr/>
        </p:nvSpPr>
        <p:spPr>
          <a:xfrm>
            <a:off x="5679406" y="5915893"/>
            <a:ext cx="1075936"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[place]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4" name="TextBox 143"/>
          <p:cNvSpPr txBox="1"/>
          <p:nvPr/>
        </p:nvSpPr>
        <p:spPr>
          <a:xfrm rot="10800000" flipV="1">
            <a:off x="1238124" y="74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samedi</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5" name="TextBox 144"/>
          <p:cNvSpPr txBox="1"/>
          <p:nvPr/>
        </p:nvSpPr>
        <p:spPr>
          <a:xfrm rot="10800000" flipV="1">
            <a:off x="2348408" y="7491600"/>
            <a:ext cx="1173434" cy="36373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second</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6" name="TextBox 145"/>
          <p:cNvSpPr txBox="1"/>
          <p:nvPr/>
        </p:nvSpPr>
        <p:spPr>
          <a:xfrm rot="10800000" flipV="1">
            <a:off x="3388099" y="74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cela</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7" name="TextBox 146"/>
          <p:cNvSpPr txBox="1"/>
          <p:nvPr/>
        </p:nvSpPr>
        <p:spPr>
          <a:xfrm rot="10800000" flipV="1">
            <a:off x="4494451" y="74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cheval</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8" name="TextBox 147"/>
          <p:cNvSpPr txBox="1"/>
          <p:nvPr/>
        </p:nvSpPr>
        <p:spPr>
          <a:xfrm rot="10800000" flipV="1">
            <a:off x="5605394" y="74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devoir</a:t>
            </a:r>
          </a:p>
        </p:txBody>
      </p:sp>
      <p:sp>
        <p:nvSpPr>
          <p:cNvPr id="149" name="TextBox 148"/>
          <p:cNvSpPr txBox="1"/>
          <p:nvPr/>
        </p:nvSpPr>
        <p:spPr>
          <a:xfrm rot="10800000" flipV="1">
            <a:off x="1227885" y="8622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faux</a:t>
            </a:r>
          </a:p>
        </p:txBody>
      </p:sp>
      <p:sp>
        <p:nvSpPr>
          <p:cNvPr id="150" name="TextBox 149"/>
          <p:cNvSpPr txBox="1"/>
          <p:nvPr/>
        </p:nvSpPr>
        <p:spPr>
          <a:xfrm rot="10800000" flipV="1">
            <a:off x="2326799" y="8622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beau</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51" name="TextBox 150"/>
          <p:cNvSpPr txBox="1"/>
          <p:nvPr/>
        </p:nvSpPr>
        <p:spPr>
          <a:xfrm rot="10800000" flipV="1">
            <a:off x="3426182" y="8622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aussi</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52" name="TextBox 151"/>
          <p:cNvSpPr txBox="1"/>
          <p:nvPr/>
        </p:nvSpPr>
        <p:spPr>
          <a:xfrm rot="10800000" flipV="1">
            <a:off x="4530516" y="8622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bateau</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54" name="Rectangle 153"/>
          <p:cNvSpPr/>
          <p:nvPr/>
        </p:nvSpPr>
        <p:spPr>
          <a:xfrm>
            <a:off x="5636175" y="7073582"/>
            <a:ext cx="1130859"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have to]</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55" name="Picture 154" descr="Arrow pointing to second place on a podium"/>
          <p:cNvPicPr>
            <a:picLocks noChangeAspect="1"/>
          </p:cNvPicPr>
          <p:nvPr/>
        </p:nvPicPr>
        <p:blipFill>
          <a:blip r:embed="rId27"/>
          <a:stretch>
            <a:fillRect/>
          </a:stretch>
        </p:blipFill>
        <p:spPr>
          <a:xfrm>
            <a:off x="2514331" y="6914267"/>
            <a:ext cx="808794" cy="526270"/>
          </a:xfrm>
          <a:prstGeom prst="rect">
            <a:avLst/>
          </a:prstGeom>
        </p:spPr>
      </p:pic>
      <p:pic>
        <p:nvPicPr>
          <p:cNvPr id="156" name="Picture 155" descr="Arrow pointing to Saturday on a calendar"/>
          <p:cNvPicPr>
            <a:picLocks noChangeAspect="1"/>
          </p:cNvPicPr>
          <p:nvPr/>
        </p:nvPicPr>
        <p:blipFill>
          <a:blip r:embed="rId28"/>
          <a:stretch>
            <a:fillRect/>
          </a:stretch>
        </p:blipFill>
        <p:spPr>
          <a:xfrm>
            <a:off x="1445723" y="6918681"/>
            <a:ext cx="1008419" cy="586428"/>
          </a:xfrm>
          <a:prstGeom prst="rect">
            <a:avLst/>
          </a:prstGeom>
        </p:spPr>
      </p:pic>
      <p:pic>
        <p:nvPicPr>
          <p:cNvPr id="157" name="Picture 156" descr="Horse"/>
          <p:cNvPicPr>
            <a:picLocks noChangeAspect="1"/>
          </p:cNvPicPr>
          <p:nvPr/>
        </p:nvPicPr>
        <p:blipFill>
          <a:blip r:embed="rId29"/>
          <a:stretch>
            <a:fillRect/>
          </a:stretch>
        </p:blipFill>
        <p:spPr>
          <a:xfrm>
            <a:off x="4792301" y="6825072"/>
            <a:ext cx="745154" cy="745154"/>
          </a:xfrm>
          <a:prstGeom prst="rect">
            <a:avLst/>
          </a:prstGeom>
        </p:spPr>
      </p:pic>
      <p:sp>
        <p:nvSpPr>
          <p:cNvPr id="158" name="Rectangle 157"/>
          <p:cNvSpPr/>
          <p:nvPr/>
        </p:nvSpPr>
        <p:spPr>
          <a:xfrm>
            <a:off x="3602784" y="7092566"/>
            <a:ext cx="825867"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[that]</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59" name="Picture 158" descr="Picture of a cross to show false [faux]"/>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519049" y="8001207"/>
            <a:ext cx="597577" cy="681507"/>
          </a:xfrm>
          <a:prstGeom prst="rect">
            <a:avLst/>
          </a:prstGeom>
        </p:spPr>
      </p:pic>
      <p:pic>
        <p:nvPicPr>
          <p:cNvPr id="160" name="Picture 159" descr="Picture of a landscape with nice weathe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521504" y="7850434"/>
            <a:ext cx="727434" cy="767418"/>
          </a:xfrm>
          <a:prstGeom prst="rect">
            <a:avLst/>
          </a:prstGeom>
        </p:spPr>
      </p:pic>
      <p:sp>
        <p:nvSpPr>
          <p:cNvPr id="161" name="Rectangle 160"/>
          <p:cNvSpPr/>
          <p:nvPr/>
        </p:nvSpPr>
        <p:spPr>
          <a:xfrm>
            <a:off x="3602198" y="8223767"/>
            <a:ext cx="854722"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[also]</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63" name="Picture 162" descr="Drop of wate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932661" y="7939054"/>
            <a:ext cx="504985" cy="743660"/>
          </a:xfrm>
          <a:prstGeom prst="rect">
            <a:avLst/>
          </a:prstGeom>
        </p:spPr>
      </p:pic>
      <p:pic>
        <p:nvPicPr>
          <p:cNvPr id="75" name="Picture 2" descr="boat">
            <a:extLst>
              <a:ext uri="{FF2B5EF4-FFF2-40B4-BE49-F238E27FC236}">
                <a16:creationId xmlns:a16="http://schemas.microsoft.com/office/drawing/2014/main" id="{79957D73-6015-43F5-B54D-B20B11514944}"/>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741004" y="8122718"/>
            <a:ext cx="839394" cy="37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523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 name="Picture 62" descr="Clock with a question mark on the right"/>
          <p:cNvPicPr>
            <a:picLocks noChangeAspect="1"/>
          </p:cNvPicPr>
          <p:nvPr/>
        </p:nvPicPr>
        <p:blipFill>
          <a:blip r:embed="rId3"/>
          <a:stretch>
            <a:fillRect/>
          </a:stretch>
        </p:blipFill>
        <p:spPr>
          <a:xfrm>
            <a:off x="2449452" y="6169009"/>
            <a:ext cx="1190062" cy="987033"/>
          </a:xfrm>
          <a:prstGeom prst="rect">
            <a:avLst/>
          </a:prstGeom>
        </p:spPr>
      </p:pic>
      <p:pic>
        <p:nvPicPr>
          <p:cNvPr id="4" name="Picture 3" descr="A boy pointing to a girl to indicate you [tu] for SSC u"/>
          <p:cNvPicPr>
            <a:picLocks noChangeAspect="1"/>
          </p:cNvPicPr>
          <p:nvPr/>
        </p:nvPicPr>
        <p:blipFill>
          <a:blip r:embed="rId4"/>
          <a:stretch>
            <a:fillRect/>
          </a:stretch>
        </p:blipFill>
        <p:spPr>
          <a:xfrm>
            <a:off x="105167" y="1059780"/>
            <a:ext cx="1082625" cy="1008112"/>
          </a:xfrm>
          <a:prstGeom prst="rect">
            <a:avLst/>
          </a:prstGeom>
        </p:spPr>
      </p:pic>
      <p:sp>
        <p:nvSpPr>
          <p:cNvPr id="5" name="Rectangle 4"/>
          <p:cNvSpPr/>
          <p:nvPr/>
        </p:nvSpPr>
        <p:spPr>
          <a:xfrm>
            <a:off x="108000" y="118632"/>
            <a:ext cx="652668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You will sometimes practise the SSC in pairs. </a:t>
            </a:r>
            <a:b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This helps you to distinguish between two very similar sounds.</a:t>
            </a:r>
          </a:p>
        </p:txBody>
      </p:sp>
      <p:pic>
        <p:nvPicPr>
          <p:cNvPr id="6" name="Picture 5" descr="Picture of a group of children to indicate we [nous] for SSC [ou]"/>
          <p:cNvPicPr>
            <a:picLocks noChangeAspect="1"/>
          </p:cNvPicPr>
          <p:nvPr/>
        </p:nvPicPr>
        <p:blipFill>
          <a:blip r:embed="rId5"/>
          <a:stretch>
            <a:fillRect/>
          </a:stretch>
        </p:blipFill>
        <p:spPr>
          <a:xfrm>
            <a:off x="99321" y="2355924"/>
            <a:ext cx="1088471" cy="1017963"/>
          </a:xfrm>
          <a:prstGeom prst="rect">
            <a:avLst/>
          </a:prstGeom>
        </p:spPr>
      </p:pic>
      <p:pic>
        <p:nvPicPr>
          <p:cNvPr id="7" name="Picture 6" descr="Picture of an emoticon saying shhhh to show shy [timide] for silent final e"/>
          <p:cNvPicPr>
            <a:picLocks noChangeAspect="1"/>
          </p:cNvPicPr>
          <p:nvPr/>
        </p:nvPicPr>
        <p:blipFill>
          <a:blip r:embed="rId6"/>
          <a:stretch>
            <a:fillRect/>
          </a:stretch>
        </p:blipFill>
        <p:spPr>
          <a:xfrm>
            <a:off x="81395" y="3621776"/>
            <a:ext cx="1114494" cy="1038404"/>
          </a:xfrm>
          <a:prstGeom prst="rect">
            <a:avLst/>
          </a:prstGeom>
        </p:spPr>
      </p:pic>
      <p:pic>
        <p:nvPicPr>
          <p:cNvPr id="9" name="Picture 8" descr="Picture of a child [enfant] for SSC en/an"/>
          <p:cNvPicPr>
            <a:picLocks noChangeAspect="1"/>
          </p:cNvPicPr>
          <p:nvPr/>
        </p:nvPicPr>
        <p:blipFill>
          <a:blip r:embed="rId7"/>
          <a:stretch>
            <a:fillRect/>
          </a:stretch>
        </p:blipFill>
        <p:spPr>
          <a:xfrm>
            <a:off x="99322" y="6193623"/>
            <a:ext cx="1109544" cy="1033792"/>
          </a:xfrm>
          <a:prstGeom prst="rect">
            <a:avLst/>
          </a:prstGeom>
        </p:spPr>
      </p:pic>
      <p:pic>
        <p:nvPicPr>
          <p:cNvPr id="10" name="Picture 9" descr="Picture of a no entry sign to show no [non] for SSC [on]"/>
          <p:cNvPicPr>
            <a:picLocks noChangeAspect="1"/>
          </p:cNvPicPr>
          <p:nvPr/>
        </p:nvPicPr>
        <p:blipFill>
          <a:blip r:embed="rId8"/>
          <a:stretch>
            <a:fillRect/>
          </a:stretch>
        </p:blipFill>
        <p:spPr>
          <a:xfrm>
            <a:off x="107695" y="7444605"/>
            <a:ext cx="1101171" cy="1020924"/>
          </a:xfrm>
          <a:prstGeom prst="rect">
            <a:avLst/>
          </a:prstGeom>
        </p:spPr>
      </p:pic>
      <p:sp>
        <p:nvSpPr>
          <p:cNvPr id="11" name="TextBox 10"/>
          <p:cNvSpPr txBox="1"/>
          <p:nvPr/>
        </p:nvSpPr>
        <p:spPr>
          <a:xfrm rot="10800000" flipV="1">
            <a:off x="1177783" y="169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Salut</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p>
        </p:txBody>
      </p:sp>
      <p:sp>
        <p:nvSpPr>
          <p:cNvPr id="12" name="TextBox 11"/>
          <p:cNvSpPr txBox="1"/>
          <p:nvPr/>
        </p:nvSpPr>
        <p:spPr>
          <a:xfrm rot="10800000" flipV="1">
            <a:off x="2276697" y="169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vue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rot="10800000" flipV="1">
            <a:off x="3374591" y="1695600"/>
            <a:ext cx="117343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amusant</a:t>
            </a:r>
            <a:endParaRPr kumimoji="0" lang="en-GB" sz="18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rot="10800000" flipV="1">
            <a:off x="4480414" y="169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sur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rot="10800000" flipV="1">
            <a:off x="5564785" y="169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utiliser</a:t>
            </a:r>
          </a:p>
        </p:txBody>
      </p:sp>
      <p:sp>
        <p:nvSpPr>
          <p:cNvPr id="16" name="Rectangle 15"/>
          <p:cNvSpPr/>
          <p:nvPr/>
        </p:nvSpPr>
        <p:spPr>
          <a:xfrm>
            <a:off x="4716860" y="1403648"/>
            <a:ext cx="665567"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[on]</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7" name="Rectangle 16"/>
          <p:cNvSpPr/>
          <p:nvPr/>
        </p:nvSpPr>
        <p:spPr>
          <a:xfrm>
            <a:off x="5606321" y="1391992"/>
            <a:ext cx="1090363"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use]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9" name="Picture 18" descr="One person saying hi to another person"/>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00669" y="1091406"/>
            <a:ext cx="727659" cy="601171"/>
          </a:xfrm>
          <a:prstGeom prst="rect">
            <a:avLst/>
          </a:prstGeom>
        </p:spPr>
      </p:pic>
      <p:pic>
        <p:nvPicPr>
          <p:cNvPr id="20" name="Picture 19" descr="Man in a tower with binoculars looking at the view"/>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96782" y="1072370"/>
            <a:ext cx="946104" cy="632824"/>
          </a:xfrm>
          <a:prstGeom prst="rect">
            <a:avLst/>
          </a:prstGeom>
        </p:spPr>
      </p:pic>
      <p:pic>
        <p:nvPicPr>
          <p:cNvPr id="21" name="Picture 20" descr="Emoticon laughing"/>
          <p:cNvPicPr>
            <a:picLocks noChangeAspect="1"/>
          </p:cNvPicPr>
          <p:nvPr/>
        </p:nvPicPr>
        <p:blipFill>
          <a:blip r:embed="rId11"/>
          <a:stretch>
            <a:fillRect/>
          </a:stretch>
        </p:blipFill>
        <p:spPr>
          <a:xfrm>
            <a:off x="3648976" y="1125943"/>
            <a:ext cx="618050" cy="618050"/>
          </a:xfrm>
          <a:prstGeom prst="rect">
            <a:avLst/>
          </a:prstGeom>
        </p:spPr>
      </p:pic>
      <p:sp>
        <p:nvSpPr>
          <p:cNvPr id="22" name="TextBox 21"/>
          <p:cNvSpPr txBox="1"/>
          <p:nvPr/>
        </p:nvSpPr>
        <p:spPr>
          <a:xfrm rot="10800000" flipV="1">
            <a:off x="1222641" y="29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trouver</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rot="10800000" flipV="1">
            <a:off x="2252925" y="29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jouer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4" name="TextBox 23"/>
          <p:cNvSpPr txBox="1"/>
          <p:nvPr/>
        </p:nvSpPr>
        <p:spPr>
          <a:xfrm rot="10800000" flipV="1">
            <a:off x="3360594" y="2991600"/>
            <a:ext cx="117343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Bonjour!</a:t>
            </a:r>
            <a:endParaRPr kumimoji="0" lang="en-GB" sz="18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V="1">
            <a:off x="4456642" y="29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toujours</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rot="10800000" flipV="1">
            <a:off x="5541013" y="29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douze</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27" name="Picture 2" descr="Luke Lamborn Reaching Down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18684" y="2175052"/>
            <a:ext cx="709644" cy="9212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Children playi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66141" y="2247252"/>
            <a:ext cx="794543" cy="725705"/>
          </a:xfrm>
          <a:prstGeom prst="rect">
            <a:avLst/>
          </a:prstGeom>
        </p:spPr>
      </p:pic>
      <p:pic>
        <p:nvPicPr>
          <p:cNvPr id="29" name="Picture 28" descr="Handshak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80409" y="2377061"/>
            <a:ext cx="820439" cy="615757"/>
          </a:xfrm>
          <a:prstGeom prst="rect">
            <a:avLst/>
          </a:prstGeom>
        </p:spPr>
      </p:pic>
      <p:sp>
        <p:nvSpPr>
          <p:cNvPr id="30" name="Rectangle 29"/>
          <p:cNvSpPr/>
          <p:nvPr/>
        </p:nvSpPr>
        <p:spPr>
          <a:xfrm>
            <a:off x="4477036" y="2436777"/>
            <a:ext cx="1277914"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[always; </a:t>
            </a:r>
            <a:b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b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still]</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31" name="Picture 30" descr="Number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44462" y="2363674"/>
            <a:ext cx="635215" cy="510097"/>
          </a:xfrm>
          <a:prstGeom prst="rect">
            <a:avLst/>
          </a:prstGeom>
          <a:effectLst>
            <a:outerShdw blurRad="50800" dist="38100" dir="5400000" algn="t" rotWithShape="0">
              <a:prstClr val="black">
                <a:alpha val="40000"/>
              </a:prstClr>
            </a:outerShdw>
          </a:effectLst>
        </p:spPr>
      </p:pic>
      <p:sp>
        <p:nvSpPr>
          <p:cNvPr id="32" name="TextBox 31"/>
          <p:cNvSpPr txBox="1"/>
          <p:nvPr/>
        </p:nvSpPr>
        <p:spPr>
          <a:xfrm rot="10800000" flipV="1">
            <a:off x="1218997" y="4287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mond</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a:t>
            </a:r>
          </a:p>
        </p:txBody>
      </p:sp>
      <p:sp>
        <p:nvSpPr>
          <p:cNvPr id="33" name="TextBox 32"/>
          <p:cNvSpPr txBox="1"/>
          <p:nvPr/>
        </p:nvSpPr>
        <p:spPr>
          <a:xfrm rot="10800000" flipV="1">
            <a:off x="2287972" y="4272211"/>
            <a:ext cx="1361003"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modern</a:t>
            </a:r>
            <a:r>
              <a:rPr kumimoji="0" lang="en-GB" sz="2000" b="0" i="0" u="none" strike="sng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4" name="TextBox 33"/>
          <p:cNvSpPr txBox="1"/>
          <p:nvPr/>
        </p:nvSpPr>
        <p:spPr>
          <a:xfrm rot="10800000" flipV="1">
            <a:off x="3523150" y="4271604"/>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centr</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a:t>
            </a:r>
          </a:p>
        </p:txBody>
      </p:sp>
      <p:sp>
        <p:nvSpPr>
          <p:cNvPr id="35" name="TextBox 34"/>
          <p:cNvSpPr txBox="1"/>
          <p:nvPr/>
        </p:nvSpPr>
        <p:spPr>
          <a:xfrm rot="10800000" flipV="1">
            <a:off x="4499989" y="42883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vi</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a:t>
            </a:r>
          </a:p>
        </p:txBody>
      </p:sp>
      <p:sp>
        <p:nvSpPr>
          <p:cNvPr id="36" name="TextBox 35"/>
          <p:cNvSpPr txBox="1"/>
          <p:nvPr/>
        </p:nvSpPr>
        <p:spPr>
          <a:xfrm rot="10800000" flipV="1">
            <a:off x="5537369" y="4287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douz</a:t>
            </a:r>
            <a:r>
              <a:rPr kumimoji="0" lang="en-GB" sz="2000" b="0" i="0" u="none" strike="sng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37" name="Picture 36" descr="Number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14557" y="3626531"/>
            <a:ext cx="635215" cy="510097"/>
          </a:xfrm>
          <a:prstGeom prst="rect">
            <a:avLst/>
          </a:prstGeom>
          <a:effectLst>
            <a:outerShdw blurRad="50800" dist="38100" dir="5400000" algn="t" rotWithShape="0">
              <a:prstClr val="black">
                <a:alpha val="40000"/>
              </a:prstClr>
            </a:outerShdw>
          </a:effectLst>
        </p:spPr>
      </p:pic>
      <p:sp>
        <p:nvSpPr>
          <p:cNvPr id="38" name="Rectangle 37"/>
          <p:cNvSpPr/>
          <p:nvPr/>
        </p:nvSpPr>
        <p:spPr>
          <a:xfrm>
            <a:off x="4726908" y="3937273"/>
            <a:ext cx="705642"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[life]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39" name="Picture 38" descr="Picture of the worl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40498" y="3671582"/>
            <a:ext cx="618964" cy="577700"/>
          </a:xfrm>
          <a:prstGeom prst="rect">
            <a:avLst/>
          </a:prstGeom>
        </p:spPr>
      </p:pic>
      <p:pic>
        <p:nvPicPr>
          <p:cNvPr id="40" name="Picture 39" descr="Arrow pointing to the centre of a target"/>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795659" y="3599606"/>
            <a:ext cx="698357" cy="688791"/>
          </a:xfrm>
          <a:prstGeom prst="rect">
            <a:avLst/>
          </a:prstGeom>
        </p:spPr>
      </p:pic>
      <p:pic>
        <p:nvPicPr>
          <p:cNvPr id="41" name="Picture 40" descr="Picture of a modern car with a tick and an old car with a cross"/>
          <p:cNvPicPr>
            <a:picLocks noChangeAspect="1"/>
          </p:cNvPicPr>
          <p:nvPr/>
        </p:nvPicPr>
        <p:blipFill>
          <a:blip r:embed="rId18"/>
          <a:stretch>
            <a:fillRect/>
          </a:stretch>
        </p:blipFill>
        <p:spPr>
          <a:xfrm>
            <a:off x="2372066" y="3764210"/>
            <a:ext cx="995536" cy="442646"/>
          </a:xfrm>
          <a:prstGeom prst="rect">
            <a:avLst/>
          </a:prstGeom>
        </p:spPr>
      </p:pic>
      <p:sp>
        <p:nvSpPr>
          <p:cNvPr id="42" name="TextBox 41"/>
          <p:cNvSpPr txBox="1"/>
          <p:nvPr/>
        </p:nvSpPr>
        <p:spPr>
          <a:xfrm rot="10800000" flipV="1">
            <a:off x="1246413" y="554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bébé</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3" name="TextBox 42"/>
          <p:cNvSpPr txBox="1"/>
          <p:nvPr/>
        </p:nvSpPr>
        <p:spPr>
          <a:xfrm rot="10800000" flipV="1">
            <a:off x="2276697" y="554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aller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4" name="TextBox 43"/>
          <p:cNvSpPr txBox="1"/>
          <p:nvPr/>
        </p:nvSpPr>
        <p:spPr>
          <a:xfrm rot="10800000" flipV="1">
            <a:off x="3384366" y="554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donner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5" name="TextBox 44"/>
          <p:cNvSpPr txBox="1"/>
          <p:nvPr/>
        </p:nvSpPr>
        <p:spPr>
          <a:xfrm rot="10800000" flipV="1">
            <a:off x="4480414" y="554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nez</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6" name="TextBox 45"/>
          <p:cNvSpPr txBox="1"/>
          <p:nvPr/>
        </p:nvSpPr>
        <p:spPr>
          <a:xfrm rot="10800000" flipV="1">
            <a:off x="5564785" y="554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parler</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7" name="TextBox 46"/>
          <p:cNvSpPr txBox="1"/>
          <p:nvPr/>
        </p:nvSpPr>
        <p:spPr>
          <a:xfrm rot="10800000" flipV="1">
            <a:off x="1228486" y="6843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grand</a:t>
            </a:r>
          </a:p>
        </p:txBody>
      </p:sp>
      <p:sp>
        <p:nvSpPr>
          <p:cNvPr id="48" name="TextBox 47"/>
          <p:cNvSpPr txBox="1"/>
          <p:nvPr/>
        </p:nvSpPr>
        <p:spPr>
          <a:xfrm rot="10800000" flipV="1">
            <a:off x="2258770" y="6843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quand</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9" name="TextBox 48"/>
          <p:cNvSpPr txBox="1"/>
          <p:nvPr/>
        </p:nvSpPr>
        <p:spPr>
          <a:xfrm rot="10800000" flipV="1">
            <a:off x="3366439" y="6843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penser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0" name="TextBox 49"/>
          <p:cNvSpPr txBox="1"/>
          <p:nvPr/>
        </p:nvSpPr>
        <p:spPr>
          <a:xfrm rot="10800000" flipV="1">
            <a:off x="4462487" y="6843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prendre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1" name="TextBox 50"/>
          <p:cNvSpPr txBox="1"/>
          <p:nvPr/>
        </p:nvSpPr>
        <p:spPr>
          <a:xfrm rot="10800000" flipV="1">
            <a:off x="5546858" y="6843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encore</a:t>
            </a:r>
          </a:p>
        </p:txBody>
      </p:sp>
      <p:sp>
        <p:nvSpPr>
          <p:cNvPr id="52" name="TextBox 51"/>
          <p:cNvSpPr txBox="1"/>
          <p:nvPr/>
        </p:nvSpPr>
        <p:spPr>
          <a:xfrm rot="10800000" flipV="1">
            <a:off x="1246412" y="811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onze</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3" name="TextBox 52"/>
          <p:cNvSpPr txBox="1"/>
          <p:nvPr/>
        </p:nvSpPr>
        <p:spPr>
          <a:xfrm rot="10800000" flipV="1">
            <a:off x="2287973" y="8143970"/>
            <a:ext cx="117343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continuer</a:t>
            </a:r>
            <a:endParaRPr kumimoji="0" lang="en-GB" sz="16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4" name="TextBox 53"/>
          <p:cNvSpPr txBox="1"/>
          <p:nvPr/>
        </p:nvSpPr>
        <p:spPr>
          <a:xfrm rot="10800000" flipV="1">
            <a:off x="3384365" y="811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monde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5" name="TextBox 54"/>
          <p:cNvSpPr txBox="1"/>
          <p:nvPr/>
        </p:nvSpPr>
        <p:spPr>
          <a:xfrm rot="10800000" flipV="1">
            <a:off x="4480413" y="811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montrer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6" name="TextBox 55"/>
          <p:cNvSpPr txBox="1"/>
          <p:nvPr/>
        </p:nvSpPr>
        <p:spPr>
          <a:xfrm rot="10800000" flipV="1">
            <a:off x="5564784" y="811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au fond</a:t>
            </a:r>
          </a:p>
        </p:txBody>
      </p:sp>
      <p:pic>
        <p:nvPicPr>
          <p:cNvPr id="57" name="Picture 56" descr="baby"/>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73675" y="4872381"/>
            <a:ext cx="599662" cy="587013"/>
          </a:xfrm>
          <a:prstGeom prst="rect">
            <a:avLst/>
          </a:prstGeom>
        </p:spPr>
      </p:pic>
      <p:pic>
        <p:nvPicPr>
          <p:cNvPr id="58" name="Picture 57" descr="Person walking"/>
          <p:cNvPicPr>
            <a:picLocks noChangeAspect="1"/>
          </p:cNvPicPr>
          <p:nvPr/>
        </p:nvPicPr>
        <p:blipFill>
          <a:blip r:embed="rId2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647022" y="4770731"/>
            <a:ext cx="467704" cy="790312"/>
          </a:xfrm>
          <a:prstGeom prst="rect">
            <a:avLst/>
          </a:prstGeom>
        </p:spPr>
      </p:pic>
      <p:pic>
        <p:nvPicPr>
          <p:cNvPr id="59" name="Picture 58" descr="Someone giving something to someone else"/>
          <p:cNvPicPr>
            <a:picLocks noChangeAspect="1"/>
          </p:cNvPicPr>
          <p:nvPr/>
        </p:nvPicPr>
        <p:blipFill>
          <a:blip r:embed="rId21" cstate="print">
            <a:clrChange>
              <a:clrFrom>
                <a:srgbClr val="E4E9ED"/>
              </a:clrFrom>
              <a:clrTo>
                <a:srgbClr val="E4E9ED">
                  <a:alpha val="0"/>
                </a:srgbClr>
              </a:clrTo>
            </a:clrChange>
            <a:extLst>
              <a:ext uri="{28A0092B-C50C-407E-A947-70E740481C1C}">
                <a14:useLocalDpi xmlns:a14="http://schemas.microsoft.com/office/drawing/2010/main" val="0"/>
              </a:ext>
            </a:extLst>
          </a:blip>
          <a:stretch>
            <a:fillRect/>
          </a:stretch>
        </p:blipFill>
        <p:spPr>
          <a:xfrm>
            <a:off x="3429398" y="4806505"/>
            <a:ext cx="1101429" cy="734286"/>
          </a:xfrm>
          <a:prstGeom prst="rect">
            <a:avLst/>
          </a:prstGeom>
        </p:spPr>
      </p:pic>
      <p:pic>
        <p:nvPicPr>
          <p:cNvPr id="61" name="Picture 60" descr="Two people speaking"/>
          <p:cNvPicPr>
            <a:picLocks noChangeAspect="1"/>
          </p:cNvPicPr>
          <p:nvPr/>
        </p:nvPicPr>
        <p:blipFill>
          <a:blip r:embed="rId2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01135" y="4842988"/>
            <a:ext cx="719482" cy="719482"/>
          </a:xfrm>
          <a:prstGeom prst="rect">
            <a:avLst/>
          </a:prstGeom>
        </p:spPr>
      </p:pic>
      <p:pic>
        <p:nvPicPr>
          <p:cNvPr id="62" name="Picture 61" descr="Picture of a two people with an arrow pointing to the tall person"/>
          <p:cNvPicPr>
            <a:picLocks noChangeAspect="1"/>
          </p:cNvPicPr>
          <p:nvPr/>
        </p:nvPicPr>
        <p:blipFill>
          <a:blip r:embed="rId23"/>
          <a:stretch>
            <a:fillRect/>
          </a:stretch>
        </p:blipFill>
        <p:spPr>
          <a:xfrm>
            <a:off x="1555155" y="6232321"/>
            <a:ext cx="555948" cy="648943"/>
          </a:xfrm>
          <a:prstGeom prst="rect">
            <a:avLst/>
          </a:prstGeom>
        </p:spPr>
      </p:pic>
      <p:pic>
        <p:nvPicPr>
          <p:cNvPr id="64" name="Picture 63" descr="A person thinking"/>
          <p:cNvPicPr>
            <a:picLocks noChangeAspect="1"/>
          </p:cNvPicPr>
          <p:nvPr/>
        </p:nvPicPr>
        <p:blipFill>
          <a:blip r:embed="rId24"/>
          <a:stretch>
            <a:fillRect/>
          </a:stretch>
        </p:blipFill>
        <p:spPr>
          <a:xfrm>
            <a:off x="3698437" y="6029451"/>
            <a:ext cx="647453" cy="865696"/>
          </a:xfrm>
          <a:prstGeom prst="rect">
            <a:avLst/>
          </a:prstGeom>
        </p:spPr>
      </p:pic>
      <p:sp>
        <p:nvSpPr>
          <p:cNvPr id="65" name="Rectangle 64"/>
          <p:cNvSpPr/>
          <p:nvPr/>
        </p:nvSpPr>
        <p:spPr>
          <a:xfrm>
            <a:off x="4463736" y="6509778"/>
            <a:ext cx="1220206"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take]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66" name="Picture 65" descr="Replay sign"/>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2761004">
            <a:off x="5853356" y="6211220"/>
            <a:ext cx="596288" cy="597117"/>
          </a:xfrm>
          <a:prstGeom prst="rect">
            <a:avLst/>
          </a:prstGeom>
        </p:spPr>
      </p:pic>
      <p:pic>
        <p:nvPicPr>
          <p:cNvPr id="67" name="Picture 66" descr="Number eleven"/>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506349" y="7506680"/>
            <a:ext cx="589706" cy="516976"/>
          </a:xfrm>
          <a:prstGeom prst="rect">
            <a:avLst/>
          </a:prstGeom>
          <a:effectLst>
            <a:outerShdw blurRad="50800" dist="38100" dir="5400000" algn="t" rotWithShape="0">
              <a:prstClr val="black">
                <a:alpha val="40000"/>
              </a:prstClr>
            </a:outerShdw>
          </a:effectLst>
        </p:spPr>
      </p:pic>
      <p:sp>
        <p:nvSpPr>
          <p:cNvPr id="68" name="Rectangle 67"/>
          <p:cNvSpPr/>
          <p:nvPr/>
        </p:nvSpPr>
        <p:spPr>
          <a:xfrm>
            <a:off x="2252924" y="7729978"/>
            <a:ext cx="1285929"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continue]</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69" name="Picture 68" descr="Picture of the worl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23080" y="7444605"/>
            <a:ext cx="618964" cy="577700"/>
          </a:xfrm>
          <a:prstGeom prst="rect">
            <a:avLst/>
          </a:prstGeom>
        </p:spPr>
      </p:pic>
      <p:sp>
        <p:nvSpPr>
          <p:cNvPr id="70" name="Rectangle 69"/>
          <p:cNvSpPr/>
          <p:nvPr/>
        </p:nvSpPr>
        <p:spPr>
          <a:xfrm>
            <a:off x="4419356" y="7681833"/>
            <a:ext cx="1295547"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show]</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72" name="Rectangle 71"/>
          <p:cNvSpPr/>
          <p:nvPr/>
        </p:nvSpPr>
        <p:spPr>
          <a:xfrm>
            <a:off x="5659536" y="7512646"/>
            <a:ext cx="962122"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the </a:t>
            </a:r>
            <a:b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b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back]</a:t>
            </a:r>
          </a:p>
        </p:txBody>
      </p:sp>
      <p:sp>
        <p:nvSpPr>
          <p:cNvPr id="71"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8</a:t>
            </a:r>
          </a:p>
        </p:txBody>
      </p:sp>
      <p:grpSp>
        <p:nvGrpSpPr>
          <p:cNvPr id="73" name="Group 72" descr="person with big nose">
            <a:extLst>
              <a:ext uri="{FF2B5EF4-FFF2-40B4-BE49-F238E27FC236}">
                <a16:creationId xmlns:a16="http://schemas.microsoft.com/office/drawing/2014/main" id="{884A48D7-5914-4668-9075-72634E559C22}"/>
              </a:ext>
            </a:extLst>
          </p:cNvPr>
          <p:cNvGrpSpPr/>
          <p:nvPr/>
        </p:nvGrpSpPr>
        <p:grpSpPr>
          <a:xfrm>
            <a:off x="4698360" y="4879421"/>
            <a:ext cx="848497" cy="649631"/>
            <a:chOff x="941512" y="3489716"/>
            <a:chExt cx="2012416" cy="1733184"/>
          </a:xfrm>
        </p:grpSpPr>
        <p:pic>
          <p:nvPicPr>
            <p:cNvPr id="74" name="Picture 6" descr="Male, Man, Nose, Large">
              <a:extLst>
                <a:ext uri="{FF2B5EF4-FFF2-40B4-BE49-F238E27FC236}">
                  <a16:creationId xmlns:a16="http://schemas.microsoft.com/office/drawing/2014/main" id="{9B003DF2-5131-4981-9580-860BB102801D}"/>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41512" y="3841460"/>
              <a:ext cx="2012416" cy="1381440"/>
            </a:xfrm>
            <a:prstGeom prst="rect">
              <a:avLst/>
            </a:prstGeom>
            <a:noFill/>
            <a:extLst>
              <a:ext uri="{909E8E84-426E-40DD-AFC4-6F175D3DCCD1}">
                <a14:hiddenFill xmlns:a14="http://schemas.microsoft.com/office/drawing/2010/main">
                  <a:solidFill>
                    <a:srgbClr val="FFFFFF"/>
                  </a:solidFill>
                </a14:hiddenFill>
              </a:ext>
            </a:extLst>
          </p:spPr>
        </p:pic>
        <p:sp>
          <p:nvSpPr>
            <p:cNvPr id="75" name="Arrow: Right 74">
              <a:extLst>
                <a:ext uri="{FF2B5EF4-FFF2-40B4-BE49-F238E27FC236}">
                  <a16:creationId xmlns:a16="http://schemas.microsoft.com/office/drawing/2014/main" id="{FFEF9979-65F9-4508-8423-E07D1A251A58}"/>
                </a:ext>
              </a:extLst>
            </p:cNvPr>
            <p:cNvSpPr/>
            <p:nvPr/>
          </p:nvSpPr>
          <p:spPr>
            <a:xfrm rot="5400000">
              <a:off x="2102513" y="3688866"/>
              <a:ext cx="727849" cy="32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p:cNvPicPr>
            <a:picLocks noChangeAspect="1"/>
          </p:cNvPicPr>
          <p:nvPr/>
        </p:nvPicPr>
        <p:blipFill>
          <a:blip r:embed="rId28" cstate="print">
            <a:extLst>
              <a:ext uri="{28A0092B-C50C-407E-A947-70E740481C1C}">
                <a14:useLocalDpi xmlns:a14="http://schemas.microsoft.com/office/drawing/2010/main" val="0"/>
              </a:ext>
            </a:extLst>
          </a:blip>
          <a:srcRect/>
          <a:stretch/>
        </p:blipFill>
        <p:spPr>
          <a:xfrm>
            <a:off x="120441" y="4876204"/>
            <a:ext cx="1056968" cy="1028291"/>
          </a:xfrm>
          <a:prstGeom prst="rect">
            <a:avLst/>
          </a:prstGeom>
          <a:ln w="28575">
            <a:solidFill>
              <a:schemeClr val="tx1"/>
            </a:solidFill>
          </a:ln>
        </p:spPr>
      </p:pic>
    </p:spTree>
    <p:extLst>
      <p:ext uri="{BB962C8B-B14F-4D97-AF65-F5344CB8AC3E}">
        <p14:creationId xmlns:p14="http://schemas.microsoft.com/office/powerpoint/2010/main" val="48556571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w="12700" cap="flat" cmpd="sng" algn="ctr">
          <a:solidFill>
            <a:schemeClr val="tx1"/>
          </a:solidFill>
          <a:prstDash val="solid"/>
          <a:miter lim="800000"/>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600" b="0" i="0" u="none" strike="noStrike" kern="0" cap="none" spc="0" normalizeH="0" baseline="0" noProof="0" dirty="0">
            <a:ln>
              <a:noFill/>
            </a:ln>
            <a:effectLst/>
            <a:uLnTx/>
            <a:uFillTx/>
            <a:latin typeface="Century Gothic" panose="020F0302020204030204"/>
            <a:ea typeface="+mn-ea"/>
            <a:cs typeface="+mn-cs"/>
          </a:defRPr>
        </a:defPPr>
      </a:lst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15070</TotalTime>
  <Words>18908</Words>
  <Application>Microsoft Office PowerPoint</Application>
  <PresentationFormat>On-screen Show (4:3)</PresentationFormat>
  <Paragraphs>3497</Paragraphs>
  <Slides>75</Slides>
  <Notes>60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75</vt:i4>
      </vt:variant>
    </vt:vector>
  </HeadingPairs>
  <TitlesOfParts>
    <vt:vector size="84" baseType="lpstr">
      <vt:lpstr>Arial</vt:lpstr>
      <vt:lpstr>Calibri</vt:lpstr>
      <vt:lpstr>Calibri Light</vt:lpstr>
      <vt:lpstr>Century Gothic</vt:lpstr>
      <vt:lpstr>Tw Cen MT</vt:lpstr>
      <vt:lpstr>Default Design</vt:lpstr>
      <vt:lpstr>1_Office Theme</vt:lpstr>
      <vt:lpstr>2_Office Theme</vt:lpstr>
      <vt:lpstr>1_Default Design</vt:lpstr>
      <vt:lpstr>Français</vt:lpstr>
      <vt:lpstr>PowerPoint Presentation</vt:lpstr>
      <vt:lpstr>PowerPoint Presentation</vt:lpstr>
      <vt:lpstr>Sounds of the language</vt:lpstr>
      <vt:lpstr>PowerPoint Presentation</vt:lpstr>
      <vt:lpstr>PowerPoint Presentation</vt:lpstr>
      <vt:lpstr>PowerPoint Presentation</vt:lpstr>
      <vt:lpstr>Year 7 phonics</vt:lpstr>
      <vt:lpstr>PowerPoint Presentation</vt:lpstr>
      <vt:lpstr>PowerPoint Presentation</vt:lpstr>
      <vt:lpstr>PowerPoint Presentation</vt:lpstr>
      <vt:lpstr>T1.1 Semaine 1</vt:lpstr>
      <vt:lpstr>Asking how to say and write new words in French</vt:lpstr>
      <vt:lpstr>T1.1 Semaine 2</vt:lpstr>
      <vt:lpstr>Distinguishing between being and having: talking about jobs</vt:lpstr>
      <vt:lpstr>T1.1 Semaine 3</vt:lpstr>
      <vt:lpstr>T1.1 Semaine 4</vt:lpstr>
      <vt:lpstr>Talking about what, when, where and why you celebrate</vt:lpstr>
      <vt:lpstr>T1.1 Semaine 5</vt:lpstr>
      <vt:lpstr>T1.1 Semaine 6</vt:lpstr>
      <vt:lpstr>Talking about how people celebrate [2]</vt:lpstr>
      <vt:lpstr>T1.1 Semaine 7</vt:lpstr>
      <vt:lpstr>What happens and doesn’t happen</vt:lpstr>
      <vt:lpstr>T1.2 Semaine 1</vt:lpstr>
      <vt:lpstr>Talking about what you are doing today vs what you did yesterday</vt:lpstr>
      <vt:lpstr>T1.2 Semaine 2</vt:lpstr>
      <vt:lpstr>Sharing past experiences</vt:lpstr>
      <vt:lpstr>T1.2 Semaine 3</vt:lpstr>
      <vt:lpstr>People and places in the past; Asking about what happened in the past</vt:lpstr>
      <vt:lpstr>T1.2 Semaine 4</vt:lpstr>
      <vt:lpstr>T1.2 Semaine 5</vt:lpstr>
      <vt:lpstr>T1.2 Semaine 6</vt:lpstr>
      <vt:lpstr>Talking about what you do in your free time and where you do it</vt:lpstr>
      <vt:lpstr>T1.2 Semaine 7</vt:lpstr>
      <vt:lpstr>Distinguishing between parts and wholes</vt:lpstr>
      <vt:lpstr>T2.1 Semaine 1</vt:lpstr>
      <vt:lpstr>Talking about nouns you can't count</vt:lpstr>
      <vt:lpstr>T2.1 Semaine 2</vt:lpstr>
      <vt:lpstr>PowerPoint Presentation</vt:lpstr>
      <vt:lpstr>What is it like?</vt:lpstr>
      <vt:lpstr>T2.1 Semaine 3</vt:lpstr>
      <vt:lpstr>PowerPoint Presentation</vt:lpstr>
      <vt:lpstr>Saying what you do or did in a typical day</vt:lpstr>
      <vt:lpstr>T2.1 Semaine 5</vt:lpstr>
      <vt:lpstr>Talking about what groups of people do; Formal and informal situations: Talking to people you do and don't know</vt:lpstr>
      <vt:lpstr>T2.1 Semaine 6</vt:lpstr>
      <vt:lpstr>T2.2 Semaine 1</vt:lpstr>
      <vt:lpstr>T2.2 Semaine 2</vt:lpstr>
      <vt:lpstr>Talking about what you are doing this week and what you do every week</vt:lpstr>
      <vt:lpstr>T2.2 Semaine 3</vt:lpstr>
      <vt:lpstr>T2.2 Semaine 4</vt:lpstr>
      <vt:lpstr>PowerPoint Presentation</vt:lpstr>
      <vt:lpstr>T2.2 Semaine 5</vt:lpstr>
      <vt:lpstr>PowerPoint Presentation</vt:lpstr>
      <vt:lpstr>T3.1 Semaine 1</vt:lpstr>
      <vt:lpstr>What is it like? [4] Comparing things</vt:lpstr>
      <vt:lpstr>T3.1 Semaine 2</vt:lpstr>
      <vt:lpstr>T3.1 Semaine 3</vt:lpstr>
      <vt:lpstr>T3.1 Semaine 4</vt:lpstr>
      <vt:lpstr>Communicating in other languages [1]</vt:lpstr>
      <vt:lpstr>T3.1 Semaine 5</vt:lpstr>
      <vt:lpstr>Communicating in other languages [2]</vt:lpstr>
      <vt:lpstr>T3.1 Semaine 6</vt:lpstr>
      <vt:lpstr>T3.2 Semaine 1</vt:lpstr>
      <vt:lpstr>Communicating in other languages [4]</vt:lpstr>
      <vt:lpstr>T3.2 Semaine 2</vt:lpstr>
      <vt:lpstr>Talking about the environment</vt:lpstr>
      <vt:lpstr>T3.2 Semaine 4</vt:lpstr>
      <vt:lpstr>Talking about what groups of people did; Talking about what you did and have done</vt:lpstr>
      <vt:lpstr>T3.2 Semaine 5</vt:lpstr>
      <vt:lpstr>T3.2 Semaine 6</vt:lpstr>
      <vt:lpstr>Asking about what you did and have done</vt:lpstr>
      <vt:lpstr>T3.2 Semaine 7</vt:lpstr>
      <vt:lpstr>The Foreign Language Translation Bee - Word list</vt:lpstr>
      <vt:lpstr>The Foreign Language Translation Bee - Cont’d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Français</dc:title>
  <dc:creator>Ciarán Morris</dc:creator>
  <cp:lastModifiedBy>Natalie Finlayson</cp:lastModifiedBy>
  <cp:revision>632</cp:revision>
  <cp:lastPrinted>2021-03-25T09:20:38Z</cp:lastPrinted>
  <dcterms:created xsi:type="dcterms:W3CDTF">2020-08-24T11:26:51Z</dcterms:created>
  <dcterms:modified xsi:type="dcterms:W3CDTF">2021-05-28T15:52:36Z</dcterms:modified>
</cp:coreProperties>
</file>