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70"/>
  </p:notesMasterIdLst>
  <p:sldIdLst>
    <p:sldId id="257" r:id="rId4"/>
    <p:sldId id="275" r:id="rId5"/>
    <p:sldId id="398" r:id="rId6"/>
    <p:sldId id="447" r:id="rId7"/>
    <p:sldId id="449" r:id="rId8"/>
    <p:sldId id="450" r:id="rId9"/>
    <p:sldId id="307" r:id="rId10"/>
    <p:sldId id="276" r:id="rId11"/>
    <p:sldId id="399" r:id="rId12"/>
    <p:sldId id="448" r:id="rId13"/>
    <p:sldId id="451" r:id="rId14"/>
    <p:sldId id="385" r:id="rId15"/>
    <p:sldId id="308" r:id="rId16"/>
    <p:sldId id="322" r:id="rId17"/>
    <p:sldId id="323" r:id="rId18"/>
    <p:sldId id="324" r:id="rId19"/>
    <p:sldId id="315"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337" r:id="rId33"/>
    <p:sldId id="338" r:id="rId34"/>
    <p:sldId id="339" r:id="rId35"/>
    <p:sldId id="340" r:id="rId36"/>
    <p:sldId id="341" r:id="rId37"/>
    <p:sldId id="342" r:id="rId38"/>
    <p:sldId id="343" r:id="rId39"/>
    <p:sldId id="321" r:id="rId40"/>
    <p:sldId id="344" r:id="rId41"/>
    <p:sldId id="259" r:id="rId42"/>
    <p:sldId id="360" r:id="rId43"/>
    <p:sldId id="346" r:id="rId44"/>
    <p:sldId id="347" r:id="rId45"/>
    <p:sldId id="348" r:id="rId46"/>
    <p:sldId id="349" r:id="rId47"/>
    <p:sldId id="350" r:id="rId48"/>
    <p:sldId id="351" r:id="rId49"/>
    <p:sldId id="352" r:id="rId50"/>
    <p:sldId id="353" r:id="rId51"/>
    <p:sldId id="354" r:id="rId52"/>
    <p:sldId id="355" r:id="rId53"/>
    <p:sldId id="356" r:id="rId54"/>
    <p:sldId id="357" r:id="rId55"/>
    <p:sldId id="359" r:id="rId56"/>
    <p:sldId id="358" r:id="rId57"/>
    <p:sldId id="361" r:id="rId58"/>
    <p:sldId id="362" r:id="rId59"/>
    <p:sldId id="363" r:id="rId60"/>
    <p:sldId id="364" r:id="rId61"/>
    <p:sldId id="365" r:id="rId62"/>
    <p:sldId id="366" r:id="rId63"/>
    <p:sldId id="367" r:id="rId64"/>
    <p:sldId id="368" r:id="rId65"/>
    <p:sldId id="369" r:id="rId66"/>
    <p:sldId id="370" r:id="rId67"/>
    <p:sldId id="446" r:id="rId68"/>
    <p:sldId id="37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4" autoAdjust="0"/>
    <p:restoredTop sz="73252" autoAdjust="0"/>
  </p:normalViewPr>
  <p:slideViewPr>
    <p:cSldViewPr snapToGrid="0">
      <p:cViewPr varScale="1">
        <p:scale>
          <a:sx n="53" d="100"/>
          <a:sy n="53" d="100"/>
        </p:scale>
        <p:origin x="142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12F37B-3D37-45A2-8F40-F2399DC404D0}" type="datetimeFigureOut">
              <a:rPr lang="en-GB" smtClean="0"/>
              <a:t>05/08/2022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6EE34-3852-46E4-AC0C-3A61E1EC1AE2}" type="slidenum">
              <a:rPr lang="en-GB" smtClean="0"/>
              <a:t>‹#›</a:t>
            </a:fld>
            <a:endParaRPr lang="en-GB"/>
          </a:p>
        </p:txBody>
      </p:sp>
    </p:spTree>
    <p:extLst>
      <p:ext uri="{BB962C8B-B14F-4D97-AF65-F5344CB8AC3E}">
        <p14:creationId xmlns:p14="http://schemas.microsoft.com/office/powerpoint/2010/main" val="2368960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nsplash.com/@daniel840528?utm_source=unsplash&amp;utm_medium=referral&amp;utm_content=creditCopyText"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unsplash.com/s/photos/church?utm_source=unsplash&amp;utm_medium=referral&amp;utm_content=creditCopyText"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nsplash.com/@mikepetrucci?utm_source=unsplash&amp;utm_medium=referral&amp;utm_content=creditCopyText"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unsplash.com/s/photos/open-shop?utm_source=unsplash&amp;utm_medium=referral&amp;utm_content=creditCopyText"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nsplash.com/@suspected?utm_source=unsplash&amp;utm_medium=referral&amp;utm_content=creditCopyText"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unsplash.com/s/photos/bank-third-us?utm_source=unsplash&amp;utm_medium=referral&amp;utm_content=creditCopyText"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nsplash.com/@thomasble?utm_source=unsplash&amp;utm_medium=referral&amp;utm_content=creditCopyText"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unsplash.com/s/photos/market?utm_source=unsplash&amp;utm_medium=referral&amp;utm_content=creditCopyText"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nsplash.com/@gwenong?utm_source=unsplash&amp;utm_medium=referral&amp;utm_content=creditCopyText"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unsplash.com/s/photos/theatre?utm_source=unsplash&amp;utm_medium=referral&amp;utm_content=creditCopyText"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nsplash.com/@jankolar?utm_source=unsplash&amp;utm_medium=referral&amp;utm_content=creditCopyText"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unsplash.com/s/photos/downtown?utm_source=unsplash&amp;utm_medium=referral&amp;utm_content=creditCopyText"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nsplash.com/@neonbrand?utm_source=unsplash&amp;utm_medium=referral&amp;utm_content=creditCopyText"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unsplash.com/s/photos/school?utm_source=unsplash&amp;utm_medium=referral&amp;utm_content=creditCopyText"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nsplash.com/@colnago?utm_source=unsplash&amp;utm_medium=referral&amp;utm_content=creditCopyText"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unsplash.com/s/photos/girl?utm_source=unsplash&amp;utm_medium=referral&amp;utm_content=creditCopyText" TargetMode="External"/><Relationship Id="rId5" Type="http://schemas.openxmlformats.org/officeDocument/2006/relationships/hyperlink" Target="https://unsplash.com/@freestocks?utm_source=unsplash&amp;utm_medium=referral&amp;utm_content=creditCopyText" TargetMode="External"/><Relationship Id="rId4" Type="http://schemas.openxmlformats.org/officeDocument/2006/relationships/hyperlink" Target="https://unsplash.com/s/photos/boy?utm_source=unsplash&amp;utm_medium=referral&amp;utm_content=creditCopyText"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unsplash.com/@fikrirasyid?utm_source=unsplash&amp;utm_medium=referral&amp;utm_content=creditCopyText"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unsplash.com/s/photos/girona?utm_source=unsplash&amp;utm_medium=referral&amp;utm_content=creditCopyText"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unsplash.com/@fikrirasyid?utm_source=unsplash&amp;utm_medium=referral&amp;utm_content=creditCopyText"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unsplash.com/s/photos/girona?utm_source=unsplash&amp;utm_medium=referral&amp;utm_content=creditCopyText"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[ge],</a:t>
            </a:r>
            <a:r>
              <a:rPr lang="en-GB" b="0" baseline="0" dirty="0"/>
              <a:t> </a:t>
            </a:r>
            <a:r>
              <a:rPr lang="en-GB" b="0" dirty="0"/>
              <a:t>[</a:t>
            </a:r>
            <a:r>
              <a:rPr lang="en-GB" b="0" dirty="0" err="1"/>
              <a:t>gi</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s-ES" sz="1200" b="0" dirty="0">
                <a:solidFill>
                  <a:prstClr val="white"/>
                </a:solidFill>
              </a:rPr>
              <a:t>singular definite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err="1">
                <a:solidFill>
                  <a:prstClr val="white"/>
                </a:solidFill>
              </a:rPr>
              <a:t>Consolidation</a:t>
            </a:r>
            <a:r>
              <a:rPr lang="es-ES" sz="1200" b="0" dirty="0">
                <a:solidFill>
                  <a:prstClr val="white"/>
                </a:solidFill>
              </a:rPr>
              <a:t> of ‘está’ </a:t>
            </a:r>
            <a:r>
              <a:rPr lang="es-ES" sz="1200" b="0" dirty="0" err="1">
                <a:solidFill>
                  <a:prstClr val="white"/>
                </a:solidFill>
              </a:rPr>
              <a:t>for</a:t>
            </a:r>
            <a:r>
              <a:rPr lang="es-ES" sz="1200" b="0" dirty="0">
                <a:solidFill>
                  <a:prstClr val="white"/>
                </a:solidFill>
              </a:rPr>
              <a:t> </a:t>
            </a:r>
            <a:r>
              <a:rPr lang="es-ES" sz="1200" b="0" dirty="0" err="1">
                <a:solidFill>
                  <a:prstClr val="white"/>
                </a:solidFill>
              </a:rPr>
              <a:t>location</a:t>
            </a:r>
            <a:endParaRPr lang="es-ES" sz="1200" b="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7.1.2.5 (introduce) </a:t>
            </a:r>
            <a:r>
              <a:rPr lang="es-ES" sz="1200" b="0" i="0" u="none" strike="noStrike" kern="1200" cap="none" baseline="0" dirty="0">
                <a:solidFill>
                  <a:schemeClr val="tx1"/>
                </a:solidFill>
                <a:effectLst/>
                <a:latin typeface="+mn-lt"/>
                <a:ea typeface="Calibri"/>
                <a:cs typeface="Calibri"/>
                <a:sym typeface="Calibri"/>
              </a:rPr>
              <a:t>museo [1114]; banco [728]; teatro [605]; centro [316]; mercado [487]; tienda [1515]; plaza [806]; iglesia [437]; escuela [424]; ciudad [178]; entre [63]; el, la [1]; lejos [833]; cerca [1042]; respuesta [488]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cap="none" baseline="0" dirty="0">
                <a:solidFill>
                  <a:schemeClr val="tx1"/>
                </a:solidFill>
                <a:effectLst/>
                <a:latin typeface="+mn-lt"/>
                <a:ea typeface="Calibri"/>
                <a:cs typeface="Calibri"/>
                <a:sym typeface="Calibri"/>
              </a:rPr>
              <a:t>7.1.2.2 (</a:t>
            </a:r>
            <a:r>
              <a:rPr lang="es-ES" sz="1200" b="1" i="0" u="none" strike="noStrike" kern="1200" cap="none" baseline="0" dirty="0" err="1">
                <a:solidFill>
                  <a:schemeClr val="tx1"/>
                </a:solidFill>
                <a:effectLst/>
                <a:latin typeface="+mn-lt"/>
                <a:ea typeface="Calibri"/>
                <a:cs typeface="Calibri"/>
                <a:sym typeface="Calibri"/>
              </a:rPr>
              <a:t>revisit</a:t>
            </a:r>
            <a:r>
              <a:rPr lang="es-ES" sz="1200" b="1" i="0" u="none" strike="noStrike" kern="1200" cap="none" baseline="0" dirty="0">
                <a:solidFill>
                  <a:schemeClr val="tx1"/>
                </a:solidFill>
                <a:effectLst/>
                <a:latin typeface="+mn-lt"/>
                <a:ea typeface="Calibri"/>
                <a:cs typeface="Calibri"/>
                <a:sym typeface="Calibri"/>
              </a:rPr>
              <a:t>) </a:t>
            </a:r>
            <a:r>
              <a:rPr lang="es-ES" sz="1200" b="0" i="0" u="none" strike="noStrike" kern="1200" cap="none" baseline="0" dirty="0">
                <a:solidFill>
                  <a:schemeClr val="tx1"/>
                </a:solidFill>
                <a:effectLst/>
                <a:latin typeface="+mn-lt"/>
                <a:ea typeface="Calibri"/>
                <a:cs typeface="Calibri"/>
                <a:sym typeface="Calibri"/>
              </a:rPr>
              <a:t>uno [425]; dos [64]; tres [134]; cuatro [241]; cinco [284]; seis [438]; siete [603]; ocho [641]; nueve [991]; diez [449]; once [1700]; doce [1138]; color [358]; plan [625]; flor [739]; autor/a [513]; profesor/a [501]; director/a [592]; número [324]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s-ES" sz="1200" b="0" i="0" dirty="0">
                <a:solidFill>
                  <a:schemeClr val="dk1"/>
                </a:solidFill>
                <a:latin typeface="+mn-lt"/>
                <a:ea typeface="Calibri"/>
                <a:cs typeface="Calibri"/>
                <a:sym typeface="Calibri"/>
              </a:rPr>
              <a:t>tener [19]; tengo; tiene; tienes; moneda [1577]; cama [609]; casa [106]; cámara [903]; bicicleta [3684]; libro [230]; barco [1384]; bolígrafo [&gt;5000]; gato [1728]; ¿qué? [50]; nuevo [94]; un/a [6]; lee [leer-209]; frase [1036]; letra [977]; papel [393]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2945236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2 minutes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introduce/consolidate SSC </a:t>
            </a:r>
            <a:r>
              <a:rPr lang="en-US" sz="1200" b="1" i="0" u="none" strike="noStrike" kern="1200" dirty="0">
                <a:solidFill>
                  <a:schemeClr val="tx1"/>
                </a:solidFill>
                <a:effectLst/>
                <a:latin typeface="+mn-lt"/>
                <a:ea typeface="+mn-ea"/>
                <a:cs typeface="+mn-cs"/>
              </a:rPr>
              <a:t>[</a:t>
            </a:r>
            <a:r>
              <a:rPr lang="en-US" sz="1200" b="1" i="0" u="none" strike="noStrike" kern="1200" dirty="0" err="1">
                <a:solidFill>
                  <a:schemeClr val="tx1"/>
                </a:solidFill>
                <a:effectLst/>
                <a:latin typeface="+mn-lt"/>
                <a:ea typeface="+mn-ea"/>
                <a:cs typeface="+mn-cs"/>
              </a:rPr>
              <a:t>gi</a:t>
            </a:r>
            <a:r>
              <a:rPr lang="en-US" sz="1200" b="1" i="0" u="none" strike="noStrike" kern="1200" dirty="0">
                <a:solidFill>
                  <a:schemeClr val="tx1"/>
                </a:solidFill>
                <a:effectLst/>
                <a:latin typeface="+mn-lt"/>
                <a:ea typeface="+mn-ea"/>
                <a:cs typeface="+mn-cs"/>
              </a:rPr>
              <a:t>]</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fontAlgn="base"/>
            <a:r>
              <a:rPr lang="en-US" sz="1200" b="0" i="0" u="none" strike="noStrike" kern="1200" dirty="0">
                <a:solidFill>
                  <a:schemeClr val="tx1"/>
                </a:solidFill>
                <a:effectLst/>
                <a:latin typeface="+mn-lt"/>
                <a:ea typeface="+mn-ea"/>
                <a:cs typeface="+mn-cs"/>
              </a:rPr>
              <a:t>Introduce and elicit the pronunciation of the </a:t>
            </a:r>
            <a:r>
              <a:rPr lang="en-US" sz="1200" b="1" i="0" u="none" strike="noStrike" kern="1200" dirty="0">
                <a:solidFill>
                  <a:schemeClr val="tx1"/>
                </a:solidFill>
                <a:effectLst/>
                <a:latin typeface="+mn-lt"/>
                <a:ea typeface="+mn-ea"/>
                <a:cs typeface="+mn-cs"/>
              </a:rPr>
              <a:t>individual SSC [</a:t>
            </a:r>
            <a:r>
              <a:rPr lang="en-US" sz="1200" b="1" i="0" u="none" strike="noStrike" kern="1200" dirty="0" err="1">
                <a:solidFill>
                  <a:schemeClr val="tx1"/>
                </a:solidFill>
                <a:effectLst/>
                <a:latin typeface="+mn-lt"/>
                <a:ea typeface="+mn-ea"/>
                <a:cs typeface="+mn-cs"/>
              </a:rPr>
              <a:t>gi</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then the </a:t>
            </a:r>
            <a:r>
              <a:rPr lang="en-US" sz="1200" b="1" i="0" u="none" strike="noStrike" kern="1200" dirty="0">
                <a:solidFill>
                  <a:schemeClr val="tx1"/>
                </a:solidFill>
                <a:effectLst/>
                <a:latin typeface="+mn-lt"/>
                <a:ea typeface="+mn-ea"/>
                <a:cs typeface="+mn-cs"/>
              </a:rPr>
              <a:t>source</a:t>
            </a:r>
            <a:r>
              <a:rPr lang="en-US" sz="1200" b="0" i="0" u="none" strike="noStrike" kern="1200" dirty="0">
                <a:solidFill>
                  <a:schemeClr val="tx1"/>
                </a:solidFill>
                <a:effectLst/>
                <a:latin typeface="+mn-lt"/>
                <a:ea typeface="+mn-ea"/>
                <a:cs typeface="+mn-cs"/>
              </a:rPr>
              <a:t> word again ‘</a:t>
            </a:r>
            <a:r>
              <a:rPr lang="en-US" sz="1200" b="1" i="0" u="none" strike="noStrike" kern="1200" dirty="0" err="1">
                <a:solidFill>
                  <a:schemeClr val="tx1"/>
                </a:solidFill>
                <a:effectLst/>
                <a:latin typeface="+mn-lt"/>
                <a:ea typeface="+mn-ea"/>
                <a:cs typeface="+mn-cs"/>
              </a:rPr>
              <a:t>imaginar</a:t>
            </a:r>
            <a:r>
              <a:rPr lang="en-US" sz="1200" b="0" i="0" u="none" strike="noStrike" kern="1200" dirty="0">
                <a:solidFill>
                  <a:schemeClr val="tx1"/>
                </a:solidFill>
                <a:effectLst/>
                <a:latin typeface="+mn-lt"/>
                <a:ea typeface="+mn-ea"/>
                <a:cs typeface="+mn-cs"/>
              </a:rPr>
              <a:t>’ (with gesture, if using).</a:t>
            </a:r>
          </a:p>
          <a:p>
            <a:pPr rtl="0" fontAlgn="base"/>
            <a:r>
              <a:rPr lang="en-US" sz="1200" b="0" i="0" u="none" strike="noStrike" kern="1200" dirty="0">
                <a:solidFill>
                  <a:schemeClr val="tx1"/>
                </a:solidFill>
                <a:effectLst/>
                <a:latin typeface="+mn-lt"/>
                <a:ea typeface="+mn-ea"/>
                <a:cs typeface="+mn-cs"/>
              </a:rPr>
              <a:t>Then present and elicit the pronunciation of the five </a:t>
            </a:r>
            <a:r>
              <a:rPr lang="en-US" sz="1200" b="1" i="0" u="none" strike="noStrike" kern="1200" dirty="0">
                <a:solidFill>
                  <a:schemeClr val="tx1"/>
                </a:solidFill>
                <a:effectLst/>
                <a:latin typeface="+mn-lt"/>
                <a:ea typeface="+mn-ea"/>
                <a:cs typeface="+mn-cs"/>
              </a:rPr>
              <a:t>cluster</a:t>
            </a:r>
            <a:r>
              <a:rPr lang="en-US" sz="1200" b="0" i="0" u="none" strike="noStrike" kern="1200" dirty="0">
                <a:solidFill>
                  <a:schemeClr val="tx1"/>
                </a:solidFill>
                <a:effectLst/>
                <a:latin typeface="+mn-lt"/>
                <a:ea typeface="+mn-ea"/>
                <a:cs typeface="+mn-cs"/>
              </a:rPr>
              <a:t> words.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cluster words have been chosen for their high-frequency, from a range of word classes, with the SSC (where possible) positioned within a variety of syllables within the words (e.g. initial,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b="0" dirty="0">
              <a:effectLst/>
            </a:endParaRPr>
          </a:p>
          <a:p>
            <a:pPr rtl="0"/>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imaginar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[500]; </a:t>
            </a:r>
            <a:r>
              <a:rPr lang="en-US" sz="1200" b="1" i="0" u="none" strike="noStrike" kern="1200" dirty="0" err="1">
                <a:solidFill>
                  <a:schemeClr val="tx1"/>
                </a:solidFill>
                <a:effectLst/>
                <a:latin typeface="+mn-lt"/>
                <a:ea typeface="+mn-ea"/>
                <a:cs typeface="+mn-cs"/>
              </a:rPr>
              <a:t>elegir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[561]; </a:t>
            </a:r>
            <a:r>
              <a:rPr lang="en-US" sz="1200" b="1" i="0" u="none" strike="noStrike" kern="1200" dirty="0" err="1">
                <a:solidFill>
                  <a:schemeClr val="tx1"/>
                </a:solidFill>
                <a:effectLst/>
                <a:latin typeface="+mn-lt"/>
                <a:ea typeface="+mn-ea"/>
                <a:cs typeface="+mn-cs"/>
              </a:rPr>
              <a:t>religión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[1338]; </a:t>
            </a:r>
            <a:r>
              <a:rPr lang="en-US" sz="1200" b="1" i="0" u="none" strike="noStrike" kern="1200" dirty="0" err="1">
                <a:solidFill>
                  <a:schemeClr val="tx1"/>
                </a:solidFill>
                <a:effectLst/>
                <a:latin typeface="+mn-lt"/>
                <a:ea typeface="+mn-ea"/>
                <a:cs typeface="+mn-cs"/>
              </a:rPr>
              <a:t>página</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[598]; </a:t>
            </a:r>
            <a:r>
              <a:rPr lang="en-US" sz="1200" b="1" i="0" u="none" strike="noStrike" kern="1200" dirty="0">
                <a:solidFill>
                  <a:schemeClr val="tx1"/>
                </a:solidFill>
                <a:effectLst/>
                <a:latin typeface="+mn-lt"/>
                <a:ea typeface="+mn-ea"/>
                <a:cs typeface="+mn-cs"/>
              </a:rPr>
              <a:t>original </a:t>
            </a:r>
            <a:r>
              <a:rPr lang="en-US" sz="1200" b="0" i="0" u="none" strike="noStrike" kern="1200" dirty="0">
                <a:solidFill>
                  <a:schemeClr val="tx1"/>
                </a:solidFill>
                <a:effectLst/>
                <a:latin typeface="+mn-lt"/>
                <a:ea typeface="+mn-ea"/>
                <a:cs typeface="+mn-cs"/>
              </a:rPr>
              <a:t>[1122]; </a:t>
            </a:r>
            <a:r>
              <a:rPr lang="en-US" sz="1200" b="1" i="0" u="none" strike="noStrike" kern="1200" dirty="0">
                <a:solidFill>
                  <a:schemeClr val="tx1"/>
                </a:solidFill>
                <a:effectLst/>
                <a:latin typeface="+mn-lt"/>
                <a:ea typeface="+mn-ea"/>
                <a:cs typeface="+mn-cs"/>
              </a:rPr>
              <a:t>colegio </a:t>
            </a:r>
            <a:r>
              <a:rPr lang="en-US" sz="1200" b="0" i="0" u="none" strike="noStrike" kern="1200" dirty="0">
                <a:solidFill>
                  <a:schemeClr val="tx1"/>
                </a:solidFill>
                <a:effectLst/>
                <a:latin typeface="+mn-lt"/>
                <a:ea typeface="+mn-ea"/>
                <a:cs typeface="+mn-cs"/>
              </a:rPr>
              <a:t>[628]</a:t>
            </a:r>
            <a:endParaRPr lang="en-US" b="0" dirty="0">
              <a:effectLst/>
            </a:endParaRPr>
          </a:p>
          <a:p>
            <a:pPr rtl="0"/>
            <a:br>
              <a:rPr lang="en-US" b="0" dirty="0">
                <a:effectLst/>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US" b="0" dirty="0">
              <a:effectLst/>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pPr/>
              <a:t>11</a:t>
            </a:fld>
            <a:endParaRPr lang="en-GB" dirty="0"/>
          </a:p>
        </p:txBody>
      </p:sp>
    </p:spTree>
    <p:extLst>
      <p:ext uri="{BB962C8B-B14F-4D97-AF65-F5344CB8AC3E}">
        <p14:creationId xmlns:p14="http://schemas.microsoft.com/office/powerpoint/2010/main" val="3801585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12</a:t>
            </a:fld>
            <a:endParaRPr lang="en-GB" dirty="0"/>
          </a:p>
        </p:txBody>
      </p:sp>
    </p:spTree>
    <p:extLst>
      <p:ext uri="{BB962C8B-B14F-4D97-AF65-F5344CB8AC3E}">
        <p14:creationId xmlns:p14="http://schemas.microsoft.com/office/powerpoint/2010/main" val="2621188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13</a:t>
            </a:fld>
            <a:endParaRPr lang="en-GB" dirty="0"/>
          </a:p>
        </p:txBody>
      </p:sp>
    </p:spTree>
    <p:extLst>
      <p:ext uri="{BB962C8B-B14F-4D97-AF65-F5344CB8AC3E}">
        <p14:creationId xmlns:p14="http://schemas.microsoft.com/office/powerpoint/2010/main" val="431264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Alphabetical</a:t>
            </a:r>
            <a:r>
              <a:rPr lang="en-GB" sz="1200" b="1" kern="1200" baseline="0" dirty="0">
                <a:solidFill>
                  <a:schemeClr val="tx1"/>
                </a:solidFill>
                <a:effectLst/>
                <a:latin typeface="+mn-lt"/>
                <a:ea typeface="+mn-ea"/>
                <a:cs typeface="+mn-cs"/>
              </a:rPr>
              <a:t> read aloud</a:t>
            </a:r>
            <a:br>
              <a:rPr lang="en-GB" sz="1200" b="1" kern="1200" baseline="0" dirty="0">
                <a:solidFill>
                  <a:schemeClr val="tx1"/>
                </a:solidFill>
                <a:effectLst/>
                <a:latin typeface="+mn-lt"/>
                <a:ea typeface="+mn-ea"/>
                <a:cs typeface="+mn-cs"/>
              </a:rPr>
            </a:br>
            <a:endParaRPr lang="en-US" b="1" dirty="0"/>
          </a:p>
          <a:p>
            <a:r>
              <a:rPr lang="en-US" b="1" dirty="0"/>
              <a:t>Timing: </a:t>
            </a:r>
            <a:r>
              <a:rPr lang="en-US" b="0" dirty="0"/>
              <a:t>1</a:t>
            </a:r>
            <a:r>
              <a:rPr lang="en-US" b="0" baseline="0" dirty="0"/>
              <a:t> minute</a:t>
            </a:r>
            <a:endParaRPr lang="en-US" b="0" dirty="0"/>
          </a:p>
          <a:p>
            <a:endParaRPr lang="en-US" b="1" dirty="0"/>
          </a:p>
          <a:p>
            <a:r>
              <a:rPr lang="en-US" b="1" dirty="0"/>
              <a:t>Aim: </a:t>
            </a:r>
            <a:r>
              <a:rPr lang="en-US" b="0" dirty="0"/>
              <a:t>to practise using</a:t>
            </a:r>
            <a:r>
              <a:rPr lang="en-US" b="0" baseline="0" dirty="0"/>
              <a:t> SSCs [</a:t>
            </a:r>
            <a:r>
              <a:rPr lang="en-US" b="0" baseline="0" dirty="0" err="1"/>
              <a:t>ge</a:t>
            </a:r>
            <a:r>
              <a:rPr lang="en-US" b="0" baseline="0" dirty="0"/>
              <a:t>] and [</a:t>
            </a:r>
            <a:r>
              <a:rPr lang="en-US" b="0" baseline="0" dirty="0" err="1"/>
              <a:t>gi</a:t>
            </a:r>
            <a:r>
              <a:rPr lang="en-US" b="0" baseline="0" dirty="0"/>
              <a:t>] in oral production</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GB" sz="1200" b="0" kern="1200" baseline="0" dirty="0">
                <a:solidFill>
                  <a:schemeClr val="tx1"/>
                </a:solidFill>
                <a:effectLst/>
                <a:latin typeface="+mn-lt"/>
                <a:ea typeface="+mn-ea"/>
                <a:cs typeface="+mn-cs"/>
              </a:rPr>
              <a:t> Individually (but all at once) pupils read out the words but in alphabetical order.  They keep going for one minute.</a:t>
            </a:r>
            <a:endParaRPr lang="en-US" b="0" dirty="0"/>
          </a:p>
          <a:p>
            <a:endParaRPr lang="en-US" b="0" dirty="0"/>
          </a:p>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gente</a:t>
            </a:r>
            <a:r>
              <a:rPr lang="en-GB" b="0" baseline="0" dirty="0"/>
              <a:t> [137]; imagen [384]; </a:t>
            </a:r>
            <a:r>
              <a:rPr lang="en-GB" b="0" baseline="0" dirty="0" err="1"/>
              <a:t>gesto</a:t>
            </a:r>
            <a:r>
              <a:rPr lang="en-GB" b="0" baseline="0" dirty="0"/>
              <a:t> [982]; </a:t>
            </a:r>
            <a:r>
              <a:rPr lang="en-GB" b="0" baseline="0" dirty="0" err="1"/>
              <a:t>recoger</a:t>
            </a:r>
            <a:r>
              <a:rPr lang="en-GB" b="0" baseline="0" dirty="0"/>
              <a:t> [828]; </a:t>
            </a:r>
            <a:r>
              <a:rPr lang="en-GB" b="0" baseline="0" dirty="0" err="1"/>
              <a:t>imaginar</a:t>
            </a:r>
            <a:r>
              <a:rPr lang="en-GB" b="0" baseline="0" dirty="0"/>
              <a:t> [500]; </a:t>
            </a:r>
            <a:r>
              <a:rPr lang="en-GB" b="0" baseline="0" dirty="0" err="1"/>
              <a:t>elegir</a:t>
            </a:r>
            <a:r>
              <a:rPr lang="en-GB" b="0" baseline="0" dirty="0"/>
              <a:t> [561]; </a:t>
            </a:r>
            <a:r>
              <a:rPr lang="es-CO" sz="1200" dirty="0">
                <a:solidFill>
                  <a:srgbClr val="115076"/>
                </a:solidFill>
                <a:latin typeface="Century Gothic" panose="020B0502020202020204" pitchFamily="34" charset="0"/>
                <a:cs typeface="Calibri" panose="020F0502020204030204" pitchFamily="34" charset="0"/>
              </a:rPr>
              <a:t>reli</a:t>
            </a:r>
            <a:r>
              <a:rPr lang="es-CO" sz="1200" dirty="0">
                <a:solidFill>
                  <a:srgbClr val="E87D1E"/>
                </a:solidFill>
                <a:latin typeface="Century Gothic" panose="020B0502020202020204" pitchFamily="34" charset="0"/>
                <a:cs typeface="Calibri" panose="020F0502020204030204" pitchFamily="34" charset="0"/>
              </a:rPr>
              <a:t>gi</a:t>
            </a:r>
            <a:r>
              <a:rPr lang="es-CO" sz="1200" dirty="0">
                <a:solidFill>
                  <a:srgbClr val="115076"/>
                </a:solidFill>
                <a:latin typeface="Century Gothic" panose="020B0502020202020204" pitchFamily="34" charset="0"/>
                <a:cs typeface="Calibri" panose="020F0502020204030204" pitchFamily="34" charset="0"/>
              </a:rPr>
              <a:t>ón [1338]; pá</a:t>
            </a:r>
            <a:r>
              <a:rPr lang="es-CO" sz="1200" dirty="0">
                <a:solidFill>
                  <a:srgbClr val="E87D1E"/>
                </a:solidFill>
                <a:latin typeface="Century Gothic" panose="020B0502020202020204" pitchFamily="34" charset="0"/>
                <a:cs typeface="Calibri" panose="020F0502020204030204" pitchFamily="34" charset="0"/>
              </a:rPr>
              <a:t>gi</a:t>
            </a:r>
            <a:r>
              <a:rPr lang="es-CO" sz="1200" dirty="0">
                <a:solidFill>
                  <a:srgbClr val="115076"/>
                </a:solidFill>
                <a:latin typeface="Century Gothic" panose="020B0502020202020204" pitchFamily="34" charset="0"/>
                <a:cs typeface="Calibri" panose="020F0502020204030204" pitchFamily="34" charset="0"/>
              </a:rPr>
              <a:t>na [598]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Starter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Timing: </a:t>
            </a:r>
            <a:r>
              <a:rPr lang="en-US" b="0" dirty="0"/>
              <a:t>2 minutes</a:t>
            </a:r>
          </a:p>
          <a:p>
            <a:endParaRPr lang="en-US" b="1" dirty="0"/>
          </a:p>
          <a:p>
            <a:r>
              <a:rPr lang="en-US" b="1" dirty="0"/>
              <a:t>Aim: </a:t>
            </a:r>
            <a:r>
              <a:rPr lang="en-US" b="0" dirty="0"/>
              <a:t>to</a:t>
            </a:r>
            <a:r>
              <a:rPr lang="en-US" b="1" dirty="0"/>
              <a:t> </a:t>
            </a:r>
            <a:r>
              <a:rPr lang="en-GB" baseline="0" dirty="0"/>
              <a:t>work out which letters are missing and put them in order into the spaces; to share the learning context for the week</a:t>
            </a:r>
            <a:endParaRPr lang="en-US" b="1" dirty="0"/>
          </a:p>
          <a:p>
            <a:endParaRPr lang="en-US" b="1" dirty="0"/>
          </a:p>
          <a:p>
            <a:r>
              <a:rPr lang="en-US" b="1" dirty="0"/>
              <a:t>Procedure:</a:t>
            </a:r>
          </a:p>
          <a:p>
            <a:r>
              <a:rPr lang="en-US" b="0" dirty="0"/>
              <a:t>1. Students write the missing letter</a:t>
            </a:r>
            <a:r>
              <a:rPr lang="en-US" b="0" baseline="0" dirty="0"/>
              <a:t> for each word.</a:t>
            </a:r>
            <a:endParaRPr lang="en-US" b="0" dirty="0"/>
          </a:p>
          <a:p>
            <a:r>
              <a:rPr lang="en-US" b="0" dirty="0"/>
              <a:t>2. Each vertical column of words</a:t>
            </a:r>
            <a:r>
              <a:rPr lang="en-US" b="0" baseline="0" dirty="0"/>
              <a:t> will create a single word in Spanish. Together, these create ‘</a:t>
            </a:r>
            <a:r>
              <a:rPr lang="en-GB" baseline="0" dirty="0" err="1"/>
              <a:t>lugares</a:t>
            </a:r>
            <a:r>
              <a:rPr lang="en-GB" baseline="0" dirty="0"/>
              <a:t> </a:t>
            </a:r>
            <a:r>
              <a:rPr lang="en-GB" baseline="0" dirty="0" err="1"/>
              <a:t>en</a:t>
            </a:r>
            <a:r>
              <a:rPr lang="en-GB" baseline="0" dirty="0"/>
              <a:t> la ciudad’ (the context for this week’s lessons). </a:t>
            </a:r>
          </a:p>
          <a:p>
            <a:r>
              <a:rPr lang="en-GB" b="0" baseline="0" dirty="0"/>
              <a:t>3. Teachers check that students understand ‘ciudad’. The word is included in this week’s vocabulary set.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Elicit the English translation of these words from students to ensure that they are all clear about their meaning.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aseline="0" dirty="0"/>
              <a:t>no [11]; caminar [514]; estudiar [281]; español¹ [262]; arte [208]; mucho (as </a:t>
            </a:r>
            <a:r>
              <a:rPr lang="es-ES" baseline="0" dirty="0" err="1"/>
              <a:t>adverb</a:t>
            </a:r>
            <a:r>
              <a:rPr lang="es-ES" baseline="0" dirty="0"/>
              <a:t> </a:t>
            </a:r>
            <a:r>
              <a:rPr lang="es-ES" baseline="0" dirty="0" err="1"/>
              <a:t>only</a:t>
            </a:r>
            <a:r>
              <a:rPr lang="es-ES" baseline="0" dirty="0"/>
              <a:t>) [41]; pero [30]; ser [7]; soy; eres; es; alegre [2081]; guapo [4192]; alto¹ [231]; bajo¹ [236]; opción [1175]; verdad [176]; d</a:t>
            </a:r>
            <a:r>
              <a:rPr kumimoji="0" lang="en-GB" sz="1200" b="0" i="0" u="none" strike="noStrike" kern="0" cap="none" spc="0" normalizeH="0" baseline="0" noProof="0" dirty="0" err="1">
                <a:ln>
                  <a:noFill/>
                </a:ln>
                <a:solidFill>
                  <a:srgbClr val="115076"/>
                </a:solidFill>
                <a:effectLst/>
                <a:uLnTx/>
                <a:uFillTx/>
              </a:rPr>
              <a:t>ónde</a:t>
            </a:r>
            <a:r>
              <a:rPr kumimoji="0" lang="en-GB" sz="1200" b="0" i="0" u="none" strike="noStrike" kern="0" cap="none" spc="0" normalizeH="0" baseline="0" noProof="0" dirty="0">
                <a:ln>
                  <a:noFill/>
                </a:ln>
                <a:solidFill>
                  <a:srgbClr val="115076"/>
                </a:solidFill>
                <a:effectLst/>
                <a:uLnTx/>
                <a:uFillTx/>
              </a:rPr>
              <a:t> [161]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0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Vocabulario</a:t>
            </a:r>
          </a:p>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p>
          <a:p>
            <a:endParaRPr lang="en-GB" b="0" dirty="0"/>
          </a:p>
          <a:p>
            <a:r>
              <a:rPr lang="en-GB" b="1" dirty="0"/>
              <a:t>Note: </a:t>
            </a:r>
            <a:r>
              <a:rPr lang="en-GB" b="0" dirty="0"/>
              <a:t>as ‘el’ and ‘la’ are introduced this week,</a:t>
            </a:r>
            <a:r>
              <a:rPr lang="en-GB" b="0" baseline="0" dirty="0"/>
              <a:t> all words are introduced with their definite article. From now on, all new nouns will be introduced in this way.</a:t>
            </a:r>
            <a:br>
              <a:rPr lang="en-GB" b="0"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aseline="0" dirty="0"/>
              <a:t>museo [1114]; banco [728]; teatro [605]; centro [316]; mercado [487]; tienda [1515]; plaza [806]; iglesia [437]; escuela [424]; entre [63]; el [1]; la [1]; cerca [1042]; lejos [833]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Grammar explanation slide</a:t>
            </a:r>
          </a:p>
          <a:p>
            <a:endParaRPr lang="en-GB" baseline="0" dirty="0"/>
          </a:p>
          <a:p>
            <a:r>
              <a:rPr lang="en-GB" b="1" baseline="0" dirty="0"/>
              <a:t>Note: </a:t>
            </a:r>
            <a:r>
              <a:rPr lang="en-GB" baseline="0" dirty="0"/>
              <a:t>Bear in mind that students following the SoW have seen the singular definite article in various target language instructions such as ‘escribe la </a:t>
            </a:r>
            <a:r>
              <a:rPr lang="en-GB" baseline="0" dirty="0" err="1"/>
              <a:t>letra</a:t>
            </a:r>
            <a:r>
              <a:rPr lang="en-GB" baseline="0" dirty="0"/>
              <a:t> correcta’, ‘lee el </a:t>
            </a:r>
            <a:r>
              <a:rPr lang="en-GB" baseline="0" dirty="0" err="1"/>
              <a:t>texto</a:t>
            </a:r>
            <a:r>
              <a:rPr lang="en-GB" baseline="0" dirty="0"/>
              <a:t>’ and ‘</a:t>
            </a:r>
            <a:r>
              <a:rPr lang="en-GB" baseline="0" dirty="0" err="1"/>
              <a:t>marca</a:t>
            </a:r>
            <a:r>
              <a:rPr lang="en-GB" baseline="0" dirty="0"/>
              <a:t> la </a:t>
            </a:r>
            <a:r>
              <a:rPr lang="en-GB" baseline="0" dirty="0" err="1"/>
              <a:t>opción</a:t>
            </a:r>
            <a:r>
              <a:rPr lang="en-GB" baseline="0" dirty="0"/>
              <a:t> correcta’ (even though this was an incidental encounter).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Vocabulary 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Aim: </a:t>
            </a:r>
            <a:r>
              <a:rPr lang="en-GB" b="0" dirty="0">
                <a:effectLst/>
              </a:rPr>
              <a:t>to introduce new nouns and their gender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Timing: </a:t>
            </a:r>
            <a:r>
              <a:rPr lang="en-GB" b="0" dirty="0">
                <a:effectLst/>
              </a:rPr>
              <a:t>4 minutes</a:t>
            </a:r>
            <a:r>
              <a:rPr lang="en-GB" b="0" baseline="0" dirty="0">
                <a:effectLst/>
              </a:rPr>
              <a:t> (slides 12-20)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effectLst/>
              </a:rPr>
              <a:t>Bring</a:t>
            </a:r>
            <a:r>
              <a:rPr lang="en-GB" b="0" baseline="0" dirty="0">
                <a:effectLst/>
              </a:rPr>
              <a:t> up noun and picture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effectLst/>
              </a:rPr>
              <a:t>Elicit the gender from students (all nouns have regular gender marking)</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Photo made</a:t>
            </a:r>
            <a:r>
              <a:rPr lang="en-GB" baseline="0" dirty="0">
                <a:effectLst/>
              </a:rPr>
              <a:t> freely </a:t>
            </a:r>
            <a:r>
              <a:rPr lang="en-GB" baseline="0" dirty="0" err="1">
                <a:effectLst/>
              </a:rPr>
              <a:t>availble</a:t>
            </a:r>
            <a:r>
              <a:rPr lang="en-GB" baseline="0" dirty="0">
                <a:effectLst/>
              </a:rPr>
              <a:t> </a:t>
            </a:r>
            <a:r>
              <a:rPr lang="en-GB" dirty="0">
                <a:effectLst/>
              </a:rPr>
              <a:t>by</a:t>
            </a:r>
            <a:r>
              <a:rPr lang="en-GB" baseline="0" dirty="0">
                <a:effectLst/>
              </a:rPr>
              <a:t> Hiram </a:t>
            </a:r>
            <a:r>
              <a:rPr lang="en-GB" baseline="0" dirty="0" err="1">
                <a:effectLst/>
              </a:rPr>
              <a:t>Abiff</a:t>
            </a:r>
            <a:r>
              <a:rPr lang="en-GB" baseline="0" dirty="0">
                <a:effectLst/>
              </a:rPr>
              <a:t> downloaded from </a:t>
            </a:r>
            <a:r>
              <a:rPr lang="en-GB" baseline="0" dirty="0" err="1">
                <a:effectLst/>
              </a:rPr>
              <a:t>Pixabay.com</a:t>
            </a:r>
            <a:r>
              <a:rPr lang="en-GB" baseline="0" dirty="0">
                <a:effectLst/>
              </a:rPr>
              <a:t> (https://</a:t>
            </a:r>
            <a:r>
              <a:rPr lang="en-GB" baseline="0" dirty="0" err="1">
                <a:effectLst/>
              </a:rPr>
              <a:t>pixabay.com</a:t>
            </a:r>
            <a:r>
              <a:rPr lang="en-GB" baseline="0" dirty="0">
                <a:effectLst/>
              </a:rPr>
              <a:t>/</a:t>
            </a:r>
            <a:r>
              <a:rPr lang="en-GB" baseline="0" dirty="0" err="1">
                <a:effectLst/>
              </a:rPr>
              <a:t>es</a:t>
            </a:r>
            <a:r>
              <a:rPr lang="en-GB" baseline="0" dirty="0">
                <a:effectLst/>
              </a:rPr>
              <a:t>/photos/espa%C3%B1a-plaza-madrid-arquitectura-5314946/)</a:t>
            </a:r>
            <a:endParaRPr lang="en-GB" dirty="0">
              <a:effectLs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7043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rPr>
              <a:t>losmininos</a:t>
            </a:r>
            <a:r>
              <a:rPr lang="en-GB" sz="1200" b="0" i="0" kern="1200" dirty="0">
                <a:solidFill>
                  <a:schemeClr val="tx1"/>
                </a:solidFill>
                <a:effectLst/>
                <a:latin typeface="+mn-lt"/>
                <a:ea typeface="+mn-ea"/>
                <a:cs typeface="+mn-cs"/>
              </a:rPr>
              <a:t> from https://</a:t>
            </a:r>
            <a:r>
              <a:rPr lang="en-GB" sz="1200" b="0" i="0" kern="1200" dirty="0" err="1">
                <a:solidFill>
                  <a:schemeClr val="tx1"/>
                </a:solidFill>
                <a:effectLst/>
                <a:latin typeface="+mn-lt"/>
                <a:ea typeface="+mn-ea"/>
                <a:cs typeface="+mn-cs"/>
              </a:rPr>
              <a:t>commons.wikimedia.org</a:t>
            </a:r>
            <a:r>
              <a:rPr lang="en-GB" sz="1200" b="0" i="0" kern="1200" dirty="0">
                <a:solidFill>
                  <a:schemeClr val="tx1"/>
                </a:solidFill>
                <a:effectLst/>
                <a:latin typeface="+mn-lt"/>
                <a:ea typeface="+mn-ea"/>
                <a:cs typeface="+mn-cs"/>
              </a:rPr>
              <a:t>/wiki/</a:t>
            </a:r>
            <a:r>
              <a:rPr lang="en-GB" sz="1200" b="0" i="0" kern="1200" dirty="0" err="1">
                <a:solidFill>
                  <a:schemeClr val="tx1"/>
                </a:solidFill>
                <a:effectLst/>
                <a:latin typeface="+mn-lt"/>
                <a:ea typeface="+mn-ea"/>
                <a:cs typeface="+mn-cs"/>
              </a:rPr>
              <a:t>File:Museo_del_Prado</a:t>
            </a:r>
            <a:r>
              <a:rPr lang="en-GB" sz="1200" b="0" i="0" kern="1200" dirty="0">
                <a:solidFill>
                  <a:schemeClr val="tx1"/>
                </a:solidFill>
                <a:effectLst/>
                <a:latin typeface="+mn-lt"/>
                <a:ea typeface="+mn-ea"/>
                <a:cs typeface="+mn-cs"/>
              </a:rPr>
              <a:t>_(Madrid)_15.jpg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file is made freely available and licensed</a:t>
            </a:r>
            <a:r>
              <a:rPr lang="en-GB" sz="1200" b="0" i="0" kern="1200" baseline="0" dirty="0">
                <a:solidFill>
                  <a:schemeClr val="tx1"/>
                </a:solidFill>
                <a:effectLst/>
                <a:latin typeface="+mn-lt"/>
                <a:ea typeface="+mn-ea"/>
                <a:cs typeface="+mn-cs"/>
              </a:rPr>
              <a:t> under the Creative Commons Attribution-Share Alike 2.0 Generic License</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49059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ge</a:t>
            </a:r>
            <a:r>
              <a:rPr lang="en-GB" b="1" baseline="0" dirty="0"/>
              <a:t>’ </a:t>
            </a:r>
            <a:r>
              <a:rPr lang="en-GB" baseline="0" dirty="0"/>
              <a:t>and then present and practise the pronunciation of the </a:t>
            </a:r>
            <a:r>
              <a:rPr lang="en-GB" b="1" baseline="0" dirty="0"/>
              <a:t>source word ‘</a:t>
            </a:r>
            <a:r>
              <a:rPr lang="en-GB" b="1" baseline="0" dirty="0" err="1"/>
              <a:t>gente</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point to all the people</a:t>
            </a:r>
            <a:r>
              <a:rPr lang="en-GB" baseline="0" dirty="0"/>
              <a:t> surrounding you in a single, semi-circular motion, palm upwards.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379610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effectLst/>
              </a:rPr>
              <a:t>Photo by </a:t>
            </a:r>
            <a:r>
              <a:rPr lang="en-GB" sz="1200" kern="1200" dirty="0">
                <a:solidFill>
                  <a:schemeClr val="tx1"/>
                </a:solidFill>
                <a:effectLst/>
                <a:latin typeface="+mn-lt"/>
                <a:ea typeface="+mn-ea"/>
                <a:cs typeface="+mn-cs"/>
                <a:hlinkClick r:id="rId3"/>
              </a:rPr>
              <a:t>Daniel Tseng</a:t>
            </a:r>
            <a:r>
              <a:rPr lang="en-GB" dirty="0">
                <a:effectLst/>
              </a:rPr>
              <a:t> on </a:t>
            </a:r>
            <a:r>
              <a:rPr lang="en-GB" sz="1200" kern="1200" dirty="0" err="1">
                <a:solidFill>
                  <a:schemeClr val="tx1"/>
                </a:solidFill>
                <a:effectLst/>
                <a:latin typeface="+mn-lt"/>
                <a:ea typeface="+mn-ea"/>
                <a:cs typeface="+mn-cs"/>
                <a:hlinkClick r:id="rId4"/>
              </a:rPr>
              <a:t>Unsplash</a:t>
            </a:r>
            <a:r>
              <a:rPr lang="en-GB" sz="1200" kern="1200" dirty="0">
                <a:solidFill>
                  <a:schemeClr val="tx1"/>
                </a:solidFill>
                <a:effectLst/>
                <a:latin typeface="+mn-lt"/>
                <a:ea typeface="+mn-ea"/>
                <a:cs typeface="+mn-cs"/>
              </a:rPr>
              <a:t> </a:t>
            </a:r>
            <a:r>
              <a:rPr lang="en-GB" dirty="0"/>
              <a:t>(freely</a:t>
            </a:r>
            <a:r>
              <a:rPr lang="en-GB" baseline="0" dirty="0"/>
              <a:t> usable images)</a:t>
            </a:r>
            <a:endParaRPr lang="en-GB"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39615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Photo by </a:t>
            </a:r>
            <a:r>
              <a:rPr lang="en-GB" sz="1200" kern="1200" dirty="0">
                <a:solidFill>
                  <a:schemeClr val="tx1"/>
                </a:solidFill>
                <a:effectLst/>
                <a:latin typeface="+mn-lt"/>
                <a:ea typeface="+mn-ea"/>
                <a:cs typeface="+mn-cs"/>
                <a:hlinkClick r:id="rId3"/>
              </a:rPr>
              <a:t>Mike Petrucci</a:t>
            </a:r>
            <a:r>
              <a:rPr lang="en-GB" dirty="0">
                <a:effectLst/>
              </a:rPr>
              <a:t> on </a:t>
            </a:r>
            <a:r>
              <a:rPr lang="en-GB" sz="1200" kern="1200" dirty="0" err="1">
                <a:solidFill>
                  <a:schemeClr val="tx1"/>
                </a:solidFill>
                <a:effectLst/>
                <a:latin typeface="+mn-lt"/>
                <a:ea typeface="+mn-ea"/>
                <a:cs typeface="+mn-cs"/>
                <a:hlinkClick r:id="rId4"/>
              </a:rPr>
              <a:t>Unsplash</a:t>
            </a:r>
            <a:br>
              <a:rPr lang="en-GB" sz="1200" u="none" strike="noStrike"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27871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Jordan</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5738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Thomas Le</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5275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Gwen Ong</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0303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Jan Kolar / VUI Designer</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br>
              <a:rPr lang="en-GB" sz="1200" b="0" i="0" u="none" strike="noStrike"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84614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effectLst/>
              </a:rPr>
              <a:t>Photo by </a:t>
            </a:r>
            <a:r>
              <a:rPr lang="en-GB" sz="1200" kern="1200" dirty="0" err="1">
                <a:solidFill>
                  <a:schemeClr val="tx1"/>
                </a:solidFill>
                <a:effectLst/>
                <a:latin typeface="+mn-lt"/>
                <a:ea typeface="+mn-ea"/>
                <a:cs typeface="+mn-cs"/>
                <a:hlinkClick r:id="rId3"/>
              </a:rPr>
              <a:t>NeONBRAND</a:t>
            </a:r>
            <a:r>
              <a:rPr lang="en-GB" dirty="0">
                <a:effectLst/>
              </a:rPr>
              <a:t> on </a:t>
            </a:r>
            <a:r>
              <a:rPr lang="en-GB" sz="1200" kern="1200" dirty="0" err="1">
                <a:solidFill>
                  <a:schemeClr val="tx1"/>
                </a:solidFill>
                <a:effectLst/>
                <a:latin typeface="+mn-lt"/>
                <a:ea typeface="+mn-ea"/>
                <a:cs typeface="+mn-cs"/>
                <a:hlinkClick r:id="rId4"/>
              </a:rPr>
              <a:t>Unsplash</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Note on ‘escuela’ and ‘</a:t>
            </a:r>
            <a:r>
              <a:rPr lang="en-GB" sz="1200" kern="1200" dirty="0" err="1">
                <a:solidFill>
                  <a:schemeClr val="tx1"/>
                </a:solidFill>
                <a:effectLst/>
                <a:latin typeface="+mn-lt"/>
                <a:ea typeface="+mn-ea"/>
                <a:cs typeface="+mn-cs"/>
              </a:rPr>
              <a:t>colegio</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Both words appear in Y7 resources (‘</a:t>
            </a:r>
            <a:r>
              <a:rPr lang="en-GB" sz="1200" kern="1200" baseline="0" dirty="0" err="1">
                <a:solidFill>
                  <a:schemeClr val="tx1"/>
                </a:solidFill>
                <a:effectLst/>
                <a:latin typeface="+mn-lt"/>
                <a:ea typeface="+mn-ea"/>
                <a:cs typeface="+mn-cs"/>
              </a:rPr>
              <a:t>colegio</a:t>
            </a:r>
            <a:r>
              <a:rPr lang="en-GB" sz="1200" kern="1200" baseline="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as</a:t>
            </a:r>
            <a:r>
              <a:rPr lang="en-GB" sz="1200" kern="1200" baseline="0" dirty="0">
                <a:solidFill>
                  <a:schemeClr val="tx1"/>
                </a:solidFill>
                <a:effectLst/>
                <a:latin typeface="+mn-lt"/>
                <a:ea typeface="+mn-ea"/>
                <a:cs typeface="+mn-cs"/>
              </a:rPr>
              <a:t> a cluster word for the SSC [</a:t>
            </a:r>
            <a:r>
              <a:rPr lang="en-GB" sz="1200" kern="1200" baseline="0" dirty="0" err="1">
                <a:solidFill>
                  <a:schemeClr val="tx1"/>
                </a:solidFill>
                <a:effectLst/>
                <a:latin typeface="+mn-lt"/>
                <a:ea typeface="+mn-ea"/>
                <a:cs typeface="+mn-cs"/>
              </a:rPr>
              <a:t>gi</a:t>
            </a:r>
            <a:r>
              <a:rPr lang="en-GB" sz="1200" kern="1200" baseline="0" dirty="0">
                <a:solidFill>
                  <a:schemeClr val="tx1"/>
                </a:solidFill>
                <a:effectLst/>
                <a:latin typeface="+mn-lt"/>
                <a:ea typeface="+mn-ea"/>
                <a:cs typeface="+mn-cs"/>
              </a:rPr>
              <a:t>]). </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RAE defines these two words in a very similar way, and both words can be used indistinctively. However, there are some differences in terms of connotations. In some Spanish speaking countries, the differences will be connected to whether the education provided is public (escuela) or private (</a:t>
            </a:r>
            <a:r>
              <a:rPr lang="en-GB" sz="1200" kern="1200" dirty="0" err="1">
                <a:solidFill>
                  <a:schemeClr val="tx1"/>
                </a:solidFill>
                <a:effectLst/>
                <a:latin typeface="+mn-lt"/>
                <a:ea typeface="+mn-ea"/>
                <a:cs typeface="+mn-cs"/>
              </a:rPr>
              <a:t>colegio</a:t>
            </a:r>
            <a:r>
              <a:rPr lang="en-GB" sz="1200" kern="1200" dirty="0">
                <a:solidFill>
                  <a:schemeClr val="tx1"/>
                </a:solidFill>
                <a:effectLst/>
                <a:latin typeface="+mn-lt"/>
                <a:ea typeface="+mn-ea"/>
                <a:cs typeface="+mn-cs"/>
              </a:rPr>
              <a:t>), although this is not a clear-cut distinction and it will depend on the social context, region, etc.</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Spain, the word '</a:t>
            </a:r>
            <a:r>
              <a:rPr lang="en-GB" sz="1200" kern="1200" dirty="0" err="1">
                <a:solidFill>
                  <a:schemeClr val="tx1"/>
                </a:solidFill>
                <a:effectLst/>
                <a:latin typeface="+mn-lt"/>
                <a:ea typeface="+mn-ea"/>
                <a:cs typeface="+mn-cs"/>
              </a:rPr>
              <a:t>colegio</a:t>
            </a:r>
            <a:r>
              <a:rPr lang="en-GB" sz="1200" kern="1200" dirty="0">
                <a:solidFill>
                  <a:schemeClr val="tx1"/>
                </a:solidFill>
                <a:effectLst/>
                <a:latin typeface="+mn-lt"/>
                <a:ea typeface="+mn-ea"/>
                <a:cs typeface="+mn-cs"/>
              </a:rPr>
              <a:t>' is a much more frequent word to refer to 'primary school‘</a:t>
            </a:r>
            <a:r>
              <a:rPr lang="en-GB" sz="1200" kern="1200" baseline="0" dirty="0">
                <a:solidFill>
                  <a:schemeClr val="tx1"/>
                </a:solidFill>
                <a:effectLst/>
                <a:latin typeface="+mn-lt"/>
                <a:ea typeface="+mn-ea"/>
                <a:cs typeface="+mn-cs"/>
              </a:rPr>
              <a:t> (whether public or private). This </a:t>
            </a:r>
            <a:r>
              <a:rPr lang="en-GB" sz="1200" kern="1200" dirty="0">
                <a:solidFill>
                  <a:schemeClr val="tx1"/>
                </a:solidFill>
                <a:effectLst/>
                <a:latin typeface="+mn-lt"/>
                <a:ea typeface="+mn-ea"/>
                <a:cs typeface="+mn-cs"/>
              </a:rPr>
              <a:t>word used to describe the official type of educational institution; the acronym for any primary school in Spain is CEIP (</a:t>
            </a:r>
            <a:r>
              <a:rPr lang="en-GB" sz="1200" kern="1200" dirty="0" err="1">
                <a:solidFill>
                  <a:schemeClr val="tx1"/>
                </a:solidFill>
                <a:effectLst/>
                <a:latin typeface="+mn-lt"/>
                <a:ea typeface="+mn-ea"/>
                <a:cs typeface="+mn-cs"/>
              </a:rPr>
              <a:t>Colegio</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Educiación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Infantil</a:t>
            </a:r>
            <a:r>
              <a:rPr lang="en-GB" sz="1200" kern="1200" dirty="0">
                <a:solidFill>
                  <a:schemeClr val="tx1"/>
                </a:solidFill>
                <a:effectLst/>
                <a:latin typeface="+mn-lt"/>
                <a:ea typeface="+mn-ea"/>
                <a:cs typeface="+mn-cs"/>
              </a:rPr>
              <a:t> y </a:t>
            </a:r>
            <a:r>
              <a:rPr lang="en-GB" sz="1200" kern="1200" dirty="0" err="1">
                <a:solidFill>
                  <a:schemeClr val="tx1"/>
                </a:solidFill>
                <a:effectLst/>
                <a:latin typeface="+mn-lt"/>
                <a:ea typeface="+mn-ea"/>
                <a:cs typeface="+mn-cs"/>
              </a:rPr>
              <a:t>Primaria</a:t>
            </a:r>
            <a:r>
              <a:rPr lang="en-GB" sz="1200" kern="1200" dirty="0">
                <a:solidFill>
                  <a:schemeClr val="tx1"/>
                </a:solidFill>
                <a:effectLst/>
                <a:latin typeface="+mn-lt"/>
                <a:ea typeface="+mn-ea"/>
                <a:cs typeface="+mn-cs"/>
              </a:rPr>
              <a:t>), and it's also the word that people commonly use to talk about 'school'.</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word 'escuela' is mainly used for extra-curricular education. It's the official name used for music schools, language schools, etc. ('Escuela </a:t>
            </a:r>
            <a:r>
              <a:rPr lang="en-GB" sz="1200" kern="1200" dirty="0" err="1">
                <a:solidFill>
                  <a:schemeClr val="tx1"/>
                </a:solidFill>
                <a:effectLst/>
                <a:latin typeface="+mn-lt"/>
                <a:ea typeface="+mn-ea"/>
                <a:cs typeface="+mn-cs"/>
              </a:rPr>
              <a:t>Oficial</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Música</a:t>
            </a:r>
            <a:r>
              <a:rPr lang="en-GB" sz="1200" kern="1200" dirty="0">
                <a:solidFill>
                  <a:schemeClr val="tx1"/>
                </a:solidFill>
                <a:effectLst/>
                <a:latin typeface="+mn-lt"/>
                <a:ea typeface="+mn-ea"/>
                <a:cs typeface="+mn-cs"/>
              </a:rPr>
              <a:t>', 'Escuela </a:t>
            </a:r>
            <a:r>
              <a:rPr lang="en-GB" sz="1200" kern="1200" dirty="0" err="1">
                <a:solidFill>
                  <a:schemeClr val="tx1"/>
                </a:solidFill>
                <a:effectLst/>
                <a:latin typeface="+mn-lt"/>
                <a:ea typeface="+mn-ea"/>
                <a:cs typeface="+mn-cs"/>
              </a:rPr>
              <a:t>Oficial</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Idiomas</a:t>
            </a:r>
            <a:r>
              <a:rPr lang="en-GB" sz="1200" kern="1200" dirty="0">
                <a:solidFill>
                  <a:schemeClr val="tx1"/>
                </a:solidFill>
                <a:effectLst/>
                <a:latin typeface="+mn-lt"/>
                <a:ea typeface="+mn-ea"/>
                <a:cs typeface="+mn-cs"/>
              </a:rPr>
              <a:t>', etc.). 'Escuela' is also used for small primary schools, for example rural </a:t>
            </a:r>
            <a:r>
              <a:rPr lang="en-GB" sz="1200" kern="1200">
                <a:solidFill>
                  <a:schemeClr val="tx1"/>
                </a:solidFill>
                <a:effectLst/>
                <a:latin typeface="+mn-lt"/>
                <a:ea typeface="+mn-ea"/>
                <a:cs typeface="+mn-cs"/>
              </a:rPr>
              <a:t>schools (‘escuela</a:t>
            </a:r>
            <a:r>
              <a:rPr lang="en-GB" sz="1200" kern="1200" dirty="0">
                <a:solidFill>
                  <a:schemeClr val="tx1"/>
                </a:solidFill>
                <a:effectLst/>
                <a:latin typeface="+mn-lt"/>
                <a:ea typeface="+mn-ea"/>
                <a:cs typeface="+mn-cs"/>
              </a:rPr>
              <a:t> rural').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38671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Reading</a:t>
            </a:r>
            <a:r>
              <a:rPr lang="en-US" b="1" baseline="0" dirty="0"/>
              <a:t> activity</a:t>
            </a:r>
            <a:endParaRPr lang="en-US" b="1" dirty="0"/>
          </a:p>
          <a:p>
            <a:endParaRPr lang="en-US" b="1" dirty="0"/>
          </a:p>
          <a:p>
            <a:r>
              <a:rPr lang="en-US" b="1" dirty="0"/>
              <a:t>Timing: </a:t>
            </a:r>
            <a:r>
              <a:rPr lang="en-US" b="0" dirty="0"/>
              <a:t>6 minutes</a:t>
            </a:r>
          </a:p>
          <a:p>
            <a:endParaRPr lang="en-US" b="1" dirty="0"/>
          </a:p>
          <a:p>
            <a:r>
              <a:rPr lang="en-US" b="1" dirty="0"/>
              <a:t>Aim: </a:t>
            </a:r>
            <a:r>
              <a:rPr lang="en-US" b="0" dirty="0"/>
              <a:t>to</a:t>
            </a:r>
            <a:r>
              <a:rPr lang="en-US" b="0" baseline="0" dirty="0"/>
              <a:t> practise connecting regular gender marking on nouns with the corresponding definite article (i.e. –o = el, –a = la)</a:t>
            </a:r>
            <a:endParaRPr lang="en-US" b="0" dirty="0"/>
          </a:p>
          <a:p>
            <a:endParaRPr lang="en-US" b="1" dirty="0"/>
          </a:p>
          <a:p>
            <a:r>
              <a:rPr lang="en-US" b="1" dirty="0"/>
              <a:t>Procedure:</a:t>
            </a:r>
          </a:p>
          <a:p>
            <a:r>
              <a:rPr lang="en-US" b="0" dirty="0"/>
              <a:t>1. Students write 1-8.</a:t>
            </a:r>
          </a:p>
          <a:p>
            <a:r>
              <a:rPr lang="en-US" b="0" dirty="0"/>
              <a:t>2. For each item they write the correct answer</a:t>
            </a:r>
            <a:r>
              <a:rPr lang="en-US" b="0" baseline="0" dirty="0"/>
              <a:t>.</a:t>
            </a:r>
          </a:p>
          <a:p>
            <a:r>
              <a:rPr lang="en-US" b="0" baseline="0" dirty="0"/>
              <a:t>3. In checking feedback, teacher can ask ‘¿</a:t>
            </a:r>
            <a:r>
              <a:rPr lang="en-US" b="0" baseline="0" dirty="0" err="1"/>
              <a:t>Quién</a:t>
            </a:r>
            <a:r>
              <a:rPr lang="en-US" b="0" baseline="0" dirty="0"/>
              <a:t> tiene la </a:t>
            </a:r>
            <a:r>
              <a:rPr lang="en-US" b="0" baseline="0" dirty="0" err="1"/>
              <a:t>respuesta</a:t>
            </a:r>
            <a:r>
              <a:rPr lang="en-US" b="0" baseline="0" dirty="0"/>
              <a:t>? ‘</a:t>
            </a:r>
            <a:r>
              <a:rPr lang="en-US" b="0" baseline="0" dirty="0" err="1"/>
              <a:t>Respuesta</a:t>
            </a:r>
            <a:r>
              <a:rPr lang="en-US" b="0" baseline="0" dirty="0"/>
              <a:t>’ [488] is introduced this week.</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baseline="0" dirty="0">
                <a:solidFill>
                  <a:schemeClr val="tx1"/>
                </a:solidFill>
                <a:effectLst/>
                <a:latin typeface="+mn-lt"/>
                <a:ea typeface="Calibri"/>
                <a:cs typeface="Calibri"/>
                <a:sym typeface="Calibri"/>
              </a:rPr>
              <a:t>museo [1114]; banco [728]; teatro [605]; centro [316]; mercado [487]; tienda [1515]; plaza [806]; iglesia [437]; escuela [424]; ciudad [178]; barco [1384]; monumento [3149]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 EXTENSION SLIDE</a:t>
            </a:r>
          </a:p>
          <a:p>
            <a:r>
              <a:rPr lang="en-GB" b="0" dirty="0"/>
              <a:t>Note that students can opt to produce</a:t>
            </a:r>
            <a:r>
              <a:rPr lang="en-GB" b="0" baseline="0" dirty="0"/>
              <a:t> the sentences in any order.  The shapes are triggered to reveal the English translation when the shape itself is clicked.</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is an opportunity to use the new target language word ‘</a:t>
            </a:r>
            <a:r>
              <a:rPr lang="en-GB" baseline="0" dirty="0" err="1"/>
              <a:t>respuesta</a:t>
            </a:r>
            <a:r>
              <a:rPr lang="en-GB" baseline="0" dirty="0"/>
              <a:t>’ [488]. For example, when an answer is volunteered, other students can be asked ‘¿La </a:t>
            </a:r>
            <a:r>
              <a:rPr lang="en-GB" baseline="0"/>
              <a:t>respuesta es </a:t>
            </a:r>
            <a:r>
              <a:rPr lang="en-GB" baseline="0" dirty="0"/>
              <a:t>correcta?’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Listening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US" b="1" dirty="0"/>
              <a:t>Timing: </a:t>
            </a:r>
            <a:r>
              <a:rPr lang="en-US" b="0" dirty="0"/>
              <a:t>8 minutes</a:t>
            </a:r>
          </a:p>
          <a:p>
            <a:endParaRPr lang="en-US" b="1" dirty="0"/>
          </a:p>
          <a:p>
            <a:r>
              <a:rPr lang="en-US" b="1" dirty="0"/>
              <a:t>Aim: </a:t>
            </a:r>
            <a:r>
              <a:rPr lang="en-US" b="0" dirty="0"/>
              <a:t>to</a:t>
            </a:r>
            <a:r>
              <a:rPr lang="en-US" b="0" baseline="0" dirty="0"/>
              <a:t> practise connecting definite articles to nouns that have regular gender marking; to consolidate understanding of adjectives</a:t>
            </a:r>
            <a:endParaRPr lang="en-US" b="1" dirty="0"/>
          </a:p>
          <a:p>
            <a:endParaRPr lang="en-US" b="1" dirty="0"/>
          </a:p>
          <a:p>
            <a:r>
              <a:rPr lang="en-US" b="1" dirty="0"/>
              <a:t>Procedure:</a:t>
            </a:r>
          </a:p>
          <a:p>
            <a:r>
              <a:rPr lang="en-US" b="0" dirty="0"/>
              <a:t>1. Teacher plays the audio. The first</a:t>
            </a:r>
            <a:r>
              <a:rPr lang="en-US" b="0" baseline="0" dirty="0"/>
              <a:t> time, students will just tick the definite article that they hear.</a:t>
            </a:r>
            <a:endParaRPr lang="en-US" b="0" dirty="0"/>
          </a:p>
          <a:p>
            <a:r>
              <a:rPr lang="en-US" b="0" dirty="0"/>
              <a:t>2. Students</a:t>
            </a:r>
            <a:r>
              <a:rPr lang="en-US" b="0" baseline="0" dirty="0"/>
              <a:t> then have 1 minute to look through the words in the next column and decide what the answer will be, based on the definite article. They then write this.</a:t>
            </a:r>
            <a:endParaRPr lang="en-US" b="0" dirty="0"/>
          </a:p>
          <a:p>
            <a:r>
              <a:rPr lang="en-US" b="0" dirty="0"/>
              <a:t>3.  Play the audio one more time – this time, students</a:t>
            </a:r>
            <a:r>
              <a:rPr lang="en-US" b="0" baseline="0" dirty="0"/>
              <a:t> note down the ‘extra information’ in English. These adjectives have all been previously taught.</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b="1" baseline="0" dirty="0"/>
              <a:t> </a:t>
            </a:r>
            <a:r>
              <a:rPr lang="en-GB" baseline="0" dirty="0"/>
              <a:t>The adjectives ‘simpatico’, ‘</a:t>
            </a:r>
            <a:r>
              <a:rPr lang="en-GB" baseline="0" dirty="0" err="1"/>
              <a:t>bajo</a:t>
            </a:r>
            <a:r>
              <a:rPr lang="en-GB" baseline="0" dirty="0"/>
              <a:t>’  and ‘</a:t>
            </a:r>
            <a:r>
              <a:rPr lang="en-GB" baseline="0" dirty="0" err="1"/>
              <a:t>guapo</a:t>
            </a:r>
            <a:r>
              <a:rPr lang="en-GB" baseline="0" dirty="0"/>
              <a:t>’ are from T1.1 Week 3, the week just revisited as part of </a:t>
            </a:r>
            <a:r>
              <a:rPr lang="en-GB" baseline="0" dirty="0" err="1"/>
              <a:t>quizlet</a:t>
            </a:r>
            <a:r>
              <a:rPr lang="en-GB" baseline="0" dirty="0"/>
              <a:t> homework.</a:t>
            </a:r>
            <a:endParaRPr lang="en-US" b="0" dirty="0"/>
          </a:p>
          <a:p>
            <a:endParaRPr lang="en-US" b="0" dirty="0"/>
          </a:p>
          <a:p>
            <a:r>
              <a:rPr lang="en-US" b="1" dirty="0"/>
              <a:t>Transcript:</a:t>
            </a:r>
          </a:p>
          <a:p>
            <a:endParaRPr lang="en-US"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 [mercado]</a:t>
            </a:r>
            <a:r>
              <a:rPr lang="en-GB" baseline="0" dirty="0"/>
              <a:t> es </a:t>
            </a:r>
            <a:r>
              <a:rPr lang="en-GB" baseline="0" dirty="0" err="1"/>
              <a:t>barato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a:t>
            </a:r>
            <a:r>
              <a:rPr lang="en-GB" baseline="0" dirty="0" err="1"/>
              <a:t>iglesia</a:t>
            </a:r>
            <a:r>
              <a:rPr lang="en-GB" baseline="0" dirty="0"/>
              <a:t>] </a:t>
            </a:r>
            <a:r>
              <a:rPr lang="en-GB" baseline="0" dirty="0" err="1"/>
              <a:t>está</a:t>
            </a:r>
            <a:r>
              <a:rPr lang="en-GB" baseline="0" dirty="0"/>
              <a:t> </a:t>
            </a:r>
            <a:r>
              <a:rPr lang="en-GB" baseline="0" dirty="0" err="1"/>
              <a:t>lejos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 [</a:t>
            </a:r>
            <a:r>
              <a:rPr lang="en-GB" baseline="0" dirty="0" err="1"/>
              <a:t>museo</a:t>
            </a:r>
            <a:r>
              <a:rPr lang="en-GB" baseline="0" dirty="0"/>
              <a:t>] es </a:t>
            </a:r>
            <a:r>
              <a:rPr lang="en-GB" baseline="0" dirty="0" err="1"/>
              <a:t>caro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a:t>
            </a:r>
            <a:r>
              <a:rPr lang="en-GB" baseline="0" dirty="0" err="1"/>
              <a:t>escuela</a:t>
            </a:r>
            <a:r>
              <a:rPr lang="en-GB" baseline="0" dirty="0"/>
              <a:t>] es </a:t>
            </a:r>
            <a:r>
              <a:rPr lang="en-GB" baseline="0" dirty="0" err="1"/>
              <a:t>fea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[tienda de </a:t>
            </a:r>
            <a:r>
              <a:rPr lang="en-GB" baseline="0" dirty="0" err="1"/>
              <a:t>música</a:t>
            </a:r>
            <a:r>
              <a:rPr lang="en-GB" baseline="0" dirty="0"/>
              <a:t>] es </a:t>
            </a:r>
            <a:r>
              <a:rPr lang="en-GB" baseline="0" dirty="0" err="1"/>
              <a:t>buena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[ciudad] es </a:t>
            </a:r>
            <a:r>
              <a:rPr lang="en-GB" baseline="0" dirty="0" err="1"/>
              <a:t>bonita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a:t>
            </a:r>
            <a:r>
              <a:rPr lang="en-GB" baseline="0" dirty="0" err="1"/>
              <a:t>chica</a:t>
            </a:r>
            <a:r>
              <a:rPr lang="en-GB" baseline="0" dirty="0"/>
              <a:t>] es </a:t>
            </a:r>
            <a:r>
              <a:rPr lang="en-GB" baseline="0" dirty="0" err="1"/>
              <a:t>simpática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 [director] es bajo.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a:t>
            </a:r>
            <a:r>
              <a:rPr lang="en-GB" baseline="0" dirty="0" err="1"/>
              <a:t>autora</a:t>
            </a:r>
            <a:r>
              <a:rPr lang="en-GB" baseline="0" dirty="0"/>
              <a:t>] </a:t>
            </a:r>
            <a:r>
              <a:rPr lang="en-GB" baseline="0" dirty="0" err="1"/>
              <a:t>está</a:t>
            </a:r>
            <a:r>
              <a:rPr lang="en-GB" baseline="0" dirty="0"/>
              <a:t> </a:t>
            </a:r>
            <a:r>
              <a:rPr lang="en-GB" baseline="0" dirty="0" err="1"/>
              <a:t>cerca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 [</a:t>
            </a:r>
            <a:r>
              <a:rPr lang="en-GB" baseline="0" dirty="0" err="1"/>
              <a:t>profesor</a:t>
            </a:r>
            <a:r>
              <a:rPr lang="en-GB" baseline="0" dirty="0"/>
              <a:t>] es </a:t>
            </a:r>
            <a:r>
              <a:rPr lang="en-GB" baseline="0" dirty="0" err="1"/>
              <a:t>guapo</a:t>
            </a:r>
            <a:r>
              <a:rPr lang="en-GB" baseline="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baseline="0" dirty="0">
                <a:solidFill>
                  <a:schemeClr val="tx1"/>
                </a:solidFill>
                <a:effectLst/>
                <a:latin typeface="+mn-lt"/>
                <a:ea typeface="Calibri"/>
                <a:cs typeface="Calibri"/>
                <a:sym typeface="Calibri"/>
              </a:rPr>
              <a:t>museo [1114]; banco [728]; teatro [605]; centro [316]; mercado [487]; tienda [1515]; plaza [806]; iglesia [437]; escuela [424]; ciudad [178]; barco [1384]; monumento [3149]; autor/a [513]; profesor/a [501]; director/a [592]; chico [727]; chica [1129]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340780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Paired</a:t>
            </a:r>
            <a:r>
              <a:rPr lang="en-US" b="1" baseline="0" dirty="0"/>
              <a:t> listening/speaking</a:t>
            </a:r>
            <a:endParaRPr lang="en-US" b="1" dirty="0"/>
          </a:p>
          <a:p>
            <a:endParaRPr lang="en-US" b="1" dirty="0"/>
          </a:p>
          <a:p>
            <a:r>
              <a:rPr lang="en-US" b="1" dirty="0"/>
              <a:t>Timing:</a:t>
            </a:r>
          </a:p>
          <a:p>
            <a:endParaRPr lang="en-US" b="1" dirty="0"/>
          </a:p>
          <a:p>
            <a:r>
              <a:rPr lang="en-US" b="1" dirty="0"/>
              <a:t>Aim: </a:t>
            </a:r>
            <a:r>
              <a:rPr lang="en-US" b="0" dirty="0"/>
              <a:t>to practise producing and understanding the definite article in the oral modality</a:t>
            </a:r>
          </a:p>
          <a:p>
            <a:endParaRPr lang="en-US" b="1" dirty="0"/>
          </a:p>
          <a:p>
            <a:r>
              <a:rPr lang="en-US" b="1" dirty="0"/>
              <a:t>Procedure:</a:t>
            </a:r>
          </a:p>
          <a:p>
            <a:r>
              <a:rPr lang="en-US" b="0" dirty="0"/>
              <a:t>1. Teacher checks understanding of</a:t>
            </a:r>
            <a:r>
              <a:rPr lang="en-US" b="0" baseline="0" dirty="0"/>
              <a:t> ‘</a:t>
            </a:r>
            <a:r>
              <a:rPr lang="en-US" b="0" baseline="0" dirty="0" err="1"/>
              <a:t>en</a:t>
            </a:r>
            <a:r>
              <a:rPr lang="en-US" b="0" baseline="0" dirty="0"/>
              <a:t> </a:t>
            </a:r>
            <a:r>
              <a:rPr lang="en-US" b="0" baseline="0" dirty="0" err="1"/>
              <a:t>parejas</a:t>
            </a:r>
            <a:r>
              <a:rPr lang="en-US" b="0" baseline="0" dirty="0"/>
              <a:t>’.</a:t>
            </a:r>
            <a:endParaRPr lang="en-US" b="0" dirty="0"/>
          </a:p>
          <a:p>
            <a:r>
              <a:rPr lang="en-US" b="0" dirty="0"/>
              <a:t>2. Teacher uses this slide and slide 25 to explain instructions</a:t>
            </a:r>
            <a:r>
              <a:rPr lang="en-US" b="0" baseline="0" dirty="0"/>
              <a:t> and model activity.</a:t>
            </a:r>
          </a:p>
          <a:p>
            <a:r>
              <a:rPr lang="en-US" b="0" baseline="0" dirty="0"/>
              <a:t>3. During the activity, the pictures on slide 27 will be displayed for all to see in class. The person speaking will use their prompt cards (slide 26), which only they should be able to see (these will be printed).</a:t>
            </a:r>
            <a:endParaRPr lang="en-US" b="0" dirty="0"/>
          </a:p>
          <a:p>
            <a:r>
              <a:rPr lang="en-US" b="0" dirty="0"/>
              <a:t>4.</a:t>
            </a:r>
            <a:r>
              <a:rPr lang="en-US" b="0" baseline="0" dirty="0"/>
              <a:t> The person listening will be writing down the sentences they hear in Spanish, including the missing noun that is represented by picture A or B, for each item.</a:t>
            </a:r>
          </a:p>
          <a:p>
            <a:endParaRPr lang="en-US" b="0" dirty="0"/>
          </a:p>
          <a:p>
            <a:r>
              <a:rPr lang="en-US" b="1"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To</a:t>
            </a:r>
            <a:r>
              <a:rPr lang="en-GB" baseline="0" dirty="0"/>
              <a:t> say sentences accurately, students will need to be use adjectival gender agreement (e.g. la plaza es </a:t>
            </a:r>
            <a:r>
              <a:rPr lang="en-GB" baseline="0" dirty="0" err="1"/>
              <a:t>famos</a:t>
            </a:r>
            <a:r>
              <a:rPr lang="en-GB" u="sng" baseline="0" dirty="0" err="1"/>
              <a:t>a</a:t>
            </a:r>
            <a:r>
              <a:rPr lang="en-GB" u="sng" baseline="0" dirty="0"/>
              <a:t>)</a:t>
            </a:r>
            <a:r>
              <a:rPr lang="en-GB" u="none" baseline="0" dirty="0"/>
              <a:t>.  While this should be encouraged, the main focus of the activity is on comprehension and production of the definite article el/la with a noun of the same gender.</a:t>
            </a:r>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Pairs</a:t>
            </a:r>
            <a:r>
              <a:rPr lang="en-GB" baseline="0" dirty="0"/>
              <a:t> of pictures are contrasted for masculine/feminine gender, so only one option can match the definite article.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Prompt</a:t>
            </a:r>
            <a:r>
              <a:rPr lang="en-GB" baseline="0" dirty="0"/>
              <a:t> cards</a:t>
            </a:r>
            <a:endParaRPr lang="en-GB" dirty="0"/>
          </a:p>
          <a:p>
            <a:r>
              <a:rPr lang="en-GB" b="1" dirty="0"/>
              <a:t>DO NOT DISPLAY</a:t>
            </a:r>
            <a:r>
              <a:rPr lang="en-GB" b="1" baseline="0" dirty="0"/>
              <a:t> IN CLASS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5005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To</a:t>
            </a:r>
            <a:r>
              <a:rPr lang="en-GB" sz="1200" b="1" i="0" kern="1200" baseline="0" dirty="0">
                <a:solidFill>
                  <a:schemeClr val="tx1"/>
                </a:solidFill>
                <a:effectLst/>
                <a:latin typeface="+mn-lt"/>
                <a:ea typeface="+mn-ea"/>
                <a:cs typeface="+mn-cs"/>
              </a:rPr>
              <a:t> display for all students during activity. This avoids having to print/create cards for this activity.</a:t>
            </a:r>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6a by </a:t>
            </a:r>
            <a:r>
              <a:rPr lang="en-GB" sz="1200" b="0" i="0" kern="1200" dirty="0">
                <a:solidFill>
                  <a:schemeClr val="tx1"/>
                </a:solidFill>
                <a:effectLst/>
                <a:latin typeface="+mn-lt"/>
                <a:ea typeface="+mn-ea"/>
                <a:cs typeface="+mn-cs"/>
                <a:hlinkClick r:id="rId3"/>
              </a:rPr>
              <a:t>JD Chow</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6b  </a:t>
            </a:r>
            <a:r>
              <a:rPr lang="en-GB" sz="1200" b="0" i="0" kern="1200" dirty="0">
                <a:solidFill>
                  <a:schemeClr val="tx1"/>
                </a:solidFill>
                <a:effectLst/>
                <a:latin typeface="+mn-lt"/>
                <a:ea typeface="+mn-ea"/>
                <a:cs typeface="+mn-cs"/>
                <a:hlinkClick r:id="rId5"/>
              </a:rPr>
              <a:t>freestocks.org</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Credits</a:t>
            </a:r>
            <a:r>
              <a:rPr lang="en-GB" sz="1200" b="0" i="0" kern="1200" baseline="0" dirty="0">
                <a:solidFill>
                  <a:schemeClr val="tx1"/>
                </a:solidFill>
                <a:effectLst/>
                <a:latin typeface="+mn-lt"/>
                <a:ea typeface="+mn-ea"/>
                <a:cs typeface="+mn-cs"/>
              </a:rPr>
              <a:t> given to other images in earlier slides.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4925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Person B 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34104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Person A 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06822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[ge],</a:t>
            </a:r>
            <a:r>
              <a:rPr lang="en-GB" b="0" baseline="0" dirty="0"/>
              <a:t> </a:t>
            </a:r>
            <a:r>
              <a:rPr lang="en-GB" b="0" dirty="0"/>
              <a:t>[</a:t>
            </a:r>
            <a:r>
              <a:rPr lang="en-GB" b="0" dirty="0" err="1"/>
              <a:t>gi</a:t>
            </a:r>
            <a:r>
              <a:rPr lang="en-GB" b="0" dirty="0"/>
              <a:t>]</a:t>
            </a:r>
            <a:br>
              <a:rPr lang="en-GB" b="0" dirty="0"/>
            </a:br>
            <a:r>
              <a:rPr lang="en-GB" b="0" dirty="0"/>
              <a:t>Consolidation</a:t>
            </a:r>
            <a:r>
              <a:rPr lang="en-GB" b="0" baseline="0" dirty="0"/>
              <a:t> of</a:t>
            </a:r>
            <a:r>
              <a:rPr lang="en-GB" b="0" dirty="0"/>
              <a:t> singular definite article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a:t>
            </a:r>
            <a:r>
              <a:rPr lang="es-ES" sz="1200" b="0" dirty="0">
                <a:solidFill>
                  <a:prstClr val="white"/>
                </a:solidFill>
              </a:rPr>
              <a:t>está </a:t>
            </a:r>
            <a:r>
              <a:rPr lang="es-ES" sz="1200" b="0" dirty="0" err="1">
                <a:solidFill>
                  <a:prstClr val="white"/>
                </a:solidFill>
              </a:rPr>
              <a:t>for</a:t>
            </a:r>
            <a:r>
              <a:rPr lang="es-ES" sz="1200" b="0" dirty="0">
                <a:solidFill>
                  <a:prstClr val="white"/>
                </a:solidFill>
              </a:rPr>
              <a:t> </a:t>
            </a:r>
            <a:r>
              <a:rPr lang="es-ES" sz="1200" b="0" dirty="0" err="1">
                <a:solidFill>
                  <a:prstClr val="white"/>
                </a:solidFill>
              </a:rPr>
              <a:t>location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7.1.2.5 (introduce) </a:t>
            </a:r>
            <a:r>
              <a:rPr lang="es-ES" sz="1200" b="0" i="0" u="none" strike="noStrike" kern="1200" cap="none" baseline="0" dirty="0">
                <a:solidFill>
                  <a:schemeClr val="tx1"/>
                </a:solidFill>
                <a:effectLst/>
                <a:latin typeface="+mn-lt"/>
                <a:ea typeface="Calibri"/>
                <a:cs typeface="Calibri"/>
                <a:sym typeface="Calibri"/>
              </a:rPr>
              <a:t>museo [1114]; banco [728]; teatro [605]; centro [316]; mercado [487]; tienda [1515]; plaza [806]; iglesia [437]; escuela [424]; ciudad [178]; entre [63]; el, la [1]; lejos [833]; cerca [1042]; respuesta [488]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cap="none" baseline="0" dirty="0">
                <a:solidFill>
                  <a:schemeClr val="tx1"/>
                </a:solidFill>
                <a:effectLst/>
                <a:latin typeface="+mn-lt"/>
                <a:ea typeface="Calibri"/>
                <a:cs typeface="Calibri"/>
                <a:sym typeface="Calibri"/>
              </a:rPr>
              <a:t>7.1.2.2 (</a:t>
            </a:r>
            <a:r>
              <a:rPr lang="es-ES" sz="1200" b="1" i="0" u="none" strike="noStrike" kern="1200" cap="none" baseline="0" dirty="0" err="1">
                <a:solidFill>
                  <a:schemeClr val="tx1"/>
                </a:solidFill>
                <a:effectLst/>
                <a:latin typeface="+mn-lt"/>
                <a:ea typeface="Calibri"/>
                <a:cs typeface="Calibri"/>
                <a:sym typeface="Calibri"/>
              </a:rPr>
              <a:t>revisit</a:t>
            </a:r>
            <a:r>
              <a:rPr lang="es-ES" sz="1200" b="1" i="0" u="none" strike="noStrike" kern="1200" cap="none" baseline="0" dirty="0">
                <a:solidFill>
                  <a:schemeClr val="tx1"/>
                </a:solidFill>
                <a:effectLst/>
                <a:latin typeface="+mn-lt"/>
                <a:ea typeface="Calibri"/>
                <a:cs typeface="Calibri"/>
                <a:sym typeface="Calibri"/>
              </a:rPr>
              <a:t>) </a:t>
            </a:r>
            <a:r>
              <a:rPr lang="es-ES" sz="1200" b="0" i="0" u="none" strike="noStrike" kern="1200" cap="none" baseline="0" dirty="0">
                <a:solidFill>
                  <a:schemeClr val="tx1"/>
                </a:solidFill>
                <a:effectLst/>
                <a:latin typeface="+mn-lt"/>
                <a:ea typeface="Calibri"/>
                <a:cs typeface="Calibri"/>
                <a:sym typeface="Calibri"/>
              </a:rPr>
              <a:t>uno [425]; dos [64]; tres [134]; cuatro [241]; cinco [284]; seis [438]; siete [603]; ocho [641]; nueve [991]; diez [449]; once [1700]; doce [1138]; color [358]; plan [625]; flor [739]; autor/a [513]; profesor/a [501]; director/a [592]; número [324]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s-ES" sz="1200" b="0" i="0" dirty="0">
                <a:solidFill>
                  <a:schemeClr val="dk1"/>
                </a:solidFill>
                <a:latin typeface="+mn-lt"/>
                <a:ea typeface="Calibri"/>
                <a:cs typeface="Calibri"/>
                <a:sym typeface="Calibri"/>
              </a:rPr>
              <a:t>tener [19]; tengo; tiene; tienes; moneda [1577]; cama [609]; casa [106]; cámara [903]; bicicleta [3684]; libro [230]; barco [1384]; bolígrafo [&gt;5000]; gato [1728]; ¿qué? [50]; nuevo [94]; un/a [6]; lee [leer-209]; frase [1036]; letra [977]; papel [393]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63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Phonics</a:t>
            </a:r>
            <a:r>
              <a:rPr lang="en-US" b="1" baseline="0" dirty="0"/>
              <a:t> activity</a:t>
            </a:r>
          </a:p>
          <a:p>
            <a:endParaRPr lang="en-US" b="1" dirty="0"/>
          </a:p>
          <a:p>
            <a:r>
              <a:rPr lang="en-US" b="1" dirty="0"/>
              <a:t>Timing: </a:t>
            </a:r>
            <a:r>
              <a:rPr lang="en-US" b="0" dirty="0"/>
              <a:t>6</a:t>
            </a:r>
            <a:r>
              <a:rPr lang="en-US" b="0" baseline="0" dirty="0"/>
              <a:t> minutes</a:t>
            </a:r>
            <a:endParaRPr lang="en-US" b="0" dirty="0"/>
          </a:p>
          <a:p>
            <a:endParaRPr lang="en-US" b="1" dirty="0"/>
          </a:p>
          <a:p>
            <a:r>
              <a:rPr lang="en-US" b="1" dirty="0"/>
              <a:t>Aim: </a:t>
            </a:r>
            <a:r>
              <a:rPr lang="en-US" b="0" dirty="0"/>
              <a:t>to practise mapping sound to spelling in a longer text; to revisit previously</a:t>
            </a:r>
            <a:r>
              <a:rPr lang="en-US" b="0" baseline="0" dirty="0"/>
              <a:t> taught vocabulary</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Students listen and complete the dialogue</a:t>
            </a:r>
            <a:r>
              <a:rPr lang="en-GB" sz="1200" b="0" i="0" kern="1200" baseline="0" dirty="0">
                <a:solidFill>
                  <a:schemeClr val="tx1"/>
                </a:solidFill>
                <a:effectLst/>
                <a:latin typeface="+mn-lt"/>
                <a:ea typeface="+mn-ea"/>
                <a:cs typeface="+mn-cs"/>
              </a:rPr>
              <a:t> with</a:t>
            </a:r>
            <a:r>
              <a:rPr lang="en-GB" sz="1200" b="0" i="0" kern="1200" dirty="0">
                <a:solidFill>
                  <a:schemeClr val="tx1"/>
                </a:solidFill>
                <a:effectLst/>
                <a:latin typeface="+mn-lt"/>
                <a:ea typeface="+mn-ea"/>
                <a:cs typeface="+mn-cs"/>
              </a:rPr>
              <a:t> the target SSCs ‘GI’ and ‘GE’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See next slide for completed version (with</a:t>
            </a:r>
            <a:r>
              <a:rPr lang="en-GB" sz="1200" b="0" i="0" kern="1200" baseline="0" dirty="0">
                <a:solidFill>
                  <a:schemeClr val="tx1"/>
                </a:solidFill>
                <a:effectLst/>
                <a:latin typeface="+mn-lt"/>
                <a:ea typeface="+mn-ea"/>
                <a:cs typeface="+mn-cs"/>
              </a:rPr>
              <a:t> all the missing SSCs)</a:t>
            </a:r>
            <a:endParaRPr lang="en-US" b="0" dirty="0"/>
          </a:p>
          <a:p>
            <a:endParaRPr lang="en-US" b="0" dirty="0"/>
          </a:p>
          <a:p>
            <a:r>
              <a:rPr lang="en-US" b="1"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This</a:t>
            </a:r>
            <a:r>
              <a:rPr lang="en-GB" sz="1200" b="0" i="0" kern="1200" baseline="0" dirty="0">
                <a:solidFill>
                  <a:schemeClr val="tx1"/>
                </a:solidFill>
                <a:effectLst/>
                <a:latin typeface="+mn-lt"/>
                <a:ea typeface="+mn-ea"/>
                <a:cs typeface="+mn-cs"/>
              </a:rPr>
              <a:t> dialogue can also be used for a dictation or for a read aloud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a:t>
            </a:r>
            <a:r>
              <a:rPr lang="en-GB" b="0" baseline="0" dirty="0"/>
              <a:t>fully readable </a:t>
            </a:r>
            <a:r>
              <a:rPr lang="en-GB" baseline="0" dirty="0"/>
              <a:t>text (i.e., a text that includes 100% or near to 100% previously taught language) could be used for a dictation. All words except ‘de </a:t>
            </a:r>
            <a:r>
              <a:rPr lang="en-GB" baseline="0" dirty="0" err="1"/>
              <a:t>todo</a:t>
            </a:r>
            <a:r>
              <a:rPr lang="en-GB" baseline="0" dirty="0"/>
              <a:t>’ have previously been encountered as vocabulary items or phonics practice words.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help students understand ‘de’ </a:t>
            </a:r>
            <a:r>
              <a:rPr lang="en-GB" baseline="0" dirty="0" err="1"/>
              <a:t>todo</a:t>
            </a:r>
            <a:r>
              <a:rPr lang="en-GB" baseline="0" dirty="0"/>
              <a:t>’, use slightly exaggerated intonation here and when listing the subjects that follow. This should be sufficient to elicit the meaning from students.</a:t>
            </a: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3"/>
              </a:rPr>
              <a:t>Fikri</a:t>
            </a:r>
            <a:r>
              <a:rPr lang="en-GB" sz="1200" b="0" i="0" kern="1200" dirty="0">
                <a:solidFill>
                  <a:schemeClr val="tx1"/>
                </a:solidFill>
                <a:effectLst/>
                <a:latin typeface="+mn-lt"/>
                <a:ea typeface="+mn-ea"/>
                <a:cs typeface="+mn-cs"/>
                <a:hlinkClick r:id="rId3"/>
              </a:rPr>
              <a:t> </a:t>
            </a:r>
            <a:r>
              <a:rPr lang="en-GB" sz="1200" b="0" i="0" kern="1200" dirty="0" err="1">
                <a:solidFill>
                  <a:schemeClr val="tx1"/>
                </a:solidFill>
                <a:effectLst/>
                <a:latin typeface="+mn-lt"/>
                <a:ea typeface="+mn-ea"/>
                <a:cs typeface="+mn-cs"/>
                <a:hlinkClick r:id="rId3"/>
              </a:rPr>
              <a:t>Rasyid</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endParaRPr lang="en-US" b="1" dirty="0"/>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ED7D31"/>
                </a:solidFill>
                <a:effectLst/>
                <a:uLnTx/>
                <a:uFillTx/>
              </a:rPr>
              <a:t>¿</a:t>
            </a:r>
            <a:r>
              <a:rPr kumimoji="0" lang="en-GB" sz="1200" b="0" i="0" u="none" strike="noStrike" kern="0" cap="none" spc="0" normalizeH="0" baseline="0" noProof="0" dirty="0" err="1">
                <a:ln>
                  <a:noFill/>
                </a:ln>
                <a:solidFill>
                  <a:srgbClr val="ED7D31"/>
                </a:solidFill>
                <a:effectLst/>
                <a:uLnTx/>
                <a:uFillTx/>
              </a:rPr>
              <a:t>Dónde</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ED7D31"/>
                </a:solidFill>
                <a:effectLst/>
                <a:uLnTx/>
                <a:uFillTx/>
              </a:rPr>
              <a:t>está</a:t>
            </a:r>
            <a:r>
              <a:rPr kumimoji="0" lang="en-GB" sz="1200" b="0" i="0" u="none" strike="noStrike" kern="0" cap="none" spc="0" normalizeH="0" baseline="0" noProof="0" dirty="0">
                <a:ln>
                  <a:noFill/>
                </a:ln>
                <a:solidFill>
                  <a:srgbClr val="ED7D31"/>
                </a:solidFill>
                <a:effectLst/>
                <a:uLnTx/>
                <a:uFillTx/>
              </a:rPr>
              <a:t> Tomás? </a:t>
            </a:r>
            <a:r>
              <a:rPr kumimoji="0" lang="en-GB" sz="1200" b="0" i="0" u="none" strike="noStrike" kern="0" cap="none" spc="0" normalizeH="0" baseline="0" noProof="0" dirty="0" err="1">
                <a:ln>
                  <a:noFill/>
                </a:ln>
                <a:solidFill>
                  <a:srgbClr val="002060"/>
                </a:solidFill>
                <a:effectLst/>
                <a:uLnTx/>
                <a:uFillTx/>
              </a:rPr>
              <a:t>Está</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en</a:t>
            </a:r>
            <a:r>
              <a:rPr kumimoji="0" lang="en-GB" sz="1200" b="0" i="0" u="none" strike="noStrike" kern="0" cap="none" spc="0" normalizeH="0" baseline="0" noProof="0" dirty="0">
                <a:ln>
                  <a:noFill/>
                </a:ln>
                <a:solidFill>
                  <a:srgbClr val="002060"/>
                </a:solidFill>
                <a:effectLst/>
                <a:uLnTx/>
                <a:uFillTx/>
              </a:rPr>
              <a:t> Girona. </a:t>
            </a:r>
            <a:r>
              <a:rPr kumimoji="0" lang="en-GB" sz="1200" b="0" i="0" u="none" strike="noStrike" kern="0" cap="none" spc="0" normalizeH="0" baseline="0" noProof="0" dirty="0" err="1">
                <a:ln>
                  <a:noFill/>
                </a:ln>
                <a:solidFill>
                  <a:srgbClr val="002060"/>
                </a:solidFill>
                <a:effectLst/>
                <a:uLnTx/>
                <a:uFillTx/>
              </a:rPr>
              <a:t>Estudia</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allí</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a:ln>
                  <a:noFill/>
                </a:ln>
                <a:solidFill>
                  <a:srgbClr val="ED7D31"/>
                </a:solidFill>
                <a:effectLst/>
                <a:uLnTx/>
                <a:uFillTx/>
              </a:rPr>
              <a:t>¿Girona? </a:t>
            </a:r>
            <a:r>
              <a:rPr kumimoji="0" lang="en-GB" sz="1200" b="0" i="0" u="none" strike="noStrike" kern="0" cap="none" spc="0" normalizeH="0" baseline="0" noProof="0" dirty="0" err="1">
                <a:ln>
                  <a:noFill/>
                </a:ln>
                <a:solidFill>
                  <a:srgbClr val="002060"/>
                </a:solidFill>
                <a:effectLst/>
                <a:uLnTx/>
                <a:uFillTx/>
              </a:rPr>
              <a:t>Sí</a:t>
            </a:r>
            <a:r>
              <a:rPr kumimoji="0" lang="en-GB" sz="1200" b="0" i="0" u="none" strike="noStrike" kern="0" cap="none" spc="0" normalizeH="0" baseline="0" noProof="0" dirty="0">
                <a:ln>
                  <a:noFill/>
                </a:ln>
                <a:solidFill>
                  <a:srgbClr val="002060"/>
                </a:solidFill>
                <a:effectLst/>
                <a:uLnTx/>
                <a:uFillTx/>
              </a:rPr>
              <a:t>, es una ciudad </a:t>
            </a:r>
            <a:r>
              <a:rPr kumimoji="0" lang="en-GB" sz="1200" b="0" i="0" u="none" strike="noStrike" kern="0" cap="none" spc="0" normalizeH="0" baseline="0" noProof="0" dirty="0" err="1">
                <a:ln>
                  <a:noFill/>
                </a:ln>
                <a:solidFill>
                  <a:srgbClr val="002060"/>
                </a:solidFill>
                <a:effectLst/>
                <a:uLnTx/>
                <a:uFillTx/>
              </a:rPr>
              <a:t>en</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España</a:t>
            </a:r>
            <a:r>
              <a:rPr kumimoji="0" lang="en-GB" sz="1200" b="0" i="0" u="none" strike="noStrike" kern="0" cap="none" spc="0" normalizeH="0" baseline="0" noProof="0" dirty="0">
                <a:ln>
                  <a:noFill/>
                </a:ln>
                <a:solidFill>
                  <a:srgbClr val="002060"/>
                </a:solidFill>
                <a:effectLst/>
                <a:uLnTx/>
                <a:uFillTx/>
              </a:rPr>
              <a:t>. Tengo una imagen – ¡</a:t>
            </a:r>
            <a:r>
              <a:rPr kumimoji="0" lang="en-GB" sz="1200" b="0" i="0" u="none" strike="noStrike" kern="0" cap="none" spc="0" normalizeH="0" baseline="0" noProof="0" dirty="0" err="1">
                <a:ln>
                  <a:noFill/>
                </a:ln>
                <a:solidFill>
                  <a:srgbClr val="002060"/>
                </a:solidFill>
                <a:effectLst/>
                <a:uLnTx/>
                <a:uFillTx/>
              </a:rPr>
              <a:t>aquí</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a:ln>
                  <a:noFill/>
                </a:ln>
                <a:solidFill>
                  <a:srgbClr val="ED7D31"/>
                </a:solidFill>
                <a:effectLst/>
                <a:uLnTx/>
                <a:uFillTx/>
              </a:rPr>
              <a:t>Ah, ¡es una ciudad </a:t>
            </a:r>
            <a:r>
              <a:rPr kumimoji="0" lang="en-GB" sz="1200" b="0" i="0" u="none" strike="noStrike" kern="0" cap="none" spc="0" normalizeH="0" baseline="0" noProof="0" dirty="0" err="1">
                <a:ln>
                  <a:noFill/>
                </a:ln>
                <a:solidFill>
                  <a:srgbClr val="ED7D31"/>
                </a:solidFill>
                <a:effectLst/>
                <a:uLnTx/>
                <a:uFillTx/>
              </a:rPr>
              <a:t>antigua</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002060"/>
                </a:solidFill>
                <a:effectLst/>
                <a:uLnTx/>
                <a:uFillTx/>
              </a:rPr>
              <a:t>Muy</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antigua</a:t>
            </a:r>
            <a:r>
              <a:rPr kumimoji="0" lang="en-GB" sz="1200" b="0" i="0" u="none" strike="noStrike" kern="0" cap="none" spc="0" normalizeH="0" baseline="0" noProof="0" dirty="0">
                <a:ln>
                  <a:noFill/>
                </a:ln>
                <a:solidFill>
                  <a:srgbClr val="002060"/>
                </a:solidFill>
                <a:effectLst/>
                <a:uLnTx/>
                <a:uFillTx/>
              </a:rPr>
              <a:t>. Tiene </a:t>
            </a:r>
            <a:r>
              <a:rPr kumimoji="0" lang="en-GB" sz="1200" b="0" i="0" u="none" strike="noStrike" kern="0" cap="none" spc="0" normalizeH="0" baseline="0" noProof="0" dirty="0" err="1">
                <a:ln>
                  <a:noFill/>
                </a:ln>
                <a:solidFill>
                  <a:srgbClr val="002060"/>
                </a:solidFill>
                <a:effectLst/>
                <a:uLnTx/>
                <a:uFillTx/>
              </a:rPr>
              <a:t>tres</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iglesias</a:t>
            </a:r>
            <a:r>
              <a:rPr kumimoji="0" lang="en-GB" sz="1200" b="0" i="0" u="none" strike="noStrike" kern="0" cap="none" spc="0" normalizeH="0" baseline="0" noProof="0" dirty="0">
                <a:ln>
                  <a:noFill/>
                </a:ln>
                <a:solidFill>
                  <a:srgbClr val="002060"/>
                </a:solidFill>
                <a:effectLst/>
                <a:uLnTx/>
                <a:uFillTx/>
              </a:rPr>
              <a:t> y una plaza </a:t>
            </a:r>
            <a:r>
              <a:rPr kumimoji="0" lang="en-GB" sz="1200" b="0" i="0" u="none" strike="noStrike" kern="0" cap="none" spc="0" normalizeH="0" baseline="0" noProof="0" dirty="0" err="1">
                <a:ln>
                  <a:noFill/>
                </a:ln>
                <a:solidFill>
                  <a:srgbClr val="002060"/>
                </a:solidFill>
                <a:effectLst/>
                <a:uLnTx/>
                <a:uFillTx/>
              </a:rPr>
              <a:t>en</a:t>
            </a:r>
            <a:r>
              <a:rPr kumimoji="0" lang="en-GB" sz="1200" b="0" i="0" u="none" strike="noStrike" kern="0" cap="none" spc="0" normalizeH="0" baseline="0" noProof="0" dirty="0">
                <a:ln>
                  <a:noFill/>
                </a:ln>
                <a:solidFill>
                  <a:srgbClr val="002060"/>
                </a:solidFill>
                <a:effectLst/>
                <a:uLnTx/>
                <a:uFillTx/>
              </a:rPr>
              <a:t> el </a:t>
            </a:r>
            <a:r>
              <a:rPr kumimoji="0" lang="en-GB" sz="1200" b="0" i="0" u="none" strike="noStrike" kern="0" cap="none" spc="0" normalizeH="0" baseline="0" noProof="0" dirty="0" err="1">
                <a:ln>
                  <a:noFill/>
                </a:ln>
                <a:solidFill>
                  <a:srgbClr val="002060"/>
                </a:solidFill>
                <a:effectLst/>
                <a:uLnTx/>
                <a:uFillTx/>
              </a:rPr>
              <a:t>centro</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a:ln>
                  <a:noFill/>
                </a:ln>
                <a:solidFill>
                  <a:srgbClr val="ED7D31"/>
                </a:solidFill>
                <a:effectLst/>
                <a:uLnTx/>
                <a:uFillTx/>
              </a:rPr>
              <a:t>Y la </a:t>
            </a:r>
            <a:r>
              <a:rPr kumimoji="0" lang="en-GB" sz="1200" b="0" i="0" u="none" strike="noStrike" kern="0" cap="none" spc="0" normalizeH="0" baseline="0" noProof="0" dirty="0" err="1">
                <a:ln>
                  <a:noFill/>
                </a:ln>
                <a:solidFill>
                  <a:srgbClr val="ED7D31"/>
                </a:solidFill>
                <a:effectLst/>
                <a:uLnTx/>
                <a:uFillTx/>
              </a:rPr>
              <a:t>gente</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ED7D31"/>
                </a:solidFill>
                <a:effectLst/>
                <a:uLnTx/>
                <a:uFillTx/>
              </a:rPr>
              <a:t>cómo</a:t>
            </a:r>
            <a:r>
              <a:rPr kumimoji="0" lang="en-GB" sz="1200" b="0" i="0" u="none" strike="noStrike" kern="0" cap="none" spc="0" normalizeH="0" baseline="0" noProof="0" dirty="0">
                <a:ln>
                  <a:noFill/>
                </a:ln>
                <a:solidFill>
                  <a:srgbClr val="ED7D31"/>
                </a:solidFill>
                <a:effectLst/>
                <a:uLnTx/>
                <a:uFillTx/>
              </a:rPr>
              <a:t> es? </a:t>
            </a:r>
            <a:r>
              <a:rPr kumimoji="0" lang="en-GB" sz="1200" b="0" i="0" u="none" strike="noStrike" kern="0" cap="none" spc="0" normalizeH="0" baseline="0" noProof="0" dirty="0">
                <a:ln>
                  <a:noFill/>
                </a:ln>
                <a:solidFill>
                  <a:srgbClr val="002060"/>
                </a:solidFill>
                <a:effectLst/>
                <a:uLnTx/>
                <a:uFillTx/>
              </a:rPr>
              <a:t>Es </a:t>
            </a:r>
            <a:r>
              <a:rPr kumimoji="0" lang="en-GB" sz="1200" b="0" i="0" u="none" strike="noStrike" kern="0" cap="none" spc="0" normalizeH="0" baseline="0" noProof="0" dirty="0" err="1">
                <a:ln>
                  <a:noFill/>
                </a:ln>
                <a:solidFill>
                  <a:srgbClr val="002060"/>
                </a:solidFill>
                <a:effectLst/>
                <a:uLnTx/>
                <a:uFillTx/>
              </a:rPr>
              <a:t>inteligente</a:t>
            </a:r>
            <a:r>
              <a:rPr kumimoji="0" lang="en-GB" sz="1200" b="0" i="0" u="none" strike="noStrike" kern="0" cap="none" spc="0" normalizeH="0" baseline="0" noProof="0" dirty="0">
                <a:ln>
                  <a:noFill/>
                </a:ln>
                <a:solidFill>
                  <a:srgbClr val="002060"/>
                </a:solidFill>
                <a:effectLst/>
                <a:uLnTx/>
                <a:uFillTx/>
              </a:rPr>
              <a:t>. Lee </a:t>
            </a:r>
            <a:r>
              <a:rPr kumimoji="0" lang="en-GB" sz="1200" b="0" i="0" u="none" strike="noStrike" kern="0" cap="none" spc="0" normalizeH="0" baseline="0" noProof="0" dirty="0" err="1">
                <a:ln>
                  <a:noFill/>
                </a:ln>
                <a:solidFill>
                  <a:srgbClr val="002060"/>
                </a:solidFill>
                <a:effectLst/>
                <a:uLnTx/>
                <a:uFillTx/>
              </a:rPr>
              <a:t>libros</a:t>
            </a:r>
            <a:r>
              <a:rPr kumimoji="0" lang="en-GB" sz="1200" b="0" i="0" u="none" strike="noStrike" kern="0" cap="none" spc="0" normalizeH="0" baseline="0" noProof="0" dirty="0">
                <a:ln>
                  <a:noFill/>
                </a:ln>
                <a:solidFill>
                  <a:srgbClr val="002060"/>
                </a:solidFill>
                <a:effectLst/>
                <a:uLnTx/>
                <a:uFillTx/>
              </a:rPr>
              <a:t> y </a:t>
            </a:r>
            <a:r>
              <a:rPr kumimoji="0" lang="en-GB" sz="1200" b="0" i="0" u="none" strike="noStrike" kern="0" cap="none" spc="0" normalizeH="0" baseline="0" noProof="0" dirty="0" err="1">
                <a:ln>
                  <a:noFill/>
                </a:ln>
                <a:solidFill>
                  <a:srgbClr val="002060"/>
                </a:solidFill>
                <a:effectLst/>
                <a:uLnTx/>
                <a:uFillTx/>
              </a:rPr>
              <a:t>estudia</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mucho</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a:ln>
                  <a:noFill/>
                </a:ln>
                <a:solidFill>
                  <a:srgbClr val="ED7D31"/>
                </a:solidFill>
                <a:effectLst/>
                <a:uLnTx/>
                <a:uFillTx/>
              </a:rPr>
              <a:t>¿</a:t>
            </a:r>
            <a:r>
              <a:rPr kumimoji="0" lang="en-GB" sz="1200" b="0" i="0" u="none" strike="noStrike" kern="0" cap="none" spc="0" normalizeH="0" baseline="0" noProof="0" dirty="0" err="1">
                <a:ln>
                  <a:noFill/>
                </a:ln>
                <a:solidFill>
                  <a:srgbClr val="ED7D31"/>
                </a:solidFill>
                <a:effectLst/>
                <a:uLnTx/>
                <a:uFillTx/>
              </a:rPr>
              <a:t>Qué</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ED7D31"/>
                </a:solidFill>
                <a:effectLst/>
                <a:uLnTx/>
                <a:uFillTx/>
              </a:rPr>
              <a:t>estudia</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002060"/>
                </a:solidFill>
                <a:effectLst/>
                <a:uLnTx/>
                <a:uFillTx/>
              </a:rPr>
              <a:t>Estudia</a:t>
            </a:r>
            <a:r>
              <a:rPr kumimoji="0" lang="en-GB" sz="1200" b="0" i="0" u="none" strike="noStrike" kern="0" cap="none" spc="0" normalizeH="0" baseline="0" noProof="0" dirty="0">
                <a:ln>
                  <a:noFill/>
                </a:ln>
                <a:solidFill>
                  <a:srgbClr val="002060"/>
                </a:solidFill>
                <a:effectLst/>
                <a:uLnTx/>
                <a:uFillTx/>
              </a:rPr>
              <a:t> de </a:t>
            </a:r>
            <a:r>
              <a:rPr kumimoji="0" lang="en-GB" sz="1200" b="0" i="0" u="none" strike="noStrike" kern="0" cap="none" spc="0" normalizeH="0" baseline="0" noProof="0" dirty="0" err="1">
                <a:ln>
                  <a:noFill/>
                </a:ln>
                <a:solidFill>
                  <a:srgbClr val="002060"/>
                </a:solidFill>
                <a:effectLst/>
                <a:uLnTx/>
                <a:uFillTx/>
              </a:rPr>
              <a:t>todo</a:t>
            </a:r>
            <a:r>
              <a:rPr kumimoji="0" lang="en-GB" sz="1200" b="0" i="0" u="none" strike="noStrike" kern="0" cap="none" spc="0" normalizeH="0" baseline="0" noProof="0" dirty="0">
                <a:ln>
                  <a:noFill/>
                </a:ln>
                <a:solidFill>
                  <a:srgbClr val="002060"/>
                </a:solidFill>
                <a:effectLst/>
                <a:uLnTx/>
                <a:uFillTx/>
              </a:rPr>
              <a:t> - </a:t>
            </a:r>
            <a:r>
              <a:rPr kumimoji="0" lang="en-GB" sz="1200" b="0" i="0" u="none" strike="noStrike" kern="0" cap="none" spc="0" normalizeH="0" baseline="0" noProof="0" dirty="0" err="1">
                <a:ln>
                  <a:noFill/>
                </a:ln>
                <a:solidFill>
                  <a:srgbClr val="002060"/>
                </a:solidFill>
                <a:effectLst/>
                <a:uLnTx/>
                <a:uFillTx/>
              </a:rPr>
              <a:t>ciencias</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inglés</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español</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arte</a:t>
            </a:r>
            <a:r>
              <a:rPr kumimoji="0" lang="en-GB" sz="1200" b="0" i="0" u="none" strike="noStrike" kern="0" cap="none" spc="0" normalizeH="0" baseline="0" noProof="0" dirty="0">
                <a:ln>
                  <a:noFill/>
                </a:ln>
                <a:solidFill>
                  <a:srgbClr val="002060"/>
                </a:solidFill>
                <a:effectLst/>
                <a:uLnTx/>
                <a:uFillTx/>
              </a:rPr>
              <a:t>, y </a:t>
            </a:r>
            <a:r>
              <a:rPr kumimoji="0" lang="en-GB" sz="1200" b="0" i="0" u="none" strike="noStrike" kern="0" cap="none" spc="0" normalizeH="0" baseline="0" noProof="0" dirty="0" err="1">
                <a:ln>
                  <a:noFill/>
                </a:ln>
                <a:solidFill>
                  <a:srgbClr val="002060"/>
                </a:solidFill>
                <a:effectLst/>
                <a:uLnTx/>
                <a:uFillTx/>
              </a:rPr>
              <a:t>religión</a:t>
            </a:r>
            <a:r>
              <a:rPr kumimoji="0" lang="en-GB" sz="1200" b="0" i="0" u="none" strike="noStrike" kern="0" cap="none" spc="0" normalizeH="0" baseline="0" noProof="0" dirty="0">
                <a:ln>
                  <a:noFill/>
                </a:ln>
                <a:solidFill>
                  <a:srgbClr val="002060"/>
                </a:solidFill>
                <a:effectLst/>
                <a:uLnTx/>
                <a:uFillTx/>
              </a:rPr>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baseline="0" dirty="0">
                <a:solidFill>
                  <a:schemeClr val="tx1"/>
                </a:solidFill>
                <a:effectLst/>
                <a:latin typeface="+mn-lt"/>
                <a:ea typeface="Calibri"/>
                <a:cs typeface="Calibri"/>
                <a:sym typeface="Calibri"/>
              </a:rPr>
              <a:t>centro [316]; plaza [806]; iglesia [437]; ciudad [178]; </a:t>
            </a:r>
            <a:r>
              <a:rPr lang="en-GB" b="0" baseline="0" dirty="0" err="1"/>
              <a:t>gente</a:t>
            </a:r>
            <a:r>
              <a:rPr lang="en-GB" b="0" baseline="0" dirty="0"/>
              <a:t> [137]; imagen [384]; </a:t>
            </a:r>
            <a:r>
              <a:rPr lang="es-ES" b="0" baseline="0" dirty="0"/>
              <a:t>estudiar [281]; español¹ [262]; inglés¹ [583]; arte [208]; ciencia(s) [738]; </a:t>
            </a:r>
            <a:r>
              <a:rPr lang="es-CO" sz="1200" dirty="0">
                <a:solidFill>
                  <a:srgbClr val="115076"/>
                </a:solidFill>
                <a:latin typeface="Century Gothic" panose="020B0502020202020204" pitchFamily="34" charset="0"/>
                <a:cs typeface="Calibri" panose="020F0502020204030204" pitchFamily="34" charset="0"/>
              </a:rPr>
              <a:t>reli</a:t>
            </a:r>
            <a:r>
              <a:rPr lang="es-CO" sz="1200" dirty="0">
                <a:solidFill>
                  <a:srgbClr val="E87D1E"/>
                </a:solidFill>
                <a:latin typeface="Century Gothic" panose="020B0502020202020204" pitchFamily="34" charset="0"/>
                <a:cs typeface="Calibri" panose="020F0502020204030204" pitchFamily="34" charset="0"/>
              </a:rPr>
              <a:t>gi</a:t>
            </a:r>
            <a:r>
              <a:rPr lang="es-CO" sz="1200" dirty="0">
                <a:solidFill>
                  <a:srgbClr val="115076"/>
                </a:solidFill>
                <a:latin typeface="Century Gothic" panose="020B0502020202020204" pitchFamily="34" charset="0"/>
                <a:cs typeface="Calibri" panose="020F0502020204030204" pitchFamily="34" charset="0"/>
              </a:rPr>
              <a:t>ón [1338]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Full text of</a:t>
            </a:r>
            <a:r>
              <a:rPr lang="en-GB" sz="1200" b="0" i="0" kern="1200" baseline="0" dirty="0">
                <a:solidFill>
                  <a:schemeClr val="tx1"/>
                </a:solidFill>
                <a:effectLst/>
                <a:latin typeface="+mn-lt"/>
                <a:ea typeface="+mn-ea"/>
                <a:cs typeface="+mn-cs"/>
              </a:rPr>
              <a:t> the conversation on the previous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3"/>
              </a:rPr>
              <a:t>Fikri</a:t>
            </a:r>
            <a:r>
              <a:rPr lang="en-GB" sz="1200" b="0" i="0" kern="1200" dirty="0">
                <a:solidFill>
                  <a:schemeClr val="tx1"/>
                </a:solidFill>
                <a:effectLst/>
                <a:latin typeface="+mn-lt"/>
                <a:ea typeface="+mn-ea"/>
                <a:cs typeface="+mn-cs"/>
                <a:hlinkClick r:id="rId3"/>
              </a:rPr>
              <a:t> </a:t>
            </a:r>
            <a:r>
              <a:rPr lang="en-GB" sz="1200" b="0" i="0" kern="1200" dirty="0" err="1">
                <a:solidFill>
                  <a:schemeClr val="tx1"/>
                </a:solidFill>
                <a:effectLst/>
                <a:latin typeface="+mn-lt"/>
                <a:ea typeface="+mn-ea"/>
                <a:cs typeface="+mn-cs"/>
                <a:hlinkClick r:id="rId3"/>
              </a:rPr>
              <a:t>Rasyid</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37775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a:t>
            </a:r>
          </a:p>
          <a:p>
            <a:endParaRPr lang="en-GB" b="1" dirty="0"/>
          </a:p>
          <a:p>
            <a:r>
              <a:rPr lang="en-GB" b="1" dirty="0"/>
              <a:t>Procedure:</a:t>
            </a:r>
          </a:p>
          <a:p>
            <a:pPr marL="228600" indent="-228600">
              <a:buAutoNum type="arabicPeriod"/>
            </a:pPr>
            <a:r>
              <a:rPr lang="en-GB" b="0" dirty="0"/>
              <a:t>Students</a:t>
            </a:r>
            <a:r>
              <a:rPr lang="en-GB" b="1" dirty="0"/>
              <a:t> </a:t>
            </a:r>
            <a:r>
              <a:rPr lang="en-GB" b="0" dirty="0"/>
              <a:t>listen again and put the sentences</a:t>
            </a:r>
            <a:r>
              <a:rPr lang="en-GB" b="0" baseline="0" dirty="0"/>
              <a:t> in order</a:t>
            </a:r>
          </a:p>
          <a:p>
            <a:pPr marL="228600" indent="-228600">
              <a:buAutoNum type="arabicPeriod"/>
            </a:pPr>
            <a:r>
              <a:rPr lang="en-GB" b="0" baseline="0" dirty="0"/>
              <a:t>Teacher brings up answers</a:t>
            </a:r>
          </a:p>
          <a:p>
            <a:endParaRPr lang="en-GB" b="0" baseline="0" dirty="0"/>
          </a:p>
          <a:p>
            <a:r>
              <a:rPr lang="en-GB" b="1" baseline="0" dirty="0"/>
              <a:t>Note: </a:t>
            </a:r>
            <a:r>
              <a:rPr lang="en-GB" b="0" baseline="0" dirty="0"/>
              <a:t>This could also be used as a reading-only task to challenge higher achieving students.</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baseline="0" dirty="0">
                <a:solidFill>
                  <a:schemeClr val="tx1"/>
                </a:solidFill>
                <a:effectLst/>
                <a:latin typeface="+mn-lt"/>
                <a:ea typeface="Calibri"/>
                <a:cs typeface="Calibri"/>
                <a:sym typeface="Calibri"/>
              </a:rPr>
              <a:t>centro [316]; plaza [806]; iglesia [437]; ciudad [178]; </a:t>
            </a:r>
            <a:r>
              <a:rPr lang="en-GB" b="0" baseline="0" dirty="0" err="1"/>
              <a:t>gente</a:t>
            </a:r>
            <a:r>
              <a:rPr lang="en-GB" b="0" baseline="0" dirty="0"/>
              <a:t> [137]; imagen [384]; </a:t>
            </a:r>
            <a:r>
              <a:rPr lang="es-ES" b="0" baseline="0" dirty="0"/>
              <a:t>estudiar [281]; español¹ [262]; inglés¹ [583]; arte [208]; ciencia(s) [738]; </a:t>
            </a:r>
            <a:r>
              <a:rPr lang="es-CO" sz="1200" dirty="0">
                <a:solidFill>
                  <a:srgbClr val="115076"/>
                </a:solidFill>
                <a:latin typeface="Century Gothic" panose="020B0502020202020204" pitchFamily="34" charset="0"/>
                <a:cs typeface="Calibri" panose="020F0502020204030204" pitchFamily="34" charset="0"/>
              </a:rPr>
              <a:t>reli</a:t>
            </a:r>
            <a:r>
              <a:rPr lang="es-CO" sz="1200" dirty="0">
                <a:solidFill>
                  <a:srgbClr val="E87D1E"/>
                </a:solidFill>
                <a:latin typeface="Century Gothic" panose="020B0502020202020204" pitchFamily="34" charset="0"/>
                <a:cs typeface="Calibri" panose="020F0502020204030204" pitchFamily="34" charset="0"/>
              </a:rPr>
              <a:t>gi</a:t>
            </a:r>
            <a:r>
              <a:rPr lang="es-CO" sz="1200" dirty="0">
                <a:solidFill>
                  <a:srgbClr val="115076"/>
                </a:solidFill>
                <a:latin typeface="Century Gothic" panose="020B0502020202020204" pitchFamily="34" charset="0"/>
                <a:cs typeface="Calibri" panose="020F0502020204030204" pitchFamily="34" charset="0"/>
              </a:rPr>
              <a:t>ón [1338]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0699318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Vocabulary revision</a:t>
            </a:r>
          </a:p>
          <a:p>
            <a:endParaRPr lang="en-US" b="1" dirty="0"/>
          </a:p>
          <a:p>
            <a:r>
              <a:rPr lang="en-US" b="1" dirty="0"/>
              <a:t>Timing: </a:t>
            </a:r>
            <a:r>
              <a:rPr lang="en-US" b="0" dirty="0"/>
              <a:t>6 minutes (slides 34-48)</a:t>
            </a:r>
          </a:p>
          <a:p>
            <a:endParaRPr lang="en-US" b="1" dirty="0"/>
          </a:p>
          <a:p>
            <a:r>
              <a:rPr lang="en-US" b="1" dirty="0"/>
              <a:t>Aim: </a:t>
            </a:r>
            <a:r>
              <a:rPr lang="en-US" b="0" dirty="0"/>
              <a:t>to recall the words</a:t>
            </a:r>
            <a:r>
              <a:rPr lang="en-US" b="0" baseline="0" dirty="0"/>
              <a:t> introduced in lesson 1</a:t>
            </a:r>
            <a:endParaRPr lang="en-US" b="0" dirty="0"/>
          </a:p>
          <a:p>
            <a:endParaRPr lang="en-US" b="1" dirty="0"/>
          </a:p>
          <a:p>
            <a:r>
              <a:rPr lang="en-US" b="1" dirty="0"/>
              <a:t>Procedure:</a:t>
            </a:r>
          </a:p>
          <a:p>
            <a:r>
              <a:rPr lang="en-US" b="0" dirty="0"/>
              <a:t>1. Students look at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GB" dirty="0"/>
              <a:t> Teacher clicks</a:t>
            </a:r>
            <a:r>
              <a:rPr lang="en-GB" baseline="0" dirty="0"/>
              <a:t> on the picture in the centre to reveal the answer</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baseline="0" dirty="0">
                <a:solidFill>
                  <a:schemeClr val="tx1"/>
                </a:solidFill>
                <a:effectLst/>
                <a:latin typeface="+mn-lt"/>
                <a:ea typeface="Calibri"/>
                <a:cs typeface="Calibri"/>
                <a:sym typeface="Calibri"/>
              </a:rPr>
              <a:t>museo [1114]; banco [728]; teatro [605]; centro [316]; mercado [487]; tienda [1515]; plaza [806]; iglesia [437]; escuela [424]; entre [63]; el, la [1]; lejos [833]; cerca [1042]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0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43718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061731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26498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061421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491267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720118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489716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0615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2 minutes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introduce/consolidate SSC </a:t>
            </a:r>
            <a:r>
              <a:rPr lang="en-US" sz="1200" b="1" i="0" u="none" strike="noStrike" kern="1200" dirty="0">
                <a:solidFill>
                  <a:schemeClr val="tx1"/>
                </a:solidFill>
                <a:effectLst/>
                <a:latin typeface="+mn-lt"/>
                <a:ea typeface="+mn-ea"/>
                <a:cs typeface="+mn-cs"/>
              </a:rPr>
              <a:t>[</a:t>
            </a:r>
            <a:r>
              <a:rPr lang="en-US" sz="1200" b="1" i="0" u="none" strike="noStrike" kern="1200" dirty="0" err="1">
                <a:solidFill>
                  <a:schemeClr val="tx1"/>
                </a:solidFill>
                <a:effectLst/>
                <a:latin typeface="+mn-lt"/>
                <a:ea typeface="+mn-ea"/>
                <a:cs typeface="+mn-cs"/>
              </a:rPr>
              <a:t>ge</a:t>
            </a:r>
            <a:r>
              <a:rPr lang="en-US" sz="1200" b="1" i="0" u="none" strike="noStrike" kern="1200" dirty="0">
                <a:solidFill>
                  <a:schemeClr val="tx1"/>
                </a:solidFill>
                <a:effectLst/>
                <a:latin typeface="+mn-lt"/>
                <a:ea typeface="+mn-ea"/>
                <a:cs typeface="+mn-cs"/>
              </a:rPr>
              <a:t>]</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fontAlgn="base"/>
            <a:r>
              <a:rPr lang="en-US" sz="1200" b="0" i="0" u="none" strike="noStrike" kern="1200" dirty="0">
                <a:solidFill>
                  <a:schemeClr val="tx1"/>
                </a:solidFill>
                <a:effectLst/>
                <a:latin typeface="+mn-lt"/>
                <a:ea typeface="+mn-ea"/>
                <a:cs typeface="+mn-cs"/>
              </a:rPr>
              <a:t>Introduce and elicit the pronunciation of the </a:t>
            </a:r>
            <a:r>
              <a:rPr lang="en-US" sz="1200" b="1" i="0" u="none" strike="noStrike" kern="1200" dirty="0">
                <a:solidFill>
                  <a:schemeClr val="tx1"/>
                </a:solidFill>
                <a:effectLst/>
                <a:latin typeface="+mn-lt"/>
                <a:ea typeface="+mn-ea"/>
                <a:cs typeface="+mn-cs"/>
              </a:rPr>
              <a:t>individual SSC [</a:t>
            </a:r>
            <a:r>
              <a:rPr lang="en-US" sz="1200" b="1" i="0" u="none" strike="noStrike" kern="1200" dirty="0" err="1">
                <a:solidFill>
                  <a:schemeClr val="tx1"/>
                </a:solidFill>
                <a:effectLst/>
                <a:latin typeface="+mn-lt"/>
                <a:ea typeface="+mn-ea"/>
                <a:cs typeface="+mn-cs"/>
              </a:rPr>
              <a:t>ge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then the </a:t>
            </a:r>
            <a:r>
              <a:rPr lang="en-US" sz="1200" b="1" i="0" u="none" strike="noStrike" kern="1200" dirty="0">
                <a:solidFill>
                  <a:schemeClr val="tx1"/>
                </a:solidFill>
                <a:effectLst/>
                <a:latin typeface="+mn-lt"/>
                <a:ea typeface="+mn-ea"/>
                <a:cs typeface="+mn-cs"/>
              </a:rPr>
              <a:t>source</a:t>
            </a:r>
            <a:r>
              <a:rPr lang="en-US" sz="1200" b="0" i="0" u="none" strike="noStrike" kern="1200" dirty="0">
                <a:solidFill>
                  <a:schemeClr val="tx1"/>
                </a:solidFill>
                <a:effectLst/>
                <a:latin typeface="+mn-lt"/>
                <a:ea typeface="+mn-ea"/>
                <a:cs typeface="+mn-cs"/>
              </a:rPr>
              <a:t> word again ‘</a:t>
            </a:r>
            <a:r>
              <a:rPr lang="en-US" sz="1200" b="1" i="0" u="none" strike="noStrike" kern="1200" dirty="0" err="1">
                <a:solidFill>
                  <a:schemeClr val="tx1"/>
                </a:solidFill>
                <a:effectLst/>
                <a:latin typeface="+mn-lt"/>
                <a:ea typeface="+mn-ea"/>
                <a:cs typeface="+mn-cs"/>
              </a:rPr>
              <a:t>gente</a:t>
            </a:r>
            <a:r>
              <a:rPr lang="en-US" sz="1200" b="0" i="0" u="none" strike="noStrike" kern="1200" dirty="0">
                <a:solidFill>
                  <a:schemeClr val="tx1"/>
                </a:solidFill>
                <a:effectLst/>
                <a:latin typeface="+mn-lt"/>
                <a:ea typeface="+mn-ea"/>
                <a:cs typeface="+mn-cs"/>
              </a:rPr>
              <a:t>’ (with gesture, if using).</a:t>
            </a:r>
          </a:p>
          <a:p>
            <a:pPr rtl="0" fontAlgn="base"/>
            <a:r>
              <a:rPr lang="en-US" sz="1200" b="0" i="0" u="none" strike="noStrike" kern="1200" dirty="0">
                <a:solidFill>
                  <a:schemeClr val="tx1"/>
                </a:solidFill>
                <a:effectLst/>
                <a:latin typeface="+mn-lt"/>
                <a:ea typeface="+mn-ea"/>
                <a:cs typeface="+mn-cs"/>
              </a:rPr>
              <a:t>Then present and elicit the pronunciation of the five </a:t>
            </a:r>
            <a:r>
              <a:rPr lang="en-US" sz="1200" b="1" i="0" u="none" strike="noStrike" kern="1200" dirty="0">
                <a:solidFill>
                  <a:schemeClr val="tx1"/>
                </a:solidFill>
                <a:effectLst/>
                <a:latin typeface="+mn-lt"/>
                <a:ea typeface="+mn-ea"/>
                <a:cs typeface="+mn-cs"/>
              </a:rPr>
              <a:t>cluster</a:t>
            </a:r>
            <a:r>
              <a:rPr lang="en-US" sz="1200" b="0" i="0" u="none" strike="noStrike" kern="1200" dirty="0">
                <a:solidFill>
                  <a:schemeClr val="tx1"/>
                </a:solidFill>
                <a:effectLst/>
                <a:latin typeface="+mn-lt"/>
                <a:ea typeface="+mn-ea"/>
                <a:cs typeface="+mn-cs"/>
              </a:rPr>
              <a:t> words.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cluster words have been chosen for their high-frequency, from a range of word classes, with the SSC (where possible) positioned within a variety of syllables within the words (e.g. initial,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b="0" dirty="0">
              <a:effectLst/>
            </a:endParaRPr>
          </a:p>
          <a:p>
            <a:pPr rtl="0"/>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gente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[137]; </a:t>
            </a:r>
            <a:r>
              <a:rPr lang="en-US" sz="1200" b="1" i="0" u="none" strike="noStrike" kern="1200" dirty="0">
                <a:solidFill>
                  <a:schemeClr val="tx1"/>
                </a:solidFill>
                <a:effectLst/>
                <a:latin typeface="+mn-lt"/>
                <a:ea typeface="+mn-ea"/>
                <a:cs typeface="+mn-cs"/>
              </a:rPr>
              <a:t>imagen </a:t>
            </a:r>
            <a:r>
              <a:rPr lang="en-US" sz="1200" b="0" i="0" u="none" strike="noStrike" kern="1200" dirty="0">
                <a:solidFill>
                  <a:schemeClr val="tx1"/>
                </a:solidFill>
                <a:effectLst/>
                <a:latin typeface="+mn-lt"/>
                <a:ea typeface="+mn-ea"/>
                <a:cs typeface="+mn-cs"/>
              </a:rPr>
              <a:t>[384]; </a:t>
            </a:r>
            <a:r>
              <a:rPr lang="en-US" sz="1200" b="1" i="0" u="none" strike="noStrike" kern="1200" dirty="0" err="1">
                <a:solidFill>
                  <a:schemeClr val="tx1"/>
                </a:solidFill>
                <a:effectLst/>
                <a:latin typeface="+mn-lt"/>
                <a:ea typeface="+mn-ea"/>
                <a:cs typeface="+mn-cs"/>
              </a:rPr>
              <a:t>gesto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[928]; </a:t>
            </a:r>
            <a:r>
              <a:rPr lang="en-US" sz="1200" b="1" i="0" u="none" strike="noStrike" kern="1200" dirty="0" err="1">
                <a:solidFill>
                  <a:schemeClr val="tx1"/>
                </a:solidFill>
                <a:effectLst/>
                <a:latin typeface="+mn-lt"/>
                <a:ea typeface="+mn-ea"/>
                <a:cs typeface="+mn-cs"/>
              </a:rPr>
              <a:t>generalmente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[1387]; </a:t>
            </a:r>
            <a:r>
              <a:rPr lang="en-US" sz="1200" b="1" i="0" u="none" strike="noStrike" kern="1200" dirty="0" err="1">
                <a:solidFill>
                  <a:schemeClr val="tx1"/>
                </a:solidFill>
                <a:effectLst/>
                <a:latin typeface="+mn-lt"/>
                <a:ea typeface="+mn-ea"/>
                <a:cs typeface="+mn-cs"/>
              </a:rPr>
              <a:t>recoger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[828]; </a:t>
            </a:r>
            <a:r>
              <a:rPr lang="en-US" sz="1200" b="1" i="0" u="none" strike="noStrike" kern="1200" dirty="0" err="1">
                <a:solidFill>
                  <a:schemeClr val="tx1"/>
                </a:solidFill>
                <a:effectLst/>
                <a:latin typeface="+mn-lt"/>
                <a:ea typeface="+mn-ea"/>
                <a:cs typeface="+mn-cs"/>
              </a:rPr>
              <a:t>argentino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[1032]</a:t>
            </a:r>
            <a:r>
              <a:rPr lang="en-US" sz="1200" b="1" i="0" u="none" strike="noStrike" kern="1200" dirty="0">
                <a:solidFill>
                  <a:schemeClr val="tx1"/>
                </a:solidFill>
                <a:effectLst/>
                <a:latin typeface="+mn-lt"/>
                <a:ea typeface="+mn-ea"/>
                <a:cs typeface="+mn-cs"/>
              </a:rPr>
              <a:t> </a:t>
            </a:r>
            <a:endParaRPr lang="en-US" b="0" dirty="0">
              <a:effectLst/>
            </a:endParaRPr>
          </a:p>
          <a:p>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9370793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234850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218572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529589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86120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 explanation slide</a:t>
            </a:r>
          </a:p>
          <a:p>
            <a:endParaRPr lang="en-GB" b="1" dirty="0"/>
          </a:p>
          <a:p>
            <a:r>
              <a:rPr lang="en-GB" b="0" dirty="0"/>
              <a:t>In this lesson, we’ll</a:t>
            </a:r>
            <a:r>
              <a:rPr lang="en-GB" b="0" baseline="0" dirty="0"/>
              <a:t> be looking at the use of the definite vs indefinite article and how this relates to the use of ‘hay’.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60424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Reading activity [1/2]</a:t>
            </a:r>
          </a:p>
          <a:p>
            <a:endParaRPr lang="en-US" b="1" dirty="0"/>
          </a:p>
          <a:p>
            <a:r>
              <a:rPr lang="en-US" b="1" dirty="0"/>
              <a:t>Timing: </a:t>
            </a:r>
            <a:r>
              <a:rPr lang="en-US" b="0" dirty="0"/>
              <a:t>7 minutes</a:t>
            </a:r>
          </a:p>
          <a:p>
            <a:endParaRPr lang="en-US" b="1" dirty="0"/>
          </a:p>
          <a:p>
            <a:r>
              <a:rPr lang="en-US" b="1" dirty="0"/>
              <a:t>Aim: </a:t>
            </a:r>
            <a:r>
              <a:rPr lang="en-US" b="0" dirty="0"/>
              <a:t>to</a:t>
            </a:r>
            <a:r>
              <a:rPr lang="en-US" b="0" baseline="0" dirty="0"/>
              <a:t> consolidate understanding of the use of indefinite and definite articles</a:t>
            </a:r>
            <a:endParaRPr lang="en-US" b="1" dirty="0"/>
          </a:p>
          <a:p>
            <a:endParaRPr lang="en-US" b="1" dirty="0"/>
          </a:p>
          <a:p>
            <a:r>
              <a:rPr lang="en-US" b="1" dirty="0"/>
              <a:t>Procedure:</a:t>
            </a:r>
          </a:p>
          <a:p>
            <a:r>
              <a:rPr lang="en-US" b="0" dirty="0"/>
              <a:t>1. Students write</a:t>
            </a:r>
            <a:r>
              <a:rPr lang="en-US" b="0" baseline="0" dirty="0"/>
              <a:t> 1-6 (the activity goes over two slides).</a:t>
            </a:r>
            <a:endParaRPr lang="en-US" b="0" dirty="0"/>
          </a:p>
          <a:p>
            <a:r>
              <a:rPr lang="en-US" b="0" dirty="0"/>
              <a:t>2. For each sentence, they decide which article is right. This requires two separate choices per sentence.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baseline="0" dirty="0">
                <a:solidFill>
                  <a:schemeClr val="tx1"/>
                </a:solidFill>
                <a:effectLst/>
                <a:latin typeface="+mn-lt"/>
                <a:ea typeface="Calibri"/>
                <a:cs typeface="Calibri"/>
                <a:sym typeface="Calibri"/>
              </a:rPr>
              <a:t>museo [1114]; banco [728]; teatro [605]; centro [316]; mercado [487]; tienda [1515]; iglesia [437]; escuela [424]; el, la [1]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Reading activity [2/2]</a:t>
            </a:r>
          </a:p>
          <a:p>
            <a:endParaRPr lang="en-US" b="1" dirty="0"/>
          </a:p>
          <a:p>
            <a:r>
              <a:rPr lang="en-US" b="0" dirty="0"/>
              <a:t>Activity</a:t>
            </a:r>
            <a:r>
              <a:rPr lang="en-US" b="0" baseline="0" dirty="0"/>
              <a:t> as outlined on previous slide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baseline="0" dirty="0">
                <a:solidFill>
                  <a:schemeClr val="tx1"/>
                </a:solidFill>
                <a:effectLst/>
                <a:latin typeface="+mn-lt"/>
                <a:ea typeface="Calibri"/>
                <a:cs typeface="Calibri"/>
                <a:sym typeface="Calibri"/>
              </a:rPr>
              <a:t>centro [316]; tienda [1515]; plaza [806]; el, la [1]; lejos [833]; cerca [1042]; monumento [3149]; bar [1938]; restaurante [2636]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baseline="0" dirty="0">
                <a:solidFill>
                  <a:srgbClr val="002060"/>
                </a:solidFill>
                <a:latin typeface="Century Gothic" panose="020B0502020202020204" pitchFamily="34" charset="0"/>
              </a:rPr>
              <a:t>Listening activity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baseline="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There might not be time to cover all of the input practice activities in lesson 2 this week. There are three practice tasks before the speaking/listening task, so you may wish to decide which to prioritise to complete this lesson’s learning. The others could still be used as additional tasks in later revisiting.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baseline="0" dirty="0">
              <a:solidFill>
                <a:srgbClr val="002060"/>
              </a:solidFill>
              <a:latin typeface="Century Gothic" panose="020B0502020202020204" pitchFamily="34" charset="0"/>
            </a:endParaRPr>
          </a:p>
          <a:p>
            <a:r>
              <a:rPr lang="en-US" b="1" dirty="0"/>
              <a:t>Timing: </a:t>
            </a:r>
            <a:r>
              <a:rPr lang="en-US" b="0" dirty="0"/>
              <a:t>8 minutes</a:t>
            </a:r>
          </a:p>
          <a:p>
            <a:endParaRPr lang="en-US" b="1" dirty="0"/>
          </a:p>
          <a:p>
            <a:r>
              <a:rPr lang="en-US" b="1" dirty="0"/>
              <a:t>Aim: </a:t>
            </a:r>
            <a:r>
              <a:rPr lang="en-US" b="0" dirty="0"/>
              <a:t>to</a:t>
            </a:r>
            <a:r>
              <a:rPr lang="en-US" b="0" baseline="0" dirty="0"/>
              <a:t> practise understanding the use of definite vs indefinite articles in the oral modality</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i="0" baseline="0" dirty="0">
                <a:solidFill>
                  <a:srgbClr val="002060"/>
                </a:solidFill>
                <a:latin typeface="Century Gothic" panose="020B0502020202020204" pitchFamily="34" charset="0"/>
              </a:rPr>
              <a:t>Students listen out for whether the noun has already been said with the indefinite or not. This will be a cue for knowing whether the answer is ‘la’ or ‘una’.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i="0" baseline="0" dirty="0">
                <a:solidFill>
                  <a:srgbClr val="002060"/>
                </a:solidFill>
                <a:latin typeface="Century Gothic" panose="020B0502020202020204" pitchFamily="34" charset="0"/>
              </a:rPr>
              <a:t>As before, the choice of article gender is held constant, so students only need to focus on which article to use.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0" dirty="0">
                <a:solidFill>
                  <a:srgbClr val="002060"/>
                </a:solidFill>
                <a:latin typeface="Century Gothic" panose="020B0502020202020204" pitchFamily="34" charset="0"/>
              </a:rPr>
              <a:t>1. </a:t>
            </a:r>
            <a:r>
              <a:rPr lang="en-GB" sz="1200" i="0" baseline="0" dirty="0">
                <a:solidFill>
                  <a:srgbClr val="002060"/>
                </a:solidFill>
                <a:latin typeface="Century Gothic" panose="020B0502020202020204" pitchFamily="34" charset="0"/>
              </a:rPr>
              <a:t>Some students may find this task challenging. They may need to go through several (or all) of the items on this slide with the teacher. Repetitions are to be expected. Students shouldn’t think of this as a test!</a:t>
            </a:r>
          </a:p>
          <a:p>
            <a:endParaRPr lang="en-US" b="0" dirty="0"/>
          </a:p>
          <a:p>
            <a:endParaRPr lang="en-US" b="0" dirty="0"/>
          </a:p>
          <a:p>
            <a:r>
              <a:rPr lang="en-US" b="1" dirty="0"/>
              <a:t>Transcript:</a:t>
            </a:r>
          </a:p>
          <a:p>
            <a:pPr marL="228600" indent="-228600">
              <a:buAutoNum type="arabicPeriod"/>
            </a:pPr>
            <a:r>
              <a:rPr lang="en-GB" sz="1200" dirty="0">
                <a:solidFill>
                  <a:srgbClr val="002060"/>
                </a:solidFill>
                <a:latin typeface="Century Gothic" panose="020B0502020202020204" pitchFamily="34" charset="0"/>
              </a:rPr>
              <a:t>Martin </a:t>
            </a:r>
            <a:r>
              <a:rPr lang="en-GB" sz="1200" dirty="0" err="1">
                <a:solidFill>
                  <a:srgbClr val="002060"/>
                </a:solidFill>
                <a:latin typeface="Century Gothic" panose="020B0502020202020204" pitchFamily="34" charset="0"/>
              </a:rPr>
              <a:t>está</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en</a:t>
            </a:r>
            <a:r>
              <a:rPr lang="en-GB" sz="1200" dirty="0">
                <a:solidFill>
                  <a:srgbClr val="002060"/>
                </a:solidFill>
                <a:latin typeface="Century Gothic" panose="020B0502020202020204" pitchFamily="34" charset="0"/>
              </a:rPr>
              <a:t> Bilbao. Hay un </a:t>
            </a:r>
            <a:r>
              <a:rPr lang="en-GB" sz="1200" dirty="0" err="1">
                <a:solidFill>
                  <a:srgbClr val="002060"/>
                </a:solidFill>
                <a:latin typeface="Century Gothic" panose="020B0502020202020204" pitchFamily="34" charset="0"/>
              </a:rPr>
              <a:t>monumento</a:t>
            </a:r>
            <a:r>
              <a:rPr lang="en-GB" sz="1200" dirty="0">
                <a:solidFill>
                  <a:srgbClr val="002060"/>
                </a:solidFill>
                <a:latin typeface="Century Gothic" panose="020B0502020202020204" pitchFamily="34" charset="0"/>
              </a:rPr>
              <a:t> y una tienda de </a:t>
            </a:r>
            <a:r>
              <a:rPr lang="en-GB" sz="1200" dirty="0" err="1">
                <a:solidFill>
                  <a:srgbClr val="002060"/>
                </a:solidFill>
                <a:latin typeface="Century Gothic" panose="020B0502020202020204" pitchFamily="34" charset="0"/>
              </a:rPr>
              <a:t>música</a:t>
            </a:r>
            <a:r>
              <a:rPr lang="en-GB" sz="1200" dirty="0">
                <a:solidFill>
                  <a:srgbClr val="002060"/>
                </a:solidFill>
                <a:latin typeface="Century Gothic" panose="020B0502020202020204" pitchFamily="34" charset="0"/>
              </a:rPr>
              <a:t>. </a:t>
            </a:r>
            <a:r>
              <a:rPr lang="en-GB" sz="1200" b="1" dirty="0">
                <a:solidFill>
                  <a:srgbClr val="002060"/>
                </a:solidFill>
                <a:latin typeface="Century Gothic" panose="020B0502020202020204" pitchFamily="34" charset="0"/>
              </a:rPr>
              <a:t>[beep] </a:t>
            </a:r>
            <a:r>
              <a:rPr lang="en-GB" sz="1200" dirty="0">
                <a:solidFill>
                  <a:srgbClr val="002060"/>
                </a:solidFill>
                <a:latin typeface="Century Gothic" panose="020B0502020202020204" pitchFamily="34" charset="0"/>
              </a:rPr>
              <a:t>tienda de </a:t>
            </a:r>
            <a:r>
              <a:rPr lang="en-GB" sz="1200" dirty="0" err="1">
                <a:solidFill>
                  <a:srgbClr val="002060"/>
                </a:solidFill>
                <a:latin typeface="Century Gothic" panose="020B0502020202020204" pitchFamily="34" charset="0"/>
              </a:rPr>
              <a:t>música</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está</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cerca</a:t>
            </a:r>
            <a:r>
              <a:rPr lang="en-GB" sz="1200" dirty="0">
                <a:solidFill>
                  <a:srgbClr val="002060"/>
                </a:solidFill>
                <a:latin typeface="Century Gothic" panose="020B0502020202020204" pitchFamily="34" charset="0"/>
              </a:rPr>
              <a:t>.</a:t>
            </a:r>
          </a:p>
          <a:p>
            <a:pPr marL="228600" indent="-228600">
              <a:buAutoNum type="arabicPeriod"/>
            </a:pPr>
            <a:r>
              <a:rPr lang="en-GB" sz="1200" dirty="0">
                <a:solidFill>
                  <a:srgbClr val="002060"/>
                </a:solidFill>
                <a:latin typeface="Century Gothic" panose="020B0502020202020204" pitchFamily="34" charset="0"/>
              </a:rPr>
              <a:t>Sofía</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Granada. Hay </a:t>
            </a:r>
            <a:r>
              <a:rPr lang="en-GB" sz="1200" b="1" baseline="0" dirty="0">
                <a:solidFill>
                  <a:srgbClr val="002060"/>
                </a:solidFill>
                <a:latin typeface="Century Gothic" panose="020B0502020202020204" pitchFamily="34" charset="0"/>
              </a:rPr>
              <a:t>[beep] </a:t>
            </a:r>
            <a:r>
              <a:rPr lang="en-GB" sz="1200" baseline="0" dirty="0" err="1">
                <a:solidFill>
                  <a:srgbClr val="002060"/>
                </a:solidFill>
                <a:latin typeface="Century Gothic" panose="020B0502020202020204" pitchFamily="34" charset="0"/>
              </a:rPr>
              <a:t>iglesia</a:t>
            </a:r>
            <a:r>
              <a:rPr lang="en-GB" sz="1200" baseline="0" dirty="0">
                <a:solidFill>
                  <a:srgbClr val="002060"/>
                </a:solidFill>
                <a:latin typeface="Century Gothic" panose="020B0502020202020204" pitchFamily="34" charset="0"/>
              </a:rPr>
              <a:t> y un banco. El banco es </a:t>
            </a:r>
            <a:r>
              <a:rPr lang="en-GB" sz="1200" baseline="0" dirty="0" err="1">
                <a:solidFill>
                  <a:srgbClr val="002060"/>
                </a:solidFill>
                <a:latin typeface="Century Gothic" panose="020B0502020202020204" pitchFamily="34" charset="0"/>
              </a:rPr>
              <a:t>pequeño</a:t>
            </a:r>
            <a:r>
              <a:rPr lang="en-GB" sz="1200" baseline="0" dirty="0">
                <a:solidFill>
                  <a:srgbClr val="002060"/>
                </a:solidFill>
                <a:latin typeface="Century Gothic" panose="020B0502020202020204" pitchFamily="34" charset="0"/>
              </a:rPr>
              <a:t>.</a:t>
            </a:r>
          </a:p>
          <a:p>
            <a:pPr marL="228600" indent="-228600">
              <a:buAutoNum type="arabicPeriod"/>
            </a:pPr>
            <a:r>
              <a:rPr lang="en-GB" sz="1200" baseline="0" dirty="0">
                <a:solidFill>
                  <a:srgbClr val="002060"/>
                </a:solidFill>
                <a:latin typeface="Century Gothic" panose="020B0502020202020204" pitchFamily="34" charset="0"/>
              </a:rPr>
              <a:t>Maria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Málaga. Hay un mercado y </a:t>
            </a:r>
            <a:r>
              <a:rPr lang="en-GB" sz="1200" b="1" baseline="0" dirty="0">
                <a:solidFill>
                  <a:srgbClr val="002060"/>
                </a:solidFill>
                <a:latin typeface="Century Gothic" panose="020B0502020202020204" pitchFamily="34" charset="0"/>
              </a:rPr>
              <a:t>[beep] </a:t>
            </a:r>
            <a:r>
              <a:rPr lang="en-GB" sz="1200" baseline="0" dirty="0">
                <a:solidFill>
                  <a:srgbClr val="002060"/>
                </a:solidFill>
                <a:latin typeface="Century Gothic" panose="020B0502020202020204" pitchFamily="34" charset="0"/>
              </a:rPr>
              <a:t>plaza. El mercado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el </a:t>
            </a:r>
            <a:r>
              <a:rPr lang="en-GB" sz="1200" baseline="0" dirty="0" err="1">
                <a:solidFill>
                  <a:srgbClr val="002060"/>
                </a:solidFill>
                <a:latin typeface="Century Gothic" panose="020B0502020202020204" pitchFamily="34" charset="0"/>
              </a:rPr>
              <a:t>centro</a:t>
            </a:r>
            <a:r>
              <a:rPr lang="en-GB" sz="1200" baseline="0" dirty="0">
                <a:solidFill>
                  <a:srgbClr val="002060"/>
                </a:solidFill>
                <a:latin typeface="Century Gothic" panose="020B0502020202020204" pitchFamily="34" charset="0"/>
              </a:rPr>
              <a:t>.</a:t>
            </a:r>
          </a:p>
          <a:p>
            <a:pPr marL="228600" indent="-228600">
              <a:buAutoNum type="arabicPeriod"/>
            </a:pPr>
            <a:r>
              <a:rPr lang="en-GB" sz="1200" baseline="0" dirty="0">
                <a:solidFill>
                  <a:srgbClr val="002060"/>
                </a:solidFill>
                <a:latin typeface="Century Gothic" panose="020B0502020202020204" pitchFamily="34" charset="0"/>
              </a:rPr>
              <a:t>Daniel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Pamplona. Hay un </a:t>
            </a:r>
            <a:r>
              <a:rPr lang="en-GB" sz="1200" baseline="0" dirty="0" err="1">
                <a:solidFill>
                  <a:srgbClr val="002060"/>
                </a:solidFill>
                <a:latin typeface="Century Gothic" panose="020B0502020202020204" pitchFamily="34" charset="0"/>
              </a:rPr>
              <a:t>chico</a:t>
            </a:r>
            <a:r>
              <a:rPr lang="en-GB" sz="1200" baseline="0" dirty="0">
                <a:solidFill>
                  <a:srgbClr val="002060"/>
                </a:solidFill>
                <a:latin typeface="Century Gothic" panose="020B0502020202020204" pitchFamily="34" charset="0"/>
              </a:rPr>
              <a:t> y una </a:t>
            </a:r>
            <a:r>
              <a:rPr lang="en-GB" sz="1200" baseline="0" dirty="0" err="1">
                <a:solidFill>
                  <a:srgbClr val="002060"/>
                </a:solidFill>
                <a:latin typeface="Century Gothic" panose="020B0502020202020204" pitchFamily="34" charset="0"/>
              </a:rPr>
              <a:t>chica</a:t>
            </a:r>
            <a:r>
              <a:rPr lang="en-GB" sz="1200" baseline="0" dirty="0">
                <a:solidFill>
                  <a:srgbClr val="002060"/>
                </a:solidFill>
                <a:latin typeface="Century Gothic" panose="020B0502020202020204" pitchFamily="34" charset="0"/>
              </a:rPr>
              <a:t>. </a:t>
            </a:r>
            <a:r>
              <a:rPr lang="en-GB" sz="1200" b="1" baseline="0" dirty="0">
                <a:solidFill>
                  <a:srgbClr val="002060"/>
                </a:solidFill>
                <a:latin typeface="Century Gothic" panose="020B0502020202020204" pitchFamily="34" charset="0"/>
              </a:rPr>
              <a:t>[beep]</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chica</a:t>
            </a:r>
            <a:r>
              <a:rPr lang="en-GB" sz="1200" baseline="0" dirty="0">
                <a:solidFill>
                  <a:srgbClr val="002060"/>
                </a:solidFill>
                <a:latin typeface="Century Gothic" panose="020B0502020202020204" pitchFamily="34" charset="0"/>
              </a:rPr>
              <a:t> es </a:t>
            </a:r>
            <a:r>
              <a:rPr lang="en-GB" sz="1200" baseline="0" dirty="0" err="1">
                <a:solidFill>
                  <a:srgbClr val="002060"/>
                </a:solidFill>
                <a:latin typeface="Century Gothic" panose="020B0502020202020204" pitchFamily="34" charset="0"/>
              </a:rPr>
              <a:t>simpática</a:t>
            </a:r>
            <a:r>
              <a:rPr lang="en-GB" sz="1200" baseline="0" dirty="0">
                <a:solidFill>
                  <a:srgbClr val="002060"/>
                </a:solidFill>
                <a:latin typeface="Century Gothic" panose="020B0502020202020204" pitchFamily="34" charset="0"/>
              </a:rPr>
              <a:t>.</a:t>
            </a:r>
          </a:p>
          <a:p>
            <a:pPr marL="228600" indent="-228600">
              <a:buAutoNum type="arabicPeriod"/>
            </a:pPr>
            <a:r>
              <a:rPr lang="en-GB" sz="1200" baseline="0" dirty="0">
                <a:solidFill>
                  <a:srgbClr val="002060"/>
                </a:solidFill>
                <a:latin typeface="Century Gothic" panose="020B0502020202020204" pitchFamily="34" charset="0"/>
              </a:rPr>
              <a:t>José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Santander. Hay </a:t>
            </a:r>
            <a:r>
              <a:rPr lang="en-GB" sz="1200" b="1" baseline="0" dirty="0">
                <a:solidFill>
                  <a:srgbClr val="002060"/>
                </a:solidFill>
                <a:latin typeface="Century Gothic" panose="020B0502020202020204" pitchFamily="34" charset="0"/>
              </a:rPr>
              <a:t>[beep] </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escuela</a:t>
            </a:r>
            <a:r>
              <a:rPr lang="en-GB" sz="1200" baseline="0" dirty="0">
                <a:solidFill>
                  <a:srgbClr val="002060"/>
                </a:solidFill>
                <a:latin typeface="Century Gothic" panose="020B0502020202020204" pitchFamily="34" charset="0"/>
              </a:rPr>
              <a:t> y </a:t>
            </a:r>
            <a:r>
              <a:rPr lang="en-GB" sz="1200" b="0" baseline="0" dirty="0">
                <a:solidFill>
                  <a:srgbClr val="002060"/>
                </a:solidFill>
                <a:latin typeface="Century Gothic" panose="020B0502020202020204" pitchFamily="34" charset="0"/>
              </a:rPr>
              <a:t>un </a:t>
            </a:r>
            <a:r>
              <a:rPr lang="en-GB" sz="1200" b="0" baseline="0" dirty="0" err="1">
                <a:solidFill>
                  <a:srgbClr val="002060"/>
                </a:solidFill>
                <a:latin typeface="Century Gothic" panose="020B0502020202020204" pitchFamily="34" charset="0"/>
              </a:rPr>
              <a:t>museo</a:t>
            </a:r>
            <a:r>
              <a:rPr lang="en-GB" sz="1200" baseline="0" dirty="0">
                <a:solidFill>
                  <a:srgbClr val="002060"/>
                </a:solidFill>
                <a:latin typeface="Century Gothic" panose="020B0502020202020204" pitchFamily="34" charset="0"/>
              </a:rPr>
              <a:t>. La </a:t>
            </a:r>
            <a:r>
              <a:rPr lang="en-GB" sz="1200" baseline="0" dirty="0" err="1">
                <a:solidFill>
                  <a:srgbClr val="002060"/>
                </a:solidFill>
                <a:latin typeface="Century Gothic" panose="020B0502020202020204" pitchFamily="34" charset="0"/>
              </a:rPr>
              <a:t>escuela</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el </a:t>
            </a:r>
            <a:r>
              <a:rPr lang="en-GB" sz="1200" baseline="0" dirty="0" err="1">
                <a:solidFill>
                  <a:srgbClr val="002060"/>
                </a:solidFill>
                <a:latin typeface="Century Gothic" panose="020B0502020202020204" pitchFamily="34" charset="0"/>
              </a:rPr>
              <a:t>norte</a:t>
            </a:r>
            <a:r>
              <a:rPr lang="en-GB" sz="1200" baseline="0" dirty="0">
                <a:solidFill>
                  <a:srgbClr val="002060"/>
                </a:solidFill>
                <a:latin typeface="Century Gothic" panose="020B0502020202020204" pitchFamily="34" charset="0"/>
              </a:rPr>
              <a:t>.</a:t>
            </a:r>
            <a:endParaRPr lang="en-GB" sz="1200" b="1" baseline="0" dirty="0">
              <a:solidFill>
                <a:srgbClr val="002060"/>
              </a:solidFill>
              <a:latin typeface="Century Gothic" panose="020B0502020202020204" pitchFamily="34" charset="0"/>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baseline="0" dirty="0">
                <a:solidFill>
                  <a:schemeClr val="tx1"/>
                </a:solidFill>
                <a:effectLst/>
                <a:latin typeface="+mn-lt"/>
                <a:ea typeface="Calibri"/>
                <a:cs typeface="Calibri"/>
                <a:sym typeface="Calibri"/>
              </a:rPr>
              <a:t>tienda [1515]; iglesia [437]; escuela [424]; plaza [806]; chica [1129]</a:t>
            </a:r>
            <a:r>
              <a:rPr lang="en-GB" sz="1200" b="0" i="0" u="none" strike="noStrike" kern="1200" cap="none" baseline="0" dirty="0">
                <a:solidFill>
                  <a:schemeClr val="tx1"/>
                </a:solidFill>
                <a:effectLst/>
                <a:latin typeface="+mn-lt"/>
                <a:ea typeface="+mn-ea"/>
                <a:cs typeface="+mn-cs"/>
                <a:sym typeface="Calibri"/>
              </a:rPr>
              <a:t>; </a:t>
            </a:r>
            <a:r>
              <a:rPr lang="es-ES" sz="1200" b="0" i="0" u="none" strike="noStrike" kern="1200" cap="none" baseline="0" dirty="0">
                <a:solidFill>
                  <a:schemeClr val="tx1"/>
                </a:solidFill>
                <a:effectLst/>
                <a:latin typeface="+mn-lt"/>
                <a:ea typeface="Calibri"/>
                <a:cs typeface="Calibri"/>
                <a:sym typeface="Calibri"/>
              </a:rPr>
              <a:t>la [1]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baseline="0" dirty="0">
                <a:solidFill>
                  <a:srgbClr val="002060"/>
                </a:solidFill>
                <a:latin typeface="Century Gothic" panose="020B0502020202020204" pitchFamily="34" charset="0"/>
              </a:rPr>
              <a:t>Listening activity [2/2]</a:t>
            </a:r>
          </a:p>
          <a:p>
            <a:endParaRPr lang="en-US" b="1" dirty="0"/>
          </a:p>
          <a:p>
            <a:r>
              <a:rPr lang="en-US" b="0" dirty="0"/>
              <a:t>Activity continues as outlined</a:t>
            </a:r>
            <a:r>
              <a:rPr lang="en-US" b="0" baseline="0" dirty="0"/>
              <a:t> on previous slide. This time, ‘el’ and ‘un’ are used.</a:t>
            </a:r>
            <a:endParaRPr lang="en-US" b="0" dirty="0"/>
          </a:p>
          <a:p>
            <a:endParaRPr lang="en-US" b="0" dirty="0"/>
          </a:p>
          <a:p>
            <a:r>
              <a:rPr lang="en-US" b="1" dirty="0"/>
              <a:t>Transcript:</a:t>
            </a:r>
          </a:p>
          <a:p>
            <a:pPr marL="228600" indent="-228600">
              <a:buAutoNum type="arabicPeriod"/>
            </a:pPr>
            <a:r>
              <a:rPr lang="en-GB" sz="1200" baseline="0" dirty="0">
                <a:solidFill>
                  <a:srgbClr val="002060"/>
                </a:solidFill>
                <a:latin typeface="Century Gothic" panose="020B0502020202020204" pitchFamily="34" charset="0"/>
              </a:rPr>
              <a:t>Pablo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clase</a:t>
            </a:r>
            <a:r>
              <a:rPr lang="en-GB" sz="1200" baseline="0" dirty="0">
                <a:solidFill>
                  <a:srgbClr val="002060"/>
                </a:solidFill>
                <a:latin typeface="Century Gothic" panose="020B0502020202020204" pitchFamily="34" charset="0"/>
              </a:rPr>
              <a:t>. Hay un </a:t>
            </a:r>
            <a:r>
              <a:rPr lang="en-GB" sz="1200" baseline="0" dirty="0" err="1">
                <a:solidFill>
                  <a:srgbClr val="002060"/>
                </a:solidFill>
                <a:latin typeface="Century Gothic" panose="020B0502020202020204" pitchFamily="34" charset="0"/>
              </a:rPr>
              <a:t>profesor</a:t>
            </a:r>
            <a:r>
              <a:rPr lang="en-GB" sz="1200" baseline="0" dirty="0">
                <a:solidFill>
                  <a:srgbClr val="002060"/>
                </a:solidFill>
                <a:latin typeface="Century Gothic" panose="020B0502020202020204" pitchFamily="34" charset="0"/>
              </a:rPr>
              <a:t> y una </a:t>
            </a:r>
            <a:r>
              <a:rPr lang="en-GB" sz="1200" baseline="0" dirty="0" err="1">
                <a:solidFill>
                  <a:srgbClr val="002060"/>
                </a:solidFill>
                <a:latin typeface="Century Gothic" panose="020B0502020202020204" pitchFamily="34" charset="0"/>
              </a:rPr>
              <a:t>profesora</a:t>
            </a:r>
            <a:r>
              <a:rPr lang="en-GB" sz="1200" baseline="0" dirty="0">
                <a:solidFill>
                  <a:srgbClr val="002060"/>
                </a:solidFill>
                <a:latin typeface="Century Gothic" panose="020B0502020202020204" pitchFamily="34" charset="0"/>
              </a:rPr>
              <a:t>. </a:t>
            </a:r>
            <a:r>
              <a:rPr lang="en-GB" sz="1200" b="1" baseline="0" dirty="0">
                <a:solidFill>
                  <a:srgbClr val="002060"/>
                </a:solidFill>
                <a:latin typeface="Century Gothic" panose="020B0502020202020204" pitchFamily="34" charset="0"/>
              </a:rPr>
              <a:t>[beep] </a:t>
            </a:r>
            <a:r>
              <a:rPr lang="en-GB" sz="1200" baseline="0" dirty="0" err="1">
                <a:solidFill>
                  <a:srgbClr val="002060"/>
                </a:solidFill>
                <a:latin typeface="Century Gothic" panose="020B0502020202020204" pitchFamily="34" charset="0"/>
              </a:rPr>
              <a:t>profesor</a:t>
            </a:r>
            <a:r>
              <a:rPr lang="en-GB" sz="1200" baseline="0" dirty="0">
                <a:solidFill>
                  <a:srgbClr val="002060"/>
                </a:solidFill>
                <a:latin typeface="Century Gothic" panose="020B0502020202020204" pitchFamily="34" charset="0"/>
              </a:rPr>
              <a:t> es </a:t>
            </a:r>
            <a:r>
              <a:rPr lang="en-GB" sz="1200" baseline="0" dirty="0" err="1">
                <a:solidFill>
                  <a:srgbClr val="002060"/>
                </a:solidFill>
                <a:latin typeface="Century Gothic" panose="020B0502020202020204" pitchFamily="34" charset="0"/>
              </a:rPr>
              <a:t>guapo</a:t>
            </a:r>
            <a:r>
              <a:rPr lang="en-GB" sz="1200" baseline="0" dirty="0">
                <a:solidFill>
                  <a:srgbClr val="002060"/>
                </a:solidFill>
                <a:latin typeface="Century Gothic" panose="020B0502020202020204" pitchFamily="34" charset="0"/>
              </a:rPr>
              <a:t>.</a:t>
            </a:r>
          </a:p>
          <a:p>
            <a:pPr marL="228600" indent="-228600">
              <a:buAutoNum type="arabicPeriod"/>
            </a:pPr>
            <a:r>
              <a:rPr lang="en-GB" sz="1200" baseline="0" dirty="0">
                <a:solidFill>
                  <a:srgbClr val="002060"/>
                </a:solidFill>
                <a:latin typeface="Century Gothic" panose="020B0502020202020204" pitchFamily="34" charset="0"/>
              </a:rPr>
              <a:t>Amanda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casa. Hay </a:t>
            </a:r>
            <a:r>
              <a:rPr lang="en-GB" sz="1200" b="1" baseline="0" dirty="0">
                <a:solidFill>
                  <a:srgbClr val="002060"/>
                </a:solidFill>
                <a:latin typeface="Century Gothic" panose="020B0502020202020204" pitchFamily="34" charset="0"/>
              </a:rPr>
              <a:t>[beep] </a:t>
            </a:r>
            <a:r>
              <a:rPr lang="en-GB" sz="1200" baseline="0" dirty="0" err="1">
                <a:solidFill>
                  <a:srgbClr val="002060"/>
                </a:solidFill>
                <a:latin typeface="Century Gothic" panose="020B0502020202020204" pitchFamily="34" charset="0"/>
              </a:rPr>
              <a:t>periódico</a:t>
            </a:r>
            <a:r>
              <a:rPr lang="en-GB" sz="1200" baseline="0" dirty="0">
                <a:solidFill>
                  <a:srgbClr val="002060"/>
                </a:solidFill>
                <a:latin typeface="Century Gothic" panose="020B0502020202020204" pitchFamily="34" charset="0"/>
              </a:rPr>
              <a:t> y una </a:t>
            </a:r>
            <a:r>
              <a:rPr lang="en-GB" sz="1200" baseline="0" dirty="0" err="1">
                <a:solidFill>
                  <a:srgbClr val="002060"/>
                </a:solidFill>
                <a:latin typeface="Century Gothic" panose="020B0502020202020204" pitchFamily="34" charset="0"/>
              </a:rPr>
              <a:t>revista</a:t>
            </a:r>
            <a:r>
              <a:rPr lang="en-GB" sz="1200" baseline="0" dirty="0">
                <a:solidFill>
                  <a:srgbClr val="002060"/>
                </a:solidFill>
                <a:latin typeface="Century Gothic" panose="020B0502020202020204" pitchFamily="34" charset="0"/>
              </a:rPr>
              <a:t>. La </a:t>
            </a:r>
            <a:r>
              <a:rPr lang="en-GB" sz="1200" baseline="0" dirty="0" err="1">
                <a:solidFill>
                  <a:srgbClr val="002060"/>
                </a:solidFill>
                <a:latin typeface="Century Gothic" panose="020B0502020202020204" pitchFamily="34" charset="0"/>
              </a:rPr>
              <a:t>revista</a:t>
            </a:r>
            <a:r>
              <a:rPr lang="en-GB" sz="1200" baseline="0" dirty="0">
                <a:solidFill>
                  <a:srgbClr val="002060"/>
                </a:solidFill>
                <a:latin typeface="Century Gothic" panose="020B0502020202020204" pitchFamily="34" charset="0"/>
              </a:rPr>
              <a:t> es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inglés</a:t>
            </a:r>
            <a:r>
              <a:rPr lang="en-GB" sz="1200" baseline="0" dirty="0">
                <a:solidFill>
                  <a:srgbClr val="002060"/>
                </a:solidFill>
                <a:latin typeface="Century Gothic" panose="020B0502020202020204" pitchFamily="34" charset="0"/>
              </a:rPr>
              <a:t>.</a:t>
            </a:r>
          </a:p>
          <a:p>
            <a:pPr marL="228600" indent="-228600">
              <a:buAutoNum type="arabicPeriod"/>
            </a:pPr>
            <a:r>
              <a:rPr lang="en-GB" sz="1200" baseline="0" dirty="0">
                <a:solidFill>
                  <a:srgbClr val="002060"/>
                </a:solidFill>
                <a:latin typeface="Century Gothic" panose="020B0502020202020204" pitchFamily="34" charset="0"/>
              </a:rPr>
              <a:t>Pepe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Barcelona. Hay </a:t>
            </a:r>
            <a:r>
              <a:rPr lang="en-GB" sz="1200" b="1" baseline="0" dirty="0">
                <a:solidFill>
                  <a:srgbClr val="002060"/>
                </a:solidFill>
                <a:latin typeface="Century Gothic" panose="020B0502020202020204" pitchFamily="34" charset="0"/>
              </a:rPr>
              <a:t>[beep] </a:t>
            </a:r>
            <a:r>
              <a:rPr lang="en-GB" sz="1200" baseline="0" dirty="0" err="1">
                <a:solidFill>
                  <a:srgbClr val="002060"/>
                </a:solidFill>
                <a:latin typeface="Century Gothic" panose="020B0502020202020204" pitchFamily="34" charset="0"/>
              </a:rPr>
              <a:t>teatro</a:t>
            </a:r>
            <a:r>
              <a:rPr lang="en-GB" sz="1200" baseline="0" dirty="0">
                <a:solidFill>
                  <a:srgbClr val="002060"/>
                </a:solidFill>
                <a:latin typeface="Century Gothic" panose="020B0502020202020204" pitchFamily="34" charset="0"/>
              </a:rPr>
              <a:t> y un bar. El </a:t>
            </a:r>
            <a:r>
              <a:rPr lang="en-GB" sz="1200" baseline="0" dirty="0" err="1">
                <a:solidFill>
                  <a:srgbClr val="002060"/>
                </a:solidFill>
                <a:latin typeface="Century Gothic" panose="020B0502020202020204" pitchFamily="34" charset="0"/>
              </a:rPr>
              <a:t>teatro</a:t>
            </a:r>
            <a:r>
              <a:rPr lang="en-GB" sz="1200" baseline="0" dirty="0">
                <a:solidFill>
                  <a:srgbClr val="002060"/>
                </a:solidFill>
                <a:latin typeface="Century Gothic" panose="020B0502020202020204" pitchFamily="34" charset="0"/>
              </a:rPr>
              <a:t> es </a:t>
            </a:r>
            <a:r>
              <a:rPr lang="en-GB" sz="1200" baseline="0" dirty="0" err="1">
                <a:solidFill>
                  <a:srgbClr val="002060"/>
                </a:solidFill>
                <a:latin typeface="Century Gothic" panose="020B0502020202020204" pitchFamily="34" charset="0"/>
              </a:rPr>
              <a:t>muy</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bueno</a:t>
            </a:r>
            <a:r>
              <a:rPr lang="en-GB" sz="1200" baseline="0" dirty="0">
                <a:solidFill>
                  <a:srgbClr val="002060"/>
                </a:solidFill>
                <a:latin typeface="Century Gothic" panose="020B0502020202020204" pitchFamily="34" charset="0"/>
              </a:rPr>
              <a:t>.</a:t>
            </a:r>
          </a:p>
          <a:p>
            <a:pPr marL="228600" indent="-228600">
              <a:buAutoNum type="arabicPeriod"/>
            </a:pPr>
            <a:r>
              <a:rPr lang="en-GB" sz="1200" baseline="0" dirty="0">
                <a:solidFill>
                  <a:srgbClr val="002060"/>
                </a:solidFill>
                <a:latin typeface="Century Gothic" panose="020B0502020202020204" pitchFamily="34" charset="0"/>
              </a:rPr>
              <a:t>Paula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un café de San Sebastián. Hay un </a:t>
            </a:r>
            <a:r>
              <a:rPr lang="en-GB" sz="1200" baseline="0" dirty="0" err="1">
                <a:solidFill>
                  <a:srgbClr val="002060"/>
                </a:solidFill>
                <a:latin typeface="Century Gothic" panose="020B0502020202020204" pitchFamily="34" charset="0"/>
              </a:rPr>
              <a:t>señor</a:t>
            </a:r>
            <a:r>
              <a:rPr lang="en-GB" sz="1200" baseline="0" dirty="0">
                <a:solidFill>
                  <a:srgbClr val="002060"/>
                </a:solidFill>
                <a:latin typeface="Century Gothic" panose="020B0502020202020204" pitchFamily="34" charset="0"/>
              </a:rPr>
              <a:t> y una </a:t>
            </a:r>
            <a:r>
              <a:rPr lang="en-GB" sz="1200" baseline="0" dirty="0" err="1">
                <a:solidFill>
                  <a:srgbClr val="002060"/>
                </a:solidFill>
                <a:latin typeface="Century Gothic" panose="020B0502020202020204" pitchFamily="34" charset="0"/>
              </a:rPr>
              <a:t>señora</a:t>
            </a:r>
            <a:r>
              <a:rPr lang="en-GB" sz="1200" baseline="0" dirty="0">
                <a:solidFill>
                  <a:srgbClr val="002060"/>
                </a:solidFill>
                <a:latin typeface="Century Gothic" panose="020B0502020202020204" pitchFamily="34" charset="0"/>
              </a:rPr>
              <a:t>. </a:t>
            </a:r>
            <a:r>
              <a:rPr lang="en-GB" sz="1200" b="1" baseline="0" dirty="0">
                <a:solidFill>
                  <a:srgbClr val="002060"/>
                </a:solidFill>
                <a:latin typeface="Century Gothic" panose="020B0502020202020204" pitchFamily="34" charset="0"/>
              </a:rPr>
              <a:t>[beep] </a:t>
            </a:r>
            <a:r>
              <a:rPr lang="en-GB" sz="1200" baseline="0" dirty="0" err="1">
                <a:solidFill>
                  <a:srgbClr val="002060"/>
                </a:solidFill>
                <a:latin typeface="Century Gothic" panose="020B0502020202020204" pitchFamily="34" charset="0"/>
              </a:rPr>
              <a:t>señor</a:t>
            </a:r>
            <a:r>
              <a:rPr lang="en-GB" sz="1200" baseline="0" dirty="0">
                <a:solidFill>
                  <a:srgbClr val="002060"/>
                </a:solidFill>
                <a:latin typeface="Century Gothic" panose="020B0502020202020204" pitchFamily="34" charset="0"/>
              </a:rPr>
              <a:t> es </a:t>
            </a:r>
            <a:r>
              <a:rPr lang="en-GB" sz="1200" baseline="0" dirty="0" err="1">
                <a:solidFill>
                  <a:srgbClr val="002060"/>
                </a:solidFill>
                <a:latin typeface="Century Gothic" panose="020B0502020202020204" pitchFamily="34" charset="0"/>
              </a:rPr>
              <a:t>muy</a:t>
            </a:r>
            <a:r>
              <a:rPr lang="en-GB" sz="1200" baseline="0" dirty="0">
                <a:solidFill>
                  <a:srgbClr val="002060"/>
                </a:solidFill>
                <a:latin typeface="Century Gothic" panose="020B0502020202020204" pitchFamily="34" charset="0"/>
              </a:rPr>
              <a:t> bajo.</a:t>
            </a:r>
          </a:p>
          <a:p>
            <a:pPr marL="228600" indent="-228600">
              <a:buAutoNum type="arabicPeriod"/>
            </a:pPr>
            <a:r>
              <a:rPr lang="en-GB" sz="1200" baseline="0" dirty="0">
                <a:solidFill>
                  <a:srgbClr val="002060"/>
                </a:solidFill>
                <a:latin typeface="Century Gothic" panose="020B0502020202020204" pitchFamily="34" charset="0"/>
              </a:rPr>
              <a:t>Alejandro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una tienda de </a:t>
            </a:r>
            <a:r>
              <a:rPr lang="en-GB" sz="1200" baseline="0" dirty="0" err="1">
                <a:solidFill>
                  <a:srgbClr val="002060"/>
                </a:solidFill>
                <a:latin typeface="Century Gothic" panose="020B0502020202020204" pitchFamily="34" charset="0"/>
              </a:rPr>
              <a:t>libros</a:t>
            </a:r>
            <a:r>
              <a:rPr lang="en-GB" sz="1200" baseline="0" dirty="0">
                <a:solidFill>
                  <a:srgbClr val="002060"/>
                </a:solidFill>
                <a:latin typeface="Century Gothic" panose="020B0502020202020204" pitchFamily="34" charset="0"/>
              </a:rPr>
              <a:t>. Hay </a:t>
            </a:r>
            <a:r>
              <a:rPr lang="en-GB" sz="1200" b="1" baseline="0" dirty="0">
                <a:solidFill>
                  <a:srgbClr val="002060"/>
                </a:solidFill>
                <a:latin typeface="Century Gothic" panose="020B0502020202020204" pitchFamily="34" charset="0"/>
              </a:rPr>
              <a:t>[beep] </a:t>
            </a:r>
            <a:r>
              <a:rPr lang="en-GB" sz="1200" baseline="0" dirty="0" err="1">
                <a:solidFill>
                  <a:srgbClr val="002060"/>
                </a:solidFill>
                <a:latin typeface="Century Gothic" panose="020B0502020202020204" pitchFamily="34" charset="0"/>
              </a:rPr>
              <a:t>autor</a:t>
            </a:r>
            <a:r>
              <a:rPr lang="en-GB" sz="1200" baseline="0" dirty="0">
                <a:solidFill>
                  <a:srgbClr val="002060"/>
                </a:solidFill>
                <a:latin typeface="Century Gothic" panose="020B0502020202020204" pitchFamily="34" charset="0"/>
              </a:rPr>
              <a:t> y una </a:t>
            </a:r>
            <a:r>
              <a:rPr lang="en-GB" sz="1200" baseline="0" dirty="0" err="1">
                <a:solidFill>
                  <a:srgbClr val="002060"/>
                </a:solidFill>
                <a:latin typeface="Century Gothic" panose="020B0502020202020204" pitchFamily="34" charset="0"/>
              </a:rPr>
              <a:t>autora</a:t>
            </a:r>
            <a:r>
              <a:rPr lang="en-GB" sz="1200" baseline="0" dirty="0">
                <a:solidFill>
                  <a:srgbClr val="002060"/>
                </a:solidFill>
                <a:latin typeface="Century Gothic" panose="020B0502020202020204" pitchFamily="34" charset="0"/>
              </a:rPr>
              <a:t>. El </a:t>
            </a:r>
            <a:r>
              <a:rPr lang="en-GB" sz="1200" baseline="0" dirty="0" err="1">
                <a:solidFill>
                  <a:srgbClr val="002060"/>
                </a:solidFill>
                <a:latin typeface="Century Gothic" panose="020B0502020202020204" pitchFamily="34" charset="0"/>
              </a:rPr>
              <a:t>autor</a:t>
            </a:r>
            <a:r>
              <a:rPr lang="en-GB" sz="1200" baseline="0" dirty="0">
                <a:solidFill>
                  <a:srgbClr val="002060"/>
                </a:solidFill>
                <a:latin typeface="Century Gothic" panose="020B0502020202020204" pitchFamily="34" charset="0"/>
              </a:rPr>
              <a:t> es </a:t>
            </a:r>
            <a:r>
              <a:rPr lang="en-GB" sz="1200" baseline="0" dirty="0" err="1">
                <a:solidFill>
                  <a:srgbClr val="002060"/>
                </a:solidFill>
                <a:latin typeface="Century Gothic" panose="020B0502020202020204" pitchFamily="34" charset="0"/>
              </a:rPr>
              <a:t>simpático</a:t>
            </a:r>
            <a:r>
              <a:rPr lang="en-GB" sz="1200" baseline="0" dirty="0">
                <a:solidFill>
                  <a:srgbClr val="002060"/>
                </a:solidFill>
                <a:latin typeface="Century Gothic" panose="020B0502020202020204" pitchFamily="34" charset="0"/>
              </a:rPr>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baseline="0" dirty="0">
                <a:solidFill>
                  <a:schemeClr val="tx1"/>
                </a:solidFill>
                <a:effectLst/>
                <a:latin typeface="+mn-lt"/>
                <a:ea typeface="Calibri"/>
                <a:cs typeface="Calibri"/>
                <a:sym typeface="Calibri"/>
              </a:rPr>
              <a:t>teatro [605]; el [1]; autor [513]; profesor [501]; señor² [201]; periódico [1026]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Writing activity</a:t>
            </a:r>
          </a:p>
          <a:p>
            <a:endParaRPr lang="en-US" b="1" dirty="0"/>
          </a:p>
          <a:p>
            <a:r>
              <a:rPr lang="en-US" b="1" dirty="0"/>
              <a:t>Timing: </a:t>
            </a:r>
            <a:r>
              <a:rPr lang="en-US" b="0" dirty="0"/>
              <a:t>8 minutes</a:t>
            </a:r>
          </a:p>
          <a:p>
            <a:endParaRPr lang="en-US" b="1" dirty="0"/>
          </a:p>
          <a:p>
            <a:r>
              <a:rPr lang="en-US" b="1" dirty="0"/>
              <a:t>Aim: </a:t>
            </a:r>
            <a:r>
              <a:rPr lang="en-US" b="0" dirty="0"/>
              <a:t>to use</a:t>
            </a:r>
            <a:r>
              <a:rPr lang="en-US" b="0" baseline="0" dirty="0"/>
              <a:t> the new feature (el, la) in written production, alongside previously taught features (</a:t>
            </a:r>
            <a:r>
              <a:rPr lang="en-GB" sz="1200" b="0" baseline="0" dirty="0">
                <a:solidFill>
                  <a:srgbClr val="002060"/>
                </a:solidFill>
                <a:latin typeface="Century Gothic" panose="020B0502020202020204" pitchFamily="34" charset="0"/>
              </a:rPr>
              <a:t>indefinite article, es/</a:t>
            </a:r>
            <a:r>
              <a:rPr lang="en-GB" sz="1200" b="0" baseline="0" dirty="0" err="1">
                <a:solidFill>
                  <a:srgbClr val="002060"/>
                </a:solidFill>
                <a:latin typeface="Century Gothic" panose="020B0502020202020204" pitchFamily="34" charset="0"/>
              </a:rPr>
              <a:t>está</a:t>
            </a:r>
            <a:r>
              <a:rPr lang="en-GB" sz="1200" b="0" baseline="0" dirty="0">
                <a:solidFill>
                  <a:srgbClr val="002060"/>
                </a:solidFill>
                <a:latin typeface="Century Gothic" panose="020B0502020202020204" pitchFamily="34" charset="0"/>
              </a:rPr>
              <a:t>, adjectival gender agreement)</a:t>
            </a:r>
            <a:endParaRPr lang="en-US" b="0" dirty="0"/>
          </a:p>
          <a:p>
            <a:endParaRPr lang="en-US" b="1" dirty="0"/>
          </a:p>
          <a:p>
            <a:r>
              <a:rPr lang="en-US" b="1" dirty="0"/>
              <a:t>Procedure:</a:t>
            </a:r>
          </a:p>
          <a:p>
            <a:r>
              <a:rPr lang="en-US" b="0" dirty="0"/>
              <a:t>1. Students read the</a:t>
            </a:r>
            <a:r>
              <a:rPr lang="en-US" b="0" baseline="0" dirty="0"/>
              <a:t> sentences and write the Spanish for each.</a:t>
            </a:r>
            <a:endParaRPr lang="en-US" b="0" dirty="0"/>
          </a:p>
          <a:p>
            <a:r>
              <a:rPr lang="en-US" b="0" dirty="0"/>
              <a:t>2. They may wish to refer to books</a:t>
            </a:r>
            <a:r>
              <a:rPr lang="en-US" b="0" baseline="0" dirty="0"/>
              <a:t> to check anything they are unsure of.</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b="1" baseline="0" dirty="0"/>
              <a:t> </a:t>
            </a:r>
            <a:r>
              <a:rPr lang="en-GB" baseline="0" dirty="0"/>
              <a:t>These sentences aren’t in the same order as students just heard in the listening.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baseline="0" dirty="0">
                <a:solidFill>
                  <a:schemeClr val="tx1"/>
                </a:solidFill>
                <a:effectLst/>
                <a:latin typeface="+mn-lt"/>
                <a:ea typeface="Calibri"/>
                <a:cs typeface="Calibri"/>
                <a:sym typeface="Calibri"/>
              </a:rPr>
              <a:t>museo [1114]; banco [728]; teatro [605]; mercado [487]; tienda [1515]; plaza [806]; iglesia [437]; escuela [424]; entre [63]; el, la [1]; cerca [1042]; casa [106]; bar [1938]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13969401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Paired</a:t>
            </a:r>
            <a:r>
              <a:rPr lang="en-US" b="1" baseline="0" dirty="0"/>
              <a:t> speaking/listening</a:t>
            </a:r>
          </a:p>
          <a:p>
            <a:endParaRPr lang="en-US" b="1" dirty="0"/>
          </a:p>
          <a:p>
            <a:r>
              <a:rPr lang="en-US" b="1" dirty="0"/>
              <a:t>Timing: </a:t>
            </a:r>
            <a:r>
              <a:rPr lang="en-US" b="0" dirty="0"/>
              <a:t>10-12 minutes</a:t>
            </a:r>
          </a:p>
          <a:p>
            <a:endParaRPr lang="en-US" b="1" dirty="0"/>
          </a:p>
          <a:p>
            <a:r>
              <a:rPr lang="en-US" b="1" dirty="0"/>
              <a:t>Aim: </a:t>
            </a:r>
            <a:r>
              <a:rPr lang="en-US" b="0" dirty="0"/>
              <a:t>to practise using and understanding the definite/indefinite article and other</a:t>
            </a:r>
            <a:r>
              <a:rPr lang="en-US" b="0" baseline="0" dirty="0"/>
              <a:t> previously taught features in the oral modality</a:t>
            </a:r>
            <a:endParaRPr lang="en-US" b="0" dirty="0"/>
          </a:p>
          <a:p>
            <a:endParaRPr lang="en-US" b="1" dirty="0"/>
          </a:p>
          <a:p>
            <a:r>
              <a:rPr lang="en-US" b="1" dirty="0"/>
              <a:t>Procedure:</a:t>
            </a:r>
          </a:p>
          <a:p>
            <a:pPr marL="228600" indent="-228600">
              <a:buAutoNum type="arabicPeriod"/>
            </a:pPr>
            <a:r>
              <a:rPr lang="en-US" b="0" dirty="0"/>
              <a:t>Teachers</a:t>
            </a:r>
            <a:r>
              <a:rPr lang="en-US" b="0" baseline="0" dirty="0"/>
              <a:t> use this and the next slide to introduce and model the activity</a:t>
            </a:r>
          </a:p>
          <a:p>
            <a:pPr marL="228600" indent="-228600">
              <a:buAutoNum type="arabicPeriod"/>
            </a:pPr>
            <a:r>
              <a:rPr lang="en-US" b="0" baseline="0" dirty="0"/>
              <a:t>Ask students to copy the blank answer grid into books before they start (see next slide)</a:t>
            </a:r>
          </a:p>
          <a:p>
            <a:pPr marL="228600" indent="-228600">
              <a:buAutoNum type="arabicPeriod"/>
            </a:pPr>
            <a:r>
              <a:rPr lang="en-GB" dirty="0"/>
              <a:t>Students should</a:t>
            </a:r>
            <a:r>
              <a:rPr lang="en-GB" baseline="0" dirty="0"/>
              <a:t> also be reminded that on the speaking cards there will be male and female teachers (one set of cards with male, one set with female, to avoid overload). They should be encouraged to use the correct adjective, depending on their gender of the noun, though this isn’t the main focus of the activity.</a:t>
            </a:r>
            <a:endParaRPr lang="en-US" b="0" baseline="0" dirty="0"/>
          </a:p>
          <a:p>
            <a:pPr marL="228600" indent="-228600">
              <a:buAutoNum type="arabicPeriod"/>
            </a:pP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Do not display during activity</a:t>
            </a:r>
          </a:p>
          <a:p>
            <a:r>
              <a:rPr lang="en-GB" dirty="0"/>
              <a:t>These are available to</a:t>
            </a:r>
            <a:r>
              <a:rPr lang="en-GB" baseline="0" dirty="0"/>
              <a:t> print i</a:t>
            </a:r>
            <a:r>
              <a:rPr lang="en-GB" dirty="0"/>
              <a:t>n a separate Word doc.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742731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available to</a:t>
            </a:r>
            <a:r>
              <a:rPr lang="en-GB" baseline="0" dirty="0"/>
              <a:t> print i</a:t>
            </a:r>
            <a:r>
              <a:rPr lang="en-GB" dirty="0"/>
              <a:t>n a separate Word doc.</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45099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Suggestion</a:t>
            </a:r>
            <a:r>
              <a:rPr lang="en-GB" b="0" baseline="0" dirty="0"/>
              <a:t> for teachers: draw students’ attention to ‘</a:t>
            </a:r>
            <a:r>
              <a:rPr lang="en-GB" b="0" baseline="0" dirty="0" err="1"/>
              <a:t>respuesta</a:t>
            </a:r>
            <a:r>
              <a:rPr lang="en-GB" b="0" baseline="0" dirty="0"/>
              <a:t>’ [488] here and check understanding of its meaning. The word is introduced this week.</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76811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870637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gi</a:t>
            </a:r>
            <a:r>
              <a:rPr lang="en-GB" b="1" baseline="0" dirty="0"/>
              <a:t>’ </a:t>
            </a:r>
            <a:r>
              <a:rPr lang="en-GB" baseline="0" dirty="0"/>
              <a:t>and then present and practise the pronunciation of the </a:t>
            </a:r>
            <a:r>
              <a:rPr lang="en-GB" b="1" baseline="0" dirty="0"/>
              <a:t>source word ‘</a:t>
            </a:r>
            <a:r>
              <a:rPr lang="en-GB" b="1" baseline="0" dirty="0" err="1"/>
              <a:t>imaginar</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start with</a:t>
            </a:r>
            <a:r>
              <a:rPr lang="en-GB" baseline="0" dirty="0"/>
              <a:t> your palm closed and touching your head. Then, gradually remove the palm away from your head and open it (as if the thought were about to disappear into the air)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2705217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906373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7134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8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2115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0463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4836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90087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4568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765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18773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69597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40459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7478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17293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13960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41410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44840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8702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23285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2260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2646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58510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11979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00088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95586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0251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25381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39478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679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2874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264321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409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31118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08449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0616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5589179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2053332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audio" Target="../media/audio11.wav"/><Relationship Id="rId11" Type="http://schemas.openxmlformats.org/officeDocument/2006/relationships/image" Target="../media/image13.png"/><Relationship Id="rId5" Type="http://schemas.openxmlformats.org/officeDocument/2006/relationships/audio" Target="../media/audio10.wav"/><Relationship Id="rId10" Type="http://schemas.openxmlformats.org/officeDocument/2006/relationships/image" Target="../media/image12.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30.png"/><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39.jpeg"/><Relationship Id="rId3" Type="http://schemas.openxmlformats.org/officeDocument/2006/relationships/image" Target="../media/image19.jpeg"/><Relationship Id="rId7" Type="http://schemas.openxmlformats.org/officeDocument/2006/relationships/image" Target="../media/image35.jpeg"/><Relationship Id="rId12"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22.jpeg"/><Relationship Id="rId11" Type="http://schemas.openxmlformats.org/officeDocument/2006/relationships/image" Target="../media/image37.jpeg"/><Relationship Id="rId5" Type="http://schemas.openxmlformats.org/officeDocument/2006/relationships/image" Target="../media/image34.jpeg"/><Relationship Id="rId10" Type="http://schemas.openxmlformats.org/officeDocument/2006/relationships/image" Target="../media/image36.jpeg"/><Relationship Id="rId4" Type="http://schemas.openxmlformats.org/officeDocument/2006/relationships/image" Target="../media/image33.jpeg"/><Relationship Id="rId9" Type="http://schemas.openxmlformats.org/officeDocument/2006/relationships/image" Target="../media/image28.jpeg"/><Relationship Id="rId14" Type="http://schemas.openxmlformats.org/officeDocument/2006/relationships/image" Target="../media/image20.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audio" Target="../media/audio34.wav"/><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5.wav"/><Relationship Id="rId7" Type="http://schemas.openxmlformats.org/officeDocument/2006/relationships/audio" Target="../media/audio39.wav"/><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audio" Target="../media/audio38.wav"/><Relationship Id="rId5" Type="http://schemas.openxmlformats.org/officeDocument/2006/relationships/audio" Target="../media/audio37.wav"/><Relationship Id="rId4" Type="http://schemas.openxmlformats.org/officeDocument/2006/relationships/audio" Target="../media/audio36.wav"/></Relationships>
</file>

<file path=ppt/slides/_rels/slide5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40.wav"/><Relationship Id="rId7" Type="http://schemas.openxmlformats.org/officeDocument/2006/relationships/audio" Target="../media/audio44.wav"/><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audio" Target="../media/audio43.wav"/><Relationship Id="rId5" Type="http://schemas.openxmlformats.org/officeDocument/2006/relationships/audio" Target="../media/audio42.wav"/><Relationship Id="rId4" Type="http://schemas.openxmlformats.org/officeDocument/2006/relationships/audio" Target="../media/audio41.wav"/></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65.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8" Type="http://schemas.openxmlformats.org/officeDocument/2006/relationships/hyperlink" Target="https://quizlet.com/gb/440772671/year-7-spanish-term-12-week-3-flash-cards/" TargetMode="External"/><Relationship Id="rId3" Type="http://schemas.openxmlformats.org/officeDocument/2006/relationships/image" Target="../media/image17.png"/><Relationship Id="rId7" Type="http://schemas.openxmlformats.org/officeDocument/2006/relationships/hyperlink" Target="https://quizlet.com/gb/452380450/year-7-spanish-term-12-week-6-flash-cards/"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s://resources.ncelp.org/concern/resources/gh93gz61s?locale=en" TargetMode="External"/><Relationship Id="rId11" Type="http://schemas.openxmlformats.org/officeDocument/2006/relationships/image" Target="../media/image48.png"/><Relationship Id="rId5" Type="http://schemas.openxmlformats.org/officeDocument/2006/relationships/hyperlink" Target="http://www.ncelp.org/audio/SY7T1-2W6" TargetMode="External"/><Relationship Id="rId10"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hyperlink" Target="https://quizlet.com/gb/429098269/year-7-spanish-term-11-week-5-flash-card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11.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73139" y="2349493"/>
            <a:ext cx="8542839" cy="879475"/>
          </a:xfrm>
        </p:spPr>
        <p:txBody>
          <a:bodyPr>
            <a:normAutofit fontScale="90000"/>
          </a:bodyPr>
          <a:lstStyle/>
          <a:p>
            <a:pPr algn="l"/>
            <a:r>
              <a:rPr lang="en-GB" sz="4000" b="1" dirty="0">
                <a:solidFill>
                  <a:prstClr val="white"/>
                </a:solidFill>
              </a:rPr>
              <a:t>Talking about the location of things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14817" y="3353665"/>
            <a:ext cx="7291126" cy="2377789"/>
          </a:xfrm>
        </p:spPr>
        <p:txBody>
          <a:bodyPr>
            <a:normAutofit/>
          </a:bodyPr>
          <a:lstStyle/>
          <a:p>
            <a:pPr algn="l"/>
            <a:r>
              <a:rPr lang="es-ES" sz="3000" dirty="0">
                <a:solidFill>
                  <a:prstClr val="white"/>
                </a:solidFill>
              </a:rPr>
              <a:t>Singular definite article (el/la)</a:t>
            </a:r>
          </a:p>
          <a:p>
            <a:pPr algn="l"/>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25242" y="3930124"/>
            <a:ext cx="6716335" cy="8925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[ge],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gi</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('soft 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23</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05</a:t>
            </a:r>
            <a:r>
              <a:rPr lang="en-GB" sz="1400" dirty="0">
                <a:solidFill>
                  <a:prstClr val="white"/>
                </a:solidFill>
                <a:latin typeface="Century Gothic" panose="020B0502020202020204" pitchFamily="34" charset="0"/>
              </a:rPr>
              <a:t>/08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2" y="868742"/>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2869578" y="1932643"/>
            <a:ext cx="6782626"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ima</a:t>
            </a:r>
            <a:r>
              <a:rPr lang="en-GB" sz="12000" dirty="0">
                <a:solidFill>
                  <a:srgbClr val="E56700"/>
                </a:solidFill>
                <a:latin typeface="Century Gothic" panose="020B0502020202020204" pitchFamily="34" charset="0"/>
                <a:cs typeface="Calibri" panose="020F0502020204030204" pitchFamily="34" charset="0"/>
              </a:rPr>
              <a:t>gi</a:t>
            </a:r>
            <a:r>
              <a:rPr lang="en-GB" sz="12000" dirty="0">
                <a:solidFill>
                  <a:srgbClr val="115076"/>
                </a:solidFill>
                <a:latin typeface="Century Gothic" panose="020B0502020202020204" pitchFamily="34" charset="0"/>
                <a:cs typeface="Calibri" panose="020F0502020204030204" pitchFamily="34" charset="0"/>
              </a:rPr>
              <a:t>nar</a:t>
            </a:r>
            <a:endParaRPr lang="en-GB" sz="12000" dirty="0">
              <a:solidFill>
                <a:srgbClr val="115076"/>
              </a:solidFill>
            </a:endParaRP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30586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GB" sz="12000" b="1" dirty="0" err="1">
                <a:solidFill>
                  <a:srgbClr val="115076"/>
                </a:solidFill>
                <a:latin typeface="Century Gothic" panose="020B0502020202020204" pitchFamily="34" charset="0"/>
                <a:cs typeface="Calibri" panose="020F0502020204030204" pitchFamily="34" charset="0"/>
              </a:rPr>
              <a:t>gi</a:t>
            </a:r>
            <a:endParaRPr lang="en-GB" sz="12000" b="1" dirty="0"/>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loud Callout 16" descr="thought bubble"/>
          <p:cNvSpPr/>
          <p:nvPr/>
        </p:nvSpPr>
        <p:spPr>
          <a:xfrm>
            <a:off x="5336483" y="2246000"/>
            <a:ext cx="1519033" cy="951456"/>
          </a:xfrm>
          <a:prstGeom prst="cloudCallout">
            <a:avLst>
              <a:gd name="adj1" fmla="val -5923"/>
              <a:gd name="adj2" fmla="val 7794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105008" y="3265162"/>
            <a:ext cx="394928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r</a:t>
            </a:r>
          </a:p>
        </p:txBody>
      </p:sp>
      <p:grpSp>
        <p:nvGrpSpPr>
          <p:cNvPr id="3" name="Group 2" descr="signpost with multiple option signs"/>
          <p:cNvGrpSpPr/>
          <p:nvPr/>
        </p:nvGrpSpPr>
        <p:grpSpPr>
          <a:xfrm>
            <a:off x="1493939" y="1031291"/>
            <a:ext cx="845720" cy="2341391"/>
            <a:chOff x="1819268" y="972928"/>
            <a:chExt cx="1126447" cy="3118590"/>
          </a:xfrm>
        </p:grpSpPr>
        <p:pic>
          <p:nvPicPr>
            <p:cNvPr id="23564" name="Picture 12" descr="sign po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9268" y="972928"/>
              <a:ext cx="1126447" cy="311859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rot="215508">
              <a:off x="2153826" y="1950328"/>
              <a:ext cx="530079" cy="17559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389222" y="3372682"/>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reli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ón</a:t>
            </a:r>
          </a:p>
        </p:txBody>
      </p:sp>
      <p:pic>
        <p:nvPicPr>
          <p:cNvPr id="23556" name="Picture 4" descr="praying hand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1011" y="4419562"/>
            <a:ext cx="853734" cy="1320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17693" y="4316428"/>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pá</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a:t>
            </a:r>
          </a:p>
        </p:txBody>
      </p:sp>
      <p:grpSp>
        <p:nvGrpSpPr>
          <p:cNvPr id="2" name="Group 1" descr="open book with page numbers"/>
          <p:cNvGrpSpPr/>
          <p:nvPr/>
        </p:nvGrpSpPr>
        <p:grpSpPr>
          <a:xfrm>
            <a:off x="5258863" y="5302792"/>
            <a:ext cx="1674274" cy="980824"/>
            <a:chOff x="8059587" y="2038123"/>
            <a:chExt cx="2554482" cy="1345361"/>
          </a:xfrm>
        </p:grpSpPr>
        <p:pic>
          <p:nvPicPr>
            <p:cNvPr id="14" name="Picture 4" descr="open book with page number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59587" y="2038123"/>
              <a:ext cx="2554482" cy="1345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9892374">
              <a:off x="8204109" y="2258418"/>
              <a:ext cx="557363" cy="276999"/>
            </a:xfrm>
            <a:prstGeom prst="rect">
              <a:avLst/>
            </a:prstGeom>
            <a:noFill/>
          </p:spPr>
          <p:txBody>
            <a:bodyPr wrap="square" rtlCol="0">
              <a:spAutoFit/>
            </a:bodyPr>
            <a:lstStyle/>
            <a:p>
              <a:r>
                <a:rPr lang="en-GB" sz="1200" dirty="0"/>
                <a:t>47</a:t>
              </a:r>
              <a:endParaRPr lang="en-GB" dirty="0"/>
            </a:p>
          </p:txBody>
        </p:sp>
        <p:sp>
          <p:nvSpPr>
            <p:cNvPr id="16" name="TextBox 15"/>
            <p:cNvSpPr txBox="1"/>
            <p:nvPr/>
          </p:nvSpPr>
          <p:spPr>
            <a:xfrm rot="247829">
              <a:off x="9347201" y="2047037"/>
              <a:ext cx="557363" cy="276999"/>
            </a:xfrm>
            <a:prstGeom prst="rect">
              <a:avLst/>
            </a:prstGeom>
            <a:noFill/>
          </p:spPr>
          <p:txBody>
            <a:bodyPr wrap="square" rtlCol="0">
              <a:spAutoFit/>
            </a:bodyPr>
            <a:lstStyle/>
            <a:p>
              <a:r>
                <a:rPr lang="en-GB" sz="1200" dirty="0"/>
                <a:t>48</a:t>
              </a:r>
              <a:endParaRPr lang="en-GB" dirty="0"/>
            </a:p>
          </p:txBody>
        </p:sp>
      </p:grpSp>
      <p:sp>
        <p:nvSpPr>
          <p:cNvPr id="10" name="TextBox 9"/>
          <p:cNvSpPr txBox="1"/>
          <p:nvPr/>
        </p:nvSpPr>
        <p:spPr>
          <a:xfrm>
            <a:off x="8344566" y="173947"/>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ori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nal</a:t>
            </a:r>
          </a:p>
        </p:txBody>
      </p:sp>
      <p:sp>
        <p:nvSpPr>
          <p:cNvPr id="12" name="TextBox 11"/>
          <p:cNvSpPr txBox="1"/>
          <p:nvPr/>
        </p:nvSpPr>
        <p:spPr>
          <a:xfrm>
            <a:off x="9745134" y="2201987"/>
            <a:ext cx="567267" cy="369332"/>
          </a:xfrm>
          <a:prstGeom prst="rect">
            <a:avLst/>
          </a:prstGeom>
          <a:noFill/>
        </p:spPr>
        <p:txBody>
          <a:bodyPr wrap="square" rtlCol="0">
            <a:spAutoFit/>
          </a:bodyPr>
          <a:lstStyle/>
          <a:p>
            <a:r>
              <a:rPr lang="en-GB" dirty="0">
                <a:solidFill>
                  <a:schemeClr val="bg1"/>
                </a:solidFill>
              </a:rPr>
              <a:t>P57</a:t>
            </a:r>
          </a:p>
        </p:txBody>
      </p:sp>
      <p:pic>
        <p:nvPicPr>
          <p:cNvPr id="23566" name="Picture 14" descr="clapper board for fil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90575" y="1370075"/>
            <a:ext cx="1676384" cy="14640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9392831" y="1986235"/>
            <a:ext cx="1215448" cy="646331"/>
          </a:xfrm>
          <a:prstGeom prst="rect">
            <a:avLst/>
          </a:prstGeom>
          <a:noFill/>
        </p:spPr>
        <p:txBody>
          <a:bodyPr wrap="square" rtlCol="0">
            <a:spAutoFit/>
          </a:bodyPr>
          <a:lstStyle/>
          <a:p>
            <a:r>
              <a:rPr lang="en-GB" b="1" dirty="0">
                <a:solidFill>
                  <a:schemeClr val="bg1"/>
                </a:solidFill>
              </a:rPr>
              <a:t>Versión original</a:t>
            </a:r>
          </a:p>
        </p:txBody>
      </p:sp>
      <p:sp>
        <p:nvSpPr>
          <p:cNvPr id="11" name="TextBox 10"/>
          <p:cNvSpPr txBox="1"/>
          <p:nvPr/>
        </p:nvSpPr>
        <p:spPr>
          <a:xfrm>
            <a:off x="8772634" y="3372682"/>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o</a:t>
            </a:r>
          </a:p>
        </p:txBody>
      </p:sp>
      <p:pic>
        <p:nvPicPr>
          <p:cNvPr id="23562" name="Picture 10" descr="stack of book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42952" y="4634179"/>
            <a:ext cx="1636290" cy="123812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21902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gi_elegi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gi_elegi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6" name="gi_original.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566"/>
                                        </p:tgtEl>
                                        <p:attrNameLst>
                                          <p:attrName>style.visibility</p:attrName>
                                        </p:attrNameLst>
                                      </p:cBhvr>
                                      <p:to>
                                        <p:strVal val="visible"/>
                                      </p:to>
                                    </p:set>
                                    <p:animEffect transition="in" filter="fade">
                                      <p:cBhvr>
                                        <p:cTn id="38" dur="500"/>
                                        <p:tgtEl>
                                          <p:spTgt spid="23566"/>
                                        </p:tgtEl>
                                      </p:cBhvr>
                                    </p:animEffect>
                                  </p:childTnLst>
                                  <p:subTnLst>
                                    <p:audio>
                                      <p:cMediaNode>
                                        <p:cTn display="0" masterRel="sameClick">
                                          <p:stCondLst>
                                            <p:cond evt="begin" delay="0">
                                              <p:tn val="36"/>
                                            </p:cond>
                                          </p:stCondLst>
                                          <p:endCondLst>
                                            <p:cond evt="onStopAudio" delay="0">
                                              <p:tgtEl>
                                                <p:sldTgt/>
                                              </p:tgtEl>
                                            </p:cond>
                                          </p:endCondLst>
                                        </p:cTn>
                                        <p:tgtEl>
                                          <p:sndTgt r:embed="rId6" name="gi_origin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7" name="gi_religio%CC%81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556"/>
                                        </p:tgtEl>
                                        <p:attrNameLst>
                                          <p:attrName>style.visibility</p:attrName>
                                        </p:attrNameLst>
                                      </p:cBhvr>
                                      <p:to>
                                        <p:strVal val="visible"/>
                                      </p:to>
                                    </p:set>
                                    <p:animEffect transition="in" filter="fade">
                                      <p:cBhvr>
                                        <p:cTn id="48" dur="500"/>
                                        <p:tgtEl>
                                          <p:spTgt spid="23556"/>
                                        </p:tgtEl>
                                      </p:cBhvr>
                                    </p:animEffect>
                                  </p:childTnLst>
                                  <p:subTnLst>
                                    <p:audio>
                                      <p:cMediaNode>
                                        <p:cTn display="0" masterRel="sameClick">
                                          <p:stCondLst>
                                            <p:cond evt="begin" delay="0">
                                              <p:tn val="46"/>
                                            </p:cond>
                                          </p:stCondLst>
                                          <p:endCondLst>
                                            <p:cond evt="onStopAudio" delay="0">
                                              <p:tgtEl>
                                                <p:sldTgt/>
                                              </p:tgtEl>
                                            </p:cond>
                                          </p:endCondLst>
                                        </p:cTn>
                                        <p:tgtEl>
                                          <p:sndTgt r:embed="rId7" name="gi_religio%CC%81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8" name="gi_pa%CC%81gin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8" name="gi_pa%CC%81gin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subTnLst>
                                    <p:audio>
                                      <p:cMediaNode>
                                        <p:cTn display="0" masterRel="sameClick">
                                          <p:stCondLst>
                                            <p:cond evt="begin" delay="0">
                                              <p:tn val="61"/>
                                            </p:cond>
                                          </p:stCondLst>
                                          <p:endCondLst>
                                            <p:cond evt="onStopAudio" delay="0">
                                              <p:tgtEl>
                                                <p:sldTgt/>
                                              </p:tgtEl>
                                            </p:cond>
                                          </p:endCondLst>
                                        </p:cTn>
                                        <p:tgtEl>
                                          <p:sndTgt r:embed="rId9" name="gi_colegi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3562"/>
                                        </p:tgtEl>
                                        <p:attrNameLst>
                                          <p:attrName>style.visibility</p:attrName>
                                        </p:attrNameLst>
                                      </p:cBhvr>
                                      <p:to>
                                        <p:strVal val="visible"/>
                                      </p:to>
                                    </p:set>
                                    <p:animEffect transition="in" filter="fade">
                                      <p:cBhvr>
                                        <p:cTn id="68" dur="500"/>
                                        <p:tgtEl>
                                          <p:spTgt spid="23562"/>
                                        </p:tgtEl>
                                      </p:cBhvr>
                                    </p:animEffect>
                                  </p:childTnLst>
                                  <p:subTnLst>
                                    <p:audio>
                                      <p:cMediaNode>
                                        <p:cTn display="0" masterRel="sameClick">
                                          <p:stCondLst>
                                            <p:cond evt="begin" delay="0">
                                              <p:tn val="66"/>
                                            </p:cond>
                                          </p:stCondLst>
                                          <p:endCondLst>
                                            <p:cond evt="onStopAudio" delay="0">
                                              <p:tgtEl>
                                                <p:sldTgt/>
                                              </p:tgtEl>
                                            </p:cond>
                                          </p:endCondLst>
                                        </p:cTn>
                                        <p:tgtEl>
                                          <p:sndTgt r:embed="rId9" name="gi_cole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7" grpId="0" animBg="1"/>
      <p:bldP spid="5" grpId="0"/>
      <p:bldP spid="8" grpId="0"/>
      <p:bldP spid="9" grpId="0"/>
      <p:bldP spid="4"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GB" sz="12000" b="1" dirty="0" err="1">
                <a:solidFill>
                  <a:srgbClr val="115076"/>
                </a:solidFill>
                <a:latin typeface="Century Gothic" panose="020B0502020202020204" pitchFamily="34" charset="0"/>
                <a:cs typeface="Calibri" panose="020F0502020204030204" pitchFamily="34" charset="0"/>
              </a:rPr>
              <a:t>gi</a:t>
            </a:r>
            <a:endParaRPr lang="en-GB" sz="12000" b="1" dirty="0"/>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105008" y="3265162"/>
            <a:ext cx="394928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reli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ón</a:t>
            </a:r>
          </a:p>
        </p:txBody>
      </p:sp>
      <p:sp>
        <p:nvSpPr>
          <p:cNvPr id="4" name="TextBox 3"/>
          <p:cNvSpPr txBox="1"/>
          <p:nvPr/>
        </p:nvSpPr>
        <p:spPr>
          <a:xfrm>
            <a:off x="4417693" y="4316428"/>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pá</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a:t>
            </a:r>
          </a:p>
        </p:txBody>
      </p:sp>
      <p:sp>
        <p:nvSpPr>
          <p:cNvPr id="10" name="TextBox 9"/>
          <p:cNvSpPr txBox="1"/>
          <p:nvPr/>
        </p:nvSpPr>
        <p:spPr>
          <a:xfrm>
            <a:off x="8344566" y="173947"/>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ori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nal</a:t>
            </a:r>
          </a:p>
        </p:txBody>
      </p:sp>
      <p:sp>
        <p:nvSpPr>
          <p:cNvPr id="12" name="TextBox 11"/>
          <p:cNvSpPr txBox="1"/>
          <p:nvPr/>
        </p:nvSpPr>
        <p:spPr>
          <a:xfrm>
            <a:off x="9745134" y="2201987"/>
            <a:ext cx="567267" cy="369332"/>
          </a:xfrm>
          <a:prstGeom prst="rect">
            <a:avLst/>
          </a:prstGeom>
          <a:noFill/>
        </p:spPr>
        <p:txBody>
          <a:bodyPr wrap="square" rtlCol="0">
            <a:spAutoFit/>
          </a:bodyPr>
          <a:lstStyle/>
          <a:p>
            <a:r>
              <a:rPr lang="en-GB" dirty="0">
                <a:solidFill>
                  <a:schemeClr val="bg1"/>
                </a:solidFill>
              </a:rPr>
              <a:t>P57</a:t>
            </a:r>
          </a:p>
        </p:txBody>
      </p:sp>
      <p:sp>
        <p:nvSpPr>
          <p:cNvPr id="11" name="TextBox 10"/>
          <p:cNvSpPr txBox="1"/>
          <p:nvPr/>
        </p:nvSpPr>
        <p:spPr>
          <a:xfrm>
            <a:off x="8772634" y="3372682"/>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o</a:t>
            </a:r>
          </a:p>
        </p:txBody>
      </p:sp>
      <p:sp>
        <p:nvSpPr>
          <p:cNvPr id="24" name="TextBox 23"/>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55857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gi_elegi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gi_original.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gi_religio%CC%81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subTnLst>
                                    <p:audio>
                                      <p:cMediaNode>
                                        <p:cTn display="0" masterRel="sameClick">
                                          <p:stCondLst>
                                            <p:cond evt="begin" delay="0">
                                              <p:tn val="33"/>
                                            </p:cond>
                                          </p:stCondLst>
                                          <p:endCondLst>
                                            <p:cond evt="onStopAudio" delay="0">
                                              <p:tgtEl>
                                                <p:sldTgt/>
                                              </p:tgtEl>
                                            </p:cond>
                                          </p:endCondLst>
                                        </p:cTn>
                                        <p:tgtEl>
                                          <p:sndTgt r:embed="rId8" name="gi_pa%CC%81gin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9" name="gi_cole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5" grpId="0"/>
      <p:bldP spid="8" grpId="0"/>
      <p:bldP spid="9" grpId="0"/>
      <p:bldP spid="4"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txBox="1">
            <a:spLocks noGrp="1"/>
          </p:cNvSpPr>
          <p:nvPr>
            <p:ph type="title"/>
          </p:nvPr>
        </p:nvSpPr>
        <p:spPr>
          <a:xfrm>
            <a:off x="821848" y="93125"/>
            <a:ext cx="10515600" cy="1588127"/>
          </a:xfrm>
          <a:prstGeom prst="rect">
            <a:avLst/>
          </a:prstGeom>
          <a:noFill/>
        </p:spPr>
        <p:txBody>
          <a:bodyPr wrap="square" rtlCol="0">
            <a:spAutoFit/>
          </a:bodyPr>
          <a:lstStyle/>
          <a:p>
            <a:pPr algn="ctr"/>
            <a:r>
              <a:rPr lang="en-GB" sz="10800" b="1" dirty="0" err="1">
                <a:solidFill>
                  <a:srgbClr val="115076"/>
                </a:solidFill>
                <a:latin typeface="Century Gothic" panose="020B0502020202020204" pitchFamily="34" charset="0"/>
                <a:cs typeface="Calibri" panose="020F0502020204030204" pitchFamily="34" charset="0"/>
              </a:rPr>
              <a:t>gi</a:t>
            </a:r>
            <a:endParaRPr lang="en-GB" sz="10800" b="1" dirty="0">
              <a:solidFill>
                <a:srgbClr val="115076"/>
              </a:solidFill>
              <a:latin typeface="Century Gothic" panose="020B0502020202020204" pitchFamily="34" charset="0"/>
              <a:cs typeface="Calibri" panose="020F0502020204030204" pitchFamily="34" charset="0"/>
            </a:endParaRPr>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105008" y="3265162"/>
            <a:ext cx="394928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reli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ón</a:t>
            </a:r>
          </a:p>
        </p:txBody>
      </p:sp>
      <p:sp>
        <p:nvSpPr>
          <p:cNvPr id="4" name="TextBox 3"/>
          <p:cNvSpPr txBox="1"/>
          <p:nvPr/>
        </p:nvSpPr>
        <p:spPr>
          <a:xfrm>
            <a:off x="4417693" y="4316428"/>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pá</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a:t>
            </a:r>
          </a:p>
        </p:txBody>
      </p:sp>
      <p:sp>
        <p:nvSpPr>
          <p:cNvPr id="10" name="TextBox 9"/>
          <p:cNvSpPr txBox="1"/>
          <p:nvPr/>
        </p:nvSpPr>
        <p:spPr>
          <a:xfrm>
            <a:off x="8344566" y="173947"/>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ori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nal</a:t>
            </a:r>
          </a:p>
        </p:txBody>
      </p:sp>
      <p:sp>
        <p:nvSpPr>
          <p:cNvPr id="11" name="TextBox 10"/>
          <p:cNvSpPr txBox="1"/>
          <p:nvPr/>
        </p:nvSpPr>
        <p:spPr>
          <a:xfrm>
            <a:off x="8772634" y="3372682"/>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o</a:t>
            </a:r>
          </a:p>
        </p:txBody>
      </p:sp>
      <p:sp>
        <p:nvSpPr>
          <p:cNvPr id="13" name="TextBox 12"/>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96910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P spid="5" grpId="0"/>
      <p:bldP spid="8" grpId="0"/>
      <p:bldP spid="9" grpId="0"/>
      <p:bldP spid="4"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16" name="TextBox 15">
            <a:extLst>
              <a:ext uri="{FF2B5EF4-FFF2-40B4-BE49-F238E27FC236}">
                <a16:creationId xmlns:a16="http://schemas.microsoft.com/office/drawing/2014/main" id="{3AB82D82-1810-4F9F-B127-0266AE1B31BE}"/>
              </a:ext>
            </a:extLst>
          </p:cNvPr>
          <p:cNvSpPr txBox="1"/>
          <p:nvPr/>
        </p:nvSpPr>
        <p:spPr>
          <a:xfrm>
            <a:off x="6046988" y="2211397"/>
            <a:ext cx="3217260" cy="1015663"/>
          </a:xfrm>
          <a:prstGeom prst="rect">
            <a:avLst/>
          </a:prstGeom>
          <a:noFill/>
        </p:spPr>
        <p:txBody>
          <a:bodyPr wrap="square" rtlCol="0">
            <a:spAutoFit/>
          </a:bodyPr>
          <a:lstStyle/>
          <a:p>
            <a:pPr algn="ctr"/>
            <a:r>
              <a:rPr lang="en-GB" sz="6000" b="1" dirty="0">
                <a:solidFill>
                  <a:srgbClr val="5B9BD5">
                    <a:lumMod val="50000"/>
                  </a:srgbClr>
                </a:solidFill>
                <a:cs typeface="Calibri" panose="020F0502020204030204" pitchFamily="34" charset="0"/>
              </a:rPr>
              <a:t>ima</a:t>
            </a:r>
            <a:r>
              <a:rPr lang="en-GB" sz="6000" b="1" dirty="0">
                <a:solidFill>
                  <a:srgbClr val="ED7D31"/>
                </a:solidFill>
                <a:cs typeface="Calibri" panose="020F0502020204030204" pitchFamily="34" charset="0"/>
              </a:rPr>
              <a:t>ge</a:t>
            </a:r>
            <a:r>
              <a:rPr lang="en-GB" sz="6000" b="1" dirty="0">
                <a:solidFill>
                  <a:srgbClr val="5B9BD5">
                    <a:lumMod val="50000"/>
                  </a:srgbClr>
                </a:solidFill>
                <a:cs typeface="Calibri" panose="020F0502020204030204" pitchFamily="34" charset="0"/>
              </a:rPr>
              <a:t>n</a:t>
            </a:r>
            <a:endParaRPr lang="en-GB" sz="6000" b="1" strike="sngStrike" dirty="0">
              <a:solidFill>
                <a:srgbClr val="E65D00"/>
              </a:solidFill>
              <a:cs typeface="Calibri" panose="020F0502020204030204" pitchFamily="34" charset="0"/>
            </a:endParaRPr>
          </a:p>
        </p:txBody>
      </p:sp>
      <p:sp>
        <p:nvSpPr>
          <p:cNvPr id="18" name="TextBox 17">
            <a:extLst>
              <a:ext uri="{FF2B5EF4-FFF2-40B4-BE49-F238E27FC236}">
                <a16:creationId xmlns:a16="http://schemas.microsoft.com/office/drawing/2014/main" id="{4EFBC006-6134-47FF-B36F-7561CB6531B1}"/>
              </a:ext>
            </a:extLst>
          </p:cNvPr>
          <p:cNvSpPr txBox="1"/>
          <p:nvPr/>
        </p:nvSpPr>
        <p:spPr>
          <a:xfrm flipH="1">
            <a:off x="6328458" y="4130163"/>
            <a:ext cx="3253605" cy="1015663"/>
          </a:xfrm>
          <a:prstGeom prst="rect">
            <a:avLst/>
          </a:prstGeom>
          <a:noFill/>
        </p:spPr>
        <p:txBody>
          <a:bodyPr wrap="square" rtlCol="0">
            <a:spAutoFit/>
          </a:bodyPr>
          <a:lstStyle/>
          <a:p>
            <a:r>
              <a:rPr lang="en-GB" sz="6000" b="1" dirty="0">
                <a:solidFill>
                  <a:srgbClr val="5B9BD5">
                    <a:lumMod val="50000"/>
                  </a:srgbClr>
                </a:solidFill>
                <a:cs typeface="Calibri" panose="020F0502020204030204" pitchFamily="34" charset="0"/>
              </a:rPr>
              <a:t>reli</a:t>
            </a:r>
            <a:r>
              <a:rPr lang="en-GB" sz="6000" b="1" dirty="0">
                <a:solidFill>
                  <a:srgbClr val="ED7D31"/>
                </a:solidFill>
                <a:cs typeface="Calibri" panose="020F0502020204030204" pitchFamily="34" charset="0"/>
              </a:rPr>
              <a:t>gi</a:t>
            </a:r>
            <a:r>
              <a:rPr lang="en-GB" sz="6000" b="1" dirty="0">
                <a:solidFill>
                  <a:srgbClr val="5B9BD5">
                    <a:lumMod val="50000"/>
                  </a:srgbClr>
                </a:solidFill>
                <a:cs typeface="Calibri" panose="020F0502020204030204" pitchFamily="34" charset="0"/>
              </a:rPr>
              <a:t>ón</a:t>
            </a:r>
            <a:endParaRPr lang="en-GB" sz="6000" b="1" strike="sngStrike" dirty="0">
              <a:solidFill>
                <a:srgbClr val="E65D00"/>
              </a:solidFill>
              <a:cs typeface="Calibri" panose="020F0502020204030204" pitchFamily="34" charset="0"/>
            </a:endParaRPr>
          </a:p>
        </p:txBody>
      </p:sp>
      <p:sp>
        <p:nvSpPr>
          <p:cNvPr id="19" name="TextBox 18">
            <a:extLst>
              <a:ext uri="{FF2B5EF4-FFF2-40B4-BE49-F238E27FC236}">
                <a16:creationId xmlns:a16="http://schemas.microsoft.com/office/drawing/2014/main" id="{3576247D-6F68-4EFF-8A89-B4AB2ED83EEC}"/>
              </a:ext>
            </a:extLst>
          </p:cNvPr>
          <p:cNvSpPr txBox="1"/>
          <p:nvPr/>
        </p:nvSpPr>
        <p:spPr>
          <a:xfrm>
            <a:off x="1470263" y="1880918"/>
            <a:ext cx="2470644" cy="1015663"/>
          </a:xfrm>
          <a:prstGeom prst="rect">
            <a:avLst/>
          </a:prstGeom>
          <a:noFill/>
        </p:spPr>
        <p:txBody>
          <a:bodyPr wrap="square" rtlCol="0">
            <a:spAutoFit/>
          </a:bodyPr>
          <a:lstStyle/>
          <a:p>
            <a:r>
              <a:rPr lang="en-GB" sz="6000" b="1" dirty="0">
                <a:solidFill>
                  <a:srgbClr val="5B9BD5">
                    <a:lumMod val="50000"/>
                  </a:srgbClr>
                </a:solidFill>
                <a:cs typeface="Calibri" panose="020F0502020204030204" pitchFamily="34" charset="0"/>
              </a:rPr>
              <a:t>ele</a:t>
            </a:r>
            <a:r>
              <a:rPr lang="en-GB" sz="6000" b="1" dirty="0">
                <a:solidFill>
                  <a:srgbClr val="ED7D31"/>
                </a:solidFill>
                <a:cs typeface="Calibri" panose="020F0502020204030204" pitchFamily="34" charset="0"/>
              </a:rPr>
              <a:t>gi</a:t>
            </a:r>
            <a:r>
              <a:rPr lang="en-GB" sz="6000" b="1" dirty="0">
                <a:solidFill>
                  <a:srgbClr val="5B9BD5">
                    <a:lumMod val="50000"/>
                  </a:srgbClr>
                </a:solidFill>
                <a:cs typeface="Calibri" panose="020F0502020204030204" pitchFamily="34" charset="0"/>
              </a:rPr>
              <a:t>r</a:t>
            </a:r>
            <a:endParaRPr lang="en-GB" sz="6000" b="1" strike="sngStrike" dirty="0">
              <a:solidFill>
                <a:srgbClr val="E65D00"/>
              </a:solidFill>
              <a:cs typeface="Calibri" panose="020F0502020204030204" pitchFamily="34" charset="0"/>
            </a:endParaRPr>
          </a:p>
        </p:txBody>
      </p:sp>
      <p:sp>
        <p:nvSpPr>
          <p:cNvPr id="20" name="TextBox 19">
            <a:extLst>
              <a:ext uri="{FF2B5EF4-FFF2-40B4-BE49-F238E27FC236}">
                <a16:creationId xmlns:a16="http://schemas.microsoft.com/office/drawing/2014/main" id="{46544F93-7807-478E-8309-C100F1A3BBFC}"/>
              </a:ext>
            </a:extLst>
          </p:cNvPr>
          <p:cNvSpPr txBox="1"/>
          <p:nvPr/>
        </p:nvSpPr>
        <p:spPr>
          <a:xfrm>
            <a:off x="4873992" y="5423446"/>
            <a:ext cx="3242580" cy="1015663"/>
          </a:xfrm>
          <a:prstGeom prst="rect">
            <a:avLst/>
          </a:prstGeom>
          <a:noFill/>
        </p:spPr>
        <p:txBody>
          <a:bodyPr wrap="square" rtlCol="0">
            <a:spAutoFit/>
          </a:bodyPr>
          <a:lstStyle/>
          <a:p>
            <a:r>
              <a:rPr lang="en-GB" sz="6000" b="1" dirty="0">
                <a:solidFill>
                  <a:srgbClr val="5B9BD5">
                    <a:lumMod val="50000"/>
                  </a:srgbClr>
                </a:solidFill>
                <a:cs typeface="Calibri" panose="020F0502020204030204" pitchFamily="34" charset="0"/>
              </a:rPr>
              <a:t>reco</a:t>
            </a:r>
            <a:r>
              <a:rPr lang="en-GB" sz="6000" b="1" dirty="0">
                <a:solidFill>
                  <a:srgbClr val="ED7D31"/>
                </a:solidFill>
                <a:cs typeface="Calibri" panose="020F0502020204030204" pitchFamily="34" charset="0"/>
              </a:rPr>
              <a:t>ge</a:t>
            </a:r>
            <a:r>
              <a:rPr lang="en-GB" sz="6000" b="1" dirty="0">
                <a:solidFill>
                  <a:srgbClr val="5B9BD5">
                    <a:lumMod val="50000"/>
                  </a:srgbClr>
                </a:solidFill>
                <a:cs typeface="Calibri" panose="020F0502020204030204" pitchFamily="34" charset="0"/>
              </a:rPr>
              <a:t>r</a:t>
            </a:r>
            <a:endParaRPr lang="en-GB" sz="6000" b="1" strike="sngStrike" dirty="0">
              <a:solidFill>
                <a:srgbClr val="E65D00"/>
              </a:solidFill>
              <a:cs typeface="Calibri" panose="020F0502020204030204" pitchFamily="34" charset="0"/>
            </a:endParaRPr>
          </a:p>
        </p:txBody>
      </p:sp>
      <p:pic>
        <p:nvPicPr>
          <p:cNvPr id="21" name="Picture 20">
            <a:extLst>
              <a:ext uri="{FF2B5EF4-FFF2-40B4-BE49-F238E27FC236}">
                <a16:creationId xmlns:a16="http://schemas.microsoft.com/office/drawing/2014/main" id="{86CBADC4-9EF2-428F-B97E-4323B3332EA5}"/>
              </a:ext>
            </a:extLst>
          </p:cNvPr>
          <p:cNvPicPr>
            <a:picLocks noChangeAspect="1"/>
          </p:cNvPicPr>
          <p:nvPr/>
        </p:nvPicPr>
        <p:blipFill>
          <a:blip r:embed="rId4"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289690" y="1307292"/>
            <a:ext cx="923697" cy="1021198"/>
          </a:xfrm>
          <a:prstGeom prst="rect">
            <a:avLst/>
          </a:prstGeom>
        </p:spPr>
      </p:pic>
      <p:sp>
        <p:nvSpPr>
          <p:cNvPr id="22" name="TextBox 21">
            <a:extLst>
              <a:ext uri="{FF2B5EF4-FFF2-40B4-BE49-F238E27FC236}">
                <a16:creationId xmlns:a16="http://schemas.microsoft.com/office/drawing/2014/main" id="{C78CDDBF-03ED-4735-B9C0-C2EF2064E0A3}"/>
              </a:ext>
            </a:extLst>
          </p:cNvPr>
          <p:cNvSpPr txBox="1"/>
          <p:nvPr/>
        </p:nvSpPr>
        <p:spPr>
          <a:xfrm>
            <a:off x="3383605" y="3234056"/>
            <a:ext cx="2944853" cy="1015663"/>
          </a:xfrm>
          <a:prstGeom prst="rect">
            <a:avLst/>
          </a:prstGeom>
          <a:noFill/>
        </p:spPr>
        <p:txBody>
          <a:bodyPr wrap="square" rtlCol="0">
            <a:spAutoFit/>
          </a:bodyPr>
          <a:lstStyle/>
          <a:p>
            <a:r>
              <a:rPr lang="en-GB" sz="6000" b="1" dirty="0">
                <a:solidFill>
                  <a:srgbClr val="5B9BD5">
                    <a:lumMod val="50000"/>
                  </a:srgbClr>
                </a:solidFill>
                <a:cs typeface="Calibri" panose="020F0502020204030204" pitchFamily="34" charset="0"/>
              </a:rPr>
              <a:t>pá</a:t>
            </a:r>
            <a:r>
              <a:rPr lang="en-GB" sz="6000" b="1" dirty="0">
                <a:solidFill>
                  <a:srgbClr val="ED7D31"/>
                </a:solidFill>
                <a:cs typeface="Calibri" panose="020F0502020204030204" pitchFamily="34" charset="0"/>
              </a:rPr>
              <a:t>gi</a:t>
            </a:r>
            <a:r>
              <a:rPr lang="en-GB" sz="6000" b="1" dirty="0">
                <a:solidFill>
                  <a:srgbClr val="5B9BD5">
                    <a:lumMod val="50000"/>
                  </a:srgbClr>
                </a:solidFill>
                <a:cs typeface="Calibri" panose="020F0502020204030204" pitchFamily="34" charset="0"/>
              </a:rPr>
              <a:t>na</a:t>
            </a:r>
            <a:endParaRPr lang="en-GB" sz="6000" b="1" strike="sngStrike" dirty="0">
              <a:solidFill>
                <a:srgbClr val="E65D00"/>
              </a:solidFill>
              <a:cs typeface="Calibri" panose="020F0502020204030204" pitchFamily="34" charset="0"/>
            </a:endParaRPr>
          </a:p>
        </p:txBody>
      </p:sp>
      <p:sp>
        <p:nvSpPr>
          <p:cNvPr id="23" name="TextBox 22">
            <a:extLst>
              <a:ext uri="{FF2B5EF4-FFF2-40B4-BE49-F238E27FC236}">
                <a16:creationId xmlns:a16="http://schemas.microsoft.com/office/drawing/2014/main" id="{9C9CF739-0DF3-42C9-9825-114E521377FA}"/>
              </a:ext>
            </a:extLst>
          </p:cNvPr>
          <p:cNvSpPr txBox="1"/>
          <p:nvPr/>
        </p:nvSpPr>
        <p:spPr>
          <a:xfrm>
            <a:off x="3817508" y="1031190"/>
            <a:ext cx="2544172" cy="1015663"/>
          </a:xfrm>
          <a:prstGeom prst="rect">
            <a:avLst/>
          </a:prstGeom>
          <a:noFill/>
        </p:spPr>
        <p:txBody>
          <a:bodyPr wrap="square" rtlCol="0">
            <a:spAutoFit/>
          </a:bodyPr>
          <a:lstStyle/>
          <a:p>
            <a:r>
              <a:rPr lang="en-GB" sz="6000" b="1" dirty="0">
                <a:solidFill>
                  <a:srgbClr val="ED7D31"/>
                </a:solidFill>
                <a:cs typeface="Calibri" panose="020F0502020204030204" pitchFamily="34" charset="0"/>
              </a:rPr>
              <a:t>ge</a:t>
            </a:r>
            <a:r>
              <a:rPr lang="en-GB" sz="6000" b="1" dirty="0">
                <a:solidFill>
                  <a:srgbClr val="5B9BD5">
                    <a:lumMod val="50000"/>
                  </a:srgbClr>
                </a:solidFill>
                <a:cs typeface="Calibri" panose="020F0502020204030204" pitchFamily="34" charset="0"/>
              </a:rPr>
              <a:t>nte</a:t>
            </a:r>
            <a:endParaRPr lang="en-GB" sz="6000" b="1" strike="sngStrike" dirty="0">
              <a:solidFill>
                <a:srgbClr val="E65D00"/>
              </a:solidFill>
              <a:cs typeface="Calibri" panose="020F0502020204030204" pitchFamily="34" charset="0"/>
            </a:endParaRPr>
          </a:p>
        </p:txBody>
      </p:sp>
      <p:sp>
        <p:nvSpPr>
          <p:cNvPr id="24" name="TextBox 23">
            <a:extLst>
              <a:ext uri="{FF2B5EF4-FFF2-40B4-BE49-F238E27FC236}">
                <a16:creationId xmlns:a16="http://schemas.microsoft.com/office/drawing/2014/main" id="{14F9A034-B92C-4488-ABB0-561DC51E7E20}"/>
              </a:ext>
            </a:extLst>
          </p:cNvPr>
          <p:cNvSpPr txBox="1"/>
          <p:nvPr/>
        </p:nvSpPr>
        <p:spPr>
          <a:xfrm>
            <a:off x="210221" y="3285773"/>
            <a:ext cx="2470644" cy="1015663"/>
          </a:xfrm>
          <a:prstGeom prst="rect">
            <a:avLst/>
          </a:prstGeom>
          <a:noFill/>
        </p:spPr>
        <p:txBody>
          <a:bodyPr wrap="square" rtlCol="0">
            <a:spAutoFit/>
          </a:bodyPr>
          <a:lstStyle/>
          <a:p>
            <a:r>
              <a:rPr lang="en-GB" sz="6000" b="1" dirty="0">
                <a:solidFill>
                  <a:srgbClr val="ED7D31"/>
                </a:solidFill>
                <a:cs typeface="Calibri" panose="020F0502020204030204" pitchFamily="34" charset="0"/>
              </a:rPr>
              <a:t>ge</a:t>
            </a:r>
            <a:r>
              <a:rPr lang="en-GB" sz="6000" b="1" dirty="0">
                <a:solidFill>
                  <a:srgbClr val="5B9BD5">
                    <a:lumMod val="50000"/>
                  </a:srgbClr>
                </a:solidFill>
                <a:cs typeface="Calibri" panose="020F0502020204030204" pitchFamily="34" charset="0"/>
              </a:rPr>
              <a:t>sto</a:t>
            </a:r>
            <a:endParaRPr lang="en-GB" sz="6000" b="1" strike="sngStrike" dirty="0">
              <a:solidFill>
                <a:srgbClr val="E65D00"/>
              </a:solidFill>
              <a:cs typeface="Calibri" panose="020F0502020204030204" pitchFamily="34" charset="0"/>
            </a:endParaRPr>
          </a:p>
        </p:txBody>
      </p:sp>
      <p:sp>
        <p:nvSpPr>
          <p:cNvPr id="25" name="TextBox 24">
            <a:extLst>
              <a:ext uri="{FF2B5EF4-FFF2-40B4-BE49-F238E27FC236}">
                <a16:creationId xmlns:a16="http://schemas.microsoft.com/office/drawing/2014/main" id="{EC30DB6B-8280-4C48-887A-19516A172E6A}"/>
              </a:ext>
            </a:extLst>
          </p:cNvPr>
          <p:cNvSpPr txBox="1"/>
          <p:nvPr/>
        </p:nvSpPr>
        <p:spPr>
          <a:xfrm>
            <a:off x="669381" y="4811147"/>
            <a:ext cx="3593738" cy="1015663"/>
          </a:xfrm>
          <a:prstGeom prst="rect">
            <a:avLst/>
          </a:prstGeom>
          <a:noFill/>
        </p:spPr>
        <p:txBody>
          <a:bodyPr wrap="square" rtlCol="0">
            <a:spAutoFit/>
          </a:bodyPr>
          <a:lstStyle/>
          <a:p>
            <a:r>
              <a:rPr lang="en-GB" sz="6000" b="1" dirty="0">
                <a:solidFill>
                  <a:srgbClr val="5B9BD5">
                    <a:lumMod val="50000"/>
                  </a:srgbClr>
                </a:solidFill>
                <a:cs typeface="Calibri" panose="020F0502020204030204" pitchFamily="34" charset="0"/>
              </a:rPr>
              <a:t>ima</a:t>
            </a:r>
            <a:r>
              <a:rPr lang="en-GB" sz="6000" b="1" dirty="0">
                <a:solidFill>
                  <a:srgbClr val="ED7D31"/>
                </a:solidFill>
                <a:cs typeface="Calibri" panose="020F0502020204030204" pitchFamily="34" charset="0"/>
              </a:rPr>
              <a:t>gi</a:t>
            </a:r>
            <a:r>
              <a:rPr lang="en-GB" sz="6000" b="1" dirty="0">
                <a:solidFill>
                  <a:srgbClr val="5B9BD5">
                    <a:lumMod val="50000"/>
                  </a:srgbClr>
                </a:solidFill>
                <a:cs typeface="Calibri" panose="020F0502020204030204" pitchFamily="34" charset="0"/>
              </a:rPr>
              <a:t>nar</a:t>
            </a:r>
            <a:endParaRPr lang="en-GB" sz="6000" b="1" strike="sngStrike" dirty="0">
              <a:solidFill>
                <a:srgbClr val="E65D00"/>
              </a:solidFill>
              <a:cs typeface="Calibri" panose="020F0502020204030204" pitchFamily="34" charset="0"/>
            </a:endParaRPr>
          </a:p>
        </p:txBody>
      </p:sp>
    </p:spTree>
    <p:extLst>
      <p:ext uri="{BB962C8B-B14F-4D97-AF65-F5344CB8AC3E}">
        <p14:creationId xmlns:p14="http://schemas.microsoft.com/office/powerpoint/2010/main" val="1825833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cxnSp>
        <p:nvCxnSpPr>
          <p:cNvPr id="24" name="Straight Connector 23">
            <a:extLst>
              <a:ext uri="{FF2B5EF4-FFF2-40B4-BE49-F238E27FC236}">
                <a16:creationId xmlns:a16="http://schemas.microsoft.com/office/drawing/2014/main" id="{00649BD5-ADDD-46C9-BD0D-E048ECEFFAA1}"/>
              </a:ext>
            </a:extLst>
          </p:cNvPr>
          <p:cNvCxnSpPr/>
          <p:nvPr/>
        </p:nvCxnSpPr>
        <p:spPr>
          <a:xfrm>
            <a:off x="2031527" y="6272585"/>
            <a:ext cx="314537" cy="2662"/>
          </a:xfrm>
          <a:prstGeom prst="line">
            <a:avLst/>
          </a:prstGeom>
          <a:noFill/>
          <a:ln w="38100" cap="flat" cmpd="sng" algn="ctr">
            <a:solidFill>
              <a:srgbClr val="115076"/>
            </a:solidFill>
            <a:prstDash val="solid"/>
            <a:miter lim="800000"/>
          </a:ln>
          <a:effectLst/>
        </p:spPr>
      </p:cxnSp>
      <p:sp>
        <p:nvSpPr>
          <p:cNvPr id="25" name="TextBox 24">
            <a:extLst>
              <a:ext uri="{FF2B5EF4-FFF2-40B4-BE49-F238E27FC236}">
                <a16:creationId xmlns:a16="http://schemas.microsoft.com/office/drawing/2014/main" id="{B9A96B85-8E65-4C18-9FCE-2825D75A6FCC}"/>
              </a:ext>
            </a:extLst>
          </p:cNvPr>
          <p:cNvSpPr txBox="1"/>
          <p:nvPr/>
        </p:nvSpPr>
        <p:spPr>
          <a:xfrm>
            <a:off x="1455391" y="1148299"/>
            <a:ext cx="250729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rPr>
              <a:t>españo</a:t>
            </a:r>
            <a:r>
              <a:rPr kumimoji="0" lang="en-GB" sz="2800" b="0" i="0" u="none" strike="noStrike" kern="0" cap="none" spc="0" normalizeH="0" baseline="0" noProof="0" dirty="0">
                <a:ln>
                  <a:noFill/>
                </a:ln>
                <a:solidFill>
                  <a:srgbClr val="115076"/>
                </a:solidFill>
                <a:effectLst/>
                <a:uLnTx/>
                <a:uFillTx/>
              </a:rPr>
              <a:t>__</a:t>
            </a:r>
          </a:p>
        </p:txBody>
      </p:sp>
      <p:sp>
        <p:nvSpPr>
          <p:cNvPr id="26" name="TextBox 25">
            <a:extLst>
              <a:ext uri="{FF2B5EF4-FFF2-40B4-BE49-F238E27FC236}">
                <a16:creationId xmlns:a16="http://schemas.microsoft.com/office/drawing/2014/main" id="{04CDB046-535D-476F-8232-3A764A057637}"/>
              </a:ext>
            </a:extLst>
          </p:cNvPr>
          <p:cNvSpPr txBox="1"/>
          <p:nvPr/>
        </p:nvSpPr>
        <p:spPr>
          <a:xfrm>
            <a:off x="2669595" y="3248227"/>
            <a:ext cx="250729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__legre</a:t>
            </a:r>
          </a:p>
        </p:txBody>
      </p:sp>
      <p:sp>
        <p:nvSpPr>
          <p:cNvPr id="27" name="TextBox 26">
            <a:extLst>
              <a:ext uri="{FF2B5EF4-FFF2-40B4-BE49-F238E27FC236}">
                <a16:creationId xmlns:a16="http://schemas.microsoft.com/office/drawing/2014/main" id="{1947B86E-1D62-457C-A019-22DD23BBCC5C}"/>
              </a:ext>
            </a:extLst>
          </p:cNvPr>
          <p:cNvSpPr txBox="1"/>
          <p:nvPr/>
        </p:nvSpPr>
        <p:spPr>
          <a:xfrm>
            <a:off x="2698214" y="4571633"/>
            <a:ext cx="250729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__res</a:t>
            </a:r>
          </a:p>
        </p:txBody>
      </p:sp>
      <p:sp>
        <p:nvSpPr>
          <p:cNvPr id="28" name="TextBox 27">
            <a:extLst>
              <a:ext uri="{FF2B5EF4-FFF2-40B4-BE49-F238E27FC236}">
                <a16:creationId xmlns:a16="http://schemas.microsoft.com/office/drawing/2014/main" id="{3913D0D8-E101-49D2-BC4D-7AB4310D8B0D}"/>
              </a:ext>
            </a:extLst>
          </p:cNvPr>
          <p:cNvSpPr txBox="1"/>
          <p:nvPr/>
        </p:nvSpPr>
        <p:spPr>
          <a:xfrm>
            <a:off x="2698214" y="5170080"/>
            <a:ext cx="250729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__oy</a:t>
            </a:r>
          </a:p>
        </p:txBody>
      </p:sp>
      <p:sp>
        <p:nvSpPr>
          <p:cNvPr id="29" name="TextBox 28">
            <a:extLst>
              <a:ext uri="{FF2B5EF4-FFF2-40B4-BE49-F238E27FC236}">
                <a16:creationId xmlns:a16="http://schemas.microsoft.com/office/drawing/2014/main" id="{FFA57E9D-67A8-4DCB-BD42-A45E4048E830}"/>
              </a:ext>
            </a:extLst>
          </p:cNvPr>
          <p:cNvSpPr txBox="1"/>
          <p:nvPr/>
        </p:nvSpPr>
        <p:spPr>
          <a:xfrm>
            <a:off x="2227611" y="1834794"/>
            <a:ext cx="250729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rPr>
              <a:t>est</a:t>
            </a:r>
            <a:r>
              <a:rPr kumimoji="0" lang="en-GB" sz="2800" b="0" i="0" u="none" strike="noStrike" kern="0" cap="none" spc="0" normalizeH="0" baseline="0" noProof="0" dirty="0">
                <a:ln>
                  <a:noFill/>
                </a:ln>
                <a:solidFill>
                  <a:srgbClr val="115076"/>
                </a:solidFill>
                <a:effectLst/>
                <a:uLnTx/>
                <a:uFillTx/>
              </a:rPr>
              <a:t>__</a:t>
            </a:r>
            <a:r>
              <a:rPr kumimoji="0" lang="en-GB" sz="2800" b="0" i="0" u="none" strike="noStrike" kern="0" cap="none" spc="0" normalizeH="0" baseline="0" noProof="0" dirty="0" err="1">
                <a:ln>
                  <a:noFill/>
                </a:ln>
                <a:solidFill>
                  <a:srgbClr val="115076"/>
                </a:solidFill>
                <a:effectLst/>
                <a:uLnTx/>
                <a:uFillTx/>
              </a:rPr>
              <a:t>diar</a:t>
            </a:r>
            <a:endParaRPr kumimoji="0" lang="en-GB" sz="2800" b="0" i="0" u="none" strike="noStrike" kern="0" cap="none" spc="0" normalizeH="0" baseline="0" noProof="0" dirty="0">
              <a:ln>
                <a:noFill/>
              </a:ln>
              <a:solidFill>
                <a:srgbClr val="115076"/>
              </a:solidFill>
              <a:effectLst/>
              <a:uLnTx/>
              <a:uFillTx/>
            </a:endParaRPr>
          </a:p>
        </p:txBody>
      </p:sp>
      <p:sp>
        <p:nvSpPr>
          <p:cNvPr id="30" name="TextBox 29">
            <a:extLst>
              <a:ext uri="{FF2B5EF4-FFF2-40B4-BE49-F238E27FC236}">
                <a16:creationId xmlns:a16="http://schemas.microsoft.com/office/drawing/2014/main" id="{463453AC-BF26-4C94-A38A-FF537E593192}"/>
              </a:ext>
            </a:extLst>
          </p:cNvPr>
          <p:cNvSpPr txBox="1"/>
          <p:nvPr/>
        </p:nvSpPr>
        <p:spPr>
          <a:xfrm>
            <a:off x="2799015" y="1025188"/>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l</a:t>
            </a:r>
          </a:p>
        </p:txBody>
      </p:sp>
      <p:sp>
        <p:nvSpPr>
          <p:cNvPr id="31" name="TextBox 30">
            <a:extLst>
              <a:ext uri="{FF2B5EF4-FFF2-40B4-BE49-F238E27FC236}">
                <a16:creationId xmlns:a16="http://schemas.microsoft.com/office/drawing/2014/main" id="{95877814-250B-471E-9D8B-41654711FBEF}"/>
              </a:ext>
            </a:extLst>
          </p:cNvPr>
          <p:cNvSpPr txBox="1"/>
          <p:nvPr/>
        </p:nvSpPr>
        <p:spPr>
          <a:xfrm>
            <a:off x="2790814" y="1753393"/>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u</a:t>
            </a:r>
          </a:p>
        </p:txBody>
      </p:sp>
      <p:sp>
        <p:nvSpPr>
          <p:cNvPr id="32" name="TextBox 31">
            <a:extLst>
              <a:ext uri="{FF2B5EF4-FFF2-40B4-BE49-F238E27FC236}">
                <a16:creationId xmlns:a16="http://schemas.microsoft.com/office/drawing/2014/main" id="{8D5CD3DA-D780-42DB-92C7-03DC7ACD1287}"/>
              </a:ext>
            </a:extLst>
          </p:cNvPr>
          <p:cNvSpPr txBox="1"/>
          <p:nvPr/>
        </p:nvSpPr>
        <p:spPr>
          <a:xfrm>
            <a:off x="2723719" y="3151901"/>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a</a:t>
            </a:r>
          </a:p>
        </p:txBody>
      </p:sp>
      <p:sp>
        <p:nvSpPr>
          <p:cNvPr id="33" name="TextBox 32">
            <a:extLst>
              <a:ext uri="{FF2B5EF4-FFF2-40B4-BE49-F238E27FC236}">
                <a16:creationId xmlns:a16="http://schemas.microsoft.com/office/drawing/2014/main" id="{46FD554F-F84A-4A51-A82C-7C7F6054B27F}"/>
              </a:ext>
            </a:extLst>
          </p:cNvPr>
          <p:cNvSpPr txBox="1"/>
          <p:nvPr/>
        </p:nvSpPr>
        <p:spPr>
          <a:xfrm>
            <a:off x="2779419" y="4449887"/>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e</a:t>
            </a:r>
          </a:p>
        </p:txBody>
      </p:sp>
      <p:sp>
        <p:nvSpPr>
          <p:cNvPr id="34" name="TextBox 33">
            <a:extLst>
              <a:ext uri="{FF2B5EF4-FFF2-40B4-BE49-F238E27FC236}">
                <a16:creationId xmlns:a16="http://schemas.microsoft.com/office/drawing/2014/main" id="{6FD90DCF-6819-4E69-866D-87B86934962A}"/>
              </a:ext>
            </a:extLst>
          </p:cNvPr>
          <p:cNvSpPr txBox="1"/>
          <p:nvPr/>
        </p:nvSpPr>
        <p:spPr>
          <a:xfrm>
            <a:off x="2755361" y="5056729"/>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s</a:t>
            </a:r>
          </a:p>
        </p:txBody>
      </p:sp>
      <p:sp>
        <p:nvSpPr>
          <p:cNvPr id="35" name="TextBox 34">
            <a:extLst>
              <a:ext uri="{FF2B5EF4-FFF2-40B4-BE49-F238E27FC236}">
                <a16:creationId xmlns:a16="http://schemas.microsoft.com/office/drawing/2014/main" id="{52398EE8-8AC1-447F-AAC8-2B78BB023E9A}"/>
              </a:ext>
            </a:extLst>
          </p:cNvPr>
          <p:cNvSpPr txBox="1"/>
          <p:nvPr/>
        </p:nvSpPr>
        <p:spPr>
          <a:xfrm>
            <a:off x="2683114" y="2519161"/>
            <a:ext cx="250729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__uapo</a:t>
            </a:r>
          </a:p>
        </p:txBody>
      </p:sp>
      <p:sp>
        <p:nvSpPr>
          <p:cNvPr id="36" name="TextBox 35">
            <a:extLst>
              <a:ext uri="{FF2B5EF4-FFF2-40B4-BE49-F238E27FC236}">
                <a16:creationId xmlns:a16="http://schemas.microsoft.com/office/drawing/2014/main" id="{BD5D0AC3-35ED-4F6A-BD1E-16BA263DB4D7}"/>
              </a:ext>
            </a:extLst>
          </p:cNvPr>
          <p:cNvSpPr txBox="1"/>
          <p:nvPr/>
        </p:nvSpPr>
        <p:spPr>
          <a:xfrm>
            <a:off x="2750547" y="2411975"/>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g</a:t>
            </a:r>
          </a:p>
        </p:txBody>
      </p:sp>
      <p:sp>
        <p:nvSpPr>
          <p:cNvPr id="37" name="TextBox 36">
            <a:extLst>
              <a:ext uri="{FF2B5EF4-FFF2-40B4-BE49-F238E27FC236}">
                <a16:creationId xmlns:a16="http://schemas.microsoft.com/office/drawing/2014/main" id="{B1C0D73C-F5D9-4E43-A381-B247ED9265D7}"/>
              </a:ext>
            </a:extLst>
          </p:cNvPr>
          <p:cNvSpPr txBox="1"/>
          <p:nvPr/>
        </p:nvSpPr>
        <p:spPr>
          <a:xfrm>
            <a:off x="2257217" y="3950421"/>
            <a:ext cx="250729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rPr>
              <a:t>pe</a:t>
            </a:r>
            <a:r>
              <a:rPr kumimoji="0" lang="en-GB" sz="2800" b="0" i="0" u="none" strike="noStrike" kern="0" cap="none" spc="0" normalizeH="0" baseline="0" noProof="0" dirty="0">
                <a:ln>
                  <a:noFill/>
                </a:ln>
                <a:solidFill>
                  <a:srgbClr val="115076"/>
                </a:solidFill>
                <a:effectLst/>
                <a:uLnTx/>
                <a:uFillTx/>
              </a:rPr>
              <a:t>__o</a:t>
            </a:r>
          </a:p>
        </p:txBody>
      </p:sp>
      <p:sp>
        <p:nvSpPr>
          <p:cNvPr id="38" name="TextBox 37">
            <a:extLst>
              <a:ext uri="{FF2B5EF4-FFF2-40B4-BE49-F238E27FC236}">
                <a16:creationId xmlns:a16="http://schemas.microsoft.com/office/drawing/2014/main" id="{D40246BB-99D5-40E0-9555-29CB5FCDD526}"/>
              </a:ext>
            </a:extLst>
          </p:cNvPr>
          <p:cNvSpPr txBox="1"/>
          <p:nvPr/>
        </p:nvSpPr>
        <p:spPr>
          <a:xfrm>
            <a:off x="2780466" y="3838869"/>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r</a:t>
            </a:r>
          </a:p>
        </p:txBody>
      </p:sp>
      <p:sp>
        <p:nvSpPr>
          <p:cNvPr id="39" name="TextBox 38">
            <a:extLst>
              <a:ext uri="{FF2B5EF4-FFF2-40B4-BE49-F238E27FC236}">
                <a16:creationId xmlns:a16="http://schemas.microsoft.com/office/drawing/2014/main" id="{2B619620-9B3E-4711-8666-75C0C29206B1}"/>
              </a:ext>
            </a:extLst>
          </p:cNvPr>
          <p:cNvSpPr txBox="1"/>
          <p:nvPr/>
        </p:nvSpPr>
        <p:spPr>
          <a:xfrm>
            <a:off x="1982761" y="5643354"/>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l</a:t>
            </a:r>
          </a:p>
        </p:txBody>
      </p:sp>
      <p:sp>
        <p:nvSpPr>
          <p:cNvPr id="40" name="TextBox 39">
            <a:extLst>
              <a:ext uri="{FF2B5EF4-FFF2-40B4-BE49-F238E27FC236}">
                <a16:creationId xmlns:a16="http://schemas.microsoft.com/office/drawing/2014/main" id="{2EB3ECAB-5F2B-4C22-A80D-8DDF1B54FD0A}"/>
              </a:ext>
            </a:extLst>
          </p:cNvPr>
          <p:cNvSpPr txBox="1"/>
          <p:nvPr/>
        </p:nvSpPr>
        <p:spPr>
          <a:xfrm>
            <a:off x="2389871" y="5643354"/>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u</a:t>
            </a:r>
          </a:p>
        </p:txBody>
      </p:sp>
      <p:sp>
        <p:nvSpPr>
          <p:cNvPr id="41" name="TextBox 40">
            <a:extLst>
              <a:ext uri="{FF2B5EF4-FFF2-40B4-BE49-F238E27FC236}">
                <a16:creationId xmlns:a16="http://schemas.microsoft.com/office/drawing/2014/main" id="{1D346D75-E3C4-4596-B043-011185783091}"/>
              </a:ext>
            </a:extLst>
          </p:cNvPr>
          <p:cNvSpPr txBox="1"/>
          <p:nvPr/>
        </p:nvSpPr>
        <p:spPr>
          <a:xfrm>
            <a:off x="2822322" y="5651451"/>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g</a:t>
            </a:r>
          </a:p>
        </p:txBody>
      </p:sp>
      <p:sp>
        <p:nvSpPr>
          <p:cNvPr id="42" name="TextBox 41">
            <a:extLst>
              <a:ext uri="{FF2B5EF4-FFF2-40B4-BE49-F238E27FC236}">
                <a16:creationId xmlns:a16="http://schemas.microsoft.com/office/drawing/2014/main" id="{E2AEB891-9DC4-4B10-957D-DBFBEE196DCB}"/>
              </a:ext>
            </a:extLst>
          </p:cNvPr>
          <p:cNvSpPr txBox="1"/>
          <p:nvPr/>
        </p:nvSpPr>
        <p:spPr>
          <a:xfrm>
            <a:off x="3251907" y="5643354"/>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a</a:t>
            </a:r>
          </a:p>
        </p:txBody>
      </p:sp>
      <p:sp>
        <p:nvSpPr>
          <p:cNvPr id="43" name="TextBox 42">
            <a:extLst>
              <a:ext uri="{FF2B5EF4-FFF2-40B4-BE49-F238E27FC236}">
                <a16:creationId xmlns:a16="http://schemas.microsoft.com/office/drawing/2014/main" id="{082C67D4-8B87-43DE-B4F1-7353C777CA31}"/>
              </a:ext>
            </a:extLst>
          </p:cNvPr>
          <p:cNvSpPr txBox="1"/>
          <p:nvPr/>
        </p:nvSpPr>
        <p:spPr>
          <a:xfrm>
            <a:off x="3617613" y="5651451"/>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r</a:t>
            </a:r>
          </a:p>
        </p:txBody>
      </p:sp>
      <p:sp>
        <p:nvSpPr>
          <p:cNvPr id="44" name="TextBox 43">
            <a:extLst>
              <a:ext uri="{FF2B5EF4-FFF2-40B4-BE49-F238E27FC236}">
                <a16:creationId xmlns:a16="http://schemas.microsoft.com/office/drawing/2014/main" id="{5CB1CD3C-5345-4620-8954-AAD58CBB1DA3}"/>
              </a:ext>
            </a:extLst>
          </p:cNvPr>
          <p:cNvSpPr txBox="1"/>
          <p:nvPr/>
        </p:nvSpPr>
        <p:spPr>
          <a:xfrm>
            <a:off x="3983319" y="5643354"/>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e</a:t>
            </a:r>
          </a:p>
        </p:txBody>
      </p:sp>
      <p:sp>
        <p:nvSpPr>
          <p:cNvPr id="45" name="TextBox 44">
            <a:extLst>
              <a:ext uri="{FF2B5EF4-FFF2-40B4-BE49-F238E27FC236}">
                <a16:creationId xmlns:a16="http://schemas.microsoft.com/office/drawing/2014/main" id="{8CDFC324-151D-4C92-A8A7-2F8673F8B8AF}"/>
              </a:ext>
            </a:extLst>
          </p:cNvPr>
          <p:cNvSpPr txBox="1"/>
          <p:nvPr/>
        </p:nvSpPr>
        <p:spPr>
          <a:xfrm>
            <a:off x="4374447" y="5643354"/>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s</a:t>
            </a:r>
          </a:p>
        </p:txBody>
      </p:sp>
      <p:cxnSp>
        <p:nvCxnSpPr>
          <p:cNvPr id="46" name="Straight Connector 45">
            <a:extLst>
              <a:ext uri="{FF2B5EF4-FFF2-40B4-BE49-F238E27FC236}">
                <a16:creationId xmlns:a16="http://schemas.microsoft.com/office/drawing/2014/main" id="{7C31F314-E60B-4488-8210-5C4C0681F55D}"/>
              </a:ext>
            </a:extLst>
          </p:cNvPr>
          <p:cNvCxnSpPr/>
          <p:nvPr/>
        </p:nvCxnSpPr>
        <p:spPr>
          <a:xfrm>
            <a:off x="2439602" y="6272585"/>
            <a:ext cx="314537" cy="2662"/>
          </a:xfrm>
          <a:prstGeom prst="line">
            <a:avLst/>
          </a:prstGeom>
          <a:noFill/>
          <a:ln w="38100" cap="flat" cmpd="sng" algn="ctr">
            <a:solidFill>
              <a:srgbClr val="115076"/>
            </a:solidFill>
            <a:prstDash val="solid"/>
            <a:miter lim="800000"/>
          </a:ln>
          <a:effectLst/>
        </p:spPr>
      </p:cxnSp>
      <p:cxnSp>
        <p:nvCxnSpPr>
          <p:cNvPr id="47" name="Straight Connector 46">
            <a:extLst>
              <a:ext uri="{FF2B5EF4-FFF2-40B4-BE49-F238E27FC236}">
                <a16:creationId xmlns:a16="http://schemas.microsoft.com/office/drawing/2014/main" id="{3960B285-E10F-48D7-AF4B-49DC22120978}"/>
              </a:ext>
            </a:extLst>
          </p:cNvPr>
          <p:cNvCxnSpPr/>
          <p:nvPr/>
        </p:nvCxnSpPr>
        <p:spPr>
          <a:xfrm>
            <a:off x="2858074" y="6281560"/>
            <a:ext cx="314537" cy="2662"/>
          </a:xfrm>
          <a:prstGeom prst="line">
            <a:avLst/>
          </a:prstGeom>
          <a:noFill/>
          <a:ln w="38100" cap="flat" cmpd="sng" algn="ctr">
            <a:solidFill>
              <a:srgbClr val="115076"/>
            </a:solidFill>
            <a:prstDash val="solid"/>
            <a:miter lim="800000"/>
          </a:ln>
          <a:effectLst/>
        </p:spPr>
      </p:cxnSp>
      <p:cxnSp>
        <p:nvCxnSpPr>
          <p:cNvPr id="48" name="Straight Connector 47">
            <a:extLst>
              <a:ext uri="{FF2B5EF4-FFF2-40B4-BE49-F238E27FC236}">
                <a16:creationId xmlns:a16="http://schemas.microsoft.com/office/drawing/2014/main" id="{AD2101F8-DB80-42AB-814B-3ADF2A896277}"/>
              </a:ext>
            </a:extLst>
          </p:cNvPr>
          <p:cNvCxnSpPr/>
          <p:nvPr/>
        </p:nvCxnSpPr>
        <p:spPr>
          <a:xfrm>
            <a:off x="3255075" y="6281560"/>
            <a:ext cx="314537" cy="2662"/>
          </a:xfrm>
          <a:prstGeom prst="line">
            <a:avLst/>
          </a:prstGeom>
          <a:noFill/>
          <a:ln w="38100" cap="flat" cmpd="sng" algn="ctr">
            <a:solidFill>
              <a:srgbClr val="115076"/>
            </a:solidFill>
            <a:prstDash val="solid"/>
            <a:miter lim="800000"/>
          </a:ln>
          <a:effectLst/>
        </p:spPr>
      </p:cxnSp>
      <p:cxnSp>
        <p:nvCxnSpPr>
          <p:cNvPr id="49" name="Straight Connector 48">
            <a:extLst>
              <a:ext uri="{FF2B5EF4-FFF2-40B4-BE49-F238E27FC236}">
                <a16:creationId xmlns:a16="http://schemas.microsoft.com/office/drawing/2014/main" id="{D79FB76F-DB3D-45A2-93A8-F8B0DA1C88F9}"/>
              </a:ext>
            </a:extLst>
          </p:cNvPr>
          <p:cNvCxnSpPr/>
          <p:nvPr/>
        </p:nvCxnSpPr>
        <p:spPr>
          <a:xfrm>
            <a:off x="3648147" y="6284240"/>
            <a:ext cx="314537" cy="2662"/>
          </a:xfrm>
          <a:prstGeom prst="line">
            <a:avLst/>
          </a:prstGeom>
          <a:noFill/>
          <a:ln w="38100" cap="flat" cmpd="sng" algn="ctr">
            <a:solidFill>
              <a:srgbClr val="115076"/>
            </a:solidFill>
            <a:prstDash val="solid"/>
            <a:miter lim="800000"/>
          </a:ln>
          <a:effectLst/>
        </p:spPr>
      </p:cxnSp>
      <p:cxnSp>
        <p:nvCxnSpPr>
          <p:cNvPr id="50" name="Straight Connector 49">
            <a:extLst>
              <a:ext uri="{FF2B5EF4-FFF2-40B4-BE49-F238E27FC236}">
                <a16:creationId xmlns:a16="http://schemas.microsoft.com/office/drawing/2014/main" id="{E6ED8901-5E36-4CE0-9BAF-6C0C247949AD}"/>
              </a:ext>
            </a:extLst>
          </p:cNvPr>
          <p:cNvCxnSpPr/>
          <p:nvPr/>
        </p:nvCxnSpPr>
        <p:spPr>
          <a:xfrm>
            <a:off x="4023342" y="6290716"/>
            <a:ext cx="314537" cy="2662"/>
          </a:xfrm>
          <a:prstGeom prst="line">
            <a:avLst/>
          </a:prstGeom>
          <a:noFill/>
          <a:ln w="38100" cap="flat" cmpd="sng" algn="ctr">
            <a:solidFill>
              <a:srgbClr val="115076"/>
            </a:solidFill>
            <a:prstDash val="solid"/>
            <a:miter lim="800000"/>
          </a:ln>
          <a:effectLst/>
        </p:spPr>
      </p:cxnSp>
      <p:cxnSp>
        <p:nvCxnSpPr>
          <p:cNvPr id="51" name="Straight Connector 50">
            <a:extLst>
              <a:ext uri="{FF2B5EF4-FFF2-40B4-BE49-F238E27FC236}">
                <a16:creationId xmlns:a16="http://schemas.microsoft.com/office/drawing/2014/main" id="{93672491-0379-4C2E-A07E-E3C7EA5C473E}"/>
              </a:ext>
            </a:extLst>
          </p:cNvPr>
          <p:cNvCxnSpPr/>
          <p:nvPr/>
        </p:nvCxnSpPr>
        <p:spPr>
          <a:xfrm>
            <a:off x="4429651" y="6287848"/>
            <a:ext cx="314537" cy="2662"/>
          </a:xfrm>
          <a:prstGeom prst="line">
            <a:avLst/>
          </a:prstGeom>
          <a:noFill/>
          <a:ln w="38100" cap="flat" cmpd="sng" algn="ctr">
            <a:solidFill>
              <a:srgbClr val="115076"/>
            </a:solidFill>
            <a:prstDash val="solid"/>
            <a:miter lim="800000"/>
          </a:ln>
          <a:effectLst/>
        </p:spPr>
      </p:cxnSp>
      <p:sp>
        <p:nvSpPr>
          <p:cNvPr id="52" name="TextBox 51">
            <a:extLst>
              <a:ext uri="{FF2B5EF4-FFF2-40B4-BE49-F238E27FC236}">
                <a16:creationId xmlns:a16="http://schemas.microsoft.com/office/drawing/2014/main" id="{A424DBCD-B426-46BB-B3AF-BAB5A7933062}"/>
              </a:ext>
            </a:extLst>
          </p:cNvPr>
          <p:cNvSpPr txBox="1"/>
          <p:nvPr/>
        </p:nvSpPr>
        <p:spPr>
          <a:xfrm>
            <a:off x="4412935" y="3322970"/>
            <a:ext cx="88841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__s</a:t>
            </a:r>
          </a:p>
        </p:txBody>
      </p:sp>
      <p:sp>
        <p:nvSpPr>
          <p:cNvPr id="53" name="TextBox 52">
            <a:extLst>
              <a:ext uri="{FF2B5EF4-FFF2-40B4-BE49-F238E27FC236}">
                <a16:creationId xmlns:a16="http://schemas.microsoft.com/office/drawing/2014/main" id="{D31452D2-4D95-419B-B78F-F8EEAE04C480}"/>
              </a:ext>
            </a:extLst>
          </p:cNvPr>
          <p:cNvSpPr txBox="1"/>
          <p:nvPr/>
        </p:nvSpPr>
        <p:spPr>
          <a:xfrm>
            <a:off x="4448100" y="3195720"/>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e</a:t>
            </a:r>
          </a:p>
        </p:txBody>
      </p:sp>
      <p:sp>
        <p:nvSpPr>
          <p:cNvPr id="54" name="TextBox 53">
            <a:extLst>
              <a:ext uri="{FF2B5EF4-FFF2-40B4-BE49-F238E27FC236}">
                <a16:creationId xmlns:a16="http://schemas.microsoft.com/office/drawing/2014/main" id="{B609FB91-F6CA-46FC-9BFF-2E2349F98034}"/>
              </a:ext>
            </a:extLst>
          </p:cNvPr>
          <p:cNvSpPr txBox="1"/>
          <p:nvPr/>
        </p:nvSpPr>
        <p:spPr>
          <a:xfrm>
            <a:off x="4412935" y="3932594"/>
            <a:ext cx="96842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__o</a:t>
            </a:r>
          </a:p>
        </p:txBody>
      </p:sp>
      <p:sp>
        <p:nvSpPr>
          <p:cNvPr id="55" name="TextBox 54">
            <a:extLst>
              <a:ext uri="{FF2B5EF4-FFF2-40B4-BE49-F238E27FC236}">
                <a16:creationId xmlns:a16="http://schemas.microsoft.com/office/drawing/2014/main" id="{6F32254E-DE87-4E10-903B-E13A40967D4D}"/>
              </a:ext>
            </a:extLst>
          </p:cNvPr>
          <p:cNvSpPr txBox="1"/>
          <p:nvPr/>
        </p:nvSpPr>
        <p:spPr>
          <a:xfrm>
            <a:off x="4448100" y="3805344"/>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n</a:t>
            </a:r>
          </a:p>
        </p:txBody>
      </p:sp>
      <p:sp>
        <p:nvSpPr>
          <p:cNvPr id="56" name="TextBox 55">
            <a:extLst>
              <a:ext uri="{FF2B5EF4-FFF2-40B4-BE49-F238E27FC236}">
                <a16:creationId xmlns:a16="http://schemas.microsoft.com/office/drawing/2014/main" id="{9D1057DD-AF7D-49C9-A4D5-5212135D3AC6}"/>
              </a:ext>
            </a:extLst>
          </p:cNvPr>
          <p:cNvSpPr txBox="1"/>
          <p:nvPr/>
        </p:nvSpPr>
        <p:spPr>
          <a:xfrm>
            <a:off x="4983433" y="5636091"/>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e</a:t>
            </a:r>
          </a:p>
        </p:txBody>
      </p:sp>
      <p:cxnSp>
        <p:nvCxnSpPr>
          <p:cNvPr id="57" name="Straight Connector 56">
            <a:extLst>
              <a:ext uri="{FF2B5EF4-FFF2-40B4-BE49-F238E27FC236}">
                <a16:creationId xmlns:a16="http://schemas.microsoft.com/office/drawing/2014/main" id="{31A1B92E-BB6C-47B4-A8A0-479906F3C79C}"/>
              </a:ext>
            </a:extLst>
          </p:cNvPr>
          <p:cNvCxnSpPr/>
          <p:nvPr/>
        </p:nvCxnSpPr>
        <p:spPr>
          <a:xfrm>
            <a:off x="4988977" y="6292047"/>
            <a:ext cx="314537" cy="2662"/>
          </a:xfrm>
          <a:prstGeom prst="line">
            <a:avLst/>
          </a:prstGeom>
          <a:noFill/>
          <a:ln w="38100" cap="flat" cmpd="sng" algn="ctr">
            <a:solidFill>
              <a:srgbClr val="115076"/>
            </a:solidFill>
            <a:prstDash val="solid"/>
            <a:miter lim="800000"/>
          </a:ln>
          <a:effectLst/>
        </p:spPr>
      </p:cxnSp>
      <p:sp>
        <p:nvSpPr>
          <p:cNvPr id="58" name="TextBox 57">
            <a:extLst>
              <a:ext uri="{FF2B5EF4-FFF2-40B4-BE49-F238E27FC236}">
                <a16:creationId xmlns:a16="http://schemas.microsoft.com/office/drawing/2014/main" id="{1863984E-E79E-4B0E-80F2-53EBDC804B34}"/>
              </a:ext>
            </a:extLst>
          </p:cNvPr>
          <p:cNvSpPr txBox="1"/>
          <p:nvPr/>
        </p:nvSpPr>
        <p:spPr>
          <a:xfrm>
            <a:off x="5366526" y="5636091"/>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n</a:t>
            </a:r>
          </a:p>
        </p:txBody>
      </p:sp>
      <p:cxnSp>
        <p:nvCxnSpPr>
          <p:cNvPr id="59" name="Straight Connector 58">
            <a:extLst>
              <a:ext uri="{FF2B5EF4-FFF2-40B4-BE49-F238E27FC236}">
                <a16:creationId xmlns:a16="http://schemas.microsoft.com/office/drawing/2014/main" id="{FE950150-7F41-4D31-A033-B84C12D9DBB7}"/>
              </a:ext>
            </a:extLst>
          </p:cNvPr>
          <p:cNvCxnSpPr/>
          <p:nvPr/>
        </p:nvCxnSpPr>
        <p:spPr>
          <a:xfrm>
            <a:off x="5414110" y="6294505"/>
            <a:ext cx="314537" cy="2662"/>
          </a:xfrm>
          <a:prstGeom prst="line">
            <a:avLst/>
          </a:prstGeom>
          <a:noFill/>
          <a:ln w="38100" cap="flat" cmpd="sng" algn="ctr">
            <a:solidFill>
              <a:srgbClr val="115076"/>
            </a:solidFill>
            <a:prstDash val="solid"/>
            <a:miter lim="800000"/>
          </a:ln>
          <a:effectLst/>
        </p:spPr>
      </p:cxnSp>
      <p:sp>
        <p:nvSpPr>
          <p:cNvPr id="60" name="TextBox 59">
            <a:extLst>
              <a:ext uri="{FF2B5EF4-FFF2-40B4-BE49-F238E27FC236}">
                <a16:creationId xmlns:a16="http://schemas.microsoft.com/office/drawing/2014/main" id="{95FC69DC-B879-4B92-A18D-C3863C5EA58C}"/>
              </a:ext>
            </a:extLst>
          </p:cNvPr>
          <p:cNvSpPr txBox="1"/>
          <p:nvPr/>
        </p:nvSpPr>
        <p:spPr>
          <a:xfrm>
            <a:off x="5511634" y="3300788"/>
            <a:ext cx="136849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rPr>
              <a:t>a__to</a:t>
            </a:r>
            <a:endParaRPr kumimoji="0" lang="en-GB" sz="2800" b="0" i="0" u="none" strike="noStrike" kern="0" cap="none" spc="0" normalizeH="0" baseline="0" noProof="0" dirty="0">
              <a:ln>
                <a:noFill/>
              </a:ln>
              <a:solidFill>
                <a:srgbClr val="115076"/>
              </a:solidFill>
              <a:effectLst/>
              <a:uLnTx/>
              <a:uFillTx/>
            </a:endParaRPr>
          </a:p>
        </p:txBody>
      </p:sp>
      <p:sp>
        <p:nvSpPr>
          <p:cNvPr id="61" name="TextBox 60">
            <a:extLst>
              <a:ext uri="{FF2B5EF4-FFF2-40B4-BE49-F238E27FC236}">
                <a16:creationId xmlns:a16="http://schemas.microsoft.com/office/drawing/2014/main" id="{E6523BAF-A937-4C23-9AB5-0D35FFE43582}"/>
              </a:ext>
            </a:extLst>
          </p:cNvPr>
          <p:cNvSpPr txBox="1"/>
          <p:nvPr/>
        </p:nvSpPr>
        <p:spPr>
          <a:xfrm>
            <a:off x="5855779" y="3218128"/>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l</a:t>
            </a:r>
          </a:p>
        </p:txBody>
      </p:sp>
      <p:sp>
        <p:nvSpPr>
          <p:cNvPr id="62" name="TextBox 61">
            <a:extLst>
              <a:ext uri="{FF2B5EF4-FFF2-40B4-BE49-F238E27FC236}">
                <a16:creationId xmlns:a16="http://schemas.microsoft.com/office/drawing/2014/main" id="{D5626CF8-4081-4A91-8D0F-4BCB8E360533}"/>
              </a:ext>
            </a:extLst>
          </p:cNvPr>
          <p:cNvSpPr txBox="1"/>
          <p:nvPr/>
        </p:nvSpPr>
        <p:spPr>
          <a:xfrm>
            <a:off x="5818231" y="3911906"/>
            <a:ext cx="2263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__rte</a:t>
            </a:r>
          </a:p>
        </p:txBody>
      </p:sp>
      <p:sp>
        <p:nvSpPr>
          <p:cNvPr id="63" name="TextBox 62">
            <a:extLst>
              <a:ext uri="{FF2B5EF4-FFF2-40B4-BE49-F238E27FC236}">
                <a16:creationId xmlns:a16="http://schemas.microsoft.com/office/drawing/2014/main" id="{21C4BCF6-E9F4-4726-A484-4E9D957734B4}"/>
              </a:ext>
            </a:extLst>
          </p:cNvPr>
          <p:cNvSpPr txBox="1"/>
          <p:nvPr/>
        </p:nvSpPr>
        <p:spPr>
          <a:xfrm>
            <a:off x="5868483" y="3811232"/>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a</a:t>
            </a:r>
          </a:p>
        </p:txBody>
      </p:sp>
      <p:sp>
        <p:nvSpPr>
          <p:cNvPr id="64" name="TextBox 63">
            <a:extLst>
              <a:ext uri="{FF2B5EF4-FFF2-40B4-BE49-F238E27FC236}">
                <a16:creationId xmlns:a16="http://schemas.microsoft.com/office/drawing/2014/main" id="{6AC3F60C-4C63-4AD8-93A3-CF0BA1D63DA1}"/>
              </a:ext>
            </a:extLst>
          </p:cNvPr>
          <p:cNvSpPr txBox="1"/>
          <p:nvPr/>
        </p:nvSpPr>
        <p:spPr>
          <a:xfrm>
            <a:off x="8065969" y="1548874"/>
            <a:ext cx="2263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__</a:t>
            </a:r>
            <a:r>
              <a:rPr kumimoji="0" lang="en-GB" sz="2800" b="0" i="0" u="none" strike="noStrike" kern="0" cap="none" spc="0" normalizeH="0" baseline="0" noProof="0" dirty="0" err="1">
                <a:ln>
                  <a:noFill/>
                </a:ln>
                <a:solidFill>
                  <a:srgbClr val="115076"/>
                </a:solidFill>
                <a:effectLst/>
                <a:uLnTx/>
                <a:uFillTx/>
              </a:rPr>
              <a:t>aminar</a:t>
            </a:r>
            <a:endParaRPr kumimoji="0" lang="en-GB" sz="2800" b="0" i="0" u="none" strike="noStrike" kern="0" cap="none" spc="0" normalizeH="0" baseline="0" noProof="0" dirty="0">
              <a:ln>
                <a:noFill/>
              </a:ln>
              <a:solidFill>
                <a:srgbClr val="115076"/>
              </a:solidFill>
              <a:effectLst/>
              <a:uLnTx/>
              <a:uFillTx/>
            </a:endParaRPr>
          </a:p>
        </p:txBody>
      </p:sp>
      <p:sp>
        <p:nvSpPr>
          <p:cNvPr id="65" name="TextBox 64">
            <a:extLst>
              <a:ext uri="{FF2B5EF4-FFF2-40B4-BE49-F238E27FC236}">
                <a16:creationId xmlns:a16="http://schemas.microsoft.com/office/drawing/2014/main" id="{3D8194FD-EFA9-461B-8A79-CA8FED59BDCE}"/>
              </a:ext>
            </a:extLst>
          </p:cNvPr>
          <p:cNvSpPr txBox="1"/>
          <p:nvPr/>
        </p:nvSpPr>
        <p:spPr>
          <a:xfrm>
            <a:off x="8116221" y="1448200"/>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c</a:t>
            </a:r>
          </a:p>
        </p:txBody>
      </p:sp>
      <p:sp>
        <p:nvSpPr>
          <p:cNvPr id="66" name="TextBox 65">
            <a:extLst>
              <a:ext uri="{FF2B5EF4-FFF2-40B4-BE49-F238E27FC236}">
                <a16:creationId xmlns:a16="http://schemas.microsoft.com/office/drawing/2014/main" id="{6AA39310-774F-4C81-BB59-2D7010DF2000}"/>
              </a:ext>
            </a:extLst>
          </p:cNvPr>
          <p:cNvSpPr txBox="1"/>
          <p:nvPr/>
        </p:nvSpPr>
        <p:spPr>
          <a:xfrm>
            <a:off x="7367985" y="2275328"/>
            <a:ext cx="2263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rPr>
              <a:t>opc</a:t>
            </a:r>
            <a:r>
              <a:rPr kumimoji="0" lang="en-GB" sz="2800" b="0" i="0" u="none" strike="noStrike" kern="0" cap="none" spc="0" normalizeH="0" baseline="0" noProof="0" dirty="0">
                <a:ln>
                  <a:noFill/>
                </a:ln>
                <a:solidFill>
                  <a:srgbClr val="115076"/>
                </a:solidFill>
                <a:effectLst/>
                <a:uLnTx/>
                <a:uFillTx/>
              </a:rPr>
              <a:t>__</a:t>
            </a:r>
            <a:r>
              <a:rPr kumimoji="0" lang="en-GB" sz="2800" b="0" i="0" u="none" strike="noStrike" kern="0" cap="none" spc="0" normalizeH="0" baseline="0" noProof="0" dirty="0" err="1">
                <a:ln>
                  <a:noFill/>
                </a:ln>
                <a:solidFill>
                  <a:srgbClr val="115076"/>
                </a:solidFill>
                <a:effectLst/>
                <a:uLnTx/>
                <a:uFillTx/>
              </a:rPr>
              <a:t>ón</a:t>
            </a:r>
            <a:endParaRPr kumimoji="0" lang="en-GB" sz="2800" b="0" i="0" u="none" strike="noStrike" kern="0" cap="none" spc="0" normalizeH="0" baseline="0" noProof="0" dirty="0">
              <a:ln>
                <a:noFill/>
              </a:ln>
              <a:solidFill>
                <a:srgbClr val="115076"/>
              </a:solidFill>
              <a:effectLst/>
              <a:uLnTx/>
              <a:uFillTx/>
            </a:endParaRPr>
          </a:p>
        </p:txBody>
      </p:sp>
      <p:sp>
        <p:nvSpPr>
          <p:cNvPr id="67" name="TextBox 66">
            <a:extLst>
              <a:ext uri="{FF2B5EF4-FFF2-40B4-BE49-F238E27FC236}">
                <a16:creationId xmlns:a16="http://schemas.microsoft.com/office/drawing/2014/main" id="{BDED72E5-DE46-4F2B-A574-CC8B3A3FA6C1}"/>
              </a:ext>
            </a:extLst>
          </p:cNvPr>
          <p:cNvSpPr txBox="1"/>
          <p:nvPr/>
        </p:nvSpPr>
        <p:spPr>
          <a:xfrm>
            <a:off x="8130772" y="2187528"/>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i</a:t>
            </a:r>
          </a:p>
        </p:txBody>
      </p:sp>
      <p:sp>
        <p:nvSpPr>
          <p:cNvPr id="68" name="TextBox 67">
            <a:extLst>
              <a:ext uri="{FF2B5EF4-FFF2-40B4-BE49-F238E27FC236}">
                <a16:creationId xmlns:a16="http://schemas.microsoft.com/office/drawing/2014/main" id="{CE3AEAE0-51FC-40BA-BB0B-519859E3D494}"/>
              </a:ext>
            </a:extLst>
          </p:cNvPr>
          <p:cNvSpPr txBox="1"/>
          <p:nvPr/>
        </p:nvSpPr>
        <p:spPr>
          <a:xfrm>
            <a:off x="7734638" y="2950739"/>
            <a:ext cx="2263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m__</a:t>
            </a:r>
            <a:r>
              <a:rPr kumimoji="0" lang="en-GB" sz="2800" b="0" i="0" u="none" strike="noStrike" kern="0" cap="none" spc="0" normalizeH="0" baseline="0" noProof="0" dirty="0" err="1">
                <a:ln>
                  <a:noFill/>
                </a:ln>
                <a:solidFill>
                  <a:srgbClr val="115076"/>
                </a:solidFill>
                <a:effectLst/>
                <a:uLnTx/>
                <a:uFillTx/>
              </a:rPr>
              <a:t>cho</a:t>
            </a:r>
            <a:endParaRPr kumimoji="0" lang="en-GB" sz="2800" b="0" i="0" u="none" strike="noStrike" kern="0" cap="none" spc="0" normalizeH="0" baseline="0" noProof="0" dirty="0">
              <a:ln>
                <a:noFill/>
              </a:ln>
              <a:solidFill>
                <a:srgbClr val="115076"/>
              </a:solidFill>
              <a:effectLst/>
              <a:uLnTx/>
              <a:uFillTx/>
            </a:endParaRPr>
          </a:p>
        </p:txBody>
      </p:sp>
      <p:sp>
        <p:nvSpPr>
          <p:cNvPr id="69" name="TextBox 68">
            <a:extLst>
              <a:ext uri="{FF2B5EF4-FFF2-40B4-BE49-F238E27FC236}">
                <a16:creationId xmlns:a16="http://schemas.microsoft.com/office/drawing/2014/main" id="{F2FDEC10-61AD-476E-84A2-EB1BDAA52FF4}"/>
              </a:ext>
            </a:extLst>
          </p:cNvPr>
          <p:cNvSpPr txBox="1"/>
          <p:nvPr/>
        </p:nvSpPr>
        <p:spPr>
          <a:xfrm>
            <a:off x="8130772" y="2835305"/>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u</a:t>
            </a:r>
          </a:p>
        </p:txBody>
      </p:sp>
      <p:sp>
        <p:nvSpPr>
          <p:cNvPr id="70" name="TextBox 69">
            <a:extLst>
              <a:ext uri="{FF2B5EF4-FFF2-40B4-BE49-F238E27FC236}">
                <a16:creationId xmlns:a16="http://schemas.microsoft.com/office/drawing/2014/main" id="{5DFDCDA8-B902-46DE-B090-3233B142785C}"/>
              </a:ext>
            </a:extLst>
          </p:cNvPr>
          <p:cNvSpPr txBox="1"/>
          <p:nvPr/>
        </p:nvSpPr>
        <p:spPr>
          <a:xfrm>
            <a:off x="8065969" y="3664755"/>
            <a:ext cx="2263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__</a:t>
            </a:r>
            <a:r>
              <a:rPr kumimoji="0" lang="en-GB" sz="2800" b="0" i="0" u="none" strike="noStrike" kern="0" cap="none" spc="0" normalizeH="0" baseline="0" noProof="0" dirty="0" err="1">
                <a:ln>
                  <a:noFill/>
                </a:ln>
                <a:solidFill>
                  <a:srgbClr val="115076"/>
                </a:solidFill>
                <a:effectLst/>
                <a:uLnTx/>
                <a:uFillTx/>
              </a:rPr>
              <a:t>ónde</a:t>
            </a:r>
            <a:endParaRPr kumimoji="0" lang="en-GB" sz="2800" b="0" i="0" u="none" strike="noStrike" kern="0" cap="none" spc="0" normalizeH="0" baseline="0" noProof="0" dirty="0">
              <a:ln>
                <a:noFill/>
              </a:ln>
              <a:solidFill>
                <a:srgbClr val="115076"/>
              </a:solidFill>
              <a:effectLst/>
              <a:uLnTx/>
              <a:uFillTx/>
            </a:endParaRPr>
          </a:p>
        </p:txBody>
      </p:sp>
      <p:sp>
        <p:nvSpPr>
          <p:cNvPr id="71" name="TextBox 70">
            <a:extLst>
              <a:ext uri="{FF2B5EF4-FFF2-40B4-BE49-F238E27FC236}">
                <a16:creationId xmlns:a16="http://schemas.microsoft.com/office/drawing/2014/main" id="{12970543-047F-47EC-A6A5-4ECA13D1DD5C}"/>
              </a:ext>
            </a:extLst>
          </p:cNvPr>
          <p:cNvSpPr txBox="1"/>
          <p:nvPr/>
        </p:nvSpPr>
        <p:spPr>
          <a:xfrm>
            <a:off x="8110186" y="3580216"/>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d</a:t>
            </a:r>
          </a:p>
        </p:txBody>
      </p:sp>
      <p:sp>
        <p:nvSpPr>
          <p:cNvPr id="72" name="TextBox 71">
            <a:extLst>
              <a:ext uri="{FF2B5EF4-FFF2-40B4-BE49-F238E27FC236}">
                <a16:creationId xmlns:a16="http://schemas.microsoft.com/office/drawing/2014/main" id="{BECD003F-80DD-488E-8360-2F5416823AFE}"/>
              </a:ext>
            </a:extLst>
          </p:cNvPr>
          <p:cNvSpPr txBox="1"/>
          <p:nvPr/>
        </p:nvSpPr>
        <p:spPr>
          <a:xfrm>
            <a:off x="7843244" y="4369879"/>
            <a:ext cx="2263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rPr>
              <a:t>b__jo</a:t>
            </a:r>
            <a:endParaRPr kumimoji="0" lang="en-GB" sz="2800" b="0" i="0" u="none" strike="noStrike" kern="0" cap="none" spc="0" normalizeH="0" baseline="0" noProof="0" dirty="0">
              <a:ln>
                <a:noFill/>
              </a:ln>
              <a:solidFill>
                <a:srgbClr val="115076"/>
              </a:solidFill>
              <a:effectLst/>
              <a:uLnTx/>
              <a:uFillTx/>
            </a:endParaRPr>
          </a:p>
        </p:txBody>
      </p:sp>
      <p:sp>
        <p:nvSpPr>
          <p:cNvPr id="73" name="TextBox 72">
            <a:extLst>
              <a:ext uri="{FF2B5EF4-FFF2-40B4-BE49-F238E27FC236}">
                <a16:creationId xmlns:a16="http://schemas.microsoft.com/office/drawing/2014/main" id="{C2FC5333-9F36-4C2F-B9A9-AEE6491CBADA}"/>
              </a:ext>
            </a:extLst>
          </p:cNvPr>
          <p:cNvSpPr txBox="1"/>
          <p:nvPr/>
        </p:nvSpPr>
        <p:spPr>
          <a:xfrm>
            <a:off x="8132817" y="4254237"/>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a</a:t>
            </a:r>
          </a:p>
        </p:txBody>
      </p:sp>
      <p:sp>
        <p:nvSpPr>
          <p:cNvPr id="74" name="TextBox 73">
            <a:extLst>
              <a:ext uri="{FF2B5EF4-FFF2-40B4-BE49-F238E27FC236}">
                <a16:creationId xmlns:a16="http://schemas.microsoft.com/office/drawing/2014/main" id="{63C33751-8426-4C18-82E2-A389A6E3D8C8}"/>
              </a:ext>
            </a:extLst>
          </p:cNvPr>
          <p:cNvSpPr txBox="1"/>
          <p:nvPr/>
        </p:nvSpPr>
        <p:spPr>
          <a:xfrm>
            <a:off x="7008803" y="5073512"/>
            <a:ext cx="2263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verda__</a:t>
            </a:r>
          </a:p>
        </p:txBody>
      </p:sp>
      <p:sp>
        <p:nvSpPr>
          <p:cNvPr id="75" name="TextBox 74">
            <a:extLst>
              <a:ext uri="{FF2B5EF4-FFF2-40B4-BE49-F238E27FC236}">
                <a16:creationId xmlns:a16="http://schemas.microsoft.com/office/drawing/2014/main" id="{463F4E7F-4E4B-49B8-B45A-B4F771E335C5}"/>
              </a:ext>
            </a:extLst>
          </p:cNvPr>
          <p:cNvSpPr txBox="1"/>
          <p:nvPr/>
        </p:nvSpPr>
        <p:spPr>
          <a:xfrm>
            <a:off x="8130772" y="4965418"/>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d</a:t>
            </a:r>
          </a:p>
        </p:txBody>
      </p:sp>
      <p:cxnSp>
        <p:nvCxnSpPr>
          <p:cNvPr id="76" name="Straight Connector 75">
            <a:extLst>
              <a:ext uri="{FF2B5EF4-FFF2-40B4-BE49-F238E27FC236}">
                <a16:creationId xmlns:a16="http://schemas.microsoft.com/office/drawing/2014/main" id="{6D765ED2-4513-4FAF-B0F4-09EE76C38B28}"/>
              </a:ext>
            </a:extLst>
          </p:cNvPr>
          <p:cNvCxnSpPr/>
          <p:nvPr/>
        </p:nvCxnSpPr>
        <p:spPr>
          <a:xfrm>
            <a:off x="6187282" y="6300460"/>
            <a:ext cx="314537" cy="2662"/>
          </a:xfrm>
          <a:prstGeom prst="line">
            <a:avLst/>
          </a:prstGeom>
          <a:noFill/>
          <a:ln w="38100" cap="flat" cmpd="sng" algn="ctr">
            <a:solidFill>
              <a:srgbClr val="115076"/>
            </a:solidFill>
            <a:prstDash val="solid"/>
            <a:miter lim="800000"/>
          </a:ln>
          <a:effectLst/>
        </p:spPr>
      </p:cxnSp>
      <p:cxnSp>
        <p:nvCxnSpPr>
          <p:cNvPr id="77" name="Straight Connector 76">
            <a:extLst>
              <a:ext uri="{FF2B5EF4-FFF2-40B4-BE49-F238E27FC236}">
                <a16:creationId xmlns:a16="http://schemas.microsoft.com/office/drawing/2014/main" id="{D90C55C1-3F56-4B1A-A4E9-1B12684CAE5B}"/>
              </a:ext>
            </a:extLst>
          </p:cNvPr>
          <p:cNvCxnSpPr/>
          <p:nvPr/>
        </p:nvCxnSpPr>
        <p:spPr>
          <a:xfrm>
            <a:off x="6594534" y="6300460"/>
            <a:ext cx="314537" cy="2662"/>
          </a:xfrm>
          <a:prstGeom prst="line">
            <a:avLst/>
          </a:prstGeom>
          <a:noFill/>
          <a:ln w="38100" cap="flat" cmpd="sng" algn="ctr">
            <a:solidFill>
              <a:srgbClr val="115076"/>
            </a:solidFill>
            <a:prstDash val="solid"/>
            <a:miter lim="800000"/>
          </a:ln>
          <a:effectLst/>
        </p:spPr>
      </p:cxnSp>
      <p:sp>
        <p:nvSpPr>
          <p:cNvPr id="78" name="TextBox 77">
            <a:extLst>
              <a:ext uri="{FF2B5EF4-FFF2-40B4-BE49-F238E27FC236}">
                <a16:creationId xmlns:a16="http://schemas.microsoft.com/office/drawing/2014/main" id="{3F49F19B-3487-4E56-A444-0F878286D362}"/>
              </a:ext>
            </a:extLst>
          </p:cNvPr>
          <p:cNvSpPr txBox="1"/>
          <p:nvPr/>
        </p:nvSpPr>
        <p:spPr>
          <a:xfrm>
            <a:off x="6148664" y="5651451"/>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l</a:t>
            </a:r>
          </a:p>
        </p:txBody>
      </p:sp>
      <p:sp>
        <p:nvSpPr>
          <p:cNvPr id="79" name="TextBox 78">
            <a:extLst>
              <a:ext uri="{FF2B5EF4-FFF2-40B4-BE49-F238E27FC236}">
                <a16:creationId xmlns:a16="http://schemas.microsoft.com/office/drawing/2014/main" id="{5EA14CCF-767A-41E5-A845-DDA8F2348BFE}"/>
              </a:ext>
            </a:extLst>
          </p:cNvPr>
          <p:cNvSpPr txBox="1"/>
          <p:nvPr/>
        </p:nvSpPr>
        <p:spPr>
          <a:xfrm>
            <a:off x="6527684" y="5651451"/>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a</a:t>
            </a:r>
          </a:p>
        </p:txBody>
      </p:sp>
      <p:sp>
        <p:nvSpPr>
          <p:cNvPr id="80" name="TextBox 79">
            <a:extLst>
              <a:ext uri="{FF2B5EF4-FFF2-40B4-BE49-F238E27FC236}">
                <a16:creationId xmlns:a16="http://schemas.microsoft.com/office/drawing/2014/main" id="{E845D0A9-87BD-4D1E-B97F-D16D135BC564}"/>
              </a:ext>
            </a:extLst>
          </p:cNvPr>
          <p:cNvSpPr txBox="1"/>
          <p:nvPr/>
        </p:nvSpPr>
        <p:spPr>
          <a:xfrm>
            <a:off x="7211198" y="5662673"/>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c</a:t>
            </a:r>
          </a:p>
        </p:txBody>
      </p:sp>
      <p:cxnSp>
        <p:nvCxnSpPr>
          <p:cNvPr id="81" name="Straight Connector 80">
            <a:extLst>
              <a:ext uri="{FF2B5EF4-FFF2-40B4-BE49-F238E27FC236}">
                <a16:creationId xmlns:a16="http://schemas.microsoft.com/office/drawing/2014/main" id="{EBA640E1-07B1-4BE0-BB5D-9BA1BD5E1D6C}"/>
              </a:ext>
            </a:extLst>
          </p:cNvPr>
          <p:cNvCxnSpPr/>
          <p:nvPr/>
        </p:nvCxnSpPr>
        <p:spPr>
          <a:xfrm>
            <a:off x="7239394" y="6300460"/>
            <a:ext cx="314537" cy="2662"/>
          </a:xfrm>
          <a:prstGeom prst="line">
            <a:avLst/>
          </a:prstGeom>
          <a:noFill/>
          <a:ln w="38100" cap="flat" cmpd="sng" algn="ctr">
            <a:solidFill>
              <a:srgbClr val="115076"/>
            </a:solidFill>
            <a:prstDash val="solid"/>
            <a:miter lim="800000"/>
          </a:ln>
          <a:effectLst/>
        </p:spPr>
      </p:cxnSp>
      <p:sp>
        <p:nvSpPr>
          <p:cNvPr id="82" name="TextBox 81">
            <a:extLst>
              <a:ext uri="{FF2B5EF4-FFF2-40B4-BE49-F238E27FC236}">
                <a16:creationId xmlns:a16="http://schemas.microsoft.com/office/drawing/2014/main" id="{315BD628-EB9E-426D-8E11-1AF8FF09E800}"/>
              </a:ext>
            </a:extLst>
          </p:cNvPr>
          <p:cNvSpPr txBox="1"/>
          <p:nvPr/>
        </p:nvSpPr>
        <p:spPr>
          <a:xfrm>
            <a:off x="7655702" y="5662673"/>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i</a:t>
            </a:r>
          </a:p>
        </p:txBody>
      </p:sp>
      <p:cxnSp>
        <p:nvCxnSpPr>
          <p:cNvPr id="83" name="Straight Connector 82">
            <a:extLst>
              <a:ext uri="{FF2B5EF4-FFF2-40B4-BE49-F238E27FC236}">
                <a16:creationId xmlns:a16="http://schemas.microsoft.com/office/drawing/2014/main" id="{1376A37D-3A62-43F4-A810-1B070B8E45D0}"/>
              </a:ext>
            </a:extLst>
          </p:cNvPr>
          <p:cNvCxnSpPr/>
          <p:nvPr/>
        </p:nvCxnSpPr>
        <p:spPr>
          <a:xfrm>
            <a:off x="7714827" y="6295836"/>
            <a:ext cx="314537" cy="2662"/>
          </a:xfrm>
          <a:prstGeom prst="line">
            <a:avLst/>
          </a:prstGeom>
          <a:noFill/>
          <a:ln w="38100" cap="flat" cmpd="sng" algn="ctr">
            <a:solidFill>
              <a:srgbClr val="115076"/>
            </a:solidFill>
            <a:prstDash val="solid"/>
            <a:miter lim="800000"/>
          </a:ln>
          <a:effectLst/>
        </p:spPr>
      </p:cxnSp>
      <p:cxnSp>
        <p:nvCxnSpPr>
          <p:cNvPr id="84" name="Straight Connector 83">
            <a:extLst>
              <a:ext uri="{FF2B5EF4-FFF2-40B4-BE49-F238E27FC236}">
                <a16:creationId xmlns:a16="http://schemas.microsoft.com/office/drawing/2014/main" id="{6D5A250C-BD36-4831-878F-6DCFB4FB6551}"/>
              </a:ext>
            </a:extLst>
          </p:cNvPr>
          <p:cNvCxnSpPr/>
          <p:nvPr/>
        </p:nvCxnSpPr>
        <p:spPr>
          <a:xfrm>
            <a:off x="8136709" y="6304358"/>
            <a:ext cx="314537" cy="2662"/>
          </a:xfrm>
          <a:prstGeom prst="line">
            <a:avLst/>
          </a:prstGeom>
          <a:noFill/>
          <a:ln w="38100" cap="flat" cmpd="sng" algn="ctr">
            <a:solidFill>
              <a:srgbClr val="115076"/>
            </a:solidFill>
            <a:prstDash val="solid"/>
            <a:miter lim="800000"/>
          </a:ln>
          <a:effectLst/>
        </p:spPr>
      </p:cxnSp>
      <p:sp>
        <p:nvSpPr>
          <p:cNvPr id="85" name="TextBox 84">
            <a:extLst>
              <a:ext uri="{FF2B5EF4-FFF2-40B4-BE49-F238E27FC236}">
                <a16:creationId xmlns:a16="http://schemas.microsoft.com/office/drawing/2014/main" id="{B0D47ED5-0136-416B-9441-B8E78CBF0083}"/>
              </a:ext>
            </a:extLst>
          </p:cNvPr>
          <p:cNvSpPr txBox="1"/>
          <p:nvPr/>
        </p:nvSpPr>
        <p:spPr>
          <a:xfrm>
            <a:off x="8088489" y="5662673"/>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u</a:t>
            </a:r>
          </a:p>
        </p:txBody>
      </p:sp>
      <p:sp>
        <p:nvSpPr>
          <p:cNvPr id="86" name="TextBox 85">
            <a:extLst>
              <a:ext uri="{FF2B5EF4-FFF2-40B4-BE49-F238E27FC236}">
                <a16:creationId xmlns:a16="http://schemas.microsoft.com/office/drawing/2014/main" id="{A2D4B0FC-31C1-4631-B192-BFDD1183BEB0}"/>
              </a:ext>
            </a:extLst>
          </p:cNvPr>
          <p:cNvSpPr txBox="1"/>
          <p:nvPr/>
        </p:nvSpPr>
        <p:spPr>
          <a:xfrm>
            <a:off x="8551444" y="5651451"/>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d</a:t>
            </a:r>
          </a:p>
        </p:txBody>
      </p:sp>
      <p:cxnSp>
        <p:nvCxnSpPr>
          <p:cNvPr id="87" name="Straight Connector 86">
            <a:extLst>
              <a:ext uri="{FF2B5EF4-FFF2-40B4-BE49-F238E27FC236}">
                <a16:creationId xmlns:a16="http://schemas.microsoft.com/office/drawing/2014/main" id="{D2BE391D-4F6B-4202-8EBC-F6269B0760E3}"/>
              </a:ext>
            </a:extLst>
          </p:cNvPr>
          <p:cNvCxnSpPr/>
          <p:nvPr/>
        </p:nvCxnSpPr>
        <p:spPr>
          <a:xfrm>
            <a:off x="8604626" y="6308006"/>
            <a:ext cx="314537" cy="2662"/>
          </a:xfrm>
          <a:prstGeom prst="line">
            <a:avLst/>
          </a:prstGeom>
          <a:noFill/>
          <a:ln w="38100" cap="flat" cmpd="sng" algn="ctr">
            <a:solidFill>
              <a:srgbClr val="115076"/>
            </a:solidFill>
            <a:prstDash val="solid"/>
            <a:miter lim="800000"/>
          </a:ln>
          <a:effectLst/>
        </p:spPr>
      </p:cxnSp>
      <p:cxnSp>
        <p:nvCxnSpPr>
          <p:cNvPr id="88" name="Straight Connector 87">
            <a:extLst>
              <a:ext uri="{FF2B5EF4-FFF2-40B4-BE49-F238E27FC236}">
                <a16:creationId xmlns:a16="http://schemas.microsoft.com/office/drawing/2014/main" id="{0536A927-FE75-415E-9D01-659A9A6DFB29}"/>
              </a:ext>
            </a:extLst>
          </p:cNvPr>
          <p:cNvCxnSpPr/>
          <p:nvPr/>
        </p:nvCxnSpPr>
        <p:spPr>
          <a:xfrm>
            <a:off x="9067936" y="6300460"/>
            <a:ext cx="314537" cy="2662"/>
          </a:xfrm>
          <a:prstGeom prst="line">
            <a:avLst/>
          </a:prstGeom>
          <a:noFill/>
          <a:ln w="38100" cap="flat" cmpd="sng" algn="ctr">
            <a:solidFill>
              <a:srgbClr val="115076"/>
            </a:solidFill>
            <a:prstDash val="solid"/>
            <a:miter lim="800000"/>
          </a:ln>
          <a:effectLst/>
        </p:spPr>
      </p:cxnSp>
      <p:cxnSp>
        <p:nvCxnSpPr>
          <p:cNvPr id="89" name="Straight Connector 88">
            <a:extLst>
              <a:ext uri="{FF2B5EF4-FFF2-40B4-BE49-F238E27FC236}">
                <a16:creationId xmlns:a16="http://schemas.microsoft.com/office/drawing/2014/main" id="{9B11621E-B43B-496D-8CFE-4C0F01CF7437}"/>
              </a:ext>
            </a:extLst>
          </p:cNvPr>
          <p:cNvCxnSpPr/>
          <p:nvPr/>
        </p:nvCxnSpPr>
        <p:spPr>
          <a:xfrm>
            <a:off x="9566819" y="6305344"/>
            <a:ext cx="314537" cy="2662"/>
          </a:xfrm>
          <a:prstGeom prst="line">
            <a:avLst/>
          </a:prstGeom>
          <a:noFill/>
          <a:ln w="38100" cap="flat" cmpd="sng" algn="ctr">
            <a:solidFill>
              <a:srgbClr val="115076"/>
            </a:solidFill>
            <a:prstDash val="solid"/>
            <a:miter lim="800000"/>
          </a:ln>
          <a:effectLst/>
        </p:spPr>
      </p:cxnSp>
      <p:sp>
        <p:nvSpPr>
          <p:cNvPr id="90" name="TextBox 89">
            <a:extLst>
              <a:ext uri="{FF2B5EF4-FFF2-40B4-BE49-F238E27FC236}">
                <a16:creationId xmlns:a16="http://schemas.microsoft.com/office/drawing/2014/main" id="{92B32329-C88C-4890-A353-30F08C1B74BD}"/>
              </a:ext>
            </a:extLst>
          </p:cNvPr>
          <p:cNvSpPr txBox="1"/>
          <p:nvPr/>
        </p:nvSpPr>
        <p:spPr>
          <a:xfrm>
            <a:off x="9054154" y="5662673"/>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a</a:t>
            </a:r>
          </a:p>
        </p:txBody>
      </p:sp>
      <p:sp>
        <p:nvSpPr>
          <p:cNvPr id="91" name="TextBox 90">
            <a:extLst>
              <a:ext uri="{FF2B5EF4-FFF2-40B4-BE49-F238E27FC236}">
                <a16:creationId xmlns:a16="http://schemas.microsoft.com/office/drawing/2014/main" id="{D5FC08E3-F06C-4E26-A750-A520C3629995}"/>
              </a:ext>
            </a:extLst>
          </p:cNvPr>
          <p:cNvSpPr txBox="1"/>
          <p:nvPr/>
        </p:nvSpPr>
        <p:spPr>
          <a:xfrm>
            <a:off x="9519382" y="5665262"/>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d</a:t>
            </a:r>
          </a:p>
        </p:txBody>
      </p:sp>
    </p:spTree>
    <p:extLst>
      <p:ext uri="{BB962C8B-B14F-4D97-AF65-F5344CB8AC3E}">
        <p14:creationId xmlns:p14="http://schemas.microsoft.com/office/powerpoint/2010/main" val="89445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fade">
                                      <p:cBhvr>
                                        <p:cTn id="72" dur="500"/>
                                        <p:tgtEl>
                                          <p:spTgt spid="6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fade">
                                      <p:cBhvr>
                                        <p:cTn id="77" dur="500"/>
                                        <p:tgtEl>
                                          <p:spTgt spid="7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3"/>
                                        </p:tgtEl>
                                        <p:attrNameLst>
                                          <p:attrName>style.visibility</p:attrName>
                                        </p:attrNameLst>
                                      </p:cBhvr>
                                      <p:to>
                                        <p:strVal val="visible"/>
                                      </p:to>
                                    </p:set>
                                    <p:animEffect transition="in" filter="fade">
                                      <p:cBhvr>
                                        <p:cTn id="82" dur="500"/>
                                        <p:tgtEl>
                                          <p:spTgt spid="7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animEffect transition="in" filter="fade">
                                      <p:cBhvr>
                                        <p:cTn id="87" dur="500"/>
                                        <p:tgtEl>
                                          <p:spTgt spid="7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500"/>
                                        <p:tgtEl>
                                          <p:spTgt spid="4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500"/>
                                        <p:tgtEl>
                                          <p:spTgt spid="4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2"/>
                                        </p:tgtEl>
                                        <p:attrNameLst>
                                          <p:attrName>style.visibility</p:attrName>
                                        </p:attrNameLst>
                                      </p:cBhvr>
                                      <p:to>
                                        <p:strVal val="visible"/>
                                      </p:to>
                                    </p:set>
                                    <p:animEffect transition="in" filter="fade">
                                      <p:cBhvr>
                                        <p:cTn id="107" dur="500"/>
                                        <p:tgtEl>
                                          <p:spTgt spid="4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animEffect transition="in" filter="fade">
                                      <p:cBhvr>
                                        <p:cTn id="112" dur="500"/>
                                        <p:tgtEl>
                                          <p:spTgt spid="4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fade">
                                      <p:cBhvr>
                                        <p:cTn id="117" dur="500"/>
                                        <p:tgtEl>
                                          <p:spTgt spid="44"/>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fade">
                                      <p:cBhvr>
                                        <p:cTn id="122" dur="500"/>
                                        <p:tgtEl>
                                          <p:spTgt spid="4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56"/>
                                        </p:tgtEl>
                                        <p:attrNameLst>
                                          <p:attrName>style.visibility</p:attrName>
                                        </p:attrNameLst>
                                      </p:cBhvr>
                                      <p:to>
                                        <p:strVal val="visible"/>
                                      </p:to>
                                    </p:set>
                                    <p:animEffect transition="in" filter="fade">
                                      <p:cBhvr>
                                        <p:cTn id="127" dur="500"/>
                                        <p:tgtEl>
                                          <p:spTgt spid="5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58"/>
                                        </p:tgtEl>
                                        <p:attrNameLst>
                                          <p:attrName>style.visibility</p:attrName>
                                        </p:attrNameLst>
                                      </p:cBhvr>
                                      <p:to>
                                        <p:strVal val="visible"/>
                                      </p:to>
                                    </p:set>
                                    <p:animEffect transition="in" filter="fade">
                                      <p:cBhvr>
                                        <p:cTn id="132" dur="500"/>
                                        <p:tgtEl>
                                          <p:spTgt spid="58"/>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8"/>
                                        </p:tgtEl>
                                        <p:attrNameLst>
                                          <p:attrName>style.visibility</p:attrName>
                                        </p:attrNameLst>
                                      </p:cBhvr>
                                      <p:to>
                                        <p:strVal val="visible"/>
                                      </p:to>
                                    </p:set>
                                    <p:animEffect transition="in" filter="fade">
                                      <p:cBhvr>
                                        <p:cTn id="137" dur="500"/>
                                        <p:tgtEl>
                                          <p:spTgt spid="78"/>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79"/>
                                        </p:tgtEl>
                                        <p:attrNameLst>
                                          <p:attrName>style.visibility</p:attrName>
                                        </p:attrNameLst>
                                      </p:cBhvr>
                                      <p:to>
                                        <p:strVal val="visible"/>
                                      </p:to>
                                    </p:set>
                                    <p:animEffect transition="in" filter="fade">
                                      <p:cBhvr>
                                        <p:cTn id="142" dur="500"/>
                                        <p:tgtEl>
                                          <p:spTgt spid="79"/>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fade">
                                      <p:cBhvr>
                                        <p:cTn id="147" dur="500"/>
                                        <p:tgtEl>
                                          <p:spTgt spid="80"/>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82"/>
                                        </p:tgtEl>
                                        <p:attrNameLst>
                                          <p:attrName>style.visibility</p:attrName>
                                        </p:attrNameLst>
                                      </p:cBhvr>
                                      <p:to>
                                        <p:strVal val="visible"/>
                                      </p:to>
                                    </p:set>
                                    <p:animEffect transition="in" filter="fade">
                                      <p:cBhvr>
                                        <p:cTn id="152" dur="500"/>
                                        <p:tgtEl>
                                          <p:spTgt spid="8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85"/>
                                        </p:tgtEl>
                                        <p:attrNameLst>
                                          <p:attrName>style.visibility</p:attrName>
                                        </p:attrNameLst>
                                      </p:cBhvr>
                                      <p:to>
                                        <p:strVal val="visible"/>
                                      </p:to>
                                    </p:set>
                                    <p:animEffect transition="in" filter="fade">
                                      <p:cBhvr>
                                        <p:cTn id="157" dur="500"/>
                                        <p:tgtEl>
                                          <p:spTgt spid="85"/>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86"/>
                                        </p:tgtEl>
                                        <p:attrNameLst>
                                          <p:attrName>style.visibility</p:attrName>
                                        </p:attrNameLst>
                                      </p:cBhvr>
                                      <p:to>
                                        <p:strVal val="visible"/>
                                      </p:to>
                                    </p:set>
                                    <p:animEffect transition="in" filter="fade">
                                      <p:cBhvr>
                                        <p:cTn id="162" dur="500"/>
                                        <p:tgtEl>
                                          <p:spTgt spid="86"/>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90"/>
                                        </p:tgtEl>
                                        <p:attrNameLst>
                                          <p:attrName>style.visibility</p:attrName>
                                        </p:attrNameLst>
                                      </p:cBhvr>
                                      <p:to>
                                        <p:strVal val="visible"/>
                                      </p:to>
                                    </p:set>
                                    <p:animEffect transition="in" filter="fade">
                                      <p:cBhvr>
                                        <p:cTn id="167" dur="500"/>
                                        <p:tgtEl>
                                          <p:spTgt spid="90"/>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91"/>
                                        </p:tgtEl>
                                        <p:attrNameLst>
                                          <p:attrName>style.visibility</p:attrName>
                                        </p:attrNameLst>
                                      </p:cBhvr>
                                      <p:to>
                                        <p:strVal val="visible"/>
                                      </p:to>
                                    </p:set>
                                    <p:animEffect transition="in" filter="fade">
                                      <p:cBhvr>
                                        <p:cTn id="17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6" grpId="0"/>
      <p:bldP spid="38" grpId="0"/>
      <p:bldP spid="39" grpId="0"/>
      <p:bldP spid="40" grpId="0"/>
      <p:bldP spid="41" grpId="0"/>
      <p:bldP spid="42" grpId="0"/>
      <p:bldP spid="43" grpId="0"/>
      <p:bldP spid="44" grpId="0"/>
      <p:bldP spid="45" grpId="0"/>
      <p:bldP spid="53" grpId="0"/>
      <p:bldP spid="55" grpId="0"/>
      <p:bldP spid="56" grpId="0"/>
      <p:bldP spid="58" grpId="0"/>
      <p:bldP spid="61" grpId="0"/>
      <p:bldP spid="63" grpId="0"/>
      <p:bldP spid="65" grpId="0"/>
      <p:bldP spid="67" grpId="0"/>
      <p:bldP spid="69" grpId="0"/>
      <p:bldP spid="71" grpId="0"/>
      <p:bldP spid="73" grpId="0"/>
      <p:bldP spid="75" grpId="0"/>
      <p:bldP spid="78" grpId="0"/>
      <p:bldP spid="79" grpId="0"/>
      <p:bldP spid="80" grpId="0"/>
      <p:bldP spid="82" grpId="0"/>
      <p:bldP spid="85" grpId="0"/>
      <p:bldP spid="86" grpId="0"/>
      <p:bldP spid="90" grpId="0"/>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a:extLst>
              <a:ext uri="{FF2B5EF4-FFF2-40B4-BE49-F238E27FC236}">
                <a16:creationId xmlns:a16="http://schemas.microsoft.com/office/drawing/2014/main" id="{3BA8C288-E595-4113-A5B8-160059836E7B}"/>
              </a:ext>
            </a:extLst>
          </p:cNvPr>
          <p:cNvSpPr>
            <a:spLocks noChangeArrowheads="1"/>
          </p:cNvSpPr>
          <p:nvPr/>
        </p:nvSpPr>
        <p:spPr bwMode="auto">
          <a:xfrm>
            <a:off x="2158616" y="1083657"/>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8" name="Rectangle 3">
            <a:extLst>
              <a:ext uri="{FF2B5EF4-FFF2-40B4-BE49-F238E27FC236}">
                <a16:creationId xmlns:a16="http://schemas.microsoft.com/office/drawing/2014/main" id="{6677B10D-1BF7-48FE-8075-D6AF31C232B7}"/>
              </a:ext>
            </a:extLst>
          </p:cNvPr>
          <p:cNvSpPr>
            <a:spLocks noChangeArrowheads="1"/>
          </p:cNvSpPr>
          <p:nvPr/>
        </p:nvSpPr>
        <p:spPr bwMode="auto">
          <a:xfrm>
            <a:off x="2156250" y="1083655"/>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9" name="Line 4">
            <a:extLst>
              <a:ext uri="{FF2B5EF4-FFF2-40B4-BE49-F238E27FC236}">
                <a16:creationId xmlns:a16="http://schemas.microsoft.com/office/drawing/2014/main" id="{1D4AF4CB-6567-450E-B7F3-171B90946534}"/>
              </a:ext>
            </a:extLst>
          </p:cNvPr>
          <p:cNvSpPr>
            <a:spLocks noChangeShapeType="1"/>
          </p:cNvSpPr>
          <p:nvPr/>
        </p:nvSpPr>
        <p:spPr bwMode="auto">
          <a:xfrm>
            <a:off x="2841989" y="1072229"/>
            <a:ext cx="0" cy="4156259"/>
          </a:xfrm>
          <a:prstGeom prst="line">
            <a:avLst/>
          </a:prstGeom>
          <a:noFill/>
          <a:ln w="28575">
            <a:solidFill>
              <a:srgbClr val="5B9BD5">
                <a:lumMod val="50000"/>
              </a:srgbClr>
            </a:solidFill>
            <a:round/>
            <a:headEnd/>
            <a:tailEnd/>
          </a:ln>
          <a:extLst>
            <a:ext uri="{909E8E84-426E-40dd-AFC4-6F175D3DCCD1}">
              <a14:hiddenFill xmlns=""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0" name="Line 7">
            <a:extLst>
              <a:ext uri="{FF2B5EF4-FFF2-40B4-BE49-F238E27FC236}">
                <a16:creationId xmlns:a16="http://schemas.microsoft.com/office/drawing/2014/main" id="{44F28817-7388-4F27-9735-C7B7C9209257}"/>
              </a:ext>
            </a:extLst>
          </p:cNvPr>
          <p:cNvSpPr>
            <a:spLocks noChangeShapeType="1"/>
          </p:cNvSpPr>
          <p:nvPr/>
        </p:nvSpPr>
        <p:spPr bwMode="auto">
          <a:xfrm>
            <a:off x="2866677" y="1072229"/>
            <a:ext cx="216791" cy="0"/>
          </a:xfrm>
          <a:prstGeom prst="line">
            <a:avLst/>
          </a:prstGeom>
          <a:noFill/>
          <a:ln w="28575">
            <a:solidFill>
              <a:srgbClr val="5B9BD5">
                <a:lumMod val="50000"/>
              </a:srgbClr>
            </a:solidFill>
            <a:round/>
            <a:headEnd/>
            <a:tailEnd/>
          </a:ln>
          <a:extLst>
            <a:ext uri="{909E8E84-426E-40dd-AFC4-6F175D3DCCD1}">
              <a14:hiddenFill xmlns=""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1" name="Line 9">
            <a:extLst>
              <a:ext uri="{FF2B5EF4-FFF2-40B4-BE49-F238E27FC236}">
                <a16:creationId xmlns:a16="http://schemas.microsoft.com/office/drawing/2014/main" id="{526CE93D-0C3F-40BA-A865-60B675225B7F}"/>
              </a:ext>
            </a:extLst>
          </p:cNvPr>
          <p:cNvSpPr>
            <a:spLocks noChangeShapeType="1"/>
          </p:cNvSpPr>
          <p:nvPr/>
        </p:nvSpPr>
        <p:spPr bwMode="auto">
          <a:xfrm>
            <a:off x="2841989" y="5228488"/>
            <a:ext cx="216791" cy="0"/>
          </a:xfrm>
          <a:prstGeom prst="line">
            <a:avLst/>
          </a:prstGeom>
          <a:noFill/>
          <a:ln w="28575">
            <a:solidFill>
              <a:srgbClr val="5B9BD5">
                <a:lumMod val="50000"/>
              </a:srgbClr>
            </a:solidFill>
            <a:round/>
            <a:headEnd/>
            <a:tailEnd/>
          </a:ln>
          <a:extLst>
            <a:ext uri="{909E8E84-426E-40dd-AFC4-6F175D3DCCD1}">
              <a14:hiddenFill xmlns=""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2" name="Text Box 10">
            <a:extLst>
              <a:ext uri="{FF2B5EF4-FFF2-40B4-BE49-F238E27FC236}">
                <a16:creationId xmlns:a16="http://schemas.microsoft.com/office/drawing/2014/main" id="{E665603E-C41D-48A9-B752-9D67A1E7BB20}"/>
              </a:ext>
            </a:extLst>
          </p:cNvPr>
          <p:cNvSpPr txBox="1">
            <a:spLocks noChangeArrowheads="1"/>
          </p:cNvSpPr>
          <p:nvPr/>
        </p:nvSpPr>
        <p:spPr bwMode="auto">
          <a:xfrm>
            <a:off x="2841989" y="3056131"/>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Segundos</a:t>
            </a:r>
            <a:endParaRPr lang="en-GB" b="1" dirty="0">
              <a:solidFill>
                <a:srgbClr val="5B9BD5">
                  <a:lumMod val="50000"/>
                </a:srgbClr>
              </a:solidFill>
              <a:latin typeface="+mj-lt"/>
            </a:endParaRPr>
          </a:p>
        </p:txBody>
      </p:sp>
      <p:sp>
        <p:nvSpPr>
          <p:cNvPr id="13" name="Text Box 12">
            <a:extLst>
              <a:ext uri="{FF2B5EF4-FFF2-40B4-BE49-F238E27FC236}">
                <a16:creationId xmlns:a16="http://schemas.microsoft.com/office/drawing/2014/main" id="{A50597D0-3333-4654-8D4C-FF615511551E}"/>
              </a:ext>
            </a:extLst>
          </p:cNvPr>
          <p:cNvSpPr txBox="1">
            <a:spLocks noChangeArrowheads="1"/>
          </p:cNvSpPr>
          <p:nvPr/>
        </p:nvSpPr>
        <p:spPr bwMode="auto">
          <a:xfrm>
            <a:off x="3083468" y="91437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60</a:t>
            </a:r>
          </a:p>
        </p:txBody>
      </p:sp>
      <p:sp>
        <p:nvSpPr>
          <p:cNvPr id="14" name="Text Box 14">
            <a:extLst>
              <a:ext uri="{FF2B5EF4-FFF2-40B4-BE49-F238E27FC236}">
                <a16:creationId xmlns:a16="http://schemas.microsoft.com/office/drawing/2014/main" id="{8809D0B6-44D3-4B44-9FF9-7EEDDC76A88D}"/>
              </a:ext>
            </a:extLst>
          </p:cNvPr>
          <p:cNvSpPr txBox="1">
            <a:spLocks noChangeArrowheads="1"/>
          </p:cNvSpPr>
          <p:nvPr/>
        </p:nvSpPr>
        <p:spPr bwMode="auto">
          <a:xfrm>
            <a:off x="3058780" y="504796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graphicFrame>
        <p:nvGraphicFramePr>
          <p:cNvPr id="15" name="Table 14">
            <a:extLst>
              <a:ext uri="{FF2B5EF4-FFF2-40B4-BE49-F238E27FC236}">
                <a16:creationId xmlns:a16="http://schemas.microsoft.com/office/drawing/2014/main" id="{0152AE8F-BB12-48DB-A1CD-C644568F251A}"/>
              </a:ext>
            </a:extLst>
          </p:cNvPr>
          <p:cNvGraphicFramePr>
            <a:graphicFrameLocks noGrp="1"/>
          </p:cNvGraphicFramePr>
          <p:nvPr>
            <p:extLst>
              <p:ext uri="{D42A27DB-BD31-4B8C-83A1-F6EECF244321}">
                <p14:modId xmlns:p14="http://schemas.microsoft.com/office/powerpoint/2010/main" val="2940933047"/>
              </p:ext>
            </p:extLst>
          </p:nvPr>
        </p:nvGraphicFramePr>
        <p:xfrm>
          <a:off x="4887188" y="86716"/>
          <a:ext cx="5364480" cy="6241140"/>
        </p:xfrm>
        <a:graphic>
          <a:graphicData uri="http://schemas.openxmlformats.org/drawingml/2006/table">
            <a:tbl>
              <a:tblPr firstRow="1" firstCol="1" bandRow="1"/>
              <a:tblGrid>
                <a:gridCol w="457199">
                  <a:extLst>
                    <a:ext uri="{9D8B030D-6E8A-4147-A177-3AD203B41FA5}">
                      <a16:colId xmlns:a16="http://schemas.microsoft.com/office/drawing/2014/main" val="20000"/>
                    </a:ext>
                  </a:extLst>
                </a:gridCol>
                <a:gridCol w="1634490">
                  <a:extLst>
                    <a:ext uri="{9D8B030D-6E8A-4147-A177-3AD203B41FA5}">
                      <a16:colId xmlns:a16="http://schemas.microsoft.com/office/drawing/2014/main" val="20001"/>
                    </a:ext>
                  </a:extLst>
                </a:gridCol>
                <a:gridCol w="3272791">
                  <a:extLst>
                    <a:ext uri="{9D8B030D-6E8A-4147-A177-3AD203B41FA5}">
                      <a16:colId xmlns:a16="http://schemas.microsoft.com/office/drawing/2014/main" val="20002"/>
                    </a:ext>
                  </a:extLst>
                </a:gridCol>
              </a:tblGrid>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Español</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Inglés</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the (masculine, singular)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the</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(feminine, singular)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 museo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museum</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dirty="0">
                          <a:solidFill>
                            <a:schemeClr val="accent5">
                              <a:lumMod val="75000"/>
                            </a:schemeClr>
                          </a:solidFill>
                          <a:latin typeface="Century Gothic" panose="020B0502020202020204" pitchFamily="34" charset="0"/>
                        </a:rPr>
                        <a:t>el banco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dirty="0">
                          <a:solidFill>
                            <a:srgbClr val="002060"/>
                          </a:solidFill>
                          <a:latin typeface="Century Gothic" panose="020B0502020202020204" pitchFamily="34" charset="0"/>
                        </a:rPr>
                        <a:t>bank</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 teatro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theatre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 centro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centre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 mercado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market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 tienda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shop</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 plaza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square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 iglesia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church</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42564653"/>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11</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 escuela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school</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12</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entre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between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706369305"/>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13</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lejos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far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026609036"/>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14</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cerca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near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451365109"/>
                  </a:ext>
                </a:extLst>
              </a:tr>
            </a:tbl>
          </a:graphicData>
        </a:graphic>
      </p:graphicFrame>
      <p:sp>
        <p:nvSpPr>
          <p:cNvPr id="16" name="AutoShape 11">
            <a:hlinkClick r:id="" action="ppaction://noaction" highlightClick="1"/>
            <a:extLst>
              <a:ext uri="{FF2B5EF4-FFF2-40B4-BE49-F238E27FC236}">
                <a16:creationId xmlns:a16="http://schemas.microsoft.com/office/drawing/2014/main" id="{D48C506D-8DF9-4A2A-A590-D473CD1B3C6D}"/>
              </a:ext>
            </a:extLst>
          </p:cNvPr>
          <p:cNvSpPr>
            <a:spLocks noChangeArrowheads="1"/>
          </p:cNvSpPr>
          <p:nvPr/>
        </p:nvSpPr>
        <p:spPr bwMode="auto">
          <a:xfrm>
            <a:off x="1895352" y="5458908"/>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INICIO</a:t>
            </a:r>
          </a:p>
        </p:txBody>
      </p:sp>
      <p:grpSp>
        <p:nvGrpSpPr>
          <p:cNvPr id="17" name="Group 16">
            <a:extLst>
              <a:ext uri="{FF2B5EF4-FFF2-40B4-BE49-F238E27FC236}">
                <a16:creationId xmlns:a16="http://schemas.microsoft.com/office/drawing/2014/main" id="{9CBCD37E-3382-4CDF-AD4C-68D122BB5A10}"/>
              </a:ext>
            </a:extLst>
          </p:cNvPr>
          <p:cNvGrpSpPr/>
          <p:nvPr/>
        </p:nvGrpSpPr>
        <p:grpSpPr>
          <a:xfrm>
            <a:off x="7154247" y="547319"/>
            <a:ext cx="3043496" cy="5756008"/>
            <a:chOff x="8951099" y="544068"/>
            <a:chExt cx="3043496" cy="5756008"/>
          </a:xfrm>
        </p:grpSpPr>
        <p:sp>
          <p:nvSpPr>
            <p:cNvPr id="18" name="Rectangle 17">
              <a:extLst>
                <a:ext uri="{FF2B5EF4-FFF2-40B4-BE49-F238E27FC236}">
                  <a16:creationId xmlns:a16="http://schemas.microsoft.com/office/drawing/2014/main" id="{D38111EE-8522-4A78-9BE8-E65B98D5F6F4}"/>
                </a:ext>
              </a:extLst>
            </p:cNvPr>
            <p:cNvSpPr/>
            <p:nvPr/>
          </p:nvSpPr>
          <p:spPr>
            <a:xfrm>
              <a:off x="8951099" y="544068"/>
              <a:ext cx="3043494" cy="32299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19" name="Rectangle 18">
              <a:extLst>
                <a:ext uri="{FF2B5EF4-FFF2-40B4-BE49-F238E27FC236}">
                  <a16:creationId xmlns:a16="http://schemas.microsoft.com/office/drawing/2014/main" id="{A7BF4C29-AF60-4988-9656-E4E67149759E}"/>
                </a:ext>
              </a:extLst>
            </p:cNvPr>
            <p:cNvSpPr/>
            <p:nvPr/>
          </p:nvSpPr>
          <p:spPr>
            <a:xfrm>
              <a:off x="8951101" y="961986"/>
              <a:ext cx="3043494" cy="3342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0" name="Rectangle 19">
              <a:extLst>
                <a:ext uri="{FF2B5EF4-FFF2-40B4-BE49-F238E27FC236}">
                  <a16:creationId xmlns:a16="http://schemas.microsoft.com/office/drawing/2014/main" id="{03DDF6D5-8F1E-4DFE-A63F-C7AEFE8FD632}"/>
                </a:ext>
              </a:extLst>
            </p:cNvPr>
            <p:cNvSpPr/>
            <p:nvPr/>
          </p:nvSpPr>
          <p:spPr>
            <a:xfrm>
              <a:off x="8951101" y="1362423"/>
              <a:ext cx="3043494" cy="32653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1" name="Rectangle 20">
              <a:extLst>
                <a:ext uri="{FF2B5EF4-FFF2-40B4-BE49-F238E27FC236}">
                  <a16:creationId xmlns:a16="http://schemas.microsoft.com/office/drawing/2014/main" id="{E0A65F6B-BD7F-4EDB-92F9-4B2D64ED1A73}"/>
                </a:ext>
              </a:extLst>
            </p:cNvPr>
            <p:cNvSpPr/>
            <p:nvPr/>
          </p:nvSpPr>
          <p:spPr>
            <a:xfrm>
              <a:off x="8951101" y="1804016"/>
              <a:ext cx="3043494" cy="29463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2" name="Rectangle 21">
              <a:extLst>
                <a:ext uri="{FF2B5EF4-FFF2-40B4-BE49-F238E27FC236}">
                  <a16:creationId xmlns:a16="http://schemas.microsoft.com/office/drawing/2014/main" id="{8B1079C0-C971-47A9-A307-05B5F6B2B276}"/>
                </a:ext>
              </a:extLst>
            </p:cNvPr>
            <p:cNvSpPr/>
            <p:nvPr/>
          </p:nvSpPr>
          <p:spPr>
            <a:xfrm>
              <a:off x="8951101" y="2202728"/>
              <a:ext cx="3043494" cy="32463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3" name="Rectangle 22">
              <a:extLst>
                <a:ext uri="{FF2B5EF4-FFF2-40B4-BE49-F238E27FC236}">
                  <a16:creationId xmlns:a16="http://schemas.microsoft.com/office/drawing/2014/main" id="{4AB044C2-3BF3-4CE4-87F9-086F9A8F8DB8}"/>
                </a:ext>
              </a:extLst>
            </p:cNvPr>
            <p:cNvSpPr/>
            <p:nvPr/>
          </p:nvSpPr>
          <p:spPr>
            <a:xfrm>
              <a:off x="8951101" y="2593529"/>
              <a:ext cx="3043494" cy="34049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4" name="Rectangle 23">
              <a:extLst>
                <a:ext uri="{FF2B5EF4-FFF2-40B4-BE49-F238E27FC236}">
                  <a16:creationId xmlns:a16="http://schemas.microsoft.com/office/drawing/2014/main" id="{25BEF9A2-DB8C-4F42-9B3E-A095886E4CBF}"/>
                </a:ext>
              </a:extLst>
            </p:cNvPr>
            <p:cNvSpPr/>
            <p:nvPr/>
          </p:nvSpPr>
          <p:spPr>
            <a:xfrm>
              <a:off x="8951101" y="3014504"/>
              <a:ext cx="3043494" cy="3420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5" name="Rectangle 24">
              <a:extLst>
                <a:ext uri="{FF2B5EF4-FFF2-40B4-BE49-F238E27FC236}">
                  <a16:creationId xmlns:a16="http://schemas.microsoft.com/office/drawing/2014/main" id="{F3805206-3C7B-40F5-9843-7871F1CCDD2E}"/>
                </a:ext>
              </a:extLst>
            </p:cNvPr>
            <p:cNvSpPr/>
            <p:nvPr/>
          </p:nvSpPr>
          <p:spPr>
            <a:xfrm>
              <a:off x="8951099" y="3430525"/>
              <a:ext cx="3043494" cy="34697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6" name="Rectangle 25">
              <a:extLst>
                <a:ext uri="{FF2B5EF4-FFF2-40B4-BE49-F238E27FC236}">
                  <a16:creationId xmlns:a16="http://schemas.microsoft.com/office/drawing/2014/main" id="{4FA4D4F0-494F-4718-AB9F-14800D72ACB6}"/>
                </a:ext>
              </a:extLst>
            </p:cNvPr>
            <p:cNvSpPr/>
            <p:nvPr/>
          </p:nvSpPr>
          <p:spPr>
            <a:xfrm>
              <a:off x="8951101" y="3843696"/>
              <a:ext cx="3043494" cy="3409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7" name="Rectangle 26">
              <a:extLst>
                <a:ext uri="{FF2B5EF4-FFF2-40B4-BE49-F238E27FC236}">
                  <a16:creationId xmlns:a16="http://schemas.microsoft.com/office/drawing/2014/main" id="{ED3EFACB-AD7A-479B-ABA7-41940B37272B}"/>
                </a:ext>
              </a:extLst>
            </p:cNvPr>
            <p:cNvSpPr/>
            <p:nvPr/>
          </p:nvSpPr>
          <p:spPr>
            <a:xfrm>
              <a:off x="8951099" y="4273999"/>
              <a:ext cx="3043494" cy="31734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8" name="Rectangle 27">
              <a:extLst>
                <a:ext uri="{FF2B5EF4-FFF2-40B4-BE49-F238E27FC236}">
                  <a16:creationId xmlns:a16="http://schemas.microsoft.com/office/drawing/2014/main" id="{D59998D8-E010-471E-9F77-D14ED2631D11}"/>
                </a:ext>
              </a:extLst>
            </p:cNvPr>
            <p:cNvSpPr/>
            <p:nvPr/>
          </p:nvSpPr>
          <p:spPr>
            <a:xfrm>
              <a:off x="8951099" y="4671576"/>
              <a:ext cx="3043494" cy="31734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9" name="Rectangle 28">
              <a:extLst>
                <a:ext uri="{FF2B5EF4-FFF2-40B4-BE49-F238E27FC236}">
                  <a16:creationId xmlns:a16="http://schemas.microsoft.com/office/drawing/2014/main" id="{863D5965-A74E-4D5D-9CB7-BEA94115B9AD}"/>
                </a:ext>
              </a:extLst>
            </p:cNvPr>
            <p:cNvSpPr/>
            <p:nvPr/>
          </p:nvSpPr>
          <p:spPr>
            <a:xfrm>
              <a:off x="8951099" y="5087848"/>
              <a:ext cx="3043494" cy="34804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0" name="Rectangle 29">
              <a:extLst>
                <a:ext uri="{FF2B5EF4-FFF2-40B4-BE49-F238E27FC236}">
                  <a16:creationId xmlns:a16="http://schemas.microsoft.com/office/drawing/2014/main" id="{DAD6A0BB-B907-470B-858F-DBFA5ED82AE7}"/>
                </a:ext>
              </a:extLst>
            </p:cNvPr>
            <p:cNvSpPr/>
            <p:nvPr/>
          </p:nvSpPr>
          <p:spPr>
            <a:xfrm>
              <a:off x="8951099" y="5535552"/>
              <a:ext cx="3043494" cy="34804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1" name="Rectangle 30">
              <a:extLst>
                <a:ext uri="{FF2B5EF4-FFF2-40B4-BE49-F238E27FC236}">
                  <a16:creationId xmlns:a16="http://schemas.microsoft.com/office/drawing/2014/main" id="{566614C9-31B0-4D5E-A885-D2C7085B9566}"/>
                </a:ext>
              </a:extLst>
            </p:cNvPr>
            <p:cNvSpPr/>
            <p:nvPr/>
          </p:nvSpPr>
          <p:spPr>
            <a:xfrm>
              <a:off x="8951099" y="5958728"/>
              <a:ext cx="3043494" cy="34134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grpSp>
        <p:nvGrpSpPr>
          <p:cNvPr id="32" name="Group 31">
            <a:extLst>
              <a:ext uri="{FF2B5EF4-FFF2-40B4-BE49-F238E27FC236}">
                <a16:creationId xmlns:a16="http://schemas.microsoft.com/office/drawing/2014/main" id="{EB8AE1AD-E225-4999-BCF6-12E53645BFD2}"/>
              </a:ext>
            </a:extLst>
          </p:cNvPr>
          <p:cNvGrpSpPr/>
          <p:nvPr/>
        </p:nvGrpSpPr>
        <p:grpSpPr>
          <a:xfrm>
            <a:off x="5426396" y="562933"/>
            <a:ext cx="1463816" cy="5740394"/>
            <a:chOff x="8951099" y="544068"/>
            <a:chExt cx="3043496" cy="5756008"/>
          </a:xfrm>
        </p:grpSpPr>
        <p:sp>
          <p:nvSpPr>
            <p:cNvPr id="33" name="Rectangle 32">
              <a:extLst>
                <a:ext uri="{FF2B5EF4-FFF2-40B4-BE49-F238E27FC236}">
                  <a16:creationId xmlns:a16="http://schemas.microsoft.com/office/drawing/2014/main" id="{D0A83DF9-DD31-45C9-A7B1-5FA0C384FBDB}"/>
                </a:ext>
              </a:extLst>
            </p:cNvPr>
            <p:cNvSpPr/>
            <p:nvPr/>
          </p:nvSpPr>
          <p:spPr>
            <a:xfrm>
              <a:off x="8951099" y="544068"/>
              <a:ext cx="3043494" cy="32299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4" name="Rectangle 33">
              <a:extLst>
                <a:ext uri="{FF2B5EF4-FFF2-40B4-BE49-F238E27FC236}">
                  <a16:creationId xmlns:a16="http://schemas.microsoft.com/office/drawing/2014/main" id="{8361B1EB-09FE-4C63-BAEE-8DFD085CA653}"/>
                </a:ext>
              </a:extLst>
            </p:cNvPr>
            <p:cNvSpPr/>
            <p:nvPr/>
          </p:nvSpPr>
          <p:spPr>
            <a:xfrm>
              <a:off x="8951101" y="961986"/>
              <a:ext cx="3043494" cy="3342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5" name="Rectangle 34">
              <a:extLst>
                <a:ext uri="{FF2B5EF4-FFF2-40B4-BE49-F238E27FC236}">
                  <a16:creationId xmlns:a16="http://schemas.microsoft.com/office/drawing/2014/main" id="{34B299FF-E545-4F3B-BA9E-4F985BDBC1D0}"/>
                </a:ext>
              </a:extLst>
            </p:cNvPr>
            <p:cNvSpPr/>
            <p:nvPr/>
          </p:nvSpPr>
          <p:spPr>
            <a:xfrm>
              <a:off x="8951101" y="1362423"/>
              <a:ext cx="3043494" cy="32653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6" name="Rectangle 35">
              <a:extLst>
                <a:ext uri="{FF2B5EF4-FFF2-40B4-BE49-F238E27FC236}">
                  <a16:creationId xmlns:a16="http://schemas.microsoft.com/office/drawing/2014/main" id="{F064003E-7D35-41B5-9CAA-71FBE2F9F377}"/>
                </a:ext>
              </a:extLst>
            </p:cNvPr>
            <p:cNvSpPr/>
            <p:nvPr/>
          </p:nvSpPr>
          <p:spPr>
            <a:xfrm>
              <a:off x="8951101" y="1804016"/>
              <a:ext cx="3043494" cy="29463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7" name="Rectangle 36">
              <a:extLst>
                <a:ext uri="{FF2B5EF4-FFF2-40B4-BE49-F238E27FC236}">
                  <a16:creationId xmlns:a16="http://schemas.microsoft.com/office/drawing/2014/main" id="{AED65A8C-2C6F-40A6-8BA3-859D0FA8C71F}"/>
                </a:ext>
              </a:extLst>
            </p:cNvPr>
            <p:cNvSpPr/>
            <p:nvPr/>
          </p:nvSpPr>
          <p:spPr>
            <a:xfrm>
              <a:off x="8951101" y="2202728"/>
              <a:ext cx="3043494" cy="32463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8" name="Rectangle 37">
              <a:extLst>
                <a:ext uri="{FF2B5EF4-FFF2-40B4-BE49-F238E27FC236}">
                  <a16:creationId xmlns:a16="http://schemas.microsoft.com/office/drawing/2014/main" id="{A629BED5-54D2-418C-A02F-EB81876C9458}"/>
                </a:ext>
              </a:extLst>
            </p:cNvPr>
            <p:cNvSpPr/>
            <p:nvPr/>
          </p:nvSpPr>
          <p:spPr>
            <a:xfrm>
              <a:off x="8951101" y="2593529"/>
              <a:ext cx="3043494" cy="34049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9" name="Rectangle 38">
              <a:extLst>
                <a:ext uri="{FF2B5EF4-FFF2-40B4-BE49-F238E27FC236}">
                  <a16:creationId xmlns:a16="http://schemas.microsoft.com/office/drawing/2014/main" id="{DFED582D-DC3D-434C-83BD-9C0FBBA70528}"/>
                </a:ext>
              </a:extLst>
            </p:cNvPr>
            <p:cNvSpPr/>
            <p:nvPr/>
          </p:nvSpPr>
          <p:spPr>
            <a:xfrm>
              <a:off x="8951101" y="3014504"/>
              <a:ext cx="3043494" cy="3420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0" name="Rectangle 39">
              <a:extLst>
                <a:ext uri="{FF2B5EF4-FFF2-40B4-BE49-F238E27FC236}">
                  <a16:creationId xmlns:a16="http://schemas.microsoft.com/office/drawing/2014/main" id="{DFE96636-F40B-4A72-89EE-533CED655B5D}"/>
                </a:ext>
              </a:extLst>
            </p:cNvPr>
            <p:cNvSpPr/>
            <p:nvPr/>
          </p:nvSpPr>
          <p:spPr>
            <a:xfrm>
              <a:off x="8951099" y="3430525"/>
              <a:ext cx="3043494" cy="34697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1" name="Rectangle 40">
              <a:extLst>
                <a:ext uri="{FF2B5EF4-FFF2-40B4-BE49-F238E27FC236}">
                  <a16:creationId xmlns:a16="http://schemas.microsoft.com/office/drawing/2014/main" id="{8BDC30D5-752E-4FB0-B8C1-8B2BEDE43A44}"/>
                </a:ext>
              </a:extLst>
            </p:cNvPr>
            <p:cNvSpPr/>
            <p:nvPr/>
          </p:nvSpPr>
          <p:spPr>
            <a:xfrm>
              <a:off x="8951101" y="3843696"/>
              <a:ext cx="3043494" cy="3409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2" name="Rectangle 41">
              <a:extLst>
                <a:ext uri="{FF2B5EF4-FFF2-40B4-BE49-F238E27FC236}">
                  <a16:creationId xmlns:a16="http://schemas.microsoft.com/office/drawing/2014/main" id="{2632CA37-24F1-4F46-B25B-EACD51E1DD46}"/>
                </a:ext>
              </a:extLst>
            </p:cNvPr>
            <p:cNvSpPr/>
            <p:nvPr/>
          </p:nvSpPr>
          <p:spPr>
            <a:xfrm>
              <a:off x="8951099" y="4273999"/>
              <a:ext cx="3043494" cy="31734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3" name="Rectangle 42">
              <a:extLst>
                <a:ext uri="{FF2B5EF4-FFF2-40B4-BE49-F238E27FC236}">
                  <a16:creationId xmlns:a16="http://schemas.microsoft.com/office/drawing/2014/main" id="{F32A98AC-A375-4BD1-B2C2-128A9FE828F0}"/>
                </a:ext>
              </a:extLst>
            </p:cNvPr>
            <p:cNvSpPr/>
            <p:nvPr/>
          </p:nvSpPr>
          <p:spPr>
            <a:xfrm>
              <a:off x="8951099" y="4671576"/>
              <a:ext cx="3043494" cy="31734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4" name="Rectangle 43">
              <a:extLst>
                <a:ext uri="{FF2B5EF4-FFF2-40B4-BE49-F238E27FC236}">
                  <a16:creationId xmlns:a16="http://schemas.microsoft.com/office/drawing/2014/main" id="{6282AF32-4B39-4887-A5EB-2D77112A8178}"/>
                </a:ext>
              </a:extLst>
            </p:cNvPr>
            <p:cNvSpPr/>
            <p:nvPr/>
          </p:nvSpPr>
          <p:spPr>
            <a:xfrm>
              <a:off x="8951099" y="5087848"/>
              <a:ext cx="3043494" cy="34804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5" name="Rectangle 44">
              <a:extLst>
                <a:ext uri="{FF2B5EF4-FFF2-40B4-BE49-F238E27FC236}">
                  <a16:creationId xmlns:a16="http://schemas.microsoft.com/office/drawing/2014/main" id="{85E3FE43-D51A-4AC2-95A0-0B796C80C25F}"/>
                </a:ext>
              </a:extLst>
            </p:cNvPr>
            <p:cNvSpPr/>
            <p:nvPr/>
          </p:nvSpPr>
          <p:spPr>
            <a:xfrm>
              <a:off x="8951099" y="5535552"/>
              <a:ext cx="3043494" cy="34804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6" name="Rectangle 45">
              <a:extLst>
                <a:ext uri="{FF2B5EF4-FFF2-40B4-BE49-F238E27FC236}">
                  <a16:creationId xmlns:a16="http://schemas.microsoft.com/office/drawing/2014/main" id="{F6B23936-13BC-4BA4-9592-CED66260E609}"/>
                </a:ext>
              </a:extLst>
            </p:cNvPr>
            <p:cNvSpPr/>
            <p:nvPr/>
          </p:nvSpPr>
          <p:spPr>
            <a:xfrm>
              <a:off x="8951099" y="5958728"/>
              <a:ext cx="3043494" cy="34134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sp>
        <p:nvSpPr>
          <p:cNvPr id="48" name="Title 47">
            <a:extLst>
              <a:ext uri="{FF2B5EF4-FFF2-40B4-BE49-F238E27FC236}">
                <a16:creationId xmlns:a16="http://schemas.microsoft.com/office/drawing/2014/main" id="{6003F181-129B-41AC-BF9B-BB47866A0446}"/>
              </a:ext>
            </a:extLst>
          </p:cNvPr>
          <p:cNvSpPr>
            <a:spLocks noGrp="1"/>
          </p:cNvSpPr>
          <p:nvPr>
            <p:ph type="title"/>
          </p:nvPr>
        </p:nvSpPr>
        <p:spPr>
          <a:xfrm>
            <a:off x="10656398" y="-109491"/>
            <a:ext cx="1499246" cy="1169218"/>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F96F91-E634-48D0-B767-CDC23010C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7" name="Title 1">
            <a:extLst>
              <a:ext uri="{FF2B5EF4-FFF2-40B4-BE49-F238E27FC236}">
                <a16:creationId xmlns:a16="http://schemas.microsoft.com/office/drawing/2014/main" id="{30C902A4-32B3-4314-A3D1-50100D825FE1}"/>
              </a:ext>
            </a:extLst>
          </p:cNvPr>
          <p:cNvSpPr>
            <a:spLocks noGrp="1"/>
          </p:cNvSpPr>
          <p:nvPr>
            <p:ph type="title"/>
          </p:nvPr>
        </p:nvSpPr>
        <p:spPr>
          <a:xfrm>
            <a:off x="0" y="47554"/>
            <a:ext cx="12191999" cy="1325563"/>
          </a:xfrm>
        </p:spPr>
        <p:txBody>
          <a:bodyPr>
            <a:normAutofit/>
          </a:bodyPr>
          <a:lstStyle/>
          <a:p>
            <a:r>
              <a:rPr lang="en-GB" sz="2400" b="1" dirty="0">
                <a:solidFill>
                  <a:prstClr val="white"/>
                </a:solidFill>
                <a:latin typeface="Century Gothic" panose="020B0502020202020204" pitchFamily="34" charset="0"/>
              </a:rPr>
              <a:t>Talking about the location of things </a:t>
            </a:r>
            <a:br>
              <a:rPr lang="en-GB" sz="2400" b="1" dirty="0">
                <a:solidFill>
                  <a:prstClr val="white"/>
                </a:solidFill>
                <a:latin typeface="Century Gothic" panose="020B0502020202020204" pitchFamily="34" charset="0"/>
              </a:rPr>
            </a:br>
            <a:r>
              <a:rPr lang="en-GB" sz="2400" dirty="0">
                <a:solidFill>
                  <a:prstClr val="white"/>
                </a:solidFill>
                <a:latin typeface="Century Gothic" panose="020B0502020202020204" pitchFamily="34" charset="0"/>
              </a:rPr>
              <a:t>Using the definite articles ‘el’ and ‘la’</a:t>
            </a:r>
            <a:endParaRPr lang="en-GB" sz="2600" b="1" dirty="0">
              <a:solidFill>
                <a:schemeClr val="bg1"/>
              </a:solidFill>
            </a:endParaRPr>
          </a:p>
        </p:txBody>
      </p:sp>
      <p:sp>
        <p:nvSpPr>
          <p:cNvPr id="8" name="TextBox 7">
            <a:extLst>
              <a:ext uri="{FF2B5EF4-FFF2-40B4-BE49-F238E27FC236}">
                <a16:creationId xmlns:a16="http://schemas.microsoft.com/office/drawing/2014/main" id="{8EB4E1FE-338B-49DE-B42F-83B2DF0072FD}"/>
              </a:ext>
            </a:extLst>
          </p:cNvPr>
          <p:cNvSpPr txBox="1"/>
          <p:nvPr/>
        </p:nvSpPr>
        <p:spPr>
          <a:xfrm>
            <a:off x="347234" y="1184168"/>
            <a:ext cx="1076770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All nouns have a gender in Spanish.</a:t>
            </a:r>
            <a:endParaRPr lang="en-GB" sz="2800" i="1"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B52A2903-CA89-47BF-BDF9-8BAE30EA799D}"/>
              </a:ext>
            </a:extLst>
          </p:cNvPr>
          <p:cNvSpPr txBox="1"/>
          <p:nvPr/>
        </p:nvSpPr>
        <p:spPr>
          <a:xfrm>
            <a:off x="1432520" y="3967896"/>
            <a:ext cx="175991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002060"/>
                </a:solidFill>
                <a:latin typeface="Century Gothic" panose="020B0502020202020204" pitchFamily="34" charset="0"/>
              </a:rPr>
              <a:t>banco</a:t>
            </a:r>
            <a:endParaRPr kumimoji="0" lang="en-GB" sz="3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5D774FB1-645E-4111-B067-DF328EA947FE}"/>
              </a:ext>
            </a:extLst>
          </p:cNvPr>
          <p:cNvSpPr txBox="1"/>
          <p:nvPr/>
        </p:nvSpPr>
        <p:spPr>
          <a:xfrm>
            <a:off x="1444844" y="466721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teatro</a:t>
            </a:r>
          </a:p>
        </p:txBody>
      </p:sp>
      <p:sp>
        <p:nvSpPr>
          <p:cNvPr id="12" name="TextBox 11">
            <a:extLst>
              <a:ext uri="{FF2B5EF4-FFF2-40B4-BE49-F238E27FC236}">
                <a16:creationId xmlns:a16="http://schemas.microsoft.com/office/drawing/2014/main" id="{D69C1CA6-CE32-4A38-9ECE-2972D80CCAA7}"/>
              </a:ext>
            </a:extLst>
          </p:cNvPr>
          <p:cNvSpPr txBox="1"/>
          <p:nvPr/>
        </p:nvSpPr>
        <p:spPr>
          <a:xfrm>
            <a:off x="1425978" y="531331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Century Gothic" panose="020B0502020202020204" pitchFamily="34" charset="0"/>
              </a:rPr>
              <a:t>mercado</a:t>
            </a:r>
            <a:endParaRPr kumimoji="0" lang="en-GB" sz="3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236D1602-5753-4B58-B91F-F52148489FE5}"/>
              </a:ext>
            </a:extLst>
          </p:cNvPr>
          <p:cNvSpPr txBox="1"/>
          <p:nvPr/>
        </p:nvSpPr>
        <p:spPr>
          <a:xfrm>
            <a:off x="7235996" y="3984226"/>
            <a:ext cx="18517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Century Gothic" panose="020B0502020202020204" pitchFamily="34" charset="0"/>
              </a:rPr>
              <a:t>iglesia</a:t>
            </a:r>
            <a:endParaRPr kumimoji="0" lang="en-GB" sz="3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D8636D84-3896-4F84-9884-99D8D23D81DA}"/>
              </a:ext>
            </a:extLst>
          </p:cNvPr>
          <p:cNvSpPr txBox="1"/>
          <p:nvPr/>
        </p:nvSpPr>
        <p:spPr>
          <a:xfrm>
            <a:off x="7210896" y="4719578"/>
            <a:ext cx="167345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Century Gothic" panose="020B0502020202020204" pitchFamily="34" charset="0"/>
              </a:rPr>
              <a:t>tienda</a:t>
            </a:r>
            <a:endParaRPr kumimoji="0" lang="en-GB" sz="3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3E8CA849-F471-41E3-BC63-42404A0A6975}"/>
              </a:ext>
            </a:extLst>
          </p:cNvPr>
          <p:cNvSpPr txBox="1"/>
          <p:nvPr/>
        </p:nvSpPr>
        <p:spPr>
          <a:xfrm>
            <a:off x="7257767" y="5393382"/>
            <a:ext cx="16265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Century Gothic" panose="020B0502020202020204" pitchFamily="34" charset="0"/>
              </a:rPr>
              <a:t>plaza</a:t>
            </a:r>
            <a:endParaRPr kumimoji="0" lang="en-GB" sz="3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A166561F-B778-42F4-9A09-BC1EC4FA3879}"/>
              </a:ext>
            </a:extLst>
          </p:cNvPr>
          <p:cNvSpPr txBox="1"/>
          <p:nvPr/>
        </p:nvSpPr>
        <p:spPr>
          <a:xfrm>
            <a:off x="747242" y="3955977"/>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a:t>
            </a:r>
          </a:p>
        </p:txBody>
      </p:sp>
      <p:sp>
        <p:nvSpPr>
          <p:cNvPr id="17" name="TextBox 16">
            <a:extLst>
              <a:ext uri="{FF2B5EF4-FFF2-40B4-BE49-F238E27FC236}">
                <a16:creationId xmlns:a16="http://schemas.microsoft.com/office/drawing/2014/main" id="{D75C3893-779E-4FBE-9B00-EBDB86554E66}"/>
              </a:ext>
            </a:extLst>
          </p:cNvPr>
          <p:cNvSpPr txBox="1"/>
          <p:nvPr/>
        </p:nvSpPr>
        <p:spPr>
          <a:xfrm>
            <a:off x="747242" y="4650045"/>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a:t>
            </a:r>
          </a:p>
        </p:txBody>
      </p:sp>
      <p:sp>
        <p:nvSpPr>
          <p:cNvPr id="18" name="TextBox 17">
            <a:extLst>
              <a:ext uri="{FF2B5EF4-FFF2-40B4-BE49-F238E27FC236}">
                <a16:creationId xmlns:a16="http://schemas.microsoft.com/office/drawing/2014/main" id="{16599208-598C-4C79-94C0-FB1E78613BAD}"/>
              </a:ext>
            </a:extLst>
          </p:cNvPr>
          <p:cNvSpPr txBox="1"/>
          <p:nvPr/>
        </p:nvSpPr>
        <p:spPr>
          <a:xfrm>
            <a:off x="751906" y="5320338"/>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a:t>
            </a:r>
          </a:p>
        </p:txBody>
      </p:sp>
      <p:sp>
        <p:nvSpPr>
          <p:cNvPr id="19" name="TextBox 18">
            <a:extLst>
              <a:ext uri="{FF2B5EF4-FFF2-40B4-BE49-F238E27FC236}">
                <a16:creationId xmlns:a16="http://schemas.microsoft.com/office/drawing/2014/main" id="{328306D7-5910-4800-92B4-A10D862A697A}"/>
              </a:ext>
            </a:extLst>
          </p:cNvPr>
          <p:cNvSpPr txBox="1"/>
          <p:nvPr/>
        </p:nvSpPr>
        <p:spPr>
          <a:xfrm>
            <a:off x="6290547" y="3992085"/>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002060"/>
                </a:solidFill>
                <a:latin typeface="Century Gothic" panose="020B0502020202020204" pitchFamily="34" charset="0"/>
              </a:rPr>
              <a:t>la</a:t>
            </a:r>
            <a:endPar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99823C3F-7FC1-441D-8AF3-78BF43345749}"/>
              </a:ext>
            </a:extLst>
          </p:cNvPr>
          <p:cNvSpPr txBox="1"/>
          <p:nvPr/>
        </p:nvSpPr>
        <p:spPr>
          <a:xfrm>
            <a:off x="6290547" y="4713188"/>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002060"/>
                </a:solidFill>
                <a:latin typeface="Century Gothic" panose="020B0502020202020204" pitchFamily="34" charset="0"/>
              </a:rPr>
              <a:t>la</a:t>
            </a:r>
            <a:endPar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5A0AA677-4EA9-4D53-9201-F6E2E726344D}"/>
              </a:ext>
            </a:extLst>
          </p:cNvPr>
          <p:cNvSpPr txBox="1"/>
          <p:nvPr/>
        </p:nvSpPr>
        <p:spPr>
          <a:xfrm>
            <a:off x="6306101" y="5376214"/>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002060"/>
                </a:solidFill>
                <a:latin typeface="Century Gothic" panose="020B0502020202020204" pitchFamily="34" charset="0"/>
              </a:rPr>
              <a:t>la</a:t>
            </a:r>
            <a:endPar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BC592637-D66E-4725-ADC0-9CF5DFC6A7E8}"/>
              </a:ext>
            </a:extLst>
          </p:cNvPr>
          <p:cNvSpPr txBox="1"/>
          <p:nvPr/>
        </p:nvSpPr>
        <p:spPr>
          <a:xfrm>
            <a:off x="3467584" y="3978096"/>
            <a:ext cx="2547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Century Gothic" panose="020B0502020202020204" pitchFamily="34" charset="0"/>
              </a:rPr>
              <a:t>the bank</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3CE24F3A-D63B-4A88-88FC-4ABCF4A742FD}"/>
              </a:ext>
            </a:extLst>
          </p:cNvPr>
          <p:cNvSpPr txBox="1"/>
          <p:nvPr/>
        </p:nvSpPr>
        <p:spPr>
          <a:xfrm>
            <a:off x="3490175" y="4681504"/>
            <a:ext cx="23609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002060"/>
                </a:solidFill>
                <a:latin typeface="Century Gothic" panose="020B0502020202020204" pitchFamily="34" charset="0"/>
              </a:rPr>
              <a:t>the theatre</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D07C77D2-6494-4BD8-A96C-41D7FDFFAFD5}"/>
              </a:ext>
            </a:extLst>
          </p:cNvPr>
          <p:cNvSpPr txBox="1"/>
          <p:nvPr/>
        </p:nvSpPr>
        <p:spPr>
          <a:xfrm>
            <a:off x="3467584" y="5378361"/>
            <a:ext cx="320216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002060"/>
                </a:solidFill>
                <a:latin typeface="Century Gothic" panose="020B0502020202020204" pitchFamily="34" charset="0"/>
              </a:rPr>
              <a:t>the market</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073183B3-9401-4E46-9648-D32551E5D217}"/>
              </a:ext>
            </a:extLst>
          </p:cNvPr>
          <p:cNvSpPr txBox="1"/>
          <p:nvPr/>
        </p:nvSpPr>
        <p:spPr>
          <a:xfrm>
            <a:off x="9339365" y="4018840"/>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002060"/>
                </a:solidFill>
                <a:latin typeface="Century Gothic" panose="020B0502020202020204" pitchFamily="34" charset="0"/>
              </a:rPr>
              <a:t>the church</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BFC498FA-EFC6-4619-9F08-5097B2B58DFD}"/>
              </a:ext>
            </a:extLst>
          </p:cNvPr>
          <p:cNvSpPr txBox="1"/>
          <p:nvPr/>
        </p:nvSpPr>
        <p:spPr>
          <a:xfrm>
            <a:off x="9339364" y="4692644"/>
            <a:ext cx="233066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002060"/>
                </a:solidFill>
                <a:latin typeface="Century Gothic" panose="020B0502020202020204" pitchFamily="34" charset="0"/>
              </a:rPr>
              <a:t>the shop</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3146346C-68E7-4CA8-A8C3-D7B7BAC489B2}"/>
              </a:ext>
            </a:extLst>
          </p:cNvPr>
          <p:cNvSpPr txBox="1"/>
          <p:nvPr/>
        </p:nvSpPr>
        <p:spPr>
          <a:xfrm>
            <a:off x="9366145" y="5344189"/>
            <a:ext cx="230388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002060"/>
                </a:solidFill>
                <a:latin typeface="Century Gothic" panose="020B0502020202020204" pitchFamily="34" charset="0"/>
              </a:rPr>
              <a:t>the square</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7BF08C45-1EFB-48A7-805A-3521A136B6E6}"/>
              </a:ext>
            </a:extLst>
          </p:cNvPr>
          <p:cNvSpPr txBox="1"/>
          <p:nvPr/>
        </p:nvSpPr>
        <p:spPr>
          <a:xfrm>
            <a:off x="347234" y="2504973"/>
            <a:ext cx="1201728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say ‘the’ before a noun, use ‘el’ or ‘la’.</a:t>
            </a:r>
            <a:endParaRPr lang="en-GB" sz="2800" i="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BE2F194E-D734-4B9B-8290-45DAD11E3B81}"/>
              </a:ext>
            </a:extLst>
          </p:cNvPr>
          <p:cNvSpPr txBox="1"/>
          <p:nvPr/>
        </p:nvSpPr>
        <p:spPr>
          <a:xfrm>
            <a:off x="747242" y="3320777"/>
            <a:ext cx="4500520"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Masculine nouns</a:t>
            </a:r>
            <a:endParaRPr lang="en-GB" sz="2800" b="1" i="1"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59792405-3784-4CD6-9E55-B201E84DCDE1}"/>
              </a:ext>
            </a:extLst>
          </p:cNvPr>
          <p:cNvSpPr txBox="1"/>
          <p:nvPr/>
        </p:nvSpPr>
        <p:spPr>
          <a:xfrm>
            <a:off x="377285" y="1799487"/>
            <a:ext cx="1198723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Spanish has two genders: ____________ and ___________.</a:t>
            </a:r>
            <a:endParaRPr lang="en-GB" sz="2800" i="1"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8FB260CD-D0B9-477D-A8B1-69B69F5CDADF}"/>
              </a:ext>
            </a:extLst>
          </p:cNvPr>
          <p:cNvSpPr txBox="1"/>
          <p:nvPr/>
        </p:nvSpPr>
        <p:spPr>
          <a:xfrm>
            <a:off x="4925007" y="1695288"/>
            <a:ext cx="21873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2"/>
                </a:solidFill>
                <a:latin typeface="Century Gothic" panose="020B0502020202020204" pitchFamily="34" charset="0"/>
              </a:rPr>
              <a:t>masculine</a:t>
            </a:r>
            <a:endParaRPr kumimoji="0" lang="en-GB" sz="3000" i="0" u="none" strike="noStrike" kern="1200" cap="none" spc="0" normalizeH="0" baseline="0" noProof="0" dirty="0">
              <a:ln>
                <a:noFill/>
              </a:ln>
              <a:solidFill>
                <a:schemeClr val="accent2"/>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4324033C-DCC7-4455-B281-79039EDD901F}"/>
              </a:ext>
            </a:extLst>
          </p:cNvPr>
          <p:cNvSpPr txBox="1"/>
          <p:nvPr/>
        </p:nvSpPr>
        <p:spPr>
          <a:xfrm>
            <a:off x="8121381" y="1688312"/>
            <a:ext cx="21873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2"/>
                </a:solidFill>
                <a:latin typeface="Century Gothic" panose="020B0502020202020204" pitchFamily="34" charset="0"/>
              </a:rPr>
              <a:t>feminine</a:t>
            </a:r>
            <a:endParaRPr kumimoji="0" lang="en-GB" sz="3000" i="0" u="none" strike="noStrike" kern="1200" cap="none" spc="0" normalizeH="0" baseline="0" noProof="0" dirty="0">
              <a:ln>
                <a:noFill/>
              </a:ln>
              <a:solidFill>
                <a:schemeClr val="accent2"/>
              </a:solidFill>
              <a:effectLst/>
              <a:uLnTx/>
              <a:uFillTx/>
              <a:latin typeface="Century Gothic" panose="020B0502020202020204" pitchFamily="34" charset="0"/>
            </a:endParaRPr>
          </a:p>
        </p:txBody>
      </p:sp>
      <p:sp>
        <p:nvSpPr>
          <p:cNvPr id="33" name="TextBox 32">
            <a:extLst>
              <a:ext uri="{FF2B5EF4-FFF2-40B4-BE49-F238E27FC236}">
                <a16:creationId xmlns:a16="http://schemas.microsoft.com/office/drawing/2014/main" id="{F46AB1BA-BC75-424E-80F1-F35D9062E7A1}"/>
              </a:ext>
            </a:extLst>
          </p:cNvPr>
          <p:cNvSpPr txBox="1"/>
          <p:nvPr/>
        </p:nvSpPr>
        <p:spPr>
          <a:xfrm>
            <a:off x="6290547" y="3366227"/>
            <a:ext cx="4500520"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Feminine nouns</a:t>
            </a:r>
            <a:endParaRPr lang="en-GB" sz="28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942E35-4739-4B6A-B028-98B57EC6D245}"/>
              </a:ext>
            </a:extLst>
          </p:cNvPr>
          <p:cNvSpPr txBox="1"/>
          <p:nvPr/>
        </p:nvSpPr>
        <p:spPr>
          <a:xfrm>
            <a:off x="6418201" y="4503761"/>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el</a:t>
            </a:r>
          </a:p>
        </p:txBody>
      </p:sp>
      <p:sp>
        <p:nvSpPr>
          <p:cNvPr id="4" name="TextBox 3">
            <a:extLst>
              <a:ext uri="{FF2B5EF4-FFF2-40B4-BE49-F238E27FC236}">
                <a16:creationId xmlns:a16="http://schemas.microsoft.com/office/drawing/2014/main" id="{D0DE1AC4-C4F1-4C54-B125-69AE99450619}"/>
              </a:ext>
            </a:extLst>
          </p:cNvPr>
          <p:cNvSpPr txBox="1"/>
          <p:nvPr/>
        </p:nvSpPr>
        <p:spPr>
          <a:xfrm>
            <a:off x="10217623" y="4503761"/>
            <a:ext cx="1260144"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la</a:t>
            </a:r>
          </a:p>
        </p:txBody>
      </p:sp>
      <p:sp>
        <p:nvSpPr>
          <p:cNvPr id="5" name="Oval 4">
            <a:extLst>
              <a:ext uri="{FF2B5EF4-FFF2-40B4-BE49-F238E27FC236}">
                <a16:creationId xmlns:a16="http://schemas.microsoft.com/office/drawing/2014/main" id="{2066B447-8AF6-477B-BD56-D11F44A53A4B}"/>
              </a:ext>
            </a:extLst>
          </p:cNvPr>
          <p:cNvSpPr/>
          <p:nvPr/>
        </p:nvSpPr>
        <p:spPr>
          <a:xfrm>
            <a:off x="9903728" y="4310893"/>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panose="020B0502020202020204" pitchFamily="34" charset="0"/>
            </a:endParaRPr>
          </a:p>
        </p:txBody>
      </p:sp>
      <p:sp>
        <p:nvSpPr>
          <p:cNvPr id="7" name="Title 6">
            <a:extLst>
              <a:ext uri="{FF2B5EF4-FFF2-40B4-BE49-F238E27FC236}">
                <a16:creationId xmlns:a16="http://schemas.microsoft.com/office/drawing/2014/main" id="{34166721-05A1-4304-A4E9-5D4552EC3AD4}"/>
              </a:ext>
            </a:extLst>
          </p:cNvPr>
          <p:cNvSpPr>
            <a:spLocks noGrp="1"/>
          </p:cNvSpPr>
          <p:nvPr>
            <p:ph type="title"/>
          </p:nvPr>
        </p:nvSpPr>
        <p:spPr>
          <a:xfrm>
            <a:off x="7165075" y="2669312"/>
            <a:ext cx="4188725" cy="1325563"/>
          </a:xfrm>
        </p:spPr>
        <p:txBody>
          <a:bodyPr/>
          <a:lstStyle/>
          <a:p>
            <a:r>
              <a:rPr lang="es-CO" sz="7200" kern="1200" dirty="0">
                <a:solidFill>
                  <a:srgbClr val="002060"/>
                </a:solidFill>
                <a:effectLst/>
                <a:latin typeface="Century Gothic" panose="020B0502020202020204" pitchFamily="34" charset="0"/>
                <a:ea typeface="+mn-ea"/>
                <a:cs typeface="Calibri" panose="020F0502020204030204" pitchFamily="34" charset="0"/>
              </a:rPr>
              <a:t>plaza</a:t>
            </a:r>
            <a:endParaRPr lang="en-GB" dirty="0"/>
          </a:p>
        </p:txBody>
      </p:sp>
      <p:pic>
        <p:nvPicPr>
          <p:cNvPr id="2" name="Picture 1" descr="spain-5314946_6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03" y="1509942"/>
            <a:ext cx="5491948" cy="3547166"/>
          </a:xfrm>
          <a:prstGeom prst="rect">
            <a:avLst/>
          </a:prstGeom>
        </p:spPr>
      </p:pic>
      <p:sp>
        <p:nvSpPr>
          <p:cNvPr id="8" name="Rectangle 7"/>
          <p:cNvSpPr/>
          <p:nvPr/>
        </p:nvSpPr>
        <p:spPr>
          <a:xfrm>
            <a:off x="337183" y="5135774"/>
            <a:ext cx="5777081" cy="7978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entury Gothic"/>
                <a:cs typeface="Century Gothic"/>
              </a:rPr>
              <a:t>La Plaza del Sol </a:t>
            </a:r>
            <a:r>
              <a:rPr lang="en-US" sz="2400" dirty="0" err="1">
                <a:latin typeface="Century Gothic"/>
                <a:cs typeface="Century Gothic"/>
              </a:rPr>
              <a:t>es</a:t>
            </a:r>
            <a:r>
              <a:rPr lang="en-US" sz="2400" dirty="0">
                <a:latin typeface="Century Gothic"/>
                <a:cs typeface="Century Gothic"/>
              </a:rPr>
              <a:t> </a:t>
            </a:r>
            <a:r>
              <a:rPr lang="en-US" sz="2400" dirty="0" err="1">
                <a:latin typeface="Century Gothic"/>
                <a:cs typeface="Century Gothic"/>
              </a:rPr>
              <a:t>una</a:t>
            </a:r>
            <a:r>
              <a:rPr lang="en-US" sz="2400" dirty="0">
                <a:latin typeface="Century Gothic"/>
                <a:cs typeface="Century Gothic"/>
              </a:rPr>
              <a:t> plaza en el </a:t>
            </a:r>
          </a:p>
          <a:p>
            <a:pPr algn="ctr"/>
            <a:r>
              <a:rPr lang="en-US" sz="2400" dirty="0" err="1">
                <a:latin typeface="Century Gothic"/>
                <a:cs typeface="Century Gothic"/>
              </a:rPr>
              <a:t>centro</a:t>
            </a:r>
            <a:r>
              <a:rPr lang="en-US" sz="2400" dirty="0">
                <a:latin typeface="Century Gothic"/>
                <a:cs typeface="Century Gothic"/>
              </a:rPr>
              <a:t> de Madrid.</a:t>
            </a:r>
          </a:p>
        </p:txBody>
      </p:sp>
    </p:spTree>
    <p:extLst>
      <p:ext uri="{BB962C8B-B14F-4D97-AF65-F5344CB8AC3E}">
        <p14:creationId xmlns:p14="http://schemas.microsoft.com/office/powerpoint/2010/main" val="40770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A597C2-D32A-4A17-96FF-0F8DF97E6F50}"/>
              </a:ext>
            </a:extLst>
          </p:cNvPr>
          <p:cNvSpPr txBox="1"/>
          <p:nvPr/>
        </p:nvSpPr>
        <p:spPr>
          <a:xfrm>
            <a:off x="7165075" y="41766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el</a:t>
            </a:r>
          </a:p>
        </p:txBody>
      </p:sp>
      <p:sp>
        <p:nvSpPr>
          <p:cNvPr id="5" name="Oval 4">
            <a:extLst>
              <a:ext uri="{FF2B5EF4-FFF2-40B4-BE49-F238E27FC236}">
                <a16:creationId xmlns:a16="http://schemas.microsoft.com/office/drawing/2014/main" id="{D9A69557-065E-4572-8C19-43B54B9A4316}"/>
              </a:ext>
            </a:extLst>
          </p:cNvPr>
          <p:cNvSpPr/>
          <p:nvPr/>
        </p:nvSpPr>
        <p:spPr>
          <a:xfrm>
            <a:off x="6946711" y="3927608"/>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a:extLst>
              <a:ext uri="{FF2B5EF4-FFF2-40B4-BE49-F238E27FC236}">
                <a16:creationId xmlns:a16="http://schemas.microsoft.com/office/drawing/2014/main" id="{CC3791DA-F2D4-424A-AE96-437F38F20712}"/>
              </a:ext>
            </a:extLst>
          </p:cNvPr>
          <p:cNvSpPr txBox="1"/>
          <p:nvPr/>
        </p:nvSpPr>
        <p:spPr>
          <a:xfrm>
            <a:off x="9505819" y="41766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la</a:t>
            </a:r>
          </a:p>
        </p:txBody>
      </p:sp>
      <p:sp>
        <p:nvSpPr>
          <p:cNvPr id="7" name="Title 6">
            <a:extLst>
              <a:ext uri="{FF2B5EF4-FFF2-40B4-BE49-F238E27FC236}">
                <a16:creationId xmlns:a16="http://schemas.microsoft.com/office/drawing/2014/main" id="{6CD459C3-821D-49A6-9DF4-830406E56EEF}"/>
              </a:ext>
            </a:extLst>
          </p:cNvPr>
          <p:cNvSpPr>
            <a:spLocks noGrp="1"/>
          </p:cNvSpPr>
          <p:nvPr>
            <p:ph type="title"/>
          </p:nvPr>
        </p:nvSpPr>
        <p:spPr>
          <a:xfrm>
            <a:off x="7165075" y="2683706"/>
            <a:ext cx="3899115" cy="1325563"/>
          </a:xfrm>
        </p:spPr>
        <p:txBody>
          <a:bodyPr/>
          <a:lstStyle/>
          <a:p>
            <a:r>
              <a:rPr lang="es-CO" sz="7200" kern="1200" dirty="0">
                <a:solidFill>
                  <a:srgbClr val="002060"/>
                </a:solidFill>
                <a:effectLst/>
                <a:latin typeface="Century Gothic" panose="020B0502020202020204" pitchFamily="34" charset="0"/>
                <a:ea typeface="+mn-ea"/>
                <a:cs typeface="Calibri" panose="020F0502020204030204" pitchFamily="34" charset="0"/>
              </a:rPr>
              <a:t>museo</a:t>
            </a:r>
            <a:endParaRPr lang="en-GB" dirty="0"/>
          </a:p>
        </p:txBody>
      </p:sp>
      <p:pic>
        <p:nvPicPr>
          <p:cNvPr id="3" name="Picture 2" descr="512px-Museo_del_Prado_(Madrid)_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311" y="885757"/>
            <a:ext cx="5441929" cy="4081447"/>
          </a:xfrm>
          <a:prstGeom prst="rect">
            <a:avLst/>
          </a:prstGeom>
        </p:spPr>
      </p:pic>
      <p:sp>
        <p:nvSpPr>
          <p:cNvPr id="8" name="Rectangle 7"/>
          <p:cNvSpPr/>
          <p:nvPr/>
        </p:nvSpPr>
        <p:spPr>
          <a:xfrm>
            <a:off x="708086" y="5135774"/>
            <a:ext cx="6103024" cy="7304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entury Gothic"/>
                <a:cs typeface="Century Gothic"/>
              </a:rPr>
              <a:t>El </a:t>
            </a:r>
            <a:r>
              <a:rPr lang="en-US" sz="2400" dirty="0" err="1">
                <a:latin typeface="Century Gothic"/>
                <a:cs typeface="Century Gothic"/>
              </a:rPr>
              <a:t>Museo</a:t>
            </a:r>
            <a:r>
              <a:rPr lang="en-US" sz="2400" dirty="0">
                <a:latin typeface="Century Gothic"/>
                <a:cs typeface="Century Gothic"/>
              </a:rPr>
              <a:t> del Prado </a:t>
            </a:r>
            <a:r>
              <a:rPr lang="en-US" sz="2400" dirty="0" err="1">
                <a:latin typeface="Century Gothic"/>
                <a:cs typeface="Century Gothic"/>
              </a:rPr>
              <a:t>es</a:t>
            </a:r>
            <a:r>
              <a:rPr lang="en-US" sz="2400" dirty="0">
                <a:latin typeface="Century Gothic"/>
                <a:cs typeface="Century Gothic"/>
              </a:rPr>
              <a:t> un </a:t>
            </a:r>
            <a:r>
              <a:rPr lang="en-US" sz="2400" dirty="0" err="1">
                <a:latin typeface="Century Gothic"/>
                <a:cs typeface="Century Gothic"/>
              </a:rPr>
              <a:t>museo</a:t>
            </a:r>
            <a:r>
              <a:rPr lang="en-US" sz="2400" dirty="0">
                <a:latin typeface="Century Gothic"/>
                <a:cs typeface="Century Gothic"/>
              </a:rPr>
              <a:t> de arte </a:t>
            </a:r>
            <a:r>
              <a:rPr lang="en-US" sz="2400">
                <a:latin typeface="Century Gothic"/>
                <a:cs typeface="Century Gothic"/>
              </a:rPr>
              <a:t>en Madrid.</a:t>
            </a:r>
            <a:endParaRPr lang="en-US" sz="2400" dirty="0">
              <a:latin typeface="Century Gothic"/>
              <a:cs typeface="Century Gothic"/>
            </a:endParaRPr>
          </a:p>
        </p:txBody>
      </p:sp>
    </p:spTree>
    <p:extLst>
      <p:ext uri="{BB962C8B-B14F-4D97-AF65-F5344CB8AC3E}">
        <p14:creationId xmlns:p14="http://schemas.microsoft.com/office/powerpoint/2010/main" val="151178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3" y="411541"/>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0486" name="Picture 6" descr="silhouette of five peo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700" y="1851491"/>
            <a:ext cx="5472600" cy="2563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56257" y="4269499"/>
            <a:ext cx="4679486"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ge</a:t>
            </a:r>
            <a:r>
              <a:rPr lang="en-GB" sz="12000" dirty="0">
                <a:solidFill>
                  <a:srgbClr val="115076"/>
                </a:solidFill>
                <a:latin typeface="Century Gothic" panose="020B0502020202020204" pitchFamily="34" charset="0"/>
                <a:cs typeface="Calibri" panose="020F0502020204030204" pitchFamily="34" charset="0"/>
              </a:rPr>
              <a:t>nte</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3276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e_gen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subTnLst>
                                    <p:audio>
                                      <p:cMediaNode>
                                        <p:cTn display="0" masterRel="sameClick">
                                          <p:stCondLst>
                                            <p:cond evt="begin" delay="0">
                                              <p:tn val="15"/>
                                            </p:cond>
                                          </p:stCondLst>
                                          <p:endCondLst>
                                            <p:cond evt="onStopAudio" delay="0">
                                              <p:tgtEl>
                                                <p:sldTgt/>
                                              </p:tgtEl>
                                            </p:cond>
                                          </p:endCondLst>
                                        </p:cTn>
                                        <p:tgtEl>
                                          <p:sndTgt r:embed="rId4" name="ge_ge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descr="gray concrete church">
            <a:extLst>
              <a:ext uri="{FF2B5EF4-FFF2-40B4-BE49-F238E27FC236}">
                <a16:creationId xmlns:a16="http://schemas.microsoft.com/office/drawing/2014/main" id="{CC2C7D67-1BF3-41B8-A239-599424220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65" y="1291590"/>
            <a:ext cx="5777834" cy="385381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35C483-D393-4270-A80B-D8175720532F}"/>
              </a:ext>
            </a:extLst>
          </p:cNvPr>
          <p:cNvSpPr txBox="1"/>
          <p:nvPr/>
        </p:nvSpPr>
        <p:spPr>
          <a:xfrm>
            <a:off x="7165075" y="41766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el</a:t>
            </a:r>
          </a:p>
        </p:txBody>
      </p:sp>
      <p:sp>
        <p:nvSpPr>
          <p:cNvPr id="5" name="Oval 4">
            <a:extLst>
              <a:ext uri="{FF2B5EF4-FFF2-40B4-BE49-F238E27FC236}">
                <a16:creationId xmlns:a16="http://schemas.microsoft.com/office/drawing/2014/main" id="{AA2C0086-96AA-43E2-9A5A-8F8721FFD94A}"/>
              </a:ext>
            </a:extLst>
          </p:cNvPr>
          <p:cNvSpPr/>
          <p:nvPr/>
        </p:nvSpPr>
        <p:spPr>
          <a:xfrm>
            <a:off x="9164131" y="3956950"/>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a:extLst>
              <a:ext uri="{FF2B5EF4-FFF2-40B4-BE49-F238E27FC236}">
                <a16:creationId xmlns:a16="http://schemas.microsoft.com/office/drawing/2014/main" id="{446572BC-4500-49A1-B1CD-A252FB9E6852}"/>
              </a:ext>
            </a:extLst>
          </p:cNvPr>
          <p:cNvSpPr txBox="1"/>
          <p:nvPr/>
        </p:nvSpPr>
        <p:spPr>
          <a:xfrm>
            <a:off x="9505819" y="41766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la</a:t>
            </a:r>
          </a:p>
        </p:txBody>
      </p:sp>
      <p:sp>
        <p:nvSpPr>
          <p:cNvPr id="7" name="Title 6">
            <a:extLst>
              <a:ext uri="{FF2B5EF4-FFF2-40B4-BE49-F238E27FC236}">
                <a16:creationId xmlns:a16="http://schemas.microsoft.com/office/drawing/2014/main" id="{04651CF5-3366-42EB-B5E8-51DA1E389D6D}"/>
              </a:ext>
            </a:extLst>
          </p:cNvPr>
          <p:cNvSpPr>
            <a:spLocks noGrp="1"/>
          </p:cNvSpPr>
          <p:nvPr>
            <p:ph type="title"/>
          </p:nvPr>
        </p:nvSpPr>
        <p:spPr>
          <a:xfrm>
            <a:off x="7186344" y="2681337"/>
            <a:ext cx="3192438" cy="1325563"/>
          </a:xfrm>
        </p:spPr>
        <p:txBody>
          <a:bodyPr/>
          <a:lstStyle/>
          <a:p>
            <a:r>
              <a:rPr lang="es-CO" sz="7200" kern="1200" dirty="0">
                <a:solidFill>
                  <a:srgbClr val="002060"/>
                </a:solidFill>
                <a:effectLst/>
                <a:latin typeface="Century Gothic" panose="020B0502020202020204" pitchFamily="34" charset="0"/>
                <a:ea typeface="+mn-ea"/>
                <a:cs typeface="Calibri" panose="020F0502020204030204" pitchFamily="34" charset="0"/>
              </a:rPr>
              <a:t>iglesia</a:t>
            </a:r>
            <a:endParaRPr lang="en-GB" dirty="0"/>
          </a:p>
        </p:txBody>
      </p:sp>
    </p:spTree>
    <p:extLst>
      <p:ext uri="{BB962C8B-B14F-4D97-AF65-F5344CB8AC3E}">
        <p14:creationId xmlns:p14="http://schemas.microsoft.com/office/powerpoint/2010/main" val="330081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gray and blue Open signage">
            <a:extLst>
              <a:ext uri="{FF2B5EF4-FFF2-40B4-BE49-F238E27FC236}">
                <a16:creationId xmlns:a16="http://schemas.microsoft.com/office/drawing/2014/main" id="{72F26C86-E939-48E0-8ECA-D1FCDE42A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15" y="1280160"/>
            <a:ext cx="5692151" cy="379666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A6A8B1-E43B-402E-A00A-B047F7B36492}"/>
              </a:ext>
            </a:extLst>
          </p:cNvPr>
          <p:cNvSpPr txBox="1"/>
          <p:nvPr/>
        </p:nvSpPr>
        <p:spPr>
          <a:xfrm>
            <a:off x="7165075" y="41766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el</a:t>
            </a:r>
          </a:p>
        </p:txBody>
      </p:sp>
      <p:sp>
        <p:nvSpPr>
          <p:cNvPr id="5" name="Oval 4">
            <a:extLst>
              <a:ext uri="{FF2B5EF4-FFF2-40B4-BE49-F238E27FC236}">
                <a16:creationId xmlns:a16="http://schemas.microsoft.com/office/drawing/2014/main" id="{7E8D3928-3654-4746-9261-A996C2FBC218}"/>
              </a:ext>
            </a:extLst>
          </p:cNvPr>
          <p:cNvSpPr/>
          <p:nvPr/>
        </p:nvSpPr>
        <p:spPr>
          <a:xfrm>
            <a:off x="9164131" y="3956950"/>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a:extLst>
              <a:ext uri="{FF2B5EF4-FFF2-40B4-BE49-F238E27FC236}">
                <a16:creationId xmlns:a16="http://schemas.microsoft.com/office/drawing/2014/main" id="{6D473EB6-AA57-4A89-8C5E-70C6483AC45F}"/>
              </a:ext>
            </a:extLst>
          </p:cNvPr>
          <p:cNvSpPr txBox="1"/>
          <p:nvPr/>
        </p:nvSpPr>
        <p:spPr>
          <a:xfrm>
            <a:off x="9505819" y="41766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la</a:t>
            </a:r>
          </a:p>
        </p:txBody>
      </p:sp>
      <p:sp>
        <p:nvSpPr>
          <p:cNvPr id="12" name="Title 11">
            <a:extLst>
              <a:ext uri="{FF2B5EF4-FFF2-40B4-BE49-F238E27FC236}">
                <a16:creationId xmlns:a16="http://schemas.microsoft.com/office/drawing/2014/main" id="{66B27C2E-7BFE-45FF-A7ED-D3449817ED05}"/>
              </a:ext>
            </a:extLst>
          </p:cNvPr>
          <p:cNvSpPr>
            <a:spLocks noGrp="1"/>
          </p:cNvSpPr>
          <p:nvPr>
            <p:ph type="title"/>
          </p:nvPr>
        </p:nvSpPr>
        <p:spPr>
          <a:xfrm>
            <a:off x="7165075" y="2681337"/>
            <a:ext cx="3356675" cy="1325563"/>
          </a:xfrm>
        </p:spPr>
        <p:txBody>
          <a:bodyPr/>
          <a:lstStyle/>
          <a:p>
            <a:pPr rtl="0" eaLnBrk="1" latinLnBrk="0" hangingPunct="1"/>
            <a:r>
              <a:rPr lang="es-CO" sz="7200" kern="1200" dirty="0">
                <a:solidFill>
                  <a:srgbClr val="002060"/>
                </a:solidFill>
                <a:effectLst/>
                <a:latin typeface="Century Gothic" panose="020B0502020202020204" pitchFamily="34" charset="0"/>
                <a:ea typeface="+mn-ea"/>
                <a:cs typeface="Calibri" panose="020F0502020204030204" pitchFamily="34" charset="0"/>
              </a:rPr>
              <a:t>tienda</a:t>
            </a:r>
            <a:endParaRPr lang="en-GB" dirty="0">
              <a:effectLst/>
            </a:endParaRPr>
          </a:p>
        </p:txBody>
      </p:sp>
    </p:spTree>
    <p:extLst>
      <p:ext uri="{BB962C8B-B14F-4D97-AF65-F5344CB8AC3E}">
        <p14:creationId xmlns:p14="http://schemas.microsoft.com/office/powerpoint/2010/main" val="65413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aerial photograph of city buildings">
            <a:extLst>
              <a:ext uri="{FF2B5EF4-FFF2-40B4-BE49-F238E27FC236}">
                <a16:creationId xmlns:a16="http://schemas.microsoft.com/office/drawing/2014/main" id="{7C5A833C-DD24-464D-B39E-9406A8ABC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76" y="1428750"/>
            <a:ext cx="5537924" cy="369379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72897D-2C34-4302-9554-E9D970812B9C}"/>
              </a:ext>
            </a:extLst>
          </p:cNvPr>
          <p:cNvSpPr txBox="1"/>
          <p:nvPr/>
        </p:nvSpPr>
        <p:spPr>
          <a:xfrm>
            <a:off x="7165075" y="41766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el</a:t>
            </a:r>
          </a:p>
        </p:txBody>
      </p:sp>
      <p:sp>
        <p:nvSpPr>
          <p:cNvPr id="5" name="Oval 4">
            <a:extLst>
              <a:ext uri="{FF2B5EF4-FFF2-40B4-BE49-F238E27FC236}">
                <a16:creationId xmlns:a16="http://schemas.microsoft.com/office/drawing/2014/main" id="{6D75D960-2242-45D0-9AF0-D4CEDAB1CF82}"/>
              </a:ext>
            </a:extLst>
          </p:cNvPr>
          <p:cNvSpPr/>
          <p:nvPr/>
        </p:nvSpPr>
        <p:spPr>
          <a:xfrm>
            <a:off x="6946711" y="3975233"/>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a:extLst>
              <a:ext uri="{FF2B5EF4-FFF2-40B4-BE49-F238E27FC236}">
                <a16:creationId xmlns:a16="http://schemas.microsoft.com/office/drawing/2014/main" id="{DFDE21F6-9490-4E7B-AB6E-27EBAA47C15B}"/>
              </a:ext>
            </a:extLst>
          </p:cNvPr>
          <p:cNvSpPr txBox="1"/>
          <p:nvPr/>
        </p:nvSpPr>
        <p:spPr>
          <a:xfrm>
            <a:off x="9505819" y="41766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la</a:t>
            </a:r>
          </a:p>
        </p:txBody>
      </p:sp>
      <p:sp>
        <p:nvSpPr>
          <p:cNvPr id="7" name="Title 6">
            <a:extLst>
              <a:ext uri="{FF2B5EF4-FFF2-40B4-BE49-F238E27FC236}">
                <a16:creationId xmlns:a16="http://schemas.microsoft.com/office/drawing/2014/main" id="{77D76DBD-C05C-4629-BB6F-E7DD6894D8F6}"/>
              </a:ext>
            </a:extLst>
          </p:cNvPr>
          <p:cNvSpPr>
            <a:spLocks noGrp="1"/>
          </p:cNvSpPr>
          <p:nvPr>
            <p:ph type="title"/>
          </p:nvPr>
        </p:nvSpPr>
        <p:spPr>
          <a:xfrm>
            <a:off x="7165075" y="2495227"/>
            <a:ext cx="3931711" cy="1681436"/>
          </a:xfrm>
        </p:spPr>
        <p:txBody>
          <a:bodyPr>
            <a:normAutofit/>
          </a:bodyPr>
          <a:lstStyle/>
          <a:p>
            <a:r>
              <a:rPr lang="es-CO" sz="7200" kern="1200" dirty="0">
                <a:solidFill>
                  <a:srgbClr val="002060"/>
                </a:solidFill>
                <a:effectLst/>
                <a:latin typeface="Century Gothic" panose="020B0502020202020204" pitchFamily="34" charset="0"/>
                <a:ea typeface="+mn-ea"/>
                <a:cs typeface="Calibri" panose="020F0502020204030204" pitchFamily="34" charset="0"/>
              </a:rPr>
              <a:t>banco</a:t>
            </a:r>
            <a:endParaRPr lang="en-GB" dirty="0"/>
          </a:p>
        </p:txBody>
      </p:sp>
    </p:spTree>
    <p:extLst>
      <p:ext uri="{BB962C8B-B14F-4D97-AF65-F5344CB8AC3E}">
        <p14:creationId xmlns:p14="http://schemas.microsoft.com/office/powerpoint/2010/main" val="79913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vegetable stand photo">
            <a:extLst>
              <a:ext uri="{FF2B5EF4-FFF2-40B4-BE49-F238E27FC236}">
                <a16:creationId xmlns:a16="http://schemas.microsoft.com/office/drawing/2014/main" id="{AD03081F-B8CE-4BBC-9965-E49BC59E12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7145" y="388620"/>
            <a:ext cx="3810000" cy="5715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4FA217-A5ED-4EE3-A0FC-5931ACB4556F}"/>
              </a:ext>
            </a:extLst>
          </p:cNvPr>
          <p:cNvSpPr txBox="1"/>
          <p:nvPr/>
        </p:nvSpPr>
        <p:spPr>
          <a:xfrm>
            <a:off x="7165075" y="41766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el</a:t>
            </a:r>
          </a:p>
        </p:txBody>
      </p:sp>
      <p:sp>
        <p:nvSpPr>
          <p:cNvPr id="5" name="Oval 4">
            <a:extLst>
              <a:ext uri="{FF2B5EF4-FFF2-40B4-BE49-F238E27FC236}">
                <a16:creationId xmlns:a16="http://schemas.microsoft.com/office/drawing/2014/main" id="{46B98AAA-B410-4493-99D0-53655F1D020E}"/>
              </a:ext>
            </a:extLst>
          </p:cNvPr>
          <p:cNvSpPr/>
          <p:nvPr/>
        </p:nvSpPr>
        <p:spPr>
          <a:xfrm>
            <a:off x="6946711" y="3975233"/>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a:extLst>
              <a:ext uri="{FF2B5EF4-FFF2-40B4-BE49-F238E27FC236}">
                <a16:creationId xmlns:a16="http://schemas.microsoft.com/office/drawing/2014/main" id="{8297F8A2-26AD-4B55-B1DD-795F0E600C25}"/>
              </a:ext>
            </a:extLst>
          </p:cNvPr>
          <p:cNvSpPr txBox="1"/>
          <p:nvPr/>
        </p:nvSpPr>
        <p:spPr>
          <a:xfrm>
            <a:off x="9505819" y="41766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la</a:t>
            </a:r>
          </a:p>
        </p:txBody>
      </p:sp>
      <p:sp>
        <p:nvSpPr>
          <p:cNvPr id="7" name="Title 6">
            <a:extLst>
              <a:ext uri="{FF2B5EF4-FFF2-40B4-BE49-F238E27FC236}">
                <a16:creationId xmlns:a16="http://schemas.microsoft.com/office/drawing/2014/main" id="{047D558C-CAF8-43E5-A4EC-CE7F4E0ECF70}"/>
              </a:ext>
            </a:extLst>
          </p:cNvPr>
          <p:cNvSpPr>
            <a:spLocks noGrp="1"/>
          </p:cNvSpPr>
          <p:nvPr>
            <p:ph type="title"/>
          </p:nvPr>
        </p:nvSpPr>
        <p:spPr>
          <a:xfrm>
            <a:off x="6513565" y="2411674"/>
            <a:ext cx="4681488" cy="1325563"/>
          </a:xfrm>
        </p:spPr>
        <p:txBody>
          <a:bodyPr>
            <a:normAutofit/>
          </a:bodyPr>
          <a:lstStyle/>
          <a:p>
            <a:r>
              <a:rPr lang="es-CO" sz="7200" kern="1200" dirty="0">
                <a:solidFill>
                  <a:srgbClr val="002060"/>
                </a:solidFill>
                <a:effectLst/>
                <a:latin typeface="Century Gothic" panose="020B0502020202020204" pitchFamily="34" charset="0"/>
                <a:ea typeface="+mn-ea"/>
                <a:cs typeface="Calibri" panose="020F0502020204030204" pitchFamily="34" charset="0"/>
              </a:rPr>
              <a:t>mercado</a:t>
            </a:r>
            <a:endParaRPr lang="en-GB" dirty="0"/>
          </a:p>
        </p:txBody>
      </p:sp>
    </p:spTree>
    <p:extLst>
      <p:ext uri="{BB962C8B-B14F-4D97-AF65-F5344CB8AC3E}">
        <p14:creationId xmlns:p14="http://schemas.microsoft.com/office/powerpoint/2010/main" val="83558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red curtain stage">
            <a:extLst>
              <a:ext uri="{FF2B5EF4-FFF2-40B4-BE49-F238E27FC236}">
                <a16:creationId xmlns:a16="http://schemas.microsoft.com/office/drawing/2014/main" id="{CDE29705-0DA1-4BEC-9A3A-449A9D95E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875699"/>
            <a:ext cx="6222365" cy="469166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612107-89F0-465B-94D6-C16FCB05C5AD}"/>
              </a:ext>
            </a:extLst>
          </p:cNvPr>
          <p:cNvSpPr txBox="1"/>
          <p:nvPr/>
        </p:nvSpPr>
        <p:spPr>
          <a:xfrm>
            <a:off x="7728876" y="38337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el</a:t>
            </a:r>
          </a:p>
        </p:txBody>
      </p:sp>
      <p:sp>
        <p:nvSpPr>
          <p:cNvPr id="5" name="Oval 4">
            <a:extLst>
              <a:ext uri="{FF2B5EF4-FFF2-40B4-BE49-F238E27FC236}">
                <a16:creationId xmlns:a16="http://schemas.microsoft.com/office/drawing/2014/main" id="{CBFD8F43-25B4-433F-9D0A-A0F845778618}"/>
              </a:ext>
            </a:extLst>
          </p:cNvPr>
          <p:cNvSpPr/>
          <p:nvPr/>
        </p:nvSpPr>
        <p:spPr>
          <a:xfrm>
            <a:off x="7510512" y="3632333"/>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a:extLst>
              <a:ext uri="{FF2B5EF4-FFF2-40B4-BE49-F238E27FC236}">
                <a16:creationId xmlns:a16="http://schemas.microsoft.com/office/drawing/2014/main" id="{ECBFDE7E-8736-4157-A11D-F360A6AF6E76}"/>
              </a:ext>
            </a:extLst>
          </p:cNvPr>
          <p:cNvSpPr txBox="1"/>
          <p:nvPr/>
        </p:nvSpPr>
        <p:spPr>
          <a:xfrm>
            <a:off x="10069620" y="38337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la</a:t>
            </a:r>
          </a:p>
        </p:txBody>
      </p:sp>
      <p:sp>
        <p:nvSpPr>
          <p:cNvPr id="7" name="Title 6">
            <a:extLst>
              <a:ext uri="{FF2B5EF4-FFF2-40B4-BE49-F238E27FC236}">
                <a16:creationId xmlns:a16="http://schemas.microsoft.com/office/drawing/2014/main" id="{F250AB95-DCFE-4EBB-9092-1B7613A02423}"/>
              </a:ext>
            </a:extLst>
          </p:cNvPr>
          <p:cNvSpPr>
            <a:spLocks noGrp="1"/>
          </p:cNvSpPr>
          <p:nvPr>
            <p:ph type="title"/>
          </p:nvPr>
        </p:nvSpPr>
        <p:spPr>
          <a:xfrm>
            <a:off x="7841982" y="2306770"/>
            <a:ext cx="3843288" cy="1325563"/>
          </a:xfrm>
        </p:spPr>
        <p:txBody>
          <a:bodyPr/>
          <a:lstStyle/>
          <a:p>
            <a:r>
              <a:rPr lang="es-CO" sz="7200" kern="1200" dirty="0">
                <a:solidFill>
                  <a:srgbClr val="002060"/>
                </a:solidFill>
                <a:effectLst/>
                <a:latin typeface="Century Gothic" panose="020B0502020202020204" pitchFamily="34" charset="0"/>
                <a:ea typeface="+mn-ea"/>
                <a:cs typeface="Calibri" panose="020F0502020204030204" pitchFamily="34" charset="0"/>
              </a:rPr>
              <a:t>teatro</a:t>
            </a:r>
            <a:endParaRPr lang="en-GB" dirty="0"/>
          </a:p>
        </p:txBody>
      </p:sp>
    </p:spTree>
    <p:extLst>
      <p:ext uri="{BB962C8B-B14F-4D97-AF65-F5344CB8AC3E}">
        <p14:creationId xmlns:p14="http://schemas.microsoft.com/office/powerpoint/2010/main" val="384108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F0D0B-E7E8-45CE-93F3-CA1071D14A8A}"/>
              </a:ext>
            </a:extLst>
          </p:cNvPr>
          <p:cNvSpPr txBox="1"/>
          <p:nvPr/>
        </p:nvSpPr>
        <p:spPr>
          <a:xfrm>
            <a:off x="7728876" y="38337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el</a:t>
            </a:r>
          </a:p>
        </p:txBody>
      </p:sp>
      <p:sp>
        <p:nvSpPr>
          <p:cNvPr id="4" name="Oval 3">
            <a:extLst>
              <a:ext uri="{FF2B5EF4-FFF2-40B4-BE49-F238E27FC236}">
                <a16:creationId xmlns:a16="http://schemas.microsoft.com/office/drawing/2014/main" id="{7649C52C-58DB-49CE-9F23-20EE8B5C88DE}"/>
              </a:ext>
            </a:extLst>
          </p:cNvPr>
          <p:cNvSpPr/>
          <p:nvPr/>
        </p:nvSpPr>
        <p:spPr>
          <a:xfrm>
            <a:off x="7510512" y="3632333"/>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extBox 4">
            <a:extLst>
              <a:ext uri="{FF2B5EF4-FFF2-40B4-BE49-F238E27FC236}">
                <a16:creationId xmlns:a16="http://schemas.microsoft.com/office/drawing/2014/main" id="{157E2B40-BE7A-4981-8C79-B2CCE4A2F4B1}"/>
              </a:ext>
            </a:extLst>
          </p:cNvPr>
          <p:cNvSpPr txBox="1"/>
          <p:nvPr/>
        </p:nvSpPr>
        <p:spPr>
          <a:xfrm>
            <a:off x="10069620" y="38337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la</a:t>
            </a:r>
          </a:p>
        </p:txBody>
      </p:sp>
      <p:pic>
        <p:nvPicPr>
          <p:cNvPr id="6" name="Picture 2" descr="people walking on gray concrete road">
            <a:extLst>
              <a:ext uri="{FF2B5EF4-FFF2-40B4-BE49-F238E27FC236}">
                <a16:creationId xmlns:a16="http://schemas.microsoft.com/office/drawing/2014/main" id="{8F3DAD7C-265C-4459-B1EF-B08BAD034D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645"/>
          <a:stretch/>
        </p:blipFill>
        <p:spPr bwMode="auto">
          <a:xfrm>
            <a:off x="500592" y="535327"/>
            <a:ext cx="4370704" cy="3807689"/>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http://www.clker.com/cliparts/w/d/u/B/w/V/stamp1-md.png">
            <a:extLst>
              <a:ext uri="{FF2B5EF4-FFF2-40B4-BE49-F238E27FC236}">
                <a16:creationId xmlns:a16="http://schemas.microsoft.com/office/drawing/2014/main" id="{C919A6AB-FC54-479A-B54B-5E38AC24BE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1708284" y="4197302"/>
            <a:ext cx="1955320" cy="177160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2B6A422-EF0B-41BA-8BD4-196A48B20BA6}"/>
              </a:ext>
            </a:extLst>
          </p:cNvPr>
          <p:cNvSpPr txBox="1"/>
          <p:nvPr/>
        </p:nvSpPr>
        <p:spPr>
          <a:xfrm rot="21387067">
            <a:off x="1990920" y="4821492"/>
            <a:ext cx="1748790" cy="523220"/>
          </a:xfrm>
          <a:prstGeom prst="rect">
            <a:avLst/>
          </a:prstGeom>
          <a:noFill/>
        </p:spPr>
        <p:txBody>
          <a:bodyPr wrap="square" rtlCol="0">
            <a:spAutoFit/>
          </a:bodyPr>
          <a:lstStyle/>
          <a:p>
            <a:r>
              <a:rPr lang="en-GB" sz="2800" dirty="0">
                <a:latin typeface="Century Gothic" panose="020B0502020202020204" pitchFamily="34" charset="0"/>
              </a:rPr>
              <a:t>centre</a:t>
            </a:r>
          </a:p>
        </p:txBody>
      </p:sp>
      <p:sp>
        <p:nvSpPr>
          <p:cNvPr id="9" name="Title 8">
            <a:extLst>
              <a:ext uri="{FF2B5EF4-FFF2-40B4-BE49-F238E27FC236}">
                <a16:creationId xmlns:a16="http://schemas.microsoft.com/office/drawing/2014/main" id="{03060914-9E52-45CF-945A-98BDEB072A15}"/>
              </a:ext>
            </a:extLst>
          </p:cNvPr>
          <p:cNvSpPr>
            <a:spLocks noGrp="1"/>
          </p:cNvSpPr>
          <p:nvPr>
            <p:ph type="title"/>
          </p:nvPr>
        </p:nvSpPr>
        <p:spPr>
          <a:xfrm>
            <a:off x="7841982" y="2270204"/>
            <a:ext cx="4224580" cy="1325563"/>
          </a:xfrm>
        </p:spPr>
        <p:txBody>
          <a:bodyPr/>
          <a:lstStyle/>
          <a:p>
            <a:r>
              <a:rPr lang="es-CO" sz="7200" kern="1200" dirty="0">
                <a:solidFill>
                  <a:srgbClr val="002060"/>
                </a:solidFill>
                <a:effectLst/>
                <a:latin typeface="Century Gothic" panose="020B0502020202020204" pitchFamily="34" charset="0"/>
                <a:ea typeface="+mn-ea"/>
                <a:cs typeface="Calibri" panose="020F0502020204030204" pitchFamily="34" charset="0"/>
              </a:rPr>
              <a:t>centro</a:t>
            </a:r>
            <a:endParaRPr lang="en-GB" dirty="0"/>
          </a:p>
        </p:txBody>
      </p:sp>
    </p:spTree>
    <p:extLst>
      <p:ext uri="{BB962C8B-B14F-4D97-AF65-F5344CB8AC3E}">
        <p14:creationId xmlns:p14="http://schemas.microsoft.com/office/powerpoint/2010/main" val="158598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man and woman sitting on chairs">
            <a:extLst>
              <a:ext uri="{FF2B5EF4-FFF2-40B4-BE49-F238E27FC236}">
                <a16:creationId xmlns:a16="http://schemas.microsoft.com/office/drawing/2014/main" id="{0DA0B59A-BEE5-432B-8538-92420E31F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05" y="1497329"/>
            <a:ext cx="5801777" cy="360870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4B79A2-A120-4580-A47E-69B3C01F335F}"/>
              </a:ext>
            </a:extLst>
          </p:cNvPr>
          <p:cNvSpPr txBox="1"/>
          <p:nvPr/>
        </p:nvSpPr>
        <p:spPr>
          <a:xfrm>
            <a:off x="7728876" y="38337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el</a:t>
            </a:r>
          </a:p>
        </p:txBody>
      </p:sp>
      <p:sp>
        <p:nvSpPr>
          <p:cNvPr id="5" name="Oval 4">
            <a:extLst>
              <a:ext uri="{FF2B5EF4-FFF2-40B4-BE49-F238E27FC236}">
                <a16:creationId xmlns:a16="http://schemas.microsoft.com/office/drawing/2014/main" id="{F8EC4551-79C8-4B63-AAB3-5A0D5F676442}"/>
              </a:ext>
            </a:extLst>
          </p:cNvPr>
          <p:cNvSpPr/>
          <p:nvPr/>
        </p:nvSpPr>
        <p:spPr>
          <a:xfrm>
            <a:off x="9851256" y="3614050"/>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a:extLst>
              <a:ext uri="{FF2B5EF4-FFF2-40B4-BE49-F238E27FC236}">
                <a16:creationId xmlns:a16="http://schemas.microsoft.com/office/drawing/2014/main" id="{1AEA1409-B2CD-485A-8C0A-31D0E8686DA3}"/>
              </a:ext>
            </a:extLst>
          </p:cNvPr>
          <p:cNvSpPr txBox="1"/>
          <p:nvPr/>
        </p:nvSpPr>
        <p:spPr>
          <a:xfrm>
            <a:off x="10069620" y="38337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la</a:t>
            </a:r>
          </a:p>
        </p:txBody>
      </p:sp>
      <p:sp>
        <p:nvSpPr>
          <p:cNvPr id="7" name="Title 6">
            <a:extLst>
              <a:ext uri="{FF2B5EF4-FFF2-40B4-BE49-F238E27FC236}">
                <a16:creationId xmlns:a16="http://schemas.microsoft.com/office/drawing/2014/main" id="{BAADCF98-865D-4120-927C-ACC2B9738E07}"/>
              </a:ext>
            </a:extLst>
          </p:cNvPr>
          <p:cNvSpPr>
            <a:spLocks noGrp="1"/>
          </p:cNvSpPr>
          <p:nvPr>
            <p:ph type="title"/>
          </p:nvPr>
        </p:nvSpPr>
        <p:spPr>
          <a:xfrm>
            <a:off x="7510512" y="2194008"/>
            <a:ext cx="4240078" cy="1325563"/>
          </a:xfrm>
        </p:spPr>
        <p:txBody>
          <a:bodyPr>
            <a:normAutofit/>
          </a:bodyPr>
          <a:lstStyle/>
          <a:p>
            <a:r>
              <a:rPr lang="es-CO" sz="7200" kern="1200" dirty="0">
                <a:solidFill>
                  <a:srgbClr val="002060"/>
                </a:solidFill>
                <a:effectLst/>
                <a:latin typeface="Century Gothic" panose="020B0502020202020204" pitchFamily="34" charset="0"/>
                <a:ea typeface="+mn-ea"/>
                <a:cs typeface="Calibri" panose="020F0502020204030204" pitchFamily="34" charset="0"/>
              </a:rPr>
              <a:t>escuela</a:t>
            </a:r>
            <a:endParaRPr lang="en-GB" dirty="0"/>
          </a:p>
        </p:txBody>
      </p:sp>
    </p:spTree>
    <p:extLst>
      <p:ext uri="{BB962C8B-B14F-4D97-AF65-F5344CB8AC3E}">
        <p14:creationId xmlns:p14="http://schemas.microsoft.com/office/powerpoint/2010/main" val="13276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0" name="Table 19">
            <a:extLst>
              <a:ext uri="{FF2B5EF4-FFF2-40B4-BE49-F238E27FC236}">
                <a16:creationId xmlns:a16="http://schemas.microsoft.com/office/drawing/2014/main" id="{5A78C999-8968-4086-BBA8-98130AE932B6}"/>
              </a:ext>
            </a:extLst>
          </p:cNvPr>
          <p:cNvGraphicFramePr>
            <a:graphicFrameLocks noGrp="1"/>
          </p:cNvGraphicFramePr>
          <p:nvPr>
            <p:extLst>
              <p:ext uri="{D42A27DB-BD31-4B8C-83A1-F6EECF244321}">
                <p14:modId xmlns:p14="http://schemas.microsoft.com/office/powerpoint/2010/main" val="2373919227"/>
              </p:ext>
            </p:extLst>
          </p:nvPr>
        </p:nvGraphicFramePr>
        <p:xfrm>
          <a:off x="98699" y="704297"/>
          <a:ext cx="5970630" cy="5718840"/>
        </p:xfrm>
        <a:graphic>
          <a:graphicData uri="http://schemas.openxmlformats.org/drawingml/2006/table">
            <a:tbl>
              <a:tblPr firstRow="1" bandRow="1"/>
              <a:tblGrid>
                <a:gridCol w="404221">
                  <a:extLst>
                    <a:ext uri="{9D8B030D-6E8A-4147-A177-3AD203B41FA5}">
                      <a16:colId xmlns:a16="http://schemas.microsoft.com/office/drawing/2014/main" val="1538968713"/>
                    </a:ext>
                  </a:extLst>
                </a:gridCol>
                <a:gridCol w="502920">
                  <a:extLst>
                    <a:ext uri="{9D8B030D-6E8A-4147-A177-3AD203B41FA5}">
                      <a16:colId xmlns:a16="http://schemas.microsoft.com/office/drawing/2014/main" val="3036160178"/>
                    </a:ext>
                  </a:extLst>
                </a:gridCol>
                <a:gridCol w="2205990">
                  <a:extLst>
                    <a:ext uri="{9D8B030D-6E8A-4147-A177-3AD203B41FA5}">
                      <a16:colId xmlns:a16="http://schemas.microsoft.com/office/drawing/2014/main" val="3902333431"/>
                    </a:ext>
                  </a:extLst>
                </a:gridCol>
                <a:gridCol w="491490">
                  <a:extLst>
                    <a:ext uri="{9D8B030D-6E8A-4147-A177-3AD203B41FA5}">
                      <a16:colId xmlns:a16="http://schemas.microsoft.com/office/drawing/2014/main" val="1208048317"/>
                    </a:ext>
                  </a:extLst>
                </a:gridCol>
                <a:gridCol w="2366009">
                  <a:extLst>
                    <a:ext uri="{9D8B030D-6E8A-4147-A177-3AD203B41FA5}">
                      <a16:colId xmlns:a16="http://schemas.microsoft.com/office/drawing/2014/main" val="391788499"/>
                    </a:ext>
                  </a:extLst>
                </a:gridCol>
              </a:tblGrid>
              <a:tr h="402788">
                <a:tc gridSpan="4">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endParaRPr lang="en-GB"/>
                    </a:p>
                  </a:txBody>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extLst>
                  <a:ext uri="{0D108BD9-81ED-4DB2-BD59-A6C34878D82A}">
                    <a16:rowId xmlns:a16="http://schemas.microsoft.com/office/drawing/2014/main" val="1232099042"/>
                  </a:ext>
                </a:extLst>
              </a:tr>
              <a:tr h="442853">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rgbClr val="002060"/>
                          </a:solidFill>
                          <a:latin typeface="Century Gothic" panose="020B0502020202020204" pitchFamily="34" charset="0"/>
                        </a:rPr>
                        <a:t>1</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0" dirty="0">
                          <a:solidFill>
                            <a:srgbClr val="002060"/>
                          </a:solidFill>
                          <a:latin typeface="Century Gothic" panose="020B0502020202020204" pitchFamily="34" charset="0"/>
                        </a:rPr>
                        <a:t>El</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iglesia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está en</a:t>
                      </a:r>
                      <a:r>
                        <a:rPr lang="en-GB" sz="2000" b="0" baseline="0" dirty="0">
                          <a:solidFill>
                            <a:srgbClr val="002060"/>
                          </a:solidFill>
                          <a:latin typeface="Century Gothic" panose="020B0502020202020204" pitchFamily="34" charset="0"/>
                        </a:rPr>
                        <a:t> el centro.</a:t>
                      </a:r>
                      <a:endParaRPr lang="en-GB" sz="2000" b="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42853">
                <a:tc vMerge="1">
                  <a:txBody>
                    <a:bodyPr/>
                    <a:lstStyle/>
                    <a:p>
                      <a:endParaRPr lang="en-GB" dirty="0"/>
                    </a:p>
                  </a:txBody>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museo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658350783"/>
                  </a:ext>
                </a:extLst>
              </a:tr>
              <a:tr h="450735">
                <a:tc vMerge="1">
                  <a:txBody>
                    <a:bodyPr/>
                    <a:lstStyle/>
                    <a:p>
                      <a:pPr algn="ctr"/>
                      <a:endParaRPr lang="en-GB" sz="2800"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400" dirty="0">
                        <a:solidFill>
                          <a:srgbClr val="002060"/>
                        </a:solidFill>
                        <a:latin typeface="Century Gothic" panose="020B0502020202020204" pitchFamily="34" charset="0"/>
                      </a:endParaRPr>
                    </a:p>
                  </a:txBody>
                  <a:tcPr anchor="c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could</a:t>
                      </a:r>
                      <a:r>
                        <a:rPr lang="en-GB" sz="2000" b="0" baseline="0" dirty="0">
                          <a:solidFill>
                            <a:srgbClr val="002060"/>
                          </a:solidFill>
                          <a:latin typeface="Century Gothic" panose="020B0502020202020204" pitchFamily="34" charset="0"/>
                        </a:rPr>
                        <a:t> be either</a:t>
                      </a:r>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697601934"/>
                  </a:ext>
                </a:extLst>
              </a:tr>
              <a:tr h="436787">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rgbClr val="002060"/>
                          </a:solidFill>
                          <a:latin typeface="Century Gothic" panose="020B0502020202020204" pitchFamily="34" charset="0"/>
                        </a:rPr>
                        <a:t>2</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0" dirty="0">
                          <a:solidFill>
                            <a:srgbClr val="002060"/>
                          </a:solidFill>
                          <a:latin typeface="Century Gothic" panose="020B0502020202020204" pitchFamily="34" charset="0"/>
                        </a:rPr>
                        <a:t>La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tienda </a:t>
                      </a:r>
                      <a:r>
                        <a:rPr lang="en-GB" sz="2000" b="0" i="0" dirty="0">
                          <a:solidFill>
                            <a:srgbClr val="002060"/>
                          </a:solidFill>
                          <a:latin typeface="Century Gothic" panose="020B0502020202020204" pitchFamily="34" charset="0"/>
                        </a:rPr>
                        <a:t>de</a:t>
                      </a:r>
                      <a:r>
                        <a:rPr lang="en-GB" sz="2000" b="0" i="0" baseline="0" dirty="0">
                          <a:solidFill>
                            <a:srgbClr val="002060"/>
                          </a:solidFill>
                          <a:latin typeface="Century Gothic" panose="020B0502020202020204" pitchFamily="34" charset="0"/>
                        </a:rPr>
                        <a:t> arte</a:t>
                      </a:r>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es cara.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42853">
                <a:tc vMerge="1">
                  <a:txBody>
                    <a:bodyPr/>
                    <a:lstStyle/>
                    <a:p>
                      <a:endParaRPr lang="en-GB" dirty="0"/>
                    </a:p>
                  </a:txBody>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mercado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49607882"/>
                  </a:ext>
                </a:extLst>
              </a:tr>
              <a:tr h="442853">
                <a:tc vMerge="1">
                  <a:txBody>
                    <a:bodyPr/>
                    <a:lstStyle/>
                    <a:p>
                      <a:pPr algn="ctr"/>
                      <a:endParaRPr lang="en-GB" sz="2800"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400" dirty="0">
                        <a:solidFill>
                          <a:srgbClr val="002060"/>
                        </a:solidFill>
                        <a:latin typeface="Century Gothic" panose="020B0502020202020204" pitchFamily="34" charset="0"/>
                      </a:endParaRPr>
                    </a:p>
                  </a:txBody>
                  <a:tcPr anchor="c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could</a:t>
                      </a:r>
                      <a:r>
                        <a:rPr lang="en-GB" sz="2000" b="0" baseline="0" dirty="0">
                          <a:solidFill>
                            <a:srgbClr val="002060"/>
                          </a:solidFill>
                          <a:latin typeface="Century Gothic" panose="020B0502020202020204" pitchFamily="34" charset="0"/>
                        </a:rPr>
                        <a:t> be either</a:t>
                      </a:r>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838869370"/>
                  </a:ext>
                </a:extLst>
              </a:tr>
              <a:tr h="442853">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rgbClr val="002060"/>
                          </a:solidFill>
                          <a:latin typeface="Century Gothic" panose="020B0502020202020204" pitchFamily="34" charset="0"/>
                        </a:rPr>
                        <a:t>3</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0" dirty="0">
                          <a:solidFill>
                            <a:srgbClr val="002060"/>
                          </a:solidFill>
                          <a:latin typeface="Century Gothic" panose="020B0502020202020204" pitchFamily="34" charset="0"/>
                        </a:rPr>
                        <a:t>El</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banco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r>
                        <a:rPr lang="en-GB" sz="2000" b="0" dirty="0">
                          <a:solidFill>
                            <a:srgbClr val="002060"/>
                          </a:solidFill>
                          <a:latin typeface="Century Gothic" panose="020B0502020202020204" pitchFamily="34" charset="0"/>
                        </a:rPr>
                        <a:t>está cerca</a:t>
                      </a:r>
                      <a:r>
                        <a:rPr lang="en-GB" sz="2000" b="0" baseline="0" dirty="0">
                          <a:solidFill>
                            <a:srgbClr val="002060"/>
                          </a:solidFill>
                          <a:latin typeface="Century Gothic" panose="020B0502020202020204" pitchFamily="34" charset="0"/>
                        </a:rPr>
                        <a:t>.</a:t>
                      </a:r>
                      <a:endParaRPr lang="en-GB" sz="2000" b="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42853">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monumento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646375748"/>
                  </a:ext>
                </a:extLst>
              </a:tr>
              <a:tr h="442853">
                <a:tc vMerge="1">
                  <a:txBody>
                    <a:bodyPr/>
                    <a:lstStyle/>
                    <a:p>
                      <a:pPr algn="ctr"/>
                      <a:endParaRPr lang="en-GB" sz="2800"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400" dirty="0">
                        <a:solidFill>
                          <a:srgbClr val="002060"/>
                        </a:solidFill>
                        <a:latin typeface="Century Gothic" panose="020B0502020202020204" pitchFamily="34" charset="0"/>
                      </a:endParaRPr>
                    </a:p>
                  </a:txBody>
                  <a:tcPr anchor="c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could be either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996307647"/>
                  </a:ext>
                </a:extLst>
              </a:tr>
              <a:tr h="442853">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rgbClr val="002060"/>
                          </a:solidFill>
                          <a:latin typeface="Century Gothic" panose="020B0502020202020204" pitchFamily="34" charset="0"/>
                        </a:rPr>
                        <a:t>4</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0" dirty="0">
                          <a:solidFill>
                            <a:srgbClr val="002060"/>
                          </a:solidFill>
                          <a:latin typeface="Century Gothic" panose="020B0502020202020204" pitchFamily="34" charset="0"/>
                        </a:rPr>
                        <a:t>El</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mercado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es bonito y barato</a:t>
                      </a:r>
                      <a:r>
                        <a:rPr lang="en-GB" sz="2000" b="0" baseline="0" dirty="0">
                          <a:solidFill>
                            <a:srgbClr val="002060"/>
                          </a:solidFill>
                          <a:latin typeface="Century Gothic" panose="020B0502020202020204" pitchFamily="34" charset="0"/>
                        </a:rPr>
                        <a:t>.</a:t>
                      </a:r>
                      <a:endParaRPr lang="en-GB" sz="2000" b="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42853">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escuela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nchor="ctr">
                    <a:solidFill>
                      <a:srgbClr val="FDEFE3"/>
                    </a:solidFill>
                  </a:tcPr>
                </a:tc>
                <a:extLst>
                  <a:ext uri="{0D108BD9-81ED-4DB2-BD59-A6C34878D82A}">
                    <a16:rowId xmlns:a16="http://schemas.microsoft.com/office/drawing/2014/main" val="306386367"/>
                  </a:ext>
                </a:extLst>
              </a:tr>
              <a:tr h="442853">
                <a:tc vMerge="1">
                  <a:txBody>
                    <a:bodyPr/>
                    <a:lstStyle/>
                    <a:p>
                      <a:pPr algn="ctr"/>
                      <a:endParaRPr lang="en-GB" sz="2800"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400" dirty="0">
                        <a:solidFill>
                          <a:srgbClr val="002060"/>
                        </a:solidFill>
                        <a:latin typeface="Century Gothic" panose="020B0502020202020204" pitchFamily="34" charset="0"/>
                      </a:endParaRPr>
                    </a:p>
                  </a:txBody>
                  <a:tcPr anchor="c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could be either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nchor="ctr">
                    <a:solidFill>
                      <a:srgbClr val="FDEFE3"/>
                    </a:solidFill>
                  </a:tcPr>
                </a:tc>
                <a:extLst>
                  <a:ext uri="{0D108BD9-81ED-4DB2-BD59-A6C34878D82A}">
                    <a16:rowId xmlns:a16="http://schemas.microsoft.com/office/drawing/2014/main" val="4089812765"/>
                  </a:ext>
                </a:extLst>
              </a:tr>
            </a:tbl>
          </a:graphicData>
        </a:graphic>
      </p:graphicFrame>
      <p:pic>
        <p:nvPicPr>
          <p:cNvPr id="21" name="Picture 2" descr="http://www.clker.com/cliparts/j/p/l/D/8/K/green-tick-md.png">
            <a:extLst>
              <a:ext uri="{FF2B5EF4-FFF2-40B4-BE49-F238E27FC236}">
                <a16:creationId xmlns:a16="http://schemas.microsoft.com/office/drawing/2014/main" id="{203C713F-4CEF-43EB-AF04-9C5C56B7DE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2420" y="153345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 descr="http://www.clker.com/cliparts/j/p/l/D/8/K/green-tick-md.png">
            <a:extLst>
              <a:ext uri="{FF2B5EF4-FFF2-40B4-BE49-F238E27FC236}">
                <a16:creationId xmlns:a16="http://schemas.microsoft.com/office/drawing/2014/main" id="{F5F482FA-FD4B-475F-9954-B9B328DA22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2420" y="2416992"/>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FD35CC1-830C-4678-98C6-6DDD64D32B7B}"/>
              </a:ext>
            </a:extLst>
          </p:cNvPr>
          <p:cNvSpPr txBox="1"/>
          <p:nvPr/>
        </p:nvSpPr>
        <p:spPr>
          <a:xfrm>
            <a:off x="0" y="249875"/>
            <a:ext cx="621565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err="1">
                <a:ln>
                  <a:noFill/>
                </a:ln>
                <a:solidFill>
                  <a:srgbClr val="002060"/>
                </a:solidFill>
                <a:effectLst/>
                <a:uLnTx/>
                <a:uFillTx/>
              </a:rPr>
              <a:t>Lucía</a:t>
            </a:r>
            <a:r>
              <a:rPr kumimoji="0" lang="en-GB" sz="2000" b="1" i="1" u="none" strike="noStrike" kern="0" cap="none" spc="0" normalizeH="0" baseline="0" noProof="0" dirty="0">
                <a:ln>
                  <a:noFill/>
                </a:ln>
                <a:solidFill>
                  <a:srgbClr val="002060"/>
                </a:solidFill>
                <a:effectLst/>
                <a:uLnTx/>
                <a:uFillTx/>
              </a:rPr>
              <a:t> describe unos lugares en una ciudad.</a:t>
            </a:r>
          </a:p>
        </p:txBody>
      </p:sp>
      <p:sp>
        <p:nvSpPr>
          <p:cNvPr id="24" name="TextBox 23">
            <a:extLst>
              <a:ext uri="{FF2B5EF4-FFF2-40B4-BE49-F238E27FC236}">
                <a16:creationId xmlns:a16="http://schemas.microsoft.com/office/drawing/2014/main" id="{33F9C9CC-9A06-43E5-93FF-4A22E021C1F6}"/>
              </a:ext>
            </a:extLst>
          </p:cNvPr>
          <p:cNvSpPr txBox="1"/>
          <p:nvPr/>
        </p:nvSpPr>
        <p:spPr>
          <a:xfrm>
            <a:off x="6598346" y="239505"/>
            <a:ext cx="39539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Marca la opción correcta.</a:t>
            </a:r>
            <a:endParaRPr kumimoji="0" lang="en-GB" sz="2000" b="0" i="0" u="none" strike="noStrike" kern="0" cap="none" spc="0" normalizeH="0" baseline="0" noProof="0" dirty="0">
              <a:ln>
                <a:noFill/>
              </a:ln>
              <a:solidFill>
                <a:prstClr val="black"/>
              </a:solidFill>
              <a:effectLst/>
              <a:uLnTx/>
              <a:uFillTx/>
              <a:latin typeface="Tw Cen MT" panose="020B0602020104020603"/>
            </a:endParaRPr>
          </a:p>
        </p:txBody>
      </p:sp>
      <p:pic>
        <p:nvPicPr>
          <p:cNvPr id="25" name="Picture 2" descr="http://www.clker.com/cliparts/j/p/l/D/8/K/green-tick-md.png">
            <a:extLst>
              <a:ext uri="{FF2B5EF4-FFF2-40B4-BE49-F238E27FC236}">
                <a16:creationId xmlns:a16="http://schemas.microsoft.com/office/drawing/2014/main" id="{AEED774D-14A3-47AF-8265-4AA382174B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9824" y="466405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2" descr="http://www.clker.com/cliparts/j/p/l/D/8/K/green-tick-md.png">
            <a:extLst>
              <a:ext uri="{FF2B5EF4-FFF2-40B4-BE49-F238E27FC236}">
                <a16:creationId xmlns:a16="http://schemas.microsoft.com/office/drawing/2014/main" id="{9BAC629D-9C4E-452F-8BC7-986EE8ACBF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9824" y="5101599"/>
            <a:ext cx="422268" cy="440047"/>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27" name="Table 26">
            <a:extLst>
              <a:ext uri="{FF2B5EF4-FFF2-40B4-BE49-F238E27FC236}">
                <a16:creationId xmlns:a16="http://schemas.microsoft.com/office/drawing/2014/main" id="{CA032527-F17C-4108-825D-D1EE04883A53}"/>
              </a:ext>
            </a:extLst>
          </p:cNvPr>
          <p:cNvGraphicFramePr>
            <a:graphicFrameLocks noGrp="1"/>
          </p:cNvGraphicFramePr>
          <p:nvPr>
            <p:extLst>
              <p:ext uri="{D42A27DB-BD31-4B8C-83A1-F6EECF244321}">
                <p14:modId xmlns:p14="http://schemas.microsoft.com/office/powerpoint/2010/main" val="1645766553"/>
              </p:ext>
            </p:extLst>
          </p:nvPr>
        </p:nvGraphicFramePr>
        <p:xfrm>
          <a:off x="6215657" y="704297"/>
          <a:ext cx="5877283" cy="5718840"/>
        </p:xfrm>
        <a:graphic>
          <a:graphicData uri="http://schemas.openxmlformats.org/drawingml/2006/table">
            <a:tbl>
              <a:tblPr firstRow="1" bandRow="1"/>
              <a:tblGrid>
                <a:gridCol w="413743">
                  <a:extLst>
                    <a:ext uri="{9D8B030D-6E8A-4147-A177-3AD203B41FA5}">
                      <a16:colId xmlns:a16="http://schemas.microsoft.com/office/drawing/2014/main" val="1538968713"/>
                    </a:ext>
                  </a:extLst>
                </a:gridCol>
                <a:gridCol w="587989">
                  <a:extLst>
                    <a:ext uri="{9D8B030D-6E8A-4147-A177-3AD203B41FA5}">
                      <a16:colId xmlns:a16="http://schemas.microsoft.com/office/drawing/2014/main" val="3036160178"/>
                    </a:ext>
                  </a:extLst>
                </a:gridCol>
                <a:gridCol w="2440961">
                  <a:extLst>
                    <a:ext uri="{9D8B030D-6E8A-4147-A177-3AD203B41FA5}">
                      <a16:colId xmlns:a16="http://schemas.microsoft.com/office/drawing/2014/main" val="3902333431"/>
                    </a:ext>
                  </a:extLst>
                </a:gridCol>
                <a:gridCol w="411480">
                  <a:extLst>
                    <a:ext uri="{9D8B030D-6E8A-4147-A177-3AD203B41FA5}">
                      <a16:colId xmlns:a16="http://schemas.microsoft.com/office/drawing/2014/main" val="1208048317"/>
                    </a:ext>
                  </a:extLst>
                </a:gridCol>
                <a:gridCol w="2023110">
                  <a:extLst>
                    <a:ext uri="{9D8B030D-6E8A-4147-A177-3AD203B41FA5}">
                      <a16:colId xmlns:a16="http://schemas.microsoft.com/office/drawing/2014/main" val="391788499"/>
                    </a:ext>
                  </a:extLst>
                </a:gridCol>
              </a:tblGrid>
              <a:tr h="402788">
                <a:tc gridSpan="4">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endParaRPr lang="en-GB"/>
                    </a:p>
                  </a:txBody>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extLst>
                  <a:ext uri="{0D108BD9-81ED-4DB2-BD59-A6C34878D82A}">
                    <a16:rowId xmlns:a16="http://schemas.microsoft.com/office/drawing/2014/main" val="1232099042"/>
                  </a:ext>
                </a:extLst>
              </a:tr>
              <a:tr h="442853">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rgbClr val="002060"/>
                          </a:solidFill>
                          <a:latin typeface="Century Gothic" panose="020B0502020202020204" pitchFamily="34" charset="0"/>
                        </a:rPr>
                        <a:t>5</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0" dirty="0">
                          <a:solidFill>
                            <a:srgbClr val="002060"/>
                          </a:solidFill>
                          <a:latin typeface="Century Gothic" panose="020B0502020202020204" pitchFamily="34" charset="0"/>
                        </a:rPr>
                        <a:t>El</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teatro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está lejos.</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42853">
                <a:tc vMerge="1">
                  <a:txBody>
                    <a:bodyPr/>
                    <a:lstStyle/>
                    <a:p>
                      <a:endParaRPr lang="en-GB" dirty="0"/>
                    </a:p>
                  </a:txBody>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centro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658350783"/>
                  </a:ext>
                </a:extLst>
              </a:tr>
              <a:tr h="450735">
                <a:tc vMerge="1">
                  <a:txBody>
                    <a:bodyPr/>
                    <a:lstStyle/>
                    <a:p>
                      <a:pPr algn="ctr"/>
                      <a:endParaRPr lang="en-GB" sz="2800"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400" dirty="0">
                        <a:solidFill>
                          <a:srgbClr val="002060"/>
                        </a:solidFill>
                        <a:latin typeface="Century Gothic" panose="020B0502020202020204" pitchFamily="34" charset="0"/>
                      </a:endParaRPr>
                    </a:p>
                  </a:txBody>
                  <a:tcPr anchor="c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could be either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697601934"/>
                  </a:ext>
                </a:extLst>
              </a:tr>
              <a:tr h="436787">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rgbClr val="002060"/>
                          </a:solidFill>
                          <a:latin typeface="Century Gothic" panose="020B0502020202020204" pitchFamily="34" charset="0"/>
                        </a:rPr>
                        <a:t>6</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0" dirty="0">
                          <a:solidFill>
                            <a:srgbClr val="002060"/>
                          </a:solidFill>
                          <a:latin typeface="Century Gothic" panose="020B0502020202020204" pitchFamily="34" charset="0"/>
                        </a:rPr>
                        <a:t>El</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err="1">
                          <a:solidFill>
                            <a:srgbClr val="002060"/>
                          </a:solidFill>
                          <a:latin typeface="Century Gothic" panose="020B0502020202020204" pitchFamily="34" charset="0"/>
                        </a:rPr>
                        <a:t>barco</a:t>
                      </a:r>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es famoso.</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42853">
                <a:tc vMerge="1">
                  <a:txBody>
                    <a:bodyPr/>
                    <a:lstStyle/>
                    <a:p>
                      <a:endParaRPr lang="en-GB" dirty="0"/>
                    </a:p>
                  </a:txBody>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iglesia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49607882"/>
                  </a:ext>
                </a:extLst>
              </a:tr>
              <a:tr h="442853">
                <a:tc vMerge="1">
                  <a:txBody>
                    <a:bodyPr/>
                    <a:lstStyle/>
                    <a:p>
                      <a:pPr algn="ctr"/>
                      <a:endParaRPr lang="en-GB" sz="2800"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400" dirty="0">
                        <a:solidFill>
                          <a:srgbClr val="002060"/>
                        </a:solidFill>
                        <a:latin typeface="Century Gothic" panose="020B0502020202020204" pitchFamily="34" charset="0"/>
                      </a:endParaRPr>
                    </a:p>
                  </a:txBody>
                  <a:tcPr anchor="c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could be either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838869370"/>
                  </a:ext>
                </a:extLst>
              </a:tr>
              <a:tr h="442853">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rgbClr val="002060"/>
                          </a:solidFill>
                          <a:latin typeface="Century Gothic" panose="020B0502020202020204" pitchFamily="34" charset="0"/>
                        </a:rPr>
                        <a:t>7</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0" dirty="0">
                          <a:solidFill>
                            <a:srgbClr val="002060"/>
                          </a:solidFill>
                          <a:latin typeface="Century Gothic" panose="020B0502020202020204" pitchFamily="34" charset="0"/>
                        </a:rPr>
                        <a:t>La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ciudad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r>
                        <a:rPr lang="en-GB" sz="2000" b="0" dirty="0">
                          <a:solidFill>
                            <a:srgbClr val="002060"/>
                          </a:solidFill>
                          <a:latin typeface="Century Gothic" panose="020B0502020202020204" pitchFamily="34" charset="0"/>
                        </a:rPr>
                        <a:t>es pequeña</a:t>
                      </a:r>
                      <a:r>
                        <a:rPr lang="en-GB" sz="2000" b="0" baseline="0" dirty="0">
                          <a:solidFill>
                            <a:srgbClr val="002060"/>
                          </a:solidFill>
                          <a:latin typeface="Century Gothic" panose="020B0502020202020204" pitchFamily="34" charset="0"/>
                        </a:rPr>
                        <a:t>.</a:t>
                      </a:r>
                      <a:endParaRPr lang="en-GB" sz="2000" b="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42853">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plaza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646375748"/>
                  </a:ext>
                </a:extLst>
              </a:tr>
              <a:tr h="442853">
                <a:tc vMerge="1">
                  <a:txBody>
                    <a:bodyPr/>
                    <a:lstStyle/>
                    <a:p>
                      <a:pPr algn="ctr"/>
                      <a:endParaRPr lang="en-GB" sz="2800"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400" dirty="0">
                        <a:solidFill>
                          <a:srgbClr val="002060"/>
                        </a:solidFill>
                        <a:latin typeface="Century Gothic" panose="020B0502020202020204" pitchFamily="34" charset="0"/>
                      </a:endParaRPr>
                    </a:p>
                  </a:txBody>
                  <a:tcPr anchor="c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could be either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996307647"/>
                  </a:ext>
                </a:extLst>
              </a:tr>
              <a:tr h="442853">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rgbClr val="002060"/>
                          </a:solidFill>
                          <a:latin typeface="Century Gothic" panose="020B0502020202020204" pitchFamily="34" charset="0"/>
                        </a:rPr>
                        <a:t>8</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0" dirty="0">
                          <a:solidFill>
                            <a:srgbClr val="002060"/>
                          </a:solidFill>
                          <a:latin typeface="Century Gothic" panose="020B0502020202020204" pitchFamily="34" charset="0"/>
                        </a:rPr>
                        <a:t>La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tienda de música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está entre una casa y un bar.</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42853">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err="1">
                          <a:solidFill>
                            <a:srgbClr val="002060"/>
                          </a:solidFill>
                          <a:latin typeface="Century Gothic" panose="020B0502020202020204" pitchFamily="34" charset="0"/>
                        </a:rPr>
                        <a:t>centro</a:t>
                      </a:r>
                      <a:r>
                        <a:rPr lang="en-GB" sz="2000" b="0" dirty="0">
                          <a:solidFill>
                            <a:srgbClr val="002060"/>
                          </a:solidFill>
                          <a:latin typeface="Century Gothic" panose="020B0502020202020204" pitchFamily="34" charset="0"/>
                        </a:rPr>
                        <a:t> de </a:t>
                      </a:r>
                      <a:r>
                        <a:rPr lang="en-GB" sz="2000" b="0" dirty="0" err="1">
                          <a:solidFill>
                            <a:srgbClr val="002060"/>
                          </a:solidFill>
                          <a:latin typeface="Century Gothic" panose="020B0502020202020204" pitchFamily="34" charset="0"/>
                        </a:rPr>
                        <a:t>cultura</a:t>
                      </a:r>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nchor="ctr">
                    <a:solidFill>
                      <a:srgbClr val="FDEFE3"/>
                    </a:solidFill>
                  </a:tcPr>
                </a:tc>
                <a:extLst>
                  <a:ext uri="{0D108BD9-81ED-4DB2-BD59-A6C34878D82A}">
                    <a16:rowId xmlns:a16="http://schemas.microsoft.com/office/drawing/2014/main" val="306386367"/>
                  </a:ext>
                </a:extLst>
              </a:tr>
              <a:tr h="442853">
                <a:tc vMerge="1">
                  <a:txBody>
                    <a:bodyPr/>
                    <a:lstStyle/>
                    <a:p>
                      <a:pPr algn="ctr"/>
                      <a:endParaRPr lang="en-GB" sz="2800"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400" dirty="0">
                        <a:solidFill>
                          <a:srgbClr val="002060"/>
                        </a:solidFill>
                        <a:latin typeface="Century Gothic" panose="020B0502020202020204" pitchFamily="34" charset="0"/>
                      </a:endParaRPr>
                    </a:p>
                  </a:txBody>
                  <a:tcPr anchor="c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could be either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nchor="ctr">
                    <a:solidFill>
                      <a:srgbClr val="FDEFE3"/>
                    </a:solidFill>
                  </a:tcPr>
                </a:tc>
                <a:extLst>
                  <a:ext uri="{0D108BD9-81ED-4DB2-BD59-A6C34878D82A}">
                    <a16:rowId xmlns:a16="http://schemas.microsoft.com/office/drawing/2014/main" val="4089812765"/>
                  </a:ext>
                </a:extLst>
              </a:tr>
            </a:tbl>
          </a:graphicData>
        </a:graphic>
      </p:graphicFrame>
      <p:pic>
        <p:nvPicPr>
          <p:cNvPr id="28" name="Picture 2" descr="http://www.clker.com/cliparts/j/p/l/D/8/K/green-tick-md.png">
            <a:extLst>
              <a:ext uri="{FF2B5EF4-FFF2-40B4-BE49-F238E27FC236}">
                <a16:creationId xmlns:a16="http://schemas.microsoft.com/office/drawing/2014/main" id="{D1733632-5531-4694-A6D2-111A482592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4830" y="201312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 descr="http://www.clker.com/cliparts/j/p/l/D/8/K/green-tick-md.png">
            <a:extLst>
              <a:ext uri="{FF2B5EF4-FFF2-40B4-BE49-F238E27FC236}">
                <a16:creationId xmlns:a16="http://schemas.microsoft.com/office/drawing/2014/main" id="{DCA704A4-8F95-4E1A-A748-37B852D7AE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4830" y="2426121"/>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2" descr="http://www.clker.com/cliparts/j/p/l/D/8/K/green-tick-md.png">
            <a:extLst>
              <a:ext uri="{FF2B5EF4-FFF2-40B4-BE49-F238E27FC236}">
                <a16:creationId xmlns:a16="http://schemas.microsoft.com/office/drawing/2014/main" id="{CD39E0C2-AC62-43F9-8A23-3441D37B65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4830" y="466155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2" descr="http://www.clker.com/cliparts/j/p/l/D/8/K/green-tick-md.png">
            <a:extLst>
              <a:ext uri="{FF2B5EF4-FFF2-40B4-BE49-F238E27FC236}">
                <a16:creationId xmlns:a16="http://schemas.microsoft.com/office/drawing/2014/main" id="{703E7F4E-B94A-45B1-A683-4A4E25BEEB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4830" y="5101598"/>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Title 31">
            <a:extLst>
              <a:ext uri="{FF2B5EF4-FFF2-40B4-BE49-F238E27FC236}">
                <a16:creationId xmlns:a16="http://schemas.microsoft.com/office/drawing/2014/main" id="{AB74D511-786A-4F46-95E1-A06B9E0533D9}"/>
              </a:ext>
            </a:extLst>
          </p:cNvPr>
          <p:cNvSpPr>
            <a:spLocks noGrp="1"/>
          </p:cNvSpPr>
          <p:nvPr>
            <p:ph type="title"/>
          </p:nvPr>
        </p:nvSpPr>
        <p:spPr>
          <a:xfrm>
            <a:off x="10994563" y="-108488"/>
            <a:ext cx="1140416" cy="1157388"/>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8C3434-C7A8-4127-85A2-1B7822694D8F}"/>
              </a:ext>
            </a:extLst>
          </p:cNvPr>
          <p:cNvSpPr txBox="1"/>
          <p:nvPr/>
        </p:nvSpPr>
        <p:spPr>
          <a:xfrm>
            <a:off x="300475" y="886528"/>
            <a:ext cx="110805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 The theatre is far (away).</a:t>
            </a:r>
          </a:p>
        </p:txBody>
      </p:sp>
      <p:sp>
        <p:nvSpPr>
          <p:cNvPr id="8" name="TextBox 7">
            <a:extLst>
              <a:ext uri="{FF2B5EF4-FFF2-40B4-BE49-F238E27FC236}">
                <a16:creationId xmlns:a16="http://schemas.microsoft.com/office/drawing/2014/main" id="{83CE29D6-BB0D-4648-87DF-D36732BBDE41}"/>
              </a:ext>
            </a:extLst>
          </p:cNvPr>
          <p:cNvSpPr txBox="1"/>
          <p:nvPr/>
        </p:nvSpPr>
        <p:spPr>
          <a:xfrm>
            <a:off x="300476" y="1915141"/>
            <a:ext cx="523672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 The art shop is expensive.</a:t>
            </a:r>
          </a:p>
        </p:txBody>
      </p:sp>
      <p:sp>
        <p:nvSpPr>
          <p:cNvPr id="9" name="TextBox 8">
            <a:extLst>
              <a:ext uri="{FF2B5EF4-FFF2-40B4-BE49-F238E27FC236}">
                <a16:creationId xmlns:a16="http://schemas.microsoft.com/office/drawing/2014/main" id="{B2DDB551-6524-4279-BDAA-C498B06D2A26}"/>
              </a:ext>
            </a:extLst>
          </p:cNvPr>
          <p:cNvSpPr txBox="1"/>
          <p:nvPr/>
        </p:nvSpPr>
        <p:spPr>
          <a:xfrm>
            <a:off x="300475" y="2949268"/>
            <a:ext cx="96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3. The market is pretty and cheap.</a:t>
            </a:r>
          </a:p>
        </p:txBody>
      </p:sp>
      <p:sp>
        <p:nvSpPr>
          <p:cNvPr id="10" name="TextBox 9">
            <a:extLst>
              <a:ext uri="{FF2B5EF4-FFF2-40B4-BE49-F238E27FC236}">
                <a16:creationId xmlns:a16="http://schemas.microsoft.com/office/drawing/2014/main" id="{B4865288-4C08-4FDE-BCF1-27808123885B}"/>
              </a:ext>
            </a:extLst>
          </p:cNvPr>
          <p:cNvSpPr txBox="1"/>
          <p:nvPr/>
        </p:nvSpPr>
        <p:spPr>
          <a:xfrm>
            <a:off x="646661" y="1339872"/>
            <a:ext cx="3228109"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El teatro está lejos.</a:t>
            </a:r>
          </a:p>
        </p:txBody>
      </p:sp>
      <p:sp>
        <p:nvSpPr>
          <p:cNvPr id="12" name="TextBox 11">
            <a:extLst>
              <a:ext uri="{FF2B5EF4-FFF2-40B4-BE49-F238E27FC236}">
                <a16:creationId xmlns:a16="http://schemas.microsoft.com/office/drawing/2014/main" id="{75207AA0-9D3F-4FE8-8A81-0A27FB54E6B0}"/>
              </a:ext>
            </a:extLst>
          </p:cNvPr>
          <p:cNvSpPr txBox="1"/>
          <p:nvPr/>
        </p:nvSpPr>
        <p:spPr>
          <a:xfrm>
            <a:off x="646661" y="2348178"/>
            <a:ext cx="4890539"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La tienda de arte es cara. </a:t>
            </a:r>
          </a:p>
        </p:txBody>
      </p:sp>
      <p:sp>
        <p:nvSpPr>
          <p:cNvPr id="13" name="TextBox 12">
            <a:extLst>
              <a:ext uri="{FF2B5EF4-FFF2-40B4-BE49-F238E27FC236}">
                <a16:creationId xmlns:a16="http://schemas.microsoft.com/office/drawing/2014/main" id="{BB7CBEB0-AE6C-47FD-960A-D22829A51D96}"/>
              </a:ext>
            </a:extLst>
          </p:cNvPr>
          <p:cNvSpPr txBox="1"/>
          <p:nvPr/>
        </p:nvSpPr>
        <p:spPr>
          <a:xfrm>
            <a:off x="646661" y="3382305"/>
            <a:ext cx="5548399"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El mercado es bonito y barato.</a:t>
            </a:r>
          </a:p>
        </p:txBody>
      </p:sp>
      <p:sp>
        <p:nvSpPr>
          <p:cNvPr id="14" name="TextBox 13">
            <a:extLst>
              <a:ext uri="{FF2B5EF4-FFF2-40B4-BE49-F238E27FC236}">
                <a16:creationId xmlns:a16="http://schemas.microsoft.com/office/drawing/2014/main" id="{EA55B7C7-3DCD-454F-89AA-01084D3F8880}"/>
              </a:ext>
            </a:extLst>
          </p:cNvPr>
          <p:cNvSpPr txBox="1"/>
          <p:nvPr/>
        </p:nvSpPr>
        <p:spPr>
          <a:xfrm>
            <a:off x="300477" y="3973557"/>
            <a:ext cx="381432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4. The city is small.</a:t>
            </a:r>
          </a:p>
        </p:txBody>
      </p:sp>
      <p:sp>
        <p:nvSpPr>
          <p:cNvPr id="15" name="TextBox 14">
            <a:extLst>
              <a:ext uri="{FF2B5EF4-FFF2-40B4-BE49-F238E27FC236}">
                <a16:creationId xmlns:a16="http://schemas.microsoft.com/office/drawing/2014/main" id="{B6F2C88E-45A3-468F-A275-EE9BA949F4AC}"/>
              </a:ext>
            </a:extLst>
          </p:cNvPr>
          <p:cNvSpPr txBox="1"/>
          <p:nvPr/>
        </p:nvSpPr>
        <p:spPr>
          <a:xfrm>
            <a:off x="646661" y="4465531"/>
            <a:ext cx="3868189"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La ciudad es pequeña.</a:t>
            </a:r>
          </a:p>
        </p:txBody>
      </p:sp>
      <p:sp>
        <p:nvSpPr>
          <p:cNvPr id="16" name="Rounded Rectangle 19">
            <a:extLst>
              <a:ext uri="{FF2B5EF4-FFF2-40B4-BE49-F238E27FC236}">
                <a16:creationId xmlns:a16="http://schemas.microsoft.com/office/drawing/2014/main" id="{7D33A008-3E55-4880-A244-A902DDC222E4}"/>
              </a:ext>
            </a:extLst>
          </p:cNvPr>
          <p:cNvSpPr/>
          <p:nvPr/>
        </p:nvSpPr>
        <p:spPr>
          <a:xfrm>
            <a:off x="739815" y="852834"/>
            <a:ext cx="3775035"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7" name="Rounded Rectangle 20">
            <a:extLst>
              <a:ext uri="{FF2B5EF4-FFF2-40B4-BE49-F238E27FC236}">
                <a16:creationId xmlns:a16="http://schemas.microsoft.com/office/drawing/2014/main" id="{8463F7F1-FA26-452B-BD66-77C03769E3EE}"/>
              </a:ext>
            </a:extLst>
          </p:cNvPr>
          <p:cNvSpPr/>
          <p:nvPr/>
        </p:nvSpPr>
        <p:spPr>
          <a:xfrm>
            <a:off x="739815" y="2914799"/>
            <a:ext cx="5179615"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8" name="Rounded Rectangle 21">
            <a:extLst>
              <a:ext uri="{FF2B5EF4-FFF2-40B4-BE49-F238E27FC236}">
                <a16:creationId xmlns:a16="http://schemas.microsoft.com/office/drawing/2014/main" id="{9D4564A3-BF4E-4683-A72C-0C9C90E75B4F}"/>
              </a:ext>
            </a:extLst>
          </p:cNvPr>
          <p:cNvSpPr/>
          <p:nvPr/>
        </p:nvSpPr>
        <p:spPr>
          <a:xfrm>
            <a:off x="739815" y="1849520"/>
            <a:ext cx="3775035"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9" name="TextBox 18">
            <a:extLst>
              <a:ext uri="{FF2B5EF4-FFF2-40B4-BE49-F238E27FC236}">
                <a16:creationId xmlns:a16="http://schemas.microsoft.com/office/drawing/2014/main" id="{9FC18299-BA48-4472-BDD9-D1211E9E45C2}"/>
              </a:ext>
            </a:extLst>
          </p:cNvPr>
          <p:cNvSpPr txBox="1"/>
          <p:nvPr/>
        </p:nvSpPr>
        <p:spPr>
          <a:xfrm>
            <a:off x="300475" y="5017349"/>
            <a:ext cx="78420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5. The music shop is between a house and a bar.</a:t>
            </a:r>
          </a:p>
        </p:txBody>
      </p:sp>
      <p:sp>
        <p:nvSpPr>
          <p:cNvPr id="20" name="TextBox 19">
            <a:extLst>
              <a:ext uri="{FF2B5EF4-FFF2-40B4-BE49-F238E27FC236}">
                <a16:creationId xmlns:a16="http://schemas.microsoft.com/office/drawing/2014/main" id="{3031ED3E-DBB8-4A3C-B918-61368B55146D}"/>
              </a:ext>
            </a:extLst>
          </p:cNvPr>
          <p:cNvSpPr txBox="1"/>
          <p:nvPr/>
        </p:nvSpPr>
        <p:spPr>
          <a:xfrm>
            <a:off x="646659" y="5479014"/>
            <a:ext cx="8932770"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La </a:t>
            </a:r>
            <a:r>
              <a:rPr lang="en-GB" sz="2400" b="1" i="1" dirty="0" err="1">
                <a:solidFill>
                  <a:schemeClr val="accent2"/>
                </a:solidFill>
                <a:latin typeface="Century Gothic" panose="020B0502020202020204" pitchFamily="34" charset="0"/>
              </a:rPr>
              <a:t>tienda</a:t>
            </a:r>
            <a:r>
              <a:rPr lang="en-GB" sz="2400" b="1" i="1" dirty="0">
                <a:solidFill>
                  <a:schemeClr val="accent2"/>
                </a:solidFill>
                <a:latin typeface="Century Gothic" panose="020B0502020202020204" pitchFamily="34" charset="0"/>
              </a:rPr>
              <a:t> de </a:t>
            </a:r>
            <a:r>
              <a:rPr lang="en-GB" sz="2400" b="1" i="1" dirty="0" err="1">
                <a:solidFill>
                  <a:schemeClr val="accent2"/>
                </a:solidFill>
                <a:latin typeface="Century Gothic" panose="020B0502020202020204" pitchFamily="34" charset="0"/>
              </a:rPr>
              <a:t>música</a:t>
            </a:r>
            <a:r>
              <a:rPr lang="en-GB" sz="2400" b="1" i="1" dirty="0">
                <a:solidFill>
                  <a:schemeClr val="accent2"/>
                </a:solidFill>
                <a:latin typeface="Century Gothic" panose="020B0502020202020204" pitchFamily="34" charset="0"/>
              </a:rPr>
              <a:t> está entre una casa y un bar.</a:t>
            </a:r>
          </a:p>
        </p:txBody>
      </p:sp>
      <p:sp>
        <p:nvSpPr>
          <p:cNvPr id="21" name="Rounded Rectangle 25">
            <a:extLst>
              <a:ext uri="{FF2B5EF4-FFF2-40B4-BE49-F238E27FC236}">
                <a16:creationId xmlns:a16="http://schemas.microsoft.com/office/drawing/2014/main" id="{07607059-0770-455E-A0B5-E5F3F6EEEEF7}"/>
              </a:ext>
            </a:extLst>
          </p:cNvPr>
          <p:cNvSpPr/>
          <p:nvPr/>
        </p:nvSpPr>
        <p:spPr>
          <a:xfrm>
            <a:off x="706835" y="3952913"/>
            <a:ext cx="2585005"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2" name="Rounded Rectangle 27">
            <a:extLst>
              <a:ext uri="{FF2B5EF4-FFF2-40B4-BE49-F238E27FC236}">
                <a16:creationId xmlns:a16="http://schemas.microsoft.com/office/drawing/2014/main" id="{94FFE1C4-5FBC-42B5-A540-68CDA9DF7E54}"/>
              </a:ext>
            </a:extLst>
          </p:cNvPr>
          <p:cNvSpPr/>
          <p:nvPr/>
        </p:nvSpPr>
        <p:spPr>
          <a:xfrm>
            <a:off x="739815" y="4997846"/>
            <a:ext cx="7083385"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4" name="Title 3">
            <a:extLst>
              <a:ext uri="{FF2B5EF4-FFF2-40B4-BE49-F238E27FC236}">
                <a16:creationId xmlns:a16="http://schemas.microsoft.com/office/drawing/2014/main" id="{595A567A-F6FD-4D13-BD9D-2781BC46D841}"/>
              </a:ext>
            </a:extLst>
          </p:cNvPr>
          <p:cNvSpPr>
            <a:spLocks noGrp="1"/>
          </p:cNvSpPr>
          <p:nvPr>
            <p:ph type="title"/>
          </p:nvPr>
        </p:nvSpPr>
        <p:spPr>
          <a:xfrm>
            <a:off x="646659" y="-242079"/>
            <a:ext cx="4302071" cy="1325563"/>
          </a:xfrm>
        </p:spPr>
        <p:txBody>
          <a:bodyPr/>
          <a:lstStyle/>
          <a:p>
            <a:pPr rtl="0" eaLnBrk="1" latinLnBrk="0" hangingPunct="1"/>
            <a:r>
              <a:rPr lang="en-GB" sz="2400" b="1" i="1" kern="1200" dirty="0">
                <a:solidFill>
                  <a:srgbClr val="002060"/>
                </a:solidFill>
                <a:effectLst/>
                <a:latin typeface="Century Gothic" panose="020B0502020202020204" pitchFamily="34" charset="0"/>
                <a:ea typeface="+mn-ea"/>
                <a:cs typeface="+mn-cs"/>
              </a:rPr>
              <a:t>¿</a:t>
            </a:r>
            <a:r>
              <a:rPr lang="en-GB" sz="2400" b="1" i="1" kern="1200" dirty="0" err="1">
                <a:solidFill>
                  <a:srgbClr val="002060"/>
                </a:solidFill>
                <a:effectLst/>
                <a:latin typeface="Century Gothic" panose="020B0502020202020204" pitchFamily="34" charset="0"/>
                <a:ea typeface="+mn-ea"/>
                <a:cs typeface="+mn-cs"/>
              </a:rPr>
              <a:t>Cómo</a:t>
            </a:r>
            <a:r>
              <a:rPr lang="en-GB" sz="2400" b="1" i="1" kern="1200" dirty="0">
                <a:solidFill>
                  <a:srgbClr val="002060"/>
                </a:solidFill>
                <a:effectLst/>
                <a:latin typeface="Century Gothic" panose="020B0502020202020204" pitchFamily="34" charset="0"/>
                <a:ea typeface="+mn-ea"/>
                <a:cs typeface="+mn-cs"/>
              </a:rPr>
              <a:t> se dice </a:t>
            </a:r>
            <a:r>
              <a:rPr lang="en-GB" sz="2400" b="1" i="1" kern="1200" dirty="0" err="1">
                <a:solidFill>
                  <a:srgbClr val="002060"/>
                </a:solidFill>
                <a:effectLst/>
                <a:latin typeface="Century Gothic" panose="020B0502020202020204" pitchFamily="34" charset="0"/>
                <a:ea typeface="+mn-ea"/>
                <a:cs typeface="+mn-cs"/>
              </a:rPr>
              <a:t>en</a:t>
            </a:r>
            <a:r>
              <a:rPr lang="en-GB" sz="2400" b="1" i="1" kern="1200" dirty="0">
                <a:solidFill>
                  <a:srgbClr val="002060"/>
                </a:solidFill>
                <a:effectLst/>
                <a:latin typeface="Century Gothic" panose="020B0502020202020204" pitchFamily="34" charset="0"/>
                <a:ea typeface="+mn-ea"/>
                <a:cs typeface="+mn-cs"/>
              </a:rPr>
              <a:t> </a:t>
            </a:r>
            <a:r>
              <a:rPr lang="en-GB" sz="2400" b="1" i="1" kern="1200" dirty="0" err="1">
                <a:solidFill>
                  <a:srgbClr val="002060"/>
                </a:solidFill>
                <a:effectLst/>
                <a:latin typeface="Century Gothic" panose="020B0502020202020204" pitchFamily="34" charset="0"/>
                <a:ea typeface="+mn-ea"/>
                <a:cs typeface="+mn-cs"/>
              </a:rPr>
              <a:t>inglés</a:t>
            </a:r>
            <a:r>
              <a:rPr lang="en-GB" sz="24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2540046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6" grpId="0" animBg="1"/>
      <p:bldP spid="17" grpId="0" animBg="1"/>
      <p:bldP spid="18"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856D8DCF-AD55-4291-A0FD-F1080D51631C}"/>
              </a:ext>
            </a:extLst>
          </p:cNvPr>
          <p:cNvGraphicFramePr>
            <a:graphicFrameLocks noGrp="1"/>
          </p:cNvGraphicFramePr>
          <p:nvPr>
            <p:extLst>
              <p:ext uri="{D42A27DB-BD31-4B8C-83A1-F6EECF244321}">
                <p14:modId xmlns:p14="http://schemas.microsoft.com/office/powerpoint/2010/main" val="776424831"/>
              </p:ext>
            </p:extLst>
          </p:nvPr>
        </p:nvGraphicFramePr>
        <p:xfrm>
          <a:off x="175556" y="678090"/>
          <a:ext cx="3155634" cy="5682547"/>
        </p:xfrm>
        <a:graphic>
          <a:graphicData uri="http://schemas.openxmlformats.org/drawingml/2006/table">
            <a:tbl>
              <a:tblPr firstRow="1" bandRow="1"/>
              <a:tblGrid>
                <a:gridCol w="961074">
                  <a:extLst>
                    <a:ext uri="{9D8B030D-6E8A-4147-A177-3AD203B41FA5}">
                      <a16:colId xmlns:a16="http://schemas.microsoft.com/office/drawing/2014/main" val="3826511760"/>
                    </a:ext>
                  </a:extLst>
                </a:gridCol>
                <a:gridCol w="948690">
                  <a:extLst>
                    <a:ext uri="{9D8B030D-6E8A-4147-A177-3AD203B41FA5}">
                      <a16:colId xmlns:a16="http://schemas.microsoft.com/office/drawing/2014/main" val="2766133930"/>
                    </a:ext>
                  </a:extLst>
                </a:gridCol>
                <a:gridCol w="1245870">
                  <a:extLst>
                    <a:ext uri="{9D8B030D-6E8A-4147-A177-3AD203B41FA5}">
                      <a16:colId xmlns:a16="http://schemas.microsoft.com/office/drawing/2014/main" val="1055200239"/>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el</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la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45996"/>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48073797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12876144"/>
                  </a:ext>
                </a:extLst>
              </a:tr>
              <a:tr h="5102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75022070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14553514"/>
                  </a:ext>
                </a:extLst>
              </a:tr>
            </a:tbl>
          </a:graphicData>
        </a:graphic>
      </p:graphicFrame>
      <p:sp>
        <p:nvSpPr>
          <p:cNvPr id="9" name="Action Button: Custom 4">
            <a:hlinkClick r:id="" action="ppaction://noaction" highlightClick="1">
              <a:snd r:embed="rId3" name="el ... es barato.wav"/>
            </a:hlinkClick>
            <a:extLst>
              <a:ext uri="{FF2B5EF4-FFF2-40B4-BE49-F238E27FC236}">
                <a16:creationId xmlns:a16="http://schemas.microsoft.com/office/drawing/2014/main" id="{93B90578-25A9-48DC-8C6A-31C548304176}"/>
              </a:ext>
            </a:extLst>
          </p:cNvPr>
          <p:cNvSpPr/>
          <p:nvPr/>
        </p:nvSpPr>
        <p:spPr>
          <a:xfrm>
            <a:off x="437100" y="126656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10" name="Action Button: Custom 5">
            <a:hlinkClick r:id="" action="ppaction://noaction" highlightClick="1">
              <a:snd r:embed="rId4" name="La ___ está lejos.wav"/>
            </a:hlinkClick>
            <a:extLst>
              <a:ext uri="{FF2B5EF4-FFF2-40B4-BE49-F238E27FC236}">
                <a16:creationId xmlns:a16="http://schemas.microsoft.com/office/drawing/2014/main" id="{D2C340BC-C424-4F98-BAA8-9F8664BCAE33}"/>
              </a:ext>
            </a:extLst>
          </p:cNvPr>
          <p:cNvSpPr/>
          <p:nvPr/>
        </p:nvSpPr>
        <p:spPr>
          <a:xfrm>
            <a:off x="437099" y="181812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11" name="Action Button: Custom 6">
            <a:hlinkClick r:id="" action="ppaction://noaction" highlightClick="1">
              <a:snd r:embed="rId5" name="El ___ es caro.wav"/>
            </a:hlinkClick>
            <a:extLst>
              <a:ext uri="{FF2B5EF4-FFF2-40B4-BE49-F238E27FC236}">
                <a16:creationId xmlns:a16="http://schemas.microsoft.com/office/drawing/2014/main" id="{865A60BE-59D1-4A4F-9FCD-7394D95EF6F7}"/>
              </a:ext>
            </a:extLst>
          </p:cNvPr>
          <p:cNvSpPr/>
          <p:nvPr/>
        </p:nvSpPr>
        <p:spPr>
          <a:xfrm>
            <a:off x="423938" y="233906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12" name="Action Button: Custom 7">
            <a:hlinkClick r:id="" action="ppaction://noaction" highlightClick="1">
              <a:snd r:embed="rId6" name="La ____ es fea.wav"/>
            </a:hlinkClick>
            <a:extLst>
              <a:ext uri="{FF2B5EF4-FFF2-40B4-BE49-F238E27FC236}">
                <a16:creationId xmlns:a16="http://schemas.microsoft.com/office/drawing/2014/main" id="{ACEED103-5C16-42D9-98F6-95606DC29F72}"/>
              </a:ext>
            </a:extLst>
          </p:cNvPr>
          <p:cNvSpPr/>
          <p:nvPr/>
        </p:nvSpPr>
        <p:spPr>
          <a:xfrm>
            <a:off x="437099" y="286210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13" name="Action Button: Custom 8">
            <a:hlinkClick r:id="" action="ppaction://noaction" highlightClick="1">
              <a:snd r:embed="rId7" name="La ____ es buena.wav"/>
            </a:hlinkClick>
            <a:extLst>
              <a:ext uri="{FF2B5EF4-FFF2-40B4-BE49-F238E27FC236}">
                <a16:creationId xmlns:a16="http://schemas.microsoft.com/office/drawing/2014/main" id="{741F471D-0698-4D46-8209-7871FB9B54E8}"/>
              </a:ext>
            </a:extLst>
          </p:cNvPr>
          <p:cNvSpPr/>
          <p:nvPr/>
        </p:nvSpPr>
        <p:spPr>
          <a:xfrm>
            <a:off x="423937" y="336469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14" name="Action Button: Custom 9">
            <a:hlinkClick r:id="" action="ppaction://noaction" highlightClick="1">
              <a:snd r:embed="rId8" name="La ____ es bonita.wav"/>
            </a:hlinkClick>
            <a:extLst>
              <a:ext uri="{FF2B5EF4-FFF2-40B4-BE49-F238E27FC236}">
                <a16:creationId xmlns:a16="http://schemas.microsoft.com/office/drawing/2014/main" id="{51D3B7FC-0CCE-4969-BB35-00EFFED7BD34}"/>
              </a:ext>
            </a:extLst>
          </p:cNvPr>
          <p:cNvSpPr/>
          <p:nvPr/>
        </p:nvSpPr>
        <p:spPr>
          <a:xfrm>
            <a:off x="423937" y="3887735"/>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15" name="Action Button: Custom 10">
            <a:hlinkClick r:id="" action="ppaction://noaction" highlightClick="1">
              <a:snd r:embed="rId9" name="La -_____ es simpática.wav"/>
            </a:hlinkClick>
            <a:extLst>
              <a:ext uri="{FF2B5EF4-FFF2-40B4-BE49-F238E27FC236}">
                <a16:creationId xmlns:a16="http://schemas.microsoft.com/office/drawing/2014/main" id="{B71644C4-B7E2-48EF-B82D-DD465BD4842C}"/>
              </a:ext>
            </a:extLst>
          </p:cNvPr>
          <p:cNvSpPr/>
          <p:nvPr/>
        </p:nvSpPr>
        <p:spPr>
          <a:xfrm>
            <a:off x="423936" y="438508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16" name="Action Button: Custom 11">
            <a:hlinkClick r:id="" action="ppaction://noaction" highlightClick="1">
              <a:snd r:embed="rId10" name="El _____ es bajo.wav"/>
            </a:hlinkClick>
            <a:extLst>
              <a:ext uri="{FF2B5EF4-FFF2-40B4-BE49-F238E27FC236}">
                <a16:creationId xmlns:a16="http://schemas.microsoft.com/office/drawing/2014/main" id="{146E1A90-3F15-4A32-8CEB-04470539F4DA}"/>
              </a:ext>
            </a:extLst>
          </p:cNvPr>
          <p:cNvSpPr/>
          <p:nvPr/>
        </p:nvSpPr>
        <p:spPr>
          <a:xfrm>
            <a:off x="423936" y="491201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17" name="Action Button: Custom 12">
            <a:hlinkClick r:id="" action="ppaction://noaction" highlightClick="1">
              <a:snd r:embed="rId11" name="La _______ está cerca.wav"/>
            </a:hlinkClick>
            <a:extLst>
              <a:ext uri="{FF2B5EF4-FFF2-40B4-BE49-F238E27FC236}">
                <a16:creationId xmlns:a16="http://schemas.microsoft.com/office/drawing/2014/main" id="{F049C2EA-E635-4B11-9E1E-ECE8CFB277F0}"/>
              </a:ext>
            </a:extLst>
          </p:cNvPr>
          <p:cNvSpPr/>
          <p:nvPr/>
        </p:nvSpPr>
        <p:spPr>
          <a:xfrm>
            <a:off x="423936" y="543209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9</a:t>
            </a:r>
          </a:p>
        </p:txBody>
      </p:sp>
      <p:sp>
        <p:nvSpPr>
          <p:cNvPr id="18" name="Action Button: Custom 13">
            <a:hlinkClick r:id="" action="ppaction://noaction" highlightClick="1">
              <a:snd r:embed="rId12" name="El _____ es guapo.wav"/>
            </a:hlinkClick>
            <a:extLst>
              <a:ext uri="{FF2B5EF4-FFF2-40B4-BE49-F238E27FC236}">
                <a16:creationId xmlns:a16="http://schemas.microsoft.com/office/drawing/2014/main" id="{3ABB66BB-9445-4408-85B0-6EB009319404}"/>
              </a:ext>
            </a:extLst>
          </p:cNvPr>
          <p:cNvSpPr/>
          <p:nvPr/>
        </p:nvSpPr>
        <p:spPr>
          <a:xfrm>
            <a:off x="423935" y="591798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mj-lt"/>
                <a:ea typeface="+mn-ea"/>
                <a:cs typeface="+mn-cs"/>
              </a:rPr>
              <a:t>10</a:t>
            </a:r>
          </a:p>
        </p:txBody>
      </p:sp>
      <p:pic>
        <p:nvPicPr>
          <p:cNvPr id="19" name="Picture 18">
            <a:extLst>
              <a:ext uri="{FF2B5EF4-FFF2-40B4-BE49-F238E27FC236}">
                <a16:creationId xmlns:a16="http://schemas.microsoft.com/office/drawing/2014/main" id="{3010F107-D6C2-4996-AE84-D0ACC14748C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93932" y="5859528"/>
            <a:ext cx="522871" cy="544657"/>
          </a:xfrm>
          <a:prstGeom prst="rect">
            <a:avLst/>
          </a:prstGeom>
        </p:spPr>
      </p:pic>
      <p:pic>
        <p:nvPicPr>
          <p:cNvPr id="20" name="Picture 19">
            <a:extLst>
              <a:ext uri="{FF2B5EF4-FFF2-40B4-BE49-F238E27FC236}">
                <a16:creationId xmlns:a16="http://schemas.microsoft.com/office/drawing/2014/main" id="{5BCEEDBB-9843-417C-92F3-DDCC3A49E20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31796" y="5319890"/>
            <a:ext cx="522871" cy="544657"/>
          </a:xfrm>
          <a:prstGeom prst="rect">
            <a:avLst/>
          </a:prstGeom>
        </p:spPr>
      </p:pic>
      <p:pic>
        <p:nvPicPr>
          <p:cNvPr id="21" name="Picture 20">
            <a:extLst>
              <a:ext uri="{FF2B5EF4-FFF2-40B4-BE49-F238E27FC236}">
                <a16:creationId xmlns:a16="http://schemas.microsoft.com/office/drawing/2014/main" id="{373B212E-8AF5-4406-ADFC-13839809086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18827" y="1182540"/>
            <a:ext cx="522871" cy="544657"/>
          </a:xfrm>
          <a:prstGeom prst="rect">
            <a:avLst/>
          </a:prstGeom>
        </p:spPr>
      </p:pic>
      <p:pic>
        <p:nvPicPr>
          <p:cNvPr id="22" name="Picture 21">
            <a:extLst>
              <a:ext uri="{FF2B5EF4-FFF2-40B4-BE49-F238E27FC236}">
                <a16:creationId xmlns:a16="http://schemas.microsoft.com/office/drawing/2014/main" id="{91C325AF-6D5A-4E26-B553-AA7D8D096F2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19021" y="3247034"/>
            <a:ext cx="522871" cy="544657"/>
          </a:xfrm>
          <a:prstGeom prst="rect">
            <a:avLst/>
          </a:prstGeom>
        </p:spPr>
      </p:pic>
      <p:pic>
        <p:nvPicPr>
          <p:cNvPr id="23" name="Picture 22">
            <a:extLst>
              <a:ext uri="{FF2B5EF4-FFF2-40B4-BE49-F238E27FC236}">
                <a16:creationId xmlns:a16="http://schemas.microsoft.com/office/drawing/2014/main" id="{8BB8329E-1762-4E40-97AA-3384D84647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72994" y="1705923"/>
            <a:ext cx="522871" cy="544657"/>
          </a:xfrm>
          <a:prstGeom prst="rect">
            <a:avLst/>
          </a:prstGeom>
        </p:spPr>
      </p:pic>
      <p:pic>
        <p:nvPicPr>
          <p:cNvPr id="24" name="Picture 23">
            <a:extLst>
              <a:ext uri="{FF2B5EF4-FFF2-40B4-BE49-F238E27FC236}">
                <a16:creationId xmlns:a16="http://schemas.microsoft.com/office/drawing/2014/main" id="{E86562DB-4D0F-4DD2-B7DE-C45B237737C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18827" y="2226862"/>
            <a:ext cx="522871" cy="544657"/>
          </a:xfrm>
          <a:prstGeom prst="rect">
            <a:avLst/>
          </a:prstGeom>
        </p:spPr>
      </p:pic>
      <p:pic>
        <p:nvPicPr>
          <p:cNvPr id="25" name="Picture 24">
            <a:extLst>
              <a:ext uri="{FF2B5EF4-FFF2-40B4-BE49-F238E27FC236}">
                <a16:creationId xmlns:a16="http://schemas.microsoft.com/office/drawing/2014/main" id="{783AF671-F569-4F45-96C7-B8CE8C8F724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72511" y="4336348"/>
            <a:ext cx="522871" cy="544657"/>
          </a:xfrm>
          <a:prstGeom prst="rect">
            <a:avLst/>
          </a:prstGeom>
        </p:spPr>
      </p:pic>
      <p:pic>
        <p:nvPicPr>
          <p:cNvPr id="26" name="Picture 25">
            <a:extLst>
              <a:ext uri="{FF2B5EF4-FFF2-40B4-BE49-F238E27FC236}">
                <a16:creationId xmlns:a16="http://schemas.microsoft.com/office/drawing/2014/main" id="{0AEADD77-75B7-480B-92B0-3FC9046EAB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16037" y="2771519"/>
            <a:ext cx="522871" cy="544657"/>
          </a:xfrm>
          <a:prstGeom prst="rect">
            <a:avLst/>
          </a:prstGeom>
        </p:spPr>
      </p:pic>
      <p:pic>
        <p:nvPicPr>
          <p:cNvPr id="27" name="Picture 26">
            <a:extLst>
              <a:ext uri="{FF2B5EF4-FFF2-40B4-BE49-F238E27FC236}">
                <a16:creationId xmlns:a16="http://schemas.microsoft.com/office/drawing/2014/main" id="{E47E0672-A5D7-49C6-BA71-907CFC07A78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72994" y="3791691"/>
            <a:ext cx="522871" cy="544657"/>
          </a:xfrm>
          <a:prstGeom prst="rect">
            <a:avLst/>
          </a:prstGeom>
        </p:spPr>
      </p:pic>
      <p:pic>
        <p:nvPicPr>
          <p:cNvPr id="28" name="Picture 27">
            <a:extLst>
              <a:ext uri="{FF2B5EF4-FFF2-40B4-BE49-F238E27FC236}">
                <a16:creationId xmlns:a16="http://schemas.microsoft.com/office/drawing/2014/main" id="{1AE252AB-4E68-4FF3-8260-D6664AFD01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53676" y="4799807"/>
            <a:ext cx="522871" cy="544657"/>
          </a:xfrm>
          <a:prstGeom prst="rect">
            <a:avLst/>
          </a:prstGeom>
        </p:spPr>
      </p:pic>
      <p:graphicFrame>
        <p:nvGraphicFramePr>
          <p:cNvPr id="29" name="Table 28">
            <a:extLst>
              <a:ext uri="{FF2B5EF4-FFF2-40B4-BE49-F238E27FC236}">
                <a16:creationId xmlns:a16="http://schemas.microsoft.com/office/drawing/2014/main" id="{B6739CF2-5CAD-4C92-9653-A57A87CBBDA4}"/>
              </a:ext>
            </a:extLst>
          </p:cNvPr>
          <p:cNvGraphicFramePr>
            <a:graphicFrameLocks noGrp="1"/>
          </p:cNvGraphicFramePr>
          <p:nvPr>
            <p:extLst>
              <p:ext uri="{D42A27DB-BD31-4B8C-83A1-F6EECF244321}">
                <p14:modId xmlns:p14="http://schemas.microsoft.com/office/powerpoint/2010/main" val="4227785937"/>
              </p:ext>
            </p:extLst>
          </p:nvPr>
        </p:nvGraphicFramePr>
        <p:xfrm>
          <a:off x="3426913" y="678090"/>
          <a:ext cx="8501230" cy="5663427"/>
        </p:xfrm>
        <a:graphic>
          <a:graphicData uri="http://schemas.openxmlformats.org/drawingml/2006/table">
            <a:tbl>
              <a:tblPr firstRow="1" bandRow="1"/>
              <a:tblGrid>
                <a:gridCol w="2369816">
                  <a:extLst>
                    <a:ext uri="{9D8B030D-6E8A-4147-A177-3AD203B41FA5}">
                      <a16:colId xmlns:a16="http://schemas.microsoft.com/office/drawing/2014/main" val="3826511760"/>
                    </a:ext>
                  </a:extLst>
                </a:gridCol>
                <a:gridCol w="2593084">
                  <a:extLst>
                    <a:ext uri="{9D8B030D-6E8A-4147-A177-3AD203B41FA5}">
                      <a16:colId xmlns:a16="http://schemas.microsoft.com/office/drawing/2014/main" val="2766133930"/>
                    </a:ext>
                  </a:extLst>
                </a:gridCol>
                <a:gridCol w="3538330">
                  <a:extLst>
                    <a:ext uri="{9D8B030D-6E8A-4147-A177-3AD203B41FA5}">
                      <a16:colId xmlns:a16="http://schemas.microsoft.com/office/drawing/2014/main" val="1055200239"/>
                    </a:ext>
                  </a:extLst>
                </a:gridCol>
              </a:tblGrid>
              <a:tr h="526129">
                <a:tc gridSpan="2">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1800" b="1" baseline="0" dirty="0">
                          <a:solidFill>
                            <a:srgbClr val="002060"/>
                          </a:solidFill>
                          <a:latin typeface="Century Gothic" panose="020B0502020202020204" pitchFamily="34" charset="0"/>
                        </a:rPr>
                        <a:t>la palabra correcta</a:t>
                      </a:r>
                      <a:endParaRPr lang="en-GB" sz="18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hMerge="1">
                  <a:txBody>
                    <a:bodyPr/>
                    <a:lstStyle/>
                    <a:p>
                      <a:pPr algn="ctr"/>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1800" b="1" dirty="0" err="1">
                          <a:solidFill>
                            <a:srgbClr val="002060"/>
                          </a:solidFill>
                          <a:latin typeface="Century Gothic" panose="020B0502020202020204" pitchFamily="34" charset="0"/>
                        </a:rPr>
                        <a:t>información</a:t>
                      </a:r>
                      <a:r>
                        <a:rPr lang="en-GB" sz="1800" b="1" dirty="0">
                          <a:solidFill>
                            <a:srgbClr val="002060"/>
                          </a:solidFill>
                          <a:latin typeface="Century Gothic" panose="020B0502020202020204" pitchFamily="34" charset="0"/>
                        </a:rPr>
                        <a:t> extra (en inglés)</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4953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plaza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mercado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i="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4953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teatro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iglesia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864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museo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tienda de arte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i="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435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escuela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centro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i="0" dirty="0">
                          <a:solidFill>
                            <a:srgbClr val="002060"/>
                          </a:solidFill>
                          <a:latin typeface="Century Gothic" panose="020B0502020202020204" pitchFamily="34" charset="0"/>
                        </a:rPr>
                        <a:t>  </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4953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banco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tienda de música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i="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r h="52190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ciudad</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monumento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45996"/>
                  </a:ext>
                </a:extLst>
              </a:tr>
              <a:tr h="4953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chico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err="1">
                          <a:solidFill>
                            <a:srgbClr val="002060"/>
                          </a:solidFill>
                          <a:latin typeface="Century Gothic" panose="020B0502020202020204" pitchFamily="34" charset="0"/>
                        </a:rPr>
                        <a:t>chica</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480737977"/>
                  </a:ext>
                </a:extLst>
              </a:tr>
              <a:tr h="544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err="1">
                          <a:solidFill>
                            <a:srgbClr val="002060"/>
                          </a:solidFill>
                          <a:latin typeface="Century Gothic" panose="020B0502020202020204" pitchFamily="34" charset="0"/>
                        </a:rPr>
                        <a:t>directora</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director</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12876144"/>
                  </a:ext>
                </a:extLst>
              </a:tr>
              <a:tr h="49301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err="1">
                          <a:solidFill>
                            <a:srgbClr val="002060"/>
                          </a:solidFill>
                          <a:latin typeface="Century Gothic" panose="020B0502020202020204" pitchFamily="34" charset="0"/>
                        </a:rPr>
                        <a:t>autora</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Century Gothic" panose="020B0502020202020204" pitchFamily="34" charset="0"/>
                        </a:rPr>
                        <a:t>autor</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750220700"/>
                  </a:ext>
                </a:extLst>
              </a:tr>
              <a:tr h="4953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err="1">
                          <a:solidFill>
                            <a:srgbClr val="002060"/>
                          </a:solidFill>
                          <a:latin typeface="Century Gothic" panose="020B0502020202020204" pitchFamily="34" charset="0"/>
                        </a:rPr>
                        <a:t>profesora</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profesor</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14553514"/>
                  </a:ext>
                </a:extLst>
              </a:tr>
            </a:tbl>
          </a:graphicData>
        </a:graphic>
      </p:graphicFrame>
      <p:sp>
        <p:nvSpPr>
          <p:cNvPr id="30" name="Oval 29">
            <a:extLst>
              <a:ext uri="{FF2B5EF4-FFF2-40B4-BE49-F238E27FC236}">
                <a16:creationId xmlns:a16="http://schemas.microsoft.com/office/drawing/2014/main" id="{2F7B7532-CEFB-4823-BA3D-E9C1A471201F}"/>
              </a:ext>
            </a:extLst>
          </p:cNvPr>
          <p:cNvSpPr/>
          <p:nvPr/>
        </p:nvSpPr>
        <p:spPr>
          <a:xfrm>
            <a:off x="6417598" y="1182540"/>
            <a:ext cx="1626254" cy="52338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31" name="TextBox 30">
            <a:extLst>
              <a:ext uri="{FF2B5EF4-FFF2-40B4-BE49-F238E27FC236}">
                <a16:creationId xmlns:a16="http://schemas.microsoft.com/office/drawing/2014/main" id="{39C2BA48-5A2E-4178-9980-46C9DACAD15C}"/>
              </a:ext>
            </a:extLst>
          </p:cNvPr>
          <p:cNvSpPr txBox="1"/>
          <p:nvPr/>
        </p:nvSpPr>
        <p:spPr>
          <a:xfrm>
            <a:off x="0" y="140029"/>
            <a:ext cx="856753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Amanda describe unos lugares y a unas personas.</a:t>
            </a:r>
          </a:p>
        </p:txBody>
      </p:sp>
      <p:sp>
        <p:nvSpPr>
          <p:cNvPr id="32" name="TextBox 31">
            <a:extLst>
              <a:ext uri="{FF2B5EF4-FFF2-40B4-BE49-F238E27FC236}">
                <a16:creationId xmlns:a16="http://schemas.microsoft.com/office/drawing/2014/main" id="{97E84976-4C0C-41E6-9525-86F2B22B00F0}"/>
              </a:ext>
            </a:extLst>
          </p:cNvPr>
          <p:cNvSpPr txBox="1"/>
          <p:nvPr/>
        </p:nvSpPr>
        <p:spPr>
          <a:xfrm>
            <a:off x="9743775" y="1267176"/>
            <a:ext cx="12011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cheap</a:t>
            </a:r>
          </a:p>
        </p:txBody>
      </p:sp>
      <p:sp>
        <p:nvSpPr>
          <p:cNvPr id="33" name="TextBox 32">
            <a:extLst>
              <a:ext uri="{FF2B5EF4-FFF2-40B4-BE49-F238E27FC236}">
                <a16:creationId xmlns:a16="http://schemas.microsoft.com/office/drawing/2014/main" id="{4AE3EC62-82F5-439F-95DC-85B209A42726}"/>
              </a:ext>
            </a:extLst>
          </p:cNvPr>
          <p:cNvSpPr txBox="1"/>
          <p:nvPr/>
        </p:nvSpPr>
        <p:spPr>
          <a:xfrm>
            <a:off x="9847206" y="1735107"/>
            <a:ext cx="73066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far</a:t>
            </a:r>
          </a:p>
        </p:txBody>
      </p:sp>
      <p:sp>
        <p:nvSpPr>
          <p:cNvPr id="34" name="TextBox 33">
            <a:extLst>
              <a:ext uri="{FF2B5EF4-FFF2-40B4-BE49-F238E27FC236}">
                <a16:creationId xmlns:a16="http://schemas.microsoft.com/office/drawing/2014/main" id="{3F2A6CD6-E23E-413B-A6BB-421342C9A455}"/>
              </a:ext>
            </a:extLst>
          </p:cNvPr>
          <p:cNvSpPr txBox="1"/>
          <p:nvPr/>
        </p:nvSpPr>
        <p:spPr>
          <a:xfrm>
            <a:off x="9515778" y="2259207"/>
            <a:ext cx="164341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expensive</a:t>
            </a:r>
          </a:p>
        </p:txBody>
      </p:sp>
      <p:sp>
        <p:nvSpPr>
          <p:cNvPr id="35" name="TextBox 34">
            <a:extLst>
              <a:ext uri="{FF2B5EF4-FFF2-40B4-BE49-F238E27FC236}">
                <a16:creationId xmlns:a16="http://schemas.microsoft.com/office/drawing/2014/main" id="{E1D76B97-CFDA-45E9-9E9A-3CE9F6D89FB3}"/>
              </a:ext>
            </a:extLst>
          </p:cNvPr>
          <p:cNvSpPr txBox="1"/>
          <p:nvPr/>
        </p:nvSpPr>
        <p:spPr>
          <a:xfrm>
            <a:off x="9745291" y="2822178"/>
            <a:ext cx="93538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ugly</a:t>
            </a:r>
          </a:p>
        </p:txBody>
      </p:sp>
      <p:sp>
        <p:nvSpPr>
          <p:cNvPr id="36" name="TextBox 35">
            <a:extLst>
              <a:ext uri="{FF2B5EF4-FFF2-40B4-BE49-F238E27FC236}">
                <a16:creationId xmlns:a16="http://schemas.microsoft.com/office/drawing/2014/main" id="{DDCBE22B-5943-40EB-A974-011656206CB5}"/>
              </a:ext>
            </a:extLst>
          </p:cNvPr>
          <p:cNvSpPr txBox="1"/>
          <p:nvPr/>
        </p:nvSpPr>
        <p:spPr>
          <a:xfrm>
            <a:off x="9663848" y="3320597"/>
            <a:ext cx="93538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good</a:t>
            </a:r>
          </a:p>
        </p:txBody>
      </p:sp>
      <p:sp>
        <p:nvSpPr>
          <p:cNvPr id="37" name="TextBox 36">
            <a:extLst>
              <a:ext uri="{FF2B5EF4-FFF2-40B4-BE49-F238E27FC236}">
                <a16:creationId xmlns:a16="http://schemas.microsoft.com/office/drawing/2014/main" id="{30AD2BC8-7996-490F-AFA3-B9326B1C369D}"/>
              </a:ext>
            </a:extLst>
          </p:cNvPr>
          <p:cNvSpPr txBox="1"/>
          <p:nvPr/>
        </p:nvSpPr>
        <p:spPr>
          <a:xfrm>
            <a:off x="9754199" y="3808441"/>
            <a:ext cx="128808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pretty</a:t>
            </a:r>
          </a:p>
        </p:txBody>
      </p:sp>
      <p:sp>
        <p:nvSpPr>
          <p:cNvPr id="38" name="TextBox 37">
            <a:extLst>
              <a:ext uri="{FF2B5EF4-FFF2-40B4-BE49-F238E27FC236}">
                <a16:creationId xmlns:a16="http://schemas.microsoft.com/office/drawing/2014/main" id="{BD6F80B7-1A9A-4982-B289-7A3F6303F995}"/>
              </a:ext>
            </a:extLst>
          </p:cNvPr>
          <p:cNvSpPr txBox="1"/>
          <p:nvPr/>
        </p:nvSpPr>
        <p:spPr>
          <a:xfrm>
            <a:off x="9849864" y="4336348"/>
            <a:ext cx="83081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nice</a:t>
            </a:r>
          </a:p>
        </p:txBody>
      </p:sp>
      <p:sp>
        <p:nvSpPr>
          <p:cNvPr id="39" name="TextBox 38">
            <a:extLst>
              <a:ext uri="{FF2B5EF4-FFF2-40B4-BE49-F238E27FC236}">
                <a16:creationId xmlns:a16="http://schemas.microsoft.com/office/drawing/2014/main" id="{B5CF4EB1-7008-4843-8BC7-068EDFFF4ADC}"/>
              </a:ext>
            </a:extLst>
          </p:cNvPr>
          <p:cNvSpPr txBox="1"/>
          <p:nvPr/>
        </p:nvSpPr>
        <p:spPr>
          <a:xfrm>
            <a:off x="9842339" y="4845509"/>
            <a:ext cx="83081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short</a:t>
            </a:r>
          </a:p>
        </p:txBody>
      </p:sp>
      <p:sp>
        <p:nvSpPr>
          <p:cNvPr id="40" name="TextBox 39">
            <a:extLst>
              <a:ext uri="{FF2B5EF4-FFF2-40B4-BE49-F238E27FC236}">
                <a16:creationId xmlns:a16="http://schemas.microsoft.com/office/drawing/2014/main" id="{1E3DE395-2BEF-43CE-A8F5-0FBCCC16B25B}"/>
              </a:ext>
            </a:extLst>
          </p:cNvPr>
          <p:cNvSpPr txBox="1"/>
          <p:nvPr/>
        </p:nvSpPr>
        <p:spPr>
          <a:xfrm>
            <a:off x="9849864" y="5392163"/>
            <a:ext cx="134727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near</a:t>
            </a:r>
          </a:p>
        </p:txBody>
      </p:sp>
      <p:sp>
        <p:nvSpPr>
          <p:cNvPr id="41" name="TextBox 40">
            <a:extLst>
              <a:ext uri="{FF2B5EF4-FFF2-40B4-BE49-F238E27FC236}">
                <a16:creationId xmlns:a16="http://schemas.microsoft.com/office/drawing/2014/main" id="{EF50F8C5-7BD8-4C64-A946-101828A1D1D3}"/>
              </a:ext>
            </a:extLst>
          </p:cNvPr>
          <p:cNvSpPr txBox="1"/>
          <p:nvPr/>
        </p:nvSpPr>
        <p:spPr>
          <a:xfrm>
            <a:off x="9409299" y="5885174"/>
            <a:ext cx="19778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good-looking</a:t>
            </a:r>
          </a:p>
        </p:txBody>
      </p:sp>
      <p:sp>
        <p:nvSpPr>
          <p:cNvPr id="42" name="Oval 41">
            <a:extLst>
              <a:ext uri="{FF2B5EF4-FFF2-40B4-BE49-F238E27FC236}">
                <a16:creationId xmlns:a16="http://schemas.microsoft.com/office/drawing/2014/main" id="{1C6852CC-83ED-4336-A69B-C631AE57D28B}"/>
              </a:ext>
            </a:extLst>
          </p:cNvPr>
          <p:cNvSpPr/>
          <p:nvPr/>
        </p:nvSpPr>
        <p:spPr>
          <a:xfrm>
            <a:off x="6417598" y="1703479"/>
            <a:ext cx="1383321" cy="52338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3" name="Oval 42">
            <a:extLst>
              <a:ext uri="{FF2B5EF4-FFF2-40B4-BE49-F238E27FC236}">
                <a16:creationId xmlns:a16="http://schemas.microsoft.com/office/drawing/2014/main" id="{19FADA8F-9B0F-4A4A-BBBF-56066FEE48BE}"/>
              </a:ext>
            </a:extLst>
          </p:cNvPr>
          <p:cNvSpPr/>
          <p:nvPr/>
        </p:nvSpPr>
        <p:spPr>
          <a:xfrm>
            <a:off x="3862486" y="2226862"/>
            <a:ext cx="1472619" cy="52338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4" name="Oval 43">
            <a:extLst>
              <a:ext uri="{FF2B5EF4-FFF2-40B4-BE49-F238E27FC236}">
                <a16:creationId xmlns:a16="http://schemas.microsoft.com/office/drawing/2014/main" id="{BDEE8B48-D9F2-4CFA-B4F4-564C57BCCCC4}"/>
              </a:ext>
            </a:extLst>
          </p:cNvPr>
          <p:cNvSpPr/>
          <p:nvPr/>
        </p:nvSpPr>
        <p:spPr>
          <a:xfrm>
            <a:off x="3862486" y="2771519"/>
            <a:ext cx="1516903" cy="52338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5" name="Oval 44">
            <a:extLst>
              <a:ext uri="{FF2B5EF4-FFF2-40B4-BE49-F238E27FC236}">
                <a16:creationId xmlns:a16="http://schemas.microsoft.com/office/drawing/2014/main" id="{0685CE41-24B5-421F-9D47-902677F9BA47}"/>
              </a:ext>
            </a:extLst>
          </p:cNvPr>
          <p:cNvSpPr/>
          <p:nvPr/>
        </p:nvSpPr>
        <p:spPr>
          <a:xfrm>
            <a:off x="5789351" y="3286838"/>
            <a:ext cx="2538240" cy="55272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6" name="Oval 45">
            <a:extLst>
              <a:ext uri="{FF2B5EF4-FFF2-40B4-BE49-F238E27FC236}">
                <a16:creationId xmlns:a16="http://schemas.microsoft.com/office/drawing/2014/main" id="{CF8240B5-6832-4833-815F-1C9807E66DE1}"/>
              </a:ext>
            </a:extLst>
          </p:cNvPr>
          <p:cNvSpPr/>
          <p:nvPr/>
        </p:nvSpPr>
        <p:spPr>
          <a:xfrm>
            <a:off x="3989675" y="3791691"/>
            <a:ext cx="1262524" cy="52338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7" name="Oval 46">
            <a:extLst>
              <a:ext uri="{FF2B5EF4-FFF2-40B4-BE49-F238E27FC236}">
                <a16:creationId xmlns:a16="http://schemas.microsoft.com/office/drawing/2014/main" id="{847AFF0A-3A38-48A5-B14F-A874D09EC27A}"/>
              </a:ext>
            </a:extLst>
          </p:cNvPr>
          <p:cNvSpPr/>
          <p:nvPr/>
        </p:nvSpPr>
        <p:spPr>
          <a:xfrm>
            <a:off x="6516668" y="4304385"/>
            <a:ext cx="1185179" cy="52338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8" name="Oval 47">
            <a:extLst>
              <a:ext uri="{FF2B5EF4-FFF2-40B4-BE49-F238E27FC236}">
                <a16:creationId xmlns:a16="http://schemas.microsoft.com/office/drawing/2014/main" id="{748BF34F-12A8-4A8B-A54D-5A6F6DB6CBE3}"/>
              </a:ext>
            </a:extLst>
          </p:cNvPr>
          <p:cNvSpPr/>
          <p:nvPr/>
        </p:nvSpPr>
        <p:spPr>
          <a:xfrm>
            <a:off x="6453786" y="4800586"/>
            <a:ext cx="1347133" cy="52338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9" name="Oval 48">
            <a:extLst>
              <a:ext uri="{FF2B5EF4-FFF2-40B4-BE49-F238E27FC236}">
                <a16:creationId xmlns:a16="http://schemas.microsoft.com/office/drawing/2014/main" id="{77C2B8F0-906A-42B1-8370-EA072027B124}"/>
              </a:ext>
            </a:extLst>
          </p:cNvPr>
          <p:cNvSpPr/>
          <p:nvPr/>
        </p:nvSpPr>
        <p:spPr>
          <a:xfrm>
            <a:off x="3986439" y="5361791"/>
            <a:ext cx="1347133" cy="52338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50" name="Oval 49">
            <a:extLst>
              <a:ext uri="{FF2B5EF4-FFF2-40B4-BE49-F238E27FC236}">
                <a16:creationId xmlns:a16="http://schemas.microsoft.com/office/drawing/2014/main" id="{14166DD1-DE78-4C97-A612-313718A9B38D}"/>
              </a:ext>
            </a:extLst>
          </p:cNvPr>
          <p:cNvSpPr/>
          <p:nvPr/>
        </p:nvSpPr>
        <p:spPr>
          <a:xfrm>
            <a:off x="6427899" y="5859528"/>
            <a:ext cx="1347133" cy="523383"/>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51" name="Title 50">
            <a:extLst>
              <a:ext uri="{FF2B5EF4-FFF2-40B4-BE49-F238E27FC236}">
                <a16:creationId xmlns:a16="http://schemas.microsoft.com/office/drawing/2014/main" id="{74650116-0F14-42B8-8F23-9A4CD3F90EBE}"/>
              </a:ext>
            </a:extLst>
          </p:cNvPr>
          <p:cNvSpPr>
            <a:spLocks noGrp="1"/>
          </p:cNvSpPr>
          <p:nvPr>
            <p:ph type="title"/>
          </p:nvPr>
        </p:nvSpPr>
        <p:spPr>
          <a:xfrm>
            <a:off x="10389166" y="-188246"/>
            <a:ext cx="1665410" cy="1325563"/>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4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0"/>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0"/>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30" grpId="0" animBg="1"/>
      <p:bldP spid="31" grpId="0"/>
      <p:bldP spid="32" grpId="0"/>
      <p:bldP spid="33" grpId="0"/>
      <p:bldP spid="34" grpId="0"/>
      <p:bldP spid="35" grpId="0"/>
      <p:bldP spid="36" grpId="0"/>
      <p:bldP spid="37" grpId="0"/>
      <p:bldP spid="38" grpId="0"/>
      <p:bldP spid="39" grpId="0"/>
      <p:bldP spid="40" grpId="0"/>
      <p:bldP spid="41" grpId="0"/>
      <p:bldP spid="42" grpId="0" animBg="1"/>
      <p:bldP spid="43" grpId="0" animBg="1"/>
      <p:bldP spid="44" grpId="0" animBg="1"/>
      <p:bldP spid="45" grpId="0" animBg="1"/>
      <p:bldP spid="46" grpId="0" animBg="1"/>
      <p:bldP spid="47" grpId="0" animBg="1"/>
      <p:bldP spid="48" grpId="0" animBg="1"/>
      <p:bldP spid="49" grpId="0" animBg="1"/>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3" y="474605"/>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56257" y="1961013"/>
            <a:ext cx="4679486"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ge</a:t>
            </a:r>
            <a:r>
              <a:rPr lang="en-GB" sz="12000" dirty="0">
                <a:solidFill>
                  <a:srgbClr val="115076"/>
                </a:solidFill>
                <a:latin typeface="Century Gothic" panose="020B0502020202020204" pitchFamily="34" charset="0"/>
                <a:cs typeface="Calibri" panose="020F0502020204030204" pitchFamily="34" charset="0"/>
              </a:rPr>
              <a:t>nte</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56861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e_ge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7E06E14-8273-47C8-8DFF-FAE77C58701A}"/>
              </a:ext>
            </a:extLst>
          </p:cNvPr>
          <p:cNvSpPr txBox="1"/>
          <p:nvPr/>
        </p:nvSpPr>
        <p:spPr>
          <a:xfrm>
            <a:off x="5019667" y="1081378"/>
            <a:ext cx="207456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En parejas</a:t>
            </a:r>
          </a:p>
        </p:txBody>
      </p:sp>
      <p:sp>
        <p:nvSpPr>
          <p:cNvPr id="8" name="TextBox 7">
            <a:extLst>
              <a:ext uri="{FF2B5EF4-FFF2-40B4-BE49-F238E27FC236}">
                <a16:creationId xmlns:a16="http://schemas.microsoft.com/office/drawing/2014/main" id="{48281FC4-6846-44D1-920C-E43718FA56FA}"/>
              </a:ext>
            </a:extLst>
          </p:cNvPr>
          <p:cNvSpPr txBox="1"/>
          <p:nvPr/>
        </p:nvSpPr>
        <p:spPr>
          <a:xfrm>
            <a:off x="380864" y="1584527"/>
            <a:ext cx="178786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Persona A:</a:t>
            </a:r>
            <a:endParaRPr kumimoji="0" lang="en-GB" sz="2400" b="0" i="0" u="none" strike="noStrike" kern="0" cap="none" spc="0" normalizeH="0" baseline="0" noProof="0" dirty="0">
              <a:ln>
                <a:noFill/>
              </a:ln>
              <a:solidFill>
                <a:srgbClr val="002060"/>
              </a:solidFill>
              <a:effectLst/>
              <a:uLnTx/>
              <a:uFillTx/>
              <a:latin typeface="+mj-lt"/>
            </a:endParaRPr>
          </a:p>
        </p:txBody>
      </p:sp>
      <p:sp>
        <p:nvSpPr>
          <p:cNvPr id="9" name="TextBox 8">
            <a:extLst>
              <a:ext uri="{FF2B5EF4-FFF2-40B4-BE49-F238E27FC236}">
                <a16:creationId xmlns:a16="http://schemas.microsoft.com/office/drawing/2014/main" id="{6AE98AFE-C820-43B8-9263-AE390FA19835}"/>
              </a:ext>
            </a:extLst>
          </p:cNvPr>
          <p:cNvSpPr txBox="1"/>
          <p:nvPr/>
        </p:nvSpPr>
        <p:spPr>
          <a:xfrm>
            <a:off x="1200523" y="2798964"/>
            <a:ext cx="93597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Say it in Spanish, but do not say the word that is crossed out.</a:t>
            </a:r>
          </a:p>
        </p:txBody>
      </p:sp>
      <p:sp>
        <p:nvSpPr>
          <p:cNvPr id="10" name="TextBox 9">
            <a:extLst>
              <a:ext uri="{FF2B5EF4-FFF2-40B4-BE49-F238E27FC236}">
                <a16:creationId xmlns:a16="http://schemas.microsoft.com/office/drawing/2014/main" id="{7F4622B8-6865-4DB3-87A3-4AC5BBFE0711}"/>
              </a:ext>
            </a:extLst>
          </p:cNvPr>
          <p:cNvSpPr txBox="1"/>
          <p:nvPr/>
        </p:nvSpPr>
        <p:spPr>
          <a:xfrm>
            <a:off x="1099827" y="4690354"/>
            <a:ext cx="912711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Listen to your partner. Their sentence will be missing a noun. </a:t>
            </a:r>
          </a:p>
        </p:txBody>
      </p:sp>
      <p:sp>
        <p:nvSpPr>
          <p:cNvPr id="11" name="TextBox 10">
            <a:extLst>
              <a:ext uri="{FF2B5EF4-FFF2-40B4-BE49-F238E27FC236}">
                <a16:creationId xmlns:a16="http://schemas.microsoft.com/office/drawing/2014/main" id="{FDF732B8-4524-4895-B67C-9376852B63A3}"/>
              </a:ext>
            </a:extLst>
          </p:cNvPr>
          <p:cNvSpPr txBox="1"/>
          <p:nvPr/>
        </p:nvSpPr>
        <p:spPr>
          <a:xfrm>
            <a:off x="1200523" y="2134134"/>
            <a:ext cx="642609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Read the sentence on your prompt card.</a:t>
            </a:r>
          </a:p>
        </p:txBody>
      </p:sp>
      <p:sp>
        <p:nvSpPr>
          <p:cNvPr id="12" name="TextBox 11">
            <a:extLst>
              <a:ext uri="{FF2B5EF4-FFF2-40B4-BE49-F238E27FC236}">
                <a16:creationId xmlns:a16="http://schemas.microsoft.com/office/drawing/2014/main" id="{7F0F3EAF-450D-4436-A50F-1C5971BE647B}"/>
              </a:ext>
            </a:extLst>
          </p:cNvPr>
          <p:cNvSpPr txBox="1"/>
          <p:nvPr/>
        </p:nvSpPr>
        <p:spPr>
          <a:xfrm>
            <a:off x="492392" y="3949622"/>
            <a:ext cx="173355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Persona B:</a:t>
            </a:r>
            <a:endParaRPr kumimoji="0" lang="en-GB" sz="2400" b="0" i="0" u="none" strike="noStrike" kern="0" cap="none" spc="0" normalizeH="0" baseline="0" noProof="0" dirty="0">
              <a:ln>
                <a:noFill/>
              </a:ln>
              <a:solidFill>
                <a:srgbClr val="002060"/>
              </a:solidFill>
              <a:effectLst/>
              <a:uLnTx/>
              <a:uFillTx/>
              <a:latin typeface="+mj-lt"/>
            </a:endParaRPr>
          </a:p>
        </p:txBody>
      </p:sp>
      <p:sp>
        <p:nvSpPr>
          <p:cNvPr id="13" name="TextBox 12">
            <a:extLst>
              <a:ext uri="{FF2B5EF4-FFF2-40B4-BE49-F238E27FC236}">
                <a16:creationId xmlns:a16="http://schemas.microsoft.com/office/drawing/2014/main" id="{BA25C1CB-7E9F-4F50-AF0E-9766F53CFE53}"/>
              </a:ext>
            </a:extLst>
          </p:cNvPr>
          <p:cNvSpPr txBox="1"/>
          <p:nvPr/>
        </p:nvSpPr>
        <p:spPr>
          <a:xfrm>
            <a:off x="1099827" y="5303445"/>
            <a:ext cx="1026058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Look at the picture card and decide which noun must be missing.</a:t>
            </a:r>
          </a:p>
        </p:txBody>
      </p:sp>
      <p:sp>
        <p:nvSpPr>
          <p:cNvPr id="14" name="TextBox 13">
            <a:extLst>
              <a:ext uri="{FF2B5EF4-FFF2-40B4-BE49-F238E27FC236}">
                <a16:creationId xmlns:a16="http://schemas.microsoft.com/office/drawing/2014/main" id="{5FB546E8-AB7C-4899-8184-894054489B7F}"/>
              </a:ext>
            </a:extLst>
          </p:cNvPr>
          <p:cNvSpPr txBox="1"/>
          <p:nvPr/>
        </p:nvSpPr>
        <p:spPr>
          <a:xfrm>
            <a:off x="1099827" y="5974270"/>
            <a:ext cx="753643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Write the sentence, including the missing noun.</a:t>
            </a:r>
          </a:p>
        </p:txBody>
      </p:sp>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val Callout 3">
            <a:extLst>
              <a:ext uri="{FF2B5EF4-FFF2-40B4-BE49-F238E27FC236}">
                <a16:creationId xmlns:a16="http://schemas.microsoft.com/office/drawing/2014/main" id="{35E5B9D4-6C4E-4B39-80C2-DF2DFE748A1C}"/>
              </a:ext>
            </a:extLst>
          </p:cNvPr>
          <p:cNvSpPr/>
          <p:nvPr/>
        </p:nvSpPr>
        <p:spPr>
          <a:xfrm>
            <a:off x="7011006" y="865575"/>
            <a:ext cx="4699000" cy="1382667"/>
          </a:xfrm>
          <a:prstGeom prst="wedgeEllipseCallout">
            <a:avLst>
              <a:gd name="adj1" fmla="val -112213"/>
              <a:gd name="adj2" fmla="val -4969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a:solidFill>
                  <a:srgbClr val="002060"/>
                </a:solidFill>
                <a:latin typeface="Century Gothic" panose="020B0502020202020204" pitchFamily="34" charset="0"/>
              </a:rPr>
              <a:t>El ............ es barato.</a:t>
            </a:r>
            <a:endParaRPr lang="en-GB" sz="2400"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BFF20F7D-C069-4D23-963F-7AB41B83EBA0}"/>
              </a:ext>
            </a:extLst>
          </p:cNvPr>
          <p:cNvSpPr txBox="1"/>
          <p:nvPr/>
        </p:nvSpPr>
        <p:spPr>
          <a:xfrm>
            <a:off x="1169012" y="615296"/>
            <a:ext cx="444137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Persona A (habla):</a:t>
            </a:r>
          </a:p>
        </p:txBody>
      </p:sp>
      <p:sp>
        <p:nvSpPr>
          <p:cNvPr id="8" name="Rectangle 7">
            <a:extLst>
              <a:ext uri="{FF2B5EF4-FFF2-40B4-BE49-F238E27FC236}">
                <a16:creationId xmlns:a16="http://schemas.microsoft.com/office/drawing/2014/main" id="{54A86AAA-9F3C-42F2-93E9-E89776DE09BD}"/>
              </a:ext>
            </a:extLst>
          </p:cNvPr>
          <p:cNvSpPr/>
          <p:nvPr/>
        </p:nvSpPr>
        <p:spPr>
          <a:xfrm>
            <a:off x="1169012" y="1177396"/>
            <a:ext cx="3955437" cy="742951"/>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9" name="TextBox 8">
            <a:extLst>
              <a:ext uri="{FF2B5EF4-FFF2-40B4-BE49-F238E27FC236}">
                <a16:creationId xmlns:a16="http://schemas.microsoft.com/office/drawing/2014/main" id="{B6DF8421-63ED-4C07-B0CD-F8D62DB46FC1}"/>
              </a:ext>
            </a:extLst>
          </p:cNvPr>
          <p:cNvSpPr txBox="1"/>
          <p:nvPr/>
        </p:nvSpPr>
        <p:spPr>
          <a:xfrm>
            <a:off x="1036569" y="3282947"/>
            <a:ext cx="58782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Persona B (escribe):</a:t>
            </a:r>
          </a:p>
        </p:txBody>
      </p:sp>
      <p:sp>
        <p:nvSpPr>
          <p:cNvPr id="10" name="Rectangle 9">
            <a:extLst>
              <a:ext uri="{FF2B5EF4-FFF2-40B4-BE49-F238E27FC236}">
                <a16:creationId xmlns:a16="http://schemas.microsoft.com/office/drawing/2014/main" id="{83025A3C-E343-4256-A0A3-021D67A2B811}"/>
              </a:ext>
            </a:extLst>
          </p:cNvPr>
          <p:cNvSpPr/>
          <p:nvPr/>
        </p:nvSpPr>
        <p:spPr>
          <a:xfrm>
            <a:off x="1398495" y="1326075"/>
            <a:ext cx="3496470" cy="461665"/>
          </a:xfrm>
          <a:prstGeom prst="rect">
            <a:avLst/>
          </a:prstGeom>
        </p:spPr>
        <p:txBody>
          <a:bodyPr wrap="none">
            <a:spAutoFit/>
          </a:bodyPr>
          <a:lstStyle/>
          <a:p>
            <a:r>
              <a:rPr lang="en-GB" sz="2400" dirty="0">
                <a:solidFill>
                  <a:schemeClr val="accent5">
                    <a:lumMod val="50000"/>
                  </a:schemeClr>
                </a:solidFill>
                <a:latin typeface="Century Gothic" panose="020B0502020202020204" pitchFamily="34" charset="0"/>
              </a:rPr>
              <a:t>The [</a:t>
            </a:r>
            <a:r>
              <a:rPr lang="en-GB" sz="2400" strike="sngStrike" dirty="0">
                <a:solidFill>
                  <a:schemeClr val="accent5">
                    <a:lumMod val="50000"/>
                  </a:schemeClr>
                </a:solidFill>
                <a:latin typeface="Century Gothic" panose="020B0502020202020204" pitchFamily="34" charset="0"/>
              </a:rPr>
              <a:t>market</a:t>
            </a:r>
            <a:r>
              <a:rPr lang="en-GB" sz="2400" dirty="0">
                <a:solidFill>
                  <a:schemeClr val="accent5">
                    <a:lumMod val="50000"/>
                  </a:schemeClr>
                </a:solidFill>
                <a:latin typeface="Century Gothic" panose="020B0502020202020204" pitchFamily="34" charset="0"/>
              </a:rPr>
              <a:t>] is cheap.</a:t>
            </a:r>
          </a:p>
        </p:txBody>
      </p:sp>
      <p:pic>
        <p:nvPicPr>
          <p:cNvPr id="13" name="Picture 2" descr="vegetable stand photo">
            <a:extLst>
              <a:ext uri="{FF2B5EF4-FFF2-40B4-BE49-F238E27FC236}">
                <a16:creationId xmlns:a16="http://schemas.microsoft.com/office/drawing/2014/main" id="{67DFD15E-9977-4BF3-985C-666662815E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637"/>
          <a:stretch/>
        </p:blipFill>
        <p:spPr bwMode="auto">
          <a:xfrm>
            <a:off x="4158298" y="3847379"/>
            <a:ext cx="2191545" cy="1885703"/>
          </a:xfrm>
          <a:prstGeom prst="rect">
            <a:avLst/>
          </a:prstGeom>
          <a:noFill/>
          <a:ln w="38100">
            <a:solidFill>
              <a:schemeClr val="tx1"/>
            </a:solidFill>
          </a:ln>
          <a:extLst>
            <a:ext uri="{909E8E84-426E-40dd-AFC4-6F175D3DCCD1}">
              <a14:hiddenFill xmlns="" xmlns:a14="http://schemas.microsoft.com/office/drawing/2010/main">
                <a:solidFill>
                  <a:srgbClr val="FFFFFF"/>
                </a:solidFill>
              </a14:hiddenFill>
            </a:ext>
          </a:extLst>
        </p:spPr>
      </p:pic>
      <p:pic>
        <p:nvPicPr>
          <p:cNvPr id="14" name="Picture 4" descr="gray concrete church">
            <a:extLst>
              <a:ext uri="{FF2B5EF4-FFF2-40B4-BE49-F238E27FC236}">
                <a16:creationId xmlns:a16="http://schemas.microsoft.com/office/drawing/2014/main" id="{7506B868-A23E-4E65-9976-DC39B3A1B4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012" y="3847379"/>
            <a:ext cx="2779207" cy="1853730"/>
          </a:xfrm>
          <a:prstGeom prst="rect">
            <a:avLst/>
          </a:prstGeom>
          <a:noFill/>
          <a:ln w="31750">
            <a:solidFill>
              <a:schemeClr val="tx1"/>
            </a:solidFill>
          </a:ln>
          <a:extLst>
            <a:ext uri="{909E8E84-426E-40dd-AFC4-6F175D3DCCD1}">
              <a14:hiddenFill xmlns=""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3119829-7CE3-474B-8479-407C7A494CC7}"/>
              </a:ext>
            </a:extLst>
          </p:cNvPr>
          <p:cNvSpPr txBox="1"/>
          <p:nvPr/>
        </p:nvSpPr>
        <p:spPr>
          <a:xfrm>
            <a:off x="7238998" y="5046015"/>
            <a:ext cx="5828704"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_____________________.</a:t>
            </a:r>
          </a:p>
        </p:txBody>
      </p:sp>
      <p:sp>
        <p:nvSpPr>
          <p:cNvPr id="16" name="TextBox 15">
            <a:extLst>
              <a:ext uri="{FF2B5EF4-FFF2-40B4-BE49-F238E27FC236}">
                <a16:creationId xmlns:a16="http://schemas.microsoft.com/office/drawing/2014/main" id="{C120532E-73E1-4296-9B53-CFCA94669D84}"/>
              </a:ext>
            </a:extLst>
          </p:cNvPr>
          <p:cNvSpPr txBox="1"/>
          <p:nvPr/>
        </p:nvSpPr>
        <p:spPr>
          <a:xfrm>
            <a:off x="7099300" y="4921345"/>
            <a:ext cx="4522412"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El </a:t>
            </a:r>
            <a:r>
              <a:rPr lang="en-GB" sz="3200" dirty="0">
                <a:solidFill>
                  <a:schemeClr val="accent2"/>
                </a:solidFill>
                <a:latin typeface="Century Gothic" panose="020B0502020202020204" pitchFamily="34" charset="0"/>
              </a:rPr>
              <a:t>mercado</a:t>
            </a:r>
            <a:r>
              <a:rPr lang="en-GB" sz="3200" dirty="0">
                <a:solidFill>
                  <a:srgbClr val="E56700"/>
                </a:solidFill>
                <a:latin typeface="Century Gothic" panose="020B0502020202020204" pitchFamily="34" charset="0"/>
              </a:rPr>
              <a:t> es barato</a:t>
            </a:r>
          </a:p>
        </p:txBody>
      </p:sp>
      <p:sp>
        <p:nvSpPr>
          <p:cNvPr id="17" name="Cloud Callout 22">
            <a:extLst>
              <a:ext uri="{FF2B5EF4-FFF2-40B4-BE49-F238E27FC236}">
                <a16:creationId xmlns:a16="http://schemas.microsoft.com/office/drawing/2014/main" id="{90026251-8C4B-414E-AB20-67F77A14C40E}"/>
              </a:ext>
            </a:extLst>
          </p:cNvPr>
          <p:cNvSpPr/>
          <p:nvPr/>
        </p:nvSpPr>
        <p:spPr>
          <a:xfrm>
            <a:off x="6914856" y="2491044"/>
            <a:ext cx="4706856" cy="2187498"/>
          </a:xfrm>
          <a:prstGeom prst="cloudCallout">
            <a:avLst>
              <a:gd name="adj1" fmla="val -58009"/>
              <a:gd name="adj2" fmla="val 2549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¿Mercado o iglesia?</a:t>
            </a:r>
          </a:p>
          <a:p>
            <a:pPr algn="ctr"/>
            <a:endParaRPr lang="en-GB" sz="2000" b="1" dirty="0">
              <a:solidFill>
                <a:srgbClr val="002060"/>
              </a:solidFill>
              <a:latin typeface="Century Gothic" panose="020B0502020202020204" pitchFamily="34" charset="0"/>
            </a:endParaRPr>
          </a:p>
          <a:p>
            <a:pPr algn="ctr"/>
            <a:r>
              <a:rPr lang="en-GB" sz="2000" b="1" dirty="0">
                <a:solidFill>
                  <a:srgbClr val="002060"/>
                </a:solidFill>
                <a:latin typeface="Century Gothic" panose="020B0502020202020204" pitchFamily="34" charset="0"/>
              </a:rPr>
              <a:t> ‘</a:t>
            </a:r>
            <a:r>
              <a:rPr lang="en-GB" sz="2000" b="1" u="sng" dirty="0">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mercado’</a:t>
            </a:r>
          </a:p>
        </p:txBody>
      </p:sp>
      <p:pic>
        <p:nvPicPr>
          <p:cNvPr id="18" name="Picture 17">
            <a:extLst>
              <a:ext uri="{FF2B5EF4-FFF2-40B4-BE49-F238E27FC236}">
                <a16:creationId xmlns:a16="http://schemas.microsoft.com/office/drawing/2014/main" id="{23847569-6EBB-42D3-9615-57FB74833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3350" y="3513779"/>
            <a:ext cx="522871" cy="544657"/>
          </a:xfrm>
          <a:prstGeom prst="rect">
            <a:avLst/>
          </a:prstGeom>
        </p:spPr>
      </p:pic>
      <p:sp>
        <p:nvSpPr>
          <p:cNvPr id="4" name="Title 3">
            <a:extLst>
              <a:ext uri="{FF2B5EF4-FFF2-40B4-BE49-F238E27FC236}">
                <a16:creationId xmlns:a16="http://schemas.microsoft.com/office/drawing/2014/main" id="{2B0E632E-F76A-4361-A5FD-6CF244749684}"/>
              </a:ext>
            </a:extLst>
          </p:cNvPr>
          <p:cNvSpPr>
            <a:spLocks noGrp="1"/>
          </p:cNvSpPr>
          <p:nvPr>
            <p:ph type="title"/>
          </p:nvPr>
        </p:nvSpPr>
        <p:spPr>
          <a:xfrm>
            <a:off x="5043712" y="-142168"/>
            <a:ext cx="2783237" cy="1325563"/>
          </a:xfrm>
        </p:spPr>
        <p:txBody>
          <a:bodyPr/>
          <a:lstStyle/>
          <a:p>
            <a:pPr rtl="0" eaLnBrk="1" latinLnBrk="0" hangingPunct="1"/>
            <a:r>
              <a:rPr lang="en-GB" sz="2800" b="1" kern="1200" dirty="0">
                <a:solidFill>
                  <a:srgbClr val="002060"/>
                </a:solidFill>
                <a:effectLst/>
                <a:latin typeface="Century Gothic" panose="020B0502020202020204" pitchFamily="34" charset="0"/>
                <a:ea typeface="+mn-ea"/>
                <a:cs typeface="+mn-cs"/>
              </a:rPr>
              <a:t>Un </a:t>
            </a:r>
            <a:r>
              <a:rPr lang="en-GB" sz="2800" b="1" kern="1200" dirty="0" err="1">
                <a:solidFill>
                  <a:srgbClr val="002060"/>
                </a:solidFill>
                <a:effectLst/>
                <a:latin typeface="Century Gothic" panose="020B0502020202020204" pitchFamily="34" charset="0"/>
                <a:ea typeface="+mn-ea"/>
                <a:cs typeface="+mn-cs"/>
              </a:rPr>
              <a:t>ejemplo</a:t>
            </a:r>
            <a:endParaRPr lang="en-GB" dirty="0">
              <a:effectLst/>
            </a:endParaRPr>
          </a:p>
        </p:txBody>
      </p:sp>
    </p:spTree>
    <p:extLst>
      <p:ext uri="{BB962C8B-B14F-4D97-AF65-F5344CB8AC3E}">
        <p14:creationId xmlns:p14="http://schemas.microsoft.com/office/powerpoint/2010/main" val="378914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p:bldP spid="15" grpId="0"/>
      <p:bldP spid="16" grpId="0"/>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E76DF-2E29-4062-86A7-84D0295FAE76}"/>
              </a:ext>
            </a:extLst>
          </p:cNvPr>
          <p:cNvSpPr txBox="1"/>
          <p:nvPr/>
        </p:nvSpPr>
        <p:spPr>
          <a:xfrm>
            <a:off x="271669" y="439886"/>
            <a:ext cx="8219661" cy="2677656"/>
          </a:xfrm>
          <a:prstGeom prst="rect">
            <a:avLst/>
          </a:prstGeom>
          <a:noFill/>
          <a:ln w="57150">
            <a:solidFill>
              <a:schemeClr val="accent5"/>
            </a:solidFill>
          </a:ln>
        </p:spPr>
        <p:txBody>
          <a:bodyPr wrap="square" rtlCol="0">
            <a:spAutoFit/>
          </a:bodyPr>
          <a:lstStyle/>
          <a:p>
            <a:pPr marL="285750" indent="-285750">
              <a:buFont typeface="Arial" panose="020B0604020202020204" pitchFamily="34" charset="0"/>
              <a:buChar char="•"/>
            </a:pPr>
            <a:r>
              <a:rPr lang="en-GB" sz="2800" dirty="0">
                <a:solidFill>
                  <a:schemeClr val="accent5">
                    <a:lumMod val="50000"/>
                  </a:schemeClr>
                </a:solidFill>
                <a:latin typeface="Century Gothic" panose="020B0502020202020204" pitchFamily="34" charset="0"/>
              </a:rPr>
              <a:t>The [</a:t>
            </a:r>
            <a:r>
              <a:rPr lang="en-GB" sz="2800" strike="sngStrike" dirty="0">
                <a:solidFill>
                  <a:schemeClr val="accent5">
                    <a:lumMod val="50000"/>
                  </a:schemeClr>
                </a:solidFill>
                <a:latin typeface="Century Gothic" panose="020B0502020202020204" pitchFamily="34" charset="0"/>
              </a:rPr>
              <a:t>square</a:t>
            </a:r>
            <a:r>
              <a:rPr lang="en-GB" sz="2800" dirty="0">
                <a:solidFill>
                  <a:schemeClr val="accent5">
                    <a:lumMod val="50000"/>
                  </a:schemeClr>
                </a:solidFill>
                <a:latin typeface="Century Gothic" panose="020B0502020202020204" pitchFamily="34" charset="0"/>
              </a:rPr>
              <a:t>] is ugly.</a:t>
            </a:r>
          </a:p>
          <a:p>
            <a:pPr marL="285750" indent="-285750">
              <a:buFont typeface="Arial" panose="020B0604020202020204" pitchFamily="34" charset="0"/>
              <a:buChar char="•"/>
            </a:pPr>
            <a:r>
              <a:rPr lang="en-GB" sz="2800" dirty="0">
                <a:solidFill>
                  <a:schemeClr val="accent5">
                    <a:lumMod val="50000"/>
                  </a:schemeClr>
                </a:solidFill>
                <a:latin typeface="Century Gothic" panose="020B0502020202020204" pitchFamily="34" charset="0"/>
              </a:rPr>
              <a:t>The [</a:t>
            </a:r>
            <a:r>
              <a:rPr lang="en-GB" sz="2800" strike="sngStrike" dirty="0">
                <a:solidFill>
                  <a:schemeClr val="accent5">
                    <a:lumMod val="50000"/>
                  </a:schemeClr>
                </a:solidFill>
                <a:latin typeface="Century Gothic" panose="020B0502020202020204" pitchFamily="34" charset="0"/>
              </a:rPr>
              <a:t>market</a:t>
            </a:r>
            <a:r>
              <a:rPr lang="en-GB" sz="2800" dirty="0">
                <a:solidFill>
                  <a:schemeClr val="accent5">
                    <a:lumMod val="50000"/>
                  </a:schemeClr>
                </a:solidFill>
                <a:latin typeface="Century Gothic" panose="020B0502020202020204" pitchFamily="34" charset="0"/>
              </a:rPr>
              <a:t>] is cheap.</a:t>
            </a:r>
          </a:p>
          <a:p>
            <a:pPr marL="285750" indent="-285750">
              <a:buFont typeface="Arial" panose="020B0604020202020204" pitchFamily="34" charset="0"/>
              <a:buChar char="•"/>
            </a:pPr>
            <a:r>
              <a:rPr lang="en-GB" sz="2800" dirty="0">
                <a:solidFill>
                  <a:schemeClr val="accent5">
                    <a:lumMod val="50000"/>
                  </a:schemeClr>
                </a:solidFill>
                <a:latin typeface="Century Gothic" panose="020B0502020202020204" pitchFamily="34" charset="0"/>
              </a:rPr>
              <a:t>The [</a:t>
            </a:r>
            <a:r>
              <a:rPr lang="en-GB" sz="2800" strike="sngStrike" dirty="0">
                <a:solidFill>
                  <a:schemeClr val="accent5">
                    <a:lumMod val="50000"/>
                  </a:schemeClr>
                </a:solidFill>
                <a:latin typeface="Century Gothic" panose="020B0502020202020204" pitchFamily="34" charset="0"/>
              </a:rPr>
              <a:t>church</a:t>
            </a:r>
            <a:r>
              <a:rPr lang="en-GB" sz="2800" dirty="0">
                <a:solidFill>
                  <a:schemeClr val="accent5">
                    <a:lumMod val="50000"/>
                  </a:schemeClr>
                </a:solidFill>
                <a:latin typeface="Century Gothic" panose="020B0502020202020204" pitchFamily="34" charset="0"/>
              </a:rPr>
              <a:t>] is famous.</a:t>
            </a:r>
          </a:p>
          <a:p>
            <a:pPr marL="285750" indent="-285750">
              <a:buFont typeface="Arial" panose="020B0604020202020204" pitchFamily="34" charset="0"/>
              <a:buChar char="•"/>
            </a:pPr>
            <a:r>
              <a:rPr lang="en-GB" sz="2800" dirty="0">
                <a:solidFill>
                  <a:schemeClr val="accent5">
                    <a:lumMod val="50000"/>
                  </a:schemeClr>
                </a:solidFill>
                <a:latin typeface="Century Gothic" panose="020B0502020202020204" pitchFamily="34" charset="0"/>
              </a:rPr>
              <a:t>The [</a:t>
            </a:r>
            <a:r>
              <a:rPr lang="en-GB" sz="2800" strike="sngStrike" dirty="0">
                <a:solidFill>
                  <a:schemeClr val="accent5">
                    <a:lumMod val="50000"/>
                  </a:schemeClr>
                </a:solidFill>
                <a:latin typeface="Century Gothic" panose="020B0502020202020204" pitchFamily="34" charset="0"/>
              </a:rPr>
              <a:t>theatre</a:t>
            </a:r>
            <a:r>
              <a:rPr lang="en-GB" sz="2800" dirty="0">
                <a:solidFill>
                  <a:schemeClr val="accent5">
                    <a:lumMod val="50000"/>
                  </a:schemeClr>
                </a:solidFill>
                <a:latin typeface="Century Gothic" panose="020B0502020202020204" pitchFamily="34" charset="0"/>
              </a:rPr>
              <a:t>] is good.</a:t>
            </a:r>
          </a:p>
          <a:p>
            <a:pPr marL="285750" indent="-285750">
              <a:buFont typeface="Arial" panose="020B0604020202020204" pitchFamily="34" charset="0"/>
              <a:buChar char="•"/>
            </a:pPr>
            <a:r>
              <a:rPr lang="en-GB" sz="2800" dirty="0">
                <a:solidFill>
                  <a:schemeClr val="accent5">
                    <a:lumMod val="50000"/>
                  </a:schemeClr>
                </a:solidFill>
                <a:latin typeface="Century Gothic" panose="020B0502020202020204" pitchFamily="34" charset="0"/>
              </a:rPr>
              <a:t>The [</a:t>
            </a:r>
            <a:r>
              <a:rPr lang="en-GB" sz="2800" strike="sngStrike" dirty="0">
                <a:solidFill>
                  <a:schemeClr val="accent5">
                    <a:lumMod val="50000"/>
                  </a:schemeClr>
                </a:solidFill>
                <a:latin typeface="Century Gothic" panose="020B0502020202020204" pitchFamily="34" charset="0"/>
              </a:rPr>
              <a:t>shop</a:t>
            </a:r>
            <a:r>
              <a:rPr lang="en-GB" sz="2800" dirty="0">
                <a:solidFill>
                  <a:schemeClr val="accent5">
                    <a:lumMod val="50000"/>
                  </a:schemeClr>
                </a:solidFill>
                <a:latin typeface="Century Gothic" panose="020B0502020202020204" pitchFamily="34" charset="0"/>
              </a:rPr>
              <a:t>] is expensive.</a:t>
            </a:r>
          </a:p>
          <a:p>
            <a:pPr marL="285750" indent="-285750">
              <a:buFont typeface="Arial" panose="020B0604020202020204" pitchFamily="34" charset="0"/>
              <a:buChar char="•"/>
            </a:pPr>
            <a:r>
              <a:rPr lang="en-GB" sz="2800" dirty="0">
                <a:solidFill>
                  <a:schemeClr val="accent5">
                    <a:lumMod val="50000"/>
                  </a:schemeClr>
                </a:solidFill>
                <a:latin typeface="Century Gothic" panose="020B0502020202020204" pitchFamily="34" charset="0"/>
              </a:rPr>
              <a:t>The [</a:t>
            </a:r>
            <a:r>
              <a:rPr lang="en-GB" sz="2800" strike="sngStrike" dirty="0">
                <a:solidFill>
                  <a:schemeClr val="accent5">
                    <a:lumMod val="50000"/>
                  </a:schemeClr>
                </a:solidFill>
                <a:latin typeface="Century Gothic" panose="020B0502020202020204" pitchFamily="34" charset="0"/>
              </a:rPr>
              <a:t>boy</a:t>
            </a:r>
            <a:r>
              <a:rPr lang="en-GB" sz="2800" dirty="0">
                <a:solidFill>
                  <a:schemeClr val="accent5">
                    <a:lumMod val="50000"/>
                  </a:schemeClr>
                </a:solidFill>
                <a:latin typeface="Century Gothic" panose="020B0502020202020204" pitchFamily="34" charset="0"/>
              </a:rPr>
              <a:t>] is good-looking.</a:t>
            </a:r>
          </a:p>
        </p:txBody>
      </p:sp>
      <p:sp>
        <p:nvSpPr>
          <p:cNvPr id="4" name="TextBox 3">
            <a:extLst>
              <a:ext uri="{FF2B5EF4-FFF2-40B4-BE49-F238E27FC236}">
                <a16:creationId xmlns:a16="http://schemas.microsoft.com/office/drawing/2014/main" id="{AE6733C5-F3C6-4E9C-A29D-E7CFDDB7CCFC}"/>
              </a:ext>
            </a:extLst>
          </p:cNvPr>
          <p:cNvSpPr txBox="1"/>
          <p:nvPr/>
        </p:nvSpPr>
        <p:spPr>
          <a:xfrm>
            <a:off x="-1" y="3192190"/>
            <a:ext cx="2002972" cy="369332"/>
          </a:xfrm>
          <a:prstGeom prst="rect">
            <a:avLst/>
          </a:prstGeom>
          <a:noFill/>
        </p:spPr>
        <p:txBody>
          <a:bodyPr wrap="square" rtlCol="0">
            <a:spAutoFit/>
          </a:bodyPr>
          <a:lstStyle/>
          <a:p>
            <a:r>
              <a:rPr lang="en-GB" b="1" dirty="0">
                <a:solidFill>
                  <a:schemeClr val="accent5">
                    <a:lumMod val="50000"/>
                  </a:schemeClr>
                </a:solidFill>
                <a:latin typeface="Century Gothic" panose="020B0502020202020204" pitchFamily="34" charset="0"/>
              </a:rPr>
              <a:t>Persona B</a:t>
            </a:r>
          </a:p>
        </p:txBody>
      </p:sp>
      <p:sp>
        <p:nvSpPr>
          <p:cNvPr id="5" name="TextBox 4">
            <a:extLst>
              <a:ext uri="{FF2B5EF4-FFF2-40B4-BE49-F238E27FC236}">
                <a16:creationId xmlns:a16="http://schemas.microsoft.com/office/drawing/2014/main" id="{101F61AD-E592-47B2-8012-839AC8220646}"/>
              </a:ext>
            </a:extLst>
          </p:cNvPr>
          <p:cNvSpPr txBox="1"/>
          <p:nvPr/>
        </p:nvSpPr>
        <p:spPr>
          <a:xfrm>
            <a:off x="271669" y="3561522"/>
            <a:ext cx="8219661" cy="2677656"/>
          </a:xfrm>
          <a:prstGeom prst="rect">
            <a:avLst/>
          </a:prstGeom>
          <a:noFill/>
          <a:ln w="57150">
            <a:solidFill>
              <a:schemeClr val="accent5"/>
            </a:solidFill>
          </a:ln>
        </p:spPr>
        <p:txBody>
          <a:bodyPr wrap="square" rtlCol="0">
            <a:spAutoFit/>
          </a:bodyPr>
          <a:lstStyle/>
          <a:p>
            <a:pPr marL="285750" indent="-285750">
              <a:buFont typeface="Arial" panose="020B0604020202020204" pitchFamily="34" charset="0"/>
              <a:buChar char="•"/>
            </a:pPr>
            <a:r>
              <a:rPr lang="en-GB" sz="2800" dirty="0">
                <a:solidFill>
                  <a:schemeClr val="accent5">
                    <a:lumMod val="50000"/>
                  </a:schemeClr>
                </a:solidFill>
                <a:latin typeface="Century Gothic" panose="020B0502020202020204" pitchFamily="34" charset="0"/>
              </a:rPr>
              <a:t>The [</a:t>
            </a:r>
            <a:r>
              <a:rPr lang="en-GB" sz="2800" strike="sngStrike" dirty="0">
                <a:solidFill>
                  <a:schemeClr val="accent5">
                    <a:lumMod val="50000"/>
                  </a:schemeClr>
                </a:solidFill>
                <a:latin typeface="Century Gothic" panose="020B0502020202020204" pitchFamily="34" charset="0"/>
              </a:rPr>
              <a:t>museum</a:t>
            </a:r>
            <a:r>
              <a:rPr lang="en-GB" sz="2800" dirty="0">
                <a:solidFill>
                  <a:schemeClr val="accent5">
                    <a:lumMod val="50000"/>
                  </a:schemeClr>
                </a:solidFill>
                <a:latin typeface="Century Gothic" panose="020B0502020202020204" pitchFamily="34" charset="0"/>
              </a:rPr>
              <a:t>] is cheap.</a:t>
            </a:r>
          </a:p>
          <a:p>
            <a:pPr marL="285750" indent="-285750">
              <a:buFont typeface="Arial" panose="020B0604020202020204" pitchFamily="34" charset="0"/>
              <a:buChar char="•"/>
            </a:pPr>
            <a:r>
              <a:rPr lang="en-GB" sz="2800" dirty="0">
                <a:solidFill>
                  <a:schemeClr val="accent5">
                    <a:lumMod val="50000"/>
                  </a:schemeClr>
                </a:solidFill>
                <a:latin typeface="Century Gothic" panose="020B0502020202020204" pitchFamily="34" charset="0"/>
              </a:rPr>
              <a:t>The [</a:t>
            </a:r>
            <a:r>
              <a:rPr lang="en-GB" sz="2800" strike="sngStrike" dirty="0">
                <a:solidFill>
                  <a:schemeClr val="accent5">
                    <a:lumMod val="50000"/>
                  </a:schemeClr>
                </a:solidFill>
                <a:latin typeface="Century Gothic" panose="020B0502020202020204" pitchFamily="34" charset="0"/>
              </a:rPr>
              <a:t>market</a:t>
            </a:r>
            <a:r>
              <a:rPr lang="en-GB" sz="2800" dirty="0">
                <a:solidFill>
                  <a:schemeClr val="accent5">
                    <a:lumMod val="50000"/>
                  </a:schemeClr>
                </a:solidFill>
                <a:latin typeface="Century Gothic" panose="020B0502020202020204" pitchFamily="34" charset="0"/>
              </a:rPr>
              <a:t>] is good.</a:t>
            </a:r>
          </a:p>
          <a:p>
            <a:pPr marL="285750" indent="-285750">
              <a:buFont typeface="Arial" panose="020B0604020202020204" pitchFamily="34" charset="0"/>
              <a:buChar char="•"/>
            </a:pPr>
            <a:r>
              <a:rPr lang="en-GB" sz="2800" dirty="0">
                <a:solidFill>
                  <a:schemeClr val="accent5">
                    <a:lumMod val="50000"/>
                  </a:schemeClr>
                </a:solidFill>
                <a:latin typeface="Century Gothic" panose="020B0502020202020204" pitchFamily="34" charset="0"/>
              </a:rPr>
              <a:t>The [</a:t>
            </a:r>
            <a:r>
              <a:rPr lang="en-GB" sz="2800" strike="sngStrike" dirty="0">
                <a:solidFill>
                  <a:schemeClr val="accent5">
                    <a:lumMod val="50000"/>
                  </a:schemeClr>
                </a:solidFill>
                <a:latin typeface="Century Gothic" panose="020B0502020202020204" pitchFamily="34" charset="0"/>
              </a:rPr>
              <a:t>church</a:t>
            </a:r>
            <a:r>
              <a:rPr lang="en-GB" sz="2800" dirty="0">
                <a:solidFill>
                  <a:schemeClr val="accent5">
                    <a:lumMod val="50000"/>
                  </a:schemeClr>
                </a:solidFill>
                <a:latin typeface="Century Gothic" panose="020B0502020202020204" pitchFamily="34" charset="0"/>
              </a:rPr>
              <a:t>] is ugly.</a:t>
            </a:r>
          </a:p>
          <a:p>
            <a:pPr marL="285750" indent="-285750">
              <a:buFont typeface="Arial" panose="020B0604020202020204" pitchFamily="34" charset="0"/>
              <a:buChar char="•"/>
            </a:pPr>
            <a:r>
              <a:rPr lang="en-GB" sz="2800" dirty="0">
                <a:solidFill>
                  <a:schemeClr val="accent5">
                    <a:lumMod val="50000"/>
                  </a:schemeClr>
                </a:solidFill>
                <a:latin typeface="Century Gothic" panose="020B0502020202020204" pitchFamily="34" charset="0"/>
              </a:rPr>
              <a:t>The [</a:t>
            </a:r>
            <a:r>
              <a:rPr lang="en-GB" sz="2800" strike="sngStrike" dirty="0">
                <a:solidFill>
                  <a:schemeClr val="accent5">
                    <a:lumMod val="50000"/>
                  </a:schemeClr>
                </a:solidFill>
                <a:latin typeface="Century Gothic" panose="020B0502020202020204" pitchFamily="34" charset="0"/>
              </a:rPr>
              <a:t>city</a:t>
            </a:r>
            <a:r>
              <a:rPr lang="en-GB" sz="2800" dirty="0">
                <a:solidFill>
                  <a:schemeClr val="accent5">
                    <a:lumMod val="50000"/>
                  </a:schemeClr>
                </a:solidFill>
                <a:latin typeface="Century Gothic" panose="020B0502020202020204" pitchFamily="34" charset="0"/>
              </a:rPr>
              <a:t>] is expensive.</a:t>
            </a:r>
          </a:p>
          <a:p>
            <a:pPr marL="285750" indent="-285750">
              <a:buFont typeface="Arial" panose="020B0604020202020204" pitchFamily="34" charset="0"/>
              <a:buChar char="•"/>
            </a:pPr>
            <a:r>
              <a:rPr lang="en-GB" sz="2800" dirty="0">
                <a:solidFill>
                  <a:schemeClr val="accent5">
                    <a:lumMod val="50000"/>
                  </a:schemeClr>
                </a:solidFill>
                <a:latin typeface="Century Gothic" panose="020B0502020202020204" pitchFamily="34" charset="0"/>
              </a:rPr>
              <a:t>The [</a:t>
            </a:r>
            <a:r>
              <a:rPr lang="en-GB" sz="2800" strike="sngStrike" dirty="0">
                <a:solidFill>
                  <a:schemeClr val="accent5">
                    <a:lumMod val="50000"/>
                  </a:schemeClr>
                </a:solidFill>
                <a:latin typeface="Century Gothic" panose="020B0502020202020204" pitchFamily="34" charset="0"/>
              </a:rPr>
              <a:t>bank</a:t>
            </a:r>
            <a:r>
              <a:rPr lang="en-GB" sz="2800" dirty="0">
                <a:solidFill>
                  <a:schemeClr val="accent5">
                    <a:lumMod val="50000"/>
                  </a:schemeClr>
                </a:solidFill>
                <a:latin typeface="Century Gothic" panose="020B0502020202020204" pitchFamily="34" charset="0"/>
              </a:rPr>
              <a:t>] is famous.</a:t>
            </a:r>
          </a:p>
          <a:p>
            <a:pPr marL="285750" indent="-285750">
              <a:buFont typeface="Arial" panose="020B0604020202020204" pitchFamily="34" charset="0"/>
              <a:buChar char="•"/>
            </a:pPr>
            <a:r>
              <a:rPr lang="en-GB" sz="2800" dirty="0">
                <a:solidFill>
                  <a:schemeClr val="accent5">
                    <a:lumMod val="50000"/>
                  </a:schemeClr>
                </a:solidFill>
                <a:latin typeface="Century Gothic" panose="020B0502020202020204" pitchFamily="34" charset="0"/>
              </a:rPr>
              <a:t>The [</a:t>
            </a:r>
            <a:r>
              <a:rPr lang="en-GB" sz="2800" strike="sngStrike" dirty="0">
                <a:solidFill>
                  <a:schemeClr val="accent5">
                    <a:lumMod val="50000"/>
                  </a:schemeClr>
                </a:solidFill>
                <a:latin typeface="Century Gothic" panose="020B0502020202020204" pitchFamily="34" charset="0"/>
              </a:rPr>
              <a:t>girl</a:t>
            </a:r>
            <a:r>
              <a:rPr lang="en-GB" sz="2800" dirty="0">
                <a:solidFill>
                  <a:schemeClr val="accent5">
                    <a:lumMod val="50000"/>
                  </a:schemeClr>
                </a:solidFill>
                <a:latin typeface="Century Gothic" panose="020B0502020202020204" pitchFamily="34" charset="0"/>
              </a:rPr>
              <a:t>] is good-looking</a:t>
            </a:r>
            <a:r>
              <a:rPr lang="en-GB" sz="2800" dirty="0">
                <a:latin typeface="Century Gothic" panose="020B0502020202020204" pitchFamily="34" charset="0"/>
              </a:rPr>
              <a:t>.</a:t>
            </a: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0" y="-444885"/>
            <a:ext cx="2039319" cy="1325563"/>
          </a:xfrm>
        </p:spPr>
        <p:txBody>
          <a:bodyPr/>
          <a:lstStyle/>
          <a:p>
            <a:pPr rtl="0" eaLnBrk="1" latinLnBrk="0" hangingPunct="1"/>
            <a:r>
              <a:rPr lang="en-GB" sz="1800" b="1" kern="1200" dirty="0">
                <a:solidFill>
                  <a:srgbClr val="203864"/>
                </a:solidFill>
                <a:effectLst/>
                <a:latin typeface="Century Gothic" panose="020B0502020202020204" pitchFamily="34" charset="0"/>
                <a:ea typeface="+mn-ea"/>
                <a:cs typeface="+mn-cs"/>
              </a:rPr>
              <a:t>Persona A</a:t>
            </a:r>
            <a:endParaRPr lang="en-GB" dirty="0">
              <a:effectLst/>
            </a:endParaRPr>
          </a:p>
        </p:txBody>
      </p:sp>
      <p:sp>
        <p:nvSpPr>
          <p:cNvPr id="7"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92069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0" y="-356240"/>
            <a:ext cx="549676" cy="1325563"/>
          </a:xfrm>
        </p:spPr>
        <p:txBody>
          <a:bodyPr/>
          <a:lstStyle/>
          <a:p>
            <a:pPr rtl="0" eaLnBrk="1" fontAlgn="auto" latinLnBrk="0" hangingPunct="1"/>
            <a:r>
              <a:rPr lang="en-GB" sz="2000" b="1" i="0" kern="1200" spc="0" baseline="0" dirty="0">
                <a:ln>
                  <a:noFill/>
                </a:ln>
                <a:solidFill>
                  <a:srgbClr val="000066"/>
                </a:solidFill>
                <a:effectLst/>
                <a:latin typeface="Century Gothic" panose="020B0502020202020204" pitchFamily="34" charset="0"/>
                <a:ea typeface="+mn-ea"/>
                <a:cs typeface="+mn-cs"/>
              </a:rPr>
              <a:t>1.</a:t>
            </a:r>
            <a:endParaRPr lang="en-GB" dirty="0">
              <a:effectLst/>
            </a:endParaRPr>
          </a:p>
        </p:txBody>
      </p:sp>
      <p:pic>
        <p:nvPicPr>
          <p:cNvPr id="4" name="Picture 3" descr="spain-5314946_6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109" y="146095"/>
            <a:ext cx="2693784" cy="1708178"/>
          </a:xfrm>
          <a:prstGeom prst="rect">
            <a:avLst/>
          </a:prstGeom>
        </p:spPr>
      </p:pic>
      <p:sp>
        <p:nvSpPr>
          <p:cNvPr id="22" name="Rectangle 21">
            <a:extLst>
              <a:ext uri="{FF2B5EF4-FFF2-40B4-BE49-F238E27FC236}">
                <a16:creationId xmlns:a16="http://schemas.microsoft.com/office/drawing/2014/main" id="{A49F4DFD-7E54-4AE5-8D10-AA648819E683}"/>
              </a:ext>
            </a:extLst>
          </p:cNvPr>
          <p:cNvSpPr/>
          <p:nvPr/>
        </p:nvSpPr>
        <p:spPr>
          <a:xfrm>
            <a:off x="387255" y="16747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pic>
        <p:nvPicPr>
          <p:cNvPr id="3" name="Picture 2" descr="vegetable stand photo">
            <a:extLst>
              <a:ext uri="{FF2B5EF4-FFF2-40B4-BE49-F238E27FC236}">
                <a16:creationId xmlns:a16="http://schemas.microsoft.com/office/drawing/2014/main" id="{633713CB-D377-4D97-9D05-FE3613FD108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2637"/>
          <a:stretch/>
        </p:blipFill>
        <p:spPr bwMode="auto">
          <a:xfrm>
            <a:off x="3523970" y="2048298"/>
            <a:ext cx="2228704" cy="1917676"/>
          </a:xfrm>
          <a:prstGeom prst="rect">
            <a:avLst/>
          </a:prstGeom>
          <a:noFill/>
          <a:ln w="38100">
            <a:solidFill>
              <a:schemeClr val="tx1"/>
            </a:solidFill>
          </a:ln>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D5DA15-135C-4898-9CD6-6638224818C6}"/>
              </a:ext>
            </a:extLst>
          </p:cNvPr>
          <p:cNvSpPr txBox="1"/>
          <p:nvPr/>
        </p:nvSpPr>
        <p:spPr>
          <a:xfrm>
            <a:off x="0" y="2585730"/>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0" y="4338330"/>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pic>
        <p:nvPicPr>
          <p:cNvPr id="7" name="Picture 4" descr="gray concrete church">
            <a:extLst>
              <a:ext uri="{FF2B5EF4-FFF2-40B4-BE49-F238E27FC236}">
                <a16:creationId xmlns:a16="http://schemas.microsoft.com/office/drawing/2014/main" id="{4ECB5416-5770-4A1E-87C4-D73052E7F4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753" y="4200264"/>
            <a:ext cx="2963421" cy="1976601"/>
          </a:xfrm>
          <a:prstGeom prst="rect">
            <a:avLst/>
          </a:prstGeom>
          <a:noFill/>
          <a:ln w="31750">
            <a:solidFill>
              <a:schemeClr val="tx1"/>
            </a:solidFill>
          </a:ln>
          <a:extLst>
            <a:ext uri="{909E8E84-426E-40dd-AFC4-6F175D3DCCD1}">
              <a14:hiddenFill xmlns=""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AF3F02-119E-4FE3-A9CC-679FEEFECB6E}"/>
              </a:ext>
            </a:extLst>
          </p:cNvPr>
          <p:cNvSpPr txBox="1"/>
          <p:nvPr/>
        </p:nvSpPr>
        <p:spPr>
          <a:xfrm>
            <a:off x="5881173" y="118930"/>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5900738" y="2607026"/>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5993503" y="4447052"/>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6.</a:t>
            </a:r>
          </a:p>
        </p:txBody>
      </p:sp>
      <p:pic>
        <p:nvPicPr>
          <p:cNvPr id="11" name="Picture 2" descr="gray and blue Open signage">
            <a:extLst>
              <a:ext uri="{FF2B5EF4-FFF2-40B4-BE49-F238E27FC236}">
                <a16:creationId xmlns:a16="http://schemas.microsoft.com/office/drawing/2014/main" id="{12477589-D1FC-488D-A4E6-031FBAB6BAF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286" b="4306"/>
          <a:stretch/>
        </p:blipFill>
        <p:spPr bwMode="auto">
          <a:xfrm>
            <a:off x="8619475" y="2369681"/>
            <a:ext cx="3342594" cy="1904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2" name="Picture 2" descr="red curtain stage">
            <a:extLst>
              <a:ext uri="{FF2B5EF4-FFF2-40B4-BE49-F238E27FC236}">
                <a16:creationId xmlns:a16="http://schemas.microsoft.com/office/drawing/2014/main" id="{43421203-E0EE-4874-8B96-F2967E3695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96178" y="70740"/>
            <a:ext cx="2656460" cy="2002971"/>
          </a:xfrm>
          <a:prstGeom prst="rect">
            <a:avLst/>
          </a:prstGeom>
          <a:ln w="57150" cap="sq" cmpd="thickThin">
            <a:solidFill>
              <a:schemeClr val="tx1"/>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pic>
        <p:nvPicPr>
          <p:cNvPr id="13" name="Picture 2" descr="aerial photograph of city buildings">
            <a:extLst>
              <a:ext uri="{FF2B5EF4-FFF2-40B4-BE49-F238E27FC236}">
                <a16:creationId xmlns:a16="http://schemas.microsoft.com/office/drawing/2014/main" id="{D08F8534-038C-4571-A932-F56583695D5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6678" b="50450"/>
          <a:stretch/>
        </p:blipFill>
        <p:spPr bwMode="auto">
          <a:xfrm>
            <a:off x="6404320" y="2332213"/>
            <a:ext cx="1995388" cy="1979091"/>
          </a:xfrm>
          <a:prstGeom prst="rect">
            <a:avLst/>
          </a:prstGeom>
          <a:noFill/>
          <a:ln w="57150">
            <a:solidFill>
              <a:schemeClr val="tx1"/>
            </a:solidFill>
          </a:ln>
          <a:extLst>
            <a:ext uri="{909E8E84-426E-40dd-AFC4-6F175D3DCCD1}">
              <a14:hiddenFill xmlns="" xmlns:a14="http://schemas.microsoft.com/office/drawing/2010/main">
                <a:solidFill>
                  <a:srgbClr val="FFFFFF"/>
                </a:solidFill>
              </a14:hiddenFill>
            </a:ext>
          </a:extLst>
        </p:spPr>
      </p:pic>
      <p:pic>
        <p:nvPicPr>
          <p:cNvPr id="15" name="Picture 2" descr="man and woman sitting on chairs">
            <a:extLst>
              <a:ext uri="{FF2B5EF4-FFF2-40B4-BE49-F238E27FC236}">
                <a16:creationId xmlns:a16="http://schemas.microsoft.com/office/drawing/2014/main" id="{F65D340E-00D7-4589-9A5B-DC780FA257C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6670" y="2051680"/>
            <a:ext cx="3054299" cy="1899774"/>
          </a:xfrm>
          <a:prstGeom prst="rect">
            <a:avLst/>
          </a:prstGeom>
          <a:noFill/>
          <a:ln w="38100">
            <a:solidFill>
              <a:schemeClr val="tx1"/>
            </a:solidFill>
          </a:ln>
          <a:extLst>
            <a:ext uri="{909E8E84-426E-40dd-AFC4-6F175D3DCCD1}">
              <a14:hiddenFill xmlns="" xmlns:a14="http://schemas.microsoft.com/office/drawing/2010/main">
                <a:solidFill>
                  <a:srgbClr val="FFFFFF"/>
                </a:solidFill>
              </a14:hiddenFill>
            </a:ext>
          </a:extLst>
        </p:spPr>
      </p:pic>
      <p:pic>
        <p:nvPicPr>
          <p:cNvPr id="16" name="Picture 2" descr="people walking on gray concrete road">
            <a:extLst>
              <a:ext uri="{FF2B5EF4-FFF2-40B4-BE49-F238E27FC236}">
                <a16:creationId xmlns:a16="http://schemas.microsoft.com/office/drawing/2014/main" id="{5D18E4E7-599D-427C-80E9-905D396BCED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4645"/>
          <a:stretch/>
        </p:blipFill>
        <p:spPr bwMode="auto">
          <a:xfrm>
            <a:off x="3523970" y="4184081"/>
            <a:ext cx="2287275" cy="1992639"/>
          </a:xfrm>
          <a:prstGeom prst="rect">
            <a:avLst/>
          </a:prstGeom>
          <a:noFill/>
          <a:ln w="38100">
            <a:solidFill>
              <a:schemeClr val="tx1"/>
            </a:solidFill>
          </a:ln>
          <a:extLst>
            <a:ext uri="{909E8E84-426E-40dd-AFC4-6F175D3DCCD1}">
              <a14:hiddenFill xmlns=""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492C71B-5295-478A-81D4-28F38F862339}"/>
              </a:ext>
            </a:extLst>
          </p:cNvPr>
          <p:cNvSpPr txBox="1"/>
          <p:nvPr/>
        </p:nvSpPr>
        <p:spPr>
          <a:xfrm rot="21387067">
            <a:off x="4517325" y="5705995"/>
            <a:ext cx="1748790" cy="523220"/>
          </a:xfrm>
          <a:prstGeom prst="rect">
            <a:avLst/>
          </a:prstGeom>
          <a:noFill/>
        </p:spPr>
        <p:txBody>
          <a:bodyPr wrap="square" rtlCol="0">
            <a:spAutoFit/>
          </a:bodyPr>
          <a:lstStyle/>
          <a:p>
            <a:r>
              <a:rPr lang="en-GB" sz="2800" dirty="0">
                <a:latin typeface="Century Gothic" panose="020B0502020202020204" pitchFamily="34" charset="0"/>
              </a:rPr>
              <a:t>centre</a:t>
            </a:r>
          </a:p>
        </p:txBody>
      </p:sp>
      <p:pic>
        <p:nvPicPr>
          <p:cNvPr id="18" name="Picture 6" descr="Empire State Building">
            <a:extLst>
              <a:ext uri="{FF2B5EF4-FFF2-40B4-BE49-F238E27FC236}">
                <a16:creationId xmlns:a16="http://schemas.microsoft.com/office/drawing/2014/main" id="{0D023D63-D8E4-494E-B1B4-1235C6C67B5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4133"/>
          <a:stretch/>
        </p:blipFill>
        <p:spPr bwMode="auto">
          <a:xfrm>
            <a:off x="6404321" y="38351"/>
            <a:ext cx="2819168" cy="2092078"/>
          </a:xfrm>
          <a:prstGeom prst="rect">
            <a:avLst/>
          </a:prstGeom>
          <a:noFill/>
          <a:ln w="38100">
            <a:solidFill>
              <a:schemeClr val="tx1"/>
            </a:solidFill>
          </a:ln>
          <a:extLst>
            <a:ext uri="{909E8E84-426E-40dd-AFC4-6F175D3DCCD1}">
              <a14:hiddenFill xmlns=""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D86218E-1FF5-437B-B4BD-7BA3CAB9CF30}"/>
              </a:ext>
            </a:extLst>
          </p:cNvPr>
          <p:cNvSpPr txBox="1"/>
          <p:nvPr/>
        </p:nvSpPr>
        <p:spPr>
          <a:xfrm rot="21387067">
            <a:off x="7345115" y="26563"/>
            <a:ext cx="1748790" cy="523220"/>
          </a:xfrm>
          <a:prstGeom prst="rect">
            <a:avLst/>
          </a:prstGeom>
          <a:noFill/>
        </p:spPr>
        <p:txBody>
          <a:bodyPr wrap="square" rtlCol="0">
            <a:spAutoFit/>
          </a:bodyPr>
          <a:lstStyle/>
          <a:p>
            <a:r>
              <a:rPr lang="en-GB" sz="2800" dirty="0">
                <a:latin typeface="Century Gothic" panose="020B0502020202020204" pitchFamily="34" charset="0"/>
              </a:rPr>
              <a:t>city</a:t>
            </a:r>
          </a:p>
        </p:txBody>
      </p:sp>
      <p:pic>
        <p:nvPicPr>
          <p:cNvPr id="20" name="Picture 8" descr="man wearing blue white stripe shirt leaning on the wall">
            <a:extLst>
              <a:ext uri="{FF2B5EF4-FFF2-40B4-BE49-F238E27FC236}">
                <a16:creationId xmlns:a16="http://schemas.microsoft.com/office/drawing/2014/main" id="{E6C1CE8B-1B5C-4AC3-9222-F0B86672434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61070" y="4548960"/>
            <a:ext cx="2633503" cy="1756547"/>
          </a:xfrm>
          <a:prstGeom prst="rect">
            <a:avLst/>
          </a:prstGeom>
          <a:noFill/>
          <a:ln w="38100">
            <a:solidFill>
              <a:schemeClr val="tx1"/>
            </a:solidFill>
          </a:ln>
          <a:extLst>
            <a:ext uri="{909E8E84-426E-40dd-AFC4-6F175D3DCCD1}">
              <a14:hiddenFill xmlns="" xmlns:a14="http://schemas.microsoft.com/office/drawing/2010/main">
                <a:solidFill>
                  <a:srgbClr val="FFFFFF"/>
                </a:solidFill>
              </a14:hiddenFill>
            </a:ext>
          </a:extLst>
        </p:spPr>
      </p:pic>
      <p:pic>
        <p:nvPicPr>
          <p:cNvPr id="21" name="Picture 10" descr="woman wearing black knitted cap">
            <a:extLst>
              <a:ext uri="{FF2B5EF4-FFF2-40B4-BE49-F238E27FC236}">
                <a16:creationId xmlns:a16="http://schemas.microsoft.com/office/drawing/2014/main" id="{FDFF9744-73CA-4330-B2EB-6A3F3B0C6D7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18261" y="4521832"/>
            <a:ext cx="2664164" cy="1776997"/>
          </a:xfrm>
          <a:prstGeom prst="rect">
            <a:avLst/>
          </a:prstGeom>
          <a:noFill/>
          <a:ln w="38100">
            <a:solidFill>
              <a:schemeClr val="tx1"/>
            </a:solidFill>
          </a:ln>
          <a:extLst>
            <a:ext uri="{909E8E84-426E-40dd-AFC4-6F175D3DCCD1}">
              <a14:hiddenFill xmlns=""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6F0DA585-461D-489B-A507-0BDCB144C559}"/>
              </a:ext>
            </a:extLst>
          </p:cNvPr>
          <p:cNvSpPr/>
          <p:nvPr/>
        </p:nvSpPr>
        <p:spPr>
          <a:xfrm>
            <a:off x="342298" y="2030873"/>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493734" y="2019727"/>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374754" y="41856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522999" y="4159425"/>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392087" y="383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404971" y="60400"/>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375055" y="2330482"/>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8576315" y="2330482"/>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338791" y="4521832"/>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27215" y="4505632"/>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pic>
        <p:nvPicPr>
          <p:cNvPr id="35" name="Picture 34" descr="512px-Museo_del_Prado_(Madrid)_15.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79611" y="155666"/>
            <a:ext cx="2641272" cy="1733475"/>
          </a:xfrm>
          <a:prstGeom prst="rect">
            <a:avLst/>
          </a:prstGeom>
        </p:spPr>
      </p:pic>
      <p:sp>
        <p:nvSpPr>
          <p:cNvPr id="23" name="Rectangle 22">
            <a:extLst>
              <a:ext uri="{FF2B5EF4-FFF2-40B4-BE49-F238E27FC236}">
                <a16:creationId xmlns:a16="http://schemas.microsoft.com/office/drawing/2014/main" id="{0B8C0821-AA0D-4180-882B-F3C574E9ECDB}"/>
              </a:ext>
            </a:extLst>
          </p:cNvPr>
          <p:cNvSpPr/>
          <p:nvPr/>
        </p:nvSpPr>
        <p:spPr>
          <a:xfrm>
            <a:off x="3087592" y="152644"/>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Tree>
    <p:extLst>
      <p:ext uri="{BB962C8B-B14F-4D97-AF65-F5344CB8AC3E}">
        <p14:creationId xmlns:p14="http://schemas.microsoft.com/office/powerpoint/2010/main" val="1244549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829E80-B3F4-4DD6-A600-18FA35590015}"/>
              </a:ext>
            </a:extLst>
          </p:cNvPr>
          <p:cNvSpPr txBox="1"/>
          <p:nvPr/>
        </p:nvSpPr>
        <p:spPr>
          <a:xfrm>
            <a:off x="624633" y="1696675"/>
            <a:ext cx="10108719"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1) __________________.</a:t>
            </a:r>
          </a:p>
        </p:txBody>
      </p:sp>
      <p:sp>
        <p:nvSpPr>
          <p:cNvPr id="4" name="TextBox 3">
            <a:extLst>
              <a:ext uri="{FF2B5EF4-FFF2-40B4-BE49-F238E27FC236}">
                <a16:creationId xmlns:a16="http://schemas.microsoft.com/office/drawing/2014/main" id="{2BD297F0-8C3F-4311-B101-644EB941D960}"/>
              </a:ext>
            </a:extLst>
          </p:cNvPr>
          <p:cNvSpPr txBox="1"/>
          <p:nvPr/>
        </p:nvSpPr>
        <p:spPr>
          <a:xfrm>
            <a:off x="624633" y="2410651"/>
            <a:ext cx="6052392"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2) ________________________.</a:t>
            </a:r>
          </a:p>
        </p:txBody>
      </p:sp>
      <p:sp>
        <p:nvSpPr>
          <p:cNvPr id="5" name="TextBox 4">
            <a:extLst>
              <a:ext uri="{FF2B5EF4-FFF2-40B4-BE49-F238E27FC236}">
                <a16:creationId xmlns:a16="http://schemas.microsoft.com/office/drawing/2014/main" id="{3C60C945-65B2-4A01-8230-50FB2426D43E}"/>
              </a:ext>
            </a:extLst>
          </p:cNvPr>
          <p:cNvSpPr txBox="1"/>
          <p:nvPr/>
        </p:nvSpPr>
        <p:spPr>
          <a:xfrm>
            <a:off x="624633" y="3155216"/>
            <a:ext cx="6300976"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3) _______________________.</a:t>
            </a:r>
          </a:p>
        </p:txBody>
      </p:sp>
      <p:sp>
        <p:nvSpPr>
          <p:cNvPr id="6" name="TextBox 5">
            <a:extLst>
              <a:ext uri="{FF2B5EF4-FFF2-40B4-BE49-F238E27FC236}">
                <a16:creationId xmlns:a16="http://schemas.microsoft.com/office/drawing/2014/main" id="{2C7ECE0E-2DD5-44A9-A790-D467912EB4EB}"/>
              </a:ext>
            </a:extLst>
          </p:cNvPr>
          <p:cNvSpPr txBox="1"/>
          <p:nvPr/>
        </p:nvSpPr>
        <p:spPr>
          <a:xfrm>
            <a:off x="624633" y="3823031"/>
            <a:ext cx="5354716"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4) ______________________. </a:t>
            </a:r>
          </a:p>
        </p:txBody>
      </p:sp>
      <p:sp>
        <p:nvSpPr>
          <p:cNvPr id="7" name="TextBox 6">
            <a:extLst>
              <a:ext uri="{FF2B5EF4-FFF2-40B4-BE49-F238E27FC236}">
                <a16:creationId xmlns:a16="http://schemas.microsoft.com/office/drawing/2014/main" id="{75DA0F3D-7780-4815-922B-D9F53A8FB5C3}"/>
              </a:ext>
            </a:extLst>
          </p:cNvPr>
          <p:cNvSpPr txBox="1"/>
          <p:nvPr/>
        </p:nvSpPr>
        <p:spPr>
          <a:xfrm>
            <a:off x="624633" y="4597077"/>
            <a:ext cx="5828704"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5) _____________________.</a:t>
            </a:r>
          </a:p>
        </p:txBody>
      </p:sp>
      <p:sp>
        <p:nvSpPr>
          <p:cNvPr id="8" name="TextBox 7">
            <a:extLst>
              <a:ext uri="{FF2B5EF4-FFF2-40B4-BE49-F238E27FC236}">
                <a16:creationId xmlns:a16="http://schemas.microsoft.com/office/drawing/2014/main" id="{9713803A-BA17-4668-B6F4-B02233CFE212}"/>
              </a:ext>
            </a:extLst>
          </p:cNvPr>
          <p:cNvSpPr txBox="1"/>
          <p:nvPr/>
        </p:nvSpPr>
        <p:spPr>
          <a:xfrm>
            <a:off x="1390580" y="1615231"/>
            <a:ext cx="3325324"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La plaza es fea</a:t>
            </a:r>
          </a:p>
        </p:txBody>
      </p:sp>
      <p:sp>
        <p:nvSpPr>
          <p:cNvPr id="9" name="TextBox 8">
            <a:extLst>
              <a:ext uri="{FF2B5EF4-FFF2-40B4-BE49-F238E27FC236}">
                <a16:creationId xmlns:a16="http://schemas.microsoft.com/office/drawing/2014/main" id="{0BD30566-E73D-491A-8995-03B59A1BC5B1}"/>
              </a:ext>
            </a:extLst>
          </p:cNvPr>
          <p:cNvSpPr txBox="1"/>
          <p:nvPr/>
        </p:nvSpPr>
        <p:spPr>
          <a:xfrm>
            <a:off x="1390580" y="2339947"/>
            <a:ext cx="5165077"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El mercado es barato</a:t>
            </a:r>
          </a:p>
        </p:txBody>
      </p:sp>
      <p:sp>
        <p:nvSpPr>
          <p:cNvPr id="10" name="TextBox 9">
            <a:extLst>
              <a:ext uri="{FF2B5EF4-FFF2-40B4-BE49-F238E27FC236}">
                <a16:creationId xmlns:a16="http://schemas.microsoft.com/office/drawing/2014/main" id="{ED42809D-35C0-4924-80F6-2A510D6BCE93}"/>
              </a:ext>
            </a:extLst>
          </p:cNvPr>
          <p:cNvSpPr txBox="1"/>
          <p:nvPr/>
        </p:nvSpPr>
        <p:spPr>
          <a:xfrm>
            <a:off x="1389623" y="4511076"/>
            <a:ext cx="4912064"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La tienda es cara</a:t>
            </a:r>
          </a:p>
        </p:txBody>
      </p:sp>
      <p:sp>
        <p:nvSpPr>
          <p:cNvPr id="11" name="TextBox 10">
            <a:extLst>
              <a:ext uri="{FF2B5EF4-FFF2-40B4-BE49-F238E27FC236}">
                <a16:creationId xmlns:a16="http://schemas.microsoft.com/office/drawing/2014/main" id="{DEB1876B-A977-40DD-901E-9515E445038C}"/>
              </a:ext>
            </a:extLst>
          </p:cNvPr>
          <p:cNvSpPr txBox="1"/>
          <p:nvPr/>
        </p:nvSpPr>
        <p:spPr>
          <a:xfrm>
            <a:off x="1393983" y="3050096"/>
            <a:ext cx="4263868"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La iglesia es famosa</a:t>
            </a:r>
          </a:p>
        </p:txBody>
      </p:sp>
      <p:sp>
        <p:nvSpPr>
          <p:cNvPr id="12" name="TextBox 11">
            <a:extLst>
              <a:ext uri="{FF2B5EF4-FFF2-40B4-BE49-F238E27FC236}">
                <a16:creationId xmlns:a16="http://schemas.microsoft.com/office/drawing/2014/main" id="{1AB0B2D4-1A17-433E-BC58-94BBE6CF3545}"/>
              </a:ext>
            </a:extLst>
          </p:cNvPr>
          <p:cNvSpPr txBox="1"/>
          <p:nvPr/>
        </p:nvSpPr>
        <p:spPr>
          <a:xfrm>
            <a:off x="1389623" y="3743300"/>
            <a:ext cx="4522412"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El teatro es bueno</a:t>
            </a:r>
          </a:p>
        </p:txBody>
      </p:sp>
      <p:sp>
        <p:nvSpPr>
          <p:cNvPr id="13" name="TextBox 12">
            <a:extLst>
              <a:ext uri="{FF2B5EF4-FFF2-40B4-BE49-F238E27FC236}">
                <a16:creationId xmlns:a16="http://schemas.microsoft.com/office/drawing/2014/main" id="{D1A4532C-FE1E-43E3-B211-DC275A75A63E}"/>
              </a:ext>
            </a:extLst>
          </p:cNvPr>
          <p:cNvSpPr txBox="1"/>
          <p:nvPr/>
        </p:nvSpPr>
        <p:spPr>
          <a:xfrm>
            <a:off x="624633" y="5285871"/>
            <a:ext cx="5597592"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6) ______________________.</a:t>
            </a:r>
          </a:p>
        </p:txBody>
      </p:sp>
      <p:sp>
        <p:nvSpPr>
          <p:cNvPr id="14" name="TextBox 13">
            <a:extLst>
              <a:ext uri="{FF2B5EF4-FFF2-40B4-BE49-F238E27FC236}">
                <a16:creationId xmlns:a16="http://schemas.microsoft.com/office/drawing/2014/main" id="{EC134D05-6AD1-4AA1-8211-2DBE44958836}"/>
              </a:ext>
            </a:extLst>
          </p:cNvPr>
          <p:cNvSpPr txBox="1"/>
          <p:nvPr/>
        </p:nvSpPr>
        <p:spPr>
          <a:xfrm>
            <a:off x="1389623" y="5243831"/>
            <a:ext cx="5341432"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El chico </a:t>
            </a:r>
            <a:r>
              <a:rPr lang="en-GB" sz="3200" dirty="0" err="1">
                <a:solidFill>
                  <a:srgbClr val="E56700"/>
                </a:solidFill>
                <a:latin typeface="Century Gothic" panose="020B0502020202020204" pitchFamily="34" charset="0"/>
              </a:rPr>
              <a:t>es</a:t>
            </a:r>
            <a:r>
              <a:rPr lang="en-GB" sz="3200" dirty="0">
                <a:solidFill>
                  <a:srgbClr val="E56700"/>
                </a:solidFill>
                <a:latin typeface="Century Gothic" panose="020B0502020202020204" pitchFamily="34" charset="0"/>
              </a:rPr>
              <a:t> </a:t>
            </a:r>
            <a:r>
              <a:rPr lang="en-GB" sz="3200" dirty="0" err="1">
                <a:solidFill>
                  <a:srgbClr val="E56700"/>
                </a:solidFill>
                <a:latin typeface="Century Gothic" panose="020B0502020202020204" pitchFamily="34" charset="0"/>
              </a:rPr>
              <a:t>guapo</a:t>
            </a:r>
            <a:endParaRPr lang="en-GB" sz="3200" dirty="0">
              <a:solidFill>
                <a:srgbClr val="E56700"/>
              </a:solidFill>
              <a:latin typeface="Century Gothic" panose="020B0502020202020204" pitchFamily="34" charset="0"/>
            </a:endParaRPr>
          </a:p>
        </p:txBody>
      </p:sp>
      <p:sp>
        <p:nvSpPr>
          <p:cNvPr id="17" name="Title 16">
            <a:extLst>
              <a:ext uri="{FF2B5EF4-FFF2-40B4-BE49-F238E27FC236}">
                <a16:creationId xmlns:a16="http://schemas.microsoft.com/office/drawing/2014/main" id="{23D0AE0E-B791-4AAA-86C0-D4DEE0A98F86}"/>
              </a:ext>
            </a:extLst>
          </p:cNvPr>
          <p:cNvSpPr>
            <a:spLocks noGrp="1"/>
          </p:cNvSpPr>
          <p:nvPr>
            <p:ph type="title"/>
          </p:nvPr>
        </p:nvSpPr>
        <p:spPr>
          <a:xfrm>
            <a:off x="306968" y="195032"/>
            <a:ext cx="6146369" cy="1325563"/>
          </a:xfrm>
        </p:spPr>
        <p:txBody>
          <a:bodyPr/>
          <a:lstStyle/>
          <a:p>
            <a:pPr rtl="0" eaLnBrk="1" latinLnBrk="0" hangingPunct="1"/>
            <a:r>
              <a:rPr lang="en-GB" sz="3200" kern="1200" dirty="0">
                <a:solidFill>
                  <a:srgbClr val="203864"/>
                </a:solidFill>
                <a:effectLst/>
                <a:latin typeface="Century Gothic" panose="020B0502020202020204" pitchFamily="34" charset="0"/>
                <a:ea typeface="+mn-ea"/>
                <a:cs typeface="+mn-cs"/>
              </a:rPr>
              <a:t>Persona B</a:t>
            </a:r>
            <a:endParaRPr lang="en-GB" dirty="0">
              <a:effectLst/>
            </a:endParaRPr>
          </a:p>
          <a:p>
            <a:pPr rtl="0" eaLnBrk="1" latinLnBrk="0" hangingPunct="1"/>
            <a:r>
              <a:rPr lang="en-GB" sz="3200" kern="1200" dirty="0" err="1">
                <a:solidFill>
                  <a:srgbClr val="203864"/>
                </a:solidFill>
                <a:effectLst/>
                <a:latin typeface="Century Gothic" panose="020B0502020202020204" pitchFamily="34" charset="0"/>
                <a:ea typeface="+mn-ea"/>
                <a:cs typeface="+mn-cs"/>
              </a:rPr>
              <a:t>Escucha</a:t>
            </a:r>
            <a:r>
              <a:rPr lang="en-GB" sz="3200" kern="1200" dirty="0">
                <a:solidFill>
                  <a:srgbClr val="203864"/>
                </a:solidFill>
                <a:effectLst/>
                <a:latin typeface="Century Gothic" panose="020B0502020202020204" pitchFamily="34" charset="0"/>
                <a:ea typeface="+mn-ea"/>
                <a:cs typeface="+mn-cs"/>
              </a:rPr>
              <a:t>. Escribe las 6 </a:t>
            </a:r>
            <a:r>
              <a:rPr lang="en-GB" sz="3200" kern="1200" dirty="0" err="1">
                <a:solidFill>
                  <a:srgbClr val="203864"/>
                </a:solidFill>
                <a:effectLst/>
                <a:latin typeface="Century Gothic" panose="020B0502020202020204" pitchFamily="34" charset="0"/>
                <a:ea typeface="+mn-ea"/>
                <a:cs typeface="+mn-cs"/>
              </a:rPr>
              <a:t>frases</a:t>
            </a:r>
            <a:r>
              <a:rPr lang="en-GB" sz="3200" kern="1200" dirty="0">
                <a:solidFill>
                  <a:srgbClr val="203864"/>
                </a:solidFill>
                <a:effectLst/>
                <a:latin typeface="Century Gothic" panose="020B0502020202020204" pitchFamily="34" charset="0"/>
                <a:ea typeface="+mn-ea"/>
                <a:cs typeface="+mn-cs"/>
              </a:rPr>
              <a:t>. </a:t>
            </a:r>
            <a:endParaRPr lang="en-GB" dirty="0">
              <a:effectLst/>
            </a:endParaRPr>
          </a:p>
        </p:txBody>
      </p:sp>
      <p:sp>
        <p:nvSpPr>
          <p:cNvPr id="15" name="Rounded Rectangle 11">
            <a:extLst>
              <a:ext uri="{FF2B5EF4-FFF2-40B4-BE49-F238E27FC236}">
                <a16:creationId xmlns:a16="http://schemas.microsoft.com/office/drawing/2014/main" id="{A316DD52-7894-4A75-969C-CA0645DA2978}"/>
              </a:ext>
            </a:extLst>
          </p:cNvPr>
          <p:cNvSpPr/>
          <p:nvPr/>
        </p:nvSpPr>
        <p:spPr>
          <a:xfrm>
            <a:off x="9212580" y="258166"/>
            <a:ext cx="271556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828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675A3B-B25B-4259-97A0-510B88E34A79}"/>
              </a:ext>
            </a:extLst>
          </p:cNvPr>
          <p:cNvSpPr txBox="1"/>
          <p:nvPr/>
        </p:nvSpPr>
        <p:spPr>
          <a:xfrm>
            <a:off x="624633" y="1696675"/>
            <a:ext cx="10108719"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1) ________________________.</a:t>
            </a:r>
          </a:p>
        </p:txBody>
      </p:sp>
      <p:sp>
        <p:nvSpPr>
          <p:cNvPr id="4" name="TextBox 3">
            <a:extLst>
              <a:ext uri="{FF2B5EF4-FFF2-40B4-BE49-F238E27FC236}">
                <a16:creationId xmlns:a16="http://schemas.microsoft.com/office/drawing/2014/main" id="{DA2B492C-3827-42EE-901E-11CB4F5843CB}"/>
              </a:ext>
            </a:extLst>
          </p:cNvPr>
          <p:cNvSpPr txBox="1"/>
          <p:nvPr/>
        </p:nvSpPr>
        <p:spPr>
          <a:xfrm>
            <a:off x="624633" y="2410651"/>
            <a:ext cx="6052392"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2) ________________________.</a:t>
            </a:r>
          </a:p>
        </p:txBody>
      </p:sp>
      <p:sp>
        <p:nvSpPr>
          <p:cNvPr id="5" name="TextBox 4">
            <a:extLst>
              <a:ext uri="{FF2B5EF4-FFF2-40B4-BE49-F238E27FC236}">
                <a16:creationId xmlns:a16="http://schemas.microsoft.com/office/drawing/2014/main" id="{F3C21A79-CD15-40A3-A430-D008A6834E40}"/>
              </a:ext>
            </a:extLst>
          </p:cNvPr>
          <p:cNvSpPr txBox="1"/>
          <p:nvPr/>
        </p:nvSpPr>
        <p:spPr>
          <a:xfrm>
            <a:off x="624632" y="3155216"/>
            <a:ext cx="6385767"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3) ____________________.</a:t>
            </a:r>
          </a:p>
        </p:txBody>
      </p:sp>
      <p:sp>
        <p:nvSpPr>
          <p:cNvPr id="6" name="TextBox 5">
            <a:extLst>
              <a:ext uri="{FF2B5EF4-FFF2-40B4-BE49-F238E27FC236}">
                <a16:creationId xmlns:a16="http://schemas.microsoft.com/office/drawing/2014/main" id="{4FD2F89E-F062-4640-B293-D3CC2DF58D26}"/>
              </a:ext>
            </a:extLst>
          </p:cNvPr>
          <p:cNvSpPr txBox="1"/>
          <p:nvPr/>
        </p:nvSpPr>
        <p:spPr>
          <a:xfrm>
            <a:off x="624633" y="3823031"/>
            <a:ext cx="5354716"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4) ______________________. </a:t>
            </a:r>
          </a:p>
        </p:txBody>
      </p:sp>
      <p:sp>
        <p:nvSpPr>
          <p:cNvPr id="7" name="TextBox 6">
            <a:extLst>
              <a:ext uri="{FF2B5EF4-FFF2-40B4-BE49-F238E27FC236}">
                <a16:creationId xmlns:a16="http://schemas.microsoft.com/office/drawing/2014/main" id="{B0716649-7766-439F-873B-5D65AA1B2D03}"/>
              </a:ext>
            </a:extLst>
          </p:cNvPr>
          <p:cNvSpPr txBox="1"/>
          <p:nvPr/>
        </p:nvSpPr>
        <p:spPr>
          <a:xfrm>
            <a:off x="624633" y="4597077"/>
            <a:ext cx="5828704"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5) _____________________.</a:t>
            </a:r>
          </a:p>
        </p:txBody>
      </p:sp>
      <p:sp>
        <p:nvSpPr>
          <p:cNvPr id="8" name="TextBox 7">
            <a:extLst>
              <a:ext uri="{FF2B5EF4-FFF2-40B4-BE49-F238E27FC236}">
                <a16:creationId xmlns:a16="http://schemas.microsoft.com/office/drawing/2014/main" id="{365F99F4-3C56-4620-B231-3CD2EC9C37B9}"/>
              </a:ext>
            </a:extLst>
          </p:cNvPr>
          <p:cNvSpPr txBox="1"/>
          <p:nvPr/>
        </p:nvSpPr>
        <p:spPr>
          <a:xfrm>
            <a:off x="1390580" y="1615231"/>
            <a:ext cx="451492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El museo es barato</a:t>
            </a:r>
          </a:p>
        </p:txBody>
      </p:sp>
      <p:sp>
        <p:nvSpPr>
          <p:cNvPr id="9" name="TextBox 8">
            <a:extLst>
              <a:ext uri="{FF2B5EF4-FFF2-40B4-BE49-F238E27FC236}">
                <a16:creationId xmlns:a16="http://schemas.microsoft.com/office/drawing/2014/main" id="{F745FD38-B5BC-43D7-A5E7-E03B363FEF58}"/>
              </a:ext>
            </a:extLst>
          </p:cNvPr>
          <p:cNvSpPr txBox="1"/>
          <p:nvPr/>
        </p:nvSpPr>
        <p:spPr>
          <a:xfrm>
            <a:off x="624633" y="5285871"/>
            <a:ext cx="5597592"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6) ______________________.</a:t>
            </a:r>
          </a:p>
        </p:txBody>
      </p:sp>
      <p:sp>
        <p:nvSpPr>
          <p:cNvPr id="10" name="TextBox 9">
            <a:extLst>
              <a:ext uri="{FF2B5EF4-FFF2-40B4-BE49-F238E27FC236}">
                <a16:creationId xmlns:a16="http://schemas.microsoft.com/office/drawing/2014/main" id="{1015ED37-FA94-4C17-B549-06D04E72819A}"/>
              </a:ext>
            </a:extLst>
          </p:cNvPr>
          <p:cNvSpPr txBox="1"/>
          <p:nvPr/>
        </p:nvSpPr>
        <p:spPr>
          <a:xfrm>
            <a:off x="1390580" y="2275460"/>
            <a:ext cx="451492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El mercado es bueno</a:t>
            </a:r>
          </a:p>
        </p:txBody>
      </p:sp>
      <p:sp>
        <p:nvSpPr>
          <p:cNvPr id="11" name="TextBox 10">
            <a:extLst>
              <a:ext uri="{FF2B5EF4-FFF2-40B4-BE49-F238E27FC236}">
                <a16:creationId xmlns:a16="http://schemas.microsoft.com/office/drawing/2014/main" id="{EE875444-018F-43DA-9ED7-91A630DACC77}"/>
              </a:ext>
            </a:extLst>
          </p:cNvPr>
          <p:cNvSpPr txBox="1"/>
          <p:nvPr/>
        </p:nvSpPr>
        <p:spPr>
          <a:xfrm>
            <a:off x="1390580" y="3040767"/>
            <a:ext cx="3397239"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La iglesia es fea</a:t>
            </a:r>
          </a:p>
        </p:txBody>
      </p:sp>
      <p:sp>
        <p:nvSpPr>
          <p:cNvPr id="12" name="TextBox 11">
            <a:extLst>
              <a:ext uri="{FF2B5EF4-FFF2-40B4-BE49-F238E27FC236}">
                <a16:creationId xmlns:a16="http://schemas.microsoft.com/office/drawing/2014/main" id="{0DB9FA15-EDAE-4F3D-9768-CB256B6CCADD}"/>
              </a:ext>
            </a:extLst>
          </p:cNvPr>
          <p:cNvSpPr txBox="1"/>
          <p:nvPr/>
        </p:nvSpPr>
        <p:spPr>
          <a:xfrm>
            <a:off x="1390580" y="3766399"/>
            <a:ext cx="451492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La ciudad es cara</a:t>
            </a:r>
          </a:p>
        </p:txBody>
      </p:sp>
      <p:sp>
        <p:nvSpPr>
          <p:cNvPr id="13" name="TextBox 12">
            <a:extLst>
              <a:ext uri="{FF2B5EF4-FFF2-40B4-BE49-F238E27FC236}">
                <a16:creationId xmlns:a16="http://schemas.microsoft.com/office/drawing/2014/main" id="{3AFA1261-D365-4425-9F17-3BE1E9ED5AE0}"/>
              </a:ext>
            </a:extLst>
          </p:cNvPr>
          <p:cNvSpPr txBox="1"/>
          <p:nvPr/>
        </p:nvSpPr>
        <p:spPr>
          <a:xfrm>
            <a:off x="1369842" y="4513318"/>
            <a:ext cx="451492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El banco es famoso.  </a:t>
            </a:r>
          </a:p>
        </p:txBody>
      </p:sp>
      <p:sp>
        <p:nvSpPr>
          <p:cNvPr id="14" name="TextBox 13">
            <a:extLst>
              <a:ext uri="{FF2B5EF4-FFF2-40B4-BE49-F238E27FC236}">
                <a16:creationId xmlns:a16="http://schemas.microsoft.com/office/drawing/2014/main" id="{82A1CFB3-221C-4505-8C83-4D8A9AA7758F}"/>
              </a:ext>
            </a:extLst>
          </p:cNvPr>
          <p:cNvSpPr txBox="1"/>
          <p:nvPr/>
        </p:nvSpPr>
        <p:spPr>
          <a:xfrm>
            <a:off x="1390580" y="5222381"/>
            <a:ext cx="451492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La </a:t>
            </a:r>
            <a:r>
              <a:rPr lang="en-GB" sz="3200" dirty="0" err="1">
                <a:solidFill>
                  <a:srgbClr val="E56700"/>
                </a:solidFill>
                <a:latin typeface="Century Gothic" panose="020B0502020202020204" pitchFamily="34" charset="0"/>
              </a:rPr>
              <a:t>chica</a:t>
            </a:r>
            <a:r>
              <a:rPr lang="en-GB" sz="3200" dirty="0">
                <a:solidFill>
                  <a:srgbClr val="E56700"/>
                </a:solidFill>
                <a:latin typeface="Century Gothic" panose="020B0502020202020204" pitchFamily="34" charset="0"/>
              </a:rPr>
              <a:t> </a:t>
            </a:r>
            <a:r>
              <a:rPr lang="en-GB" sz="3200" dirty="0" err="1">
                <a:solidFill>
                  <a:srgbClr val="E56700"/>
                </a:solidFill>
                <a:latin typeface="Century Gothic" panose="020B0502020202020204" pitchFamily="34" charset="0"/>
              </a:rPr>
              <a:t>es</a:t>
            </a:r>
            <a:r>
              <a:rPr lang="en-GB" sz="3200" dirty="0">
                <a:solidFill>
                  <a:srgbClr val="E56700"/>
                </a:solidFill>
                <a:latin typeface="Century Gothic" panose="020B0502020202020204" pitchFamily="34" charset="0"/>
              </a:rPr>
              <a:t> </a:t>
            </a:r>
            <a:r>
              <a:rPr lang="en-GB" sz="3200" dirty="0" err="1">
                <a:solidFill>
                  <a:srgbClr val="E56700"/>
                </a:solidFill>
                <a:latin typeface="Century Gothic" panose="020B0502020202020204" pitchFamily="34" charset="0"/>
              </a:rPr>
              <a:t>guapa</a:t>
            </a:r>
            <a:r>
              <a:rPr lang="en-GB" sz="3200" dirty="0">
                <a:solidFill>
                  <a:srgbClr val="E56700"/>
                </a:solidFill>
                <a:latin typeface="Century Gothic" panose="020B0502020202020204" pitchFamily="34" charset="0"/>
              </a:rPr>
              <a:t>.</a:t>
            </a:r>
          </a:p>
        </p:txBody>
      </p:sp>
      <p:sp>
        <p:nvSpPr>
          <p:cNvPr id="15" name="Title 14">
            <a:extLst>
              <a:ext uri="{FF2B5EF4-FFF2-40B4-BE49-F238E27FC236}">
                <a16:creationId xmlns:a16="http://schemas.microsoft.com/office/drawing/2014/main" id="{689C105A-86C9-462C-BEC3-CB314B75A8D0}"/>
              </a:ext>
            </a:extLst>
          </p:cNvPr>
          <p:cNvSpPr>
            <a:spLocks noGrp="1"/>
          </p:cNvSpPr>
          <p:nvPr>
            <p:ph type="title"/>
          </p:nvPr>
        </p:nvSpPr>
        <p:spPr>
          <a:xfrm>
            <a:off x="319247" y="195032"/>
            <a:ext cx="6208363" cy="1325563"/>
          </a:xfrm>
        </p:spPr>
        <p:txBody>
          <a:bodyPr/>
          <a:lstStyle/>
          <a:p>
            <a:pPr rtl="0" eaLnBrk="1" latinLnBrk="0" hangingPunct="1"/>
            <a:r>
              <a:rPr lang="en-GB" sz="3200" kern="1200" dirty="0">
                <a:solidFill>
                  <a:srgbClr val="203864"/>
                </a:solidFill>
                <a:effectLst/>
                <a:latin typeface="Century Gothic" panose="020B0502020202020204" pitchFamily="34" charset="0"/>
                <a:ea typeface="+mn-ea"/>
                <a:cs typeface="+mn-cs"/>
              </a:rPr>
              <a:t>Persona A</a:t>
            </a:r>
            <a:endParaRPr lang="en-GB" dirty="0">
              <a:effectLst/>
            </a:endParaRPr>
          </a:p>
          <a:p>
            <a:pPr rtl="0" eaLnBrk="1" latinLnBrk="0" hangingPunct="1"/>
            <a:r>
              <a:rPr lang="en-GB" sz="3200" kern="1200" dirty="0" err="1">
                <a:solidFill>
                  <a:srgbClr val="203864"/>
                </a:solidFill>
                <a:effectLst/>
                <a:latin typeface="Century Gothic" panose="020B0502020202020204" pitchFamily="34" charset="0"/>
                <a:ea typeface="+mn-ea"/>
                <a:cs typeface="+mn-cs"/>
              </a:rPr>
              <a:t>Escucha</a:t>
            </a:r>
            <a:r>
              <a:rPr lang="en-GB" sz="3200" kern="1200" dirty="0">
                <a:solidFill>
                  <a:srgbClr val="203864"/>
                </a:solidFill>
                <a:effectLst/>
                <a:latin typeface="Century Gothic" panose="020B0502020202020204" pitchFamily="34" charset="0"/>
                <a:ea typeface="+mn-ea"/>
                <a:cs typeface="+mn-cs"/>
              </a:rPr>
              <a:t>. Escribe las 6 </a:t>
            </a:r>
            <a:r>
              <a:rPr lang="en-GB" sz="3200" kern="1200" dirty="0" err="1">
                <a:solidFill>
                  <a:srgbClr val="203864"/>
                </a:solidFill>
                <a:effectLst/>
                <a:latin typeface="Century Gothic" panose="020B0502020202020204" pitchFamily="34" charset="0"/>
                <a:ea typeface="+mn-ea"/>
                <a:cs typeface="+mn-cs"/>
              </a:rPr>
              <a:t>frases</a:t>
            </a:r>
            <a:r>
              <a:rPr lang="en-GB" sz="3200" kern="1200" dirty="0">
                <a:solidFill>
                  <a:srgbClr val="203864"/>
                </a:solidFill>
                <a:effectLst/>
                <a:latin typeface="Century Gothic" panose="020B0502020202020204" pitchFamily="34" charset="0"/>
                <a:ea typeface="+mn-ea"/>
                <a:cs typeface="+mn-cs"/>
              </a:rPr>
              <a:t>. </a:t>
            </a:r>
            <a:endParaRPr lang="en-GB" dirty="0">
              <a:effectLst/>
            </a:endParaRPr>
          </a:p>
        </p:txBody>
      </p:sp>
      <p:sp>
        <p:nvSpPr>
          <p:cNvPr id="16" name="Rounded Rectangle 11">
            <a:extLst>
              <a:ext uri="{FF2B5EF4-FFF2-40B4-BE49-F238E27FC236}">
                <a16:creationId xmlns:a16="http://schemas.microsoft.com/office/drawing/2014/main" id="{A316DD52-7894-4A75-969C-CA0645DA2978}"/>
              </a:ext>
            </a:extLst>
          </p:cNvPr>
          <p:cNvSpPr/>
          <p:nvPr/>
        </p:nvSpPr>
        <p:spPr>
          <a:xfrm>
            <a:off x="9212580" y="258166"/>
            <a:ext cx="271556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217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789613" cy="879475"/>
          </a:xfrm>
        </p:spPr>
        <p:txBody>
          <a:bodyPr>
            <a:normAutofit/>
          </a:bodyPr>
          <a:lstStyle/>
          <a:p>
            <a:pPr algn="l"/>
            <a:r>
              <a:rPr lang="en-GB" sz="3500" b="1" dirty="0">
                <a:solidFill>
                  <a:prstClr val="white"/>
                </a:solidFill>
              </a:rPr>
              <a:t>Talking about the location of things [2]</a:t>
            </a:r>
            <a:endParaRPr lang="en-US" sz="35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6"/>
            <a:ext cx="7407096" cy="2286349"/>
          </a:xfrm>
        </p:spPr>
        <p:txBody>
          <a:bodyPr>
            <a:normAutofit/>
          </a:bodyPr>
          <a:lstStyle/>
          <a:p>
            <a:pPr algn="l"/>
            <a:r>
              <a:rPr lang="es-ES" sz="3000" dirty="0">
                <a:solidFill>
                  <a:prstClr val="white"/>
                </a:solidFill>
              </a:rPr>
              <a:t>Singular definite article (el/la)</a:t>
            </a:r>
          </a:p>
          <a:p>
            <a:pPr algn="l"/>
            <a:r>
              <a:rPr lang="es-ES" sz="3000" dirty="0">
                <a:solidFill>
                  <a:prstClr val="white"/>
                </a:solidFill>
              </a:rPr>
              <a:t>‘Está’ </a:t>
            </a:r>
            <a:r>
              <a:rPr lang="es-ES" sz="3000" dirty="0" err="1">
                <a:solidFill>
                  <a:prstClr val="white"/>
                </a:solidFill>
              </a:rPr>
              <a:t>for</a:t>
            </a:r>
            <a:r>
              <a:rPr lang="es-ES" sz="3000" dirty="0">
                <a:solidFill>
                  <a:prstClr val="white"/>
                </a:solidFill>
              </a:rPr>
              <a:t> </a:t>
            </a:r>
            <a:r>
              <a:rPr lang="es-ES" sz="3000" dirty="0" err="1">
                <a:solidFill>
                  <a:prstClr val="white"/>
                </a:solidFill>
              </a:rPr>
              <a:t>location</a:t>
            </a:r>
            <a:r>
              <a:rPr lang="es-ES" sz="3000" dirty="0">
                <a:solidFill>
                  <a:prstClr val="white"/>
                </a:solidFill>
              </a:rPr>
              <a:t> [</a:t>
            </a:r>
            <a:r>
              <a:rPr lang="es-ES" sz="3000" dirty="0" err="1">
                <a:solidFill>
                  <a:prstClr val="white"/>
                </a:solidFill>
              </a:rPr>
              <a:t>revisited</a:t>
            </a:r>
            <a:r>
              <a:rPr lang="en-GB" sz="3000" dirty="0">
                <a:solidFill>
                  <a:prstClr val="white"/>
                </a:solidFill>
              </a:rPr>
              <a:t>]</a:t>
            </a:r>
            <a:endParaRPr lang="en-US" sz="3200" dirty="0"/>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48671" y="4183982"/>
            <a:ext cx="6464952"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SSCs [ge],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gi</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932088"/>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24</a:t>
            </a: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30</a:t>
            </a:r>
            <a:r>
              <a:rPr lang="en-GB" sz="1400" dirty="0">
                <a:solidFill>
                  <a:prstClr val="white"/>
                </a:solidFill>
                <a:latin typeface="Century Gothic" panose="020B0502020202020204" pitchFamily="34" charset="0"/>
              </a:rPr>
              <a:t>/06</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2139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green-leafed plants on the wall">
            <a:extLst>
              <a:ext uri="{FF2B5EF4-FFF2-40B4-BE49-F238E27FC236}">
                <a16:creationId xmlns:a16="http://schemas.microsoft.com/office/drawing/2014/main" id="{EBE7F46B-D6E5-4EDD-8F1C-4B4664EB7B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2985" y="744674"/>
            <a:ext cx="3256722" cy="4885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DF2FD87-4042-4C9F-9671-EEC55DDCB624}"/>
              </a:ext>
            </a:extLst>
          </p:cNvPr>
          <p:cNvSpPr txBox="1"/>
          <p:nvPr/>
        </p:nvSpPr>
        <p:spPr>
          <a:xfrm>
            <a:off x="9868713" y="5629757"/>
            <a:ext cx="252622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Girona</a:t>
            </a:r>
          </a:p>
        </p:txBody>
      </p:sp>
      <p:sp>
        <p:nvSpPr>
          <p:cNvPr id="20" name="TextBox 19">
            <a:extLst>
              <a:ext uri="{FF2B5EF4-FFF2-40B4-BE49-F238E27FC236}">
                <a16:creationId xmlns:a16="http://schemas.microsoft.com/office/drawing/2014/main" id="{E41D807C-645E-46D9-9735-0975A139E548}"/>
              </a:ext>
            </a:extLst>
          </p:cNvPr>
          <p:cNvSpPr txBox="1"/>
          <p:nvPr/>
        </p:nvSpPr>
        <p:spPr>
          <a:xfrm>
            <a:off x="3926955" y="150291"/>
            <a:ext cx="458412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rPr>
              <a:t>Una conversación entre amigos</a:t>
            </a:r>
          </a:p>
        </p:txBody>
      </p:sp>
      <p:sp>
        <p:nvSpPr>
          <p:cNvPr id="21" name="TextBox 20">
            <a:extLst>
              <a:ext uri="{FF2B5EF4-FFF2-40B4-BE49-F238E27FC236}">
                <a16:creationId xmlns:a16="http://schemas.microsoft.com/office/drawing/2014/main" id="{D8769168-1B7C-4BF7-9771-D5140B1F92A3}"/>
              </a:ext>
            </a:extLst>
          </p:cNvPr>
          <p:cNvSpPr txBox="1"/>
          <p:nvPr/>
        </p:nvSpPr>
        <p:spPr>
          <a:xfrm>
            <a:off x="291547" y="519623"/>
            <a:ext cx="10840278" cy="56323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ED7D31"/>
                </a:solidFill>
                <a:effectLst/>
                <a:uLnTx/>
                <a:uFillTx/>
              </a:rPr>
              <a:t>¿Dónde está Tomás?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rPr>
              <a:t>Está en </a:t>
            </a:r>
            <a:r>
              <a:rPr kumimoji="0" lang="en-GB" sz="1800" b="0" i="0" u="sng" strike="noStrike" kern="0" cap="none" spc="0" normalizeH="0" baseline="0" noProof="0" dirty="0">
                <a:ln>
                  <a:noFill/>
                </a:ln>
                <a:solidFill>
                  <a:srgbClr val="002060"/>
                </a:solidFill>
                <a:effectLst/>
                <a:uLnTx/>
                <a:uFillTx/>
              </a:rPr>
              <a:t>___</a:t>
            </a:r>
            <a:r>
              <a:rPr kumimoji="0" lang="en-GB" sz="1800" b="0" i="0" u="none" strike="noStrike" kern="0" cap="none" spc="0" normalizeH="0" baseline="0" noProof="0" dirty="0" err="1">
                <a:ln>
                  <a:noFill/>
                </a:ln>
                <a:solidFill>
                  <a:srgbClr val="002060"/>
                </a:solidFill>
                <a:effectLst/>
                <a:uLnTx/>
                <a:uFillTx/>
              </a:rPr>
              <a:t>rona</a:t>
            </a:r>
            <a:r>
              <a:rPr kumimoji="0" lang="en-GB" sz="1800" b="0" i="0" u="none" strike="noStrike" kern="0" cap="none" spc="0" normalizeH="0" baseline="0" noProof="0" dirty="0">
                <a:ln>
                  <a:noFill/>
                </a:ln>
                <a:solidFill>
                  <a:srgbClr val="002060"/>
                </a:solidFill>
                <a:effectLst/>
                <a:uLnTx/>
                <a:uFillTx/>
              </a:rPr>
              <a:t>. Estudia allí.</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ED7D31"/>
                </a:solidFill>
                <a:effectLst/>
                <a:uLnTx/>
                <a:uFillTx/>
              </a:rPr>
              <a:t>¿</a:t>
            </a:r>
            <a:r>
              <a:rPr kumimoji="0" lang="en-GB" sz="1800" b="0" i="0" u="sng" strike="noStrike" kern="0" cap="none" spc="0" normalizeH="0" baseline="0" noProof="0" dirty="0">
                <a:ln>
                  <a:noFill/>
                </a:ln>
                <a:solidFill>
                  <a:srgbClr val="ED7D31"/>
                </a:solidFill>
                <a:effectLst/>
                <a:uLnTx/>
                <a:uFillTx/>
              </a:rPr>
              <a:t>___</a:t>
            </a:r>
            <a:r>
              <a:rPr kumimoji="0" lang="en-GB" sz="1800" b="0" i="0" u="none" strike="noStrike" kern="0" cap="none" spc="0" normalizeH="0" baseline="0" noProof="0" dirty="0" err="1">
                <a:ln>
                  <a:noFill/>
                </a:ln>
                <a:solidFill>
                  <a:srgbClr val="ED7D31"/>
                </a:solidFill>
                <a:effectLst/>
                <a:uLnTx/>
                <a:uFillTx/>
              </a:rPr>
              <a:t>rona</a:t>
            </a:r>
            <a:r>
              <a:rPr kumimoji="0" lang="en-GB" sz="1800" b="0" i="0" u="none" strike="noStrike" kern="0" cap="none" spc="0" normalizeH="0" baseline="0" noProof="0" dirty="0">
                <a:ln>
                  <a:noFill/>
                </a:ln>
                <a:solidFill>
                  <a:srgbClr val="ED7D31"/>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rPr>
              <a:t>Sí, es una ciudad en España. Tengo una </a:t>
            </a:r>
            <a:r>
              <a:rPr kumimoji="0" lang="en-GB" sz="1800" b="0" i="0" u="none" strike="noStrike" kern="0" cap="none" spc="0" normalizeH="0" baseline="0" noProof="0" dirty="0" err="1">
                <a:ln>
                  <a:noFill/>
                </a:ln>
                <a:solidFill>
                  <a:srgbClr val="002060"/>
                </a:solidFill>
                <a:effectLst/>
                <a:uLnTx/>
                <a:uFillTx/>
              </a:rPr>
              <a:t>ima</a:t>
            </a:r>
            <a:r>
              <a:rPr kumimoji="0" lang="en-GB" sz="1800" b="0" i="0" u="sng" strike="noStrike" kern="0" cap="none" spc="0" normalizeH="0" baseline="0" noProof="0" dirty="0">
                <a:ln>
                  <a:noFill/>
                </a:ln>
                <a:solidFill>
                  <a:srgbClr val="002060"/>
                </a:solidFill>
                <a:effectLst/>
                <a:uLnTx/>
                <a:uFillTx/>
              </a:rPr>
              <a:t>___</a:t>
            </a:r>
            <a:r>
              <a:rPr kumimoji="0" lang="en-GB" sz="1800" b="0" i="0" u="none" strike="noStrike" kern="0" cap="none" spc="0" normalizeH="0" baseline="0" noProof="0" dirty="0">
                <a:ln>
                  <a:noFill/>
                </a:ln>
                <a:solidFill>
                  <a:srgbClr val="002060"/>
                </a:solidFill>
                <a:effectLst/>
                <a:uLnTx/>
                <a:uFillTx/>
              </a:rPr>
              <a:t>n – ¡</a:t>
            </a:r>
            <a:r>
              <a:rPr kumimoji="0" lang="en-GB" sz="1800" b="0" i="0" u="none" strike="noStrike" kern="0" cap="none" spc="0" normalizeH="0" baseline="0" noProof="0" dirty="0" err="1">
                <a:ln>
                  <a:noFill/>
                </a:ln>
                <a:solidFill>
                  <a:srgbClr val="002060"/>
                </a:solidFill>
                <a:effectLst/>
                <a:uLnTx/>
                <a:uFillTx/>
              </a:rPr>
              <a:t>aquí</a:t>
            </a:r>
            <a:r>
              <a:rPr kumimoji="0" lang="en-GB" sz="1800" b="0" i="0" u="none" strike="noStrike" kern="0" cap="none" spc="0" normalizeH="0" baseline="0" noProof="0" dirty="0">
                <a:ln>
                  <a:noFill/>
                </a:ln>
                <a:solidFill>
                  <a:srgbClr val="00206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ED7D31"/>
                </a:solidFill>
                <a:effectLst/>
                <a:uLnTx/>
                <a:uFillTx/>
              </a:rPr>
              <a:t>Ah, ¡es una ciudad antigua!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rPr>
              <a:t>Muy antigua. </a:t>
            </a:r>
            <a:r>
              <a:rPr kumimoji="0" lang="en-GB" sz="1800" b="0" i="0" u="none" strike="noStrike" kern="0" cap="none" spc="0" normalizeH="0" baseline="0" noProof="0" dirty="0" err="1">
                <a:ln>
                  <a:noFill/>
                </a:ln>
                <a:solidFill>
                  <a:srgbClr val="002060"/>
                </a:solidFill>
                <a:effectLst/>
                <a:uLnTx/>
                <a:uFillTx/>
              </a:rPr>
              <a:t>Tiene</a:t>
            </a:r>
            <a:r>
              <a:rPr kumimoji="0" lang="en-GB" sz="1800" b="0" i="0" u="none" strike="noStrike" kern="0" cap="none" spc="0" normalizeH="0" baseline="0" noProof="0" dirty="0">
                <a:ln>
                  <a:noFill/>
                </a:ln>
                <a:solidFill>
                  <a:srgbClr val="002060"/>
                </a:solidFill>
                <a:effectLst/>
                <a:uLnTx/>
                <a:uFillTx/>
              </a:rPr>
              <a:t> </a:t>
            </a:r>
            <a:r>
              <a:rPr kumimoji="0" lang="en-GB" sz="1800" b="0" i="0" u="none" strike="noStrike" kern="0" cap="none" spc="0" normalizeH="0" baseline="0" noProof="0" dirty="0" err="1">
                <a:ln>
                  <a:noFill/>
                </a:ln>
                <a:solidFill>
                  <a:srgbClr val="002060"/>
                </a:solidFill>
                <a:effectLst/>
                <a:uLnTx/>
                <a:uFillTx/>
              </a:rPr>
              <a:t>tres</a:t>
            </a:r>
            <a:r>
              <a:rPr kumimoji="0" lang="en-GB" sz="1800" b="0" i="0" u="none" strike="noStrike" kern="0" cap="none" spc="0" normalizeH="0" baseline="0" noProof="0" dirty="0">
                <a:ln>
                  <a:noFill/>
                </a:ln>
                <a:solidFill>
                  <a:srgbClr val="002060"/>
                </a:solidFill>
                <a:effectLst/>
                <a:uLnTx/>
                <a:uFillTx/>
              </a:rPr>
              <a:t> iglesias y una plaza en el centro.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ED7D31"/>
                </a:solidFill>
                <a:effectLst/>
                <a:uLnTx/>
                <a:uFillTx/>
              </a:rPr>
              <a:t>Y la </a:t>
            </a:r>
            <a:r>
              <a:rPr kumimoji="0" lang="en-GB" sz="1800" b="0" i="0" u="sng" strike="noStrike" kern="0" cap="none" spc="0" normalizeH="0" baseline="0" noProof="0" dirty="0">
                <a:ln>
                  <a:noFill/>
                </a:ln>
                <a:solidFill>
                  <a:srgbClr val="ED7D31"/>
                </a:solidFill>
                <a:effectLst/>
                <a:uLnTx/>
                <a:uFillTx/>
              </a:rPr>
              <a:t>___</a:t>
            </a:r>
            <a:r>
              <a:rPr kumimoji="0" lang="en-GB" sz="1800" b="0" i="0" u="none" strike="noStrike" kern="0" cap="none" spc="0" normalizeH="0" baseline="0" noProof="0" dirty="0" err="1">
                <a:ln>
                  <a:noFill/>
                </a:ln>
                <a:solidFill>
                  <a:srgbClr val="ED7D31"/>
                </a:solidFill>
                <a:effectLst/>
                <a:uLnTx/>
                <a:uFillTx/>
              </a:rPr>
              <a:t>nte</a:t>
            </a:r>
            <a:r>
              <a:rPr kumimoji="0" lang="en-GB" sz="1800" b="0" i="0" u="none" strike="noStrike" kern="0" cap="none" spc="0" normalizeH="0" baseline="0" noProof="0" dirty="0">
                <a:ln>
                  <a:noFill/>
                </a:ln>
                <a:solidFill>
                  <a:srgbClr val="ED7D31"/>
                </a:solidFill>
                <a:effectLst/>
                <a:uLnTx/>
                <a:uFillTx/>
              </a:rPr>
              <a:t>, ¿cómo 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rPr>
              <a:t>Es </a:t>
            </a:r>
            <a:r>
              <a:rPr kumimoji="0" lang="en-GB" sz="1800" b="0" i="0" u="none" strike="noStrike" kern="0" cap="none" spc="0" normalizeH="0" baseline="0" noProof="0" dirty="0" err="1">
                <a:ln>
                  <a:noFill/>
                </a:ln>
                <a:solidFill>
                  <a:srgbClr val="002060"/>
                </a:solidFill>
                <a:effectLst/>
                <a:uLnTx/>
                <a:uFillTx/>
              </a:rPr>
              <a:t>inteli</a:t>
            </a:r>
            <a:r>
              <a:rPr kumimoji="0" lang="en-GB" sz="1800" b="0" i="0" u="sng" strike="noStrike" kern="0" cap="none" spc="0" normalizeH="0" baseline="0" noProof="0" dirty="0">
                <a:ln>
                  <a:noFill/>
                </a:ln>
                <a:solidFill>
                  <a:srgbClr val="002060"/>
                </a:solidFill>
                <a:effectLst/>
                <a:uLnTx/>
                <a:uFillTx/>
              </a:rPr>
              <a:t>____</a:t>
            </a:r>
            <a:r>
              <a:rPr kumimoji="0" lang="en-GB" sz="1800" b="0" i="0" u="none" strike="noStrike" kern="0" cap="none" spc="0" normalizeH="0" baseline="0" noProof="0" dirty="0" err="1">
                <a:ln>
                  <a:noFill/>
                </a:ln>
                <a:solidFill>
                  <a:srgbClr val="002060"/>
                </a:solidFill>
                <a:effectLst/>
                <a:uLnTx/>
                <a:uFillTx/>
              </a:rPr>
              <a:t>nte</a:t>
            </a:r>
            <a:r>
              <a:rPr kumimoji="0" lang="en-GB" sz="1800" b="0" i="0" u="none" strike="noStrike" kern="0" cap="none" spc="0" normalizeH="0" baseline="0" noProof="0" dirty="0">
                <a:ln>
                  <a:noFill/>
                </a:ln>
                <a:solidFill>
                  <a:srgbClr val="002060"/>
                </a:solidFill>
                <a:effectLst/>
                <a:uLnTx/>
                <a:uFillTx/>
              </a:rPr>
              <a:t>. Lee libros y estudia mucho.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ED7D31"/>
                </a:solidFill>
                <a:effectLst/>
                <a:uLnTx/>
                <a:uFillTx/>
              </a:rPr>
              <a:t>¿Qué estudia?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002060"/>
                </a:solidFill>
                <a:effectLst/>
                <a:uLnTx/>
                <a:uFillTx/>
              </a:rPr>
              <a:t>Estudia</a:t>
            </a:r>
            <a:r>
              <a:rPr kumimoji="0" lang="en-GB" sz="1800" b="0" i="0" u="none" strike="noStrike" kern="0" cap="none" spc="0" normalizeH="0" baseline="0" noProof="0" dirty="0">
                <a:ln>
                  <a:noFill/>
                </a:ln>
                <a:solidFill>
                  <a:srgbClr val="002060"/>
                </a:solidFill>
                <a:effectLst/>
                <a:uLnTx/>
                <a:uFillTx/>
              </a:rPr>
              <a:t> de </a:t>
            </a:r>
            <a:r>
              <a:rPr kumimoji="0" lang="en-GB" sz="1800" b="0" i="0" u="none" strike="noStrike" kern="0" cap="none" spc="0" normalizeH="0" baseline="0" noProof="0" dirty="0" err="1">
                <a:ln>
                  <a:noFill/>
                </a:ln>
                <a:solidFill>
                  <a:srgbClr val="002060"/>
                </a:solidFill>
                <a:effectLst/>
                <a:uLnTx/>
                <a:uFillTx/>
              </a:rPr>
              <a:t>todo</a:t>
            </a:r>
            <a:r>
              <a:rPr kumimoji="0" lang="en-GB" sz="1800" b="0" i="0" u="none" strike="noStrike" kern="0" cap="none" spc="0" normalizeH="0" baseline="0" noProof="0" dirty="0">
                <a:ln>
                  <a:noFill/>
                </a:ln>
                <a:solidFill>
                  <a:srgbClr val="002060"/>
                </a:solidFill>
                <a:effectLst/>
                <a:uLnTx/>
                <a:uFillTx/>
              </a:rPr>
              <a:t> - </a:t>
            </a:r>
            <a:r>
              <a:rPr kumimoji="0" lang="en-GB" sz="1800" b="0" i="0" u="none" strike="noStrike" kern="0" cap="none" spc="0" normalizeH="0" baseline="0" noProof="0" dirty="0" err="1">
                <a:ln>
                  <a:noFill/>
                </a:ln>
                <a:solidFill>
                  <a:srgbClr val="002060"/>
                </a:solidFill>
                <a:effectLst/>
                <a:uLnTx/>
                <a:uFillTx/>
              </a:rPr>
              <a:t>ciencias</a:t>
            </a:r>
            <a:r>
              <a:rPr kumimoji="0" lang="en-GB" sz="1800" b="0" i="0" u="none" strike="noStrike" kern="0" cap="none" spc="0" normalizeH="0" baseline="0" noProof="0" dirty="0">
                <a:ln>
                  <a:noFill/>
                </a:ln>
                <a:solidFill>
                  <a:srgbClr val="002060"/>
                </a:solidFill>
                <a:effectLst/>
                <a:uLnTx/>
                <a:uFillTx/>
              </a:rPr>
              <a:t>, inglés, español, arte, y </a:t>
            </a:r>
            <a:r>
              <a:rPr kumimoji="0" lang="en-GB" sz="1800" b="0" i="0" u="none" strike="noStrike" kern="0" cap="none" spc="0" normalizeH="0" baseline="0" noProof="0" dirty="0" err="1">
                <a:ln>
                  <a:noFill/>
                </a:ln>
                <a:solidFill>
                  <a:srgbClr val="002060"/>
                </a:solidFill>
                <a:effectLst/>
                <a:uLnTx/>
                <a:uFillTx/>
              </a:rPr>
              <a:t>reli</a:t>
            </a:r>
            <a:r>
              <a:rPr kumimoji="0" lang="en-GB" sz="1800" b="0" i="0" u="sng" strike="noStrike" kern="0" cap="none" spc="0" normalizeH="0" baseline="0" noProof="0" dirty="0">
                <a:ln>
                  <a:noFill/>
                </a:ln>
                <a:solidFill>
                  <a:srgbClr val="002060"/>
                </a:solidFill>
                <a:effectLst/>
                <a:uLnTx/>
                <a:uFillTx/>
              </a:rPr>
              <a:t>___</a:t>
            </a:r>
            <a:r>
              <a:rPr kumimoji="0" lang="en-GB" sz="1800" b="0" i="0" u="none" strike="noStrike" kern="0" cap="none" spc="0" normalizeH="0" baseline="0" noProof="0" dirty="0" err="1">
                <a:ln>
                  <a:noFill/>
                </a:ln>
                <a:solidFill>
                  <a:srgbClr val="002060"/>
                </a:solidFill>
                <a:effectLst/>
                <a:uLnTx/>
                <a:uFillTx/>
              </a:rPr>
              <a:t>ón</a:t>
            </a:r>
            <a:r>
              <a:rPr kumimoji="0" lang="en-GB" sz="1800" b="0" i="0" u="none" strike="noStrike" kern="0" cap="none" spc="0" normalizeH="0" baseline="0" noProof="0" dirty="0">
                <a:ln>
                  <a:noFill/>
                </a:ln>
                <a:solidFill>
                  <a:srgbClr val="00206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p:txBody>
      </p:sp>
      <p:pic>
        <p:nvPicPr>
          <p:cNvPr id="22" name="Girona - convo">
            <a:hlinkClick r:id="" action="ppaction://media"/>
            <a:extLst>
              <a:ext uri="{FF2B5EF4-FFF2-40B4-BE49-F238E27FC236}">
                <a16:creationId xmlns:a16="http://schemas.microsoft.com/office/drawing/2014/main" id="{D5F9BA8D-778C-4429-BBFB-E2E27F40E3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11686" y="744674"/>
            <a:ext cx="609600" cy="609600"/>
          </a:xfrm>
          <a:prstGeom prst="rect">
            <a:avLst/>
          </a:prstGeom>
        </p:spPr>
      </p:pic>
      <p:sp>
        <p:nvSpPr>
          <p:cNvPr id="23" name="Title 22">
            <a:extLst>
              <a:ext uri="{FF2B5EF4-FFF2-40B4-BE49-F238E27FC236}">
                <a16:creationId xmlns:a16="http://schemas.microsoft.com/office/drawing/2014/main" id="{E952FF17-A929-410F-B81F-EA2B48763E83}"/>
              </a:ext>
            </a:extLst>
          </p:cNvPr>
          <p:cNvSpPr>
            <a:spLocks noGrp="1"/>
          </p:cNvSpPr>
          <p:nvPr>
            <p:ph type="title"/>
          </p:nvPr>
        </p:nvSpPr>
        <p:spPr>
          <a:xfrm>
            <a:off x="9140448" y="-144684"/>
            <a:ext cx="3006044" cy="1260891"/>
          </a:xfrm>
        </p:spPr>
        <p:txBody>
          <a:bodyPr/>
          <a:lstStyle/>
          <a:p>
            <a:pPr algn="ct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75"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green-leafed plants on the wall">
            <a:extLst>
              <a:ext uri="{FF2B5EF4-FFF2-40B4-BE49-F238E27FC236}">
                <a16:creationId xmlns:a16="http://schemas.microsoft.com/office/drawing/2014/main" id="{3A93F54C-5883-467E-A6DE-5883A98792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2985" y="744674"/>
            <a:ext cx="3256722" cy="4885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A953901-3686-42D8-8237-37194823E188}"/>
              </a:ext>
            </a:extLst>
          </p:cNvPr>
          <p:cNvSpPr txBox="1"/>
          <p:nvPr/>
        </p:nvSpPr>
        <p:spPr>
          <a:xfrm>
            <a:off x="9868713" y="5629757"/>
            <a:ext cx="252622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Girona</a:t>
            </a:r>
          </a:p>
        </p:txBody>
      </p:sp>
      <p:sp>
        <p:nvSpPr>
          <p:cNvPr id="18" name="TextBox 17">
            <a:extLst>
              <a:ext uri="{FF2B5EF4-FFF2-40B4-BE49-F238E27FC236}">
                <a16:creationId xmlns:a16="http://schemas.microsoft.com/office/drawing/2014/main" id="{949D11D2-CA95-49B0-A5D1-4CD0CC3A3261}"/>
              </a:ext>
            </a:extLst>
          </p:cNvPr>
          <p:cNvSpPr txBox="1"/>
          <p:nvPr/>
        </p:nvSpPr>
        <p:spPr>
          <a:xfrm>
            <a:off x="291547" y="519623"/>
            <a:ext cx="10840278" cy="5632311"/>
          </a:xfrm>
          <a:prstGeom prst="rect">
            <a:avLst/>
          </a:prstGeom>
          <a:noFill/>
        </p:spPr>
        <p:txBody>
          <a:bodyPr wrap="square" rtlCol="0">
            <a:spAutoFit/>
          </a:bodyPr>
          <a:lstStyle/>
          <a:p>
            <a:r>
              <a:rPr lang="en-GB" dirty="0">
                <a:solidFill>
                  <a:schemeClr val="accent2"/>
                </a:solidFill>
                <a:latin typeface="Century Gothic" panose="020B0502020202020204" pitchFamily="34" charset="0"/>
              </a:rPr>
              <a:t>¿Dónde está Tomás? </a:t>
            </a:r>
          </a:p>
          <a:p>
            <a:endParaRPr lang="en-GB" dirty="0">
              <a:solidFill>
                <a:srgbClr val="002060"/>
              </a:solidFill>
              <a:latin typeface="Century Gothic" panose="020B0502020202020204" pitchFamily="34" charset="0"/>
            </a:endParaRPr>
          </a:p>
          <a:p>
            <a:r>
              <a:rPr lang="en-GB" dirty="0">
                <a:solidFill>
                  <a:srgbClr val="002060"/>
                </a:solidFill>
                <a:latin typeface="Century Gothic" panose="020B0502020202020204" pitchFamily="34" charset="0"/>
              </a:rPr>
              <a:t>Está en </a:t>
            </a:r>
            <a:r>
              <a:rPr lang="en-GB" b="1" dirty="0">
                <a:solidFill>
                  <a:srgbClr val="002060"/>
                </a:solidFill>
                <a:latin typeface="Century Gothic" panose="020B0502020202020204" pitchFamily="34" charset="0"/>
              </a:rPr>
              <a:t>Gi</a:t>
            </a:r>
            <a:r>
              <a:rPr lang="en-GB" dirty="0">
                <a:solidFill>
                  <a:srgbClr val="002060"/>
                </a:solidFill>
                <a:latin typeface="Century Gothic" panose="020B0502020202020204" pitchFamily="34" charset="0"/>
              </a:rPr>
              <a:t>rona. Estudia </a:t>
            </a:r>
            <a:r>
              <a:rPr lang="en-GB" dirty="0" err="1">
                <a:solidFill>
                  <a:srgbClr val="002060"/>
                </a:solidFill>
                <a:latin typeface="Century Gothic" panose="020B0502020202020204" pitchFamily="34" charset="0"/>
              </a:rPr>
              <a:t>allí</a:t>
            </a:r>
            <a:r>
              <a:rPr lang="en-GB" dirty="0">
                <a:solidFill>
                  <a:srgbClr val="002060"/>
                </a:solidFill>
                <a:latin typeface="Century Gothic" panose="020B0502020202020204" pitchFamily="34" charset="0"/>
              </a:rPr>
              <a:t>.</a:t>
            </a:r>
          </a:p>
          <a:p>
            <a:endParaRPr lang="en-GB" dirty="0">
              <a:solidFill>
                <a:srgbClr val="002060"/>
              </a:solidFill>
              <a:latin typeface="Century Gothic" panose="020B0502020202020204" pitchFamily="34" charset="0"/>
            </a:endParaRPr>
          </a:p>
          <a:p>
            <a:r>
              <a:rPr lang="en-GB" dirty="0">
                <a:solidFill>
                  <a:schemeClr val="accent2"/>
                </a:solidFill>
                <a:latin typeface="Century Gothic" panose="020B0502020202020204" pitchFamily="34" charset="0"/>
              </a:rPr>
              <a:t>¿</a:t>
            </a:r>
            <a:r>
              <a:rPr lang="en-GB" b="1" dirty="0">
                <a:solidFill>
                  <a:schemeClr val="accent2"/>
                </a:solidFill>
                <a:latin typeface="Century Gothic" panose="020B0502020202020204" pitchFamily="34" charset="0"/>
              </a:rPr>
              <a:t>Gi</a:t>
            </a:r>
            <a:r>
              <a:rPr lang="en-GB" dirty="0">
                <a:solidFill>
                  <a:schemeClr val="accent2"/>
                </a:solidFill>
                <a:latin typeface="Century Gothic" panose="020B0502020202020204" pitchFamily="34" charset="0"/>
              </a:rPr>
              <a:t>rona? </a:t>
            </a:r>
          </a:p>
          <a:p>
            <a:endParaRPr lang="en-GB" dirty="0">
              <a:solidFill>
                <a:srgbClr val="002060"/>
              </a:solidFill>
              <a:latin typeface="Century Gothic" panose="020B0502020202020204" pitchFamily="34" charset="0"/>
            </a:endParaRPr>
          </a:p>
          <a:p>
            <a:r>
              <a:rPr lang="en-GB" dirty="0">
                <a:solidFill>
                  <a:srgbClr val="002060"/>
                </a:solidFill>
                <a:latin typeface="Century Gothic" panose="020B0502020202020204" pitchFamily="34" charset="0"/>
              </a:rPr>
              <a:t>Sí, es una ciudad en España. </a:t>
            </a:r>
            <a:r>
              <a:rPr lang="en-GB" dirty="0" err="1">
                <a:solidFill>
                  <a:srgbClr val="002060"/>
                </a:solidFill>
                <a:latin typeface="Century Gothic" panose="020B0502020202020204" pitchFamily="34" charset="0"/>
              </a:rPr>
              <a:t>Tengo</a:t>
            </a:r>
            <a:r>
              <a:rPr lang="en-GB" dirty="0">
                <a:solidFill>
                  <a:srgbClr val="002060"/>
                </a:solidFill>
                <a:latin typeface="Century Gothic" panose="020B0502020202020204" pitchFamily="34" charset="0"/>
              </a:rPr>
              <a:t> una ima</a:t>
            </a:r>
            <a:r>
              <a:rPr lang="en-GB" b="1" dirty="0">
                <a:solidFill>
                  <a:srgbClr val="002060"/>
                </a:solidFill>
                <a:latin typeface="Century Gothic" panose="020B0502020202020204" pitchFamily="34" charset="0"/>
              </a:rPr>
              <a:t>ge</a:t>
            </a:r>
            <a:r>
              <a:rPr lang="en-GB" dirty="0">
                <a:solidFill>
                  <a:srgbClr val="002060"/>
                </a:solidFill>
                <a:latin typeface="Century Gothic" panose="020B0502020202020204" pitchFamily="34" charset="0"/>
              </a:rPr>
              <a:t>n – ¡</a:t>
            </a:r>
            <a:r>
              <a:rPr lang="en-GB" dirty="0" err="1">
                <a:solidFill>
                  <a:srgbClr val="002060"/>
                </a:solidFill>
                <a:latin typeface="Century Gothic" panose="020B0502020202020204" pitchFamily="34" charset="0"/>
              </a:rPr>
              <a:t>aquí</a:t>
            </a:r>
            <a:r>
              <a:rPr lang="en-GB" dirty="0">
                <a:solidFill>
                  <a:srgbClr val="002060"/>
                </a:solidFill>
                <a:latin typeface="Century Gothic" panose="020B0502020202020204" pitchFamily="34" charset="0"/>
              </a:rPr>
              <a:t>!</a:t>
            </a:r>
          </a:p>
          <a:p>
            <a:endParaRPr lang="en-GB" dirty="0">
              <a:solidFill>
                <a:srgbClr val="002060"/>
              </a:solidFill>
              <a:latin typeface="Century Gothic" panose="020B0502020202020204" pitchFamily="34" charset="0"/>
            </a:endParaRPr>
          </a:p>
          <a:p>
            <a:r>
              <a:rPr lang="en-GB" dirty="0">
                <a:solidFill>
                  <a:schemeClr val="accent2"/>
                </a:solidFill>
                <a:latin typeface="Century Gothic" panose="020B0502020202020204" pitchFamily="34" charset="0"/>
              </a:rPr>
              <a:t>Ah, ¡es una ciudad antigua! </a:t>
            </a:r>
          </a:p>
          <a:p>
            <a:endParaRPr lang="en-GB" dirty="0">
              <a:solidFill>
                <a:srgbClr val="002060"/>
              </a:solidFill>
              <a:latin typeface="Century Gothic" panose="020B0502020202020204" pitchFamily="34" charset="0"/>
            </a:endParaRPr>
          </a:p>
          <a:p>
            <a:r>
              <a:rPr lang="en-GB" dirty="0">
                <a:solidFill>
                  <a:srgbClr val="002060"/>
                </a:solidFill>
                <a:latin typeface="Century Gothic" panose="020B0502020202020204" pitchFamily="34" charset="0"/>
              </a:rPr>
              <a:t>Muy antigua. </a:t>
            </a:r>
            <a:r>
              <a:rPr lang="en-GB" dirty="0" err="1">
                <a:solidFill>
                  <a:srgbClr val="002060"/>
                </a:solidFill>
                <a:latin typeface="Century Gothic" panose="020B0502020202020204" pitchFamily="34" charset="0"/>
              </a:rPr>
              <a:t>Tiene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tres</a:t>
            </a:r>
            <a:r>
              <a:rPr lang="en-GB" dirty="0">
                <a:solidFill>
                  <a:srgbClr val="002060"/>
                </a:solidFill>
                <a:latin typeface="Century Gothic" panose="020B0502020202020204" pitchFamily="34" charset="0"/>
              </a:rPr>
              <a:t> iglesias y una plaza en el centro.</a:t>
            </a:r>
          </a:p>
          <a:p>
            <a:endParaRPr lang="en-GB" dirty="0">
              <a:solidFill>
                <a:srgbClr val="002060"/>
              </a:solidFill>
              <a:latin typeface="Century Gothic" panose="020B0502020202020204" pitchFamily="34" charset="0"/>
            </a:endParaRPr>
          </a:p>
          <a:p>
            <a:r>
              <a:rPr lang="en-GB" dirty="0">
                <a:solidFill>
                  <a:schemeClr val="accent2"/>
                </a:solidFill>
                <a:latin typeface="Century Gothic" panose="020B0502020202020204" pitchFamily="34" charset="0"/>
              </a:rPr>
              <a:t>Y la </a:t>
            </a:r>
            <a:r>
              <a:rPr lang="en-GB" b="1" dirty="0">
                <a:solidFill>
                  <a:schemeClr val="accent2"/>
                </a:solidFill>
                <a:latin typeface="Century Gothic" panose="020B0502020202020204" pitchFamily="34" charset="0"/>
              </a:rPr>
              <a:t>ge</a:t>
            </a:r>
            <a:r>
              <a:rPr lang="en-GB" dirty="0">
                <a:solidFill>
                  <a:schemeClr val="accent2"/>
                </a:solidFill>
                <a:latin typeface="Century Gothic" panose="020B0502020202020204" pitchFamily="34" charset="0"/>
              </a:rPr>
              <a:t>nte, ¿cómo es?</a:t>
            </a:r>
          </a:p>
          <a:p>
            <a:endParaRPr lang="en-GB" dirty="0">
              <a:solidFill>
                <a:srgbClr val="002060"/>
              </a:solidFill>
              <a:latin typeface="Century Gothic" panose="020B0502020202020204" pitchFamily="34" charset="0"/>
            </a:endParaRPr>
          </a:p>
          <a:p>
            <a:r>
              <a:rPr lang="en-GB" dirty="0">
                <a:solidFill>
                  <a:srgbClr val="002060"/>
                </a:solidFill>
                <a:latin typeface="Century Gothic" panose="020B0502020202020204" pitchFamily="34" charset="0"/>
              </a:rPr>
              <a:t>Es inteli</a:t>
            </a:r>
            <a:r>
              <a:rPr lang="en-GB" b="1" dirty="0">
                <a:solidFill>
                  <a:srgbClr val="002060"/>
                </a:solidFill>
                <a:latin typeface="Century Gothic" panose="020B0502020202020204" pitchFamily="34" charset="0"/>
              </a:rPr>
              <a:t>ge</a:t>
            </a:r>
            <a:r>
              <a:rPr lang="en-GB" dirty="0">
                <a:solidFill>
                  <a:srgbClr val="002060"/>
                </a:solidFill>
                <a:latin typeface="Century Gothic" panose="020B0502020202020204" pitchFamily="34" charset="0"/>
              </a:rPr>
              <a:t>nte. Lee libros y estudia mucho.</a:t>
            </a:r>
          </a:p>
          <a:p>
            <a:endParaRPr lang="en-GB" dirty="0">
              <a:solidFill>
                <a:srgbClr val="002060"/>
              </a:solidFill>
              <a:latin typeface="Century Gothic" panose="020B0502020202020204" pitchFamily="34" charset="0"/>
            </a:endParaRPr>
          </a:p>
          <a:p>
            <a:r>
              <a:rPr lang="en-GB" dirty="0">
                <a:solidFill>
                  <a:schemeClr val="accent2"/>
                </a:solidFill>
                <a:latin typeface="Century Gothic" panose="020B0502020202020204" pitchFamily="34" charset="0"/>
              </a:rPr>
              <a:t>¿Qué </a:t>
            </a:r>
            <a:r>
              <a:rPr lang="en-GB" dirty="0" err="1">
                <a:solidFill>
                  <a:schemeClr val="accent2"/>
                </a:solidFill>
                <a:latin typeface="Century Gothic" panose="020B0502020202020204" pitchFamily="34" charset="0"/>
              </a:rPr>
              <a:t>estudia</a:t>
            </a:r>
            <a:r>
              <a:rPr lang="en-GB" dirty="0">
                <a:solidFill>
                  <a:schemeClr val="accent2"/>
                </a:solidFill>
                <a:latin typeface="Century Gothic" panose="020B0502020202020204" pitchFamily="34" charset="0"/>
              </a:rPr>
              <a:t>?</a:t>
            </a:r>
          </a:p>
          <a:p>
            <a:endParaRPr lang="en-GB" dirty="0">
              <a:solidFill>
                <a:srgbClr val="002060"/>
              </a:solidFill>
              <a:latin typeface="Century Gothic" panose="020B0502020202020204" pitchFamily="34" charset="0"/>
            </a:endParaRPr>
          </a:p>
          <a:p>
            <a:r>
              <a:rPr lang="en-GB" dirty="0" err="1">
                <a:solidFill>
                  <a:srgbClr val="002060"/>
                </a:solidFill>
                <a:latin typeface="Century Gothic" panose="020B0502020202020204" pitchFamily="34" charset="0"/>
              </a:rPr>
              <a:t>Estudia</a:t>
            </a:r>
            <a:r>
              <a:rPr lang="en-GB" dirty="0">
                <a:solidFill>
                  <a:srgbClr val="002060"/>
                </a:solidFill>
                <a:latin typeface="Century Gothic" panose="020B0502020202020204" pitchFamily="34" charset="0"/>
              </a:rPr>
              <a:t> de </a:t>
            </a:r>
            <a:r>
              <a:rPr lang="en-GB" dirty="0" err="1">
                <a:solidFill>
                  <a:srgbClr val="002060"/>
                </a:solidFill>
                <a:latin typeface="Century Gothic" panose="020B0502020202020204" pitchFamily="34" charset="0"/>
              </a:rPr>
              <a:t>todo</a:t>
            </a:r>
            <a:r>
              <a:rPr lang="en-GB" dirty="0">
                <a:solidFill>
                  <a:srgbClr val="002060"/>
                </a:solidFill>
                <a:latin typeface="Century Gothic" panose="020B0502020202020204" pitchFamily="34" charset="0"/>
              </a:rPr>
              <a:t> - </a:t>
            </a:r>
            <a:r>
              <a:rPr lang="en-GB" dirty="0" err="1">
                <a:solidFill>
                  <a:srgbClr val="002060"/>
                </a:solidFill>
                <a:latin typeface="Century Gothic" panose="020B0502020202020204" pitchFamily="34" charset="0"/>
              </a:rPr>
              <a:t>ciencias</a:t>
            </a:r>
            <a:r>
              <a:rPr lang="en-GB" dirty="0">
                <a:solidFill>
                  <a:srgbClr val="002060"/>
                </a:solidFill>
                <a:latin typeface="Century Gothic" panose="020B0502020202020204" pitchFamily="34" charset="0"/>
              </a:rPr>
              <a:t>, inglés, </a:t>
            </a:r>
            <a:r>
              <a:rPr lang="en-GB" dirty="0" err="1">
                <a:solidFill>
                  <a:srgbClr val="002060"/>
                </a:solidFill>
                <a:latin typeface="Century Gothic" panose="020B0502020202020204" pitchFamily="34" charset="0"/>
              </a:rPr>
              <a:t>español</a:t>
            </a:r>
            <a:r>
              <a:rPr lang="en-GB" dirty="0">
                <a:solidFill>
                  <a:srgbClr val="002060"/>
                </a:solidFill>
                <a:latin typeface="Century Gothic" panose="020B0502020202020204" pitchFamily="34" charset="0"/>
              </a:rPr>
              <a:t>, arte, y </a:t>
            </a:r>
            <a:r>
              <a:rPr lang="en-GB" dirty="0" err="1">
                <a:solidFill>
                  <a:srgbClr val="002060"/>
                </a:solidFill>
                <a:latin typeface="Century Gothic" panose="020B0502020202020204" pitchFamily="34" charset="0"/>
              </a:rPr>
              <a:t>reli</a:t>
            </a:r>
            <a:r>
              <a:rPr lang="en-GB" b="1" dirty="0" err="1">
                <a:solidFill>
                  <a:srgbClr val="002060"/>
                </a:solidFill>
                <a:latin typeface="Century Gothic" panose="020B0502020202020204" pitchFamily="34" charset="0"/>
              </a:rPr>
              <a:t>gi</a:t>
            </a:r>
            <a:r>
              <a:rPr lang="en-GB" dirty="0" err="1">
                <a:solidFill>
                  <a:srgbClr val="002060"/>
                </a:solidFill>
                <a:latin typeface="Century Gothic" panose="020B0502020202020204" pitchFamily="34" charset="0"/>
              </a:rPr>
              <a:t>ón</a:t>
            </a:r>
            <a:r>
              <a:rPr lang="en-GB" dirty="0">
                <a:solidFill>
                  <a:srgbClr val="002060"/>
                </a:solidFill>
                <a:latin typeface="Century Gothic" panose="020B0502020202020204" pitchFamily="34" charset="0"/>
              </a:rPr>
              <a:t>.</a:t>
            </a:r>
          </a:p>
          <a:p>
            <a:endParaRPr lang="en-GB" dirty="0">
              <a:solidFill>
                <a:srgbClr val="002060"/>
              </a:solidFill>
              <a:latin typeface="Century Gothic" panose="020B0502020202020204" pitchFamily="34" charset="0"/>
            </a:endParaRPr>
          </a:p>
        </p:txBody>
      </p:sp>
      <p:sp>
        <p:nvSpPr>
          <p:cNvPr id="19" name="Title 18">
            <a:extLst>
              <a:ext uri="{FF2B5EF4-FFF2-40B4-BE49-F238E27FC236}">
                <a16:creationId xmlns:a16="http://schemas.microsoft.com/office/drawing/2014/main" id="{9808BC82-6E61-4121-9F68-4561DA914717}"/>
              </a:ext>
            </a:extLst>
          </p:cNvPr>
          <p:cNvSpPr>
            <a:spLocks noGrp="1"/>
          </p:cNvSpPr>
          <p:nvPr>
            <p:ph type="title"/>
          </p:nvPr>
        </p:nvSpPr>
        <p:spPr>
          <a:xfrm>
            <a:off x="3949147" y="-430743"/>
            <a:ext cx="5257800" cy="1325563"/>
          </a:xfrm>
        </p:spPr>
        <p:txBody>
          <a:bodyPr/>
          <a:lstStyle/>
          <a:p>
            <a:pPr rtl="0" eaLnBrk="1" latinLnBrk="0" hangingPunct="1"/>
            <a:r>
              <a:rPr lang="en-GB" sz="2000" b="1" i="1" kern="1200" dirty="0">
                <a:solidFill>
                  <a:srgbClr val="002060"/>
                </a:solidFill>
                <a:effectLst/>
                <a:latin typeface="Century Gothic" panose="020B0502020202020204" pitchFamily="34" charset="0"/>
                <a:ea typeface="+mn-ea"/>
                <a:cs typeface="+mn-cs"/>
              </a:rPr>
              <a:t>Una </a:t>
            </a:r>
            <a:r>
              <a:rPr lang="en-GB" sz="2000" b="1" i="1" kern="1200" dirty="0" err="1">
                <a:solidFill>
                  <a:srgbClr val="002060"/>
                </a:solidFill>
                <a:effectLst/>
                <a:latin typeface="Century Gothic" panose="020B0502020202020204" pitchFamily="34" charset="0"/>
                <a:ea typeface="+mn-ea"/>
                <a:cs typeface="+mn-cs"/>
              </a:rPr>
              <a:t>conversación</a:t>
            </a:r>
            <a:r>
              <a:rPr lang="en-GB" sz="2000" b="1" i="1" kern="1200" dirty="0">
                <a:solidFill>
                  <a:srgbClr val="002060"/>
                </a:solidFill>
                <a:effectLst/>
                <a:latin typeface="Century Gothic" panose="020B0502020202020204" pitchFamily="34" charset="0"/>
                <a:ea typeface="+mn-ea"/>
                <a:cs typeface="+mn-cs"/>
              </a:rPr>
              <a:t> entre amigos</a:t>
            </a:r>
            <a:endParaRPr lang="en-GB" dirty="0">
              <a:effectLst/>
            </a:endParaRPr>
          </a:p>
        </p:txBody>
      </p:sp>
    </p:spTree>
    <p:extLst>
      <p:ext uri="{BB962C8B-B14F-4D97-AF65-F5344CB8AC3E}">
        <p14:creationId xmlns:p14="http://schemas.microsoft.com/office/powerpoint/2010/main" val="2003034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Rounded Rectangle 3">
            <a:extLst>
              <a:ext uri="{FF2B5EF4-FFF2-40B4-BE49-F238E27FC236}">
                <a16:creationId xmlns:a16="http://schemas.microsoft.com/office/drawing/2014/main" id="{922F6057-C426-4637-A711-2906DAEB240E}"/>
              </a:ext>
            </a:extLst>
          </p:cNvPr>
          <p:cNvSpPr/>
          <p:nvPr/>
        </p:nvSpPr>
        <p:spPr>
          <a:xfrm>
            <a:off x="992428" y="732954"/>
            <a:ext cx="3323968"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A.</a:t>
            </a:r>
            <a:r>
              <a:rPr kumimoji="0" lang="en-GB" sz="1800" b="0" i="0" u="none" strike="noStrike" kern="0" cap="none" spc="0" normalizeH="0" baseline="0" noProof="0" dirty="0">
                <a:ln>
                  <a:noFill/>
                </a:ln>
                <a:solidFill>
                  <a:srgbClr val="002060"/>
                </a:solidFill>
                <a:effectLst/>
                <a:uLnTx/>
                <a:uFillTx/>
                <a:latin typeface="+mj-lt"/>
                <a:ea typeface="+mn-ea"/>
                <a:cs typeface="+mn-cs"/>
              </a:rPr>
              <a:t> Y la gente, ¿cómo es?</a:t>
            </a:r>
          </a:p>
        </p:txBody>
      </p:sp>
      <p:sp>
        <p:nvSpPr>
          <p:cNvPr id="64" name="Rounded Rectangle 4">
            <a:extLst>
              <a:ext uri="{FF2B5EF4-FFF2-40B4-BE49-F238E27FC236}">
                <a16:creationId xmlns:a16="http://schemas.microsoft.com/office/drawing/2014/main" id="{9EB7949A-6174-4434-8A6B-37BE27B5E538}"/>
              </a:ext>
            </a:extLst>
          </p:cNvPr>
          <p:cNvSpPr/>
          <p:nvPr/>
        </p:nvSpPr>
        <p:spPr>
          <a:xfrm>
            <a:off x="4823016" y="732955"/>
            <a:ext cx="7105127"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B.</a:t>
            </a:r>
            <a:r>
              <a:rPr kumimoji="0" lang="en-GB" sz="1800" b="0" i="0" u="none" strike="noStrike" kern="0" cap="none" spc="0" normalizeH="0" baseline="0" noProof="0" dirty="0">
                <a:ln>
                  <a:noFill/>
                </a:ln>
                <a:solidFill>
                  <a:srgbClr val="002060"/>
                </a:solidFill>
                <a:effectLst/>
                <a:uLnTx/>
                <a:uFillTx/>
                <a:latin typeface="+mj-lt"/>
                <a:ea typeface="+mn-ea"/>
                <a:cs typeface="+mn-cs"/>
              </a:rPr>
              <a:t> Estudia de todo – ciencias, inglés, español, arte, y reli</a:t>
            </a:r>
            <a:r>
              <a:rPr kumimoji="0" lang="en-GB" sz="1800" b="0" i="0" u="sng" strike="noStrike" kern="0" cap="none" spc="0" normalizeH="0" baseline="0" noProof="0" dirty="0">
                <a:ln>
                  <a:noFill/>
                </a:ln>
                <a:solidFill>
                  <a:srgbClr val="002060"/>
                </a:solidFill>
                <a:effectLst/>
                <a:uLnTx/>
                <a:uFillTx/>
                <a:latin typeface="+mj-lt"/>
                <a:ea typeface="+mn-ea"/>
                <a:cs typeface="+mn-cs"/>
              </a:rPr>
              <a:t>gi</a:t>
            </a:r>
            <a:r>
              <a:rPr kumimoji="0" lang="en-GB" sz="1800" b="0" i="0" u="none" strike="noStrike" kern="0" cap="none" spc="0" normalizeH="0" baseline="0" noProof="0" dirty="0">
                <a:ln>
                  <a:noFill/>
                </a:ln>
                <a:solidFill>
                  <a:srgbClr val="002060"/>
                </a:solidFill>
                <a:effectLst/>
                <a:uLnTx/>
                <a:uFillTx/>
                <a:latin typeface="+mj-lt"/>
                <a:ea typeface="+mn-ea"/>
                <a:cs typeface="+mn-cs"/>
              </a:rPr>
              <a:t>ón.</a:t>
            </a:r>
          </a:p>
        </p:txBody>
      </p:sp>
      <p:sp>
        <p:nvSpPr>
          <p:cNvPr id="65" name="Rounded Rectangle 5">
            <a:extLst>
              <a:ext uri="{FF2B5EF4-FFF2-40B4-BE49-F238E27FC236}">
                <a16:creationId xmlns:a16="http://schemas.microsoft.com/office/drawing/2014/main" id="{D5E5318C-618B-4187-8764-98E2D467720F}"/>
              </a:ext>
            </a:extLst>
          </p:cNvPr>
          <p:cNvSpPr/>
          <p:nvPr/>
        </p:nvSpPr>
        <p:spPr>
          <a:xfrm>
            <a:off x="1055013" y="1559332"/>
            <a:ext cx="7426413"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C.</a:t>
            </a:r>
            <a:r>
              <a:rPr kumimoji="0" lang="en-GB" sz="1800" b="0" i="0" u="none" strike="noStrike" kern="0" cap="none" spc="0" normalizeH="0" baseline="0" noProof="0" dirty="0">
                <a:ln>
                  <a:noFill/>
                </a:ln>
                <a:solidFill>
                  <a:srgbClr val="002060"/>
                </a:solidFill>
                <a:effectLst/>
                <a:uLnTx/>
                <a:uFillTx/>
                <a:latin typeface="+mj-lt"/>
                <a:ea typeface="+mn-ea"/>
                <a:cs typeface="+mn-cs"/>
              </a:rPr>
              <a:t> Muy antigua. </a:t>
            </a:r>
            <a:r>
              <a:rPr kumimoji="0" lang="en-GB" sz="1800" b="0" i="0" u="none" strike="noStrike" kern="0" cap="none" spc="0" normalizeH="0" baseline="0" noProof="0" dirty="0" err="1">
                <a:ln>
                  <a:noFill/>
                </a:ln>
                <a:solidFill>
                  <a:srgbClr val="002060"/>
                </a:solidFill>
                <a:effectLst/>
                <a:uLnTx/>
                <a:uFillTx/>
                <a:latin typeface="+mj-lt"/>
                <a:ea typeface="+mn-ea"/>
                <a:cs typeface="+mn-cs"/>
              </a:rPr>
              <a:t>Tiene</a:t>
            </a:r>
            <a:r>
              <a:rPr kumimoji="0" lang="en-GB" sz="1800" b="0" i="0" u="none" strike="noStrike" kern="0" cap="none" spc="0" normalizeH="0" baseline="0" noProof="0" dirty="0">
                <a:ln>
                  <a:noFill/>
                </a:ln>
                <a:solidFill>
                  <a:srgbClr val="002060"/>
                </a:solidFill>
                <a:effectLst/>
                <a:uLnTx/>
                <a:uFillTx/>
                <a:latin typeface="+mj-lt"/>
                <a:ea typeface="+mn-ea"/>
                <a:cs typeface="+mn-cs"/>
              </a:rPr>
              <a:t> </a:t>
            </a:r>
            <a:r>
              <a:rPr kumimoji="0" lang="en-GB" sz="1800" b="0" i="0" u="none" strike="noStrike" kern="0" cap="none" spc="0" normalizeH="0" baseline="0" noProof="0" dirty="0" err="1">
                <a:ln>
                  <a:noFill/>
                </a:ln>
                <a:solidFill>
                  <a:srgbClr val="002060"/>
                </a:solidFill>
                <a:effectLst/>
                <a:uLnTx/>
                <a:uFillTx/>
                <a:latin typeface="+mj-lt"/>
                <a:ea typeface="+mn-ea"/>
                <a:cs typeface="+mn-cs"/>
              </a:rPr>
              <a:t>tres</a:t>
            </a:r>
            <a:r>
              <a:rPr kumimoji="0" lang="en-GB" sz="1800" b="0" i="0" u="none" strike="noStrike" kern="0" cap="none" spc="0" normalizeH="0" baseline="0" noProof="0" dirty="0">
                <a:ln>
                  <a:noFill/>
                </a:ln>
                <a:solidFill>
                  <a:srgbClr val="002060"/>
                </a:solidFill>
                <a:effectLst/>
                <a:uLnTx/>
                <a:uFillTx/>
                <a:latin typeface="+mj-lt"/>
                <a:ea typeface="+mn-ea"/>
                <a:cs typeface="+mn-cs"/>
              </a:rPr>
              <a:t> </a:t>
            </a:r>
            <a:r>
              <a:rPr kumimoji="0" lang="en-GB" sz="1800" b="0" i="0" u="none" strike="noStrike" kern="0" cap="none" spc="0" normalizeH="0" baseline="0" noProof="0" dirty="0" err="1">
                <a:ln>
                  <a:noFill/>
                </a:ln>
                <a:solidFill>
                  <a:srgbClr val="002060"/>
                </a:solidFill>
                <a:effectLst/>
                <a:uLnTx/>
                <a:uFillTx/>
                <a:latin typeface="+mj-lt"/>
                <a:ea typeface="+mn-ea"/>
                <a:cs typeface="+mn-cs"/>
              </a:rPr>
              <a:t>iglesias</a:t>
            </a:r>
            <a:r>
              <a:rPr kumimoji="0" lang="en-GB" sz="1800" b="0" i="0" u="none" strike="noStrike" kern="0" cap="none" spc="0" normalizeH="0" baseline="0" noProof="0" dirty="0">
                <a:ln>
                  <a:noFill/>
                </a:ln>
                <a:solidFill>
                  <a:srgbClr val="002060"/>
                </a:solidFill>
                <a:effectLst/>
                <a:uLnTx/>
                <a:uFillTx/>
                <a:latin typeface="+mj-lt"/>
                <a:ea typeface="+mn-ea"/>
                <a:cs typeface="+mn-cs"/>
              </a:rPr>
              <a:t> y una plaza en el centro.</a:t>
            </a:r>
          </a:p>
        </p:txBody>
      </p:sp>
      <p:sp>
        <p:nvSpPr>
          <p:cNvPr id="66" name="Rounded Rectangle 7">
            <a:extLst>
              <a:ext uri="{FF2B5EF4-FFF2-40B4-BE49-F238E27FC236}">
                <a16:creationId xmlns:a16="http://schemas.microsoft.com/office/drawing/2014/main" id="{F0EA7281-3F07-4417-9A42-CD9EFA01A6D1}"/>
              </a:ext>
            </a:extLst>
          </p:cNvPr>
          <p:cNvSpPr/>
          <p:nvPr/>
        </p:nvSpPr>
        <p:spPr>
          <a:xfrm>
            <a:off x="1023318" y="3218473"/>
            <a:ext cx="2032686"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F.</a:t>
            </a:r>
            <a:r>
              <a:rPr kumimoji="0" lang="en-GB" sz="1800" b="0" i="0" u="none" strike="noStrike" kern="0" cap="none" spc="0" normalizeH="0" baseline="0" noProof="0" dirty="0">
                <a:ln>
                  <a:noFill/>
                </a:ln>
                <a:solidFill>
                  <a:srgbClr val="002060"/>
                </a:solidFill>
                <a:effectLst/>
                <a:uLnTx/>
                <a:uFillTx/>
                <a:latin typeface="+mj-lt"/>
                <a:ea typeface="+mn-ea"/>
                <a:cs typeface="+mn-cs"/>
              </a:rPr>
              <a:t> ¿</a:t>
            </a:r>
            <a:r>
              <a:rPr kumimoji="0" lang="en-GB" sz="1800" b="0" i="0" u="sng" strike="noStrike" kern="0" cap="none" spc="0" normalizeH="0" baseline="0" noProof="0" dirty="0">
                <a:ln>
                  <a:noFill/>
                </a:ln>
                <a:solidFill>
                  <a:srgbClr val="002060"/>
                </a:solidFill>
                <a:effectLst/>
                <a:uLnTx/>
                <a:uFillTx/>
                <a:latin typeface="+mj-lt"/>
                <a:ea typeface="+mn-ea"/>
                <a:cs typeface="+mn-cs"/>
              </a:rPr>
              <a:t>Gi</a:t>
            </a:r>
            <a:r>
              <a:rPr kumimoji="0" lang="en-GB" sz="1800" b="0" i="0" u="none" strike="noStrike" kern="0" cap="none" spc="0" normalizeH="0" baseline="0" noProof="0" dirty="0">
                <a:ln>
                  <a:noFill/>
                </a:ln>
                <a:solidFill>
                  <a:srgbClr val="002060"/>
                </a:solidFill>
                <a:effectLst/>
                <a:uLnTx/>
                <a:uFillTx/>
                <a:latin typeface="+mj-lt"/>
                <a:ea typeface="+mn-ea"/>
                <a:cs typeface="+mn-cs"/>
              </a:rPr>
              <a:t>rona? </a:t>
            </a:r>
          </a:p>
        </p:txBody>
      </p:sp>
      <p:sp>
        <p:nvSpPr>
          <p:cNvPr id="67" name="Rounded Rectangle 8">
            <a:extLst>
              <a:ext uri="{FF2B5EF4-FFF2-40B4-BE49-F238E27FC236}">
                <a16:creationId xmlns:a16="http://schemas.microsoft.com/office/drawing/2014/main" id="{7B3A7EDE-16C6-4FD8-9017-E1D1368CBB79}"/>
              </a:ext>
            </a:extLst>
          </p:cNvPr>
          <p:cNvSpPr/>
          <p:nvPr/>
        </p:nvSpPr>
        <p:spPr>
          <a:xfrm>
            <a:off x="4266944" y="3202406"/>
            <a:ext cx="4090098"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G.</a:t>
            </a:r>
            <a:r>
              <a:rPr kumimoji="0" lang="en-GB" sz="1800" b="0" i="0" u="none" strike="noStrike" kern="0" cap="none" spc="0" normalizeH="0" baseline="0" noProof="0" dirty="0">
                <a:ln>
                  <a:noFill/>
                </a:ln>
                <a:solidFill>
                  <a:srgbClr val="002060"/>
                </a:solidFill>
                <a:effectLst/>
                <a:uLnTx/>
                <a:uFillTx/>
                <a:latin typeface="+mj-lt"/>
                <a:ea typeface="+mn-ea"/>
                <a:cs typeface="+mn-cs"/>
              </a:rPr>
              <a:t> Ah, ¡es una ciudad antigua! </a:t>
            </a:r>
          </a:p>
        </p:txBody>
      </p:sp>
      <p:sp>
        <p:nvSpPr>
          <p:cNvPr id="68" name="Rounded Rectangle 9">
            <a:extLst>
              <a:ext uri="{FF2B5EF4-FFF2-40B4-BE49-F238E27FC236}">
                <a16:creationId xmlns:a16="http://schemas.microsoft.com/office/drawing/2014/main" id="{53FA52A1-9A3C-49C1-A2F7-E2C0BCB3CC75}"/>
              </a:ext>
            </a:extLst>
          </p:cNvPr>
          <p:cNvSpPr/>
          <p:nvPr/>
        </p:nvSpPr>
        <p:spPr>
          <a:xfrm>
            <a:off x="986243" y="4086361"/>
            <a:ext cx="7760051"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H. </a:t>
            </a:r>
            <a:r>
              <a:rPr kumimoji="0" lang="en-GB" sz="1800" b="0" i="0" u="none" strike="noStrike" kern="0" cap="none" spc="0" normalizeH="0" baseline="0" noProof="0" dirty="0" err="1">
                <a:ln>
                  <a:noFill/>
                </a:ln>
                <a:solidFill>
                  <a:srgbClr val="002060"/>
                </a:solidFill>
                <a:effectLst/>
                <a:uLnTx/>
                <a:uFillTx/>
                <a:latin typeface="+mj-lt"/>
                <a:ea typeface="+mn-ea"/>
                <a:cs typeface="+mn-cs"/>
              </a:rPr>
              <a:t>Sí</a:t>
            </a:r>
            <a:r>
              <a:rPr kumimoji="0" lang="en-GB" sz="1800" b="0" i="0" u="none" strike="noStrike" kern="0" cap="none" spc="0" normalizeH="0" baseline="0" noProof="0" dirty="0">
                <a:ln>
                  <a:noFill/>
                </a:ln>
                <a:solidFill>
                  <a:srgbClr val="002060"/>
                </a:solidFill>
                <a:effectLst/>
                <a:uLnTx/>
                <a:uFillTx/>
                <a:latin typeface="+mj-lt"/>
                <a:ea typeface="+mn-ea"/>
                <a:cs typeface="+mn-cs"/>
              </a:rPr>
              <a:t>, es una ciudad en </a:t>
            </a:r>
            <a:r>
              <a:rPr kumimoji="0" lang="en-GB" sz="1800" b="0" i="0" u="none" strike="noStrike" kern="0" cap="none" spc="0" normalizeH="0" baseline="0" noProof="0" dirty="0" err="1">
                <a:ln>
                  <a:noFill/>
                </a:ln>
                <a:solidFill>
                  <a:srgbClr val="002060"/>
                </a:solidFill>
                <a:effectLst/>
                <a:uLnTx/>
                <a:uFillTx/>
                <a:latin typeface="+mj-lt"/>
                <a:ea typeface="+mn-ea"/>
                <a:cs typeface="+mn-cs"/>
              </a:rPr>
              <a:t>España</a:t>
            </a:r>
            <a:r>
              <a:rPr kumimoji="0" lang="en-GB" sz="1800" b="0" i="0" u="none" strike="noStrike" kern="0" cap="none" spc="0" normalizeH="0" baseline="0" noProof="0" dirty="0">
                <a:ln>
                  <a:noFill/>
                </a:ln>
                <a:solidFill>
                  <a:srgbClr val="002060"/>
                </a:solidFill>
                <a:effectLst/>
                <a:uLnTx/>
                <a:uFillTx/>
                <a:latin typeface="+mj-lt"/>
                <a:ea typeface="+mn-ea"/>
                <a:cs typeface="+mn-cs"/>
              </a:rPr>
              <a:t>. </a:t>
            </a:r>
            <a:r>
              <a:rPr kumimoji="0" lang="en-GB" sz="1800" b="0" i="0" u="none" strike="noStrike" kern="0" cap="none" spc="0" normalizeH="0" baseline="0" noProof="0" dirty="0" err="1">
                <a:ln>
                  <a:noFill/>
                </a:ln>
                <a:solidFill>
                  <a:srgbClr val="002060"/>
                </a:solidFill>
                <a:effectLst/>
                <a:uLnTx/>
                <a:uFillTx/>
                <a:latin typeface="+mj-lt"/>
                <a:ea typeface="+mn-ea"/>
                <a:cs typeface="+mn-cs"/>
              </a:rPr>
              <a:t>Tengo</a:t>
            </a:r>
            <a:r>
              <a:rPr kumimoji="0" lang="en-GB" sz="1800" b="0" i="0" u="none" strike="noStrike" kern="0" cap="none" spc="0" normalizeH="0" baseline="0" noProof="0" dirty="0">
                <a:ln>
                  <a:noFill/>
                </a:ln>
                <a:solidFill>
                  <a:srgbClr val="002060"/>
                </a:solidFill>
                <a:effectLst/>
                <a:uLnTx/>
                <a:uFillTx/>
                <a:latin typeface="+mj-lt"/>
                <a:ea typeface="+mn-ea"/>
                <a:cs typeface="+mn-cs"/>
              </a:rPr>
              <a:t> una </a:t>
            </a:r>
            <a:r>
              <a:rPr kumimoji="0" lang="en-GB" sz="1800" b="0" i="0" u="none" strike="noStrike" kern="0" cap="none" spc="0" normalizeH="0" baseline="0" noProof="0" dirty="0" err="1">
                <a:ln>
                  <a:noFill/>
                </a:ln>
                <a:solidFill>
                  <a:srgbClr val="002060"/>
                </a:solidFill>
                <a:effectLst/>
                <a:uLnTx/>
                <a:uFillTx/>
                <a:latin typeface="+mj-lt"/>
                <a:ea typeface="+mn-ea"/>
                <a:cs typeface="+mn-cs"/>
              </a:rPr>
              <a:t>ima</a:t>
            </a:r>
            <a:r>
              <a:rPr kumimoji="0" lang="en-GB" sz="1800" b="0" i="0" u="sng" strike="noStrike" kern="0" cap="none" spc="0" normalizeH="0" baseline="0" noProof="0" dirty="0" err="1">
                <a:ln>
                  <a:noFill/>
                </a:ln>
                <a:solidFill>
                  <a:srgbClr val="002060"/>
                </a:solidFill>
                <a:effectLst/>
                <a:uLnTx/>
                <a:uFillTx/>
                <a:latin typeface="+mj-lt"/>
                <a:ea typeface="+mn-ea"/>
                <a:cs typeface="+mn-cs"/>
              </a:rPr>
              <a:t>ge</a:t>
            </a:r>
            <a:r>
              <a:rPr kumimoji="0" lang="en-GB" sz="1800" b="0" i="0" u="none" strike="noStrike" kern="0" cap="none" spc="0" normalizeH="0" baseline="0" noProof="0" dirty="0" err="1">
                <a:ln>
                  <a:noFill/>
                </a:ln>
                <a:solidFill>
                  <a:srgbClr val="002060"/>
                </a:solidFill>
                <a:effectLst/>
                <a:uLnTx/>
                <a:uFillTx/>
                <a:latin typeface="+mj-lt"/>
                <a:ea typeface="+mn-ea"/>
                <a:cs typeface="+mn-cs"/>
              </a:rPr>
              <a:t>n</a:t>
            </a:r>
            <a:r>
              <a:rPr kumimoji="0" lang="en-GB" sz="1800" b="0" i="0" u="none" strike="noStrike" kern="0" cap="none" spc="0" normalizeH="0" baseline="0" noProof="0" dirty="0">
                <a:ln>
                  <a:noFill/>
                </a:ln>
                <a:solidFill>
                  <a:srgbClr val="002060"/>
                </a:solidFill>
                <a:effectLst/>
                <a:uLnTx/>
                <a:uFillTx/>
                <a:latin typeface="+mj-lt"/>
                <a:ea typeface="+mn-ea"/>
                <a:cs typeface="+mn-cs"/>
              </a:rPr>
              <a:t> – ¡</a:t>
            </a:r>
            <a:r>
              <a:rPr kumimoji="0" lang="en-GB" sz="1800" b="0" i="0" u="none" strike="noStrike" kern="0" cap="none" spc="0" normalizeH="0" baseline="0" noProof="0" dirty="0" err="1">
                <a:ln>
                  <a:noFill/>
                </a:ln>
                <a:solidFill>
                  <a:srgbClr val="002060"/>
                </a:solidFill>
                <a:effectLst/>
                <a:uLnTx/>
                <a:uFillTx/>
                <a:latin typeface="+mj-lt"/>
                <a:ea typeface="+mn-ea"/>
                <a:cs typeface="+mn-cs"/>
              </a:rPr>
              <a:t>aquí</a:t>
            </a:r>
            <a:r>
              <a:rPr kumimoji="0" lang="en-GB" sz="1800" b="0" i="0" u="none" strike="noStrike" kern="0" cap="none" spc="0" normalizeH="0" baseline="0" noProof="0" dirty="0">
                <a:ln>
                  <a:noFill/>
                </a:ln>
                <a:solidFill>
                  <a:srgbClr val="002060"/>
                </a:solidFill>
                <a:effectLst/>
                <a:uLnTx/>
                <a:uFillTx/>
                <a:latin typeface="+mj-lt"/>
                <a:ea typeface="+mn-ea"/>
                <a:cs typeface="+mn-cs"/>
              </a:rPr>
              <a:t>!</a:t>
            </a:r>
          </a:p>
        </p:txBody>
      </p:sp>
      <p:sp>
        <p:nvSpPr>
          <p:cNvPr id="69" name="Rounded Rectangle 10">
            <a:extLst>
              <a:ext uri="{FF2B5EF4-FFF2-40B4-BE49-F238E27FC236}">
                <a16:creationId xmlns:a16="http://schemas.microsoft.com/office/drawing/2014/main" id="{EC488FC4-C87B-46BA-8622-B4FEEC9DA22D}"/>
              </a:ext>
            </a:extLst>
          </p:cNvPr>
          <p:cNvSpPr/>
          <p:nvPr/>
        </p:nvSpPr>
        <p:spPr>
          <a:xfrm>
            <a:off x="1838870" y="2348804"/>
            <a:ext cx="3027398"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D.</a:t>
            </a:r>
            <a:r>
              <a:rPr kumimoji="0" lang="en-GB" sz="1800" b="0" i="0" u="none" strike="noStrike" kern="0" cap="none" spc="0" normalizeH="0" baseline="0" noProof="0" dirty="0">
                <a:ln>
                  <a:noFill/>
                </a:ln>
                <a:solidFill>
                  <a:srgbClr val="002060"/>
                </a:solidFill>
                <a:effectLst/>
                <a:uLnTx/>
                <a:uFillTx/>
                <a:latin typeface="+mj-lt"/>
                <a:ea typeface="+mn-ea"/>
                <a:cs typeface="+mn-cs"/>
              </a:rPr>
              <a:t> ¿Dónde está </a:t>
            </a:r>
            <a:r>
              <a:rPr kumimoji="0" lang="en-GB" sz="1800" b="0" i="0" u="none" strike="noStrike" kern="0" cap="none" spc="0" normalizeH="0" baseline="0" noProof="0" dirty="0" err="1">
                <a:ln>
                  <a:noFill/>
                </a:ln>
                <a:solidFill>
                  <a:srgbClr val="002060"/>
                </a:solidFill>
                <a:effectLst/>
                <a:uLnTx/>
                <a:uFillTx/>
                <a:latin typeface="+mj-lt"/>
                <a:ea typeface="+mn-ea"/>
                <a:cs typeface="+mn-cs"/>
              </a:rPr>
              <a:t>Tomás</a:t>
            </a:r>
            <a:r>
              <a:rPr kumimoji="0" lang="en-GB" sz="1800" b="0" i="0" u="none" strike="noStrike" kern="0" cap="none" spc="0" normalizeH="0" baseline="0" noProof="0" dirty="0">
                <a:ln>
                  <a:noFill/>
                </a:ln>
                <a:solidFill>
                  <a:srgbClr val="002060"/>
                </a:solidFill>
                <a:effectLst/>
                <a:uLnTx/>
                <a:uFillTx/>
                <a:latin typeface="+mj-lt"/>
                <a:ea typeface="+mn-ea"/>
                <a:cs typeface="+mn-cs"/>
              </a:rPr>
              <a:t>? </a:t>
            </a:r>
          </a:p>
        </p:txBody>
      </p:sp>
      <p:sp>
        <p:nvSpPr>
          <p:cNvPr id="70" name="Rounded Rectangle 11">
            <a:extLst>
              <a:ext uri="{FF2B5EF4-FFF2-40B4-BE49-F238E27FC236}">
                <a16:creationId xmlns:a16="http://schemas.microsoft.com/office/drawing/2014/main" id="{0448F26F-FCFA-4233-B3E9-96CC69508161}"/>
              </a:ext>
            </a:extLst>
          </p:cNvPr>
          <p:cNvSpPr/>
          <p:nvPr/>
        </p:nvSpPr>
        <p:spPr>
          <a:xfrm>
            <a:off x="1023318" y="4939963"/>
            <a:ext cx="2750205"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I.</a:t>
            </a:r>
            <a:r>
              <a:rPr kumimoji="0" lang="en-GB" sz="1800" b="0" i="0" u="none" strike="noStrike" kern="0" cap="none" spc="0" normalizeH="0" baseline="0" noProof="0" dirty="0">
                <a:ln>
                  <a:noFill/>
                </a:ln>
                <a:solidFill>
                  <a:srgbClr val="002060"/>
                </a:solidFill>
                <a:effectLst/>
                <a:uLnTx/>
                <a:uFillTx/>
                <a:latin typeface="+mj-lt"/>
                <a:ea typeface="+mn-ea"/>
                <a:cs typeface="+mn-cs"/>
              </a:rPr>
              <a:t> ¿Qué estudia?</a:t>
            </a:r>
          </a:p>
        </p:txBody>
      </p:sp>
      <p:sp>
        <p:nvSpPr>
          <p:cNvPr id="71" name="Rounded Rectangle 13">
            <a:extLst>
              <a:ext uri="{FF2B5EF4-FFF2-40B4-BE49-F238E27FC236}">
                <a16:creationId xmlns:a16="http://schemas.microsoft.com/office/drawing/2014/main" id="{DCDD2BA4-154A-4211-BAE1-EC7DB0742E01}"/>
              </a:ext>
            </a:extLst>
          </p:cNvPr>
          <p:cNvSpPr/>
          <p:nvPr/>
        </p:nvSpPr>
        <p:spPr>
          <a:xfrm>
            <a:off x="5774484" y="2333628"/>
            <a:ext cx="5165116"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E.</a:t>
            </a:r>
            <a:r>
              <a:rPr kumimoji="0" lang="en-GB" sz="1800" b="0" i="0" u="none" strike="noStrike" kern="0" cap="none" spc="0" normalizeH="0" baseline="0" noProof="0" dirty="0">
                <a:ln>
                  <a:noFill/>
                </a:ln>
                <a:solidFill>
                  <a:srgbClr val="002060"/>
                </a:solidFill>
                <a:effectLst/>
                <a:uLnTx/>
                <a:uFillTx/>
                <a:latin typeface="+mj-lt"/>
                <a:ea typeface="+mn-ea"/>
                <a:cs typeface="+mn-cs"/>
              </a:rPr>
              <a:t> Es inteli</a:t>
            </a:r>
            <a:r>
              <a:rPr kumimoji="0" lang="en-GB" sz="1800" b="0" i="0" u="sng" strike="noStrike" kern="0" cap="none" spc="0" normalizeH="0" baseline="0" noProof="0" dirty="0">
                <a:ln>
                  <a:noFill/>
                </a:ln>
                <a:solidFill>
                  <a:srgbClr val="002060"/>
                </a:solidFill>
                <a:effectLst/>
                <a:uLnTx/>
                <a:uFillTx/>
                <a:latin typeface="+mj-lt"/>
                <a:ea typeface="+mn-ea"/>
                <a:cs typeface="+mn-cs"/>
              </a:rPr>
              <a:t>ge</a:t>
            </a:r>
            <a:r>
              <a:rPr kumimoji="0" lang="en-GB" sz="1800" b="0" i="0" u="none" strike="noStrike" kern="0" cap="none" spc="0" normalizeH="0" baseline="0" noProof="0" dirty="0">
                <a:ln>
                  <a:noFill/>
                </a:ln>
                <a:solidFill>
                  <a:srgbClr val="002060"/>
                </a:solidFill>
                <a:effectLst/>
                <a:uLnTx/>
                <a:uFillTx/>
                <a:latin typeface="+mj-lt"/>
                <a:ea typeface="+mn-ea"/>
                <a:cs typeface="+mn-cs"/>
              </a:rPr>
              <a:t>nte. Lee </a:t>
            </a:r>
            <a:r>
              <a:rPr kumimoji="0" lang="en-GB" sz="1800" b="0" i="0" u="none" strike="noStrike" kern="0" cap="none" spc="0" normalizeH="0" baseline="0" noProof="0" dirty="0" err="1">
                <a:ln>
                  <a:noFill/>
                </a:ln>
                <a:solidFill>
                  <a:srgbClr val="002060"/>
                </a:solidFill>
                <a:effectLst/>
                <a:uLnTx/>
                <a:uFillTx/>
                <a:latin typeface="+mj-lt"/>
                <a:ea typeface="+mn-ea"/>
                <a:cs typeface="+mn-cs"/>
              </a:rPr>
              <a:t>libros</a:t>
            </a:r>
            <a:r>
              <a:rPr kumimoji="0" lang="en-GB" sz="1800" b="0" i="0" u="none" strike="noStrike" kern="0" cap="none" spc="0" normalizeH="0" baseline="0" noProof="0" dirty="0">
                <a:ln>
                  <a:noFill/>
                </a:ln>
                <a:solidFill>
                  <a:srgbClr val="002060"/>
                </a:solidFill>
                <a:effectLst/>
                <a:uLnTx/>
                <a:uFillTx/>
                <a:latin typeface="+mj-lt"/>
                <a:ea typeface="+mn-ea"/>
                <a:cs typeface="+mn-cs"/>
              </a:rPr>
              <a:t> y estudia mucho.</a:t>
            </a:r>
          </a:p>
        </p:txBody>
      </p:sp>
      <p:sp>
        <p:nvSpPr>
          <p:cNvPr id="72" name="Rounded Rectangle 14">
            <a:extLst>
              <a:ext uri="{FF2B5EF4-FFF2-40B4-BE49-F238E27FC236}">
                <a16:creationId xmlns:a16="http://schemas.microsoft.com/office/drawing/2014/main" id="{BF511CAC-8105-4294-8A9B-CB89758B345F}"/>
              </a:ext>
            </a:extLst>
          </p:cNvPr>
          <p:cNvSpPr/>
          <p:nvPr/>
        </p:nvSpPr>
        <p:spPr>
          <a:xfrm>
            <a:off x="2243531" y="5755697"/>
            <a:ext cx="4068462"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J. </a:t>
            </a:r>
            <a:r>
              <a:rPr kumimoji="0" lang="en-GB" sz="1800" b="0" i="0" u="none" strike="noStrike" kern="0" cap="none" spc="0" normalizeH="0" baseline="0" noProof="0" dirty="0">
                <a:ln>
                  <a:noFill/>
                </a:ln>
                <a:solidFill>
                  <a:srgbClr val="002060"/>
                </a:solidFill>
                <a:effectLst/>
                <a:uLnTx/>
                <a:uFillTx/>
                <a:latin typeface="+mj-lt"/>
                <a:ea typeface="+mn-ea"/>
                <a:cs typeface="+mn-cs"/>
              </a:rPr>
              <a:t>Está en </a:t>
            </a:r>
            <a:r>
              <a:rPr kumimoji="0" lang="en-GB" sz="1800" b="0" i="0" u="sng" strike="noStrike" kern="0" cap="none" spc="0" normalizeH="0" baseline="0" noProof="0" dirty="0">
                <a:ln>
                  <a:noFill/>
                </a:ln>
                <a:solidFill>
                  <a:srgbClr val="002060"/>
                </a:solidFill>
                <a:effectLst/>
                <a:uLnTx/>
                <a:uFillTx/>
                <a:latin typeface="+mj-lt"/>
                <a:ea typeface="+mn-ea"/>
                <a:cs typeface="+mn-cs"/>
              </a:rPr>
              <a:t>Gi</a:t>
            </a:r>
            <a:r>
              <a:rPr kumimoji="0" lang="en-GB" sz="1800" b="0" i="0" u="none" strike="noStrike" kern="0" cap="none" spc="0" normalizeH="0" baseline="0" noProof="0" dirty="0">
                <a:ln>
                  <a:noFill/>
                </a:ln>
                <a:solidFill>
                  <a:srgbClr val="002060"/>
                </a:solidFill>
                <a:effectLst/>
                <a:uLnTx/>
                <a:uFillTx/>
                <a:latin typeface="+mj-lt"/>
                <a:ea typeface="+mn-ea"/>
                <a:cs typeface="+mn-cs"/>
              </a:rPr>
              <a:t>rona. Estudia allí.</a:t>
            </a:r>
          </a:p>
        </p:txBody>
      </p:sp>
      <p:sp>
        <p:nvSpPr>
          <p:cNvPr id="73" name="Action Button: Custom 21">
            <a:hlinkClick r:id="" action="ppaction://noaction" highlightClick="1">
              <a:snd r:embed="rId3" name="donde esta tomas.wav"/>
            </a:hlinkClick>
            <a:extLst>
              <a:ext uri="{FF2B5EF4-FFF2-40B4-BE49-F238E27FC236}">
                <a16:creationId xmlns:a16="http://schemas.microsoft.com/office/drawing/2014/main" id="{CCFDCCC7-9822-4EB5-ADC0-C99744665E63}"/>
              </a:ext>
            </a:extLst>
          </p:cNvPr>
          <p:cNvSpPr/>
          <p:nvPr/>
        </p:nvSpPr>
        <p:spPr>
          <a:xfrm>
            <a:off x="50485" y="94414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74" name="Action Button: Custom 22">
            <a:hlinkClick r:id="" action="ppaction://noaction" highlightClick="1">
              <a:snd r:embed="rId4" name="Está en Girona - estudia allí.wav"/>
            </a:hlinkClick>
            <a:extLst>
              <a:ext uri="{FF2B5EF4-FFF2-40B4-BE49-F238E27FC236}">
                <a16:creationId xmlns:a16="http://schemas.microsoft.com/office/drawing/2014/main" id="{F47B4FC9-93E2-441E-8EE5-015F9B430E4B}"/>
              </a:ext>
            </a:extLst>
          </p:cNvPr>
          <p:cNvSpPr/>
          <p:nvPr/>
        </p:nvSpPr>
        <p:spPr>
          <a:xfrm>
            <a:off x="50484" y="149571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75" name="Action Button: Custom 23">
            <a:hlinkClick r:id="" action="ppaction://noaction" highlightClick="1">
              <a:snd r:embed="rId5" name="girona - Q.wav"/>
            </a:hlinkClick>
            <a:extLst>
              <a:ext uri="{FF2B5EF4-FFF2-40B4-BE49-F238E27FC236}">
                <a16:creationId xmlns:a16="http://schemas.microsoft.com/office/drawing/2014/main" id="{8BC344B8-F4AB-4AF6-A8B1-2CC32AD37339}"/>
              </a:ext>
            </a:extLst>
          </p:cNvPr>
          <p:cNvSpPr/>
          <p:nvPr/>
        </p:nvSpPr>
        <p:spPr>
          <a:xfrm>
            <a:off x="37323" y="201665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76" name="Action Button: Custom 24">
            <a:hlinkClick r:id="" action="ppaction://noaction" highlightClick="1">
              <a:snd r:embed="rId6" name="sí, es una ciudad en espana - tengo una imagen.wav"/>
            </a:hlinkClick>
            <a:extLst>
              <a:ext uri="{FF2B5EF4-FFF2-40B4-BE49-F238E27FC236}">
                <a16:creationId xmlns:a16="http://schemas.microsoft.com/office/drawing/2014/main" id="{A39A4EC0-1822-4064-BED7-EA5C44477372}"/>
              </a:ext>
            </a:extLst>
          </p:cNvPr>
          <p:cNvSpPr/>
          <p:nvPr/>
        </p:nvSpPr>
        <p:spPr>
          <a:xfrm>
            <a:off x="50484" y="253969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77" name="Action Button: Custom 25">
            <a:hlinkClick r:id="" action="ppaction://noaction" highlightClick="1">
              <a:snd r:embed="rId7" name="ahh es una ciduad antigua.wav"/>
            </a:hlinkClick>
            <a:extLst>
              <a:ext uri="{FF2B5EF4-FFF2-40B4-BE49-F238E27FC236}">
                <a16:creationId xmlns:a16="http://schemas.microsoft.com/office/drawing/2014/main" id="{FD3BD15F-A312-4DCC-B9B8-814A235242A9}"/>
              </a:ext>
            </a:extLst>
          </p:cNvPr>
          <p:cNvSpPr/>
          <p:nvPr/>
        </p:nvSpPr>
        <p:spPr>
          <a:xfrm>
            <a:off x="37322" y="304228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78" name="Action Button: Custom 26">
            <a:hlinkClick r:id="" action="ppaction://noaction" highlightClick="1">
              <a:snd r:embed="rId8" name="muy antigua. tiene tres iglesias y una plaza en elc entro.wav"/>
            </a:hlinkClick>
            <a:extLst>
              <a:ext uri="{FF2B5EF4-FFF2-40B4-BE49-F238E27FC236}">
                <a16:creationId xmlns:a16="http://schemas.microsoft.com/office/drawing/2014/main" id="{05E75771-922D-46C1-9562-13960C8DA0FD}"/>
              </a:ext>
            </a:extLst>
          </p:cNvPr>
          <p:cNvSpPr/>
          <p:nvPr/>
        </p:nvSpPr>
        <p:spPr>
          <a:xfrm>
            <a:off x="37322" y="3565323"/>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79" name="Action Button: Custom 27">
            <a:hlinkClick r:id="" action="ppaction://noaction" highlightClick="1">
              <a:snd r:embed="rId9" name="y la gente como es.wav"/>
            </a:hlinkClick>
            <a:extLst>
              <a:ext uri="{FF2B5EF4-FFF2-40B4-BE49-F238E27FC236}">
                <a16:creationId xmlns:a16="http://schemas.microsoft.com/office/drawing/2014/main" id="{D305EC6A-BA9D-4E6C-9159-40187811795B}"/>
              </a:ext>
            </a:extLst>
          </p:cNvPr>
          <p:cNvSpPr/>
          <p:nvPr/>
        </p:nvSpPr>
        <p:spPr>
          <a:xfrm>
            <a:off x="37321" y="406267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80" name="Action Button: Custom 28">
            <a:hlinkClick r:id="" action="ppaction://noaction" highlightClick="1">
              <a:snd r:embed="rId10" name="Es inteligente. Lee libros y estudia mucho.wav"/>
            </a:hlinkClick>
            <a:extLst>
              <a:ext uri="{FF2B5EF4-FFF2-40B4-BE49-F238E27FC236}">
                <a16:creationId xmlns:a16="http://schemas.microsoft.com/office/drawing/2014/main" id="{A9296129-EDC2-4663-BFD4-AD268AB13962}"/>
              </a:ext>
            </a:extLst>
          </p:cNvPr>
          <p:cNvSpPr/>
          <p:nvPr/>
        </p:nvSpPr>
        <p:spPr>
          <a:xfrm>
            <a:off x="37321" y="458959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81" name="Action Button: Custom 29">
            <a:hlinkClick r:id="" action="ppaction://noaction" highlightClick="1">
              <a:snd r:embed="rId11" name="qué estudia.wav"/>
            </a:hlinkClick>
            <a:extLst>
              <a:ext uri="{FF2B5EF4-FFF2-40B4-BE49-F238E27FC236}">
                <a16:creationId xmlns:a16="http://schemas.microsoft.com/office/drawing/2014/main" id="{A73FB976-1B41-4274-B296-0BCAC1C135DF}"/>
              </a:ext>
            </a:extLst>
          </p:cNvPr>
          <p:cNvSpPr/>
          <p:nvPr/>
        </p:nvSpPr>
        <p:spPr>
          <a:xfrm>
            <a:off x="37321" y="510968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9</a:t>
            </a:r>
          </a:p>
        </p:txBody>
      </p:sp>
      <p:sp>
        <p:nvSpPr>
          <p:cNvPr id="82" name="Action Button: Custom 30">
            <a:hlinkClick r:id="" action="ppaction://noaction" highlightClick="1">
              <a:snd r:embed="rId12" name="estudia de todo - ....wav"/>
            </a:hlinkClick>
            <a:extLst>
              <a:ext uri="{FF2B5EF4-FFF2-40B4-BE49-F238E27FC236}">
                <a16:creationId xmlns:a16="http://schemas.microsoft.com/office/drawing/2014/main" id="{173B4CA5-9D9F-4EC3-9F63-5B0A221E23C2}"/>
              </a:ext>
            </a:extLst>
          </p:cNvPr>
          <p:cNvSpPr/>
          <p:nvPr/>
        </p:nvSpPr>
        <p:spPr>
          <a:xfrm>
            <a:off x="37320" y="559557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mj-lt"/>
                <a:ea typeface="+mn-ea"/>
                <a:cs typeface="+mn-cs"/>
              </a:rPr>
              <a:t>10</a:t>
            </a:r>
          </a:p>
        </p:txBody>
      </p:sp>
      <p:sp>
        <p:nvSpPr>
          <p:cNvPr id="83" name="TextBox 82">
            <a:extLst>
              <a:ext uri="{FF2B5EF4-FFF2-40B4-BE49-F238E27FC236}">
                <a16:creationId xmlns:a16="http://schemas.microsoft.com/office/drawing/2014/main" id="{3D0909EF-B221-4930-B4B0-FC45A1E3BC33}"/>
              </a:ext>
            </a:extLst>
          </p:cNvPr>
          <p:cNvSpPr txBox="1"/>
          <p:nvPr/>
        </p:nvSpPr>
        <p:spPr>
          <a:xfrm>
            <a:off x="479623" y="895068"/>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D</a:t>
            </a:r>
          </a:p>
        </p:txBody>
      </p:sp>
      <p:sp>
        <p:nvSpPr>
          <p:cNvPr id="84" name="TextBox 83">
            <a:extLst>
              <a:ext uri="{FF2B5EF4-FFF2-40B4-BE49-F238E27FC236}">
                <a16:creationId xmlns:a16="http://schemas.microsoft.com/office/drawing/2014/main" id="{4EBB172A-DE10-4192-B44B-975E86370CB9}"/>
              </a:ext>
            </a:extLst>
          </p:cNvPr>
          <p:cNvSpPr txBox="1"/>
          <p:nvPr/>
        </p:nvSpPr>
        <p:spPr>
          <a:xfrm>
            <a:off x="498154" y="1455785"/>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J</a:t>
            </a:r>
          </a:p>
        </p:txBody>
      </p:sp>
      <p:sp>
        <p:nvSpPr>
          <p:cNvPr id="85" name="TextBox 84">
            <a:extLst>
              <a:ext uri="{FF2B5EF4-FFF2-40B4-BE49-F238E27FC236}">
                <a16:creationId xmlns:a16="http://schemas.microsoft.com/office/drawing/2014/main" id="{A0D4061F-29F0-417D-A68F-CB37767AEB52}"/>
              </a:ext>
            </a:extLst>
          </p:cNvPr>
          <p:cNvSpPr txBox="1"/>
          <p:nvPr/>
        </p:nvSpPr>
        <p:spPr>
          <a:xfrm>
            <a:off x="498154" y="1976724"/>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F</a:t>
            </a:r>
          </a:p>
        </p:txBody>
      </p:sp>
      <p:sp>
        <p:nvSpPr>
          <p:cNvPr id="86" name="TextBox 85">
            <a:extLst>
              <a:ext uri="{FF2B5EF4-FFF2-40B4-BE49-F238E27FC236}">
                <a16:creationId xmlns:a16="http://schemas.microsoft.com/office/drawing/2014/main" id="{165731B4-8FB4-452D-BE2F-81C2B10B8982}"/>
              </a:ext>
            </a:extLst>
          </p:cNvPr>
          <p:cNvSpPr txBox="1"/>
          <p:nvPr/>
        </p:nvSpPr>
        <p:spPr>
          <a:xfrm>
            <a:off x="498154" y="2542268"/>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H</a:t>
            </a:r>
          </a:p>
        </p:txBody>
      </p:sp>
      <p:sp>
        <p:nvSpPr>
          <p:cNvPr id="87" name="TextBox 86">
            <a:extLst>
              <a:ext uri="{FF2B5EF4-FFF2-40B4-BE49-F238E27FC236}">
                <a16:creationId xmlns:a16="http://schemas.microsoft.com/office/drawing/2014/main" id="{35EBD7F2-5541-4D70-830C-3B4FA8ADC9BA}"/>
              </a:ext>
            </a:extLst>
          </p:cNvPr>
          <p:cNvSpPr txBox="1"/>
          <p:nvPr/>
        </p:nvSpPr>
        <p:spPr>
          <a:xfrm>
            <a:off x="498154" y="3037868"/>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G</a:t>
            </a:r>
          </a:p>
        </p:txBody>
      </p:sp>
      <p:sp>
        <p:nvSpPr>
          <p:cNvPr id="88" name="TextBox 87">
            <a:extLst>
              <a:ext uri="{FF2B5EF4-FFF2-40B4-BE49-F238E27FC236}">
                <a16:creationId xmlns:a16="http://schemas.microsoft.com/office/drawing/2014/main" id="{E01155D9-8D8D-461F-B295-10A3D971634E}"/>
              </a:ext>
            </a:extLst>
          </p:cNvPr>
          <p:cNvSpPr txBox="1"/>
          <p:nvPr/>
        </p:nvSpPr>
        <p:spPr>
          <a:xfrm>
            <a:off x="498154" y="3565323"/>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C</a:t>
            </a:r>
          </a:p>
        </p:txBody>
      </p:sp>
      <p:sp>
        <p:nvSpPr>
          <p:cNvPr id="89" name="TextBox 88">
            <a:extLst>
              <a:ext uri="{FF2B5EF4-FFF2-40B4-BE49-F238E27FC236}">
                <a16:creationId xmlns:a16="http://schemas.microsoft.com/office/drawing/2014/main" id="{A18D78C7-F037-468A-8FB9-4A658168D3B5}"/>
              </a:ext>
            </a:extLst>
          </p:cNvPr>
          <p:cNvSpPr txBox="1"/>
          <p:nvPr/>
        </p:nvSpPr>
        <p:spPr>
          <a:xfrm>
            <a:off x="498154" y="4022743"/>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A</a:t>
            </a:r>
          </a:p>
        </p:txBody>
      </p:sp>
      <p:sp>
        <p:nvSpPr>
          <p:cNvPr id="90" name="TextBox 89">
            <a:extLst>
              <a:ext uri="{FF2B5EF4-FFF2-40B4-BE49-F238E27FC236}">
                <a16:creationId xmlns:a16="http://schemas.microsoft.com/office/drawing/2014/main" id="{8F0DABAB-CB6D-43BB-814B-324159F20D87}"/>
              </a:ext>
            </a:extLst>
          </p:cNvPr>
          <p:cNvSpPr txBox="1"/>
          <p:nvPr/>
        </p:nvSpPr>
        <p:spPr>
          <a:xfrm>
            <a:off x="498158" y="4549669"/>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E</a:t>
            </a:r>
          </a:p>
        </p:txBody>
      </p:sp>
      <p:sp>
        <p:nvSpPr>
          <p:cNvPr id="91" name="TextBox 90">
            <a:extLst>
              <a:ext uri="{FF2B5EF4-FFF2-40B4-BE49-F238E27FC236}">
                <a16:creationId xmlns:a16="http://schemas.microsoft.com/office/drawing/2014/main" id="{8C8E2E04-0534-45A9-9BAF-B82444C7AAD6}"/>
              </a:ext>
            </a:extLst>
          </p:cNvPr>
          <p:cNvSpPr txBox="1"/>
          <p:nvPr/>
        </p:nvSpPr>
        <p:spPr>
          <a:xfrm>
            <a:off x="525609" y="5109682"/>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I</a:t>
            </a:r>
          </a:p>
        </p:txBody>
      </p:sp>
      <p:sp>
        <p:nvSpPr>
          <p:cNvPr id="92" name="TextBox 91">
            <a:extLst>
              <a:ext uri="{FF2B5EF4-FFF2-40B4-BE49-F238E27FC236}">
                <a16:creationId xmlns:a16="http://schemas.microsoft.com/office/drawing/2014/main" id="{FFE39160-5A79-41A5-AD16-3F6FEC00EE5A}"/>
              </a:ext>
            </a:extLst>
          </p:cNvPr>
          <p:cNvSpPr txBox="1"/>
          <p:nvPr/>
        </p:nvSpPr>
        <p:spPr>
          <a:xfrm>
            <a:off x="479623" y="5595571"/>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B</a:t>
            </a:r>
          </a:p>
        </p:txBody>
      </p:sp>
      <p:sp>
        <p:nvSpPr>
          <p:cNvPr id="93" name="Title 92">
            <a:extLst>
              <a:ext uri="{FF2B5EF4-FFF2-40B4-BE49-F238E27FC236}">
                <a16:creationId xmlns:a16="http://schemas.microsoft.com/office/drawing/2014/main" id="{94DA6618-2CBB-4C3A-B973-E83451D9111F}"/>
              </a:ext>
            </a:extLst>
          </p:cNvPr>
          <p:cNvSpPr>
            <a:spLocks noGrp="1"/>
          </p:cNvSpPr>
          <p:nvPr>
            <p:ph type="title"/>
          </p:nvPr>
        </p:nvSpPr>
        <p:spPr>
          <a:xfrm>
            <a:off x="10561873" y="-194437"/>
            <a:ext cx="1399844"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effectLst/>
            </a:endParaRP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p:bldP spid="84" grpId="0"/>
      <p:bldP spid="85" grpId="0"/>
      <p:bldP spid="86" grpId="0"/>
      <p:bldP spid="87" grpId="0"/>
      <p:bldP spid="88" grpId="0"/>
      <p:bldP spid="89" grpId="0"/>
      <p:bldP spid="90" grpId="0"/>
      <p:bldP spid="91" grpId="0"/>
      <p:bldP spid="9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3" y="474605"/>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56257" y="1961013"/>
            <a:ext cx="4679486"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ge</a:t>
            </a:r>
            <a:r>
              <a:rPr lang="en-GB" sz="12000" dirty="0">
                <a:solidFill>
                  <a:srgbClr val="115076"/>
                </a:solidFill>
                <a:latin typeface="Century Gothic" panose="020B0502020202020204" pitchFamily="34" charset="0"/>
                <a:cs typeface="Calibri" panose="020F0502020204030204" pitchFamily="34" charset="0"/>
              </a:rPr>
              <a:t>nte</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55118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4" descr="gray concrete church">
            <a:extLst>
              <a:ext uri="{FF2B5EF4-FFF2-40B4-BE49-F238E27FC236}">
                <a16:creationId xmlns:a16="http://schemas.microsoft.com/office/drawing/2014/main" id="{F55587AD-37F3-42B8-B6DF-30CB0EF7EE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2879" y="1924020"/>
            <a:ext cx="3829993" cy="25546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25" name="Rounded Rectangle 5">
            <a:extLst>
              <a:ext uri="{FF2B5EF4-FFF2-40B4-BE49-F238E27FC236}">
                <a16:creationId xmlns:a16="http://schemas.microsoft.com/office/drawing/2014/main" id="{9013F7A5-AA62-408D-90E4-44E1BB1079F7}"/>
              </a:ext>
            </a:extLst>
          </p:cNvPr>
          <p:cNvSpPr/>
          <p:nvPr/>
        </p:nvSpPr>
        <p:spPr>
          <a:xfrm>
            <a:off x="5314950" y="147632"/>
            <a:ext cx="2514600" cy="81915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la i _ _ _ _ _ _</a:t>
            </a:r>
          </a:p>
        </p:txBody>
      </p:sp>
      <p:sp>
        <p:nvSpPr>
          <p:cNvPr id="26" name="Rounded Rectangle 6">
            <a:extLst>
              <a:ext uri="{FF2B5EF4-FFF2-40B4-BE49-F238E27FC236}">
                <a16:creationId xmlns:a16="http://schemas.microsoft.com/office/drawing/2014/main" id="{168B46D0-7CBD-44BC-AEA4-9693CA1D069C}"/>
              </a:ext>
            </a:extLst>
          </p:cNvPr>
          <p:cNvSpPr/>
          <p:nvPr/>
        </p:nvSpPr>
        <p:spPr>
          <a:xfrm>
            <a:off x="5314950" y="147632"/>
            <a:ext cx="2514600" cy="819150"/>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la iglesia</a:t>
            </a:r>
          </a:p>
        </p:txBody>
      </p:sp>
      <p:sp>
        <p:nvSpPr>
          <p:cNvPr id="27" name="Rounded Rectangle 8">
            <a:extLst>
              <a:ext uri="{FF2B5EF4-FFF2-40B4-BE49-F238E27FC236}">
                <a16:creationId xmlns:a16="http://schemas.microsoft.com/office/drawing/2014/main" id="{678FEC30-0A62-4A87-AEA9-B0C6ECFA42D0}"/>
              </a:ext>
            </a:extLst>
          </p:cNvPr>
          <p:cNvSpPr/>
          <p:nvPr/>
        </p:nvSpPr>
        <p:spPr>
          <a:xfrm>
            <a:off x="8044782" y="557207"/>
            <a:ext cx="1708818"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c_ _ _ _ </a:t>
            </a:r>
          </a:p>
        </p:txBody>
      </p:sp>
      <p:sp>
        <p:nvSpPr>
          <p:cNvPr id="28" name="Rounded Rectangle 9">
            <a:extLst>
              <a:ext uri="{FF2B5EF4-FFF2-40B4-BE49-F238E27FC236}">
                <a16:creationId xmlns:a16="http://schemas.microsoft.com/office/drawing/2014/main" id="{BBDCAED3-C499-499B-B10F-7A192FEFD082}"/>
              </a:ext>
            </a:extLst>
          </p:cNvPr>
          <p:cNvSpPr/>
          <p:nvPr/>
        </p:nvSpPr>
        <p:spPr>
          <a:xfrm>
            <a:off x="5289384" y="5360186"/>
            <a:ext cx="1166283"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e_ </a:t>
            </a:r>
          </a:p>
        </p:txBody>
      </p:sp>
      <p:sp>
        <p:nvSpPr>
          <p:cNvPr id="29" name="Rounded Rectangle 10">
            <a:extLst>
              <a:ext uri="{FF2B5EF4-FFF2-40B4-BE49-F238E27FC236}">
                <a16:creationId xmlns:a16="http://schemas.microsoft.com/office/drawing/2014/main" id="{0AE326CC-E010-42B1-840C-400F92888A9C}"/>
              </a:ext>
            </a:extLst>
          </p:cNvPr>
          <p:cNvSpPr/>
          <p:nvPr/>
        </p:nvSpPr>
        <p:spPr>
          <a:xfrm>
            <a:off x="1785966" y="4675336"/>
            <a:ext cx="1038398"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l_ </a:t>
            </a:r>
          </a:p>
        </p:txBody>
      </p:sp>
      <p:sp>
        <p:nvSpPr>
          <p:cNvPr id="30" name="Rounded Rectangle 11">
            <a:extLst>
              <a:ext uri="{FF2B5EF4-FFF2-40B4-BE49-F238E27FC236}">
                <a16:creationId xmlns:a16="http://schemas.microsoft.com/office/drawing/2014/main" id="{C099DF9C-6121-4E1F-A601-BEC6DE4771AF}"/>
              </a:ext>
            </a:extLst>
          </p:cNvPr>
          <p:cNvSpPr/>
          <p:nvPr/>
        </p:nvSpPr>
        <p:spPr>
          <a:xfrm>
            <a:off x="3042838" y="5238249"/>
            <a:ext cx="1866900"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l _ _ _ _ </a:t>
            </a:r>
          </a:p>
        </p:txBody>
      </p:sp>
      <p:sp>
        <p:nvSpPr>
          <p:cNvPr id="31" name="Rounded Rectangle 12">
            <a:extLst>
              <a:ext uri="{FF2B5EF4-FFF2-40B4-BE49-F238E27FC236}">
                <a16:creationId xmlns:a16="http://schemas.microsoft.com/office/drawing/2014/main" id="{E6B5212A-BBFC-4983-A6FE-32EA1F42CC5E}"/>
              </a:ext>
            </a:extLst>
          </p:cNvPr>
          <p:cNvSpPr/>
          <p:nvPr/>
        </p:nvSpPr>
        <p:spPr>
          <a:xfrm>
            <a:off x="8820150" y="4627633"/>
            <a:ext cx="1866900"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el m_ _ _ _ </a:t>
            </a:r>
          </a:p>
        </p:txBody>
      </p:sp>
      <p:sp>
        <p:nvSpPr>
          <p:cNvPr id="32" name="Rounded Rectangle 13">
            <a:extLst>
              <a:ext uri="{FF2B5EF4-FFF2-40B4-BE49-F238E27FC236}">
                <a16:creationId xmlns:a16="http://schemas.microsoft.com/office/drawing/2014/main" id="{711851AA-FE0A-48D6-8AD4-76C0595A190B}"/>
              </a:ext>
            </a:extLst>
          </p:cNvPr>
          <p:cNvSpPr/>
          <p:nvPr/>
        </p:nvSpPr>
        <p:spPr>
          <a:xfrm>
            <a:off x="265430" y="3688070"/>
            <a:ext cx="1866900"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el b_ _ _ _ </a:t>
            </a:r>
          </a:p>
        </p:txBody>
      </p:sp>
      <p:sp>
        <p:nvSpPr>
          <p:cNvPr id="33" name="Rounded Rectangle 14">
            <a:extLst>
              <a:ext uri="{FF2B5EF4-FFF2-40B4-BE49-F238E27FC236}">
                <a16:creationId xmlns:a16="http://schemas.microsoft.com/office/drawing/2014/main" id="{CA9C9C4F-2BE7-4958-8006-1EBBCCE11164}"/>
              </a:ext>
            </a:extLst>
          </p:cNvPr>
          <p:cNvSpPr/>
          <p:nvPr/>
        </p:nvSpPr>
        <p:spPr>
          <a:xfrm>
            <a:off x="274166" y="2525548"/>
            <a:ext cx="1866900"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el t_ _ _ _ _ </a:t>
            </a:r>
          </a:p>
        </p:txBody>
      </p:sp>
      <p:sp>
        <p:nvSpPr>
          <p:cNvPr id="34" name="Rounded Rectangle 15">
            <a:extLst>
              <a:ext uri="{FF2B5EF4-FFF2-40B4-BE49-F238E27FC236}">
                <a16:creationId xmlns:a16="http://schemas.microsoft.com/office/drawing/2014/main" id="{824E6F53-607A-4620-98A6-3619FA3B9FD3}"/>
              </a:ext>
            </a:extLst>
          </p:cNvPr>
          <p:cNvSpPr/>
          <p:nvPr/>
        </p:nvSpPr>
        <p:spPr>
          <a:xfrm>
            <a:off x="874722" y="1395407"/>
            <a:ext cx="2191058"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el c_ _ _ _ _ </a:t>
            </a:r>
          </a:p>
        </p:txBody>
      </p:sp>
      <p:sp>
        <p:nvSpPr>
          <p:cNvPr id="35" name="Rounded Rectangle 16">
            <a:extLst>
              <a:ext uri="{FF2B5EF4-FFF2-40B4-BE49-F238E27FC236}">
                <a16:creationId xmlns:a16="http://schemas.microsoft.com/office/drawing/2014/main" id="{358FDBF2-B820-4732-AC53-5CB22A010ECA}"/>
              </a:ext>
            </a:extLst>
          </p:cNvPr>
          <p:cNvSpPr/>
          <p:nvPr/>
        </p:nvSpPr>
        <p:spPr>
          <a:xfrm>
            <a:off x="2357153" y="430026"/>
            <a:ext cx="2742565"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el m_ _ _ _ _ _ </a:t>
            </a:r>
          </a:p>
        </p:txBody>
      </p:sp>
      <p:sp>
        <p:nvSpPr>
          <p:cNvPr id="36" name="Rounded Rectangle 17">
            <a:extLst>
              <a:ext uri="{FF2B5EF4-FFF2-40B4-BE49-F238E27FC236}">
                <a16:creationId xmlns:a16="http://schemas.microsoft.com/office/drawing/2014/main" id="{8DBBD8BA-7C4F-41C7-B713-243B76B408E6}"/>
              </a:ext>
            </a:extLst>
          </p:cNvPr>
          <p:cNvSpPr/>
          <p:nvPr/>
        </p:nvSpPr>
        <p:spPr>
          <a:xfrm>
            <a:off x="9138708" y="1572090"/>
            <a:ext cx="1866900"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la t_ _ _ _ _</a:t>
            </a:r>
          </a:p>
        </p:txBody>
      </p:sp>
      <p:sp>
        <p:nvSpPr>
          <p:cNvPr id="37" name="Rounded Rectangle 18">
            <a:extLst>
              <a:ext uri="{FF2B5EF4-FFF2-40B4-BE49-F238E27FC236}">
                <a16:creationId xmlns:a16="http://schemas.microsoft.com/office/drawing/2014/main" id="{B0975448-2116-46C9-83BF-F5438974C14D}"/>
              </a:ext>
            </a:extLst>
          </p:cNvPr>
          <p:cNvSpPr/>
          <p:nvPr/>
        </p:nvSpPr>
        <p:spPr>
          <a:xfrm>
            <a:off x="10072158" y="2614115"/>
            <a:ext cx="1866900"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e_ _ _ _  </a:t>
            </a:r>
          </a:p>
        </p:txBody>
      </p:sp>
      <p:sp>
        <p:nvSpPr>
          <p:cNvPr id="38" name="Rounded Rectangle 19">
            <a:extLst>
              <a:ext uri="{FF2B5EF4-FFF2-40B4-BE49-F238E27FC236}">
                <a16:creationId xmlns:a16="http://schemas.microsoft.com/office/drawing/2014/main" id="{0608CAEE-EA4C-47F6-BE87-E111389B3CE1}"/>
              </a:ext>
            </a:extLst>
          </p:cNvPr>
          <p:cNvSpPr/>
          <p:nvPr/>
        </p:nvSpPr>
        <p:spPr>
          <a:xfrm>
            <a:off x="6762750" y="5360186"/>
            <a:ext cx="1866900"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la p _ _ _ _ </a:t>
            </a:r>
          </a:p>
        </p:txBody>
      </p:sp>
      <p:sp>
        <p:nvSpPr>
          <p:cNvPr id="39" name="Rounded Rectangle 20">
            <a:extLst>
              <a:ext uri="{FF2B5EF4-FFF2-40B4-BE49-F238E27FC236}">
                <a16:creationId xmlns:a16="http://schemas.microsoft.com/office/drawing/2014/main" id="{E1E8A658-491F-44F0-BCCB-ACA491FC56FF}"/>
              </a:ext>
            </a:extLst>
          </p:cNvPr>
          <p:cNvSpPr/>
          <p:nvPr/>
        </p:nvSpPr>
        <p:spPr>
          <a:xfrm>
            <a:off x="9542660" y="3585608"/>
            <a:ext cx="2649340"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ea typeface="+mn-ea"/>
                <a:cs typeface="+mn-cs"/>
              </a:rPr>
              <a:t>la e _ _ _ _ _ _ </a:t>
            </a:r>
          </a:p>
        </p:txBody>
      </p:sp>
      <p:sp>
        <p:nvSpPr>
          <p:cNvPr id="41" name="Title 40">
            <a:extLst>
              <a:ext uri="{FF2B5EF4-FFF2-40B4-BE49-F238E27FC236}">
                <a16:creationId xmlns:a16="http://schemas.microsoft.com/office/drawing/2014/main" id="{90840F92-AE67-4888-95AD-F32E9B4F90D2}"/>
              </a:ext>
            </a:extLst>
          </p:cNvPr>
          <p:cNvSpPr>
            <a:spLocks noGrp="1"/>
          </p:cNvSpPr>
          <p:nvPr>
            <p:ph type="title"/>
          </p:nvPr>
        </p:nvSpPr>
        <p:spPr>
          <a:xfrm>
            <a:off x="10903485" y="-253604"/>
            <a:ext cx="1335271" cy="1424458"/>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2894168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nextCondLst>
                <p:cond evt="onClick" delay="0">
                  <p:tgtEl>
                    <p:spTgt spid="24"/>
                  </p:tgtEl>
                </p:cond>
              </p:nextCondLst>
            </p:seq>
          </p:childTnLst>
        </p:cTn>
      </p:par>
    </p:tnLst>
    <p:bldLst>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E83767F9-5EF1-416B-BF73-3C75C4E6F30B}"/>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i _ _ _ _ _ _</a:t>
            </a:r>
          </a:p>
        </p:txBody>
      </p:sp>
      <p:sp>
        <p:nvSpPr>
          <p:cNvPr id="7" name="Rounded Rectangle 8">
            <a:extLst>
              <a:ext uri="{FF2B5EF4-FFF2-40B4-BE49-F238E27FC236}">
                <a16:creationId xmlns:a16="http://schemas.microsoft.com/office/drawing/2014/main" id="{47E9878D-B261-418E-8AC0-5D7C4175EF79}"/>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c_ _ _ _ </a:t>
            </a:r>
          </a:p>
        </p:txBody>
      </p:sp>
      <p:sp>
        <p:nvSpPr>
          <p:cNvPr id="8" name="Rounded Rectangle 9">
            <a:extLst>
              <a:ext uri="{FF2B5EF4-FFF2-40B4-BE49-F238E27FC236}">
                <a16:creationId xmlns:a16="http://schemas.microsoft.com/office/drawing/2014/main" id="{23A2C82F-88D2-4FD1-B3B6-828D8F573214}"/>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a:t>
            </a:r>
          </a:p>
        </p:txBody>
      </p:sp>
      <p:sp>
        <p:nvSpPr>
          <p:cNvPr id="9" name="Rounded Rectangle 10">
            <a:extLst>
              <a:ext uri="{FF2B5EF4-FFF2-40B4-BE49-F238E27FC236}">
                <a16:creationId xmlns:a16="http://schemas.microsoft.com/office/drawing/2014/main" id="{7C340DAA-9AB0-4D5A-A118-63E3E08AF2B1}"/>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10" name="Rounded Rectangle 11">
            <a:extLst>
              <a:ext uri="{FF2B5EF4-FFF2-40B4-BE49-F238E27FC236}">
                <a16:creationId xmlns:a16="http://schemas.microsoft.com/office/drawing/2014/main" id="{FE6304B8-B006-4DBA-A611-06829F541E80}"/>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 _ _ _ _ </a:t>
            </a:r>
          </a:p>
        </p:txBody>
      </p:sp>
      <p:sp>
        <p:nvSpPr>
          <p:cNvPr id="12" name="Rounded Rectangle 12">
            <a:extLst>
              <a:ext uri="{FF2B5EF4-FFF2-40B4-BE49-F238E27FC236}">
                <a16:creationId xmlns:a16="http://schemas.microsoft.com/office/drawing/2014/main" id="{33ACB359-BA49-4433-B75B-E6B4E135F874}"/>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a:t>
            </a:r>
          </a:p>
        </p:txBody>
      </p:sp>
      <p:sp>
        <p:nvSpPr>
          <p:cNvPr id="13" name="Rounded Rectangle 13">
            <a:extLst>
              <a:ext uri="{FF2B5EF4-FFF2-40B4-BE49-F238E27FC236}">
                <a16:creationId xmlns:a16="http://schemas.microsoft.com/office/drawing/2014/main" id="{55A84F38-C9B7-4CFC-B53F-1415FF869812}"/>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b_ _ _ _ </a:t>
            </a:r>
          </a:p>
        </p:txBody>
      </p:sp>
      <p:sp>
        <p:nvSpPr>
          <p:cNvPr id="14" name="Rounded Rectangle 14">
            <a:extLst>
              <a:ext uri="{FF2B5EF4-FFF2-40B4-BE49-F238E27FC236}">
                <a16:creationId xmlns:a16="http://schemas.microsoft.com/office/drawing/2014/main" id="{2895AC06-35FF-4D78-9CA9-8B37441186E1}"/>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t_ _ _ _ _ </a:t>
            </a:r>
          </a:p>
        </p:txBody>
      </p:sp>
      <p:sp>
        <p:nvSpPr>
          <p:cNvPr id="15" name="Rounded Rectangle 15">
            <a:extLst>
              <a:ext uri="{FF2B5EF4-FFF2-40B4-BE49-F238E27FC236}">
                <a16:creationId xmlns:a16="http://schemas.microsoft.com/office/drawing/2014/main" id="{E5FBEDED-7017-4B01-9FC2-F8FCAE1750C8}"/>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c_ _ _ _ _ </a:t>
            </a:r>
          </a:p>
        </p:txBody>
      </p:sp>
      <p:sp>
        <p:nvSpPr>
          <p:cNvPr id="16" name="Rounded Rectangle 16">
            <a:extLst>
              <a:ext uri="{FF2B5EF4-FFF2-40B4-BE49-F238E27FC236}">
                <a16:creationId xmlns:a16="http://schemas.microsoft.com/office/drawing/2014/main" id="{E561925C-ECAB-46F6-8E88-BFA01E07905F}"/>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_ _ </a:t>
            </a:r>
          </a:p>
        </p:txBody>
      </p:sp>
      <p:sp>
        <p:nvSpPr>
          <p:cNvPr id="17" name="Rounded Rectangle 17">
            <a:extLst>
              <a:ext uri="{FF2B5EF4-FFF2-40B4-BE49-F238E27FC236}">
                <a16:creationId xmlns:a16="http://schemas.microsoft.com/office/drawing/2014/main" id="{0D4CF165-1F0B-4705-A3D9-940561AE42BD}"/>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t_ _ _ _ _</a:t>
            </a:r>
          </a:p>
        </p:txBody>
      </p:sp>
      <p:sp>
        <p:nvSpPr>
          <p:cNvPr id="18" name="Rounded Rectangle 18">
            <a:extLst>
              <a:ext uri="{FF2B5EF4-FFF2-40B4-BE49-F238E27FC236}">
                <a16:creationId xmlns:a16="http://schemas.microsoft.com/office/drawing/2014/main" id="{D3EE7761-0ECA-4F14-8484-436717A31BCF}"/>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_ _ _  </a:t>
            </a:r>
          </a:p>
        </p:txBody>
      </p:sp>
      <p:sp>
        <p:nvSpPr>
          <p:cNvPr id="19" name="Rounded Rectangle 19">
            <a:extLst>
              <a:ext uri="{FF2B5EF4-FFF2-40B4-BE49-F238E27FC236}">
                <a16:creationId xmlns:a16="http://schemas.microsoft.com/office/drawing/2014/main" id="{34E268DF-EA27-45ED-87C7-3BE5ED096AB9}"/>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 _ _ _ _ </a:t>
            </a:r>
          </a:p>
        </p:txBody>
      </p:sp>
      <p:sp>
        <p:nvSpPr>
          <p:cNvPr id="20" name="Rounded Rectangle 20">
            <a:extLst>
              <a:ext uri="{FF2B5EF4-FFF2-40B4-BE49-F238E27FC236}">
                <a16:creationId xmlns:a16="http://schemas.microsoft.com/office/drawing/2014/main" id="{9913E0E1-1B70-43A7-9327-8EBFEEB4AE28}"/>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e _ _ _ _ _ _ </a:t>
            </a:r>
          </a:p>
        </p:txBody>
      </p:sp>
      <p:pic>
        <p:nvPicPr>
          <p:cNvPr id="21" name="Picture 2" descr="people walking on gray concrete road">
            <a:extLst>
              <a:ext uri="{FF2B5EF4-FFF2-40B4-BE49-F238E27FC236}">
                <a16:creationId xmlns:a16="http://schemas.microsoft.com/office/drawing/2014/main" id="{8C7F053C-64B0-4AFF-952E-DADB3635AED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645"/>
          <a:stretch/>
        </p:blipFill>
        <p:spPr bwMode="auto">
          <a:xfrm>
            <a:off x="4158646" y="1538255"/>
            <a:ext cx="3768192" cy="3282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23" name="Rounded Rectangle 24">
            <a:extLst>
              <a:ext uri="{FF2B5EF4-FFF2-40B4-BE49-F238E27FC236}">
                <a16:creationId xmlns:a16="http://schemas.microsoft.com/office/drawing/2014/main" id="{8108D92D-19CB-4430-B16C-29345033FD08}"/>
              </a:ext>
            </a:extLst>
          </p:cNvPr>
          <p:cNvSpPr/>
          <p:nvPr/>
        </p:nvSpPr>
        <p:spPr>
          <a:xfrm>
            <a:off x="874722" y="1395407"/>
            <a:ext cx="2191058"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centro</a:t>
            </a:r>
          </a:p>
        </p:txBody>
      </p:sp>
      <p:sp>
        <p:nvSpPr>
          <p:cNvPr id="4" name="Title 3">
            <a:extLst>
              <a:ext uri="{FF2B5EF4-FFF2-40B4-BE49-F238E27FC236}">
                <a16:creationId xmlns:a16="http://schemas.microsoft.com/office/drawing/2014/main" id="{0E3B651E-6B15-4827-B496-DB1951F0F39B}"/>
              </a:ext>
            </a:extLst>
          </p:cNvPr>
          <p:cNvSpPr>
            <a:spLocks noGrp="1"/>
          </p:cNvSpPr>
          <p:nvPr>
            <p:ph type="title"/>
          </p:nvPr>
        </p:nvSpPr>
        <p:spPr>
          <a:xfrm rot="21238114">
            <a:off x="6633937" y="3708012"/>
            <a:ext cx="2873789" cy="1325563"/>
          </a:xfrm>
        </p:spPr>
        <p:txBody>
          <a:bodyPr/>
          <a:lstStyle/>
          <a:p>
            <a:r>
              <a:rPr lang="en-GB" sz="2800" b="1" kern="1200" dirty="0">
                <a:solidFill>
                  <a:srgbClr val="000000"/>
                </a:solidFill>
                <a:effectLst/>
                <a:latin typeface="Century Gothic" panose="020B0502020202020204" pitchFamily="34" charset="0"/>
                <a:ea typeface="+mn-ea"/>
                <a:cs typeface="+mn-cs"/>
              </a:rPr>
              <a:t>centre</a:t>
            </a:r>
            <a:endParaRPr lang="en-GB" dirty="0"/>
          </a:p>
        </p:txBody>
      </p:sp>
    </p:spTree>
    <p:extLst>
      <p:ext uri="{BB962C8B-B14F-4D97-AF65-F5344CB8AC3E}">
        <p14:creationId xmlns:p14="http://schemas.microsoft.com/office/powerpoint/2010/main" val="2578668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nextCondLst>
                <p:cond evt="onClick" delay="0">
                  <p:tgtEl>
                    <p:spTgt spid="21"/>
                  </p:tgtEl>
                </p:cond>
              </p:nextCondLst>
            </p:seq>
          </p:childTnLst>
        </p:cTn>
      </p:par>
    </p:tnLst>
    <p:bldLst>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8FF992DB-7C3A-4829-93DB-88309F404493}"/>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18D421F6-0789-4EC1-89EC-BF27E7731DC3}"/>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36F15C99-4CB1-4D5D-A73B-C5BBE0E61CE3}"/>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F58B1850-A744-4E55-86FA-2C1DE4DF5B40}"/>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20804A05-2FFD-4B38-BFE2-02284F69EE3D}"/>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E6050329-09A0-4E17-B5CC-6FB94E8B613D}"/>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BA6E5C16-70E6-415F-A5FB-25A129DFE7E5}"/>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B3D2DDB5-7687-4E8F-A515-A207DA45115F}"/>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84579187-593F-4C48-BA50-F766E4E3DA7E}"/>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c_ _ _ _ _ </a:t>
            </a:r>
          </a:p>
        </p:txBody>
      </p:sp>
      <p:sp>
        <p:nvSpPr>
          <p:cNvPr id="11" name="Rounded Rectangle 16">
            <a:extLst>
              <a:ext uri="{FF2B5EF4-FFF2-40B4-BE49-F238E27FC236}">
                <a16:creationId xmlns:a16="http://schemas.microsoft.com/office/drawing/2014/main" id="{E9895074-2C79-4634-9E5D-DA8F91682FE7}"/>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74118921-8B8C-40B1-A8A6-4A363CEF996E}"/>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DD29FC5B-3CF2-491E-B6B7-BB0800C2CBB9}"/>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3BB386B6-9F64-4210-A3E0-9671FD40E25B}"/>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FADC7ED7-7298-40C6-94D5-C5264F6E62EB}"/>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e _ _ _ _ _ _ </a:t>
            </a:r>
          </a:p>
        </p:txBody>
      </p:sp>
      <p:sp>
        <p:nvSpPr>
          <p:cNvPr id="17" name="Rounded Rectangle 27">
            <a:extLst>
              <a:ext uri="{FF2B5EF4-FFF2-40B4-BE49-F238E27FC236}">
                <a16:creationId xmlns:a16="http://schemas.microsoft.com/office/drawing/2014/main" id="{1CC46BF0-6011-4FAC-9ADD-0C7F5DE9B007}"/>
              </a:ext>
            </a:extLst>
          </p:cNvPr>
          <p:cNvSpPr/>
          <p:nvPr/>
        </p:nvSpPr>
        <p:spPr>
          <a:xfrm>
            <a:off x="3042838" y="5238249"/>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lejos</a:t>
            </a:r>
          </a:p>
        </p:txBody>
      </p:sp>
      <p:sp>
        <p:nvSpPr>
          <p:cNvPr id="18" name="Title 17">
            <a:extLst>
              <a:ext uri="{FF2B5EF4-FFF2-40B4-BE49-F238E27FC236}">
                <a16:creationId xmlns:a16="http://schemas.microsoft.com/office/drawing/2014/main" id="{E3B11585-EE2A-4E93-AA4F-ADF005016673}"/>
              </a:ext>
            </a:extLst>
          </p:cNvPr>
          <p:cNvSpPr>
            <a:spLocks noGrp="1"/>
          </p:cNvSpPr>
          <p:nvPr>
            <p:ph type="title"/>
          </p:nvPr>
        </p:nvSpPr>
        <p:spPr>
          <a:xfrm rot="21374934">
            <a:off x="5597546" y="2546464"/>
            <a:ext cx="1981919" cy="1325563"/>
          </a:xfrm>
        </p:spPr>
        <p:txBody>
          <a:bodyPr/>
          <a:lstStyle/>
          <a:p>
            <a:r>
              <a:rPr lang="en-GB" sz="5400" kern="1200" dirty="0">
                <a:solidFill>
                  <a:srgbClr val="000000"/>
                </a:solidFill>
                <a:effectLst/>
                <a:latin typeface="Century Gothic" panose="020B0502020202020204" pitchFamily="34" charset="0"/>
                <a:ea typeface="+mn-ea"/>
                <a:cs typeface="+mn-cs"/>
              </a:rPr>
              <a:t>far</a:t>
            </a:r>
            <a:endParaRPr lang="en-GB" dirty="0"/>
          </a:p>
        </p:txBody>
      </p:sp>
    </p:spTree>
    <p:extLst>
      <p:ext uri="{BB962C8B-B14F-4D97-AF65-F5344CB8AC3E}">
        <p14:creationId xmlns:p14="http://schemas.microsoft.com/office/powerpoint/2010/main" val="13662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D884BA7E-1B22-4A21-BED6-E5A5855235C9}"/>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21758811-997D-4907-9D58-1145A677B6F8}"/>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2234AAF2-B8DB-41B4-A845-E62391BE515D}"/>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544DFA0A-6D9E-4B30-89B0-45906E96574E}"/>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B4BF6580-B3E0-4DAC-96F4-76643D0B827D}"/>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C0877A10-7AAD-40B5-94EF-578DB5A1E304}"/>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21F49E05-0A78-4990-A420-AAA447ACED97}"/>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3445F01B-3B84-4134-9DAE-A37216B653E0}"/>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3F4A9936-5BF3-4C97-BEE6-400C3A540ECD}"/>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11" name="Rounded Rectangle 16">
            <a:extLst>
              <a:ext uri="{FF2B5EF4-FFF2-40B4-BE49-F238E27FC236}">
                <a16:creationId xmlns:a16="http://schemas.microsoft.com/office/drawing/2014/main" id="{53FFFA2B-CC9C-473C-9D85-FB6D64DF33CC}"/>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5F0D3680-3A42-4CCF-9AC5-2E0DDA2E59EE}"/>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F07C17C1-205C-49E2-BBC8-95CF05514AF4}"/>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6800010E-C9CE-421F-A903-FC12CFD17774}"/>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3A881EF6-A412-49E9-8D49-F6C6794AD7EA}"/>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e _ _ _ _ _ _ </a:t>
            </a:r>
          </a:p>
        </p:txBody>
      </p:sp>
      <p:pic>
        <p:nvPicPr>
          <p:cNvPr id="16" name="Picture 2" descr="man and woman sitting on chairs">
            <a:extLst>
              <a:ext uri="{FF2B5EF4-FFF2-40B4-BE49-F238E27FC236}">
                <a16:creationId xmlns:a16="http://schemas.microsoft.com/office/drawing/2014/main" id="{80146EDB-76C1-42A7-8049-6EA68F5FFA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4739" y="2094855"/>
            <a:ext cx="4080043" cy="2537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7" name="Rounded Rectangle 26">
            <a:extLst>
              <a:ext uri="{FF2B5EF4-FFF2-40B4-BE49-F238E27FC236}">
                <a16:creationId xmlns:a16="http://schemas.microsoft.com/office/drawing/2014/main" id="{87002C85-D79F-4B46-889D-09792826F013}"/>
              </a:ext>
            </a:extLst>
          </p:cNvPr>
          <p:cNvSpPr/>
          <p:nvPr/>
        </p:nvSpPr>
        <p:spPr>
          <a:xfrm>
            <a:off x="9542660" y="3585608"/>
            <a:ext cx="264934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escuela</a:t>
            </a:r>
          </a:p>
        </p:txBody>
      </p:sp>
      <p:sp>
        <p:nvSpPr>
          <p:cNvPr id="18" name="Title 17">
            <a:extLst>
              <a:ext uri="{FF2B5EF4-FFF2-40B4-BE49-F238E27FC236}">
                <a16:creationId xmlns:a16="http://schemas.microsoft.com/office/drawing/2014/main" id="{79EFEA3A-4A21-41C9-B0CD-1644943B91CD}"/>
              </a:ext>
            </a:extLst>
          </p:cNvPr>
          <p:cNvSpPr>
            <a:spLocks noGrp="1"/>
          </p:cNvSpPr>
          <p:nvPr>
            <p:ph type="title"/>
          </p:nvPr>
        </p:nvSpPr>
        <p:spPr>
          <a:xfrm>
            <a:off x="1039678" y="1171838"/>
            <a:ext cx="10515600" cy="1325563"/>
          </a:xfrm>
        </p:spPr>
        <p:txBody>
          <a:bodyPr/>
          <a:lstStyle/>
          <a:p>
            <a:pPr rtl="0" eaLnBrk="1" latinLnBrk="0" hangingPunct="1"/>
            <a:r>
              <a:rPr lang="en-GB" sz="2400" b="1" kern="1200" dirty="0">
                <a:solidFill>
                  <a:srgbClr val="002060"/>
                </a:solidFill>
                <a:effectLst/>
                <a:latin typeface="Century Gothic" panose="020B0502020202020204" pitchFamily="34" charset="0"/>
                <a:ea typeface="+mn-ea"/>
                <a:cs typeface="+mn-cs"/>
              </a:rPr>
              <a:t>el c_ _ _ _ _ </a:t>
            </a:r>
          </a:p>
        </p:txBody>
      </p:sp>
    </p:spTree>
    <p:extLst>
      <p:ext uri="{BB962C8B-B14F-4D97-AF65-F5344CB8AC3E}">
        <p14:creationId xmlns:p14="http://schemas.microsoft.com/office/powerpoint/2010/main" val="3528023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nextCondLst>
                <p:cond evt="onClick" delay="0">
                  <p:tgtEl>
                    <p:spTgt spid="16"/>
                  </p:tgtEl>
                </p:cond>
              </p:nextCondLst>
            </p:seq>
          </p:childTnLst>
        </p:cTn>
      </p:par>
    </p:tnLst>
    <p:bldLst>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7B2EE1D-5EF0-4930-9D1A-31C5737B10BB}"/>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D5089CA9-9410-48B7-BBD5-C6D438B733DA}"/>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40ED2749-E291-4DCF-9AB7-BD0D16F26A7E}"/>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A8804151-0964-4548-9FC0-DCEBB054EA02}"/>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9B2A4001-72DE-407C-B836-DE40CD84CA39}"/>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30806AB8-1165-4A74-BECE-5CAC8184F2AF}"/>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50695A41-02B1-4B42-9F91-940C7D426571}"/>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52D8B282-1EC9-4373-8339-BB8E742C1AF3}"/>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0DE451BD-2AC9-4C10-851D-1E7724117DFD}"/>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 </a:t>
            </a:r>
          </a:p>
        </p:txBody>
      </p:sp>
      <p:sp>
        <p:nvSpPr>
          <p:cNvPr id="11" name="Rounded Rectangle 16">
            <a:extLst>
              <a:ext uri="{FF2B5EF4-FFF2-40B4-BE49-F238E27FC236}">
                <a16:creationId xmlns:a16="http://schemas.microsoft.com/office/drawing/2014/main" id="{9DDAAAE0-834F-44A3-A0F3-C9AAAE8F9A00}"/>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F39A7C87-C0A9-4DC3-AA5B-ADDEA6251339}"/>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C61F8612-291A-431D-984C-CFA244F029F5}"/>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3C5844EF-35AE-49EB-B4A9-A9CCFD73D6F4}"/>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9713D0CA-5925-4F9D-A9C9-AE82D9A31595}"/>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e _ _ _ _ _ _ </a:t>
            </a:r>
          </a:p>
        </p:txBody>
      </p:sp>
      <p:pic>
        <p:nvPicPr>
          <p:cNvPr id="16" name="Picture 2" descr="gray and blue Open signage">
            <a:extLst>
              <a:ext uri="{FF2B5EF4-FFF2-40B4-BE49-F238E27FC236}">
                <a16:creationId xmlns:a16="http://schemas.microsoft.com/office/drawing/2014/main" id="{928E4A8F-1824-478C-A636-2BFC5BF8ED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1642" y="2062091"/>
            <a:ext cx="3917908" cy="2613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7" name="Rounded Rectangle 22">
            <a:extLst>
              <a:ext uri="{FF2B5EF4-FFF2-40B4-BE49-F238E27FC236}">
                <a16:creationId xmlns:a16="http://schemas.microsoft.com/office/drawing/2014/main" id="{9CE118EF-24B2-434A-8EDC-93618EF2072C}"/>
              </a:ext>
            </a:extLst>
          </p:cNvPr>
          <p:cNvSpPr/>
          <p:nvPr/>
        </p:nvSpPr>
        <p:spPr>
          <a:xfrm>
            <a:off x="9138708" y="1572090"/>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tienda</a:t>
            </a:r>
          </a:p>
        </p:txBody>
      </p:sp>
      <p:sp>
        <p:nvSpPr>
          <p:cNvPr id="18" name="Title 17">
            <a:extLst>
              <a:ext uri="{FF2B5EF4-FFF2-40B4-BE49-F238E27FC236}">
                <a16:creationId xmlns:a16="http://schemas.microsoft.com/office/drawing/2014/main" id="{7E74B8AE-61A8-4A23-8D76-0F172C4A70E5}"/>
              </a:ext>
            </a:extLst>
          </p:cNvPr>
          <p:cNvSpPr>
            <a:spLocks noGrp="1"/>
          </p:cNvSpPr>
          <p:nvPr>
            <p:ph type="title"/>
          </p:nvPr>
        </p:nvSpPr>
        <p:spPr>
          <a:xfrm>
            <a:off x="1041742" y="1168357"/>
            <a:ext cx="2724150" cy="1325563"/>
          </a:xfrm>
        </p:spPr>
        <p:txBody>
          <a:bodyPr/>
          <a:lstStyle/>
          <a:p>
            <a:pPr rtl="0" eaLnBrk="1" latinLnBrk="0" hangingPunct="1"/>
            <a:r>
              <a:rPr lang="en-GB" sz="2400" b="1" kern="1200" dirty="0">
                <a:solidFill>
                  <a:srgbClr val="002060"/>
                </a:solidFill>
                <a:effectLst/>
                <a:latin typeface="Century Gothic" panose="020B0502020202020204" pitchFamily="34" charset="0"/>
                <a:ea typeface="+mn-ea"/>
                <a:cs typeface="+mn-cs"/>
              </a:rPr>
              <a:t>el c_ _ _ _ _ </a:t>
            </a:r>
            <a:endParaRPr lang="en-GB" dirty="0">
              <a:effectLst/>
            </a:endParaRPr>
          </a:p>
        </p:txBody>
      </p:sp>
    </p:spTree>
    <p:extLst>
      <p:ext uri="{BB962C8B-B14F-4D97-AF65-F5344CB8AC3E}">
        <p14:creationId xmlns:p14="http://schemas.microsoft.com/office/powerpoint/2010/main" val="1498925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nextCondLst>
                <p:cond evt="onClick" delay="0">
                  <p:tgtEl>
                    <p:spTgt spid="16"/>
                  </p:tgtEl>
                </p:cond>
              </p:nextCondLst>
            </p:seq>
          </p:childTnLst>
        </p:cTn>
      </p:par>
    </p:tnLst>
    <p:bldLst>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2C64775F-4219-427E-8DC5-4B056440DCEB}"/>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7BB7C2FF-C4B4-4AD8-8CE3-747CE506BEE0}"/>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094D6639-82F3-48A5-8A16-63255C3342A4}"/>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24B2FF64-D9C3-4BD0-B2E3-5E14A232B34E}"/>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A179D496-2740-4738-860C-6958C1AAC93A}"/>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ECE589D5-47C7-4A95-9822-4C231E164C93}"/>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0B45672C-0817-4079-AF2B-ADCD801BB8C6}"/>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60162C3C-80C8-48B7-AEAE-B0F923D6495B}"/>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DD6FC225-4750-45E2-AEBB-B135A8444EEF}"/>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c_ _ _ _ _ </a:t>
            </a:r>
          </a:p>
        </p:txBody>
      </p:sp>
      <p:sp>
        <p:nvSpPr>
          <p:cNvPr id="11" name="Rounded Rectangle 16">
            <a:extLst>
              <a:ext uri="{FF2B5EF4-FFF2-40B4-BE49-F238E27FC236}">
                <a16:creationId xmlns:a16="http://schemas.microsoft.com/office/drawing/2014/main" id="{B6EA7F31-7E84-4C00-9C25-AF2A7FB9A077}"/>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C431513A-7AA3-4FAF-91E5-DBDB9458030B}"/>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A2E6EEAB-3B95-404D-A369-176852463877}"/>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38447387-32F5-4596-B523-847674ACE9E0}"/>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2BFC8A5F-50C0-4888-84A2-8563F45B17CB}"/>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e _ _ _ _ _ _ </a:t>
            </a:r>
          </a:p>
        </p:txBody>
      </p:sp>
      <p:sp>
        <p:nvSpPr>
          <p:cNvPr id="17" name="Rounded Rectangle 25">
            <a:extLst>
              <a:ext uri="{FF2B5EF4-FFF2-40B4-BE49-F238E27FC236}">
                <a16:creationId xmlns:a16="http://schemas.microsoft.com/office/drawing/2014/main" id="{95DF0F30-9A06-4124-9617-AB737B623C24}"/>
              </a:ext>
            </a:extLst>
          </p:cNvPr>
          <p:cNvSpPr/>
          <p:nvPr/>
        </p:nvSpPr>
        <p:spPr>
          <a:xfrm>
            <a:off x="5289384" y="5360186"/>
            <a:ext cx="1166283"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a:t>
            </a:r>
          </a:p>
        </p:txBody>
      </p:sp>
      <p:sp>
        <p:nvSpPr>
          <p:cNvPr id="18" name="Title 17">
            <a:extLst>
              <a:ext uri="{FF2B5EF4-FFF2-40B4-BE49-F238E27FC236}">
                <a16:creationId xmlns:a16="http://schemas.microsoft.com/office/drawing/2014/main" id="{AF73A58F-1ECD-4808-8A6F-E0B5B3B4C3F6}"/>
              </a:ext>
            </a:extLst>
          </p:cNvPr>
          <p:cNvSpPr>
            <a:spLocks noGrp="1"/>
          </p:cNvSpPr>
          <p:nvPr>
            <p:ph type="title"/>
          </p:nvPr>
        </p:nvSpPr>
        <p:spPr>
          <a:xfrm rot="21399896">
            <a:off x="3346267" y="2736628"/>
            <a:ext cx="6046972" cy="1325563"/>
          </a:xfrm>
        </p:spPr>
        <p:txBody>
          <a:bodyPr/>
          <a:lstStyle/>
          <a:p>
            <a:pPr rtl="0" eaLnBrk="1" latinLnBrk="0" hangingPunct="1"/>
            <a:r>
              <a:rPr lang="en-GB" sz="3600" kern="1200" dirty="0">
                <a:solidFill>
                  <a:srgbClr val="000000"/>
                </a:solidFill>
                <a:effectLst/>
                <a:latin typeface="Century Gothic" panose="020B0502020202020204" pitchFamily="34" charset="0"/>
                <a:ea typeface="+mn-ea"/>
                <a:cs typeface="+mn-cs"/>
              </a:rPr>
              <a:t>the (masculine, singular)</a:t>
            </a:r>
            <a:endParaRPr lang="en-GB" dirty="0">
              <a:effectLst/>
            </a:endParaRPr>
          </a:p>
        </p:txBody>
      </p:sp>
    </p:spTree>
    <p:extLst>
      <p:ext uri="{BB962C8B-B14F-4D97-AF65-F5344CB8AC3E}">
        <p14:creationId xmlns:p14="http://schemas.microsoft.com/office/powerpoint/2010/main" val="319789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2CB89BCB-96E8-417F-8922-2AF057926EA4}"/>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669CF31C-56AF-437E-AE54-BD066E71F8D6}"/>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FA742836-3E8B-4409-AEB8-F05382A8AFF7}"/>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05079FFA-FE94-459C-AAF7-27A87B3223C5}"/>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7CEC5162-4C77-4174-BB75-8F4E997F17AD}"/>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EE599FAB-1AC6-48F2-9F6C-5787BC171EA7}"/>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7F2FE289-A25E-4A8E-81F1-C852B37B7ECA}"/>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077DB6AE-2D4C-4242-AE47-BC9D36283D7B}"/>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5811B396-24E9-4978-9D5B-A665EA521AE8}"/>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11" name="Rounded Rectangle 16">
            <a:extLst>
              <a:ext uri="{FF2B5EF4-FFF2-40B4-BE49-F238E27FC236}">
                <a16:creationId xmlns:a16="http://schemas.microsoft.com/office/drawing/2014/main" id="{93604DC5-9192-4FFE-AA37-309B31756D27}"/>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03BA752C-57A6-44A5-8ED4-AE7F510C1F58}"/>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4CB1E6F3-48D5-4FAA-905B-F44020B22B41}"/>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40873B48-2728-436A-AC6B-906AE577573B}"/>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F82C9446-7243-4B6B-9C6E-A9E44474282A}"/>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e _ _ _ _ _ _ </a:t>
            </a:r>
          </a:p>
        </p:txBody>
      </p:sp>
      <p:sp>
        <p:nvSpPr>
          <p:cNvPr id="17" name="Rounded Rectangle 22">
            <a:extLst>
              <a:ext uri="{FF2B5EF4-FFF2-40B4-BE49-F238E27FC236}">
                <a16:creationId xmlns:a16="http://schemas.microsoft.com/office/drawing/2014/main" id="{5A4EB4BD-23AA-4DF8-A631-4737986BBEE7}"/>
              </a:ext>
            </a:extLst>
          </p:cNvPr>
          <p:cNvSpPr/>
          <p:nvPr/>
        </p:nvSpPr>
        <p:spPr>
          <a:xfrm>
            <a:off x="6762750" y="5360186"/>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plaza</a:t>
            </a:r>
          </a:p>
        </p:txBody>
      </p:sp>
      <p:sp>
        <p:nvSpPr>
          <p:cNvPr id="18" name="Title 17">
            <a:extLst>
              <a:ext uri="{FF2B5EF4-FFF2-40B4-BE49-F238E27FC236}">
                <a16:creationId xmlns:a16="http://schemas.microsoft.com/office/drawing/2014/main" id="{41AAE586-4969-472B-9CA3-D213DC592B2D}"/>
              </a:ext>
            </a:extLst>
          </p:cNvPr>
          <p:cNvSpPr>
            <a:spLocks noGrp="1"/>
          </p:cNvSpPr>
          <p:nvPr>
            <p:ph type="title"/>
          </p:nvPr>
        </p:nvSpPr>
        <p:spPr>
          <a:xfrm>
            <a:off x="1043354" y="1170607"/>
            <a:ext cx="8734586" cy="1325563"/>
          </a:xfrm>
        </p:spPr>
        <p:txBody>
          <a:bodyPr/>
          <a:lstStyle/>
          <a:p>
            <a:pPr rtl="0" eaLnBrk="1" latinLnBrk="0" hangingPunct="1"/>
            <a:r>
              <a:rPr lang="en-GB" sz="2400" b="1" kern="1200" dirty="0">
                <a:solidFill>
                  <a:srgbClr val="002060"/>
                </a:solidFill>
                <a:effectLst/>
                <a:latin typeface="Century Gothic" panose="020B0502020202020204" pitchFamily="34" charset="0"/>
                <a:ea typeface="+mn-ea"/>
                <a:cs typeface="+mn-cs"/>
              </a:rPr>
              <a:t>el c_ _ _ _ _ </a:t>
            </a:r>
            <a:endParaRPr lang="en-GB" dirty="0">
              <a:effectLst/>
            </a:endParaRPr>
          </a:p>
        </p:txBody>
      </p:sp>
      <p:pic>
        <p:nvPicPr>
          <p:cNvPr id="19" name="Picture 18" descr="spain-5314946_6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5055" y="1899225"/>
            <a:ext cx="4254873" cy="2838799"/>
          </a:xfrm>
          <a:prstGeom prst="rect">
            <a:avLst/>
          </a:prstGeom>
        </p:spPr>
      </p:pic>
    </p:spTree>
    <p:extLst>
      <p:ext uri="{BB962C8B-B14F-4D97-AF65-F5344CB8AC3E}">
        <p14:creationId xmlns:p14="http://schemas.microsoft.com/office/powerpoint/2010/main" val="372122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5">
            <a:extLst>
              <a:ext uri="{FF2B5EF4-FFF2-40B4-BE49-F238E27FC236}">
                <a16:creationId xmlns:a16="http://schemas.microsoft.com/office/drawing/2014/main" id="{B1BC5493-8BCD-4EA5-9F0D-3355B016D948}"/>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i _ _ _ _ _ _</a:t>
            </a:r>
          </a:p>
        </p:txBody>
      </p:sp>
      <p:sp>
        <p:nvSpPr>
          <p:cNvPr id="4" name="Rounded Rectangle 8">
            <a:extLst>
              <a:ext uri="{FF2B5EF4-FFF2-40B4-BE49-F238E27FC236}">
                <a16:creationId xmlns:a16="http://schemas.microsoft.com/office/drawing/2014/main" id="{F4BA1E88-E503-465F-AEF8-23B5A1F4521C}"/>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c_ _ _ _ </a:t>
            </a:r>
          </a:p>
        </p:txBody>
      </p:sp>
      <p:sp>
        <p:nvSpPr>
          <p:cNvPr id="5" name="Rounded Rectangle 9">
            <a:extLst>
              <a:ext uri="{FF2B5EF4-FFF2-40B4-BE49-F238E27FC236}">
                <a16:creationId xmlns:a16="http://schemas.microsoft.com/office/drawing/2014/main" id="{D1427DEB-F590-47DD-A304-2F11DF6C4DCE}"/>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a:t>
            </a:r>
          </a:p>
        </p:txBody>
      </p:sp>
      <p:sp>
        <p:nvSpPr>
          <p:cNvPr id="6" name="Rounded Rectangle 10">
            <a:extLst>
              <a:ext uri="{FF2B5EF4-FFF2-40B4-BE49-F238E27FC236}">
                <a16:creationId xmlns:a16="http://schemas.microsoft.com/office/drawing/2014/main" id="{9D42BD85-29C7-4C05-A82E-0F391EAF2526}"/>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7" name="Rounded Rectangle 11">
            <a:extLst>
              <a:ext uri="{FF2B5EF4-FFF2-40B4-BE49-F238E27FC236}">
                <a16:creationId xmlns:a16="http://schemas.microsoft.com/office/drawing/2014/main" id="{4267CAAC-938A-4631-8921-4C0C6DB08CF1}"/>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 _ _ _ _ </a:t>
            </a:r>
          </a:p>
        </p:txBody>
      </p:sp>
      <p:sp>
        <p:nvSpPr>
          <p:cNvPr id="8" name="Rounded Rectangle 12">
            <a:extLst>
              <a:ext uri="{FF2B5EF4-FFF2-40B4-BE49-F238E27FC236}">
                <a16:creationId xmlns:a16="http://schemas.microsoft.com/office/drawing/2014/main" id="{AB649B61-01FD-41D6-8E5C-EA6FAE56B53F}"/>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a:t>
            </a:r>
          </a:p>
        </p:txBody>
      </p:sp>
      <p:sp>
        <p:nvSpPr>
          <p:cNvPr id="9" name="Rounded Rectangle 13">
            <a:extLst>
              <a:ext uri="{FF2B5EF4-FFF2-40B4-BE49-F238E27FC236}">
                <a16:creationId xmlns:a16="http://schemas.microsoft.com/office/drawing/2014/main" id="{290B7990-176F-4A64-B4DE-AD79FD92EE7B}"/>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b_ _ _ _ </a:t>
            </a:r>
          </a:p>
        </p:txBody>
      </p:sp>
      <p:sp>
        <p:nvSpPr>
          <p:cNvPr id="10" name="Rounded Rectangle 14">
            <a:extLst>
              <a:ext uri="{FF2B5EF4-FFF2-40B4-BE49-F238E27FC236}">
                <a16:creationId xmlns:a16="http://schemas.microsoft.com/office/drawing/2014/main" id="{79FF8678-A9F4-464F-996A-32FFF9BC6791}"/>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t_ _ _ _ _ </a:t>
            </a:r>
          </a:p>
        </p:txBody>
      </p:sp>
      <p:sp>
        <p:nvSpPr>
          <p:cNvPr id="11" name="Rounded Rectangle 15">
            <a:extLst>
              <a:ext uri="{FF2B5EF4-FFF2-40B4-BE49-F238E27FC236}">
                <a16:creationId xmlns:a16="http://schemas.microsoft.com/office/drawing/2014/main" id="{CA1F57F4-0659-48DA-98C9-115DD66C0640}"/>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c_ _ _ _ _ </a:t>
            </a:r>
          </a:p>
        </p:txBody>
      </p:sp>
      <p:sp>
        <p:nvSpPr>
          <p:cNvPr id="12" name="Rounded Rectangle 16">
            <a:extLst>
              <a:ext uri="{FF2B5EF4-FFF2-40B4-BE49-F238E27FC236}">
                <a16:creationId xmlns:a16="http://schemas.microsoft.com/office/drawing/2014/main" id="{AB4FB205-0E51-4D3E-8FB5-BA0ADA79DB8E}"/>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_ _ </a:t>
            </a:r>
          </a:p>
        </p:txBody>
      </p:sp>
      <p:sp>
        <p:nvSpPr>
          <p:cNvPr id="13" name="Rounded Rectangle 17">
            <a:extLst>
              <a:ext uri="{FF2B5EF4-FFF2-40B4-BE49-F238E27FC236}">
                <a16:creationId xmlns:a16="http://schemas.microsoft.com/office/drawing/2014/main" id="{230FC0C5-2FB5-447B-9F14-24832910C1A7}"/>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t_ _ _ _ _</a:t>
            </a:r>
          </a:p>
        </p:txBody>
      </p:sp>
      <p:sp>
        <p:nvSpPr>
          <p:cNvPr id="14" name="Rounded Rectangle 18">
            <a:extLst>
              <a:ext uri="{FF2B5EF4-FFF2-40B4-BE49-F238E27FC236}">
                <a16:creationId xmlns:a16="http://schemas.microsoft.com/office/drawing/2014/main" id="{631EC7D7-5091-48A9-84C4-801A20826757}"/>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_ _ _  </a:t>
            </a:r>
          </a:p>
        </p:txBody>
      </p:sp>
      <p:sp>
        <p:nvSpPr>
          <p:cNvPr id="15" name="Rounded Rectangle 19">
            <a:extLst>
              <a:ext uri="{FF2B5EF4-FFF2-40B4-BE49-F238E27FC236}">
                <a16:creationId xmlns:a16="http://schemas.microsoft.com/office/drawing/2014/main" id="{1C012496-CC5A-49C7-AAC8-7637ED0B5ECA}"/>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 _ _ _ _ </a:t>
            </a:r>
          </a:p>
        </p:txBody>
      </p:sp>
      <p:sp>
        <p:nvSpPr>
          <p:cNvPr id="16" name="Rounded Rectangle 20">
            <a:extLst>
              <a:ext uri="{FF2B5EF4-FFF2-40B4-BE49-F238E27FC236}">
                <a16:creationId xmlns:a16="http://schemas.microsoft.com/office/drawing/2014/main" id="{C31CFD4E-3A8C-4F2A-9080-964043CD7A26}"/>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e _ _ _ _ _ _ </a:t>
            </a:r>
          </a:p>
        </p:txBody>
      </p:sp>
      <p:sp>
        <p:nvSpPr>
          <p:cNvPr id="18" name="Rounded Rectangle 24">
            <a:extLst>
              <a:ext uri="{FF2B5EF4-FFF2-40B4-BE49-F238E27FC236}">
                <a16:creationId xmlns:a16="http://schemas.microsoft.com/office/drawing/2014/main" id="{A8B2A1A8-906D-4ED5-844B-6E7FF531F8CB}"/>
              </a:ext>
            </a:extLst>
          </p:cNvPr>
          <p:cNvSpPr/>
          <p:nvPr/>
        </p:nvSpPr>
        <p:spPr>
          <a:xfrm>
            <a:off x="10072158" y="2614115"/>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entre  </a:t>
            </a:r>
          </a:p>
        </p:txBody>
      </p:sp>
      <p:sp>
        <p:nvSpPr>
          <p:cNvPr id="19" name="Title 18">
            <a:extLst>
              <a:ext uri="{FF2B5EF4-FFF2-40B4-BE49-F238E27FC236}">
                <a16:creationId xmlns:a16="http://schemas.microsoft.com/office/drawing/2014/main" id="{9B5089E0-242E-4357-A144-4993ADBE7240}"/>
              </a:ext>
            </a:extLst>
          </p:cNvPr>
          <p:cNvSpPr>
            <a:spLocks noGrp="1"/>
          </p:cNvSpPr>
          <p:nvPr>
            <p:ph type="title"/>
          </p:nvPr>
        </p:nvSpPr>
        <p:spPr>
          <a:xfrm rot="21372342">
            <a:off x="5079193" y="2484243"/>
            <a:ext cx="4410559" cy="1325563"/>
          </a:xfrm>
        </p:spPr>
        <p:txBody>
          <a:bodyPr/>
          <a:lstStyle/>
          <a:p>
            <a:r>
              <a:rPr lang="en-GB" sz="3600" kern="1200" dirty="0">
                <a:solidFill>
                  <a:srgbClr val="000000"/>
                </a:solidFill>
                <a:effectLst/>
                <a:latin typeface="Century Gothic" panose="020B0502020202020204" pitchFamily="34" charset="0"/>
                <a:ea typeface="+mn-ea"/>
                <a:cs typeface="+mn-cs"/>
              </a:rPr>
              <a:t>between</a:t>
            </a:r>
            <a:endParaRPr lang="en-GB" dirty="0"/>
          </a:p>
        </p:txBody>
      </p:sp>
    </p:spTree>
    <p:extLst>
      <p:ext uri="{BB962C8B-B14F-4D97-AF65-F5344CB8AC3E}">
        <p14:creationId xmlns:p14="http://schemas.microsoft.com/office/powerpoint/2010/main" val="256028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B2EBBDC6-48FB-4661-953D-7DA81B433FB6}"/>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EC0FEC94-A96E-434F-B367-76FC03019E17}"/>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1E4BA917-AB07-43F8-9A86-744D75E80284}"/>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78B59349-5519-49F4-B3DD-B0925E157956}"/>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31E29375-4A52-4DEC-A1B1-347C6D3D7E08}"/>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B291BD22-E199-41FB-A36B-0DC6313CDF74}"/>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0C81E2B6-6F35-4DF5-B37C-D04940A47409}"/>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C7921BB2-19B6-4C67-8260-00CB8F4468B4}"/>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DEA9F1AA-B7DB-4F80-80B3-030627E125D7}"/>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11" name="Rounded Rectangle 16">
            <a:extLst>
              <a:ext uri="{FF2B5EF4-FFF2-40B4-BE49-F238E27FC236}">
                <a16:creationId xmlns:a16="http://schemas.microsoft.com/office/drawing/2014/main" id="{888FD609-CEBE-4699-A8B3-4F424150D0B5}"/>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6C933020-BF7E-438F-A537-C6A53DDE8283}"/>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CDDF45C3-B2CC-49D4-90A1-9824587688D3}"/>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A0902FDB-3306-469C-9D49-862CDB21B5E7}"/>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75858FDA-67A9-4373-B033-5107B62ED6E3}"/>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e _ _ _ _ _ _ </a:t>
            </a:r>
          </a:p>
        </p:txBody>
      </p:sp>
      <p:pic>
        <p:nvPicPr>
          <p:cNvPr id="16" name="Picture 2" descr="vegetable stand photo">
            <a:extLst>
              <a:ext uri="{FF2B5EF4-FFF2-40B4-BE49-F238E27FC236}">
                <a16:creationId xmlns:a16="http://schemas.microsoft.com/office/drawing/2014/main" id="{B6B3E9C1-C1E6-42DA-BFD7-20EF83B1EC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912"/>
          <a:stretch/>
        </p:blipFill>
        <p:spPr bwMode="auto">
          <a:xfrm>
            <a:off x="4709172" y="1497728"/>
            <a:ext cx="2777408" cy="3253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7" name="Rounded Rectangle 22">
            <a:extLst>
              <a:ext uri="{FF2B5EF4-FFF2-40B4-BE49-F238E27FC236}">
                <a16:creationId xmlns:a16="http://schemas.microsoft.com/office/drawing/2014/main" id="{EC746F7D-F9B7-417A-871A-3E8BA523E7FD}"/>
              </a:ext>
            </a:extLst>
          </p:cNvPr>
          <p:cNvSpPr/>
          <p:nvPr/>
        </p:nvSpPr>
        <p:spPr>
          <a:xfrm>
            <a:off x="2357153" y="430026"/>
            <a:ext cx="2742565"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mercado</a:t>
            </a:r>
          </a:p>
        </p:txBody>
      </p:sp>
      <p:sp>
        <p:nvSpPr>
          <p:cNvPr id="18" name="Title 17">
            <a:extLst>
              <a:ext uri="{FF2B5EF4-FFF2-40B4-BE49-F238E27FC236}">
                <a16:creationId xmlns:a16="http://schemas.microsoft.com/office/drawing/2014/main" id="{94CF2F4C-F008-4A99-8A0C-39FC0B6FC251}"/>
              </a:ext>
            </a:extLst>
          </p:cNvPr>
          <p:cNvSpPr>
            <a:spLocks noGrp="1"/>
          </p:cNvSpPr>
          <p:nvPr>
            <p:ph type="title"/>
          </p:nvPr>
        </p:nvSpPr>
        <p:spPr>
          <a:xfrm>
            <a:off x="1055177" y="1171212"/>
            <a:ext cx="10515600" cy="1325563"/>
          </a:xfrm>
        </p:spPr>
        <p:txBody>
          <a:bodyPr/>
          <a:lstStyle/>
          <a:p>
            <a:pPr rtl="0" eaLnBrk="1" latinLnBrk="0" hangingPunct="1"/>
            <a:r>
              <a:rPr lang="en-GB" sz="2400" b="1" kern="1200" dirty="0">
                <a:solidFill>
                  <a:srgbClr val="002060"/>
                </a:solidFill>
                <a:effectLst/>
                <a:latin typeface="Century Gothic" panose="020B0502020202020204" pitchFamily="34" charset="0"/>
                <a:ea typeface="+mn-ea"/>
                <a:cs typeface="+mn-cs"/>
              </a:rPr>
              <a:t>el c_ _ _ _ _ </a:t>
            </a:r>
            <a:endParaRPr lang="en-GB" dirty="0">
              <a:effectLst/>
            </a:endParaRPr>
          </a:p>
        </p:txBody>
      </p:sp>
    </p:spTree>
    <p:extLst>
      <p:ext uri="{BB962C8B-B14F-4D97-AF65-F5344CB8AC3E}">
        <p14:creationId xmlns:p14="http://schemas.microsoft.com/office/powerpoint/2010/main" val="1579159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nextCondLst>
                <p:cond evt="onClick" delay="0">
                  <p:tgtEl>
                    <p:spTgt spid="16"/>
                  </p:tgtEl>
                </p:cond>
              </p:nextCondLst>
            </p:seq>
          </p:childTnLst>
        </p:cTn>
      </p:par>
    </p:tnLst>
    <p:bldLst>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277A8F02-5E9F-4E6F-B937-414E92D9A9AE}"/>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782B9B53-58F8-4F12-88C2-924FFD1F15F7}"/>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822DE561-3C24-4C0A-86F2-6FDF8190C8DA}"/>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D75A99B7-96C0-4BB2-B34F-F067FAEA155A}"/>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707C186C-57A1-4362-B633-23590197CDED}"/>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270676A0-7F62-4C05-AE83-E7018FB8AFE9}"/>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1584223F-8DC7-4D8E-B073-2E5D0B0D350E}"/>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47BFD35C-B477-4F54-B1E2-85D01E70E4C5}"/>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AC111D82-C39F-400A-95D0-B00DE4C3D142}"/>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c_ _ _ _ _ </a:t>
            </a:r>
          </a:p>
        </p:txBody>
      </p:sp>
      <p:sp>
        <p:nvSpPr>
          <p:cNvPr id="11" name="Rounded Rectangle 16">
            <a:extLst>
              <a:ext uri="{FF2B5EF4-FFF2-40B4-BE49-F238E27FC236}">
                <a16:creationId xmlns:a16="http://schemas.microsoft.com/office/drawing/2014/main" id="{CB552646-987D-4E09-9DF3-D9DF7427BD27}"/>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F2402BCB-CD3C-49FF-B153-8575CBA2D460}"/>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1430118D-52B0-4179-89E5-A3A9E2ED7BF3}"/>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6FC6B336-B370-46C4-88A4-4CCC325EF920}"/>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D5C36C59-EAF5-48B4-A987-486A34CDE0AE}"/>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e _ _ _ _ _ _ </a:t>
            </a:r>
          </a:p>
        </p:txBody>
      </p:sp>
      <p:sp>
        <p:nvSpPr>
          <p:cNvPr id="17" name="Rounded Rectangle 24">
            <a:extLst>
              <a:ext uri="{FF2B5EF4-FFF2-40B4-BE49-F238E27FC236}">
                <a16:creationId xmlns:a16="http://schemas.microsoft.com/office/drawing/2014/main" id="{0CEFD402-DF17-48A8-B225-CF9937454283}"/>
              </a:ext>
            </a:extLst>
          </p:cNvPr>
          <p:cNvSpPr/>
          <p:nvPr/>
        </p:nvSpPr>
        <p:spPr>
          <a:xfrm>
            <a:off x="1785966" y="4675336"/>
            <a:ext cx="1038398"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a:t>
            </a:r>
          </a:p>
        </p:txBody>
      </p:sp>
      <p:sp>
        <p:nvSpPr>
          <p:cNvPr id="18" name="Title 17">
            <a:extLst>
              <a:ext uri="{FF2B5EF4-FFF2-40B4-BE49-F238E27FC236}">
                <a16:creationId xmlns:a16="http://schemas.microsoft.com/office/drawing/2014/main" id="{49AE491D-48DB-44DC-B656-8602A5FD6975}"/>
              </a:ext>
            </a:extLst>
          </p:cNvPr>
          <p:cNvSpPr>
            <a:spLocks noGrp="1"/>
          </p:cNvSpPr>
          <p:nvPr>
            <p:ph type="title"/>
          </p:nvPr>
        </p:nvSpPr>
        <p:spPr>
          <a:xfrm rot="21328717">
            <a:off x="3350219" y="2695371"/>
            <a:ext cx="6444062" cy="1325563"/>
          </a:xfrm>
        </p:spPr>
        <p:txBody>
          <a:bodyPr/>
          <a:lstStyle/>
          <a:p>
            <a:pPr rtl="0" eaLnBrk="1" latinLnBrk="0" hangingPunct="1"/>
            <a:r>
              <a:rPr lang="en-GB" sz="3600" kern="1200" dirty="0">
                <a:solidFill>
                  <a:srgbClr val="000000"/>
                </a:solidFill>
                <a:effectLst/>
                <a:latin typeface="Century Gothic" panose="020B0502020202020204" pitchFamily="34" charset="0"/>
                <a:ea typeface="+mn-ea"/>
                <a:cs typeface="+mn-cs"/>
              </a:rPr>
              <a:t>the (feminine, singular)</a:t>
            </a:r>
            <a:endParaRPr lang="en-GB" dirty="0">
              <a:effectLst/>
            </a:endParaRPr>
          </a:p>
        </p:txBody>
      </p:sp>
    </p:spTree>
    <p:extLst>
      <p:ext uri="{BB962C8B-B14F-4D97-AF65-F5344CB8AC3E}">
        <p14:creationId xmlns:p14="http://schemas.microsoft.com/office/powerpoint/2010/main" val="13727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72" y="333026"/>
            <a:ext cx="10515600" cy="1325563"/>
          </a:xfrm>
        </p:spPr>
        <p:txBody>
          <a:bodyPr>
            <a:normAutofit fontScale="90000"/>
          </a:bodyPr>
          <a:lstStyle/>
          <a:p>
            <a:pPr algn="ctr"/>
            <a:r>
              <a:rPr lang="en-GB" sz="12000" b="1" dirty="0" err="1">
                <a:solidFill>
                  <a:srgbClr val="115076"/>
                </a:solidFill>
                <a:latin typeface="Century Gothic" panose="020B0502020202020204" pitchFamily="34" charset="0"/>
                <a:cs typeface="Calibri" panose="020F0502020204030204" pitchFamily="34" charset="0"/>
              </a:rPr>
              <a:t>ge</a:t>
            </a:r>
            <a:endParaRPr lang="en-GB" sz="12000" b="1" dirty="0"/>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Picture 6" descr="silhouettes of five peopl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9433" y="2224030"/>
            <a:ext cx="2813133" cy="13174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84998" y="3476498"/>
            <a:ext cx="26220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a:t>
            </a:r>
          </a:p>
        </p:txBody>
      </p:sp>
      <p:pic>
        <p:nvPicPr>
          <p:cNvPr id="20486" name="Picture 6" descr="polaroid pictur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0302" y="1309484"/>
            <a:ext cx="1780934" cy="14522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5838" y="3357667"/>
            <a:ext cx="26603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sto</a:t>
            </a:r>
          </a:p>
        </p:txBody>
      </p:sp>
      <p:pic>
        <p:nvPicPr>
          <p:cNvPr id="20484" name="Picture 4" descr="hand making 'ok' sig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2981" y="4404593"/>
            <a:ext cx="1163991" cy="16175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98771" y="4699842"/>
            <a:ext cx="6358467" cy="923330"/>
          </a:xfrm>
          <a:prstGeom prst="rect">
            <a:avLst/>
          </a:prstGeom>
          <a:noFill/>
        </p:spPr>
        <p:txBody>
          <a:bodyPr wrap="square" rtlCol="0">
            <a:spAutoFit/>
          </a:bodyPr>
          <a:lstStyle/>
          <a:p>
            <a:pPr algn="ctr"/>
            <a:r>
              <a:rPr lang="es-CO" sz="5400" dirty="0">
                <a:solidFill>
                  <a:srgbClr val="E87D1E"/>
                </a:solidFill>
                <a:latin typeface="Century Gothic" panose="020B0502020202020204" pitchFamily="34" charset="0"/>
                <a:cs typeface="Calibri" panose="020F0502020204030204" pitchFamily="34" charset="0"/>
              </a:rPr>
              <a:t>ge</a:t>
            </a:r>
            <a:r>
              <a:rPr lang="es-CO" sz="5400" dirty="0">
                <a:solidFill>
                  <a:srgbClr val="115076"/>
                </a:solidFill>
                <a:latin typeface="Century Gothic" panose="020B0502020202020204" pitchFamily="34" charset="0"/>
                <a:cs typeface="Calibri" panose="020F0502020204030204" pitchFamily="34" charset="0"/>
              </a:rPr>
              <a:t>neralmente</a:t>
            </a:r>
          </a:p>
        </p:txBody>
      </p:sp>
      <p:sp>
        <p:nvSpPr>
          <p:cNvPr id="15" name="TextBox 14"/>
          <p:cNvSpPr txBox="1"/>
          <p:nvPr/>
        </p:nvSpPr>
        <p:spPr>
          <a:xfrm>
            <a:off x="4755388" y="5486479"/>
            <a:ext cx="260021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[generally]</a:t>
            </a:r>
          </a:p>
        </p:txBody>
      </p:sp>
      <p:sp>
        <p:nvSpPr>
          <p:cNvPr id="8" name="TextBox 7"/>
          <p:cNvSpPr txBox="1"/>
          <p:nvPr/>
        </p:nvSpPr>
        <p:spPr>
          <a:xfrm>
            <a:off x="8282661" y="202748"/>
            <a:ext cx="368179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reco</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r</a:t>
            </a:r>
          </a:p>
        </p:txBody>
      </p:sp>
      <p:pic>
        <p:nvPicPr>
          <p:cNvPr id="20488" name="Picture 8" descr="Man picking up a suitcas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76909" y="1452484"/>
            <a:ext cx="1938421" cy="16411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598131" y="3388930"/>
            <a:ext cx="505085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ar</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ntino</a:t>
            </a:r>
          </a:p>
        </p:txBody>
      </p:sp>
      <p:pic>
        <p:nvPicPr>
          <p:cNvPr id="20482" name="Picture 2" descr="Flag of Argenti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12220" y="4571853"/>
            <a:ext cx="1893134" cy="94656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84124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e_gente.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ge_imag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486"/>
                                        </p:tgtEl>
                                        <p:attrNameLst>
                                          <p:attrName>style.visibility</p:attrName>
                                        </p:attrNameLst>
                                      </p:cBhvr>
                                      <p:to>
                                        <p:strVal val="visible"/>
                                      </p:to>
                                    </p:set>
                                    <p:animEffect transition="in" filter="fade">
                                      <p:cBhvr>
                                        <p:cTn id="28" dur="500"/>
                                        <p:tgtEl>
                                          <p:spTgt spid="20486"/>
                                        </p:tgtEl>
                                      </p:cBhvr>
                                    </p:animEffect>
                                  </p:childTnLst>
                                  <p:subTnLst>
                                    <p:audio>
                                      <p:cMediaNode>
                                        <p:cTn display="0" masterRel="sameClick">
                                          <p:stCondLst>
                                            <p:cond evt="begin" delay="0">
                                              <p:tn val="26"/>
                                            </p:cond>
                                          </p:stCondLst>
                                          <p:endCondLst>
                                            <p:cond evt="onStopAudio" delay="0">
                                              <p:tgtEl>
                                                <p:sldTgt/>
                                              </p:tgtEl>
                                            </p:cond>
                                          </p:endCondLst>
                                        </p:cTn>
                                        <p:tgtEl>
                                          <p:sndTgt r:embed="rId5" name="ge_imag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ge_recog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488"/>
                                        </p:tgtEl>
                                        <p:attrNameLst>
                                          <p:attrName>style.visibility</p:attrName>
                                        </p:attrNameLst>
                                      </p:cBhvr>
                                      <p:to>
                                        <p:strVal val="visible"/>
                                      </p:to>
                                    </p:set>
                                    <p:animEffect transition="in" filter="fade">
                                      <p:cBhvr>
                                        <p:cTn id="38" dur="500"/>
                                        <p:tgtEl>
                                          <p:spTgt spid="20488"/>
                                        </p:tgtEl>
                                      </p:cBhvr>
                                    </p:animEffect>
                                  </p:childTnLst>
                                  <p:subTnLst>
                                    <p:audio>
                                      <p:cMediaNode>
                                        <p:cTn display="0" masterRel="sameClick">
                                          <p:stCondLst>
                                            <p:cond evt="begin" delay="0">
                                              <p:tn val="36"/>
                                            </p:cond>
                                          </p:stCondLst>
                                          <p:endCondLst>
                                            <p:cond evt="onStopAudio" delay="0">
                                              <p:tgtEl>
                                                <p:sldTgt/>
                                              </p:tgtEl>
                                            </p:cond>
                                          </p:endCondLst>
                                        </p:cTn>
                                        <p:tgtEl>
                                          <p:sndTgt r:embed="rId6" name="ge_recog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7" name="ge_gest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484"/>
                                        </p:tgtEl>
                                        <p:attrNameLst>
                                          <p:attrName>style.visibility</p:attrName>
                                        </p:attrNameLst>
                                      </p:cBhvr>
                                      <p:to>
                                        <p:strVal val="visible"/>
                                      </p:to>
                                    </p:set>
                                    <p:animEffect transition="in" filter="fade">
                                      <p:cBhvr>
                                        <p:cTn id="48" dur="500"/>
                                        <p:tgtEl>
                                          <p:spTgt spid="20484"/>
                                        </p:tgtEl>
                                      </p:cBhvr>
                                    </p:animEffect>
                                  </p:childTnLst>
                                  <p:subTnLst>
                                    <p:audio>
                                      <p:cMediaNode>
                                        <p:cTn display="0" masterRel="sameClick">
                                          <p:stCondLst>
                                            <p:cond evt="begin" delay="0">
                                              <p:tn val="46"/>
                                            </p:cond>
                                          </p:stCondLst>
                                          <p:endCondLst>
                                            <p:cond evt="onStopAudio" delay="0">
                                              <p:tgtEl>
                                                <p:sldTgt/>
                                              </p:tgtEl>
                                            </p:cond>
                                          </p:endCondLst>
                                        </p:cTn>
                                        <p:tgtEl>
                                          <p:sndTgt r:embed="rId7" name="ge_gest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subTnLst>
                                    <p:audio>
                                      <p:cMediaNode>
                                        <p:cTn display="0" masterRel="sameClick">
                                          <p:stCondLst>
                                            <p:cond evt="begin" delay="0">
                                              <p:tn val="51"/>
                                            </p:cond>
                                          </p:stCondLst>
                                          <p:endCondLst>
                                            <p:cond evt="onStopAudio" delay="0">
                                              <p:tgtEl>
                                                <p:sldTgt/>
                                              </p:tgtEl>
                                            </p:cond>
                                          </p:endCondLst>
                                        </p:cTn>
                                        <p:tgtEl>
                                          <p:sndTgt r:embed="rId8" name="ge_generalmen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ge_generalmen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ge_argentin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482"/>
                                        </p:tgtEl>
                                        <p:attrNameLst>
                                          <p:attrName>style.visibility</p:attrName>
                                        </p:attrNameLst>
                                      </p:cBhvr>
                                      <p:to>
                                        <p:strVal val="visible"/>
                                      </p:to>
                                    </p:set>
                                    <p:animEffect transition="in" filter="fade">
                                      <p:cBhvr>
                                        <p:cTn id="68" dur="500"/>
                                        <p:tgtEl>
                                          <p:spTgt spid="20482"/>
                                        </p:tgtEl>
                                      </p:cBhvr>
                                    </p:animEffect>
                                  </p:childTnLst>
                                  <p:subTnLst>
                                    <p:audio>
                                      <p:cMediaNode>
                                        <p:cTn display="0" masterRel="sameClick">
                                          <p:stCondLst>
                                            <p:cond evt="begin" delay="0">
                                              <p:tn val="66"/>
                                            </p:cond>
                                          </p:stCondLst>
                                          <p:endCondLst>
                                            <p:cond evt="onStopAudio" delay="0">
                                              <p:tgtEl>
                                                <p:sldTgt/>
                                              </p:tgtEl>
                                            </p:cond>
                                          </p:endCondLst>
                                        </p:cTn>
                                        <p:tgtEl>
                                          <p:sndTgt r:embed="rId9" name="ge_argenti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15" grpId="0"/>
      <p:bldP spid="8"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5C86D573-B609-4FDF-8E1C-D6B5FA3CD1AA}"/>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E0B6C03E-FC52-4BCF-A75F-8B9D4ED5F978}"/>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6B88DA08-DC8A-40B4-96F6-C6F3E6329F39}"/>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3F5FC051-F01B-4C77-BA28-B7CFB375A029}"/>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9FCC3A87-7F1A-4198-BD72-F997C2994DBD}"/>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193E7810-0D3F-4F92-B243-E730E3C1930A}"/>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A6F2C19C-ABAA-4110-B7B5-756B59CB017A}"/>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032D8548-FAFF-4082-B185-4C19C827FB6A}"/>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C9D0428B-1D17-4197-8402-5C2F58F542E1}"/>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 </a:t>
            </a:r>
          </a:p>
        </p:txBody>
      </p:sp>
      <p:sp>
        <p:nvSpPr>
          <p:cNvPr id="11" name="Rounded Rectangle 16">
            <a:extLst>
              <a:ext uri="{FF2B5EF4-FFF2-40B4-BE49-F238E27FC236}">
                <a16:creationId xmlns:a16="http://schemas.microsoft.com/office/drawing/2014/main" id="{4115DEC9-8028-4111-8139-A8304A5EC088}"/>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0D038496-7897-47AC-8E33-B3A9F972F5A6}"/>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D8EBA858-D9EB-4863-879C-D5B7307C3FEF}"/>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5462930A-B397-407A-B5E4-A3876CEA6721}"/>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DF61FC4A-5052-4CD2-B789-7CF7146BD531}"/>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e _ _ _ _ _ _ </a:t>
            </a:r>
          </a:p>
        </p:txBody>
      </p:sp>
      <p:sp>
        <p:nvSpPr>
          <p:cNvPr id="17" name="Rounded Rectangle 22">
            <a:extLst>
              <a:ext uri="{FF2B5EF4-FFF2-40B4-BE49-F238E27FC236}">
                <a16:creationId xmlns:a16="http://schemas.microsoft.com/office/drawing/2014/main" id="{CF1B05EC-5BF2-4C3A-BF4A-A07B67192087}"/>
              </a:ext>
            </a:extLst>
          </p:cNvPr>
          <p:cNvSpPr/>
          <p:nvPr/>
        </p:nvSpPr>
        <p:spPr>
          <a:xfrm>
            <a:off x="8820150" y="4643883"/>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museo</a:t>
            </a:r>
          </a:p>
        </p:txBody>
      </p:sp>
      <p:sp>
        <p:nvSpPr>
          <p:cNvPr id="18" name="Title 17">
            <a:extLst>
              <a:ext uri="{FF2B5EF4-FFF2-40B4-BE49-F238E27FC236}">
                <a16:creationId xmlns:a16="http://schemas.microsoft.com/office/drawing/2014/main" id="{3932890F-8B4F-4537-921E-A7D92525876A}"/>
              </a:ext>
            </a:extLst>
          </p:cNvPr>
          <p:cNvSpPr>
            <a:spLocks noGrp="1"/>
          </p:cNvSpPr>
          <p:nvPr>
            <p:ph type="title"/>
          </p:nvPr>
        </p:nvSpPr>
        <p:spPr>
          <a:xfrm>
            <a:off x="1072616" y="1169004"/>
            <a:ext cx="3837122" cy="1325563"/>
          </a:xfrm>
        </p:spPr>
        <p:txBody>
          <a:bodyPr/>
          <a:lstStyle/>
          <a:p>
            <a:pPr rtl="0" eaLnBrk="1" latinLnBrk="0" hangingPunct="1"/>
            <a:r>
              <a:rPr lang="en-GB" sz="2400" b="1" kern="1200" dirty="0">
                <a:solidFill>
                  <a:srgbClr val="002060"/>
                </a:solidFill>
                <a:effectLst/>
                <a:latin typeface="Century Gothic" panose="020B0502020202020204" pitchFamily="34" charset="0"/>
                <a:ea typeface="+mn-ea"/>
                <a:cs typeface="+mn-cs"/>
              </a:rPr>
              <a:t>el c_ _ _ _ _ </a:t>
            </a:r>
            <a:endParaRPr lang="en-GB" dirty="0">
              <a:effectLst/>
            </a:endParaRPr>
          </a:p>
        </p:txBody>
      </p:sp>
      <p:pic>
        <p:nvPicPr>
          <p:cNvPr id="19" name="Picture 18" descr="512px-Museo_del_Prado_(Madrid)_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661" y="1607037"/>
            <a:ext cx="4496747" cy="3372560"/>
          </a:xfrm>
          <a:prstGeom prst="rect">
            <a:avLst/>
          </a:prstGeom>
        </p:spPr>
      </p:pic>
    </p:spTree>
    <p:extLst>
      <p:ext uri="{BB962C8B-B14F-4D97-AF65-F5344CB8AC3E}">
        <p14:creationId xmlns:p14="http://schemas.microsoft.com/office/powerpoint/2010/main" val="167325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D1B5BED2-0A0A-4905-9FC2-11E64AFDB224}"/>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E4432F0C-E377-476B-BA6A-F2D87E77EFFA}"/>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EC147F04-E64F-4F35-8C6F-0877C9D4A010}"/>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9C8CFBEF-242D-4189-B205-AED39997FDFA}"/>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8535DDA0-38B1-43A9-948A-329D2EE57358}"/>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FDF2DD78-30E4-4483-87D8-6911D72B98A0}"/>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AD2EC461-ED4F-4C61-9128-3C080CA4BB88}"/>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0346064B-E2B3-4F6C-9300-A38595D6C0A5}"/>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673B2F56-FD45-451E-80C6-B050193E0E04}"/>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 </a:t>
            </a:r>
          </a:p>
        </p:txBody>
      </p:sp>
      <p:sp>
        <p:nvSpPr>
          <p:cNvPr id="11" name="Rounded Rectangle 16">
            <a:extLst>
              <a:ext uri="{FF2B5EF4-FFF2-40B4-BE49-F238E27FC236}">
                <a16:creationId xmlns:a16="http://schemas.microsoft.com/office/drawing/2014/main" id="{4B037F98-086F-4542-9B8C-A359ACA48841}"/>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9283A003-2E2D-49A2-B877-FA77428CCA91}"/>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6DD3AA53-B136-45B1-9237-51D2A99B42FA}"/>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B4B2158D-D137-42AE-BB00-44CA71F5E364}"/>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7D9D9A30-CC5B-41E8-B94A-2F33DCADB2E7}"/>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e _ _ _ _ _ _ </a:t>
            </a:r>
          </a:p>
        </p:txBody>
      </p:sp>
      <p:sp>
        <p:nvSpPr>
          <p:cNvPr id="16" name="TextBox 15">
            <a:extLst>
              <a:ext uri="{FF2B5EF4-FFF2-40B4-BE49-F238E27FC236}">
                <a16:creationId xmlns:a16="http://schemas.microsoft.com/office/drawing/2014/main" id="{C4FECCC3-B162-4808-9D41-3C6EDC9B4CF1}"/>
              </a:ext>
            </a:extLst>
          </p:cNvPr>
          <p:cNvSpPr txBox="1"/>
          <p:nvPr/>
        </p:nvSpPr>
        <p:spPr>
          <a:xfrm rot="21328492">
            <a:off x="5133415" y="2791573"/>
            <a:ext cx="1748790" cy="923330"/>
          </a:xfrm>
          <a:prstGeom prst="rect">
            <a:avLst/>
          </a:prstGeom>
          <a:noFill/>
        </p:spPr>
        <p:txBody>
          <a:bodyPr wrap="square" rtlCol="0">
            <a:spAutoFit/>
          </a:bodyPr>
          <a:lstStyle/>
          <a:p>
            <a:r>
              <a:rPr lang="en-GB" sz="5400" dirty="0">
                <a:latin typeface="Century Gothic" panose="020B0502020202020204" pitchFamily="34" charset="0"/>
              </a:rPr>
              <a:t>near</a:t>
            </a:r>
          </a:p>
        </p:txBody>
      </p:sp>
      <p:sp>
        <p:nvSpPr>
          <p:cNvPr id="17" name="Rounded Rectangle 22">
            <a:extLst>
              <a:ext uri="{FF2B5EF4-FFF2-40B4-BE49-F238E27FC236}">
                <a16:creationId xmlns:a16="http://schemas.microsoft.com/office/drawing/2014/main" id="{3AE15DDC-0D59-46F8-A20D-A7F5CBED920B}"/>
              </a:ext>
            </a:extLst>
          </p:cNvPr>
          <p:cNvSpPr/>
          <p:nvPr/>
        </p:nvSpPr>
        <p:spPr>
          <a:xfrm>
            <a:off x="8044782" y="557207"/>
            <a:ext cx="1708818"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cerca</a:t>
            </a:r>
          </a:p>
        </p:txBody>
      </p:sp>
      <p:sp>
        <p:nvSpPr>
          <p:cNvPr id="18" name="Title 17">
            <a:extLst>
              <a:ext uri="{FF2B5EF4-FFF2-40B4-BE49-F238E27FC236}">
                <a16:creationId xmlns:a16="http://schemas.microsoft.com/office/drawing/2014/main" id="{7FA6973B-E097-4C3E-8C9D-F9979E0176B3}"/>
              </a:ext>
            </a:extLst>
          </p:cNvPr>
          <p:cNvSpPr>
            <a:spLocks noGrp="1"/>
          </p:cNvSpPr>
          <p:nvPr>
            <p:ph type="title"/>
          </p:nvPr>
        </p:nvSpPr>
        <p:spPr>
          <a:xfrm>
            <a:off x="1033544" y="1169356"/>
            <a:ext cx="3243988" cy="1325563"/>
          </a:xfrm>
        </p:spPr>
        <p:txBody>
          <a:bodyPr/>
          <a:lstStyle/>
          <a:p>
            <a:pPr rtl="0" eaLnBrk="1" latinLnBrk="0" hangingPunct="1"/>
            <a:r>
              <a:rPr lang="en-GB" sz="2400" b="1" kern="1200" dirty="0">
                <a:solidFill>
                  <a:srgbClr val="002060"/>
                </a:solidFill>
                <a:effectLst/>
                <a:latin typeface="Century Gothic" panose="020B0502020202020204" pitchFamily="34" charset="0"/>
                <a:ea typeface="+mn-ea"/>
                <a:cs typeface="+mn-cs"/>
              </a:rPr>
              <a:t>el c_ _ _ _ _ </a:t>
            </a:r>
            <a:endParaRPr lang="en-GB" dirty="0">
              <a:effectLst/>
            </a:endParaRPr>
          </a:p>
        </p:txBody>
      </p:sp>
    </p:spTree>
    <p:extLst>
      <p:ext uri="{BB962C8B-B14F-4D97-AF65-F5344CB8AC3E}">
        <p14:creationId xmlns:p14="http://schemas.microsoft.com/office/powerpoint/2010/main" val="172223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nextCondLst>
                <p:cond evt="onClick" delay="0">
                  <p:tgtEl>
                    <p:spTgt spid="16"/>
                  </p:tgtEl>
                </p:cond>
              </p:nextCondLst>
            </p:seq>
          </p:childTnLst>
        </p:cTn>
      </p:par>
    </p:tnLst>
    <p:bldLst>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FC90A31F-BFA5-40AA-9AFA-2B57019B6627}"/>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8440832E-FFBE-4868-98CB-B87BE0C95E89}"/>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0AAFD1FE-2FB6-4A2B-B3B6-3F2FF3DFE6CE}"/>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62C58BFA-7F9E-4776-A21A-C73308C80505}"/>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9D2134FE-3DE9-4C39-B2F0-8ADCE4FF50CA}"/>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39EBC422-0FB3-402F-82E7-7AE24017C8B1}"/>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995EF6F3-F3A9-4678-B65A-22847D8CA864}"/>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36A9336B-B281-4E10-A402-7EA17555823D}"/>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6EDCA2C3-2CD5-4EB0-9348-1B747EC83B9E}"/>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 </a:t>
            </a:r>
          </a:p>
        </p:txBody>
      </p:sp>
      <p:sp>
        <p:nvSpPr>
          <p:cNvPr id="11" name="Rounded Rectangle 16">
            <a:extLst>
              <a:ext uri="{FF2B5EF4-FFF2-40B4-BE49-F238E27FC236}">
                <a16:creationId xmlns:a16="http://schemas.microsoft.com/office/drawing/2014/main" id="{D1665F75-41FE-4A19-9085-5AC5765E56BD}"/>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49BC5CBD-CD7B-4C53-AC24-750A64BC8A71}"/>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808B4784-A5D2-4A69-B0C4-C418214FE066}"/>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74163193-17F0-4670-BCC9-050AF19BC264}"/>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00AE8F9D-C261-4AA8-8BC5-32146278B415}"/>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e _ _ _ _ _ _ </a:t>
            </a:r>
          </a:p>
        </p:txBody>
      </p:sp>
      <p:pic>
        <p:nvPicPr>
          <p:cNvPr id="16" name="Picture 2" descr="aerial photograph of city buildings">
            <a:extLst>
              <a:ext uri="{FF2B5EF4-FFF2-40B4-BE49-F238E27FC236}">
                <a16:creationId xmlns:a16="http://schemas.microsoft.com/office/drawing/2014/main" id="{D1E848AA-FB6A-4F35-8CF0-E1AA0489DC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914"/>
          <a:stretch/>
        </p:blipFill>
        <p:spPr bwMode="auto">
          <a:xfrm>
            <a:off x="3398572" y="1880417"/>
            <a:ext cx="5231078" cy="2689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7" name="Rounded Rectangle 24">
            <a:extLst>
              <a:ext uri="{FF2B5EF4-FFF2-40B4-BE49-F238E27FC236}">
                <a16:creationId xmlns:a16="http://schemas.microsoft.com/office/drawing/2014/main" id="{EC3332E0-A7E1-4281-BD6B-A7D8F744BBF9}"/>
              </a:ext>
            </a:extLst>
          </p:cNvPr>
          <p:cNvSpPr/>
          <p:nvPr/>
        </p:nvSpPr>
        <p:spPr>
          <a:xfrm>
            <a:off x="265430" y="3688070"/>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banco</a:t>
            </a:r>
          </a:p>
        </p:txBody>
      </p:sp>
      <p:sp>
        <p:nvSpPr>
          <p:cNvPr id="18" name="Title 17">
            <a:extLst>
              <a:ext uri="{FF2B5EF4-FFF2-40B4-BE49-F238E27FC236}">
                <a16:creationId xmlns:a16="http://schemas.microsoft.com/office/drawing/2014/main" id="{EA58DAB1-3F37-4F4B-9B0A-582B153C0DC2}"/>
              </a:ext>
            </a:extLst>
          </p:cNvPr>
          <p:cNvSpPr>
            <a:spLocks noGrp="1"/>
          </p:cNvSpPr>
          <p:nvPr>
            <p:ph type="title"/>
          </p:nvPr>
        </p:nvSpPr>
        <p:spPr>
          <a:xfrm>
            <a:off x="1033837" y="1194690"/>
            <a:ext cx="3232574" cy="1325563"/>
          </a:xfrm>
        </p:spPr>
        <p:txBody>
          <a:bodyPr/>
          <a:lstStyle/>
          <a:p>
            <a:pPr rtl="0" eaLnBrk="1" latinLnBrk="0" hangingPunct="1"/>
            <a:r>
              <a:rPr lang="en-GB" sz="2400" b="1" kern="1200" dirty="0">
                <a:solidFill>
                  <a:srgbClr val="002060"/>
                </a:solidFill>
                <a:effectLst/>
                <a:latin typeface="Century Gothic" panose="020B0502020202020204" pitchFamily="34" charset="0"/>
                <a:ea typeface="+mn-ea"/>
                <a:cs typeface="+mn-cs"/>
              </a:rPr>
              <a:t>el c_ _ _ _ _ </a:t>
            </a:r>
            <a:endParaRPr lang="en-GB" dirty="0">
              <a:effectLst/>
            </a:endParaRPr>
          </a:p>
        </p:txBody>
      </p:sp>
    </p:spTree>
    <p:extLst>
      <p:ext uri="{BB962C8B-B14F-4D97-AF65-F5344CB8AC3E}">
        <p14:creationId xmlns:p14="http://schemas.microsoft.com/office/powerpoint/2010/main" val="34484369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nextCondLst>
                <p:cond evt="onClick" delay="0">
                  <p:tgtEl>
                    <p:spTgt spid="16"/>
                  </p:tgtEl>
                </p:cond>
              </p:nextCondLst>
            </p:seq>
          </p:childTnLst>
        </p:cTn>
      </p:par>
    </p:tnLst>
    <p:bldLst>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0C78B9C4-21D2-4092-A573-A286905849FE}"/>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CC999BF6-84A5-4989-8378-D1ABB36C4FED}"/>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98867AC9-1987-4853-AE73-38F60A3A2E52}"/>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62B9E8CB-5D9F-4E1A-86AE-A639D05DFED9}"/>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3DABD099-2079-4E65-8905-C9169DD903D9}"/>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8C2ADCF5-2D6A-4EAB-B42D-FA81A73D83B5}"/>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22DEC877-A09A-46A4-B049-813044EDADCA}"/>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C38FB16F-060E-4DD1-B8A5-697E989921AF}"/>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9CD650AB-9C70-48BA-8F6F-57C79D25F0FA}"/>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 </a:t>
            </a:r>
          </a:p>
        </p:txBody>
      </p:sp>
      <p:sp>
        <p:nvSpPr>
          <p:cNvPr id="11" name="Rounded Rectangle 16">
            <a:extLst>
              <a:ext uri="{FF2B5EF4-FFF2-40B4-BE49-F238E27FC236}">
                <a16:creationId xmlns:a16="http://schemas.microsoft.com/office/drawing/2014/main" id="{C3A5155F-C287-4399-B6F9-24A0FBBFE3D8}"/>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D1CC1A2D-E935-43C8-B28F-0DEE67FB5A0A}"/>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43990770-9645-4E76-8EF1-4BF2ECB82565}"/>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935DE5D4-55F1-4A13-95B9-C3D20AC879E9}"/>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C2879A4D-00F0-4B12-B72C-560194DBD7EF}"/>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e _ _ _ _ _ _ </a:t>
            </a:r>
          </a:p>
        </p:txBody>
      </p:sp>
      <p:pic>
        <p:nvPicPr>
          <p:cNvPr id="16" name="Picture 2" descr="red curtain stage">
            <a:extLst>
              <a:ext uri="{FF2B5EF4-FFF2-40B4-BE49-F238E27FC236}">
                <a16:creationId xmlns:a16="http://schemas.microsoft.com/office/drawing/2014/main" id="{EB01370E-8BA6-4F01-8B36-F88ED374C3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9080" y="1660867"/>
            <a:ext cx="3985720" cy="30052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7" name="Rounded Rectangle 25">
            <a:extLst>
              <a:ext uri="{FF2B5EF4-FFF2-40B4-BE49-F238E27FC236}">
                <a16:creationId xmlns:a16="http://schemas.microsoft.com/office/drawing/2014/main" id="{76E829F9-A035-474D-8C14-C4E5292D1E3E}"/>
              </a:ext>
            </a:extLst>
          </p:cNvPr>
          <p:cNvSpPr/>
          <p:nvPr/>
        </p:nvSpPr>
        <p:spPr>
          <a:xfrm>
            <a:off x="265430" y="2525548"/>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teatro</a:t>
            </a:r>
          </a:p>
        </p:txBody>
      </p:sp>
      <p:sp>
        <p:nvSpPr>
          <p:cNvPr id="18" name="Title 17">
            <a:extLst>
              <a:ext uri="{FF2B5EF4-FFF2-40B4-BE49-F238E27FC236}">
                <a16:creationId xmlns:a16="http://schemas.microsoft.com/office/drawing/2014/main" id="{56F29AEF-8D01-4E63-B9BD-8F51E112A1F1}"/>
              </a:ext>
            </a:extLst>
          </p:cNvPr>
          <p:cNvSpPr>
            <a:spLocks noGrp="1"/>
          </p:cNvSpPr>
          <p:nvPr>
            <p:ph type="title"/>
          </p:nvPr>
        </p:nvSpPr>
        <p:spPr>
          <a:xfrm>
            <a:off x="1053566" y="1168680"/>
            <a:ext cx="2922722" cy="1325563"/>
          </a:xfrm>
        </p:spPr>
        <p:txBody>
          <a:bodyPr/>
          <a:lstStyle/>
          <a:p>
            <a:pPr rtl="0" eaLnBrk="1" latinLnBrk="0" hangingPunct="1"/>
            <a:r>
              <a:rPr lang="en-GB" sz="2400" b="1" kern="1200" dirty="0">
                <a:solidFill>
                  <a:srgbClr val="002060"/>
                </a:solidFill>
                <a:effectLst/>
                <a:latin typeface="Century Gothic" panose="020B0502020202020204" pitchFamily="34" charset="0"/>
                <a:ea typeface="+mn-ea"/>
                <a:cs typeface="+mn-cs"/>
              </a:rPr>
              <a:t>el c_ _ _ _ _ </a:t>
            </a:r>
            <a:endParaRPr lang="en-GB" dirty="0">
              <a:effectLst/>
            </a:endParaRPr>
          </a:p>
        </p:txBody>
      </p:sp>
    </p:spTree>
    <p:extLst>
      <p:ext uri="{BB962C8B-B14F-4D97-AF65-F5344CB8AC3E}">
        <p14:creationId xmlns:p14="http://schemas.microsoft.com/office/powerpoint/2010/main" val="1123019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nextCondLst>
                <p:cond evt="onClick" delay="0">
                  <p:tgtEl>
                    <p:spTgt spid="16"/>
                  </p:tgtEl>
                </p:cond>
              </p:nextCondLst>
            </p:seq>
          </p:childTnLst>
        </p:cTn>
      </p:par>
    </p:tnLst>
    <p:bldLst>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D10185-3AAA-490B-B4B1-D0FB6364E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3" name="Title 1">
            <a:extLst>
              <a:ext uri="{FF2B5EF4-FFF2-40B4-BE49-F238E27FC236}">
                <a16:creationId xmlns:a16="http://schemas.microsoft.com/office/drawing/2014/main" id="{48F109FA-FE30-4108-A9A2-6F698A369632}"/>
              </a:ext>
            </a:extLst>
          </p:cNvPr>
          <p:cNvSpPr>
            <a:spLocks noGrp="1"/>
          </p:cNvSpPr>
          <p:nvPr>
            <p:ph type="title"/>
          </p:nvPr>
        </p:nvSpPr>
        <p:spPr>
          <a:xfrm>
            <a:off x="0" y="47554"/>
            <a:ext cx="12191999" cy="1325563"/>
          </a:xfrm>
        </p:spPr>
        <p:txBody>
          <a:bodyPr>
            <a:normAutofit/>
          </a:bodyPr>
          <a:lstStyle/>
          <a:p>
            <a:r>
              <a:rPr lang="en-GB" sz="2400" b="1" dirty="0">
                <a:solidFill>
                  <a:prstClr val="white"/>
                </a:solidFill>
                <a:latin typeface="Century Gothic" panose="020B0502020202020204" pitchFamily="34" charset="0"/>
              </a:rPr>
              <a:t>Talking about the location of things </a:t>
            </a:r>
            <a:br>
              <a:rPr lang="en-GB" sz="2400" b="1" dirty="0">
                <a:solidFill>
                  <a:prstClr val="white"/>
                </a:solidFill>
                <a:latin typeface="Century Gothic" panose="020B0502020202020204" pitchFamily="34" charset="0"/>
              </a:rPr>
            </a:br>
            <a:r>
              <a:rPr lang="en-GB" sz="2400" dirty="0">
                <a:solidFill>
                  <a:prstClr val="white"/>
                </a:solidFill>
                <a:latin typeface="Century Gothic" panose="020B0502020202020204" pitchFamily="34" charset="0"/>
              </a:rPr>
              <a:t>Using the definite articles ‘el’ and ‘la’</a:t>
            </a:r>
            <a:endParaRPr lang="en-GB" sz="2600" b="1" dirty="0">
              <a:solidFill>
                <a:schemeClr val="bg1"/>
              </a:solidFill>
            </a:endParaRPr>
          </a:p>
        </p:txBody>
      </p:sp>
      <p:sp>
        <p:nvSpPr>
          <p:cNvPr id="4" name="TextBox 3">
            <a:extLst>
              <a:ext uri="{FF2B5EF4-FFF2-40B4-BE49-F238E27FC236}">
                <a16:creationId xmlns:a16="http://schemas.microsoft.com/office/drawing/2014/main" id="{3AB5645B-E8F5-4E77-A990-13CF6B4EA09E}"/>
              </a:ext>
            </a:extLst>
          </p:cNvPr>
          <p:cNvSpPr txBox="1"/>
          <p:nvPr/>
        </p:nvSpPr>
        <p:spPr>
          <a:xfrm>
            <a:off x="371949" y="1291479"/>
            <a:ext cx="10946840"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 words ‘un’ and ‘una’ (a, an) often appear with ‘el’ and ‘la’ (the).</a:t>
            </a:r>
            <a:endParaRPr lang="en-GB" sz="2800" i="1" dirty="0">
              <a:solidFill>
                <a:srgbClr val="002060"/>
              </a:solidFill>
              <a:latin typeface="Century Gothic" panose="020B0502020202020204" pitchFamily="34" charset="0"/>
            </a:endParaRPr>
          </a:p>
        </p:txBody>
      </p:sp>
      <p:sp>
        <p:nvSpPr>
          <p:cNvPr id="5" name="TextBox 4">
            <a:extLst>
              <a:ext uri="{FF2B5EF4-FFF2-40B4-BE49-F238E27FC236}">
                <a16:creationId xmlns:a16="http://schemas.microsoft.com/office/drawing/2014/main" id="{F1356ED8-6B43-4A84-96AE-DB46652269B3}"/>
              </a:ext>
            </a:extLst>
          </p:cNvPr>
          <p:cNvSpPr txBox="1"/>
          <p:nvPr/>
        </p:nvSpPr>
        <p:spPr>
          <a:xfrm>
            <a:off x="371948" y="2263760"/>
            <a:ext cx="10383138"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You can use  ‘un’ and ‘una’ to introduce a noun.</a:t>
            </a:r>
            <a:endParaRPr lang="en-GB" sz="2800" i="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3CE4CBB5-76AA-4985-9CFC-C39DE6B91D5E}"/>
              </a:ext>
            </a:extLst>
          </p:cNvPr>
          <p:cNvSpPr txBox="1"/>
          <p:nvPr/>
        </p:nvSpPr>
        <p:spPr>
          <a:xfrm>
            <a:off x="371948" y="2886619"/>
            <a:ext cx="1153996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You can use ‘el’ and ‘la’ (or a verb) to refer to it again.</a:t>
            </a:r>
            <a:endParaRPr lang="en-GB" sz="2800" i="1"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6BADBB8C-841B-430A-9F26-28EAED0F2A60}"/>
              </a:ext>
            </a:extLst>
          </p:cNvPr>
          <p:cNvSpPr txBox="1"/>
          <p:nvPr/>
        </p:nvSpPr>
        <p:spPr>
          <a:xfrm>
            <a:off x="371948" y="4050872"/>
            <a:ext cx="11688246"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En Girona, hay </a:t>
            </a: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mercado y </a:t>
            </a:r>
            <a:r>
              <a:rPr lang="en-GB" sz="2800" b="1" dirty="0">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iglesia. </a:t>
            </a:r>
            <a:r>
              <a:rPr lang="en-GB" sz="2800" b="1" dirty="0">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mercado es barato y </a:t>
            </a:r>
            <a:r>
              <a:rPr lang="en-GB" sz="2800" b="1" dirty="0">
                <a:solidFill>
                  <a:srgbClr val="002060"/>
                </a:solidFill>
                <a:latin typeface="Century Gothic" panose="020B0502020202020204" pitchFamily="34" charset="0"/>
              </a:rPr>
              <a:t>la</a:t>
            </a:r>
            <a:r>
              <a:rPr lang="en-GB" sz="2800" dirty="0">
                <a:solidFill>
                  <a:srgbClr val="002060"/>
                </a:solidFill>
                <a:latin typeface="Century Gothic" panose="020B0502020202020204" pitchFamily="34" charset="0"/>
              </a:rPr>
              <a:t> iglesia es antigua. </a:t>
            </a:r>
            <a:endParaRPr lang="en-GB" sz="2800" i="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2814B9C1-7EE1-464F-A451-DE84D3E1D484}"/>
              </a:ext>
            </a:extLst>
          </p:cNvPr>
          <p:cNvSpPr txBox="1"/>
          <p:nvPr/>
        </p:nvSpPr>
        <p:spPr>
          <a:xfrm>
            <a:off x="371948" y="3527652"/>
            <a:ext cx="721510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For example:</a:t>
            </a:r>
            <a:endParaRPr lang="en-GB" sz="2800" i="1" dirty="0">
              <a:solidFill>
                <a:srgbClr val="002060"/>
              </a:solidFill>
              <a:latin typeface="Century Gothic" panose="020B0502020202020204" pitchFamily="34" charset="0"/>
            </a:endParaRPr>
          </a:p>
        </p:txBody>
      </p:sp>
      <p:sp>
        <p:nvSpPr>
          <p:cNvPr id="9" name="Oval Callout 2">
            <a:extLst>
              <a:ext uri="{FF2B5EF4-FFF2-40B4-BE49-F238E27FC236}">
                <a16:creationId xmlns:a16="http://schemas.microsoft.com/office/drawing/2014/main" id="{1FFE9965-F218-4020-A132-10D65B97CC97}"/>
              </a:ext>
            </a:extLst>
          </p:cNvPr>
          <p:cNvSpPr/>
          <p:nvPr/>
        </p:nvSpPr>
        <p:spPr>
          <a:xfrm>
            <a:off x="6357255" y="4587457"/>
            <a:ext cx="5317674" cy="1682714"/>
          </a:xfrm>
          <a:prstGeom prst="wedgeEllipseCallout">
            <a:avLst>
              <a:gd name="adj1" fmla="val -101605"/>
              <a:gd name="adj2" fmla="val -5222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a:solidFill>
                  <a:srgbClr val="002060"/>
                </a:solidFill>
                <a:latin typeface="Century Gothic" panose="020B0502020202020204" pitchFamily="34" charset="0"/>
              </a:rPr>
              <a:t>Hay is always followed by ‘un’ or ‘</a:t>
            </a:r>
            <a:r>
              <a:rPr lang="en-GB" sz="2000" b="1" i="1" dirty="0" err="1">
                <a:solidFill>
                  <a:srgbClr val="002060"/>
                </a:solidFill>
                <a:latin typeface="Century Gothic" panose="020B0502020202020204" pitchFamily="34" charset="0"/>
              </a:rPr>
              <a:t>una</a:t>
            </a:r>
            <a:r>
              <a:rPr lang="en-GB" sz="2000" b="1" i="1" dirty="0">
                <a:solidFill>
                  <a:srgbClr val="002060"/>
                </a:solidFill>
                <a:latin typeface="Century Gothic" panose="020B0502020202020204" pitchFamily="34" charset="0"/>
              </a:rPr>
              <a:t>’(not ‘el’ or ‘la’). </a:t>
            </a:r>
          </a:p>
        </p:txBody>
      </p:sp>
    </p:spTree>
    <p:extLst>
      <p:ext uri="{BB962C8B-B14F-4D97-AF65-F5344CB8AC3E}">
        <p14:creationId xmlns:p14="http://schemas.microsoft.com/office/powerpoint/2010/main" val="95158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6" name="TextBox 5">
            <a:extLst>
              <a:ext uri="{FF2B5EF4-FFF2-40B4-BE49-F238E27FC236}">
                <a16:creationId xmlns:a16="http://schemas.microsoft.com/office/drawing/2014/main" id="{45CC5E1E-5111-4BAF-923A-456F9D5E3BC5}"/>
              </a:ext>
            </a:extLst>
          </p:cNvPr>
          <p:cNvSpPr txBox="1"/>
          <p:nvPr/>
        </p:nvSpPr>
        <p:spPr>
          <a:xfrm>
            <a:off x="702282" y="2979633"/>
            <a:ext cx="1044145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1. </a:t>
            </a:r>
            <a:r>
              <a:rPr kumimoji="0" lang="en-GB" sz="2400" b="0" i="0" u="none" strike="noStrike" kern="0" cap="none" spc="0" normalizeH="0" baseline="0" noProof="0" dirty="0">
                <a:ln>
                  <a:noFill/>
                </a:ln>
                <a:solidFill>
                  <a:srgbClr val="002060"/>
                </a:solidFill>
                <a:effectLst/>
                <a:uLnTx/>
                <a:uFillTx/>
                <a:latin typeface="+mj-lt"/>
              </a:rPr>
              <a:t>Juan está en Girona. Hay un museo y una tienda de arte. </a:t>
            </a:r>
            <a:r>
              <a:rPr kumimoji="0" lang="en-GB" sz="2400" b="1" i="0" u="none" strike="noStrike" kern="0" cap="none" spc="0" normalizeH="0" baseline="0" noProof="0" dirty="0">
                <a:ln>
                  <a:noFill/>
                </a:ln>
                <a:solidFill>
                  <a:srgbClr val="002060"/>
                </a:solidFill>
                <a:effectLst/>
                <a:uLnTx/>
                <a:uFillTx/>
                <a:latin typeface="+mj-lt"/>
              </a:rPr>
              <a:t>El</a:t>
            </a:r>
            <a:r>
              <a:rPr kumimoji="0" lang="en-GB" sz="2400" b="0" i="0" u="none" strike="noStrike" kern="0" cap="none" spc="0" normalizeH="0" baseline="0" noProof="0" dirty="0">
                <a:ln>
                  <a:noFill/>
                </a:ln>
                <a:solidFill>
                  <a:srgbClr val="002060"/>
                </a:solidFill>
                <a:effectLst/>
                <a:uLnTx/>
                <a:uFillTx/>
                <a:latin typeface="+mj-lt"/>
              </a:rPr>
              <a:t> / </a:t>
            </a:r>
            <a:r>
              <a:rPr kumimoji="0" lang="en-GB" sz="2400" b="1" i="0" u="none" strike="noStrike" kern="0" cap="none" spc="0" normalizeH="0" baseline="0" noProof="0" dirty="0">
                <a:ln>
                  <a:noFill/>
                </a:ln>
                <a:solidFill>
                  <a:srgbClr val="002060"/>
                </a:solidFill>
                <a:effectLst/>
                <a:uLnTx/>
                <a:uFillTx/>
                <a:latin typeface="+mj-lt"/>
              </a:rPr>
              <a:t>un</a:t>
            </a:r>
            <a:r>
              <a:rPr kumimoji="0" lang="en-GB" sz="2400" b="0" i="0" u="none" strike="noStrike" kern="0" cap="none" spc="0" normalizeH="0" baseline="0" noProof="0" dirty="0">
                <a:ln>
                  <a:noFill/>
                </a:ln>
                <a:solidFill>
                  <a:srgbClr val="002060"/>
                </a:solidFill>
                <a:effectLst/>
                <a:uLnTx/>
                <a:uFillTx/>
                <a:latin typeface="+mj-lt"/>
              </a:rPr>
              <a:t> museo es barato, pero </a:t>
            </a:r>
            <a:r>
              <a:rPr kumimoji="0" lang="en-GB" sz="2400" b="1" i="0" u="none" strike="noStrike" kern="0" cap="none" spc="0" normalizeH="0" baseline="0" noProof="0" dirty="0">
                <a:ln>
                  <a:noFill/>
                </a:ln>
                <a:solidFill>
                  <a:srgbClr val="002060"/>
                </a:solidFill>
                <a:effectLst/>
                <a:uLnTx/>
                <a:uFillTx/>
                <a:latin typeface="+mj-lt"/>
              </a:rPr>
              <a:t>una</a:t>
            </a:r>
            <a:r>
              <a:rPr kumimoji="0" lang="en-GB" sz="2400" b="0" i="0" u="none" strike="noStrike" kern="0" cap="none" spc="0" normalizeH="0" baseline="0" noProof="0" dirty="0">
                <a:ln>
                  <a:noFill/>
                </a:ln>
                <a:solidFill>
                  <a:srgbClr val="002060"/>
                </a:solidFill>
                <a:effectLst/>
                <a:uLnTx/>
                <a:uFillTx/>
                <a:latin typeface="+mj-lt"/>
              </a:rPr>
              <a:t> / </a:t>
            </a:r>
            <a:r>
              <a:rPr kumimoji="0" lang="en-GB" sz="2400" b="1" i="0" u="none" strike="noStrike" kern="0" cap="none" spc="0" normalizeH="0" baseline="0" noProof="0" dirty="0">
                <a:ln>
                  <a:noFill/>
                </a:ln>
                <a:solidFill>
                  <a:srgbClr val="002060"/>
                </a:solidFill>
                <a:effectLst/>
                <a:uLnTx/>
                <a:uFillTx/>
                <a:latin typeface="+mj-lt"/>
              </a:rPr>
              <a:t>la</a:t>
            </a:r>
            <a:r>
              <a:rPr kumimoji="0" lang="en-GB" sz="2400" b="0" i="0" u="none" strike="noStrike" kern="0" cap="none" spc="0" normalizeH="0" baseline="0" noProof="0" dirty="0">
                <a:ln>
                  <a:noFill/>
                </a:ln>
                <a:solidFill>
                  <a:srgbClr val="002060"/>
                </a:solidFill>
                <a:effectLst/>
                <a:uLnTx/>
                <a:uFillTx/>
                <a:latin typeface="+mj-lt"/>
              </a:rPr>
              <a:t> tienda de arte es cara. </a:t>
            </a:r>
          </a:p>
        </p:txBody>
      </p:sp>
      <p:sp>
        <p:nvSpPr>
          <p:cNvPr id="8" name="TextBox 7">
            <a:extLst>
              <a:ext uri="{FF2B5EF4-FFF2-40B4-BE49-F238E27FC236}">
                <a16:creationId xmlns:a16="http://schemas.microsoft.com/office/drawing/2014/main" id="{F7179064-8071-4DE4-8568-21B2C07CE110}"/>
              </a:ext>
            </a:extLst>
          </p:cNvPr>
          <p:cNvSpPr txBox="1"/>
          <p:nvPr/>
        </p:nvSpPr>
        <p:spPr>
          <a:xfrm>
            <a:off x="759941" y="4312851"/>
            <a:ext cx="1044145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2. </a:t>
            </a:r>
            <a:r>
              <a:rPr kumimoji="0" lang="en-GB" sz="2400" b="0" i="0" u="none" strike="noStrike" kern="0" cap="none" spc="0" normalizeH="0" baseline="0" noProof="0" dirty="0">
                <a:ln>
                  <a:noFill/>
                </a:ln>
                <a:solidFill>
                  <a:srgbClr val="002060"/>
                </a:solidFill>
                <a:effectLst/>
                <a:uLnTx/>
                <a:uFillTx/>
                <a:latin typeface="+mj-lt"/>
              </a:rPr>
              <a:t>Maria Fernanda está en León. Hay</a:t>
            </a:r>
            <a:r>
              <a:rPr kumimoji="0" lang="en-GB" sz="2400" b="1" i="0" u="none" strike="noStrike" kern="0" cap="none" spc="0" normalizeH="0" baseline="0" noProof="0" dirty="0">
                <a:ln>
                  <a:noFill/>
                </a:ln>
                <a:solidFill>
                  <a:srgbClr val="002060"/>
                </a:solidFill>
                <a:effectLst/>
                <a:uLnTx/>
                <a:uFillTx/>
                <a:latin typeface="+mj-lt"/>
              </a:rPr>
              <a:t> el </a:t>
            </a:r>
            <a:r>
              <a:rPr kumimoji="0" lang="en-GB" sz="2400" b="0" i="0" u="none" strike="noStrike" kern="0" cap="none" spc="0" normalizeH="0" baseline="0" noProof="0" dirty="0">
                <a:ln>
                  <a:noFill/>
                </a:ln>
                <a:solidFill>
                  <a:srgbClr val="002060"/>
                </a:solidFill>
                <a:effectLst/>
                <a:uLnTx/>
                <a:uFillTx/>
                <a:latin typeface="+mj-lt"/>
              </a:rPr>
              <a:t>/ </a:t>
            </a:r>
            <a:r>
              <a:rPr kumimoji="0" lang="en-GB" sz="2400" b="1" i="0" u="none" strike="noStrike" kern="0" cap="none" spc="0" normalizeH="0" baseline="0" noProof="0" dirty="0">
                <a:ln>
                  <a:noFill/>
                </a:ln>
                <a:solidFill>
                  <a:srgbClr val="002060"/>
                </a:solidFill>
                <a:effectLst/>
                <a:uLnTx/>
                <a:uFillTx/>
                <a:latin typeface="+mj-lt"/>
              </a:rPr>
              <a:t>un</a:t>
            </a:r>
            <a:r>
              <a:rPr kumimoji="0" lang="en-GB" sz="2400" b="0" i="0" u="none" strike="noStrike" kern="0" cap="none" spc="0" normalizeH="0" baseline="0" noProof="0" dirty="0">
                <a:ln>
                  <a:noFill/>
                </a:ln>
                <a:solidFill>
                  <a:srgbClr val="002060"/>
                </a:solidFill>
                <a:effectLst/>
                <a:uLnTx/>
                <a:uFillTx/>
                <a:latin typeface="+mj-lt"/>
              </a:rPr>
              <a:t> banco y </a:t>
            </a:r>
            <a:r>
              <a:rPr kumimoji="0" lang="en-GB" sz="2400" b="1" i="0" u="none" strike="noStrike" kern="0" cap="none" spc="0" normalizeH="0" baseline="0" noProof="0" dirty="0">
                <a:ln>
                  <a:noFill/>
                </a:ln>
                <a:solidFill>
                  <a:srgbClr val="002060"/>
                </a:solidFill>
                <a:effectLst/>
                <a:uLnTx/>
                <a:uFillTx/>
                <a:latin typeface="+mj-lt"/>
              </a:rPr>
              <a:t>una</a:t>
            </a:r>
            <a:r>
              <a:rPr kumimoji="0" lang="en-GB" sz="2400" b="0" i="0" u="none" strike="noStrike" kern="0" cap="none" spc="0" normalizeH="0" baseline="0" noProof="0" dirty="0">
                <a:ln>
                  <a:noFill/>
                </a:ln>
                <a:solidFill>
                  <a:srgbClr val="002060"/>
                </a:solidFill>
                <a:effectLst/>
                <a:uLnTx/>
                <a:uFillTx/>
                <a:latin typeface="+mj-lt"/>
              </a:rPr>
              <a:t> / </a:t>
            </a:r>
            <a:r>
              <a:rPr kumimoji="0" lang="en-GB" sz="2400" b="1" i="0" u="none" strike="noStrike" kern="0" cap="none" spc="0" normalizeH="0" baseline="0" noProof="0" dirty="0">
                <a:ln>
                  <a:noFill/>
                </a:ln>
                <a:solidFill>
                  <a:srgbClr val="002060"/>
                </a:solidFill>
                <a:effectLst/>
                <a:uLnTx/>
                <a:uFillTx/>
                <a:latin typeface="+mj-lt"/>
              </a:rPr>
              <a:t>la</a:t>
            </a:r>
            <a:r>
              <a:rPr kumimoji="0" lang="en-GB" sz="2400" b="0" i="0" u="none" strike="noStrike" kern="0" cap="none" spc="0" normalizeH="0" baseline="0" noProof="0" dirty="0">
                <a:ln>
                  <a:noFill/>
                </a:ln>
                <a:solidFill>
                  <a:srgbClr val="002060"/>
                </a:solidFill>
                <a:effectLst/>
                <a:uLnTx/>
                <a:uFillTx/>
                <a:latin typeface="+mj-lt"/>
              </a:rPr>
              <a:t> iglesia. Son antiguos. </a:t>
            </a:r>
          </a:p>
        </p:txBody>
      </p:sp>
      <p:sp>
        <p:nvSpPr>
          <p:cNvPr id="9" name="TextBox 8">
            <a:extLst>
              <a:ext uri="{FF2B5EF4-FFF2-40B4-BE49-F238E27FC236}">
                <a16:creationId xmlns:a16="http://schemas.microsoft.com/office/drawing/2014/main" id="{FF2BF29B-2A45-4176-9EE1-1ECDE4FE5136}"/>
              </a:ext>
            </a:extLst>
          </p:cNvPr>
          <p:cNvSpPr txBox="1"/>
          <p:nvPr/>
        </p:nvSpPr>
        <p:spPr>
          <a:xfrm>
            <a:off x="759941" y="5611893"/>
            <a:ext cx="1044145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3. </a:t>
            </a:r>
            <a:r>
              <a:rPr kumimoji="0" lang="en-GB" sz="2400" b="0" i="0" u="none" strike="noStrike" kern="0" cap="none" spc="0" normalizeH="0" baseline="0" noProof="0" dirty="0">
                <a:ln>
                  <a:noFill/>
                </a:ln>
                <a:solidFill>
                  <a:srgbClr val="002060"/>
                </a:solidFill>
                <a:effectLst/>
                <a:uLnTx/>
                <a:uFillTx/>
                <a:latin typeface="+mj-lt"/>
              </a:rPr>
              <a:t>Cristina está en Pamplona. Hay </a:t>
            </a:r>
            <a:r>
              <a:rPr kumimoji="0" lang="en-GB" sz="2400" b="1" i="0" u="none" strike="noStrike" kern="0" cap="none" spc="0" normalizeH="0" baseline="0" noProof="0" dirty="0">
                <a:ln>
                  <a:noFill/>
                </a:ln>
                <a:solidFill>
                  <a:srgbClr val="002060"/>
                </a:solidFill>
                <a:effectLst/>
                <a:uLnTx/>
                <a:uFillTx/>
                <a:latin typeface="+mj-lt"/>
              </a:rPr>
              <a:t>un</a:t>
            </a:r>
            <a:r>
              <a:rPr kumimoji="0" lang="en-GB" sz="2400" b="0" i="0" u="none" strike="noStrike" kern="0" cap="none" spc="0" normalizeH="0" baseline="0" noProof="0" dirty="0">
                <a:ln>
                  <a:noFill/>
                </a:ln>
                <a:solidFill>
                  <a:srgbClr val="002060"/>
                </a:solidFill>
                <a:effectLst/>
                <a:uLnTx/>
                <a:uFillTx/>
                <a:latin typeface="+mj-lt"/>
              </a:rPr>
              <a:t> / </a:t>
            </a:r>
            <a:r>
              <a:rPr kumimoji="0" lang="en-GB" sz="2400" b="1" i="0" u="none" strike="noStrike" kern="0" cap="none" spc="0" normalizeH="0" baseline="0" noProof="0" dirty="0">
                <a:ln>
                  <a:noFill/>
                </a:ln>
                <a:solidFill>
                  <a:srgbClr val="002060"/>
                </a:solidFill>
                <a:effectLst/>
                <a:uLnTx/>
                <a:uFillTx/>
                <a:latin typeface="+mj-lt"/>
              </a:rPr>
              <a:t>el</a:t>
            </a:r>
            <a:r>
              <a:rPr kumimoji="0" lang="en-GB" sz="2400" b="0" i="0" u="none" strike="noStrike" kern="0" cap="none" spc="0" normalizeH="0" baseline="0" noProof="0" dirty="0">
                <a:ln>
                  <a:noFill/>
                </a:ln>
                <a:solidFill>
                  <a:srgbClr val="002060"/>
                </a:solidFill>
                <a:effectLst/>
                <a:uLnTx/>
                <a:uFillTx/>
                <a:latin typeface="+mj-lt"/>
              </a:rPr>
              <a:t> mercado y </a:t>
            </a:r>
            <a:r>
              <a:rPr kumimoji="0" lang="en-GB" sz="2400" b="1" i="0" u="none" strike="noStrike" kern="0" cap="none" spc="0" normalizeH="0" baseline="0" noProof="0" dirty="0">
                <a:ln>
                  <a:noFill/>
                </a:ln>
                <a:solidFill>
                  <a:srgbClr val="002060"/>
                </a:solidFill>
                <a:effectLst/>
                <a:uLnTx/>
                <a:uFillTx/>
                <a:latin typeface="+mj-lt"/>
              </a:rPr>
              <a:t>la</a:t>
            </a:r>
            <a:r>
              <a:rPr kumimoji="0" lang="en-GB" sz="2400" b="0" i="0" u="none" strike="noStrike" kern="0" cap="none" spc="0" normalizeH="0" baseline="0" noProof="0" dirty="0">
                <a:ln>
                  <a:noFill/>
                </a:ln>
                <a:solidFill>
                  <a:srgbClr val="002060"/>
                </a:solidFill>
                <a:effectLst/>
                <a:uLnTx/>
                <a:uFillTx/>
                <a:latin typeface="+mj-lt"/>
              </a:rPr>
              <a:t> / </a:t>
            </a:r>
            <a:r>
              <a:rPr kumimoji="0" lang="en-GB" sz="2400" b="1" i="0" u="none" strike="noStrike" kern="0" cap="none" spc="0" normalizeH="0" baseline="0" noProof="0" dirty="0">
                <a:ln>
                  <a:noFill/>
                </a:ln>
                <a:solidFill>
                  <a:srgbClr val="002060"/>
                </a:solidFill>
                <a:effectLst/>
                <a:uLnTx/>
                <a:uFillTx/>
                <a:latin typeface="+mj-lt"/>
              </a:rPr>
              <a:t>una </a:t>
            </a:r>
            <a:r>
              <a:rPr kumimoji="0" lang="en-GB" sz="2400" b="0" i="0" u="none" strike="noStrike" kern="0" cap="none" spc="0" normalizeH="0" baseline="0" noProof="0" dirty="0">
                <a:ln>
                  <a:noFill/>
                </a:ln>
                <a:solidFill>
                  <a:srgbClr val="002060"/>
                </a:solidFill>
                <a:effectLst/>
                <a:uLnTx/>
                <a:uFillTx/>
                <a:latin typeface="+mj-lt"/>
              </a:rPr>
              <a:t>escuela. Son pequeños. </a:t>
            </a:r>
          </a:p>
        </p:txBody>
      </p:sp>
      <p:sp>
        <p:nvSpPr>
          <p:cNvPr id="10" name="Oval 9">
            <a:extLst>
              <a:ext uri="{FF2B5EF4-FFF2-40B4-BE49-F238E27FC236}">
                <a16:creationId xmlns:a16="http://schemas.microsoft.com/office/drawing/2014/main" id="{9A5E970D-F5F2-4A2F-8EC1-AC2AA4A3139A}"/>
              </a:ext>
            </a:extLst>
          </p:cNvPr>
          <p:cNvSpPr/>
          <p:nvPr/>
        </p:nvSpPr>
        <p:spPr>
          <a:xfrm>
            <a:off x="6717963" y="4333470"/>
            <a:ext cx="724930"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1" name="Oval 10">
            <a:extLst>
              <a:ext uri="{FF2B5EF4-FFF2-40B4-BE49-F238E27FC236}">
                <a16:creationId xmlns:a16="http://schemas.microsoft.com/office/drawing/2014/main" id="{59699D67-5199-4B01-8ACB-79465517427D}"/>
              </a:ext>
            </a:extLst>
          </p:cNvPr>
          <p:cNvSpPr/>
          <p:nvPr/>
        </p:nvSpPr>
        <p:spPr>
          <a:xfrm>
            <a:off x="8622958" y="4307455"/>
            <a:ext cx="724930"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2" name="Oval 11">
            <a:extLst>
              <a:ext uri="{FF2B5EF4-FFF2-40B4-BE49-F238E27FC236}">
                <a16:creationId xmlns:a16="http://schemas.microsoft.com/office/drawing/2014/main" id="{EE69DEB3-5478-4350-BDBB-2C3CD0507E5C}"/>
              </a:ext>
            </a:extLst>
          </p:cNvPr>
          <p:cNvSpPr/>
          <p:nvPr/>
        </p:nvSpPr>
        <p:spPr>
          <a:xfrm>
            <a:off x="5735597" y="5598517"/>
            <a:ext cx="724930"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3" name="Oval 12">
            <a:extLst>
              <a:ext uri="{FF2B5EF4-FFF2-40B4-BE49-F238E27FC236}">
                <a16:creationId xmlns:a16="http://schemas.microsoft.com/office/drawing/2014/main" id="{5D2CBA62-87E8-4600-9F81-82AD24FFEF91}"/>
              </a:ext>
            </a:extLst>
          </p:cNvPr>
          <p:cNvSpPr/>
          <p:nvPr/>
        </p:nvSpPr>
        <p:spPr>
          <a:xfrm>
            <a:off x="9111048" y="5598517"/>
            <a:ext cx="807312"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4" name="TextBox 13">
            <a:extLst>
              <a:ext uri="{FF2B5EF4-FFF2-40B4-BE49-F238E27FC236}">
                <a16:creationId xmlns:a16="http://schemas.microsoft.com/office/drawing/2014/main" id="{237860FF-94F8-411D-8395-020BD2BEB9A0}"/>
              </a:ext>
            </a:extLst>
          </p:cNvPr>
          <p:cNvSpPr txBox="1"/>
          <p:nvPr/>
        </p:nvSpPr>
        <p:spPr>
          <a:xfrm>
            <a:off x="1291738" y="1135642"/>
            <a:ext cx="39539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Marca la opción correcta.</a:t>
            </a:r>
            <a:endParaRPr kumimoji="0" lang="en-GB" sz="2000" b="0" i="0" u="none" strike="noStrike" kern="0" cap="none" spc="0" normalizeH="0" baseline="0" noProof="0" dirty="0">
              <a:ln>
                <a:noFill/>
              </a:ln>
              <a:solidFill>
                <a:prstClr val="black"/>
              </a:solidFill>
              <a:effectLst/>
              <a:uLnTx/>
              <a:uFillTx/>
              <a:latin typeface="+mj-lt"/>
            </a:endParaRPr>
          </a:p>
        </p:txBody>
      </p:sp>
      <p:sp>
        <p:nvSpPr>
          <p:cNvPr id="15" name="TextBox 14">
            <a:extLst>
              <a:ext uri="{FF2B5EF4-FFF2-40B4-BE49-F238E27FC236}">
                <a16:creationId xmlns:a16="http://schemas.microsoft.com/office/drawing/2014/main" id="{6FF5F455-F3AD-455F-9177-FB87D5390519}"/>
              </a:ext>
            </a:extLst>
          </p:cNvPr>
          <p:cNvSpPr txBox="1"/>
          <p:nvPr/>
        </p:nvSpPr>
        <p:spPr>
          <a:xfrm>
            <a:off x="702283" y="1135642"/>
            <a:ext cx="78464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Lee. </a:t>
            </a:r>
          </a:p>
        </p:txBody>
      </p:sp>
      <p:sp>
        <p:nvSpPr>
          <p:cNvPr id="16" name="TextBox 15">
            <a:extLst>
              <a:ext uri="{FF2B5EF4-FFF2-40B4-BE49-F238E27FC236}">
                <a16:creationId xmlns:a16="http://schemas.microsoft.com/office/drawing/2014/main" id="{9C488241-B24C-4E89-B597-B4F73D771FF1}"/>
              </a:ext>
            </a:extLst>
          </p:cNvPr>
          <p:cNvSpPr txBox="1"/>
          <p:nvPr/>
        </p:nvSpPr>
        <p:spPr>
          <a:xfrm>
            <a:off x="759941" y="1622426"/>
            <a:ext cx="1044145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Ejemplo:</a:t>
            </a:r>
          </a:p>
        </p:txBody>
      </p:sp>
      <p:sp>
        <p:nvSpPr>
          <p:cNvPr id="17" name="TextBox 16">
            <a:extLst>
              <a:ext uri="{FF2B5EF4-FFF2-40B4-BE49-F238E27FC236}">
                <a16:creationId xmlns:a16="http://schemas.microsoft.com/office/drawing/2014/main" id="{9D954E95-C977-45EA-9FE4-5C18ABD3CE76}"/>
              </a:ext>
            </a:extLst>
          </p:cNvPr>
          <p:cNvSpPr txBox="1"/>
          <p:nvPr/>
        </p:nvSpPr>
        <p:spPr>
          <a:xfrm>
            <a:off x="702281" y="2062127"/>
            <a:ext cx="104414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mj-lt"/>
              </a:rPr>
              <a:t>Martín está en Valencia. Hay </a:t>
            </a:r>
            <a:r>
              <a:rPr kumimoji="0" lang="en-GB" sz="2400" b="1" i="1" u="none" strike="noStrike" kern="0" cap="none" spc="0" normalizeH="0" baseline="0" noProof="0" dirty="0">
                <a:ln>
                  <a:noFill/>
                </a:ln>
                <a:solidFill>
                  <a:srgbClr val="002060"/>
                </a:solidFill>
                <a:effectLst/>
                <a:uLnTx/>
                <a:uFillTx/>
                <a:latin typeface="+mj-lt"/>
              </a:rPr>
              <a:t>un </a:t>
            </a:r>
            <a:r>
              <a:rPr kumimoji="0" lang="en-GB" sz="2400" b="0" i="1" u="none" strike="noStrike" kern="0" cap="none" spc="0" normalizeH="0" baseline="0" noProof="0" dirty="0">
                <a:ln>
                  <a:noFill/>
                </a:ln>
                <a:solidFill>
                  <a:srgbClr val="002060"/>
                </a:solidFill>
                <a:effectLst/>
                <a:uLnTx/>
                <a:uFillTx/>
                <a:latin typeface="+mj-lt"/>
              </a:rPr>
              <a:t>/</a:t>
            </a:r>
            <a:r>
              <a:rPr kumimoji="0" lang="en-GB" sz="2400" b="1" i="1" u="none" strike="noStrike" kern="0" cap="none" spc="0" normalizeH="0" baseline="0" noProof="0" dirty="0">
                <a:ln>
                  <a:noFill/>
                </a:ln>
                <a:solidFill>
                  <a:srgbClr val="002060"/>
                </a:solidFill>
                <a:effectLst/>
                <a:uLnTx/>
                <a:uFillTx/>
                <a:latin typeface="+mj-lt"/>
              </a:rPr>
              <a:t> el </a:t>
            </a:r>
            <a:r>
              <a:rPr kumimoji="0" lang="en-GB" sz="2400" b="0" i="1" u="none" strike="noStrike" kern="0" cap="none" spc="0" normalizeH="0" baseline="0" noProof="0" dirty="0">
                <a:ln>
                  <a:noFill/>
                </a:ln>
                <a:solidFill>
                  <a:srgbClr val="002060"/>
                </a:solidFill>
                <a:effectLst/>
                <a:uLnTx/>
                <a:uFillTx/>
                <a:latin typeface="+mj-lt"/>
              </a:rPr>
              <a:t>teatro y </a:t>
            </a:r>
            <a:r>
              <a:rPr kumimoji="0" lang="en-GB" sz="2400" b="1" i="1" u="none" strike="noStrike" kern="0" cap="none" spc="0" normalizeH="0" baseline="0" noProof="0" dirty="0">
                <a:ln>
                  <a:noFill/>
                </a:ln>
                <a:solidFill>
                  <a:srgbClr val="002060"/>
                </a:solidFill>
                <a:effectLst/>
                <a:uLnTx/>
                <a:uFillTx/>
                <a:latin typeface="+mj-lt"/>
              </a:rPr>
              <a:t>la</a:t>
            </a:r>
            <a:r>
              <a:rPr kumimoji="0" lang="en-GB" sz="2400" b="0" i="1" u="none" strike="noStrike" kern="0" cap="none" spc="0" normalizeH="0" baseline="0" noProof="0" dirty="0">
                <a:ln>
                  <a:noFill/>
                </a:ln>
                <a:solidFill>
                  <a:srgbClr val="002060"/>
                </a:solidFill>
                <a:effectLst/>
                <a:uLnTx/>
                <a:uFillTx/>
                <a:latin typeface="+mj-lt"/>
              </a:rPr>
              <a:t> /</a:t>
            </a:r>
            <a:r>
              <a:rPr kumimoji="0" lang="en-GB" sz="2400" b="1" i="1" u="none" strike="noStrike" kern="0" cap="none" spc="0" normalizeH="0" baseline="0" noProof="0" dirty="0" err="1">
                <a:ln>
                  <a:noFill/>
                </a:ln>
                <a:solidFill>
                  <a:srgbClr val="002060"/>
                </a:solidFill>
                <a:effectLst/>
                <a:uLnTx/>
                <a:uFillTx/>
                <a:latin typeface="+mj-lt"/>
              </a:rPr>
              <a:t>una</a:t>
            </a:r>
            <a:r>
              <a:rPr kumimoji="0" lang="en-GB" sz="2400" b="0" i="1" u="none" strike="noStrike" kern="0" cap="none" spc="0" normalizeH="0" baseline="0" noProof="0" dirty="0">
                <a:ln>
                  <a:noFill/>
                </a:ln>
                <a:solidFill>
                  <a:srgbClr val="002060"/>
                </a:solidFill>
                <a:effectLst/>
                <a:uLnTx/>
                <a:uFillTx/>
                <a:latin typeface="+mj-lt"/>
              </a:rPr>
              <a:t> </a:t>
            </a:r>
            <a:r>
              <a:rPr kumimoji="0" lang="en-GB" sz="2400" b="0" i="1" u="none" strike="noStrike" kern="0" cap="none" spc="0" normalizeH="0" baseline="0" noProof="0" dirty="0" err="1">
                <a:ln>
                  <a:noFill/>
                </a:ln>
                <a:solidFill>
                  <a:srgbClr val="002060"/>
                </a:solidFill>
                <a:effectLst/>
                <a:uLnTx/>
                <a:uFillTx/>
                <a:latin typeface="+mj-lt"/>
              </a:rPr>
              <a:t>iglesia</a:t>
            </a:r>
            <a:r>
              <a:rPr kumimoji="0" lang="en-GB" sz="2400" b="0" i="1" u="none" strike="noStrike" kern="0" cap="none" spc="0" normalizeH="0" baseline="0" noProof="0" dirty="0">
                <a:ln>
                  <a:noFill/>
                </a:ln>
                <a:solidFill>
                  <a:srgbClr val="002060"/>
                </a:solidFill>
                <a:effectLst/>
                <a:uLnTx/>
                <a:uFillTx/>
                <a:latin typeface="+mj-lt"/>
              </a:rPr>
              <a:t>. Son feas.</a:t>
            </a:r>
          </a:p>
        </p:txBody>
      </p:sp>
      <p:sp>
        <p:nvSpPr>
          <p:cNvPr id="18" name="Oval 17">
            <a:extLst>
              <a:ext uri="{FF2B5EF4-FFF2-40B4-BE49-F238E27FC236}">
                <a16:creationId xmlns:a16="http://schemas.microsoft.com/office/drawing/2014/main" id="{D94CA532-A93D-4530-A85E-09B6D5520036}"/>
              </a:ext>
            </a:extLst>
          </p:cNvPr>
          <p:cNvSpPr/>
          <p:nvPr/>
        </p:nvSpPr>
        <p:spPr>
          <a:xfrm>
            <a:off x="7724225" y="2069257"/>
            <a:ext cx="797006"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9" name="Oval 18">
            <a:extLst>
              <a:ext uri="{FF2B5EF4-FFF2-40B4-BE49-F238E27FC236}">
                <a16:creationId xmlns:a16="http://schemas.microsoft.com/office/drawing/2014/main" id="{09FB083A-2011-481C-A170-7176EBFFBE9A}"/>
              </a:ext>
            </a:extLst>
          </p:cNvPr>
          <p:cNvSpPr/>
          <p:nvPr/>
        </p:nvSpPr>
        <p:spPr>
          <a:xfrm>
            <a:off x="5078627" y="2049815"/>
            <a:ext cx="605480"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20" name="Oval 19">
            <a:extLst>
              <a:ext uri="{FF2B5EF4-FFF2-40B4-BE49-F238E27FC236}">
                <a16:creationId xmlns:a16="http://schemas.microsoft.com/office/drawing/2014/main" id="{0707FE6B-D30B-4653-9C86-BD928E126AEB}"/>
              </a:ext>
            </a:extLst>
          </p:cNvPr>
          <p:cNvSpPr/>
          <p:nvPr/>
        </p:nvSpPr>
        <p:spPr>
          <a:xfrm>
            <a:off x="9572373" y="2952265"/>
            <a:ext cx="605480"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21" name="Oval 20">
            <a:extLst>
              <a:ext uri="{FF2B5EF4-FFF2-40B4-BE49-F238E27FC236}">
                <a16:creationId xmlns:a16="http://schemas.microsoft.com/office/drawing/2014/main" id="{B405DF6B-9E6D-438E-A9AC-C0413C9FE022}"/>
              </a:ext>
            </a:extLst>
          </p:cNvPr>
          <p:cNvSpPr/>
          <p:nvPr/>
        </p:nvSpPr>
        <p:spPr>
          <a:xfrm>
            <a:off x="4963585" y="3408187"/>
            <a:ext cx="564279"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85584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5" grpId="0"/>
      <p:bldP spid="18" grpId="0" animBg="1"/>
      <p:bldP spid="19" grpId="0" animBg="1"/>
      <p:bldP spid="20" grpId="0" animBg="1"/>
      <p:bldP spid="2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6" name="TextBox 5">
            <a:extLst>
              <a:ext uri="{FF2B5EF4-FFF2-40B4-BE49-F238E27FC236}">
                <a16:creationId xmlns:a16="http://schemas.microsoft.com/office/drawing/2014/main" id="{264A86F3-B1DD-44A3-8575-46F5CB845D75}"/>
              </a:ext>
            </a:extLst>
          </p:cNvPr>
          <p:cNvSpPr txBox="1"/>
          <p:nvPr/>
        </p:nvSpPr>
        <p:spPr>
          <a:xfrm>
            <a:off x="875270" y="2244535"/>
            <a:ext cx="1044145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4. </a:t>
            </a:r>
            <a:r>
              <a:rPr kumimoji="0" lang="en-GB" sz="2400" b="0" i="0" u="none" strike="noStrike" kern="0" cap="none" spc="0" normalizeH="0" baseline="0" noProof="0" dirty="0">
                <a:ln>
                  <a:noFill/>
                </a:ln>
                <a:solidFill>
                  <a:srgbClr val="002060"/>
                </a:solidFill>
                <a:effectLst/>
                <a:uLnTx/>
                <a:uFillTx/>
                <a:latin typeface="+mj-lt"/>
              </a:rPr>
              <a:t>Diego está en Bilbao. Hay un </a:t>
            </a:r>
            <a:r>
              <a:rPr kumimoji="0" lang="en-GB" sz="2400" b="0" i="0" u="none" strike="noStrike" kern="0" cap="none" spc="0" normalizeH="0" baseline="0" noProof="0" dirty="0" err="1">
                <a:ln>
                  <a:noFill/>
                </a:ln>
                <a:solidFill>
                  <a:srgbClr val="002060"/>
                </a:solidFill>
                <a:effectLst/>
                <a:uLnTx/>
                <a:uFillTx/>
                <a:latin typeface="+mj-lt"/>
              </a:rPr>
              <a:t>monumento</a:t>
            </a:r>
            <a:r>
              <a:rPr kumimoji="0" lang="en-GB" sz="2400" b="0" i="0" u="none" strike="noStrike" kern="0" cap="none" spc="0" normalizeH="0" baseline="0" noProof="0" dirty="0">
                <a:ln>
                  <a:noFill/>
                </a:ln>
                <a:solidFill>
                  <a:srgbClr val="002060"/>
                </a:solidFill>
                <a:effectLst/>
                <a:uLnTx/>
                <a:uFillTx/>
                <a:latin typeface="+mj-lt"/>
              </a:rPr>
              <a:t> y una tienda de </a:t>
            </a:r>
            <a:r>
              <a:rPr kumimoji="0" lang="en-GB" sz="2400" b="0" i="0" u="none" strike="noStrike" kern="0" cap="none" spc="0" normalizeH="0" baseline="0" noProof="0" dirty="0" err="1">
                <a:ln>
                  <a:noFill/>
                </a:ln>
                <a:solidFill>
                  <a:srgbClr val="002060"/>
                </a:solidFill>
                <a:effectLst/>
                <a:uLnTx/>
                <a:uFillTx/>
                <a:latin typeface="+mj-lt"/>
              </a:rPr>
              <a:t>música</a:t>
            </a:r>
            <a:r>
              <a:rPr kumimoji="0" lang="en-GB" sz="2400" b="0" i="0" u="none" strike="noStrike" kern="0" cap="none" spc="0" normalizeH="0" baseline="0" noProof="0" dirty="0">
                <a:ln>
                  <a:noFill/>
                </a:ln>
                <a:solidFill>
                  <a:srgbClr val="002060"/>
                </a:solidFill>
                <a:effectLst/>
                <a:uLnTx/>
                <a:uFillTx/>
                <a:latin typeface="+mj-lt"/>
              </a:rPr>
              <a:t>. </a:t>
            </a:r>
            <a:r>
              <a:rPr kumimoji="0" lang="en-GB" sz="2400" b="1" i="0" u="none" strike="noStrike" kern="0" cap="none" spc="0" normalizeH="0" baseline="0" noProof="0" dirty="0">
                <a:ln>
                  <a:noFill/>
                </a:ln>
                <a:solidFill>
                  <a:srgbClr val="002060"/>
                </a:solidFill>
                <a:effectLst/>
                <a:uLnTx/>
                <a:uFillTx/>
                <a:latin typeface="+mj-lt"/>
              </a:rPr>
              <a:t>Una</a:t>
            </a:r>
            <a:r>
              <a:rPr kumimoji="0" lang="en-GB" sz="2400" b="0" i="0" u="none" strike="noStrike" kern="0" cap="none" spc="0" normalizeH="0" baseline="0" noProof="0" dirty="0">
                <a:ln>
                  <a:noFill/>
                </a:ln>
                <a:solidFill>
                  <a:srgbClr val="002060"/>
                </a:solidFill>
                <a:effectLst/>
                <a:uLnTx/>
                <a:uFillTx/>
                <a:latin typeface="+mj-lt"/>
              </a:rPr>
              <a:t> / </a:t>
            </a:r>
            <a:r>
              <a:rPr kumimoji="0" lang="en-GB" sz="2400" b="1" i="0" u="none" strike="noStrike" kern="0" cap="none" spc="0" normalizeH="0" baseline="0" noProof="0" dirty="0">
                <a:ln>
                  <a:noFill/>
                </a:ln>
                <a:solidFill>
                  <a:srgbClr val="002060"/>
                </a:solidFill>
                <a:effectLst/>
                <a:uLnTx/>
                <a:uFillTx/>
                <a:latin typeface="+mj-lt"/>
              </a:rPr>
              <a:t>la</a:t>
            </a:r>
            <a:r>
              <a:rPr kumimoji="0" lang="en-GB" sz="2400" b="0" i="0" u="none" strike="noStrike" kern="0" cap="none" spc="0" normalizeH="0" baseline="0" noProof="0" dirty="0">
                <a:ln>
                  <a:noFill/>
                </a:ln>
                <a:solidFill>
                  <a:srgbClr val="002060"/>
                </a:solidFill>
                <a:effectLst/>
                <a:uLnTx/>
                <a:uFillTx/>
                <a:latin typeface="+mj-lt"/>
              </a:rPr>
              <a:t> tienda de </a:t>
            </a:r>
            <a:r>
              <a:rPr kumimoji="0" lang="en-GB" sz="2400" b="0" i="0" u="none" strike="noStrike" kern="0" cap="none" spc="0" normalizeH="0" baseline="0" noProof="0" dirty="0" err="1">
                <a:ln>
                  <a:noFill/>
                </a:ln>
                <a:solidFill>
                  <a:srgbClr val="002060"/>
                </a:solidFill>
                <a:effectLst/>
                <a:uLnTx/>
                <a:uFillTx/>
                <a:latin typeface="+mj-lt"/>
              </a:rPr>
              <a:t>música</a:t>
            </a:r>
            <a:r>
              <a:rPr kumimoji="0" lang="en-GB" sz="2400" b="0" i="0" u="none" strike="noStrike" kern="0" cap="none" spc="0" normalizeH="0" baseline="0" noProof="0" dirty="0">
                <a:ln>
                  <a:noFill/>
                </a:ln>
                <a:solidFill>
                  <a:srgbClr val="002060"/>
                </a:solidFill>
                <a:effectLst/>
                <a:uLnTx/>
                <a:uFillTx/>
                <a:latin typeface="+mj-lt"/>
              </a:rPr>
              <a:t> está cerca y </a:t>
            </a:r>
            <a:r>
              <a:rPr kumimoji="0" lang="en-GB" sz="2400" b="1" i="0" u="none" strike="noStrike" kern="0" cap="none" spc="0" normalizeH="0" baseline="0" noProof="0" dirty="0">
                <a:ln>
                  <a:noFill/>
                </a:ln>
                <a:solidFill>
                  <a:srgbClr val="002060"/>
                </a:solidFill>
                <a:effectLst/>
                <a:uLnTx/>
                <a:uFillTx/>
                <a:latin typeface="+mj-lt"/>
              </a:rPr>
              <a:t>el</a:t>
            </a:r>
            <a:r>
              <a:rPr kumimoji="0" lang="en-GB" sz="2400" b="0" i="0" u="none" strike="noStrike" kern="0" cap="none" spc="0" normalizeH="0" baseline="0" noProof="0" dirty="0">
                <a:ln>
                  <a:noFill/>
                </a:ln>
                <a:solidFill>
                  <a:srgbClr val="002060"/>
                </a:solidFill>
                <a:effectLst/>
                <a:uLnTx/>
                <a:uFillTx/>
                <a:latin typeface="+mj-lt"/>
              </a:rPr>
              <a:t> / </a:t>
            </a:r>
            <a:r>
              <a:rPr kumimoji="0" lang="en-GB" sz="2400" b="1" i="0" u="none" strike="noStrike" kern="0" cap="none" spc="0" normalizeH="0" baseline="0" noProof="0" dirty="0">
                <a:ln>
                  <a:noFill/>
                </a:ln>
                <a:solidFill>
                  <a:srgbClr val="002060"/>
                </a:solidFill>
                <a:effectLst/>
                <a:uLnTx/>
                <a:uFillTx/>
                <a:latin typeface="+mj-lt"/>
              </a:rPr>
              <a:t>un</a:t>
            </a:r>
            <a:r>
              <a:rPr kumimoji="0" lang="en-GB" sz="2400" b="0" i="0" u="none" strike="noStrike" kern="0" cap="none" spc="0" normalizeH="0" baseline="0" noProof="0" dirty="0">
                <a:ln>
                  <a:noFill/>
                </a:ln>
                <a:solidFill>
                  <a:srgbClr val="002060"/>
                </a:solidFill>
                <a:effectLst/>
                <a:uLnTx/>
                <a:uFillTx/>
                <a:latin typeface="+mj-lt"/>
              </a:rPr>
              <a:t> </a:t>
            </a:r>
            <a:r>
              <a:rPr kumimoji="0" lang="en-GB" sz="2400" b="0" i="0" u="none" strike="noStrike" kern="0" cap="none" spc="0" normalizeH="0" baseline="0" noProof="0" dirty="0" err="1">
                <a:ln>
                  <a:noFill/>
                </a:ln>
                <a:solidFill>
                  <a:srgbClr val="002060"/>
                </a:solidFill>
                <a:effectLst/>
                <a:uLnTx/>
                <a:uFillTx/>
                <a:latin typeface="+mj-lt"/>
              </a:rPr>
              <a:t>monumento</a:t>
            </a:r>
            <a:r>
              <a:rPr kumimoji="0" lang="en-GB" sz="2400" b="0" i="0" u="none" strike="noStrike" kern="0" cap="none" spc="0" normalizeH="0" baseline="0" noProof="0" dirty="0">
                <a:ln>
                  <a:noFill/>
                </a:ln>
                <a:solidFill>
                  <a:srgbClr val="002060"/>
                </a:solidFill>
                <a:effectLst/>
                <a:uLnTx/>
                <a:uFillTx/>
                <a:latin typeface="+mj-lt"/>
              </a:rPr>
              <a:t> está lejos.</a:t>
            </a:r>
          </a:p>
        </p:txBody>
      </p:sp>
      <p:sp>
        <p:nvSpPr>
          <p:cNvPr id="8" name="TextBox 7">
            <a:extLst>
              <a:ext uri="{FF2B5EF4-FFF2-40B4-BE49-F238E27FC236}">
                <a16:creationId xmlns:a16="http://schemas.microsoft.com/office/drawing/2014/main" id="{50EAD112-1AB6-406D-BBEB-0EDFAF5E823A}"/>
              </a:ext>
            </a:extLst>
          </p:cNvPr>
          <p:cNvSpPr txBox="1"/>
          <p:nvPr/>
        </p:nvSpPr>
        <p:spPr>
          <a:xfrm>
            <a:off x="959186" y="3882728"/>
            <a:ext cx="1044145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5. </a:t>
            </a:r>
            <a:r>
              <a:rPr kumimoji="0" lang="en-GB" sz="2400" b="0" i="0" u="none" strike="noStrike" kern="0" cap="none" spc="0" normalizeH="0" baseline="0" noProof="0" dirty="0">
                <a:ln>
                  <a:noFill/>
                </a:ln>
                <a:solidFill>
                  <a:srgbClr val="002060"/>
                </a:solidFill>
                <a:effectLst/>
                <a:uLnTx/>
                <a:uFillTx/>
                <a:latin typeface="+mj-lt"/>
              </a:rPr>
              <a:t>Sara está en Marbella. Hay </a:t>
            </a:r>
            <a:r>
              <a:rPr kumimoji="0" lang="en-GB" sz="2400" b="1" i="0" u="none" strike="noStrike" kern="0" cap="none" spc="0" normalizeH="0" baseline="0" noProof="0" dirty="0">
                <a:ln>
                  <a:noFill/>
                </a:ln>
                <a:solidFill>
                  <a:srgbClr val="002060"/>
                </a:solidFill>
                <a:effectLst/>
                <a:uLnTx/>
                <a:uFillTx/>
                <a:latin typeface="+mj-lt"/>
              </a:rPr>
              <a:t>un</a:t>
            </a:r>
            <a:r>
              <a:rPr kumimoji="0" lang="en-GB" sz="2400" b="0" i="0" u="none" strike="noStrike" kern="0" cap="none" spc="0" normalizeH="0" baseline="0" noProof="0" dirty="0">
                <a:ln>
                  <a:noFill/>
                </a:ln>
                <a:solidFill>
                  <a:srgbClr val="002060"/>
                </a:solidFill>
                <a:effectLst/>
                <a:uLnTx/>
                <a:uFillTx/>
                <a:latin typeface="+mj-lt"/>
              </a:rPr>
              <a:t> / </a:t>
            </a:r>
            <a:r>
              <a:rPr kumimoji="0" lang="en-GB" sz="2400" b="1" i="0" u="none" strike="noStrike" kern="0" cap="none" spc="0" normalizeH="0" baseline="0" noProof="0" dirty="0">
                <a:ln>
                  <a:noFill/>
                </a:ln>
                <a:solidFill>
                  <a:srgbClr val="002060"/>
                </a:solidFill>
                <a:effectLst/>
                <a:uLnTx/>
                <a:uFillTx/>
                <a:latin typeface="+mj-lt"/>
              </a:rPr>
              <a:t>el</a:t>
            </a:r>
            <a:r>
              <a:rPr kumimoji="0" lang="en-GB" sz="2400" b="0" i="0" u="none" strike="noStrike" kern="0" cap="none" spc="0" normalizeH="0" baseline="0" noProof="0" dirty="0">
                <a:ln>
                  <a:noFill/>
                </a:ln>
                <a:solidFill>
                  <a:srgbClr val="002060"/>
                </a:solidFill>
                <a:effectLst/>
                <a:uLnTx/>
                <a:uFillTx/>
                <a:latin typeface="+mj-lt"/>
              </a:rPr>
              <a:t> centro de cultura y </a:t>
            </a:r>
            <a:r>
              <a:rPr kumimoji="0" lang="en-GB" sz="2400" b="1" i="0" u="none" strike="noStrike" kern="0" cap="none" spc="0" normalizeH="0" baseline="0" noProof="0" dirty="0">
                <a:ln>
                  <a:noFill/>
                </a:ln>
                <a:solidFill>
                  <a:srgbClr val="002060"/>
                </a:solidFill>
                <a:effectLst/>
                <a:uLnTx/>
                <a:uFillTx/>
                <a:latin typeface="+mj-lt"/>
              </a:rPr>
              <a:t>el</a:t>
            </a:r>
            <a:r>
              <a:rPr kumimoji="0" lang="en-GB" sz="2400" b="0" i="0" u="none" strike="noStrike" kern="0" cap="none" spc="0" normalizeH="0" baseline="0" noProof="0" dirty="0">
                <a:ln>
                  <a:noFill/>
                </a:ln>
                <a:solidFill>
                  <a:srgbClr val="002060"/>
                </a:solidFill>
                <a:effectLst/>
                <a:uLnTx/>
                <a:uFillTx/>
                <a:latin typeface="+mj-lt"/>
              </a:rPr>
              <a:t> / </a:t>
            </a:r>
            <a:r>
              <a:rPr kumimoji="0" lang="en-GB" sz="2400" b="1" i="0" u="none" strike="noStrike" kern="0" cap="none" spc="0" normalizeH="0" baseline="0" noProof="0" dirty="0">
                <a:ln>
                  <a:noFill/>
                </a:ln>
                <a:solidFill>
                  <a:srgbClr val="002060"/>
                </a:solidFill>
                <a:effectLst/>
                <a:uLnTx/>
                <a:uFillTx/>
                <a:latin typeface="+mj-lt"/>
              </a:rPr>
              <a:t>un</a:t>
            </a:r>
            <a:r>
              <a:rPr kumimoji="0" lang="en-GB" sz="2400" b="0" i="0" u="none" strike="noStrike" kern="0" cap="none" spc="0" normalizeH="0" baseline="0" noProof="0" dirty="0">
                <a:ln>
                  <a:noFill/>
                </a:ln>
                <a:solidFill>
                  <a:srgbClr val="002060"/>
                </a:solidFill>
                <a:effectLst/>
                <a:uLnTx/>
                <a:uFillTx/>
                <a:latin typeface="+mj-lt"/>
              </a:rPr>
              <a:t> bar. Son muy famosos.   </a:t>
            </a:r>
            <a:r>
              <a:rPr kumimoji="0" lang="en-GB" sz="2400" b="1" i="0" u="none" strike="noStrike" kern="0" cap="none" spc="0" normalizeH="0" baseline="0" noProof="0" dirty="0">
                <a:ln>
                  <a:noFill/>
                </a:ln>
                <a:solidFill>
                  <a:srgbClr val="002060"/>
                </a:solidFill>
                <a:effectLst/>
                <a:uLnTx/>
                <a:uFillTx/>
                <a:latin typeface="+mj-lt"/>
              </a:rPr>
              <a:t> </a:t>
            </a:r>
            <a:endParaRPr kumimoji="0" lang="en-GB" sz="2400" b="0" i="0" u="none" strike="noStrike" kern="0" cap="none" spc="0" normalizeH="0" baseline="0" noProof="0" dirty="0">
              <a:ln>
                <a:noFill/>
              </a:ln>
              <a:solidFill>
                <a:srgbClr val="002060"/>
              </a:solidFill>
              <a:effectLst/>
              <a:uLnTx/>
              <a:uFillTx/>
              <a:latin typeface="+mj-lt"/>
            </a:endParaRPr>
          </a:p>
        </p:txBody>
      </p:sp>
      <p:sp>
        <p:nvSpPr>
          <p:cNvPr id="9" name="TextBox 8">
            <a:extLst>
              <a:ext uri="{FF2B5EF4-FFF2-40B4-BE49-F238E27FC236}">
                <a16:creationId xmlns:a16="http://schemas.microsoft.com/office/drawing/2014/main" id="{D73670ED-F693-4C71-B3A4-F59FD5D9873F}"/>
              </a:ext>
            </a:extLst>
          </p:cNvPr>
          <p:cNvSpPr txBox="1"/>
          <p:nvPr/>
        </p:nvSpPr>
        <p:spPr>
          <a:xfrm>
            <a:off x="1558794" y="1117954"/>
            <a:ext cx="395398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Marca la opción correcta.</a:t>
            </a:r>
            <a:endParaRPr kumimoji="0" lang="en-GB" sz="2200" b="0" i="0" u="none" strike="noStrike" kern="0" cap="none" spc="0" normalizeH="0" baseline="0" noProof="0" dirty="0">
              <a:ln>
                <a:noFill/>
              </a:ln>
              <a:solidFill>
                <a:prstClr val="black"/>
              </a:solidFill>
              <a:effectLst/>
              <a:uLnTx/>
              <a:uFillTx/>
              <a:latin typeface="+mj-lt"/>
            </a:endParaRPr>
          </a:p>
        </p:txBody>
      </p:sp>
      <p:sp>
        <p:nvSpPr>
          <p:cNvPr id="10" name="TextBox 9">
            <a:extLst>
              <a:ext uri="{FF2B5EF4-FFF2-40B4-BE49-F238E27FC236}">
                <a16:creationId xmlns:a16="http://schemas.microsoft.com/office/drawing/2014/main" id="{CCFFEF5C-952C-4D3E-912C-B24273FE7CA8}"/>
              </a:ext>
            </a:extLst>
          </p:cNvPr>
          <p:cNvSpPr txBox="1"/>
          <p:nvPr/>
        </p:nvSpPr>
        <p:spPr>
          <a:xfrm>
            <a:off x="875270" y="1117955"/>
            <a:ext cx="84025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Lee. </a:t>
            </a:r>
          </a:p>
        </p:txBody>
      </p:sp>
      <p:sp>
        <p:nvSpPr>
          <p:cNvPr id="11" name="Oval 10">
            <a:extLst>
              <a:ext uri="{FF2B5EF4-FFF2-40B4-BE49-F238E27FC236}">
                <a16:creationId xmlns:a16="http://schemas.microsoft.com/office/drawing/2014/main" id="{448F3C13-002C-41B1-987A-E9ACA747D9CE}"/>
              </a:ext>
            </a:extLst>
          </p:cNvPr>
          <p:cNvSpPr/>
          <p:nvPr/>
        </p:nvSpPr>
        <p:spPr>
          <a:xfrm>
            <a:off x="9852193" y="3882728"/>
            <a:ext cx="518983"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2" name="Oval 11">
            <a:extLst>
              <a:ext uri="{FF2B5EF4-FFF2-40B4-BE49-F238E27FC236}">
                <a16:creationId xmlns:a16="http://schemas.microsoft.com/office/drawing/2014/main" id="{BBF50A5D-5742-48C1-A51A-07D228A40E54}"/>
              </a:ext>
            </a:extLst>
          </p:cNvPr>
          <p:cNvSpPr/>
          <p:nvPr/>
        </p:nvSpPr>
        <p:spPr>
          <a:xfrm>
            <a:off x="1715524" y="2626459"/>
            <a:ext cx="469557" cy="449073"/>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3" name="Oval 12">
            <a:extLst>
              <a:ext uri="{FF2B5EF4-FFF2-40B4-BE49-F238E27FC236}">
                <a16:creationId xmlns:a16="http://schemas.microsoft.com/office/drawing/2014/main" id="{0310A167-D443-4821-AE56-691C001509F2}"/>
              </a:ext>
            </a:extLst>
          </p:cNvPr>
          <p:cNvSpPr/>
          <p:nvPr/>
        </p:nvSpPr>
        <p:spPr>
          <a:xfrm>
            <a:off x="6757259" y="2626459"/>
            <a:ext cx="469557" cy="449073"/>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4" name="Oval 13">
            <a:extLst>
              <a:ext uri="{FF2B5EF4-FFF2-40B4-BE49-F238E27FC236}">
                <a16:creationId xmlns:a16="http://schemas.microsoft.com/office/drawing/2014/main" id="{49236991-0ADE-441F-8B4E-92E2ACFA39D0}"/>
              </a:ext>
            </a:extLst>
          </p:cNvPr>
          <p:cNvSpPr/>
          <p:nvPr/>
        </p:nvSpPr>
        <p:spPr>
          <a:xfrm>
            <a:off x="5362441" y="3882728"/>
            <a:ext cx="605480"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5" name="TextBox 14">
            <a:extLst>
              <a:ext uri="{FF2B5EF4-FFF2-40B4-BE49-F238E27FC236}">
                <a16:creationId xmlns:a16="http://schemas.microsoft.com/office/drawing/2014/main" id="{A1F90902-58A0-4018-8DA2-AD04A0664E7E}"/>
              </a:ext>
            </a:extLst>
          </p:cNvPr>
          <p:cNvSpPr txBox="1"/>
          <p:nvPr/>
        </p:nvSpPr>
        <p:spPr>
          <a:xfrm>
            <a:off x="959186" y="5409418"/>
            <a:ext cx="1044145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6. </a:t>
            </a:r>
            <a:r>
              <a:rPr kumimoji="0" lang="en-GB" sz="2400" b="0" i="0" u="none" strike="noStrike" kern="0" cap="none" spc="0" normalizeH="0" baseline="0" noProof="0" dirty="0">
                <a:ln>
                  <a:noFill/>
                </a:ln>
                <a:solidFill>
                  <a:srgbClr val="002060"/>
                </a:solidFill>
                <a:effectLst/>
                <a:uLnTx/>
                <a:uFillTx/>
                <a:latin typeface="+mj-lt"/>
              </a:rPr>
              <a:t>Jorge está en Madrid. Hay una plaza y un restaurante. </a:t>
            </a:r>
            <a:r>
              <a:rPr kumimoji="0" lang="en-GB" sz="2400" b="1" i="0" u="none" strike="noStrike" kern="0" cap="none" spc="0" normalizeH="0" baseline="0" noProof="0" dirty="0">
                <a:ln>
                  <a:noFill/>
                </a:ln>
                <a:solidFill>
                  <a:srgbClr val="002060"/>
                </a:solidFill>
                <a:effectLst/>
                <a:uLnTx/>
                <a:uFillTx/>
                <a:latin typeface="+mj-lt"/>
              </a:rPr>
              <a:t>Una</a:t>
            </a:r>
            <a:r>
              <a:rPr kumimoji="0" lang="en-GB" sz="2400" b="0" i="0" u="none" strike="noStrike" kern="0" cap="none" spc="0" normalizeH="0" baseline="0" noProof="0" dirty="0">
                <a:ln>
                  <a:noFill/>
                </a:ln>
                <a:solidFill>
                  <a:srgbClr val="002060"/>
                </a:solidFill>
                <a:effectLst/>
                <a:uLnTx/>
                <a:uFillTx/>
                <a:latin typeface="+mj-lt"/>
              </a:rPr>
              <a:t> / </a:t>
            </a:r>
            <a:r>
              <a:rPr kumimoji="0" lang="en-GB" sz="2400" b="1" i="0" u="none" strike="noStrike" kern="0" cap="none" spc="0" normalizeH="0" baseline="0" noProof="0" dirty="0">
                <a:ln>
                  <a:noFill/>
                </a:ln>
                <a:solidFill>
                  <a:srgbClr val="002060"/>
                </a:solidFill>
                <a:effectLst/>
                <a:uLnTx/>
                <a:uFillTx/>
                <a:latin typeface="+mj-lt"/>
              </a:rPr>
              <a:t>la</a:t>
            </a:r>
            <a:r>
              <a:rPr kumimoji="0" lang="en-GB" sz="2400" b="0" i="0" u="none" strike="noStrike" kern="0" cap="none" spc="0" normalizeH="0" baseline="0" noProof="0" dirty="0">
                <a:ln>
                  <a:noFill/>
                </a:ln>
                <a:solidFill>
                  <a:srgbClr val="002060"/>
                </a:solidFill>
                <a:effectLst/>
                <a:uLnTx/>
                <a:uFillTx/>
                <a:latin typeface="+mj-lt"/>
              </a:rPr>
              <a:t> plaza es bonita y </a:t>
            </a:r>
            <a:r>
              <a:rPr kumimoji="0" lang="en-GB" sz="2400" b="1" i="0" u="none" strike="noStrike" kern="0" cap="none" spc="0" normalizeH="0" baseline="0" noProof="0" dirty="0">
                <a:ln>
                  <a:noFill/>
                </a:ln>
                <a:solidFill>
                  <a:srgbClr val="002060"/>
                </a:solidFill>
                <a:effectLst/>
                <a:uLnTx/>
                <a:uFillTx/>
                <a:latin typeface="+mj-lt"/>
              </a:rPr>
              <a:t>un</a:t>
            </a:r>
            <a:r>
              <a:rPr kumimoji="0" lang="en-GB" sz="2400" b="0" i="0" u="none" strike="noStrike" kern="0" cap="none" spc="0" normalizeH="0" baseline="0" noProof="0" dirty="0">
                <a:ln>
                  <a:noFill/>
                </a:ln>
                <a:solidFill>
                  <a:srgbClr val="002060"/>
                </a:solidFill>
                <a:effectLst/>
                <a:uLnTx/>
                <a:uFillTx/>
                <a:latin typeface="+mj-lt"/>
              </a:rPr>
              <a:t> /</a:t>
            </a:r>
            <a:r>
              <a:rPr kumimoji="0" lang="en-GB" sz="2400" b="1" i="0" u="none" strike="noStrike" kern="0" cap="none" spc="0" normalizeH="0" baseline="0" noProof="0" dirty="0">
                <a:ln>
                  <a:noFill/>
                </a:ln>
                <a:solidFill>
                  <a:srgbClr val="002060"/>
                </a:solidFill>
                <a:effectLst/>
                <a:uLnTx/>
                <a:uFillTx/>
                <a:latin typeface="+mj-lt"/>
              </a:rPr>
              <a:t> el </a:t>
            </a:r>
            <a:r>
              <a:rPr kumimoji="0" lang="en-GB" sz="2400" b="0" i="0" u="none" strike="noStrike" kern="0" cap="none" spc="0" normalizeH="0" baseline="0" noProof="0" dirty="0">
                <a:ln>
                  <a:noFill/>
                </a:ln>
                <a:solidFill>
                  <a:srgbClr val="002060"/>
                </a:solidFill>
                <a:effectLst/>
                <a:uLnTx/>
                <a:uFillTx/>
                <a:latin typeface="+mj-lt"/>
              </a:rPr>
              <a:t>restaurante es bueno.</a:t>
            </a:r>
          </a:p>
        </p:txBody>
      </p:sp>
      <p:sp>
        <p:nvSpPr>
          <p:cNvPr id="16" name="Oval 15">
            <a:extLst>
              <a:ext uri="{FF2B5EF4-FFF2-40B4-BE49-F238E27FC236}">
                <a16:creationId xmlns:a16="http://schemas.microsoft.com/office/drawing/2014/main" id="{52EDDC28-A16E-44FE-8D25-F13872473B9B}"/>
              </a:ext>
            </a:extLst>
          </p:cNvPr>
          <p:cNvSpPr/>
          <p:nvPr/>
        </p:nvSpPr>
        <p:spPr>
          <a:xfrm>
            <a:off x="10277536" y="5409418"/>
            <a:ext cx="589840"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7" name="Oval 16">
            <a:extLst>
              <a:ext uri="{FF2B5EF4-FFF2-40B4-BE49-F238E27FC236}">
                <a16:creationId xmlns:a16="http://schemas.microsoft.com/office/drawing/2014/main" id="{2955B520-5302-4101-8582-E7923688BEBA}"/>
              </a:ext>
            </a:extLst>
          </p:cNvPr>
          <p:cNvSpPr/>
          <p:nvPr/>
        </p:nvSpPr>
        <p:spPr>
          <a:xfrm>
            <a:off x="4152703" y="5733788"/>
            <a:ext cx="589840"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215668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P spid="14" grpId="0" animBg="1"/>
      <p:bldP spid="16"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1" name="Table 30">
            <a:extLst>
              <a:ext uri="{FF2B5EF4-FFF2-40B4-BE49-F238E27FC236}">
                <a16:creationId xmlns:a16="http://schemas.microsoft.com/office/drawing/2014/main" id="{3AC47FA8-E707-4643-865E-75E8F50ED718}"/>
              </a:ext>
            </a:extLst>
          </p:cNvPr>
          <p:cNvGraphicFramePr>
            <a:graphicFrameLocks noGrp="1"/>
          </p:cNvGraphicFramePr>
          <p:nvPr>
            <p:extLst>
              <p:ext uri="{D42A27DB-BD31-4B8C-83A1-F6EECF244321}">
                <p14:modId xmlns:p14="http://schemas.microsoft.com/office/powerpoint/2010/main" val="2863823348"/>
              </p:ext>
            </p:extLst>
          </p:nvPr>
        </p:nvGraphicFramePr>
        <p:xfrm>
          <a:off x="2811368" y="2035058"/>
          <a:ext cx="6685558" cy="3121785"/>
        </p:xfrm>
        <a:graphic>
          <a:graphicData uri="http://schemas.openxmlformats.org/drawingml/2006/table">
            <a:tbl>
              <a:tblPr firstRow="1" bandRow="1"/>
              <a:tblGrid>
                <a:gridCol w="990611">
                  <a:extLst>
                    <a:ext uri="{9D8B030D-6E8A-4147-A177-3AD203B41FA5}">
                      <a16:colId xmlns:a16="http://schemas.microsoft.com/office/drawing/2014/main" val="3826511760"/>
                    </a:ext>
                  </a:extLst>
                </a:gridCol>
                <a:gridCol w="1251284">
                  <a:extLst>
                    <a:ext uri="{9D8B030D-6E8A-4147-A177-3AD203B41FA5}">
                      <a16:colId xmlns:a16="http://schemas.microsoft.com/office/drawing/2014/main" val="2766133930"/>
                    </a:ext>
                  </a:extLst>
                </a:gridCol>
                <a:gridCol w="1203158">
                  <a:extLst>
                    <a:ext uri="{9D8B030D-6E8A-4147-A177-3AD203B41FA5}">
                      <a16:colId xmlns:a16="http://schemas.microsoft.com/office/drawing/2014/main" val="1055200239"/>
                    </a:ext>
                  </a:extLst>
                </a:gridCol>
                <a:gridCol w="3240505">
                  <a:extLst>
                    <a:ext uri="{9D8B030D-6E8A-4147-A177-3AD203B41FA5}">
                      <a16:colId xmlns:a16="http://schemas.microsoft.com/office/drawing/2014/main" val="3549931519"/>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la palabra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bl>
          </a:graphicData>
        </a:graphic>
      </p:graphicFrame>
      <p:sp>
        <p:nvSpPr>
          <p:cNvPr id="32" name="Action Button: Custom 4">
            <a:hlinkClick r:id="" action="ppaction://noaction" highlightClick="1">
              <a:snd r:embed="rId3" name="Martin está en Bilbao.wav"/>
            </a:hlinkClick>
            <a:extLst>
              <a:ext uri="{FF2B5EF4-FFF2-40B4-BE49-F238E27FC236}">
                <a16:creationId xmlns:a16="http://schemas.microsoft.com/office/drawing/2014/main" id="{A2F45C49-06AA-4B1F-91F1-7C46E92E1AF3}"/>
              </a:ext>
            </a:extLst>
          </p:cNvPr>
          <p:cNvSpPr/>
          <p:nvPr/>
        </p:nvSpPr>
        <p:spPr>
          <a:xfrm>
            <a:off x="3072913" y="262352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33" name="Action Button: Custom 5">
            <a:hlinkClick r:id="" action="ppaction://noaction" highlightClick="1">
              <a:snd r:embed="rId4" name="Sofia está en Granada.wav"/>
            </a:hlinkClick>
            <a:extLst>
              <a:ext uri="{FF2B5EF4-FFF2-40B4-BE49-F238E27FC236}">
                <a16:creationId xmlns:a16="http://schemas.microsoft.com/office/drawing/2014/main" id="{3CECEAAE-1A97-4FFB-B562-BE8EEA3B5EEC}"/>
              </a:ext>
            </a:extLst>
          </p:cNvPr>
          <p:cNvSpPr/>
          <p:nvPr/>
        </p:nvSpPr>
        <p:spPr>
          <a:xfrm>
            <a:off x="3072912" y="317509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34" name="Action Button: Custom 6">
            <a:hlinkClick r:id="" action="ppaction://noaction" highlightClick="1">
              <a:snd r:embed="rId5" name="Maria está en Málaga.wav"/>
            </a:hlinkClick>
            <a:extLst>
              <a:ext uri="{FF2B5EF4-FFF2-40B4-BE49-F238E27FC236}">
                <a16:creationId xmlns:a16="http://schemas.microsoft.com/office/drawing/2014/main" id="{A8D0C9C2-A4C4-482C-815A-7B0D01E2BF0E}"/>
              </a:ext>
            </a:extLst>
          </p:cNvPr>
          <p:cNvSpPr/>
          <p:nvPr/>
        </p:nvSpPr>
        <p:spPr>
          <a:xfrm>
            <a:off x="3059751" y="369603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35" name="Action Button: Custom 7">
            <a:hlinkClick r:id="" action="ppaction://noaction" highlightClick="1">
              <a:snd r:embed="rId6" name="Daniel está en Pamplona.wav"/>
            </a:hlinkClick>
            <a:extLst>
              <a:ext uri="{FF2B5EF4-FFF2-40B4-BE49-F238E27FC236}">
                <a16:creationId xmlns:a16="http://schemas.microsoft.com/office/drawing/2014/main" id="{2A27E7EA-63A3-4B26-97B1-29D981C8914F}"/>
              </a:ext>
            </a:extLst>
          </p:cNvPr>
          <p:cNvSpPr/>
          <p:nvPr/>
        </p:nvSpPr>
        <p:spPr>
          <a:xfrm>
            <a:off x="3072912" y="421907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36" name="Action Button: Custom 8">
            <a:hlinkClick r:id="" action="ppaction://noaction" highlightClick="1">
              <a:snd r:embed="rId7" name="José está en Santander.wav"/>
            </a:hlinkClick>
            <a:extLst>
              <a:ext uri="{FF2B5EF4-FFF2-40B4-BE49-F238E27FC236}">
                <a16:creationId xmlns:a16="http://schemas.microsoft.com/office/drawing/2014/main" id="{7FC865FF-CF51-4BA0-B34E-69EE70B13503}"/>
              </a:ext>
            </a:extLst>
          </p:cNvPr>
          <p:cNvSpPr/>
          <p:nvPr/>
        </p:nvSpPr>
        <p:spPr>
          <a:xfrm>
            <a:off x="3059750" y="472166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pic>
        <p:nvPicPr>
          <p:cNvPr id="37" name="Picture 36">
            <a:extLst>
              <a:ext uri="{FF2B5EF4-FFF2-40B4-BE49-F238E27FC236}">
                <a16:creationId xmlns:a16="http://schemas.microsoft.com/office/drawing/2014/main" id="{EDD6F477-2693-421E-B9FD-057AA6A84A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5446" y="2546573"/>
            <a:ext cx="522871" cy="544657"/>
          </a:xfrm>
          <a:prstGeom prst="rect">
            <a:avLst/>
          </a:prstGeom>
        </p:spPr>
      </p:pic>
      <p:pic>
        <p:nvPicPr>
          <p:cNvPr id="38" name="Picture 37">
            <a:extLst>
              <a:ext uri="{FF2B5EF4-FFF2-40B4-BE49-F238E27FC236}">
                <a16:creationId xmlns:a16="http://schemas.microsoft.com/office/drawing/2014/main" id="{FEDFCA50-D375-4DC9-A11D-1EA56F96BA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7640" y="3062891"/>
            <a:ext cx="522871" cy="544657"/>
          </a:xfrm>
          <a:prstGeom prst="rect">
            <a:avLst/>
          </a:prstGeom>
        </p:spPr>
      </p:pic>
      <p:pic>
        <p:nvPicPr>
          <p:cNvPr id="39" name="Picture 38">
            <a:extLst>
              <a:ext uri="{FF2B5EF4-FFF2-40B4-BE49-F238E27FC236}">
                <a16:creationId xmlns:a16="http://schemas.microsoft.com/office/drawing/2014/main" id="{9E49A864-EB19-4CC8-AA2D-63E3CD6984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7639" y="3547603"/>
            <a:ext cx="522871" cy="544657"/>
          </a:xfrm>
          <a:prstGeom prst="rect">
            <a:avLst/>
          </a:prstGeom>
        </p:spPr>
      </p:pic>
      <p:pic>
        <p:nvPicPr>
          <p:cNvPr id="40" name="Picture 39">
            <a:extLst>
              <a:ext uri="{FF2B5EF4-FFF2-40B4-BE49-F238E27FC236}">
                <a16:creationId xmlns:a16="http://schemas.microsoft.com/office/drawing/2014/main" id="{82E7B797-E5AF-4401-9565-0BA740D9FE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4411" y="4660451"/>
            <a:ext cx="522871" cy="544657"/>
          </a:xfrm>
          <a:prstGeom prst="rect">
            <a:avLst/>
          </a:prstGeom>
        </p:spPr>
      </p:pic>
      <p:sp>
        <p:nvSpPr>
          <p:cNvPr id="41" name="TextBox 40">
            <a:extLst>
              <a:ext uri="{FF2B5EF4-FFF2-40B4-BE49-F238E27FC236}">
                <a16:creationId xmlns:a16="http://schemas.microsoft.com/office/drawing/2014/main" id="{D7A710FB-7A3B-4E2A-B059-78EEB94614C5}"/>
              </a:ext>
            </a:extLst>
          </p:cNvPr>
          <p:cNvSpPr txBox="1"/>
          <p:nvPr/>
        </p:nvSpPr>
        <p:spPr>
          <a:xfrm>
            <a:off x="4176444" y="2045797"/>
            <a:ext cx="6054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la</a:t>
            </a:r>
          </a:p>
        </p:txBody>
      </p:sp>
      <p:sp>
        <p:nvSpPr>
          <p:cNvPr id="42" name="TextBox 41">
            <a:extLst>
              <a:ext uri="{FF2B5EF4-FFF2-40B4-BE49-F238E27FC236}">
                <a16:creationId xmlns:a16="http://schemas.microsoft.com/office/drawing/2014/main" id="{45BC3AA6-BD18-4756-B8E8-C3515E80B84E}"/>
              </a:ext>
            </a:extLst>
          </p:cNvPr>
          <p:cNvSpPr txBox="1"/>
          <p:nvPr/>
        </p:nvSpPr>
        <p:spPr>
          <a:xfrm>
            <a:off x="5165989" y="2043031"/>
            <a:ext cx="86129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una</a:t>
            </a:r>
          </a:p>
        </p:txBody>
      </p:sp>
      <p:sp>
        <p:nvSpPr>
          <p:cNvPr id="43" name="TextBox 42">
            <a:extLst>
              <a:ext uri="{FF2B5EF4-FFF2-40B4-BE49-F238E27FC236}">
                <a16:creationId xmlns:a16="http://schemas.microsoft.com/office/drawing/2014/main" id="{FE88CB7E-E937-4120-AF3B-C6E7A843EC03}"/>
              </a:ext>
            </a:extLst>
          </p:cNvPr>
          <p:cNvSpPr txBox="1"/>
          <p:nvPr/>
        </p:nvSpPr>
        <p:spPr>
          <a:xfrm>
            <a:off x="650670" y="137385"/>
            <a:ext cx="941163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err="1">
                <a:ln>
                  <a:noFill/>
                </a:ln>
                <a:solidFill>
                  <a:srgbClr val="002060"/>
                </a:solidFill>
                <a:effectLst/>
                <a:uLnTx/>
                <a:uFillTx/>
              </a:rPr>
              <a:t>Tienes</a:t>
            </a:r>
            <a:r>
              <a:rPr kumimoji="0" lang="en-GB" sz="2200" b="1" i="1" u="none" strike="noStrike" kern="0" cap="none" spc="0" normalizeH="0" baseline="0" noProof="0" dirty="0">
                <a:ln>
                  <a:noFill/>
                </a:ln>
                <a:solidFill>
                  <a:srgbClr val="002060"/>
                </a:solidFill>
                <a:effectLst/>
                <a:uLnTx/>
                <a:uFillTx/>
              </a:rPr>
              <a:t> amigos en </a:t>
            </a:r>
            <a:r>
              <a:rPr kumimoji="0" lang="en-GB" sz="2200" b="1" i="1" u="none" strike="noStrike" kern="0" cap="none" spc="0" normalizeH="0" baseline="0" noProof="0" dirty="0" err="1">
                <a:ln>
                  <a:noFill/>
                </a:ln>
                <a:solidFill>
                  <a:srgbClr val="002060"/>
                </a:solidFill>
                <a:effectLst/>
                <a:uLnTx/>
                <a:uFillTx/>
              </a:rPr>
              <a:t>diferentes</a:t>
            </a:r>
            <a:r>
              <a:rPr kumimoji="0" lang="en-GB" sz="2200" b="1" i="1" u="none" strike="noStrike" kern="0" cap="none" spc="0" normalizeH="0" baseline="0" noProof="0" dirty="0">
                <a:ln>
                  <a:noFill/>
                </a:ln>
                <a:solidFill>
                  <a:srgbClr val="002060"/>
                </a:solidFill>
                <a:effectLst/>
                <a:uLnTx/>
                <a:uFillTx/>
              </a:rPr>
              <a:t> </a:t>
            </a:r>
            <a:r>
              <a:rPr kumimoji="0" lang="en-GB" sz="2200" b="1" i="1" u="none" strike="noStrike" kern="0" cap="none" spc="0" normalizeH="0" baseline="0" noProof="0" dirty="0" err="1">
                <a:ln>
                  <a:noFill/>
                </a:ln>
                <a:solidFill>
                  <a:srgbClr val="002060"/>
                </a:solidFill>
                <a:effectLst/>
                <a:uLnTx/>
                <a:uFillTx/>
              </a:rPr>
              <a:t>ciudades</a:t>
            </a:r>
            <a:r>
              <a:rPr kumimoji="0" lang="en-GB" sz="2200" b="1" i="1" u="none" strike="noStrike" kern="0" cap="none" spc="0" normalizeH="0" baseline="0" noProof="0" dirty="0">
                <a:ln>
                  <a:noFill/>
                </a:ln>
                <a:solidFill>
                  <a:srgbClr val="002060"/>
                </a:solidFill>
                <a:effectLst/>
                <a:uLnTx/>
                <a:uFillTx/>
              </a:rPr>
              <a:t> de </a:t>
            </a:r>
            <a:r>
              <a:rPr kumimoji="0" lang="en-GB" sz="2200" b="1" i="1" u="none" strike="noStrike" kern="0" cap="none" spc="0" normalizeH="0" baseline="0" noProof="0" dirty="0" err="1">
                <a:ln>
                  <a:noFill/>
                </a:ln>
                <a:solidFill>
                  <a:srgbClr val="002060"/>
                </a:solidFill>
                <a:effectLst/>
                <a:uLnTx/>
                <a:uFillTx/>
              </a:rPr>
              <a:t>España</a:t>
            </a:r>
            <a:r>
              <a:rPr kumimoji="0" lang="en-GB" sz="2200" b="1" i="1" u="none" strike="noStrike" kern="0" cap="none" spc="0" normalizeH="0" baseline="0" noProof="0" dirty="0">
                <a:ln>
                  <a:noFill/>
                </a:ln>
                <a:solidFill>
                  <a:srgbClr val="002060"/>
                </a:solidFill>
                <a:effectLst/>
                <a:uLnTx/>
                <a:uFillTx/>
              </a:rPr>
              <a:t>.</a:t>
            </a:r>
            <a:endParaRPr kumimoji="0" lang="en-GB" sz="2200" b="0" i="0" u="none" strike="noStrike" kern="0" cap="none" spc="0" normalizeH="0" baseline="0" noProof="0" dirty="0">
              <a:ln>
                <a:noFill/>
              </a:ln>
              <a:solidFill>
                <a:prstClr val="black"/>
              </a:solidFill>
              <a:effectLst/>
              <a:uLnTx/>
              <a:uFillTx/>
              <a:latin typeface="Tw Cen MT" panose="020B0602020104020603"/>
            </a:endParaRPr>
          </a:p>
        </p:txBody>
      </p:sp>
      <p:pic>
        <p:nvPicPr>
          <p:cNvPr id="44" name="Picture 43">
            <a:extLst>
              <a:ext uri="{FF2B5EF4-FFF2-40B4-BE49-F238E27FC236}">
                <a16:creationId xmlns:a16="http://schemas.microsoft.com/office/drawing/2014/main" id="{44FE558E-65F3-406A-8938-D8378F5E25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8714" y="4115794"/>
            <a:ext cx="522871" cy="544657"/>
          </a:xfrm>
          <a:prstGeom prst="rect">
            <a:avLst/>
          </a:prstGeom>
        </p:spPr>
      </p:pic>
      <p:sp>
        <p:nvSpPr>
          <p:cNvPr id="45" name="TextBox 44">
            <a:extLst>
              <a:ext uri="{FF2B5EF4-FFF2-40B4-BE49-F238E27FC236}">
                <a16:creationId xmlns:a16="http://schemas.microsoft.com/office/drawing/2014/main" id="{348ACFB9-89FA-4FDF-8D53-2A734AEFB4E3}"/>
              </a:ext>
            </a:extLst>
          </p:cNvPr>
          <p:cNvSpPr txBox="1"/>
          <p:nvPr/>
        </p:nvSpPr>
        <p:spPr>
          <a:xfrm>
            <a:off x="632319" y="623793"/>
            <a:ext cx="152907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err="1">
                <a:ln>
                  <a:noFill/>
                </a:ln>
                <a:solidFill>
                  <a:srgbClr val="002060"/>
                </a:solidFill>
                <a:effectLst/>
                <a:uLnTx/>
                <a:uFillTx/>
              </a:rPr>
              <a:t>Escucha</a:t>
            </a:r>
            <a:r>
              <a:rPr kumimoji="0" lang="en-GB" sz="2200" b="1" i="1" u="none" strike="noStrike" kern="0" cap="none" spc="0" normalizeH="0" baseline="0" noProof="0" dirty="0">
                <a:ln>
                  <a:noFill/>
                </a:ln>
                <a:solidFill>
                  <a:srgbClr val="002060"/>
                </a:solidFill>
                <a:effectLst/>
                <a:uLnTx/>
                <a:uFillTx/>
              </a:rPr>
              <a:t>.</a:t>
            </a:r>
            <a:endParaRPr kumimoji="0" lang="en-GB" sz="2200" b="0" i="0" u="none" strike="noStrike" kern="0" cap="none" spc="0" normalizeH="0" baseline="0" noProof="0" dirty="0">
              <a:ln>
                <a:noFill/>
              </a:ln>
              <a:solidFill>
                <a:prstClr val="black"/>
              </a:solidFill>
              <a:effectLst/>
              <a:uLnTx/>
              <a:uFillTx/>
              <a:latin typeface="Tw Cen MT" panose="020B0602020104020603"/>
            </a:endParaRPr>
          </a:p>
        </p:txBody>
      </p:sp>
      <p:sp>
        <p:nvSpPr>
          <p:cNvPr id="46" name="TextBox 45">
            <a:extLst>
              <a:ext uri="{FF2B5EF4-FFF2-40B4-BE49-F238E27FC236}">
                <a16:creationId xmlns:a16="http://schemas.microsoft.com/office/drawing/2014/main" id="{F2E90BBC-02C5-4358-8069-04CC9DF268D5}"/>
              </a:ext>
            </a:extLst>
          </p:cNvPr>
          <p:cNvSpPr txBox="1"/>
          <p:nvPr/>
        </p:nvSpPr>
        <p:spPr>
          <a:xfrm>
            <a:off x="2014082" y="636895"/>
            <a:ext cx="389175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rPr>
              <a:t>Which word is missing?</a:t>
            </a:r>
            <a:endParaRPr kumimoji="0" lang="en-GB" sz="2200" b="0" i="0" u="none" strike="noStrike" kern="0" cap="none" spc="0" normalizeH="0" baseline="0" noProof="0" dirty="0">
              <a:ln>
                <a:noFill/>
              </a:ln>
              <a:solidFill>
                <a:prstClr val="black"/>
              </a:solidFill>
              <a:effectLst/>
              <a:uLnTx/>
              <a:uFillTx/>
              <a:latin typeface="Tw Cen MT" panose="020B0602020104020603"/>
            </a:endParaRPr>
          </a:p>
        </p:txBody>
      </p:sp>
      <p:sp>
        <p:nvSpPr>
          <p:cNvPr id="47" name="TextBox 46">
            <a:extLst>
              <a:ext uri="{FF2B5EF4-FFF2-40B4-BE49-F238E27FC236}">
                <a16:creationId xmlns:a16="http://schemas.microsoft.com/office/drawing/2014/main" id="{49D5E97C-E328-43D7-AD70-A2492A85F4BB}"/>
              </a:ext>
            </a:extLst>
          </p:cNvPr>
          <p:cNvSpPr txBox="1"/>
          <p:nvPr/>
        </p:nvSpPr>
        <p:spPr>
          <a:xfrm>
            <a:off x="608081" y="1129796"/>
            <a:ext cx="389175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err="1">
                <a:ln>
                  <a:noFill/>
                </a:ln>
                <a:solidFill>
                  <a:srgbClr val="002060"/>
                </a:solidFill>
                <a:effectLst/>
                <a:uLnTx/>
                <a:uFillTx/>
              </a:rPr>
              <a:t>Escucha</a:t>
            </a:r>
            <a:r>
              <a:rPr kumimoji="0" lang="en-GB" sz="2200" b="1" i="1" u="none" strike="noStrike" kern="0" cap="none" spc="0" normalizeH="0" baseline="0" noProof="0" dirty="0">
                <a:ln>
                  <a:noFill/>
                </a:ln>
                <a:solidFill>
                  <a:srgbClr val="002060"/>
                </a:solidFill>
                <a:effectLst/>
                <a:uLnTx/>
                <a:uFillTx/>
              </a:rPr>
              <a:t> </a:t>
            </a:r>
            <a:r>
              <a:rPr kumimoji="0" lang="en-GB" sz="2200" b="1" i="1" u="none" strike="noStrike" kern="0" cap="none" spc="0" normalizeH="0" baseline="0" noProof="0" dirty="0" err="1">
                <a:ln>
                  <a:noFill/>
                </a:ln>
                <a:solidFill>
                  <a:srgbClr val="002060"/>
                </a:solidFill>
                <a:effectLst/>
                <a:uLnTx/>
                <a:uFillTx/>
              </a:rPr>
              <a:t>otra</a:t>
            </a:r>
            <a:r>
              <a:rPr kumimoji="0" lang="en-GB" sz="2200" b="1" i="1" u="none" strike="noStrike" kern="0" cap="none" spc="0" normalizeH="0" baseline="0" noProof="0" dirty="0">
                <a:ln>
                  <a:noFill/>
                </a:ln>
                <a:solidFill>
                  <a:srgbClr val="002060"/>
                </a:solidFill>
                <a:effectLst/>
                <a:uLnTx/>
                <a:uFillTx/>
              </a:rPr>
              <a:t> </a:t>
            </a:r>
            <a:r>
              <a:rPr kumimoji="0" lang="en-GB" sz="2200" b="1" i="1" u="none" strike="noStrike" kern="0" cap="none" spc="0" normalizeH="0" baseline="0" noProof="0" dirty="0" err="1">
                <a:ln>
                  <a:noFill/>
                </a:ln>
                <a:solidFill>
                  <a:srgbClr val="002060"/>
                </a:solidFill>
                <a:effectLst/>
                <a:uLnTx/>
                <a:uFillTx/>
              </a:rPr>
              <a:t>vez</a:t>
            </a:r>
            <a:r>
              <a:rPr kumimoji="0" lang="en-GB" sz="2200" b="1" i="1" u="none" strike="noStrike" kern="0" cap="none" spc="0" normalizeH="0" baseline="0" noProof="0" dirty="0">
                <a:ln>
                  <a:noFill/>
                </a:ln>
                <a:solidFill>
                  <a:srgbClr val="002060"/>
                </a:solidFill>
                <a:effectLst/>
                <a:uLnTx/>
                <a:uFillTx/>
              </a:rPr>
              <a:t>. </a:t>
            </a:r>
            <a:endParaRPr kumimoji="0" lang="en-GB" sz="2200" b="0" i="0" u="none" strike="noStrike" kern="0" cap="none" spc="0" normalizeH="0" baseline="0" noProof="0" dirty="0">
              <a:ln>
                <a:noFill/>
              </a:ln>
              <a:solidFill>
                <a:prstClr val="black"/>
              </a:solidFill>
              <a:effectLst/>
              <a:uLnTx/>
              <a:uFillTx/>
              <a:latin typeface="Tw Cen MT" panose="020B0602020104020603"/>
            </a:endParaRPr>
          </a:p>
        </p:txBody>
      </p:sp>
      <p:sp>
        <p:nvSpPr>
          <p:cNvPr id="48" name="TextBox 47">
            <a:extLst>
              <a:ext uri="{FF2B5EF4-FFF2-40B4-BE49-F238E27FC236}">
                <a16:creationId xmlns:a16="http://schemas.microsoft.com/office/drawing/2014/main" id="{F5BDEFD7-2A63-4382-A1AF-7E64772441B7}"/>
              </a:ext>
            </a:extLst>
          </p:cNvPr>
          <p:cNvSpPr txBox="1"/>
          <p:nvPr/>
        </p:nvSpPr>
        <p:spPr>
          <a:xfrm>
            <a:off x="3093749" y="1121823"/>
            <a:ext cx="68840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rPr>
              <a:t>Write the word that ‘la’ or ‘</a:t>
            </a:r>
            <a:r>
              <a:rPr kumimoji="0" lang="en-GB" sz="2200" b="1" i="1" u="none" strike="noStrike" kern="0" cap="none" spc="0" normalizeH="0" baseline="0" noProof="0" dirty="0" err="1">
                <a:ln>
                  <a:noFill/>
                </a:ln>
                <a:solidFill>
                  <a:srgbClr val="002060"/>
                </a:solidFill>
                <a:effectLst/>
                <a:uLnTx/>
                <a:uFillTx/>
              </a:rPr>
              <a:t>una</a:t>
            </a:r>
            <a:r>
              <a:rPr kumimoji="0" lang="en-GB" sz="2200" b="1" i="1" u="none" strike="noStrike" kern="0" cap="none" spc="0" normalizeH="0" baseline="0" noProof="0" dirty="0">
                <a:ln>
                  <a:noFill/>
                </a:ln>
                <a:solidFill>
                  <a:srgbClr val="002060"/>
                </a:solidFill>
                <a:effectLst/>
                <a:uLnTx/>
                <a:uFillTx/>
              </a:rPr>
              <a:t>’ refers to.</a:t>
            </a:r>
            <a:endParaRPr kumimoji="0" lang="en-GB" sz="2200" b="0" i="0" u="none" strike="noStrike" kern="0" cap="none" spc="0" normalizeH="0" baseline="0" noProof="0" dirty="0">
              <a:ln>
                <a:noFill/>
              </a:ln>
              <a:solidFill>
                <a:prstClr val="black"/>
              </a:solidFill>
              <a:effectLst/>
              <a:uLnTx/>
              <a:uFillTx/>
              <a:latin typeface="Tw Cen MT" panose="020B0602020104020603"/>
            </a:endParaRPr>
          </a:p>
        </p:txBody>
      </p:sp>
      <p:sp>
        <p:nvSpPr>
          <p:cNvPr id="49" name="TextBox 48">
            <a:extLst>
              <a:ext uri="{FF2B5EF4-FFF2-40B4-BE49-F238E27FC236}">
                <a16:creationId xmlns:a16="http://schemas.microsoft.com/office/drawing/2014/main" id="{E961F025-918B-444A-9EC2-BEF4A88AAB77}"/>
              </a:ext>
            </a:extLst>
          </p:cNvPr>
          <p:cNvSpPr txBox="1"/>
          <p:nvPr/>
        </p:nvSpPr>
        <p:spPr>
          <a:xfrm>
            <a:off x="6753726" y="2574448"/>
            <a:ext cx="27432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tienda</a:t>
            </a:r>
            <a:r>
              <a:rPr kumimoji="0" lang="en-GB" sz="2000" b="0" i="0" u="none" strike="noStrike" kern="0" cap="none" spc="0" normalizeH="0" baseline="0" noProof="0" dirty="0">
                <a:ln>
                  <a:noFill/>
                </a:ln>
                <a:solidFill>
                  <a:srgbClr val="002060"/>
                </a:solidFill>
                <a:effectLst/>
                <a:uLnTx/>
                <a:uFillTx/>
              </a:rPr>
              <a:t> de </a:t>
            </a:r>
            <a:r>
              <a:rPr kumimoji="0" lang="en-GB" sz="2000" b="0" i="0" u="none" strike="noStrike" kern="0" cap="none" spc="0" normalizeH="0" baseline="0" noProof="0" dirty="0" err="1">
                <a:ln>
                  <a:noFill/>
                </a:ln>
                <a:solidFill>
                  <a:srgbClr val="002060"/>
                </a:solidFill>
                <a:effectLst/>
                <a:uLnTx/>
                <a:uFillTx/>
              </a:rPr>
              <a:t>música</a:t>
            </a:r>
            <a:endParaRPr kumimoji="0" lang="en-GB" sz="2000" b="0" i="0" u="none" strike="noStrike" kern="0" cap="none" spc="0" normalizeH="0" baseline="0" noProof="0" dirty="0">
              <a:ln>
                <a:noFill/>
              </a:ln>
              <a:solidFill>
                <a:srgbClr val="002060"/>
              </a:solidFill>
              <a:effectLst/>
              <a:uLnTx/>
              <a:uFillTx/>
            </a:endParaRPr>
          </a:p>
        </p:txBody>
      </p:sp>
      <p:sp>
        <p:nvSpPr>
          <p:cNvPr id="50" name="TextBox 49">
            <a:extLst>
              <a:ext uri="{FF2B5EF4-FFF2-40B4-BE49-F238E27FC236}">
                <a16:creationId xmlns:a16="http://schemas.microsoft.com/office/drawing/2014/main" id="{15740ECB-5ECD-477A-A1FA-A3BACD65C8A8}"/>
              </a:ext>
            </a:extLst>
          </p:cNvPr>
          <p:cNvSpPr txBox="1"/>
          <p:nvPr/>
        </p:nvSpPr>
        <p:spPr>
          <a:xfrm>
            <a:off x="7524589" y="3062891"/>
            <a:ext cx="27432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iglesia</a:t>
            </a:r>
            <a:endParaRPr kumimoji="0" lang="en-GB" sz="2000" b="0" i="0" u="none" strike="noStrike" kern="0" cap="none" spc="0" normalizeH="0" baseline="0" noProof="0" dirty="0">
              <a:ln>
                <a:noFill/>
              </a:ln>
              <a:solidFill>
                <a:srgbClr val="002060"/>
              </a:solidFill>
              <a:effectLst/>
              <a:uLnTx/>
              <a:uFillTx/>
            </a:endParaRPr>
          </a:p>
        </p:txBody>
      </p:sp>
      <p:sp>
        <p:nvSpPr>
          <p:cNvPr id="51" name="TextBox 50">
            <a:extLst>
              <a:ext uri="{FF2B5EF4-FFF2-40B4-BE49-F238E27FC236}">
                <a16:creationId xmlns:a16="http://schemas.microsoft.com/office/drawing/2014/main" id="{D9817C6A-096A-46B0-B453-9D9308B14FB8}"/>
              </a:ext>
            </a:extLst>
          </p:cNvPr>
          <p:cNvSpPr txBox="1"/>
          <p:nvPr/>
        </p:nvSpPr>
        <p:spPr>
          <a:xfrm>
            <a:off x="7524589" y="3607548"/>
            <a:ext cx="114219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plaza</a:t>
            </a:r>
          </a:p>
        </p:txBody>
      </p:sp>
      <p:sp>
        <p:nvSpPr>
          <p:cNvPr id="52" name="TextBox 51">
            <a:extLst>
              <a:ext uri="{FF2B5EF4-FFF2-40B4-BE49-F238E27FC236}">
                <a16:creationId xmlns:a16="http://schemas.microsoft.com/office/drawing/2014/main" id="{0B0F3156-057E-42F5-9816-B6C173BEC44C}"/>
              </a:ext>
            </a:extLst>
          </p:cNvPr>
          <p:cNvSpPr txBox="1"/>
          <p:nvPr/>
        </p:nvSpPr>
        <p:spPr>
          <a:xfrm>
            <a:off x="7554230" y="4139217"/>
            <a:ext cx="114219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chica</a:t>
            </a:r>
            <a:endParaRPr kumimoji="0" lang="en-GB" sz="2000" b="0" i="0" u="none" strike="noStrike" kern="0" cap="none" spc="0" normalizeH="0" baseline="0" noProof="0" dirty="0">
              <a:ln>
                <a:noFill/>
              </a:ln>
              <a:solidFill>
                <a:srgbClr val="002060"/>
              </a:solidFill>
              <a:effectLst/>
              <a:uLnTx/>
              <a:uFillTx/>
            </a:endParaRPr>
          </a:p>
        </p:txBody>
      </p:sp>
      <p:sp>
        <p:nvSpPr>
          <p:cNvPr id="53" name="TextBox 52">
            <a:extLst>
              <a:ext uri="{FF2B5EF4-FFF2-40B4-BE49-F238E27FC236}">
                <a16:creationId xmlns:a16="http://schemas.microsoft.com/office/drawing/2014/main" id="{5F7749C5-BF7A-46BE-BCE8-4A538BE42B35}"/>
              </a:ext>
            </a:extLst>
          </p:cNvPr>
          <p:cNvSpPr txBox="1"/>
          <p:nvPr/>
        </p:nvSpPr>
        <p:spPr>
          <a:xfrm>
            <a:off x="7524589" y="4660451"/>
            <a:ext cx="15601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escuela</a:t>
            </a:r>
            <a:endParaRPr kumimoji="0" lang="en-GB" sz="2000" b="0" i="0" u="none" strike="noStrike" kern="0" cap="none" spc="0" normalizeH="0" baseline="0" noProof="0" dirty="0">
              <a:ln>
                <a:noFill/>
              </a:ln>
              <a:solidFill>
                <a:srgbClr val="002060"/>
              </a:solidFill>
              <a:effectLst/>
              <a:uLnTx/>
              <a:uFillTx/>
            </a:endParaRPr>
          </a:p>
        </p:txBody>
      </p:sp>
      <p:sp>
        <p:nvSpPr>
          <p:cNvPr id="54" name="Title 53">
            <a:extLst>
              <a:ext uri="{FF2B5EF4-FFF2-40B4-BE49-F238E27FC236}">
                <a16:creationId xmlns:a16="http://schemas.microsoft.com/office/drawing/2014/main" id="{A3A86966-FE91-4FFF-B66B-FDD638EA5D51}"/>
              </a:ext>
            </a:extLst>
          </p:cNvPr>
          <p:cNvSpPr>
            <a:spLocks noGrp="1"/>
          </p:cNvSpPr>
          <p:nvPr>
            <p:ph type="title"/>
          </p:nvPr>
        </p:nvSpPr>
        <p:spPr>
          <a:xfrm>
            <a:off x="10202211" y="-182336"/>
            <a:ext cx="2039319" cy="1325563"/>
          </a:xfrm>
        </p:spPr>
        <p:txBody>
          <a:bodyPr/>
          <a:lstStyle/>
          <a:p>
            <a:pPr algn="ct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effectLst/>
            </a:endParaRPr>
          </a:p>
        </p:txBody>
      </p:sp>
    </p:spTree>
    <p:extLst>
      <p:ext uri="{BB962C8B-B14F-4D97-AF65-F5344CB8AC3E}">
        <p14:creationId xmlns:p14="http://schemas.microsoft.com/office/powerpoint/2010/main" val="77722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6" grpId="0"/>
      <p:bldP spid="47" grpId="0"/>
      <p:bldP spid="48" grpId="0"/>
      <p:bldP spid="49" grpId="0"/>
      <p:bldP spid="50" grpId="0"/>
      <p:bldP spid="51" grpId="0"/>
      <p:bldP spid="52" grpId="0"/>
      <p:bldP spid="5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E79FBF09-EF81-4620-B7F2-E62D0A05691B}"/>
              </a:ext>
            </a:extLst>
          </p:cNvPr>
          <p:cNvSpPr txBox="1"/>
          <p:nvPr/>
        </p:nvSpPr>
        <p:spPr>
          <a:xfrm>
            <a:off x="643590" y="120948"/>
            <a:ext cx="941163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err="1">
                <a:ln>
                  <a:noFill/>
                </a:ln>
                <a:solidFill>
                  <a:srgbClr val="002060"/>
                </a:solidFill>
                <a:effectLst/>
                <a:uLnTx/>
                <a:uFillTx/>
              </a:rPr>
              <a:t>Tienes</a:t>
            </a:r>
            <a:r>
              <a:rPr kumimoji="0" lang="en-GB" sz="2200" b="1" i="1" u="none" strike="noStrike" kern="0" cap="none" spc="0" normalizeH="0" baseline="0" noProof="0" dirty="0">
                <a:ln>
                  <a:noFill/>
                </a:ln>
                <a:solidFill>
                  <a:srgbClr val="002060"/>
                </a:solidFill>
                <a:effectLst/>
                <a:uLnTx/>
                <a:uFillTx/>
              </a:rPr>
              <a:t> amigos en </a:t>
            </a:r>
            <a:r>
              <a:rPr kumimoji="0" lang="en-GB" sz="2200" b="1" i="1" u="none" strike="noStrike" kern="0" cap="none" spc="0" normalizeH="0" baseline="0" noProof="0" dirty="0" err="1">
                <a:ln>
                  <a:noFill/>
                </a:ln>
                <a:solidFill>
                  <a:srgbClr val="002060"/>
                </a:solidFill>
                <a:effectLst/>
                <a:uLnTx/>
                <a:uFillTx/>
              </a:rPr>
              <a:t>diferentes</a:t>
            </a:r>
            <a:r>
              <a:rPr kumimoji="0" lang="en-GB" sz="2200" b="1" i="1" u="none" strike="noStrike" kern="0" cap="none" spc="0" normalizeH="0" baseline="0" noProof="0" dirty="0">
                <a:ln>
                  <a:noFill/>
                </a:ln>
                <a:solidFill>
                  <a:srgbClr val="002060"/>
                </a:solidFill>
                <a:effectLst/>
                <a:uLnTx/>
                <a:uFillTx/>
              </a:rPr>
              <a:t> </a:t>
            </a:r>
            <a:r>
              <a:rPr kumimoji="0" lang="en-GB" sz="2200" b="1" i="1" u="none" strike="noStrike" kern="0" cap="none" spc="0" normalizeH="0" baseline="0" noProof="0" dirty="0" err="1">
                <a:ln>
                  <a:noFill/>
                </a:ln>
                <a:solidFill>
                  <a:srgbClr val="002060"/>
                </a:solidFill>
                <a:effectLst/>
                <a:uLnTx/>
                <a:uFillTx/>
              </a:rPr>
              <a:t>ciudades</a:t>
            </a:r>
            <a:r>
              <a:rPr kumimoji="0" lang="en-GB" sz="2200" b="1" i="1" u="none" strike="noStrike" kern="0" cap="none" spc="0" normalizeH="0" baseline="0" noProof="0" dirty="0">
                <a:ln>
                  <a:noFill/>
                </a:ln>
                <a:solidFill>
                  <a:srgbClr val="002060"/>
                </a:solidFill>
                <a:effectLst/>
                <a:uLnTx/>
                <a:uFillTx/>
              </a:rPr>
              <a:t> de </a:t>
            </a:r>
            <a:r>
              <a:rPr kumimoji="0" lang="en-GB" sz="2200" b="1" i="1" u="none" strike="noStrike" kern="0" cap="none" spc="0" normalizeH="0" baseline="0" noProof="0" dirty="0" err="1">
                <a:ln>
                  <a:noFill/>
                </a:ln>
                <a:solidFill>
                  <a:srgbClr val="002060"/>
                </a:solidFill>
                <a:effectLst/>
                <a:uLnTx/>
                <a:uFillTx/>
              </a:rPr>
              <a:t>España</a:t>
            </a:r>
            <a:r>
              <a:rPr kumimoji="0" lang="en-GB" sz="2200" b="1" i="1" u="none" strike="noStrike" kern="0" cap="none" spc="0" normalizeH="0" baseline="0" noProof="0" dirty="0">
                <a:ln>
                  <a:noFill/>
                </a:ln>
                <a:solidFill>
                  <a:srgbClr val="002060"/>
                </a:solidFill>
                <a:effectLst/>
                <a:uLnTx/>
                <a:uFillTx/>
              </a:rPr>
              <a:t>.</a:t>
            </a:r>
            <a:endParaRPr kumimoji="0" lang="en-GB" sz="2200" b="0" i="0" u="none" strike="noStrike" kern="0" cap="none" spc="0" normalizeH="0" baseline="0" noProof="0" dirty="0">
              <a:ln>
                <a:noFill/>
              </a:ln>
              <a:solidFill>
                <a:prstClr val="black"/>
              </a:solidFill>
              <a:effectLst/>
              <a:uLnTx/>
              <a:uFillTx/>
              <a:latin typeface="Tw Cen MT" panose="020B0602020104020603"/>
            </a:endParaRPr>
          </a:p>
        </p:txBody>
      </p:sp>
      <p:sp>
        <p:nvSpPr>
          <p:cNvPr id="9" name="TextBox 8">
            <a:extLst>
              <a:ext uri="{FF2B5EF4-FFF2-40B4-BE49-F238E27FC236}">
                <a16:creationId xmlns:a16="http://schemas.microsoft.com/office/drawing/2014/main" id="{83B9B081-84CA-47F4-8996-958FC388AFDC}"/>
              </a:ext>
            </a:extLst>
          </p:cNvPr>
          <p:cNvSpPr txBox="1"/>
          <p:nvPr/>
        </p:nvSpPr>
        <p:spPr>
          <a:xfrm>
            <a:off x="2014082" y="636895"/>
            <a:ext cx="389175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rPr>
              <a:t>Which word is missing?</a:t>
            </a:r>
            <a:endParaRPr kumimoji="0" lang="en-GB" sz="2200" b="0" i="0" u="none" strike="noStrike" kern="0" cap="none" spc="0" normalizeH="0" baseline="0" noProof="0" dirty="0">
              <a:ln>
                <a:noFill/>
              </a:ln>
              <a:solidFill>
                <a:prstClr val="black"/>
              </a:solidFill>
              <a:effectLst/>
              <a:uLnTx/>
              <a:uFillTx/>
              <a:latin typeface="Tw Cen MT" panose="020B0602020104020603"/>
            </a:endParaRPr>
          </a:p>
        </p:txBody>
      </p:sp>
      <p:graphicFrame>
        <p:nvGraphicFramePr>
          <p:cNvPr id="10" name="Table 9">
            <a:extLst>
              <a:ext uri="{FF2B5EF4-FFF2-40B4-BE49-F238E27FC236}">
                <a16:creationId xmlns:a16="http://schemas.microsoft.com/office/drawing/2014/main" id="{FA898D04-DB11-4DBE-91F9-3E50D7933AB0}"/>
              </a:ext>
            </a:extLst>
          </p:cNvPr>
          <p:cNvGraphicFramePr>
            <a:graphicFrameLocks noGrp="1"/>
          </p:cNvGraphicFramePr>
          <p:nvPr>
            <p:extLst>
              <p:ext uri="{D42A27DB-BD31-4B8C-83A1-F6EECF244321}">
                <p14:modId xmlns:p14="http://schemas.microsoft.com/office/powerpoint/2010/main" val="3347559834"/>
              </p:ext>
            </p:extLst>
          </p:nvPr>
        </p:nvGraphicFramePr>
        <p:xfrm>
          <a:off x="2977863" y="1995476"/>
          <a:ext cx="6465672" cy="3121785"/>
        </p:xfrm>
        <a:graphic>
          <a:graphicData uri="http://schemas.openxmlformats.org/drawingml/2006/table">
            <a:tbl>
              <a:tblPr firstRow="1" bandRow="1"/>
              <a:tblGrid>
                <a:gridCol w="1165975">
                  <a:extLst>
                    <a:ext uri="{9D8B030D-6E8A-4147-A177-3AD203B41FA5}">
                      <a16:colId xmlns:a16="http://schemas.microsoft.com/office/drawing/2014/main" val="3826511760"/>
                    </a:ext>
                  </a:extLst>
                </a:gridCol>
                <a:gridCol w="970585">
                  <a:extLst>
                    <a:ext uri="{9D8B030D-6E8A-4147-A177-3AD203B41FA5}">
                      <a16:colId xmlns:a16="http://schemas.microsoft.com/office/drawing/2014/main" val="2766133930"/>
                    </a:ext>
                  </a:extLst>
                </a:gridCol>
                <a:gridCol w="1000125">
                  <a:extLst>
                    <a:ext uri="{9D8B030D-6E8A-4147-A177-3AD203B41FA5}">
                      <a16:colId xmlns:a16="http://schemas.microsoft.com/office/drawing/2014/main" val="1055200239"/>
                    </a:ext>
                  </a:extLst>
                </a:gridCol>
                <a:gridCol w="3328987">
                  <a:extLst>
                    <a:ext uri="{9D8B030D-6E8A-4147-A177-3AD203B41FA5}">
                      <a16:colId xmlns:a16="http://schemas.microsoft.com/office/drawing/2014/main" val="2977474821"/>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la palabra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bl>
          </a:graphicData>
        </a:graphic>
      </p:graphicFrame>
      <p:sp>
        <p:nvSpPr>
          <p:cNvPr id="11" name="Action Button: Custom 6">
            <a:hlinkClick r:id="" action="ppaction://noaction" highlightClick="1">
              <a:snd r:embed="rId3" name="Pablo está en clase.wav"/>
            </a:hlinkClick>
            <a:extLst>
              <a:ext uri="{FF2B5EF4-FFF2-40B4-BE49-F238E27FC236}">
                <a16:creationId xmlns:a16="http://schemas.microsoft.com/office/drawing/2014/main" id="{95D19065-4099-406F-B026-BE3BD23E24C9}"/>
              </a:ext>
            </a:extLst>
          </p:cNvPr>
          <p:cNvSpPr/>
          <p:nvPr/>
        </p:nvSpPr>
        <p:spPr>
          <a:xfrm>
            <a:off x="3239410" y="258394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12" name="Action Button: Custom 7">
            <a:hlinkClick r:id="" action="ppaction://noaction" highlightClick="1">
              <a:snd r:embed="rId4" name="Amanda está en casa.wav"/>
            </a:hlinkClick>
            <a:extLst>
              <a:ext uri="{FF2B5EF4-FFF2-40B4-BE49-F238E27FC236}">
                <a16:creationId xmlns:a16="http://schemas.microsoft.com/office/drawing/2014/main" id="{DC688CEC-D2B1-436C-AB7B-0075F769CA72}"/>
              </a:ext>
            </a:extLst>
          </p:cNvPr>
          <p:cNvSpPr/>
          <p:nvPr/>
        </p:nvSpPr>
        <p:spPr>
          <a:xfrm>
            <a:off x="3239409" y="313551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13" name="Action Button: Custom 8">
            <a:hlinkClick r:id="" action="ppaction://noaction" highlightClick="1">
              <a:snd r:embed="rId5" name="Pepe está en Barcelona.wav"/>
            </a:hlinkClick>
            <a:extLst>
              <a:ext uri="{FF2B5EF4-FFF2-40B4-BE49-F238E27FC236}">
                <a16:creationId xmlns:a16="http://schemas.microsoft.com/office/drawing/2014/main" id="{7CB1AE51-05A3-4C95-976B-55A87E21F82F}"/>
              </a:ext>
            </a:extLst>
          </p:cNvPr>
          <p:cNvSpPr/>
          <p:nvPr/>
        </p:nvSpPr>
        <p:spPr>
          <a:xfrm>
            <a:off x="3226248" y="365645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14" name="Action Button: Custom 9">
            <a:hlinkClick r:id="" action="ppaction://noaction" highlightClick="1">
              <a:snd r:embed="rId6" name="Paula está en un café.wav"/>
            </a:hlinkClick>
            <a:extLst>
              <a:ext uri="{FF2B5EF4-FFF2-40B4-BE49-F238E27FC236}">
                <a16:creationId xmlns:a16="http://schemas.microsoft.com/office/drawing/2014/main" id="{BFF243BC-C10B-475F-95B5-C0FD380220C9}"/>
              </a:ext>
            </a:extLst>
          </p:cNvPr>
          <p:cNvSpPr/>
          <p:nvPr/>
        </p:nvSpPr>
        <p:spPr>
          <a:xfrm>
            <a:off x="3239409" y="417949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15" name="Action Button: Custom 10">
            <a:hlinkClick r:id="" action="ppaction://noaction" highlightClick="1">
              <a:snd r:embed="rId7" name="Alejandro está en una tienda de libros.wav"/>
            </a:hlinkClick>
            <a:extLst>
              <a:ext uri="{FF2B5EF4-FFF2-40B4-BE49-F238E27FC236}">
                <a16:creationId xmlns:a16="http://schemas.microsoft.com/office/drawing/2014/main" id="{EA0820AF-9C7B-4146-A8BE-3A5C305B1BCB}"/>
              </a:ext>
            </a:extLst>
          </p:cNvPr>
          <p:cNvSpPr/>
          <p:nvPr/>
        </p:nvSpPr>
        <p:spPr>
          <a:xfrm>
            <a:off x="3226247" y="468207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pic>
        <p:nvPicPr>
          <p:cNvPr id="16" name="Picture 15">
            <a:extLst>
              <a:ext uri="{FF2B5EF4-FFF2-40B4-BE49-F238E27FC236}">
                <a16:creationId xmlns:a16="http://schemas.microsoft.com/office/drawing/2014/main" id="{3B48732A-97F8-4067-9400-F40431121A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01943" y="2506991"/>
            <a:ext cx="522871" cy="544657"/>
          </a:xfrm>
          <a:prstGeom prst="rect">
            <a:avLst/>
          </a:prstGeom>
        </p:spPr>
      </p:pic>
      <p:pic>
        <p:nvPicPr>
          <p:cNvPr id="17" name="Picture 16">
            <a:extLst>
              <a:ext uri="{FF2B5EF4-FFF2-40B4-BE49-F238E27FC236}">
                <a16:creationId xmlns:a16="http://schemas.microsoft.com/office/drawing/2014/main" id="{FEFD5BF1-CB79-46ED-8FD1-6C866A85E6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9473" y="3023309"/>
            <a:ext cx="522871" cy="544657"/>
          </a:xfrm>
          <a:prstGeom prst="rect">
            <a:avLst/>
          </a:prstGeom>
        </p:spPr>
      </p:pic>
      <p:pic>
        <p:nvPicPr>
          <p:cNvPr id="18" name="Picture 17">
            <a:extLst>
              <a:ext uri="{FF2B5EF4-FFF2-40B4-BE49-F238E27FC236}">
                <a16:creationId xmlns:a16="http://schemas.microsoft.com/office/drawing/2014/main" id="{D1830BE8-91E8-4F38-BF58-A586B86F45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9473" y="3520931"/>
            <a:ext cx="522871" cy="544657"/>
          </a:xfrm>
          <a:prstGeom prst="rect">
            <a:avLst/>
          </a:prstGeom>
        </p:spPr>
      </p:pic>
      <p:pic>
        <p:nvPicPr>
          <p:cNvPr id="19" name="Picture 18">
            <a:extLst>
              <a:ext uri="{FF2B5EF4-FFF2-40B4-BE49-F238E27FC236}">
                <a16:creationId xmlns:a16="http://schemas.microsoft.com/office/drawing/2014/main" id="{3C2926DF-4B14-473E-98B8-0F2D90CCBF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1774" y="4589524"/>
            <a:ext cx="522871" cy="544657"/>
          </a:xfrm>
          <a:prstGeom prst="rect">
            <a:avLst/>
          </a:prstGeom>
        </p:spPr>
      </p:pic>
      <p:sp>
        <p:nvSpPr>
          <p:cNvPr id="20" name="TextBox 19">
            <a:extLst>
              <a:ext uri="{FF2B5EF4-FFF2-40B4-BE49-F238E27FC236}">
                <a16:creationId xmlns:a16="http://schemas.microsoft.com/office/drawing/2014/main" id="{07C27982-1F24-427D-829E-F364E836D10B}"/>
              </a:ext>
            </a:extLst>
          </p:cNvPr>
          <p:cNvSpPr txBox="1"/>
          <p:nvPr/>
        </p:nvSpPr>
        <p:spPr>
          <a:xfrm>
            <a:off x="4419377" y="2016831"/>
            <a:ext cx="6054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el</a:t>
            </a:r>
          </a:p>
        </p:txBody>
      </p:sp>
      <p:sp>
        <p:nvSpPr>
          <p:cNvPr id="21" name="TextBox 20">
            <a:extLst>
              <a:ext uri="{FF2B5EF4-FFF2-40B4-BE49-F238E27FC236}">
                <a16:creationId xmlns:a16="http://schemas.microsoft.com/office/drawing/2014/main" id="{C9BD6C82-399E-4E0C-BDA4-2CA465898084}"/>
              </a:ext>
            </a:extLst>
          </p:cNvPr>
          <p:cNvSpPr txBox="1"/>
          <p:nvPr/>
        </p:nvSpPr>
        <p:spPr>
          <a:xfrm>
            <a:off x="5349406" y="2029800"/>
            <a:ext cx="86129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un</a:t>
            </a:r>
          </a:p>
        </p:txBody>
      </p:sp>
      <p:pic>
        <p:nvPicPr>
          <p:cNvPr id="22" name="Picture 21">
            <a:extLst>
              <a:ext uri="{FF2B5EF4-FFF2-40B4-BE49-F238E27FC236}">
                <a16:creationId xmlns:a16="http://schemas.microsoft.com/office/drawing/2014/main" id="{4F1C23E9-A9DE-476E-82BB-327F7E5F58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5211" y="4076212"/>
            <a:ext cx="522871" cy="544657"/>
          </a:xfrm>
          <a:prstGeom prst="rect">
            <a:avLst/>
          </a:prstGeom>
        </p:spPr>
      </p:pic>
      <p:sp>
        <p:nvSpPr>
          <p:cNvPr id="23" name="TextBox 22">
            <a:extLst>
              <a:ext uri="{FF2B5EF4-FFF2-40B4-BE49-F238E27FC236}">
                <a16:creationId xmlns:a16="http://schemas.microsoft.com/office/drawing/2014/main" id="{20E3D864-5AAF-48D6-8B7B-1009109DFF4C}"/>
              </a:ext>
            </a:extLst>
          </p:cNvPr>
          <p:cNvSpPr txBox="1"/>
          <p:nvPr/>
        </p:nvSpPr>
        <p:spPr>
          <a:xfrm>
            <a:off x="632319" y="623793"/>
            <a:ext cx="152907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err="1">
                <a:ln>
                  <a:noFill/>
                </a:ln>
                <a:solidFill>
                  <a:srgbClr val="002060"/>
                </a:solidFill>
                <a:effectLst/>
                <a:uLnTx/>
                <a:uFillTx/>
              </a:rPr>
              <a:t>Escucha</a:t>
            </a:r>
            <a:r>
              <a:rPr kumimoji="0" lang="en-GB" sz="2200" b="1" i="1" u="none" strike="noStrike" kern="0" cap="none" spc="0" normalizeH="0" baseline="0" noProof="0" dirty="0">
                <a:ln>
                  <a:noFill/>
                </a:ln>
                <a:solidFill>
                  <a:srgbClr val="002060"/>
                </a:solidFill>
                <a:effectLst/>
                <a:uLnTx/>
                <a:uFillTx/>
              </a:rPr>
              <a:t>.</a:t>
            </a:r>
            <a:endParaRPr kumimoji="0" lang="en-GB" sz="2200" b="0" i="0" u="none" strike="noStrike" kern="0" cap="none" spc="0" normalizeH="0" baseline="0" noProof="0" dirty="0">
              <a:ln>
                <a:noFill/>
              </a:ln>
              <a:solidFill>
                <a:prstClr val="black"/>
              </a:solidFill>
              <a:effectLst/>
              <a:uLnTx/>
              <a:uFillTx/>
              <a:latin typeface="Tw Cen MT" panose="020B0602020104020603"/>
            </a:endParaRPr>
          </a:p>
        </p:txBody>
      </p:sp>
      <p:sp>
        <p:nvSpPr>
          <p:cNvPr id="24" name="TextBox 23">
            <a:extLst>
              <a:ext uri="{FF2B5EF4-FFF2-40B4-BE49-F238E27FC236}">
                <a16:creationId xmlns:a16="http://schemas.microsoft.com/office/drawing/2014/main" id="{3B1ABF4D-C0B7-4854-BAE1-1BDF99385E6D}"/>
              </a:ext>
            </a:extLst>
          </p:cNvPr>
          <p:cNvSpPr txBox="1"/>
          <p:nvPr/>
        </p:nvSpPr>
        <p:spPr>
          <a:xfrm>
            <a:off x="608081" y="1129796"/>
            <a:ext cx="389175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err="1">
                <a:ln>
                  <a:noFill/>
                </a:ln>
                <a:solidFill>
                  <a:srgbClr val="002060"/>
                </a:solidFill>
                <a:effectLst/>
                <a:uLnTx/>
                <a:uFillTx/>
              </a:rPr>
              <a:t>Escucha</a:t>
            </a:r>
            <a:r>
              <a:rPr kumimoji="0" lang="en-GB" sz="2200" b="1" i="1" u="none" strike="noStrike" kern="0" cap="none" spc="0" normalizeH="0" baseline="0" noProof="0" dirty="0">
                <a:ln>
                  <a:noFill/>
                </a:ln>
                <a:solidFill>
                  <a:srgbClr val="002060"/>
                </a:solidFill>
                <a:effectLst/>
                <a:uLnTx/>
                <a:uFillTx/>
              </a:rPr>
              <a:t> </a:t>
            </a:r>
            <a:r>
              <a:rPr kumimoji="0" lang="en-GB" sz="2200" b="1" i="1" u="none" strike="noStrike" kern="0" cap="none" spc="0" normalizeH="0" baseline="0" noProof="0" dirty="0" err="1">
                <a:ln>
                  <a:noFill/>
                </a:ln>
                <a:solidFill>
                  <a:srgbClr val="002060"/>
                </a:solidFill>
                <a:effectLst/>
                <a:uLnTx/>
                <a:uFillTx/>
              </a:rPr>
              <a:t>otra</a:t>
            </a:r>
            <a:r>
              <a:rPr kumimoji="0" lang="en-GB" sz="2200" b="1" i="1" u="none" strike="noStrike" kern="0" cap="none" spc="0" normalizeH="0" baseline="0" noProof="0" dirty="0">
                <a:ln>
                  <a:noFill/>
                </a:ln>
                <a:solidFill>
                  <a:srgbClr val="002060"/>
                </a:solidFill>
                <a:effectLst/>
                <a:uLnTx/>
                <a:uFillTx/>
              </a:rPr>
              <a:t> </a:t>
            </a:r>
            <a:r>
              <a:rPr kumimoji="0" lang="en-GB" sz="2200" b="1" i="1" u="none" strike="noStrike" kern="0" cap="none" spc="0" normalizeH="0" baseline="0" noProof="0" dirty="0" err="1">
                <a:ln>
                  <a:noFill/>
                </a:ln>
                <a:solidFill>
                  <a:srgbClr val="002060"/>
                </a:solidFill>
                <a:effectLst/>
                <a:uLnTx/>
                <a:uFillTx/>
              </a:rPr>
              <a:t>vez</a:t>
            </a:r>
            <a:r>
              <a:rPr kumimoji="0" lang="en-GB" sz="2200" b="1" i="1" u="none" strike="noStrike" kern="0" cap="none" spc="0" normalizeH="0" baseline="0" noProof="0" dirty="0">
                <a:ln>
                  <a:noFill/>
                </a:ln>
                <a:solidFill>
                  <a:srgbClr val="002060"/>
                </a:solidFill>
                <a:effectLst/>
                <a:uLnTx/>
                <a:uFillTx/>
              </a:rPr>
              <a:t>. </a:t>
            </a:r>
            <a:endParaRPr kumimoji="0" lang="en-GB" sz="2200" b="0" i="0" u="none" strike="noStrike" kern="0" cap="none" spc="0" normalizeH="0" baseline="0" noProof="0" dirty="0">
              <a:ln>
                <a:noFill/>
              </a:ln>
              <a:solidFill>
                <a:prstClr val="black"/>
              </a:solidFill>
              <a:effectLst/>
              <a:uLnTx/>
              <a:uFillTx/>
              <a:latin typeface="Tw Cen MT" panose="020B0602020104020603"/>
            </a:endParaRPr>
          </a:p>
        </p:txBody>
      </p:sp>
      <p:sp>
        <p:nvSpPr>
          <p:cNvPr id="25" name="TextBox 24">
            <a:extLst>
              <a:ext uri="{FF2B5EF4-FFF2-40B4-BE49-F238E27FC236}">
                <a16:creationId xmlns:a16="http://schemas.microsoft.com/office/drawing/2014/main" id="{6BEBB0BB-09A7-4FAF-88BB-6B838B5B77C7}"/>
              </a:ext>
            </a:extLst>
          </p:cNvPr>
          <p:cNvSpPr txBox="1"/>
          <p:nvPr/>
        </p:nvSpPr>
        <p:spPr>
          <a:xfrm>
            <a:off x="3093749" y="1121823"/>
            <a:ext cx="68840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rPr>
              <a:t>Write the word that ‘el’ or ‘un’ refers to.</a:t>
            </a:r>
            <a:endParaRPr kumimoji="0" lang="en-GB" sz="2200" b="0" i="0" u="none" strike="noStrike" kern="0" cap="none" spc="0" normalizeH="0" baseline="0" noProof="0" dirty="0">
              <a:ln>
                <a:noFill/>
              </a:ln>
              <a:solidFill>
                <a:prstClr val="black"/>
              </a:solidFill>
              <a:effectLst/>
              <a:uLnTx/>
              <a:uFillTx/>
              <a:latin typeface="Tw Cen MT" panose="020B0602020104020603"/>
            </a:endParaRPr>
          </a:p>
        </p:txBody>
      </p:sp>
      <p:sp>
        <p:nvSpPr>
          <p:cNvPr id="26" name="TextBox 25">
            <a:extLst>
              <a:ext uri="{FF2B5EF4-FFF2-40B4-BE49-F238E27FC236}">
                <a16:creationId xmlns:a16="http://schemas.microsoft.com/office/drawing/2014/main" id="{C2D57FB8-096F-4B6F-B5F7-3D3C30A193E8}"/>
              </a:ext>
            </a:extLst>
          </p:cNvPr>
          <p:cNvSpPr txBox="1"/>
          <p:nvPr/>
        </p:nvSpPr>
        <p:spPr>
          <a:xfrm>
            <a:off x="7176246" y="2544017"/>
            <a:ext cx="15601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profesor</a:t>
            </a:r>
            <a:endParaRPr kumimoji="0" lang="en-GB" sz="2000" b="0" i="0" u="none" strike="noStrike" kern="0" cap="none" spc="0" normalizeH="0" baseline="0" noProof="0" dirty="0">
              <a:ln>
                <a:noFill/>
              </a:ln>
              <a:solidFill>
                <a:srgbClr val="002060"/>
              </a:solidFill>
              <a:effectLst/>
              <a:uLnTx/>
              <a:uFillTx/>
            </a:endParaRPr>
          </a:p>
        </p:txBody>
      </p:sp>
      <p:sp>
        <p:nvSpPr>
          <p:cNvPr id="27" name="TextBox 26">
            <a:extLst>
              <a:ext uri="{FF2B5EF4-FFF2-40B4-BE49-F238E27FC236}">
                <a16:creationId xmlns:a16="http://schemas.microsoft.com/office/drawing/2014/main" id="{7F162BA1-C751-4ED5-866E-7A8BB08AE36B}"/>
              </a:ext>
            </a:extLst>
          </p:cNvPr>
          <p:cNvSpPr txBox="1"/>
          <p:nvPr/>
        </p:nvSpPr>
        <p:spPr>
          <a:xfrm>
            <a:off x="7092886" y="3051648"/>
            <a:ext cx="15601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periódico</a:t>
            </a:r>
            <a:endParaRPr kumimoji="0" lang="en-GB" sz="2000" b="0" i="0" u="none" strike="noStrike" kern="0" cap="none" spc="0" normalizeH="0" baseline="0" noProof="0" dirty="0">
              <a:ln>
                <a:noFill/>
              </a:ln>
              <a:solidFill>
                <a:srgbClr val="002060"/>
              </a:solidFill>
              <a:effectLst/>
              <a:uLnTx/>
              <a:uFillTx/>
            </a:endParaRPr>
          </a:p>
        </p:txBody>
      </p:sp>
      <p:sp>
        <p:nvSpPr>
          <p:cNvPr id="28" name="TextBox 27">
            <a:extLst>
              <a:ext uri="{FF2B5EF4-FFF2-40B4-BE49-F238E27FC236}">
                <a16:creationId xmlns:a16="http://schemas.microsoft.com/office/drawing/2014/main" id="{72BE09FF-C7A2-4D3B-AB8D-B5F9176B5547}"/>
              </a:ext>
            </a:extLst>
          </p:cNvPr>
          <p:cNvSpPr txBox="1"/>
          <p:nvPr/>
        </p:nvSpPr>
        <p:spPr>
          <a:xfrm>
            <a:off x="7338359" y="3584097"/>
            <a:ext cx="15601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teatro</a:t>
            </a:r>
            <a:endParaRPr kumimoji="0" lang="en-GB" sz="2000" b="0" i="0" u="none" strike="noStrike" kern="0" cap="none" spc="0" normalizeH="0" baseline="0" noProof="0" dirty="0">
              <a:ln>
                <a:noFill/>
              </a:ln>
              <a:solidFill>
                <a:srgbClr val="002060"/>
              </a:solidFill>
              <a:effectLst/>
              <a:uLnTx/>
              <a:uFillTx/>
            </a:endParaRPr>
          </a:p>
        </p:txBody>
      </p:sp>
      <p:sp>
        <p:nvSpPr>
          <p:cNvPr id="29" name="TextBox 28">
            <a:extLst>
              <a:ext uri="{FF2B5EF4-FFF2-40B4-BE49-F238E27FC236}">
                <a16:creationId xmlns:a16="http://schemas.microsoft.com/office/drawing/2014/main" id="{12027E5A-60D6-40CF-8D93-90FE4738058B}"/>
              </a:ext>
            </a:extLst>
          </p:cNvPr>
          <p:cNvSpPr txBox="1"/>
          <p:nvPr/>
        </p:nvSpPr>
        <p:spPr>
          <a:xfrm>
            <a:off x="7338359" y="4136185"/>
            <a:ext cx="15601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señor</a:t>
            </a:r>
            <a:endParaRPr kumimoji="0" lang="en-GB" sz="2000" b="0" i="0" u="none" strike="noStrike" kern="0" cap="none" spc="0" normalizeH="0" baseline="0" noProof="0" dirty="0">
              <a:ln>
                <a:noFill/>
              </a:ln>
              <a:solidFill>
                <a:srgbClr val="002060"/>
              </a:solidFill>
              <a:effectLst/>
              <a:uLnTx/>
              <a:uFillTx/>
            </a:endParaRPr>
          </a:p>
        </p:txBody>
      </p:sp>
      <p:sp>
        <p:nvSpPr>
          <p:cNvPr id="30" name="TextBox 29">
            <a:extLst>
              <a:ext uri="{FF2B5EF4-FFF2-40B4-BE49-F238E27FC236}">
                <a16:creationId xmlns:a16="http://schemas.microsoft.com/office/drawing/2014/main" id="{4A8F6B13-A8D5-40F6-B903-4854799B2EA2}"/>
              </a:ext>
            </a:extLst>
          </p:cNvPr>
          <p:cNvSpPr txBox="1"/>
          <p:nvPr/>
        </p:nvSpPr>
        <p:spPr>
          <a:xfrm>
            <a:off x="7369692" y="4602501"/>
            <a:ext cx="15601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autor</a:t>
            </a:r>
            <a:endParaRPr kumimoji="0" lang="en-GB" sz="2000" b="0" i="0" u="none" strike="noStrike" kern="0" cap="none" spc="0" normalizeH="0" baseline="0" noProof="0" dirty="0">
              <a:ln>
                <a:noFill/>
              </a:ln>
              <a:solidFill>
                <a:srgbClr val="002060"/>
              </a:solidFill>
              <a:effectLst/>
              <a:uLnTx/>
              <a:uFillTx/>
            </a:endParaRPr>
          </a:p>
        </p:txBody>
      </p:sp>
      <p:sp>
        <p:nvSpPr>
          <p:cNvPr id="31" name="Title 30">
            <a:extLst>
              <a:ext uri="{FF2B5EF4-FFF2-40B4-BE49-F238E27FC236}">
                <a16:creationId xmlns:a16="http://schemas.microsoft.com/office/drawing/2014/main" id="{26A56F64-8400-49FE-BEA9-40DA621BB22A}"/>
              </a:ext>
            </a:extLst>
          </p:cNvPr>
          <p:cNvSpPr>
            <a:spLocks noGrp="1"/>
          </p:cNvSpPr>
          <p:nvPr>
            <p:ph type="title"/>
          </p:nvPr>
        </p:nvSpPr>
        <p:spPr>
          <a:xfrm>
            <a:off x="10266738" y="-106274"/>
            <a:ext cx="1910265" cy="1129797"/>
          </a:xfrm>
        </p:spPr>
        <p:txBody>
          <a:bodyPr/>
          <a:lstStyle/>
          <a:p>
            <a:pPr algn="ct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effectLst/>
            </a:endParaRPr>
          </a:p>
        </p:txBody>
      </p:sp>
    </p:spTree>
    <p:extLst>
      <p:ext uri="{BB962C8B-B14F-4D97-AF65-F5344CB8AC3E}">
        <p14:creationId xmlns:p14="http://schemas.microsoft.com/office/powerpoint/2010/main" val="292788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3" grpId="0"/>
      <p:bldP spid="24" grpId="0"/>
      <p:bldP spid="25" grpId="0"/>
      <p:bldP spid="26" grpId="0"/>
      <p:bldP spid="27" grpId="0"/>
      <p:bldP spid="28" grpId="0"/>
      <p:bldP spid="29" grpId="0"/>
      <p:bldP spid="3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78F2549C-8401-4929-AD34-F29B869EB1A8}"/>
              </a:ext>
            </a:extLst>
          </p:cNvPr>
          <p:cNvSpPr txBox="1"/>
          <p:nvPr/>
        </p:nvSpPr>
        <p:spPr>
          <a:xfrm>
            <a:off x="0" y="14537"/>
            <a:ext cx="1214734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Some of the sentences you heard have been translated into English. </a:t>
            </a:r>
          </a:p>
        </p:txBody>
      </p:sp>
      <p:graphicFrame>
        <p:nvGraphicFramePr>
          <p:cNvPr id="29" name="Table 28">
            <a:extLst>
              <a:ext uri="{FF2B5EF4-FFF2-40B4-BE49-F238E27FC236}">
                <a16:creationId xmlns:a16="http://schemas.microsoft.com/office/drawing/2014/main" id="{53FCE323-7B4F-4C04-90DA-ECA8B710CEBF}"/>
              </a:ext>
            </a:extLst>
          </p:cNvPr>
          <p:cNvGraphicFramePr>
            <a:graphicFrameLocks noGrp="1"/>
          </p:cNvGraphicFramePr>
          <p:nvPr>
            <p:extLst>
              <p:ext uri="{D42A27DB-BD31-4B8C-83A1-F6EECF244321}">
                <p14:modId xmlns:p14="http://schemas.microsoft.com/office/powerpoint/2010/main" val="931822324"/>
              </p:ext>
            </p:extLst>
          </p:nvPr>
        </p:nvGraphicFramePr>
        <p:xfrm>
          <a:off x="251547" y="690270"/>
          <a:ext cx="9795633" cy="5477460"/>
        </p:xfrm>
        <a:graphic>
          <a:graphicData uri="http://schemas.openxmlformats.org/drawingml/2006/table">
            <a:tbl>
              <a:tblPr firstRow="1" bandRow="1"/>
              <a:tblGrid>
                <a:gridCol w="768472">
                  <a:extLst>
                    <a:ext uri="{9D8B030D-6E8A-4147-A177-3AD203B41FA5}">
                      <a16:colId xmlns:a16="http://schemas.microsoft.com/office/drawing/2014/main" val="3414094443"/>
                    </a:ext>
                  </a:extLst>
                </a:gridCol>
                <a:gridCol w="9027161">
                  <a:extLst>
                    <a:ext uri="{9D8B030D-6E8A-4147-A177-3AD203B41FA5}">
                      <a16:colId xmlns:a16="http://schemas.microsoft.com/office/drawing/2014/main" val="2650547401"/>
                    </a:ext>
                  </a:extLst>
                </a:gridCol>
              </a:tblGrid>
              <a:tr h="547746">
                <a:tc rowSpan="2">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200" b="1" dirty="0">
                          <a:solidFill>
                            <a:srgbClr val="002060"/>
                          </a:solidFill>
                          <a:latin typeface="Century Gothic" panose="020B0502020202020204" pitchFamily="34" charset="0"/>
                        </a:rPr>
                        <a:t>1</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There’s a house and a shop</a:t>
                      </a:r>
                      <a:r>
                        <a:rPr lang="en-GB" sz="2200" baseline="0" dirty="0">
                          <a:solidFill>
                            <a:srgbClr val="002060"/>
                          </a:solidFill>
                          <a:latin typeface="Century Gothic" panose="020B0502020202020204" pitchFamily="34" charset="0"/>
                        </a:rPr>
                        <a:t>. The shop is near. </a:t>
                      </a:r>
                      <a:endParaRPr lang="en-GB" sz="220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825139035"/>
                  </a:ext>
                </a:extLst>
              </a:tr>
              <a:tr h="547746">
                <a:tc vMerge="1">
                  <a:txBody>
                    <a:bodyPr/>
                    <a:lstStyle/>
                    <a:p>
                      <a:endParaRPr lang="en-GB" sz="2200" dirty="0">
                        <a:latin typeface="Century Gothic" panose="020B0502020202020204" pitchFamily="34" charset="0"/>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694457346"/>
                  </a:ext>
                </a:extLst>
              </a:tr>
              <a:tr h="547746">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2</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b="1" dirty="0">
                          <a:solidFill>
                            <a:srgbClr val="002060"/>
                          </a:solidFill>
                          <a:latin typeface="Century Gothic" panose="020B0502020202020204" pitchFamily="34" charset="0"/>
                        </a:rPr>
                        <a:t>There’s a</a:t>
                      </a:r>
                      <a:r>
                        <a:rPr lang="en-GB" sz="2200" b="1" baseline="0" dirty="0">
                          <a:solidFill>
                            <a:srgbClr val="002060"/>
                          </a:solidFill>
                          <a:latin typeface="Century Gothic" panose="020B0502020202020204" pitchFamily="34" charset="0"/>
                        </a:rPr>
                        <a:t> church and a bank. The bank is small.</a:t>
                      </a:r>
                      <a:endParaRPr lang="en-GB" sz="22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6060242"/>
                  </a:ext>
                </a:extLst>
              </a:tr>
              <a:tr h="547746">
                <a:tc vMerge="1">
                  <a:txBody>
                    <a:bodyPr/>
                    <a:lstStyle/>
                    <a:p>
                      <a:endParaRPr lang="en-GB" sz="22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43063290"/>
                  </a:ext>
                </a:extLst>
              </a:tr>
              <a:tr h="547746">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200" b="1" dirty="0">
                          <a:solidFill>
                            <a:srgbClr val="002060"/>
                          </a:solidFill>
                          <a:latin typeface="Century Gothic" panose="020B0502020202020204" pitchFamily="34" charset="0"/>
                        </a:rPr>
                        <a:t>3</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b="1" dirty="0">
                          <a:solidFill>
                            <a:srgbClr val="002060"/>
                          </a:solidFill>
                          <a:latin typeface="Century Gothic" panose="020B0502020202020204" pitchFamily="34" charset="0"/>
                        </a:rPr>
                        <a:t>There’s a school and a square.</a:t>
                      </a:r>
                      <a:r>
                        <a:rPr lang="en-GB" sz="2200" b="1" baseline="0" dirty="0">
                          <a:solidFill>
                            <a:srgbClr val="002060"/>
                          </a:solidFill>
                          <a:latin typeface="Century Gothic" panose="020B0502020202020204" pitchFamily="34" charset="0"/>
                        </a:rPr>
                        <a:t> The school is in the north.</a:t>
                      </a:r>
                      <a:endParaRPr lang="en-GB" sz="22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288599321"/>
                  </a:ext>
                </a:extLst>
              </a:tr>
              <a:tr h="547746">
                <a:tc vMerge="1">
                  <a:txBody>
                    <a:bodyPr/>
                    <a:lstStyle/>
                    <a:p>
                      <a:endParaRPr lang="en-GB" sz="22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630982492"/>
                  </a:ext>
                </a:extLst>
              </a:tr>
              <a:tr h="547746">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200" b="1" dirty="0">
                          <a:solidFill>
                            <a:srgbClr val="002060"/>
                          </a:solidFill>
                          <a:latin typeface="Century Gothic" panose="020B0502020202020204" pitchFamily="34" charset="0"/>
                        </a:rPr>
                        <a:t>4</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b="1" dirty="0">
                          <a:solidFill>
                            <a:srgbClr val="002060"/>
                          </a:solidFill>
                          <a:latin typeface="Century Gothic" panose="020B0502020202020204" pitchFamily="34" charset="0"/>
                        </a:rPr>
                        <a:t>There’s a theatre and a market. The market is very good.</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615599129"/>
                  </a:ext>
                </a:extLst>
              </a:tr>
              <a:tr h="547746">
                <a:tc vMerge="1">
                  <a:txBody>
                    <a:bodyPr/>
                    <a:lstStyle/>
                    <a:p>
                      <a:endParaRPr lang="en-GB" sz="22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6496710"/>
                  </a:ext>
                </a:extLst>
              </a:tr>
              <a:tr h="547746">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200" b="1" dirty="0">
                          <a:solidFill>
                            <a:srgbClr val="002060"/>
                          </a:solidFill>
                          <a:latin typeface="Century Gothic" panose="020B0502020202020204" pitchFamily="34" charset="0"/>
                        </a:rPr>
                        <a:t>5</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328729214"/>
                  </a:ext>
                </a:extLst>
              </a:tr>
              <a:tr h="547746">
                <a:tc vMerge="1">
                  <a:txBody>
                    <a:bodyPr/>
                    <a:lstStyle/>
                    <a:p>
                      <a:endParaRPr lang="en-GB" sz="22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44607551"/>
                  </a:ext>
                </a:extLst>
              </a:tr>
            </a:tbl>
          </a:graphicData>
        </a:graphic>
      </p:graphicFrame>
      <p:sp>
        <p:nvSpPr>
          <p:cNvPr id="30" name="TextBox 29">
            <a:extLst>
              <a:ext uri="{FF2B5EF4-FFF2-40B4-BE49-F238E27FC236}">
                <a16:creationId xmlns:a16="http://schemas.microsoft.com/office/drawing/2014/main" id="{6CE4C820-1C78-4909-8E12-FB80819F09DC}"/>
              </a:ext>
            </a:extLst>
          </p:cNvPr>
          <p:cNvSpPr txBox="1"/>
          <p:nvPr/>
        </p:nvSpPr>
        <p:spPr>
          <a:xfrm>
            <a:off x="1061566" y="1235713"/>
            <a:ext cx="698763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rPr>
              <a:t>Hay </a:t>
            </a:r>
            <a:r>
              <a:rPr kumimoji="0" lang="en-GB" sz="2200" b="1" i="0" u="none" strike="noStrike" kern="0" cap="none" spc="0" normalizeH="0" baseline="0" noProof="0" dirty="0" err="1">
                <a:ln>
                  <a:noFill/>
                </a:ln>
                <a:solidFill>
                  <a:srgbClr val="ED7D31"/>
                </a:solidFill>
                <a:effectLst/>
                <a:uLnTx/>
                <a:uFillTx/>
              </a:rPr>
              <a:t>una</a:t>
            </a:r>
            <a:r>
              <a:rPr kumimoji="0" lang="en-GB" sz="2200" b="1" i="0" u="none" strike="noStrike" kern="0" cap="none" spc="0" normalizeH="0" baseline="0" noProof="0" dirty="0">
                <a:ln>
                  <a:noFill/>
                </a:ln>
                <a:solidFill>
                  <a:srgbClr val="ED7D31"/>
                </a:solidFill>
                <a:effectLst/>
                <a:uLnTx/>
                <a:uFillTx/>
              </a:rPr>
              <a:t> casa y </a:t>
            </a:r>
            <a:r>
              <a:rPr kumimoji="0" lang="en-GB" sz="2200" b="1" i="0" u="none" strike="noStrike" kern="0" cap="none" spc="0" normalizeH="0" baseline="0" noProof="0" dirty="0" err="1">
                <a:ln>
                  <a:noFill/>
                </a:ln>
                <a:solidFill>
                  <a:srgbClr val="ED7D31"/>
                </a:solidFill>
                <a:effectLst/>
                <a:uLnTx/>
                <a:uFillTx/>
              </a:rPr>
              <a:t>una</a:t>
            </a:r>
            <a:r>
              <a:rPr kumimoji="0" lang="en-GB" sz="2200" b="1" i="0" u="none" strike="noStrike" kern="0" cap="none" spc="0" normalizeH="0" baseline="0" noProof="0" dirty="0">
                <a:ln>
                  <a:noFill/>
                </a:ln>
                <a:solidFill>
                  <a:srgbClr val="ED7D31"/>
                </a:solidFill>
                <a:effectLst/>
                <a:uLnTx/>
                <a:uFillTx/>
              </a:rPr>
              <a:t> </a:t>
            </a:r>
            <a:r>
              <a:rPr kumimoji="0" lang="en-GB" sz="2200" b="1" i="0" u="none" strike="noStrike" kern="0" cap="none" spc="0" normalizeH="0" baseline="0" noProof="0" dirty="0" err="1">
                <a:ln>
                  <a:noFill/>
                </a:ln>
                <a:solidFill>
                  <a:srgbClr val="ED7D31"/>
                </a:solidFill>
                <a:effectLst/>
                <a:uLnTx/>
                <a:uFillTx/>
              </a:rPr>
              <a:t>tienda</a:t>
            </a:r>
            <a:r>
              <a:rPr kumimoji="0" lang="en-GB" sz="2200" b="1" i="0" u="none" strike="noStrike" kern="0" cap="none" spc="0" normalizeH="0" baseline="0" noProof="0" dirty="0">
                <a:ln>
                  <a:noFill/>
                </a:ln>
                <a:solidFill>
                  <a:srgbClr val="ED7D31"/>
                </a:solidFill>
                <a:effectLst/>
                <a:uLnTx/>
                <a:uFillTx/>
              </a:rPr>
              <a:t>. La </a:t>
            </a:r>
            <a:r>
              <a:rPr kumimoji="0" lang="en-GB" sz="2200" b="1" i="0" u="none" strike="noStrike" kern="0" cap="none" spc="0" normalizeH="0" baseline="0" noProof="0" dirty="0" err="1">
                <a:ln>
                  <a:noFill/>
                </a:ln>
                <a:solidFill>
                  <a:srgbClr val="ED7D31"/>
                </a:solidFill>
                <a:effectLst/>
                <a:uLnTx/>
                <a:uFillTx/>
              </a:rPr>
              <a:t>tienda</a:t>
            </a:r>
            <a:r>
              <a:rPr kumimoji="0" lang="en-GB" sz="2200" b="1" i="0" u="none" strike="noStrike" kern="0" cap="none" spc="0" normalizeH="0" baseline="0" noProof="0" dirty="0">
                <a:ln>
                  <a:noFill/>
                </a:ln>
                <a:solidFill>
                  <a:srgbClr val="ED7D31"/>
                </a:solidFill>
                <a:effectLst/>
                <a:uLnTx/>
                <a:uFillTx/>
              </a:rPr>
              <a:t> está </a:t>
            </a:r>
            <a:r>
              <a:rPr kumimoji="0" lang="en-GB" sz="2200" b="1" i="0" u="none" strike="noStrike" kern="0" cap="none" spc="0" normalizeH="0" baseline="0" noProof="0" dirty="0" err="1">
                <a:ln>
                  <a:noFill/>
                </a:ln>
                <a:solidFill>
                  <a:srgbClr val="ED7D31"/>
                </a:solidFill>
                <a:effectLst/>
                <a:uLnTx/>
                <a:uFillTx/>
              </a:rPr>
              <a:t>cerca</a:t>
            </a:r>
            <a:r>
              <a:rPr kumimoji="0" lang="en-GB" sz="2200" b="1" i="0" u="none" strike="noStrike" kern="0" cap="none" spc="0" normalizeH="0" baseline="0" noProof="0" dirty="0">
                <a:ln>
                  <a:noFill/>
                </a:ln>
                <a:solidFill>
                  <a:srgbClr val="ED7D31"/>
                </a:solidFill>
                <a:effectLst/>
                <a:uLnTx/>
                <a:uFillTx/>
              </a:rPr>
              <a:t>.</a:t>
            </a:r>
          </a:p>
        </p:txBody>
      </p:sp>
      <p:sp>
        <p:nvSpPr>
          <p:cNvPr id="31" name="TextBox 30">
            <a:extLst>
              <a:ext uri="{FF2B5EF4-FFF2-40B4-BE49-F238E27FC236}">
                <a16:creationId xmlns:a16="http://schemas.microsoft.com/office/drawing/2014/main" id="{CE350AA2-2C14-4B26-AE19-6D3FA2FDBF09}"/>
              </a:ext>
            </a:extLst>
          </p:cNvPr>
          <p:cNvSpPr txBox="1"/>
          <p:nvPr/>
        </p:nvSpPr>
        <p:spPr>
          <a:xfrm>
            <a:off x="1061566" y="4553943"/>
            <a:ext cx="779358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rPr>
              <a:t>Hay un </a:t>
            </a:r>
            <a:r>
              <a:rPr kumimoji="0" lang="en-GB" sz="2200" b="1" i="0" u="none" strike="noStrike" kern="0" cap="none" spc="0" normalizeH="0" baseline="0" noProof="0" dirty="0" err="1">
                <a:ln>
                  <a:noFill/>
                </a:ln>
                <a:solidFill>
                  <a:srgbClr val="ED7D31"/>
                </a:solidFill>
                <a:effectLst/>
                <a:uLnTx/>
                <a:uFillTx/>
              </a:rPr>
              <a:t>teatro</a:t>
            </a:r>
            <a:r>
              <a:rPr kumimoji="0" lang="en-GB" sz="2200" b="1" i="0" u="none" strike="noStrike" kern="0" cap="none" spc="0" normalizeH="0" baseline="0" noProof="0" dirty="0">
                <a:ln>
                  <a:noFill/>
                </a:ln>
                <a:solidFill>
                  <a:srgbClr val="ED7D31"/>
                </a:solidFill>
                <a:effectLst/>
                <a:uLnTx/>
                <a:uFillTx/>
              </a:rPr>
              <a:t> y un </a:t>
            </a:r>
            <a:r>
              <a:rPr kumimoji="0" lang="en-GB" sz="2200" b="1" i="0" u="none" strike="noStrike" kern="0" cap="none" spc="0" normalizeH="0" baseline="0" noProof="0" dirty="0" err="1">
                <a:ln>
                  <a:noFill/>
                </a:ln>
                <a:solidFill>
                  <a:srgbClr val="ED7D31"/>
                </a:solidFill>
                <a:effectLst/>
                <a:uLnTx/>
                <a:uFillTx/>
              </a:rPr>
              <a:t>mercado</a:t>
            </a:r>
            <a:r>
              <a:rPr kumimoji="0" lang="en-GB" sz="2200" b="1" i="0" u="none" strike="noStrike" kern="0" cap="none" spc="0" normalizeH="0" baseline="0" noProof="0" dirty="0">
                <a:ln>
                  <a:noFill/>
                </a:ln>
                <a:solidFill>
                  <a:srgbClr val="ED7D31"/>
                </a:solidFill>
                <a:effectLst/>
                <a:uLnTx/>
                <a:uFillTx/>
              </a:rPr>
              <a:t>. El </a:t>
            </a:r>
            <a:r>
              <a:rPr kumimoji="0" lang="en-GB" sz="2200" b="1" i="0" u="none" strike="noStrike" kern="0" cap="none" spc="0" normalizeH="0" baseline="0" noProof="0" dirty="0" err="1">
                <a:ln>
                  <a:noFill/>
                </a:ln>
                <a:solidFill>
                  <a:srgbClr val="ED7D31"/>
                </a:solidFill>
                <a:effectLst/>
                <a:uLnTx/>
                <a:uFillTx/>
              </a:rPr>
              <a:t>mercado</a:t>
            </a:r>
            <a:r>
              <a:rPr kumimoji="0" lang="en-GB" sz="2200" b="1" i="0" u="none" strike="noStrike" kern="0" cap="none" spc="0" normalizeH="0" baseline="0" noProof="0" dirty="0">
                <a:ln>
                  <a:noFill/>
                </a:ln>
                <a:solidFill>
                  <a:srgbClr val="ED7D31"/>
                </a:solidFill>
                <a:effectLst/>
                <a:uLnTx/>
                <a:uFillTx/>
              </a:rPr>
              <a:t> </a:t>
            </a:r>
            <a:r>
              <a:rPr kumimoji="0" lang="en-GB" sz="2200" b="1" i="0" u="none" strike="noStrike" kern="0" cap="none" spc="0" normalizeH="0" baseline="0" noProof="0" dirty="0" err="1">
                <a:ln>
                  <a:noFill/>
                </a:ln>
                <a:solidFill>
                  <a:srgbClr val="ED7D31"/>
                </a:solidFill>
                <a:effectLst/>
                <a:uLnTx/>
                <a:uFillTx/>
              </a:rPr>
              <a:t>es</a:t>
            </a:r>
            <a:r>
              <a:rPr kumimoji="0" lang="en-GB" sz="2200" b="1" i="0" u="none" strike="noStrike" kern="0" cap="none" spc="0" normalizeH="0" baseline="0" noProof="0" dirty="0">
                <a:ln>
                  <a:noFill/>
                </a:ln>
                <a:solidFill>
                  <a:srgbClr val="ED7D31"/>
                </a:solidFill>
                <a:effectLst/>
                <a:uLnTx/>
                <a:uFillTx/>
              </a:rPr>
              <a:t> </a:t>
            </a:r>
            <a:r>
              <a:rPr kumimoji="0" lang="en-GB" sz="2200" b="1" i="0" u="none" strike="noStrike" kern="0" cap="none" spc="0" normalizeH="0" baseline="0" noProof="0" dirty="0" err="1">
                <a:ln>
                  <a:noFill/>
                </a:ln>
                <a:solidFill>
                  <a:srgbClr val="ED7D31"/>
                </a:solidFill>
                <a:effectLst/>
                <a:uLnTx/>
                <a:uFillTx/>
              </a:rPr>
              <a:t>muy</a:t>
            </a:r>
            <a:r>
              <a:rPr kumimoji="0" lang="en-GB" sz="2200" b="1" i="0" u="none" strike="noStrike" kern="0" cap="none" spc="0" normalizeH="0" baseline="0" noProof="0" dirty="0">
                <a:ln>
                  <a:noFill/>
                </a:ln>
                <a:solidFill>
                  <a:srgbClr val="ED7D31"/>
                </a:solidFill>
                <a:effectLst/>
                <a:uLnTx/>
                <a:uFillTx/>
              </a:rPr>
              <a:t> </a:t>
            </a:r>
            <a:r>
              <a:rPr kumimoji="0" lang="en-GB" sz="2200" b="1" i="0" u="none" strike="noStrike" kern="0" cap="none" spc="0" normalizeH="0" baseline="0" noProof="0" dirty="0" err="1">
                <a:ln>
                  <a:noFill/>
                </a:ln>
                <a:solidFill>
                  <a:srgbClr val="ED7D31"/>
                </a:solidFill>
                <a:effectLst/>
                <a:uLnTx/>
                <a:uFillTx/>
              </a:rPr>
              <a:t>bueno</a:t>
            </a:r>
            <a:r>
              <a:rPr kumimoji="0" lang="en-GB" sz="2200" b="1" i="0" u="none" strike="noStrike" kern="0" cap="none" spc="0" normalizeH="0" baseline="0" noProof="0" dirty="0">
                <a:ln>
                  <a:noFill/>
                </a:ln>
                <a:solidFill>
                  <a:srgbClr val="ED7D31"/>
                </a:solidFill>
                <a:effectLst/>
                <a:uLnTx/>
                <a:uFillTx/>
              </a:rPr>
              <a:t>.</a:t>
            </a:r>
          </a:p>
        </p:txBody>
      </p:sp>
      <p:sp>
        <p:nvSpPr>
          <p:cNvPr id="32" name="TextBox 31">
            <a:extLst>
              <a:ext uri="{FF2B5EF4-FFF2-40B4-BE49-F238E27FC236}">
                <a16:creationId xmlns:a16="http://schemas.microsoft.com/office/drawing/2014/main" id="{E372F868-E763-4857-A735-C7784E75197B}"/>
              </a:ext>
            </a:extLst>
          </p:cNvPr>
          <p:cNvSpPr txBox="1"/>
          <p:nvPr/>
        </p:nvSpPr>
        <p:spPr>
          <a:xfrm>
            <a:off x="8159846" y="307661"/>
            <a:ext cx="257790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Escribe en español.</a:t>
            </a:r>
          </a:p>
        </p:txBody>
      </p:sp>
      <p:sp>
        <p:nvSpPr>
          <p:cNvPr id="33" name="TextBox 32">
            <a:extLst>
              <a:ext uri="{FF2B5EF4-FFF2-40B4-BE49-F238E27FC236}">
                <a16:creationId xmlns:a16="http://schemas.microsoft.com/office/drawing/2014/main" id="{97CF6148-5F16-4D5C-BE39-043DA867F9AB}"/>
              </a:ext>
            </a:extLst>
          </p:cNvPr>
          <p:cNvSpPr txBox="1"/>
          <p:nvPr/>
        </p:nvSpPr>
        <p:spPr>
          <a:xfrm>
            <a:off x="8390077" y="16851"/>
            <a:ext cx="257790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Lee el inglés.</a:t>
            </a:r>
          </a:p>
        </p:txBody>
      </p:sp>
      <p:sp>
        <p:nvSpPr>
          <p:cNvPr id="34" name="TextBox 33">
            <a:extLst>
              <a:ext uri="{FF2B5EF4-FFF2-40B4-BE49-F238E27FC236}">
                <a16:creationId xmlns:a16="http://schemas.microsoft.com/office/drawing/2014/main" id="{12F6231E-A9BC-489D-A7AA-4956622BB224}"/>
              </a:ext>
            </a:extLst>
          </p:cNvPr>
          <p:cNvSpPr txBox="1"/>
          <p:nvPr/>
        </p:nvSpPr>
        <p:spPr>
          <a:xfrm>
            <a:off x="1061566" y="2339897"/>
            <a:ext cx="753456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rPr>
              <a:t>Hay </a:t>
            </a:r>
            <a:r>
              <a:rPr kumimoji="0" lang="en-GB" sz="2200" b="1" i="0" u="none" strike="noStrike" kern="0" cap="none" spc="0" normalizeH="0" baseline="0" noProof="0" dirty="0" err="1">
                <a:ln>
                  <a:noFill/>
                </a:ln>
                <a:solidFill>
                  <a:srgbClr val="ED7D31"/>
                </a:solidFill>
                <a:effectLst/>
                <a:uLnTx/>
                <a:uFillTx/>
              </a:rPr>
              <a:t>una</a:t>
            </a:r>
            <a:r>
              <a:rPr kumimoji="0" lang="en-GB" sz="2200" b="1" i="0" u="none" strike="noStrike" kern="0" cap="none" spc="0" normalizeH="0" baseline="0" noProof="0" dirty="0">
                <a:ln>
                  <a:noFill/>
                </a:ln>
                <a:solidFill>
                  <a:srgbClr val="ED7D31"/>
                </a:solidFill>
                <a:effectLst/>
                <a:uLnTx/>
                <a:uFillTx/>
              </a:rPr>
              <a:t> </a:t>
            </a:r>
            <a:r>
              <a:rPr kumimoji="0" lang="en-GB" sz="2200" b="1" i="0" u="none" strike="noStrike" kern="0" cap="none" spc="0" normalizeH="0" baseline="0" noProof="0" dirty="0" err="1">
                <a:ln>
                  <a:noFill/>
                </a:ln>
                <a:solidFill>
                  <a:srgbClr val="ED7D31"/>
                </a:solidFill>
                <a:effectLst/>
                <a:uLnTx/>
                <a:uFillTx/>
              </a:rPr>
              <a:t>iglesia</a:t>
            </a:r>
            <a:r>
              <a:rPr kumimoji="0" lang="en-GB" sz="2200" b="1" i="0" u="none" strike="noStrike" kern="0" cap="none" spc="0" normalizeH="0" baseline="0" noProof="0" dirty="0">
                <a:ln>
                  <a:noFill/>
                </a:ln>
                <a:solidFill>
                  <a:srgbClr val="ED7D31"/>
                </a:solidFill>
                <a:effectLst/>
                <a:uLnTx/>
                <a:uFillTx/>
              </a:rPr>
              <a:t> y un banco. El banco </a:t>
            </a:r>
            <a:r>
              <a:rPr kumimoji="0" lang="en-GB" sz="2200" b="1" i="0" u="none" strike="noStrike" kern="0" cap="none" spc="0" normalizeH="0" baseline="0" noProof="0" dirty="0" err="1">
                <a:ln>
                  <a:noFill/>
                </a:ln>
                <a:solidFill>
                  <a:srgbClr val="ED7D31"/>
                </a:solidFill>
                <a:effectLst/>
                <a:uLnTx/>
                <a:uFillTx/>
              </a:rPr>
              <a:t>es</a:t>
            </a:r>
            <a:r>
              <a:rPr kumimoji="0" lang="en-GB" sz="2200" b="1" i="0" u="none" strike="noStrike" kern="0" cap="none" spc="0" normalizeH="0" baseline="0" noProof="0" dirty="0">
                <a:ln>
                  <a:noFill/>
                </a:ln>
                <a:solidFill>
                  <a:srgbClr val="ED7D31"/>
                </a:solidFill>
                <a:effectLst/>
                <a:uLnTx/>
                <a:uFillTx/>
              </a:rPr>
              <a:t> </a:t>
            </a:r>
            <a:r>
              <a:rPr kumimoji="0" lang="en-GB" sz="2200" b="1" i="0" u="none" strike="noStrike" kern="0" cap="none" spc="0" normalizeH="0" baseline="0" noProof="0" dirty="0" err="1">
                <a:ln>
                  <a:noFill/>
                </a:ln>
                <a:solidFill>
                  <a:srgbClr val="ED7D31"/>
                </a:solidFill>
                <a:effectLst/>
                <a:uLnTx/>
                <a:uFillTx/>
              </a:rPr>
              <a:t>pequeño</a:t>
            </a:r>
            <a:r>
              <a:rPr kumimoji="0" lang="en-GB" sz="2200" b="1" i="0" u="none" strike="noStrike" kern="0" cap="none" spc="0" normalizeH="0" baseline="0" noProof="0" dirty="0">
                <a:ln>
                  <a:noFill/>
                </a:ln>
                <a:solidFill>
                  <a:srgbClr val="ED7D31"/>
                </a:solidFill>
                <a:effectLst/>
                <a:uLnTx/>
                <a:uFillTx/>
              </a:rPr>
              <a:t>.</a:t>
            </a:r>
          </a:p>
        </p:txBody>
      </p:sp>
      <p:sp>
        <p:nvSpPr>
          <p:cNvPr id="35" name="TextBox 34">
            <a:extLst>
              <a:ext uri="{FF2B5EF4-FFF2-40B4-BE49-F238E27FC236}">
                <a16:creationId xmlns:a16="http://schemas.microsoft.com/office/drawing/2014/main" id="{80929FB1-BFF9-422E-9B25-822363E3CAE9}"/>
              </a:ext>
            </a:extLst>
          </p:cNvPr>
          <p:cNvSpPr txBox="1"/>
          <p:nvPr/>
        </p:nvSpPr>
        <p:spPr>
          <a:xfrm>
            <a:off x="1061566" y="3444081"/>
            <a:ext cx="838723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rPr>
              <a:t>Hay </a:t>
            </a:r>
            <a:r>
              <a:rPr kumimoji="0" lang="en-GB" sz="2200" b="1" i="0" u="none" strike="noStrike" kern="0" cap="none" spc="0" normalizeH="0" baseline="0" noProof="0" dirty="0" err="1">
                <a:ln>
                  <a:noFill/>
                </a:ln>
                <a:solidFill>
                  <a:srgbClr val="ED7D31"/>
                </a:solidFill>
                <a:effectLst/>
                <a:uLnTx/>
                <a:uFillTx/>
              </a:rPr>
              <a:t>una</a:t>
            </a:r>
            <a:r>
              <a:rPr kumimoji="0" lang="en-GB" sz="2200" b="1" i="0" u="none" strike="noStrike" kern="0" cap="none" spc="0" normalizeH="0" baseline="0" noProof="0" dirty="0">
                <a:ln>
                  <a:noFill/>
                </a:ln>
                <a:solidFill>
                  <a:srgbClr val="ED7D31"/>
                </a:solidFill>
                <a:effectLst/>
                <a:uLnTx/>
                <a:uFillTx/>
              </a:rPr>
              <a:t> </a:t>
            </a:r>
            <a:r>
              <a:rPr kumimoji="0" lang="en-GB" sz="2200" b="1" i="0" u="none" strike="noStrike" kern="0" cap="none" spc="0" normalizeH="0" baseline="0" noProof="0" dirty="0" err="1">
                <a:ln>
                  <a:noFill/>
                </a:ln>
                <a:solidFill>
                  <a:srgbClr val="ED7D31"/>
                </a:solidFill>
                <a:effectLst/>
                <a:uLnTx/>
                <a:uFillTx/>
              </a:rPr>
              <a:t>escuela</a:t>
            </a:r>
            <a:r>
              <a:rPr kumimoji="0" lang="en-GB" sz="2200" b="1" i="0" u="none" strike="noStrike" kern="0" cap="none" spc="0" normalizeH="0" baseline="0" noProof="0" dirty="0">
                <a:ln>
                  <a:noFill/>
                </a:ln>
                <a:solidFill>
                  <a:srgbClr val="ED7D31"/>
                </a:solidFill>
                <a:effectLst/>
                <a:uLnTx/>
                <a:uFillTx/>
              </a:rPr>
              <a:t> y </a:t>
            </a:r>
            <a:r>
              <a:rPr kumimoji="0" lang="en-GB" sz="2200" b="1" i="0" u="none" strike="noStrike" kern="0" cap="none" spc="0" normalizeH="0" baseline="0" noProof="0" dirty="0" err="1">
                <a:ln>
                  <a:noFill/>
                </a:ln>
                <a:solidFill>
                  <a:srgbClr val="ED7D31"/>
                </a:solidFill>
                <a:effectLst/>
                <a:uLnTx/>
                <a:uFillTx/>
              </a:rPr>
              <a:t>una</a:t>
            </a:r>
            <a:r>
              <a:rPr kumimoji="0" lang="en-GB" sz="2200" b="1" i="0" u="none" strike="noStrike" kern="0" cap="none" spc="0" normalizeH="0" baseline="0" noProof="0" dirty="0">
                <a:ln>
                  <a:noFill/>
                </a:ln>
                <a:solidFill>
                  <a:srgbClr val="ED7D31"/>
                </a:solidFill>
                <a:effectLst/>
                <a:uLnTx/>
                <a:uFillTx/>
              </a:rPr>
              <a:t> plaza. La </a:t>
            </a:r>
            <a:r>
              <a:rPr kumimoji="0" lang="en-GB" sz="2200" b="1" i="0" u="none" strike="noStrike" kern="0" cap="none" spc="0" normalizeH="0" baseline="0" noProof="0" dirty="0" err="1">
                <a:ln>
                  <a:noFill/>
                </a:ln>
                <a:solidFill>
                  <a:srgbClr val="ED7D31"/>
                </a:solidFill>
                <a:effectLst/>
                <a:uLnTx/>
                <a:uFillTx/>
              </a:rPr>
              <a:t>escuela</a:t>
            </a:r>
            <a:r>
              <a:rPr kumimoji="0" lang="en-GB" sz="2200" b="1" i="0" u="none" strike="noStrike" kern="0" cap="none" spc="0" normalizeH="0" baseline="0" noProof="0" dirty="0">
                <a:ln>
                  <a:noFill/>
                </a:ln>
                <a:solidFill>
                  <a:srgbClr val="ED7D31"/>
                </a:solidFill>
                <a:effectLst/>
                <a:uLnTx/>
                <a:uFillTx/>
              </a:rPr>
              <a:t> está en el </a:t>
            </a:r>
            <a:r>
              <a:rPr kumimoji="0" lang="en-GB" sz="2200" b="1" i="0" u="none" strike="noStrike" kern="0" cap="none" spc="0" normalizeH="0" baseline="0" noProof="0" dirty="0" err="1">
                <a:ln>
                  <a:noFill/>
                </a:ln>
                <a:solidFill>
                  <a:srgbClr val="ED7D31"/>
                </a:solidFill>
                <a:effectLst/>
                <a:uLnTx/>
                <a:uFillTx/>
              </a:rPr>
              <a:t>norte</a:t>
            </a:r>
            <a:r>
              <a:rPr kumimoji="0" lang="en-GB" sz="2200" b="1" i="0" u="none" strike="noStrike" kern="0" cap="none" spc="0" normalizeH="0" baseline="0" noProof="0" dirty="0">
                <a:ln>
                  <a:noFill/>
                </a:ln>
                <a:solidFill>
                  <a:srgbClr val="ED7D31"/>
                </a:solidFill>
                <a:effectLst/>
                <a:uLnTx/>
                <a:uFillTx/>
              </a:rPr>
              <a:t>.</a:t>
            </a:r>
          </a:p>
        </p:txBody>
      </p:sp>
      <p:sp>
        <p:nvSpPr>
          <p:cNvPr id="36" name="TextBox 35">
            <a:extLst>
              <a:ext uri="{FF2B5EF4-FFF2-40B4-BE49-F238E27FC236}">
                <a16:creationId xmlns:a16="http://schemas.microsoft.com/office/drawing/2014/main" id="{ED79A8FC-98CA-4F10-87A6-F073142BE75B}"/>
              </a:ext>
            </a:extLst>
          </p:cNvPr>
          <p:cNvSpPr txBox="1"/>
          <p:nvPr/>
        </p:nvSpPr>
        <p:spPr>
          <a:xfrm>
            <a:off x="1061566" y="5699834"/>
            <a:ext cx="838723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rPr>
              <a:t>Hay un </a:t>
            </a:r>
            <a:r>
              <a:rPr kumimoji="0" lang="en-GB" sz="2200" b="1" i="0" u="none" strike="noStrike" kern="0" cap="none" spc="0" normalizeH="0" baseline="0" noProof="0" dirty="0" err="1">
                <a:ln>
                  <a:noFill/>
                </a:ln>
                <a:solidFill>
                  <a:srgbClr val="ED7D31"/>
                </a:solidFill>
                <a:effectLst/>
                <a:uLnTx/>
                <a:uFillTx/>
              </a:rPr>
              <a:t>museo</a:t>
            </a:r>
            <a:r>
              <a:rPr kumimoji="0" lang="en-GB" sz="2200" b="1" i="0" u="none" strike="noStrike" kern="0" cap="none" spc="0" normalizeH="0" baseline="0" noProof="0" dirty="0">
                <a:ln>
                  <a:noFill/>
                </a:ln>
                <a:solidFill>
                  <a:srgbClr val="ED7D31"/>
                </a:solidFill>
                <a:effectLst/>
                <a:uLnTx/>
                <a:uFillTx/>
              </a:rPr>
              <a:t> y un bar. El </a:t>
            </a:r>
            <a:r>
              <a:rPr kumimoji="0" lang="en-GB" sz="2200" b="1" i="0" u="none" strike="noStrike" kern="0" cap="none" spc="0" normalizeH="0" baseline="0" noProof="0" dirty="0" err="1">
                <a:ln>
                  <a:noFill/>
                </a:ln>
                <a:solidFill>
                  <a:srgbClr val="ED7D31"/>
                </a:solidFill>
                <a:effectLst/>
                <a:uLnTx/>
                <a:uFillTx/>
              </a:rPr>
              <a:t>museo</a:t>
            </a:r>
            <a:r>
              <a:rPr kumimoji="0" lang="en-GB" sz="2200" b="1" i="0" u="none" strike="noStrike" kern="0" cap="none" spc="0" normalizeH="0" baseline="0" noProof="0" dirty="0">
                <a:ln>
                  <a:noFill/>
                </a:ln>
                <a:solidFill>
                  <a:srgbClr val="ED7D31"/>
                </a:solidFill>
                <a:effectLst/>
                <a:uLnTx/>
                <a:uFillTx/>
              </a:rPr>
              <a:t> está entre dos </a:t>
            </a:r>
            <a:r>
              <a:rPr kumimoji="0" lang="en-GB" sz="2200" b="1" i="0" u="none" strike="noStrike" kern="0" cap="none" spc="0" normalizeH="0" baseline="0" noProof="0" dirty="0" err="1">
                <a:ln>
                  <a:noFill/>
                </a:ln>
                <a:solidFill>
                  <a:srgbClr val="ED7D31"/>
                </a:solidFill>
                <a:effectLst/>
                <a:uLnTx/>
                <a:uFillTx/>
              </a:rPr>
              <a:t>tiendas</a:t>
            </a:r>
            <a:r>
              <a:rPr kumimoji="0" lang="en-GB" sz="2200" b="1" i="0" u="none" strike="noStrike" kern="0" cap="none" spc="0" normalizeH="0" baseline="0" noProof="0" dirty="0">
                <a:ln>
                  <a:noFill/>
                </a:ln>
                <a:solidFill>
                  <a:srgbClr val="ED7D31"/>
                </a:solidFill>
                <a:effectLst/>
                <a:uLnTx/>
                <a:uFillTx/>
              </a:rPr>
              <a:t>.</a:t>
            </a:r>
          </a:p>
        </p:txBody>
      </p:sp>
      <p:sp>
        <p:nvSpPr>
          <p:cNvPr id="37" name="TextBox 36">
            <a:extLst>
              <a:ext uri="{FF2B5EF4-FFF2-40B4-BE49-F238E27FC236}">
                <a16:creationId xmlns:a16="http://schemas.microsoft.com/office/drawing/2014/main" id="{D642B4B9-C100-4C3A-8986-C73ED56FEE1E}"/>
              </a:ext>
            </a:extLst>
          </p:cNvPr>
          <p:cNvSpPr txBox="1"/>
          <p:nvPr/>
        </p:nvSpPr>
        <p:spPr>
          <a:xfrm>
            <a:off x="1064711" y="5135968"/>
            <a:ext cx="898246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There’s a museum and a bar. The museum is between two shops </a:t>
            </a:r>
            <a:endParaRPr kumimoji="0" lang="en-GB" sz="2200" b="0" i="0" u="none" strike="noStrike" kern="0" cap="none" spc="0" normalizeH="0" baseline="0" noProof="0" dirty="0">
              <a:ln>
                <a:noFill/>
              </a:ln>
              <a:solidFill>
                <a:prstClr val="black"/>
              </a:solidFill>
              <a:effectLst/>
              <a:uLnTx/>
              <a:uFillTx/>
              <a:latin typeface="Tw Cen MT" panose="020B0602020104020603"/>
            </a:endParaRPr>
          </a:p>
        </p:txBody>
      </p:sp>
      <p:sp>
        <p:nvSpPr>
          <p:cNvPr id="38" name="Title 37">
            <a:extLst>
              <a:ext uri="{FF2B5EF4-FFF2-40B4-BE49-F238E27FC236}">
                <a16:creationId xmlns:a16="http://schemas.microsoft.com/office/drawing/2014/main" id="{1DB15118-6761-4B51-A8C6-96840AC907AE}"/>
              </a:ext>
            </a:extLst>
          </p:cNvPr>
          <p:cNvSpPr>
            <a:spLocks noGrp="1"/>
          </p:cNvSpPr>
          <p:nvPr>
            <p:ph type="title"/>
          </p:nvPr>
        </p:nvSpPr>
        <p:spPr>
          <a:xfrm>
            <a:off x="10402721" y="-204157"/>
            <a:ext cx="1905000" cy="1325563"/>
          </a:xfrm>
        </p:spPr>
        <p:txBody>
          <a:bodyPr/>
          <a:lstStyle/>
          <a:p>
            <a:pPr algn="ct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P spid="32" grpId="0"/>
      <p:bldP spid="33" grpId="0"/>
      <p:bldP spid="34"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72" y="333026"/>
            <a:ext cx="10515600" cy="1325563"/>
          </a:xfrm>
        </p:spPr>
        <p:txBody>
          <a:bodyPr>
            <a:normAutofit fontScale="90000"/>
          </a:bodyPr>
          <a:lstStyle/>
          <a:p>
            <a:pPr algn="ctr"/>
            <a:r>
              <a:rPr lang="en-GB" sz="12000" b="1" dirty="0" err="1">
                <a:solidFill>
                  <a:srgbClr val="115076"/>
                </a:solidFill>
                <a:latin typeface="Century Gothic" panose="020B0502020202020204" pitchFamily="34" charset="0"/>
                <a:cs typeface="Calibri" panose="020F0502020204030204" pitchFamily="34" charset="0"/>
              </a:rPr>
              <a:t>ge</a:t>
            </a:r>
            <a:endParaRPr lang="en-GB" sz="12000" b="1" dirty="0"/>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784998" y="3476498"/>
            <a:ext cx="26220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a:t>
            </a:r>
          </a:p>
        </p:txBody>
      </p:sp>
      <p:sp>
        <p:nvSpPr>
          <p:cNvPr id="9" name="TextBox 8"/>
          <p:cNvSpPr txBox="1"/>
          <p:nvPr/>
        </p:nvSpPr>
        <p:spPr>
          <a:xfrm>
            <a:off x="665838" y="3357667"/>
            <a:ext cx="26603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sto</a:t>
            </a:r>
          </a:p>
        </p:txBody>
      </p:sp>
      <p:sp>
        <p:nvSpPr>
          <p:cNvPr id="11" name="TextBox 10"/>
          <p:cNvSpPr txBox="1"/>
          <p:nvPr/>
        </p:nvSpPr>
        <p:spPr>
          <a:xfrm>
            <a:off x="2898771" y="4699842"/>
            <a:ext cx="6358467" cy="923330"/>
          </a:xfrm>
          <a:prstGeom prst="rect">
            <a:avLst/>
          </a:prstGeom>
          <a:noFill/>
        </p:spPr>
        <p:txBody>
          <a:bodyPr wrap="square" rtlCol="0">
            <a:spAutoFit/>
          </a:bodyPr>
          <a:lstStyle/>
          <a:p>
            <a:pPr algn="ctr"/>
            <a:r>
              <a:rPr lang="es-CO" sz="5400" dirty="0">
                <a:solidFill>
                  <a:srgbClr val="E87D1E"/>
                </a:solidFill>
                <a:latin typeface="Century Gothic" panose="020B0502020202020204" pitchFamily="34" charset="0"/>
                <a:cs typeface="Calibri" panose="020F0502020204030204" pitchFamily="34" charset="0"/>
              </a:rPr>
              <a:t>ge</a:t>
            </a:r>
            <a:r>
              <a:rPr lang="es-CO" sz="5400" dirty="0">
                <a:solidFill>
                  <a:srgbClr val="115076"/>
                </a:solidFill>
                <a:latin typeface="Century Gothic" panose="020B0502020202020204" pitchFamily="34" charset="0"/>
                <a:cs typeface="Calibri" panose="020F0502020204030204" pitchFamily="34" charset="0"/>
              </a:rPr>
              <a:t>neralmente</a:t>
            </a:r>
          </a:p>
        </p:txBody>
      </p:sp>
      <p:sp>
        <p:nvSpPr>
          <p:cNvPr id="8" name="TextBox 7"/>
          <p:cNvSpPr txBox="1"/>
          <p:nvPr/>
        </p:nvSpPr>
        <p:spPr>
          <a:xfrm>
            <a:off x="8282661" y="202748"/>
            <a:ext cx="368179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reco</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7598131" y="3388930"/>
            <a:ext cx="505085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ar</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ntino</a:t>
            </a:r>
          </a:p>
        </p:txBody>
      </p:sp>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61791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e_gent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ge_imag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ge_recoge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ge_gest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8" name="ge_generalment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ge_argenti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8"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C29D317-3B54-4474-9B9D-6DAC4347C0F6}"/>
              </a:ext>
            </a:extLst>
          </p:cNvPr>
          <p:cNvSpPr txBox="1"/>
          <p:nvPr/>
        </p:nvSpPr>
        <p:spPr>
          <a:xfrm>
            <a:off x="4898466" y="1199244"/>
            <a:ext cx="207456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En parejas</a:t>
            </a:r>
          </a:p>
        </p:txBody>
      </p:sp>
      <p:sp>
        <p:nvSpPr>
          <p:cNvPr id="8" name="TextBox 7">
            <a:extLst>
              <a:ext uri="{FF2B5EF4-FFF2-40B4-BE49-F238E27FC236}">
                <a16:creationId xmlns:a16="http://schemas.microsoft.com/office/drawing/2014/main" id="{51308422-D429-48A9-BF71-B6ACB7DF5ED6}"/>
              </a:ext>
            </a:extLst>
          </p:cNvPr>
          <p:cNvSpPr txBox="1"/>
          <p:nvPr/>
        </p:nvSpPr>
        <p:spPr>
          <a:xfrm>
            <a:off x="339893" y="2090717"/>
            <a:ext cx="72676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Persona A: Estás en </a:t>
            </a:r>
            <a:r>
              <a:rPr kumimoji="0" lang="en-GB" sz="2400" b="1" i="0" u="none" strike="noStrike" kern="0" cap="none" spc="0" normalizeH="0" baseline="0" noProof="0" dirty="0" err="1">
                <a:ln>
                  <a:noFill/>
                </a:ln>
                <a:solidFill>
                  <a:srgbClr val="002060"/>
                </a:solidFill>
                <a:effectLst/>
                <a:uLnTx/>
                <a:uFillTx/>
              </a:rPr>
              <a:t>una</a:t>
            </a:r>
            <a:r>
              <a:rPr kumimoji="0" lang="en-GB" sz="2400" b="1" i="0" u="none" strike="noStrike" kern="0" cap="none" spc="0" normalizeH="0" baseline="0" noProof="0" dirty="0">
                <a:ln>
                  <a:noFill/>
                </a:ln>
                <a:solidFill>
                  <a:srgbClr val="002060"/>
                </a:solidFill>
                <a:effectLst/>
                <a:uLnTx/>
                <a:uFillTx/>
              </a:rPr>
              <a:t> ciudad en </a:t>
            </a:r>
            <a:r>
              <a:rPr kumimoji="0" lang="en-GB" sz="2400" b="1" i="0" u="none" strike="noStrike" kern="0" cap="none" spc="0" normalizeH="0" baseline="0" noProof="0" dirty="0" err="1">
                <a:ln>
                  <a:noFill/>
                </a:ln>
                <a:solidFill>
                  <a:srgbClr val="002060"/>
                </a:solidFill>
                <a:effectLst/>
                <a:uLnTx/>
                <a:uFillTx/>
              </a:rPr>
              <a:t>España</a:t>
            </a:r>
            <a:r>
              <a:rPr kumimoji="0" lang="en-GB" sz="2400" b="1" i="0" u="none" strike="noStrike" kern="0" cap="none" spc="0" normalizeH="0" baseline="0" noProof="0" dirty="0">
                <a:ln>
                  <a:noFill/>
                </a:ln>
                <a:solidFill>
                  <a:srgbClr val="002060"/>
                </a:solidFill>
                <a:effectLst/>
                <a:uLnTx/>
                <a:uFillTx/>
              </a:rPr>
              <a:t>. </a:t>
            </a:r>
          </a:p>
        </p:txBody>
      </p:sp>
      <p:sp>
        <p:nvSpPr>
          <p:cNvPr id="9" name="TextBox 8">
            <a:extLst>
              <a:ext uri="{FF2B5EF4-FFF2-40B4-BE49-F238E27FC236}">
                <a16:creationId xmlns:a16="http://schemas.microsoft.com/office/drawing/2014/main" id="{D6F1CAAF-EC79-484D-89D9-72F5C85CFA42}"/>
              </a:ext>
            </a:extLst>
          </p:cNvPr>
          <p:cNvSpPr txBox="1"/>
          <p:nvPr/>
        </p:nvSpPr>
        <p:spPr>
          <a:xfrm>
            <a:off x="397949" y="5010346"/>
            <a:ext cx="115301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Persona B: </a:t>
            </a:r>
            <a:r>
              <a:rPr kumimoji="0" lang="en-GB" sz="2400" b="1" i="0" u="none" strike="noStrike" kern="0" cap="none" spc="0" normalizeH="0" baseline="0" noProof="0" dirty="0" err="1">
                <a:ln>
                  <a:noFill/>
                </a:ln>
                <a:solidFill>
                  <a:srgbClr val="002060"/>
                </a:solidFill>
                <a:effectLst/>
                <a:uLnTx/>
                <a:uFillTx/>
              </a:rPr>
              <a:t>Pregúntale</a:t>
            </a:r>
            <a:r>
              <a:rPr kumimoji="0" lang="en-GB" sz="2400" b="1" i="0" u="none" strike="noStrike" kern="0" cap="none" spc="0" normalizeH="0" baseline="0" noProof="0" dirty="0">
                <a:ln>
                  <a:noFill/>
                </a:ln>
                <a:solidFill>
                  <a:srgbClr val="002060"/>
                </a:solidFill>
                <a:effectLst/>
                <a:uLnTx/>
                <a:uFillTx/>
              </a:rPr>
              <a:t> a persona A: “¿Dónde estás?” y “¿Qué hay?”</a:t>
            </a:r>
          </a:p>
        </p:txBody>
      </p:sp>
      <p:sp>
        <p:nvSpPr>
          <p:cNvPr id="10" name="TextBox 9">
            <a:extLst>
              <a:ext uri="{FF2B5EF4-FFF2-40B4-BE49-F238E27FC236}">
                <a16:creationId xmlns:a16="http://schemas.microsoft.com/office/drawing/2014/main" id="{46D7DEC5-5F5F-4F36-8716-CFA9C0FE92F7}"/>
              </a:ext>
            </a:extLst>
          </p:cNvPr>
          <p:cNvSpPr txBox="1"/>
          <p:nvPr/>
        </p:nvSpPr>
        <p:spPr>
          <a:xfrm>
            <a:off x="2031823" y="2693817"/>
            <a:ext cx="42636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Describe la ciudad.</a:t>
            </a:r>
          </a:p>
        </p:txBody>
      </p:sp>
      <p:sp>
        <p:nvSpPr>
          <p:cNvPr id="11" name="TextBox 10">
            <a:extLst>
              <a:ext uri="{FF2B5EF4-FFF2-40B4-BE49-F238E27FC236}">
                <a16:creationId xmlns:a16="http://schemas.microsoft.com/office/drawing/2014/main" id="{53EC81D2-3937-4057-B923-2FF8BDA544FF}"/>
              </a:ext>
            </a:extLst>
          </p:cNvPr>
          <p:cNvSpPr txBox="1"/>
          <p:nvPr/>
        </p:nvSpPr>
        <p:spPr>
          <a:xfrm>
            <a:off x="2031822" y="5613446"/>
            <a:ext cx="59944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Completa</a:t>
            </a:r>
            <a:r>
              <a:rPr kumimoji="0" lang="en-GB" sz="2400" b="1" i="0" u="none" strike="noStrike" kern="0" cap="none" spc="0" normalizeH="0" baseline="0" noProof="0" dirty="0">
                <a:ln>
                  <a:noFill/>
                </a:ln>
                <a:solidFill>
                  <a:srgbClr val="002060"/>
                </a:solidFill>
                <a:effectLst/>
                <a:uLnTx/>
                <a:uFillTx/>
              </a:rPr>
              <a:t> la </a:t>
            </a:r>
            <a:r>
              <a:rPr kumimoji="0" lang="en-GB" sz="2400" b="1" i="0" u="none" strike="noStrike" kern="0" cap="none" spc="0" normalizeH="0" baseline="0" noProof="0" dirty="0" err="1">
                <a:ln>
                  <a:noFill/>
                </a:ln>
                <a:solidFill>
                  <a:srgbClr val="002060"/>
                </a:solidFill>
                <a:effectLst/>
                <a:uLnTx/>
                <a:uFillTx/>
              </a:rPr>
              <a:t>tabla</a:t>
            </a:r>
            <a:r>
              <a:rPr kumimoji="0" lang="en-GB" sz="2400" b="1" i="0" u="none" strike="noStrike" kern="0" cap="none" spc="0" normalizeH="0" baseline="0" noProof="0" dirty="0">
                <a:ln>
                  <a:noFill/>
                </a:ln>
                <a:solidFill>
                  <a:srgbClr val="002060"/>
                </a:solidFill>
                <a:effectLst/>
                <a:uLnTx/>
                <a:uFillTx/>
              </a:rPr>
              <a:t>.</a:t>
            </a:r>
          </a:p>
        </p:txBody>
      </p:sp>
      <p:sp>
        <p:nvSpPr>
          <p:cNvPr id="12" name="TextBox 11">
            <a:extLst>
              <a:ext uri="{FF2B5EF4-FFF2-40B4-BE49-F238E27FC236}">
                <a16:creationId xmlns:a16="http://schemas.microsoft.com/office/drawing/2014/main" id="{5220CEF9-FD2B-4E99-A8B3-A3CBC7C63911}"/>
              </a:ext>
            </a:extLst>
          </p:cNvPr>
          <p:cNvSpPr txBox="1"/>
          <p:nvPr/>
        </p:nvSpPr>
        <p:spPr>
          <a:xfrm>
            <a:off x="2031822" y="3288954"/>
            <a:ext cx="907767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a:t>
            </a:r>
            <a:r>
              <a:rPr kumimoji="0" lang="en-GB" sz="2000" b="1" i="1" u="none" strike="noStrike" kern="0" cap="none" spc="0" normalizeH="0" baseline="0" noProof="0" dirty="0" err="1">
                <a:ln>
                  <a:noFill/>
                </a:ln>
                <a:solidFill>
                  <a:srgbClr val="002060"/>
                </a:solidFill>
                <a:effectLst/>
                <a:uLnTx/>
                <a:uFillTx/>
              </a:rPr>
              <a:t>Importante</a:t>
            </a:r>
            <a:r>
              <a:rPr kumimoji="0" lang="en-GB" sz="2000" b="1" i="1"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Usa</a:t>
            </a:r>
            <a:r>
              <a:rPr kumimoji="0" lang="en-GB" sz="2400" b="1" i="0" u="none" strike="noStrike" kern="0" cap="none" spc="0" normalizeH="0" baseline="0" noProof="0" dirty="0">
                <a:ln>
                  <a:noFill/>
                </a:ln>
                <a:solidFill>
                  <a:srgbClr val="002060"/>
                </a:solidFill>
                <a:effectLst/>
                <a:uLnTx/>
                <a:uFillTx/>
              </a:rPr>
              <a:t> el </a:t>
            </a:r>
            <a:r>
              <a:rPr kumimoji="0" lang="en-GB" sz="2400" b="1" i="0" u="none" strike="noStrike" kern="0" cap="none" spc="0" normalizeH="0" baseline="0" noProof="0" dirty="0" err="1">
                <a:ln>
                  <a:noFill/>
                </a:ln>
                <a:solidFill>
                  <a:srgbClr val="002060"/>
                </a:solidFill>
                <a:effectLst/>
                <a:uLnTx/>
                <a:uFillTx/>
              </a:rPr>
              <a:t>artículo</a:t>
            </a:r>
            <a:r>
              <a:rPr kumimoji="0" lang="en-GB" sz="2400" b="1"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correcto</a:t>
            </a:r>
            <a:r>
              <a:rPr kumimoji="0" lang="en-GB" sz="2400" b="1" i="0" u="none" strike="noStrike" kern="0" cap="none" spc="0" normalizeH="0" baseline="0" noProof="0" dirty="0">
                <a:ln>
                  <a:noFill/>
                </a:ln>
                <a:solidFill>
                  <a:srgbClr val="002060"/>
                </a:solidFill>
                <a:effectLst/>
                <a:uLnTx/>
                <a:uFillTx/>
              </a:rPr>
              <a:t> (‘un’, ‘</a:t>
            </a:r>
            <a:r>
              <a:rPr kumimoji="0" lang="en-GB" sz="2400" b="1" i="0" u="none" strike="noStrike" kern="0" cap="none" spc="0" normalizeH="0" baseline="0" noProof="0" dirty="0" err="1">
                <a:ln>
                  <a:noFill/>
                </a:ln>
                <a:solidFill>
                  <a:srgbClr val="002060"/>
                </a:solidFill>
                <a:effectLst/>
                <a:uLnTx/>
                <a:uFillTx/>
              </a:rPr>
              <a:t>una</a:t>
            </a:r>
            <a:r>
              <a:rPr kumimoji="0" lang="en-GB" sz="2400" b="1" i="0" u="none" strike="noStrike" kern="0" cap="none" spc="0" normalizeH="0" baseline="0" noProof="0" dirty="0">
                <a:ln>
                  <a:noFill/>
                </a:ln>
                <a:solidFill>
                  <a:srgbClr val="002060"/>
                </a:solidFill>
                <a:effectLst/>
                <a:uLnTx/>
                <a:uFillTx/>
              </a:rPr>
              <a:t>’, ‘el’ y ‘la’).</a:t>
            </a:r>
          </a:p>
        </p:txBody>
      </p:sp>
    </p:spTree>
    <p:extLst>
      <p:ext uri="{BB962C8B-B14F-4D97-AF65-F5344CB8AC3E}">
        <p14:creationId xmlns:p14="http://schemas.microsoft.com/office/powerpoint/2010/main" val="214747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val Callout 8">
            <a:extLst>
              <a:ext uri="{FF2B5EF4-FFF2-40B4-BE49-F238E27FC236}">
                <a16:creationId xmlns:a16="http://schemas.microsoft.com/office/drawing/2014/main" id="{842D12AF-52E8-43DA-B073-2165CFCF389C}"/>
              </a:ext>
            </a:extLst>
          </p:cNvPr>
          <p:cNvSpPr/>
          <p:nvPr/>
        </p:nvSpPr>
        <p:spPr>
          <a:xfrm>
            <a:off x="4071213" y="599254"/>
            <a:ext cx="4680621" cy="745301"/>
          </a:xfrm>
          <a:prstGeom prst="wedgeEllipseCallout">
            <a:avLst>
              <a:gd name="adj1" fmla="val -76912"/>
              <a:gd name="adj2" fmla="val -1038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¿Dónde estás?</a:t>
            </a:r>
          </a:p>
        </p:txBody>
      </p:sp>
      <p:sp>
        <p:nvSpPr>
          <p:cNvPr id="7" name="TextBox 6">
            <a:extLst>
              <a:ext uri="{FF2B5EF4-FFF2-40B4-BE49-F238E27FC236}">
                <a16:creationId xmlns:a16="http://schemas.microsoft.com/office/drawing/2014/main" id="{145548FB-68C1-4C11-BA8E-CA69C7F50F9D}"/>
              </a:ext>
            </a:extLst>
          </p:cNvPr>
          <p:cNvSpPr txBox="1"/>
          <p:nvPr/>
        </p:nvSpPr>
        <p:spPr>
          <a:xfrm>
            <a:off x="0" y="599254"/>
            <a:ext cx="2777139" cy="769441"/>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Persona A (</a:t>
            </a:r>
            <a:r>
              <a:rPr lang="en-GB" sz="2200" b="1" dirty="0" err="1">
                <a:solidFill>
                  <a:srgbClr val="002060"/>
                </a:solidFill>
                <a:latin typeface="Century Gothic" panose="020B0502020202020204" pitchFamily="34" charset="0"/>
              </a:rPr>
              <a:t>pregunta</a:t>
            </a:r>
            <a:r>
              <a:rPr lang="en-GB" sz="2200" b="1" dirty="0">
                <a:solidFill>
                  <a:srgbClr val="002060"/>
                </a:solidFill>
                <a:latin typeface="Century Gothic" panose="020B0502020202020204" pitchFamily="34" charset="0"/>
              </a:rPr>
              <a:t>):</a:t>
            </a:r>
          </a:p>
        </p:txBody>
      </p:sp>
      <p:sp>
        <p:nvSpPr>
          <p:cNvPr id="9" name="TextBox 8">
            <a:extLst>
              <a:ext uri="{FF2B5EF4-FFF2-40B4-BE49-F238E27FC236}">
                <a16:creationId xmlns:a16="http://schemas.microsoft.com/office/drawing/2014/main" id="{49BAEA69-FFAD-4A6F-9970-14947C660850}"/>
              </a:ext>
            </a:extLst>
          </p:cNvPr>
          <p:cNvSpPr txBox="1"/>
          <p:nvPr/>
        </p:nvSpPr>
        <p:spPr>
          <a:xfrm>
            <a:off x="10346048" y="1557696"/>
            <a:ext cx="1845952" cy="769441"/>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Persona B (</a:t>
            </a:r>
            <a:r>
              <a:rPr lang="en-GB" sz="2200" b="1" dirty="0" err="1">
                <a:solidFill>
                  <a:srgbClr val="002060"/>
                </a:solidFill>
                <a:latin typeface="Century Gothic" panose="020B0502020202020204" pitchFamily="34" charset="0"/>
              </a:rPr>
              <a:t>contesta</a:t>
            </a:r>
            <a:r>
              <a:rPr lang="en-GB" sz="2200" b="1" dirty="0">
                <a:solidFill>
                  <a:srgbClr val="002060"/>
                </a:solidFill>
                <a:latin typeface="Century Gothic" panose="020B0502020202020204" pitchFamily="34" charset="0"/>
              </a:rPr>
              <a:t>):</a:t>
            </a:r>
          </a:p>
        </p:txBody>
      </p:sp>
      <p:sp>
        <p:nvSpPr>
          <p:cNvPr id="10" name="Oval Callout 20">
            <a:extLst>
              <a:ext uri="{FF2B5EF4-FFF2-40B4-BE49-F238E27FC236}">
                <a16:creationId xmlns:a16="http://schemas.microsoft.com/office/drawing/2014/main" id="{EA76F354-CCA5-4594-8998-678DB1CE422D}"/>
              </a:ext>
            </a:extLst>
          </p:cNvPr>
          <p:cNvSpPr/>
          <p:nvPr/>
        </p:nvSpPr>
        <p:spPr>
          <a:xfrm>
            <a:off x="4302403" y="1557696"/>
            <a:ext cx="4680621" cy="745301"/>
          </a:xfrm>
          <a:prstGeom prst="wedgeEllipseCallout">
            <a:avLst>
              <a:gd name="adj1" fmla="val 75293"/>
              <a:gd name="adj2" fmla="val -1038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Estoy en Granada.</a:t>
            </a:r>
          </a:p>
        </p:txBody>
      </p:sp>
      <p:sp>
        <p:nvSpPr>
          <p:cNvPr id="12" name="Oval Callout 21">
            <a:extLst>
              <a:ext uri="{FF2B5EF4-FFF2-40B4-BE49-F238E27FC236}">
                <a16:creationId xmlns:a16="http://schemas.microsoft.com/office/drawing/2014/main" id="{9D33E4DD-F27A-4C71-9CA2-3AF041337911}"/>
              </a:ext>
            </a:extLst>
          </p:cNvPr>
          <p:cNvSpPr/>
          <p:nvPr/>
        </p:nvSpPr>
        <p:spPr>
          <a:xfrm>
            <a:off x="4129551" y="2442108"/>
            <a:ext cx="4680621" cy="745301"/>
          </a:xfrm>
          <a:prstGeom prst="wedgeEllipseCallout">
            <a:avLst>
              <a:gd name="adj1" fmla="val -76912"/>
              <a:gd name="adj2" fmla="val -1038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¿Qué hay?</a:t>
            </a:r>
          </a:p>
        </p:txBody>
      </p:sp>
      <p:sp>
        <p:nvSpPr>
          <p:cNvPr id="13" name="TextBox 12">
            <a:extLst>
              <a:ext uri="{FF2B5EF4-FFF2-40B4-BE49-F238E27FC236}">
                <a16:creationId xmlns:a16="http://schemas.microsoft.com/office/drawing/2014/main" id="{5C3ABF20-D3F7-427C-B76B-B5CAF211C7B6}"/>
              </a:ext>
            </a:extLst>
          </p:cNvPr>
          <p:cNvSpPr txBox="1"/>
          <p:nvPr/>
        </p:nvSpPr>
        <p:spPr>
          <a:xfrm>
            <a:off x="0" y="2442108"/>
            <a:ext cx="2941957" cy="769441"/>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Persona A (</a:t>
            </a:r>
            <a:r>
              <a:rPr lang="en-GB" sz="2200" b="1" dirty="0" err="1">
                <a:solidFill>
                  <a:srgbClr val="002060"/>
                </a:solidFill>
                <a:latin typeface="Century Gothic" panose="020B0502020202020204" pitchFamily="34" charset="0"/>
              </a:rPr>
              <a:t>pregunta</a:t>
            </a:r>
            <a:r>
              <a:rPr lang="en-GB" sz="2200" b="1" dirty="0">
                <a:solidFill>
                  <a:srgbClr val="002060"/>
                </a:solidFill>
                <a:latin typeface="Century Gothic" panose="020B0502020202020204" pitchFamily="34" charset="0"/>
              </a:rPr>
              <a:t>):</a:t>
            </a:r>
          </a:p>
        </p:txBody>
      </p:sp>
      <p:sp>
        <p:nvSpPr>
          <p:cNvPr id="14" name="Oval Callout 23">
            <a:extLst>
              <a:ext uri="{FF2B5EF4-FFF2-40B4-BE49-F238E27FC236}">
                <a16:creationId xmlns:a16="http://schemas.microsoft.com/office/drawing/2014/main" id="{9130A73D-7D6D-4B7D-B810-BB88233A3D78}"/>
              </a:ext>
            </a:extLst>
          </p:cNvPr>
          <p:cNvSpPr/>
          <p:nvPr/>
        </p:nvSpPr>
        <p:spPr>
          <a:xfrm>
            <a:off x="4129551" y="3400550"/>
            <a:ext cx="4680621" cy="1280632"/>
          </a:xfrm>
          <a:prstGeom prst="wedgeEllipseCallout">
            <a:avLst>
              <a:gd name="adj1" fmla="val 75293"/>
              <a:gd name="adj2" fmla="val -1038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Hay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tienda</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iglesia</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iglesia</a:t>
            </a:r>
            <a:r>
              <a:rPr lang="en-GB" sz="2400" dirty="0">
                <a:solidFill>
                  <a:srgbClr val="002060"/>
                </a:solidFill>
                <a:latin typeface="Century Gothic" panose="020B0502020202020204" pitchFamily="34" charset="0"/>
              </a:rPr>
              <a:t> está en el </a:t>
            </a:r>
            <a:r>
              <a:rPr lang="en-GB" sz="2400" dirty="0" err="1">
                <a:solidFill>
                  <a:srgbClr val="002060"/>
                </a:solidFill>
                <a:latin typeface="Century Gothic" panose="020B0502020202020204" pitchFamily="34" charset="0"/>
              </a:rPr>
              <a:t>centro</a:t>
            </a:r>
            <a:r>
              <a:rPr lang="en-GB" sz="2400" dirty="0">
                <a:solidFill>
                  <a:srgbClr val="002060"/>
                </a:solidFill>
                <a:latin typeface="Century Gothic" panose="020B0502020202020204" pitchFamily="34" charset="0"/>
              </a:rPr>
              <a:t>.</a:t>
            </a:r>
          </a:p>
        </p:txBody>
      </p:sp>
      <p:sp>
        <p:nvSpPr>
          <p:cNvPr id="15" name="TextBox 14">
            <a:extLst>
              <a:ext uri="{FF2B5EF4-FFF2-40B4-BE49-F238E27FC236}">
                <a16:creationId xmlns:a16="http://schemas.microsoft.com/office/drawing/2014/main" id="{CE826701-9E8D-4C80-AEE3-633D7F0F6A93}"/>
              </a:ext>
            </a:extLst>
          </p:cNvPr>
          <p:cNvSpPr txBox="1"/>
          <p:nvPr/>
        </p:nvSpPr>
        <p:spPr>
          <a:xfrm>
            <a:off x="10346048" y="3400550"/>
            <a:ext cx="1845952" cy="769441"/>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Persona B (</a:t>
            </a:r>
            <a:r>
              <a:rPr lang="en-GB" sz="2200" b="1" dirty="0" err="1">
                <a:solidFill>
                  <a:srgbClr val="002060"/>
                </a:solidFill>
                <a:latin typeface="Century Gothic" panose="020B0502020202020204" pitchFamily="34" charset="0"/>
              </a:rPr>
              <a:t>contesta</a:t>
            </a:r>
            <a:r>
              <a:rPr lang="en-GB" sz="2200" b="1" dirty="0">
                <a:solidFill>
                  <a:srgbClr val="002060"/>
                </a:solidFill>
                <a:latin typeface="Century Gothic" panose="020B0502020202020204" pitchFamily="34" charset="0"/>
              </a:rPr>
              <a:t>):</a:t>
            </a:r>
          </a:p>
        </p:txBody>
      </p:sp>
      <p:sp>
        <p:nvSpPr>
          <p:cNvPr id="16" name="TextBox 15">
            <a:extLst>
              <a:ext uri="{FF2B5EF4-FFF2-40B4-BE49-F238E27FC236}">
                <a16:creationId xmlns:a16="http://schemas.microsoft.com/office/drawing/2014/main" id="{EDF3236E-2176-48D1-A6CC-99ACB07057DF}"/>
              </a:ext>
            </a:extLst>
          </p:cNvPr>
          <p:cNvSpPr txBox="1"/>
          <p:nvPr/>
        </p:nvSpPr>
        <p:spPr>
          <a:xfrm>
            <a:off x="0" y="5579435"/>
            <a:ext cx="3797581"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Persona A (escribe)</a:t>
            </a:r>
          </a:p>
        </p:txBody>
      </p:sp>
      <p:pic>
        <p:nvPicPr>
          <p:cNvPr id="17" name="Picture 16">
            <a:extLst>
              <a:ext uri="{FF2B5EF4-FFF2-40B4-BE49-F238E27FC236}">
                <a16:creationId xmlns:a16="http://schemas.microsoft.com/office/drawing/2014/main" id="{C9AE942E-64E6-493B-BED9-19F0759DC0FB}"/>
              </a:ext>
            </a:extLst>
          </p:cNvPr>
          <p:cNvPicPr>
            <a:picLocks noChangeAspect="1"/>
          </p:cNvPicPr>
          <p:nvPr/>
        </p:nvPicPr>
        <p:blipFill rotWithShape="1">
          <a:blip r:embed="rId3"/>
          <a:srcRect l="9110" t="50337" r="22706" b="36878"/>
          <a:stretch/>
        </p:blipFill>
        <p:spPr>
          <a:xfrm>
            <a:off x="2866748" y="5111810"/>
            <a:ext cx="8871526" cy="935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a:extLst>
              <a:ext uri="{FF2B5EF4-FFF2-40B4-BE49-F238E27FC236}">
                <a16:creationId xmlns:a16="http://schemas.microsoft.com/office/drawing/2014/main" id="{8B14ABBD-975B-45A3-B129-67123D1D5BFD}"/>
              </a:ext>
            </a:extLst>
          </p:cNvPr>
          <p:cNvSpPr>
            <a:spLocks noGrp="1"/>
          </p:cNvSpPr>
          <p:nvPr>
            <p:ph type="title"/>
          </p:nvPr>
        </p:nvSpPr>
        <p:spPr>
          <a:xfrm>
            <a:off x="5030064" y="-163742"/>
            <a:ext cx="2543628" cy="840814"/>
          </a:xfrm>
        </p:spPr>
        <p:txBody>
          <a:bodyPr/>
          <a:lstStyle/>
          <a:p>
            <a:pPr rtl="0" eaLnBrk="1" latinLnBrk="0" hangingPunct="1"/>
            <a:r>
              <a:rPr lang="en-GB" sz="2400" b="1" kern="1200" dirty="0">
                <a:solidFill>
                  <a:srgbClr val="002060"/>
                </a:solidFill>
                <a:effectLst/>
                <a:latin typeface="Century Gothic" panose="020B0502020202020204" pitchFamily="34" charset="0"/>
                <a:ea typeface="+mn-ea"/>
                <a:cs typeface="+mn-cs"/>
              </a:rPr>
              <a:t>Un </a:t>
            </a:r>
            <a:r>
              <a:rPr lang="en-GB" sz="2400" b="1" kern="1200" dirty="0" err="1">
                <a:solidFill>
                  <a:srgbClr val="002060"/>
                </a:solidFill>
                <a:effectLst/>
                <a:latin typeface="Century Gothic" panose="020B0502020202020204" pitchFamily="34" charset="0"/>
                <a:ea typeface="+mn-ea"/>
                <a:cs typeface="+mn-cs"/>
              </a:rPr>
              <a:t>ejemplo</a:t>
            </a:r>
            <a:endParaRPr lang="en-GB" dirty="0">
              <a:effectLst/>
            </a:endParaRPr>
          </a:p>
        </p:txBody>
      </p:sp>
    </p:spTree>
    <p:extLst>
      <p:ext uri="{BB962C8B-B14F-4D97-AF65-F5344CB8AC3E}">
        <p14:creationId xmlns:p14="http://schemas.microsoft.com/office/powerpoint/2010/main" val="95769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animBg="1"/>
      <p:bldP spid="12" grpId="0" animBg="1"/>
      <p:bldP spid="13" grpId="0"/>
      <p:bldP spid="14" grpId="0" animBg="1"/>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DEC861-60FB-458A-BA13-B85B0AD07BF2}"/>
              </a:ext>
            </a:extLst>
          </p:cNvPr>
          <p:cNvSpPr/>
          <p:nvPr/>
        </p:nvSpPr>
        <p:spPr>
          <a:xfrm>
            <a:off x="604198" y="763422"/>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latin typeface="Century Gothic" panose="020B0502020202020204" pitchFamily="34" charset="0"/>
              </a:rPr>
              <a:t>There is shop and a market.</a:t>
            </a:r>
          </a:p>
          <a:p>
            <a:pPr algn="ctr"/>
            <a:r>
              <a:rPr lang="en-GB" sz="2200" dirty="0">
                <a:solidFill>
                  <a:schemeClr val="accent5">
                    <a:lumMod val="50000"/>
                  </a:schemeClr>
                </a:solidFill>
                <a:latin typeface="Century Gothic" panose="020B0502020202020204" pitchFamily="34" charset="0"/>
              </a:rPr>
              <a:t>The market is expensive</a:t>
            </a:r>
          </a:p>
        </p:txBody>
      </p:sp>
      <p:sp>
        <p:nvSpPr>
          <p:cNvPr id="3" name="Rectangle 2">
            <a:extLst>
              <a:ext uri="{FF2B5EF4-FFF2-40B4-BE49-F238E27FC236}">
                <a16:creationId xmlns:a16="http://schemas.microsoft.com/office/drawing/2014/main" id="{DEAF348C-3280-44B7-AF14-FC84192C15AE}"/>
              </a:ext>
            </a:extLst>
          </p:cNvPr>
          <p:cNvSpPr/>
          <p:nvPr/>
        </p:nvSpPr>
        <p:spPr>
          <a:xfrm>
            <a:off x="4337998" y="763422"/>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latin typeface="Century Gothic" panose="020B0502020202020204" pitchFamily="34" charset="0"/>
              </a:rPr>
              <a:t>There is a bank and a theatre.</a:t>
            </a:r>
          </a:p>
          <a:p>
            <a:pPr algn="ctr"/>
            <a:r>
              <a:rPr lang="en-GB" sz="2200" dirty="0">
                <a:solidFill>
                  <a:schemeClr val="accent5">
                    <a:lumMod val="50000"/>
                  </a:schemeClr>
                </a:solidFill>
                <a:latin typeface="Century Gothic" panose="020B0502020202020204" pitchFamily="34" charset="0"/>
              </a:rPr>
              <a:t>The theatre is small.</a:t>
            </a:r>
          </a:p>
        </p:txBody>
      </p:sp>
      <p:sp>
        <p:nvSpPr>
          <p:cNvPr id="4" name="Rectangle 3">
            <a:extLst>
              <a:ext uri="{FF2B5EF4-FFF2-40B4-BE49-F238E27FC236}">
                <a16:creationId xmlns:a16="http://schemas.microsoft.com/office/drawing/2014/main" id="{BA37C89C-1E2D-4C08-8652-53959D128D45}"/>
              </a:ext>
            </a:extLst>
          </p:cNvPr>
          <p:cNvSpPr/>
          <p:nvPr/>
        </p:nvSpPr>
        <p:spPr>
          <a:xfrm>
            <a:off x="8071798" y="763422"/>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latin typeface="Century Gothic" panose="020B0502020202020204" pitchFamily="34" charset="0"/>
              </a:rPr>
              <a:t>There is a museum and a church.</a:t>
            </a:r>
          </a:p>
          <a:p>
            <a:pPr algn="ctr"/>
            <a:r>
              <a:rPr lang="en-GB" sz="2200" dirty="0">
                <a:solidFill>
                  <a:schemeClr val="accent5">
                    <a:lumMod val="50000"/>
                  </a:schemeClr>
                </a:solidFill>
                <a:latin typeface="Century Gothic" panose="020B0502020202020204" pitchFamily="34" charset="0"/>
              </a:rPr>
              <a:t>The church is near. </a:t>
            </a:r>
          </a:p>
        </p:txBody>
      </p:sp>
      <p:sp>
        <p:nvSpPr>
          <p:cNvPr id="5" name="Rectangle 4">
            <a:extLst>
              <a:ext uri="{FF2B5EF4-FFF2-40B4-BE49-F238E27FC236}">
                <a16:creationId xmlns:a16="http://schemas.microsoft.com/office/drawing/2014/main" id="{A03DC9E3-7EC0-4357-A952-48E8CA46E4F0}"/>
              </a:ext>
            </a:extLst>
          </p:cNvPr>
          <p:cNvSpPr/>
          <p:nvPr/>
        </p:nvSpPr>
        <p:spPr>
          <a:xfrm>
            <a:off x="2571608" y="3263238"/>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latin typeface="Century Gothic" panose="020B0502020202020204" pitchFamily="34" charset="0"/>
              </a:rPr>
              <a:t>There is a boy and a girl.</a:t>
            </a:r>
          </a:p>
          <a:p>
            <a:pPr algn="ctr"/>
            <a:r>
              <a:rPr lang="en-GB" sz="2200" dirty="0">
                <a:solidFill>
                  <a:schemeClr val="accent5">
                    <a:lumMod val="50000"/>
                  </a:schemeClr>
                </a:solidFill>
                <a:latin typeface="Century Gothic" panose="020B0502020202020204" pitchFamily="34" charset="0"/>
              </a:rPr>
              <a:t>The girl is nice.</a:t>
            </a:r>
          </a:p>
        </p:txBody>
      </p:sp>
      <p:sp>
        <p:nvSpPr>
          <p:cNvPr id="6" name="Rectangle 5">
            <a:extLst>
              <a:ext uri="{FF2B5EF4-FFF2-40B4-BE49-F238E27FC236}">
                <a16:creationId xmlns:a16="http://schemas.microsoft.com/office/drawing/2014/main" id="{97227DF6-BBD7-4BE2-9F76-D52210770AEA}"/>
              </a:ext>
            </a:extLst>
          </p:cNvPr>
          <p:cNvSpPr/>
          <p:nvPr/>
        </p:nvSpPr>
        <p:spPr>
          <a:xfrm>
            <a:off x="6328723" y="3263238"/>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latin typeface="Century Gothic" panose="020B0502020202020204" pitchFamily="34" charset="0"/>
              </a:rPr>
              <a:t>There is a square and a school. The school is in the square. </a:t>
            </a:r>
          </a:p>
        </p:txBody>
      </p:sp>
      <p:sp>
        <p:nvSpPr>
          <p:cNvPr id="7" name="TextBox 6">
            <a:extLst>
              <a:ext uri="{FF2B5EF4-FFF2-40B4-BE49-F238E27FC236}">
                <a16:creationId xmlns:a16="http://schemas.microsoft.com/office/drawing/2014/main" id="{AF7D86F1-A41E-4E97-ABC4-EC182108B1CE}"/>
              </a:ext>
            </a:extLst>
          </p:cNvPr>
          <p:cNvSpPr txBox="1"/>
          <p:nvPr/>
        </p:nvSpPr>
        <p:spPr>
          <a:xfrm>
            <a:off x="1719618" y="887105"/>
            <a:ext cx="1542197"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Granada</a:t>
            </a:r>
          </a:p>
        </p:txBody>
      </p:sp>
      <p:sp>
        <p:nvSpPr>
          <p:cNvPr id="8" name="TextBox 7">
            <a:extLst>
              <a:ext uri="{FF2B5EF4-FFF2-40B4-BE49-F238E27FC236}">
                <a16:creationId xmlns:a16="http://schemas.microsoft.com/office/drawing/2014/main" id="{FF83C191-51D6-4705-AC75-70664D991BA1}"/>
              </a:ext>
            </a:extLst>
          </p:cNvPr>
          <p:cNvSpPr txBox="1"/>
          <p:nvPr/>
        </p:nvSpPr>
        <p:spPr>
          <a:xfrm>
            <a:off x="5634678" y="887105"/>
            <a:ext cx="1542197"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Bilbao</a:t>
            </a:r>
          </a:p>
        </p:txBody>
      </p:sp>
      <p:sp>
        <p:nvSpPr>
          <p:cNvPr id="9" name="TextBox 8">
            <a:extLst>
              <a:ext uri="{FF2B5EF4-FFF2-40B4-BE49-F238E27FC236}">
                <a16:creationId xmlns:a16="http://schemas.microsoft.com/office/drawing/2014/main" id="{29811A3E-C459-4FB5-AD06-427C56F2B139}"/>
              </a:ext>
            </a:extLst>
          </p:cNvPr>
          <p:cNvSpPr txBox="1"/>
          <p:nvPr/>
        </p:nvSpPr>
        <p:spPr>
          <a:xfrm>
            <a:off x="9512917" y="923387"/>
            <a:ext cx="1542197"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Madrid</a:t>
            </a:r>
          </a:p>
        </p:txBody>
      </p:sp>
      <p:sp>
        <p:nvSpPr>
          <p:cNvPr id="10" name="TextBox 9">
            <a:extLst>
              <a:ext uri="{FF2B5EF4-FFF2-40B4-BE49-F238E27FC236}">
                <a16:creationId xmlns:a16="http://schemas.microsoft.com/office/drawing/2014/main" id="{9B8A18E1-F6E4-48BE-9CCA-F8224F94FC90}"/>
              </a:ext>
            </a:extLst>
          </p:cNvPr>
          <p:cNvSpPr txBox="1"/>
          <p:nvPr/>
        </p:nvSpPr>
        <p:spPr>
          <a:xfrm>
            <a:off x="3687028" y="3457059"/>
            <a:ext cx="1542197"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Valencia</a:t>
            </a:r>
          </a:p>
        </p:txBody>
      </p:sp>
      <p:sp>
        <p:nvSpPr>
          <p:cNvPr id="11" name="TextBox 10">
            <a:extLst>
              <a:ext uri="{FF2B5EF4-FFF2-40B4-BE49-F238E27FC236}">
                <a16:creationId xmlns:a16="http://schemas.microsoft.com/office/drawing/2014/main" id="{D3B10335-D84E-47DF-AC4A-26DEE06DC09D}"/>
              </a:ext>
            </a:extLst>
          </p:cNvPr>
          <p:cNvSpPr txBox="1"/>
          <p:nvPr/>
        </p:nvSpPr>
        <p:spPr>
          <a:xfrm>
            <a:off x="7613745" y="3457059"/>
            <a:ext cx="1542197" cy="400110"/>
          </a:xfrm>
          <a:prstGeom prst="rect">
            <a:avLst/>
          </a:prstGeom>
          <a:noFill/>
        </p:spPr>
        <p:txBody>
          <a:bodyPr wrap="square" rtlCol="0">
            <a:spAutoFit/>
          </a:bodyPr>
          <a:lstStyle/>
          <a:p>
            <a:r>
              <a:rPr lang="en-GB" sz="2000" b="1" i="1" dirty="0" err="1">
                <a:solidFill>
                  <a:srgbClr val="002060"/>
                </a:solidFill>
                <a:latin typeface="Century Gothic" panose="020B0502020202020204" pitchFamily="34" charset="0"/>
              </a:rPr>
              <a:t>Málaga</a:t>
            </a:r>
            <a:endParaRPr lang="en-GB" sz="2000" b="1" i="1" dirty="0">
              <a:solidFill>
                <a:srgbClr val="002060"/>
              </a:solidFill>
              <a:latin typeface="Century Gothic" panose="020B0502020202020204" pitchFamily="34" charset="0"/>
            </a:endParaRPr>
          </a:p>
        </p:txBody>
      </p:sp>
      <p:sp>
        <p:nvSpPr>
          <p:cNvPr id="13" name="Title 12">
            <a:extLst>
              <a:ext uri="{FF2B5EF4-FFF2-40B4-BE49-F238E27FC236}">
                <a16:creationId xmlns:a16="http://schemas.microsoft.com/office/drawing/2014/main" id="{D0FA5AAA-DD10-4B95-A37E-6F9899FE14D4}"/>
              </a:ext>
            </a:extLst>
          </p:cNvPr>
          <p:cNvSpPr>
            <a:spLocks noGrp="1"/>
          </p:cNvSpPr>
          <p:nvPr>
            <p:ph type="title"/>
          </p:nvPr>
        </p:nvSpPr>
        <p:spPr>
          <a:xfrm>
            <a:off x="0" y="-389431"/>
            <a:ext cx="2232972" cy="1325563"/>
          </a:xfrm>
        </p:spPr>
        <p:txBody>
          <a:bodyPr/>
          <a:lstStyle/>
          <a:p>
            <a:pPr rtl="0" eaLnBrk="1" latinLnBrk="0" hangingPunct="1"/>
            <a:r>
              <a:rPr lang="en-GB" sz="2000" b="1" kern="1200" dirty="0">
                <a:solidFill>
                  <a:srgbClr val="002060"/>
                </a:solidFill>
                <a:effectLst/>
                <a:latin typeface="Century Gothic" panose="020B0502020202020204" pitchFamily="34" charset="0"/>
                <a:ea typeface="+mn-ea"/>
                <a:cs typeface="+mn-cs"/>
              </a:rPr>
              <a:t>Persona A</a:t>
            </a:r>
            <a:endParaRPr lang="en-GB" dirty="0">
              <a:effectLst/>
            </a:endParaRPr>
          </a:p>
        </p:txBody>
      </p:sp>
    </p:spTree>
    <p:extLst>
      <p:ext uri="{BB962C8B-B14F-4D97-AF65-F5344CB8AC3E}">
        <p14:creationId xmlns:p14="http://schemas.microsoft.com/office/powerpoint/2010/main" val="32797318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9AE731-FE3D-4DB1-A1EB-146EDE20313C}"/>
              </a:ext>
            </a:extLst>
          </p:cNvPr>
          <p:cNvSpPr/>
          <p:nvPr/>
        </p:nvSpPr>
        <p:spPr>
          <a:xfrm>
            <a:off x="604198" y="763422"/>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latin typeface="Century Gothic" panose="020B0502020202020204" pitchFamily="34" charset="0"/>
              </a:rPr>
              <a:t>There is a bar and a museum.</a:t>
            </a:r>
          </a:p>
          <a:p>
            <a:pPr algn="ctr"/>
            <a:r>
              <a:rPr lang="en-GB" sz="2200" dirty="0">
                <a:solidFill>
                  <a:schemeClr val="accent5">
                    <a:lumMod val="50000"/>
                  </a:schemeClr>
                </a:solidFill>
                <a:latin typeface="Century Gothic" panose="020B0502020202020204" pitchFamily="34" charset="0"/>
              </a:rPr>
              <a:t>The bar is between two houses.</a:t>
            </a:r>
          </a:p>
        </p:txBody>
      </p:sp>
      <p:sp>
        <p:nvSpPr>
          <p:cNvPr id="3" name="Rectangle 2">
            <a:extLst>
              <a:ext uri="{FF2B5EF4-FFF2-40B4-BE49-F238E27FC236}">
                <a16:creationId xmlns:a16="http://schemas.microsoft.com/office/drawing/2014/main" id="{51F763C1-4562-4632-B90B-D7F80AC546F4}"/>
              </a:ext>
            </a:extLst>
          </p:cNvPr>
          <p:cNvSpPr/>
          <p:nvPr/>
        </p:nvSpPr>
        <p:spPr>
          <a:xfrm>
            <a:off x="4337998" y="763422"/>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accent5">
                  <a:lumMod val="50000"/>
                </a:schemeClr>
              </a:solidFill>
              <a:latin typeface="Century Gothic" panose="020B0502020202020204" pitchFamily="34" charset="0"/>
            </a:endParaRPr>
          </a:p>
          <a:p>
            <a:pPr algn="ctr"/>
            <a:r>
              <a:rPr lang="en-GB" sz="2200" dirty="0">
                <a:solidFill>
                  <a:schemeClr val="accent5">
                    <a:lumMod val="50000"/>
                  </a:schemeClr>
                </a:solidFill>
                <a:latin typeface="Century Gothic" panose="020B0502020202020204" pitchFamily="34" charset="0"/>
              </a:rPr>
              <a:t>There is an art centre and a theatre.</a:t>
            </a:r>
          </a:p>
          <a:p>
            <a:pPr algn="ctr"/>
            <a:r>
              <a:rPr lang="en-GB" sz="2200" dirty="0">
                <a:solidFill>
                  <a:schemeClr val="accent5">
                    <a:lumMod val="50000"/>
                  </a:schemeClr>
                </a:solidFill>
                <a:latin typeface="Century Gothic" panose="020B0502020202020204" pitchFamily="34" charset="0"/>
              </a:rPr>
              <a:t>The theatre is expensive.</a:t>
            </a:r>
          </a:p>
          <a:p>
            <a:pPr algn="ctr"/>
            <a:endParaRPr lang="en-GB" sz="2200" dirty="0">
              <a:solidFill>
                <a:schemeClr val="accent5">
                  <a:lumMod val="50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id="{B196B4DF-ED54-4047-8723-7025E4D05B83}"/>
              </a:ext>
            </a:extLst>
          </p:cNvPr>
          <p:cNvSpPr/>
          <p:nvPr/>
        </p:nvSpPr>
        <p:spPr>
          <a:xfrm>
            <a:off x="8071798" y="763422"/>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latin typeface="Century Gothic" panose="020B0502020202020204" pitchFamily="34" charset="0"/>
              </a:rPr>
              <a:t>There is a market and a shop. The shop is cheap.</a:t>
            </a:r>
          </a:p>
        </p:txBody>
      </p:sp>
      <p:sp>
        <p:nvSpPr>
          <p:cNvPr id="5" name="Rectangle 4">
            <a:extLst>
              <a:ext uri="{FF2B5EF4-FFF2-40B4-BE49-F238E27FC236}">
                <a16:creationId xmlns:a16="http://schemas.microsoft.com/office/drawing/2014/main" id="{CB6E9713-FB85-45C9-90EB-5BC6E1452A88}"/>
              </a:ext>
            </a:extLst>
          </p:cNvPr>
          <p:cNvSpPr/>
          <p:nvPr/>
        </p:nvSpPr>
        <p:spPr>
          <a:xfrm>
            <a:off x="2897022" y="3235942"/>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latin typeface="Century Gothic" panose="020B0502020202020204" pitchFamily="34" charset="0"/>
              </a:rPr>
              <a:t>There is a school and a church. The school is very good.   </a:t>
            </a:r>
          </a:p>
        </p:txBody>
      </p:sp>
      <p:sp>
        <p:nvSpPr>
          <p:cNvPr id="6" name="Rectangle 5">
            <a:extLst>
              <a:ext uri="{FF2B5EF4-FFF2-40B4-BE49-F238E27FC236}">
                <a16:creationId xmlns:a16="http://schemas.microsoft.com/office/drawing/2014/main" id="{CCC61D14-52B9-4DEA-A4FC-5F97C9455A60}"/>
              </a:ext>
            </a:extLst>
          </p:cNvPr>
          <p:cNvSpPr/>
          <p:nvPr/>
        </p:nvSpPr>
        <p:spPr>
          <a:xfrm>
            <a:off x="6654137" y="3235942"/>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accent5">
                  <a:lumMod val="50000"/>
                </a:schemeClr>
              </a:solidFill>
              <a:latin typeface="Century Gothic" panose="020B0502020202020204" pitchFamily="34" charset="0"/>
            </a:endParaRPr>
          </a:p>
          <a:p>
            <a:pPr algn="ctr"/>
            <a:r>
              <a:rPr lang="en-GB" sz="2200" dirty="0">
                <a:solidFill>
                  <a:schemeClr val="accent5">
                    <a:lumMod val="50000"/>
                  </a:schemeClr>
                </a:solidFill>
                <a:latin typeface="Century Gothic" panose="020B0502020202020204" pitchFamily="34" charset="0"/>
              </a:rPr>
              <a:t>There is a bank and a museum. The museum is in the centre.</a:t>
            </a:r>
          </a:p>
          <a:p>
            <a:pPr algn="ctr"/>
            <a:endParaRPr lang="en-GB" sz="2200" dirty="0">
              <a:solidFill>
                <a:schemeClr val="accent5">
                  <a:lumMod val="50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BD898C3B-05E3-472B-9D04-106604305624}"/>
              </a:ext>
            </a:extLst>
          </p:cNvPr>
          <p:cNvSpPr txBox="1"/>
          <p:nvPr/>
        </p:nvSpPr>
        <p:spPr>
          <a:xfrm>
            <a:off x="1447747" y="787894"/>
            <a:ext cx="2060812"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San </a:t>
            </a:r>
            <a:r>
              <a:rPr lang="en-GB" sz="2000" b="1" i="1" dirty="0" err="1">
                <a:solidFill>
                  <a:srgbClr val="002060"/>
                </a:solidFill>
                <a:latin typeface="Century Gothic" panose="020B0502020202020204" pitchFamily="34" charset="0"/>
              </a:rPr>
              <a:t>Sebastián</a:t>
            </a:r>
            <a:endParaRPr lang="en-GB" sz="2000" b="1" i="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6A5D0B58-4BBD-4244-BD37-566F39C0A7D2}"/>
              </a:ext>
            </a:extLst>
          </p:cNvPr>
          <p:cNvSpPr txBox="1"/>
          <p:nvPr/>
        </p:nvSpPr>
        <p:spPr>
          <a:xfrm>
            <a:off x="5611505" y="887105"/>
            <a:ext cx="2060812"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Oviedo</a:t>
            </a:r>
          </a:p>
        </p:txBody>
      </p:sp>
      <p:sp>
        <p:nvSpPr>
          <p:cNvPr id="9" name="TextBox 8">
            <a:extLst>
              <a:ext uri="{FF2B5EF4-FFF2-40B4-BE49-F238E27FC236}">
                <a16:creationId xmlns:a16="http://schemas.microsoft.com/office/drawing/2014/main" id="{3734C54A-0815-4084-9E79-AF857655CD0B}"/>
              </a:ext>
            </a:extLst>
          </p:cNvPr>
          <p:cNvSpPr txBox="1"/>
          <p:nvPr/>
        </p:nvSpPr>
        <p:spPr>
          <a:xfrm>
            <a:off x="9285027" y="887105"/>
            <a:ext cx="2060812"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Segovia</a:t>
            </a:r>
          </a:p>
        </p:txBody>
      </p:sp>
      <p:sp>
        <p:nvSpPr>
          <p:cNvPr id="10" name="TextBox 9">
            <a:extLst>
              <a:ext uri="{FF2B5EF4-FFF2-40B4-BE49-F238E27FC236}">
                <a16:creationId xmlns:a16="http://schemas.microsoft.com/office/drawing/2014/main" id="{90915A3C-584D-4685-B002-91AA5ABC017C}"/>
              </a:ext>
            </a:extLst>
          </p:cNvPr>
          <p:cNvSpPr txBox="1"/>
          <p:nvPr/>
        </p:nvSpPr>
        <p:spPr>
          <a:xfrm>
            <a:off x="3981593" y="3416115"/>
            <a:ext cx="2060812"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Barcelona</a:t>
            </a:r>
          </a:p>
        </p:txBody>
      </p:sp>
      <p:sp>
        <p:nvSpPr>
          <p:cNvPr id="11" name="TextBox 10">
            <a:extLst>
              <a:ext uri="{FF2B5EF4-FFF2-40B4-BE49-F238E27FC236}">
                <a16:creationId xmlns:a16="http://schemas.microsoft.com/office/drawing/2014/main" id="{C671C41C-0C5D-43E2-87AA-D736EDFDA555}"/>
              </a:ext>
            </a:extLst>
          </p:cNvPr>
          <p:cNvSpPr txBox="1"/>
          <p:nvPr/>
        </p:nvSpPr>
        <p:spPr>
          <a:xfrm>
            <a:off x="7611754" y="3397320"/>
            <a:ext cx="2060812"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Salamanca</a:t>
            </a:r>
          </a:p>
        </p:txBody>
      </p:sp>
      <p:sp>
        <p:nvSpPr>
          <p:cNvPr id="13" name="Title 12">
            <a:extLst>
              <a:ext uri="{FF2B5EF4-FFF2-40B4-BE49-F238E27FC236}">
                <a16:creationId xmlns:a16="http://schemas.microsoft.com/office/drawing/2014/main" id="{DBA84BF1-4511-4DA5-B8BE-E5AF5A7D5934}"/>
              </a:ext>
            </a:extLst>
          </p:cNvPr>
          <p:cNvSpPr>
            <a:spLocks noGrp="1"/>
          </p:cNvSpPr>
          <p:nvPr>
            <p:ph type="title"/>
          </p:nvPr>
        </p:nvSpPr>
        <p:spPr>
          <a:xfrm>
            <a:off x="0" y="-389431"/>
            <a:ext cx="5311395" cy="1325563"/>
          </a:xfrm>
        </p:spPr>
        <p:txBody>
          <a:bodyPr/>
          <a:lstStyle/>
          <a:p>
            <a:pPr rtl="0" eaLnBrk="1" latinLnBrk="0" hangingPunct="1"/>
            <a:r>
              <a:rPr lang="en-GB" sz="2000" b="1" kern="1200" dirty="0">
                <a:solidFill>
                  <a:srgbClr val="002060"/>
                </a:solidFill>
                <a:effectLst/>
                <a:latin typeface="Century Gothic" panose="020B0502020202020204" pitchFamily="34" charset="0"/>
                <a:ea typeface="+mn-ea"/>
                <a:cs typeface="+mn-cs"/>
              </a:rPr>
              <a:t>Persona B</a:t>
            </a:r>
            <a:endParaRPr lang="en-GB" dirty="0">
              <a:effectLst/>
            </a:endParaRPr>
          </a:p>
        </p:txBody>
      </p:sp>
    </p:spTree>
    <p:extLst>
      <p:ext uri="{BB962C8B-B14F-4D97-AF65-F5344CB8AC3E}">
        <p14:creationId xmlns:p14="http://schemas.microsoft.com/office/powerpoint/2010/main" val="27363948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3012405-0574-437B-991F-8B7EB7FDD9B4}"/>
              </a:ext>
            </a:extLst>
          </p:cNvPr>
          <p:cNvGraphicFramePr>
            <a:graphicFrameLocks noGrp="1"/>
          </p:cNvGraphicFramePr>
          <p:nvPr>
            <p:extLst>
              <p:ext uri="{D42A27DB-BD31-4B8C-83A1-F6EECF244321}">
                <p14:modId xmlns:p14="http://schemas.microsoft.com/office/powerpoint/2010/main" val="3767758977"/>
              </p:ext>
            </p:extLst>
          </p:nvPr>
        </p:nvGraphicFramePr>
        <p:xfrm>
          <a:off x="1204686" y="3519069"/>
          <a:ext cx="9825262" cy="2852700"/>
        </p:xfrm>
        <a:graphic>
          <a:graphicData uri="http://schemas.openxmlformats.org/drawingml/2006/table">
            <a:tbl>
              <a:tblPr firstRow="1" bandRow="1">
                <a:tableStyleId>{8A107856-5554-42FB-B03E-39F5DBC370BA}</a:tableStyleId>
              </a:tblPr>
              <a:tblGrid>
                <a:gridCol w="1994842">
                  <a:extLst>
                    <a:ext uri="{9D8B030D-6E8A-4147-A177-3AD203B41FA5}">
                      <a16:colId xmlns:a16="http://schemas.microsoft.com/office/drawing/2014/main" val="407972646"/>
                    </a:ext>
                  </a:extLst>
                </a:gridCol>
                <a:gridCol w="3639154">
                  <a:extLst>
                    <a:ext uri="{9D8B030D-6E8A-4147-A177-3AD203B41FA5}">
                      <a16:colId xmlns:a16="http://schemas.microsoft.com/office/drawing/2014/main" val="1974830811"/>
                    </a:ext>
                  </a:extLst>
                </a:gridCol>
                <a:gridCol w="4191266">
                  <a:extLst>
                    <a:ext uri="{9D8B030D-6E8A-4147-A177-3AD203B41FA5}">
                      <a16:colId xmlns:a16="http://schemas.microsoft.com/office/drawing/2014/main" val="3227493177"/>
                    </a:ext>
                  </a:extLst>
                </a:gridCol>
              </a:tblGrid>
              <a:tr h="475450">
                <a:tc>
                  <a:txBody>
                    <a:bodyPr/>
                    <a:lstStyle/>
                    <a:p>
                      <a:endParaRPr lang="en-GB" sz="2000" b="1" i="1" dirty="0">
                        <a:solidFill>
                          <a:srgbClr val="002060"/>
                        </a:solidFill>
                        <a:latin typeface="Century Gothic" panose="020B0502020202020204" pitchFamily="34" charset="0"/>
                      </a:endParaRPr>
                    </a:p>
                  </a:txBody>
                  <a:tcPr/>
                </a:tc>
                <a:tc>
                  <a:txBody>
                    <a:bodyPr/>
                    <a:lstStyle/>
                    <a:p>
                      <a:pPr algn="ctr"/>
                      <a:r>
                        <a:rPr lang="en-GB" sz="2000" b="1" i="1" dirty="0">
                          <a:solidFill>
                            <a:srgbClr val="002060"/>
                          </a:solidFill>
                          <a:latin typeface="Century Gothic" panose="020B0502020202020204" pitchFamily="34" charset="0"/>
                        </a:rPr>
                        <a:t>¿Qué hay?</a:t>
                      </a:r>
                    </a:p>
                  </a:txBody>
                  <a:tcPr/>
                </a:tc>
                <a:tc>
                  <a:txBody>
                    <a:bodyPr/>
                    <a:lstStyle/>
                    <a:p>
                      <a:pPr algn="ctr"/>
                      <a:r>
                        <a:rPr lang="en-GB" sz="2000" b="1" i="1" dirty="0">
                          <a:solidFill>
                            <a:srgbClr val="002060"/>
                          </a:solidFill>
                          <a:latin typeface="Century Gothic" panose="020B0502020202020204" pitchFamily="34" charset="0"/>
                        </a:rPr>
                        <a:t>Información</a:t>
                      </a:r>
                      <a:r>
                        <a:rPr lang="en-GB" sz="2000" b="1" i="1" baseline="0" dirty="0">
                          <a:solidFill>
                            <a:srgbClr val="002060"/>
                          </a:solidFill>
                          <a:latin typeface="Century Gothic" panose="020B0502020202020204" pitchFamily="34" charset="0"/>
                        </a:rPr>
                        <a:t> extra</a:t>
                      </a:r>
                      <a:endParaRPr lang="en-GB" sz="2000" b="1" i="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6777136"/>
                  </a:ext>
                </a:extLst>
              </a:tr>
              <a:tr h="475450">
                <a:tc>
                  <a:txBody>
                    <a:bodyPr/>
                    <a:lstStyle/>
                    <a:p>
                      <a:r>
                        <a:rPr lang="en-GB" sz="2000" b="1" i="1" dirty="0">
                          <a:solidFill>
                            <a:srgbClr val="002060"/>
                          </a:solidFill>
                          <a:latin typeface="Century Gothic" panose="020B0502020202020204" pitchFamily="34" charset="0"/>
                        </a:rPr>
                        <a:t>Granada</a:t>
                      </a:r>
                    </a:p>
                  </a:txBody>
                  <a:tcPr/>
                </a:tc>
                <a:tc>
                  <a:txBody>
                    <a:bodyPr/>
                    <a:lstStyle/>
                    <a:p>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a16="http://schemas.microsoft.com/office/drawing/2014/main" val="3074503949"/>
                  </a:ext>
                </a:extLst>
              </a:tr>
              <a:tr h="475450">
                <a:tc>
                  <a:txBody>
                    <a:bodyPr/>
                    <a:lstStyle/>
                    <a:p>
                      <a:r>
                        <a:rPr lang="en-GB" sz="2000" b="1" i="1" dirty="0">
                          <a:solidFill>
                            <a:srgbClr val="002060"/>
                          </a:solidFill>
                          <a:latin typeface="Century Gothic" panose="020B0502020202020204" pitchFamily="34" charset="0"/>
                        </a:rPr>
                        <a:t>Bilbao</a:t>
                      </a:r>
                    </a:p>
                  </a:txBody>
                  <a:tcPr/>
                </a:tc>
                <a:tc>
                  <a:txBody>
                    <a:bodyPr/>
                    <a:lstStyle/>
                    <a:p>
                      <a:endParaRPr lang="en-GB" sz="2000" b="1" i="1">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a16="http://schemas.microsoft.com/office/drawing/2014/main" val="2832333756"/>
                  </a:ext>
                </a:extLst>
              </a:tr>
              <a:tr h="475450">
                <a:tc>
                  <a:txBody>
                    <a:bodyPr/>
                    <a:lstStyle/>
                    <a:p>
                      <a:r>
                        <a:rPr lang="en-GB" sz="2000" b="1" i="1" dirty="0">
                          <a:solidFill>
                            <a:srgbClr val="002060"/>
                          </a:solidFill>
                          <a:latin typeface="Century Gothic" panose="020B0502020202020204" pitchFamily="34" charset="0"/>
                        </a:rPr>
                        <a:t>Madrid</a:t>
                      </a:r>
                    </a:p>
                  </a:txBody>
                  <a:tcPr/>
                </a:tc>
                <a:tc>
                  <a:txBody>
                    <a:bodyPr/>
                    <a:lstStyle/>
                    <a:p>
                      <a:endParaRPr lang="en-GB" sz="2000" b="1" i="1">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a16="http://schemas.microsoft.com/office/drawing/2014/main" val="4168035048"/>
                  </a:ext>
                </a:extLst>
              </a:tr>
              <a:tr h="475450">
                <a:tc>
                  <a:txBody>
                    <a:bodyPr/>
                    <a:lstStyle/>
                    <a:p>
                      <a:r>
                        <a:rPr lang="en-GB" sz="2000" b="1" i="1" dirty="0">
                          <a:solidFill>
                            <a:srgbClr val="002060"/>
                          </a:solidFill>
                          <a:latin typeface="Century Gothic" panose="020B0502020202020204" pitchFamily="34" charset="0"/>
                        </a:rPr>
                        <a:t>Valencia</a:t>
                      </a:r>
                    </a:p>
                  </a:txBody>
                  <a:tcPr/>
                </a:tc>
                <a:tc>
                  <a:txBody>
                    <a:bodyPr/>
                    <a:lstStyle/>
                    <a:p>
                      <a:endParaRPr lang="en-GB" sz="2000" b="1" i="1" dirty="0">
                        <a:solidFill>
                          <a:srgbClr val="002060"/>
                        </a:solidFill>
                        <a:latin typeface="Century Gothic" panose="020B0502020202020204" pitchFamily="34" charset="0"/>
                      </a:endParaRPr>
                    </a:p>
                  </a:txBody>
                  <a:tcPr/>
                </a:tc>
                <a:tc>
                  <a:txBody>
                    <a:bodyPr/>
                    <a:lstStyle/>
                    <a:p>
                      <a:endParaRPr lang="en-GB" sz="2000" b="1" i="1">
                        <a:solidFill>
                          <a:srgbClr val="002060"/>
                        </a:solidFill>
                        <a:latin typeface="Century Gothic" panose="020B0502020202020204" pitchFamily="34" charset="0"/>
                      </a:endParaRPr>
                    </a:p>
                  </a:txBody>
                  <a:tcPr/>
                </a:tc>
                <a:extLst>
                  <a:ext uri="{0D108BD9-81ED-4DB2-BD59-A6C34878D82A}">
                    <a16:rowId xmlns:a16="http://schemas.microsoft.com/office/drawing/2014/main" val="2121690283"/>
                  </a:ext>
                </a:extLst>
              </a:tr>
              <a:tr h="475450">
                <a:tc>
                  <a:txBody>
                    <a:bodyPr/>
                    <a:lstStyle/>
                    <a:p>
                      <a:r>
                        <a:rPr lang="en-GB" sz="2000" b="1" i="1" dirty="0" err="1">
                          <a:solidFill>
                            <a:srgbClr val="002060"/>
                          </a:solidFill>
                          <a:latin typeface="Century Gothic" panose="020B0502020202020204" pitchFamily="34" charset="0"/>
                        </a:rPr>
                        <a:t>Málaga</a:t>
                      </a:r>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a16="http://schemas.microsoft.com/office/drawing/2014/main" val="3664391056"/>
                  </a:ext>
                </a:extLst>
              </a:tr>
            </a:tbl>
          </a:graphicData>
        </a:graphic>
      </p:graphicFrame>
      <p:graphicFrame>
        <p:nvGraphicFramePr>
          <p:cNvPr id="3" name="Table 2">
            <a:extLst>
              <a:ext uri="{FF2B5EF4-FFF2-40B4-BE49-F238E27FC236}">
                <a16:creationId xmlns:a16="http://schemas.microsoft.com/office/drawing/2014/main" id="{47B21AAA-057F-414F-9F39-B7A1B01D6BC2}"/>
              </a:ext>
            </a:extLst>
          </p:cNvPr>
          <p:cNvGraphicFramePr>
            <a:graphicFrameLocks noGrp="1"/>
          </p:cNvGraphicFramePr>
          <p:nvPr>
            <p:extLst>
              <p:ext uri="{D42A27DB-BD31-4B8C-83A1-F6EECF244321}">
                <p14:modId xmlns:p14="http://schemas.microsoft.com/office/powerpoint/2010/main" val="2970488149"/>
              </p:ext>
            </p:extLst>
          </p:nvPr>
        </p:nvGraphicFramePr>
        <p:xfrm>
          <a:off x="1157974" y="366108"/>
          <a:ext cx="9871975" cy="2722074"/>
        </p:xfrm>
        <a:graphic>
          <a:graphicData uri="http://schemas.openxmlformats.org/drawingml/2006/table">
            <a:tbl>
              <a:tblPr firstRow="1" bandRow="1">
                <a:tableStyleId>{8A107856-5554-42FB-B03E-39F5DBC370BA}</a:tableStyleId>
              </a:tblPr>
              <a:tblGrid>
                <a:gridCol w="2042426">
                  <a:extLst>
                    <a:ext uri="{9D8B030D-6E8A-4147-A177-3AD203B41FA5}">
                      <a16:colId xmlns:a16="http://schemas.microsoft.com/office/drawing/2014/main" val="2165875314"/>
                    </a:ext>
                  </a:extLst>
                </a:gridCol>
                <a:gridCol w="3638282">
                  <a:extLst>
                    <a:ext uri="{9D8B030D-6E8A-4147-A177-3AD203B41FA5}">
                      <a16:colId xmlns:a16="http://schemas.microsoft.com/office/drawing/2014/main" val="1096659635"/>
                    </a:ext>
                  </a:extLst>
                </a:gridCol>
                <a:gridCol w="4191267">
                  <a:extLst>
                    <a:ext uri="{9D8B030D-6E8A-4147-A177-3AD203B41FA5}">
                      <a16:colId xmlns:a16="http://schemas.microsoft.com/office/drawing/2014/main" val="171172167"/>
                    </a:ext>
                  </a:extLst>
                </a:gridCol>
              </a:tblGrid>
              <a:tr h="453679">
                <a:tc>
                  <a:txBody>
                    <a:bodyPr/>
                    <a:lstStyle/>
                    <a:p>
                      <a:endParaRPr lang="en-GB" sz="2000" b="1" i="1" dirty="0">
                        <a:solidFill>
                          <a:srgbClr val="002060"/>
                        </a:solidFill>
                        <a:latin typeface="Century Gothic" panose="020B0502020202020204" pitchFamily="34" charset="0"/>
                      </a:endParaRPr>
                    </a:p>
                  </a:txBody>
                  <a:tcPr/>
                </a:tc>
                <a:tc>
                  <a:txBody>
                    <a:bodyPr/>
                    <a:lstStyle/>
                    <a:p>
                      <a:pPr algn="ctr"/>
                      <a:r>
                        <a:rPr lang="en-GB" sz="2000" b="1" i="1" dirty="0">
                          <a:solidFill>
                            <a:srgbClr val="002060"/>
                          </a:solidFill>
                          <a:latin typeface="Century Gothic" panose="020B0502020202020204" pitchFamily="34" charset="0"/>
                        </a:rPr>
                        <a:t>¿Qué hay?</a:t>
                      </a:r>
                    </a:p>
                  </a:txBody>
                  <a:tcPr/>
                </a:tc>
                <a:tc>
                  <a:txBody>
                    <a:bodyPr/>
                    <a:lstStyle/>
                    <a:p>
                      <a:pPr algn="ctr"/>
                      <a:r>
                        <a:rPr lang="en-GB" sz="2000" b="1" i="1" dirty="0">
                          <a:solidFill>
                            <a:srgbClr val="002060"/>
                          </a:solidFill>
                          <a:latin typeface="Century Gothic" panose="020B0502020202020204" pitchFamily="34" charset="0"/>
                        </a:rPr>
                        <a:t>Información</a:t>
                      </a:r>
                      <a:r>
                        <a:rPr lang="en-GB" sz="2000" b="1" i="1" baseline="0" dirty="0">
                          <a:solidFill>
                            <a:srgbClr val="002060"/>
                          </a:solidFill>
                          <a:latin typeface="Century Gothic" panose="020B0502020202020204" pitchFamily="34" charset="0"/>
                        </a:rPr>
                        <a:t> extra</a:t>
                      </a:r>
                      <a:endParaRPr lang="en-GB" sz="2000" b="1" i="1" dirty="0">
                        <a:solidFill>
                          <a:srgbClr val="002060"/>
                        </a:solidFill>
                        <a:latin typeface="Century Gothic" panose="020B0502020202020204" pitchFamily="34" charset="0"/>
                      </a:endParaRPr>
                    </a:p>
                  </a:txBody>
                  <a:tcPr/>
                </a:tc>
                <a:extLst>
                  <a:ext uri="{0D108BD9-81ED-4DB2-BD59-A6C34878D82A}">
                    <a16:rowId xmlns:a16="http://schemas.microsoft.com/office/drawing/2014/main" val="1802577148"/>
                  </a:ext>
                </a:extLst>
              </a:tr>
              <a:tr h="453679">
                <a:tc>
                  <a:txBody>
                    <a:bodyPr/>
                    <a:lstStyle/>
                    <a:p>
                      <a:r>
                        <a:rPr lang="en-GB" sz="2000" b="1" i="1" dirty="0">
                          <a:solidFill>
                            <a:srgbClr val="002060"/>
                          </a:solidFill>
                          <a:latin typeface="Century Gothic" panose="020B0502020202020204" pitchFamily="34" charset="0"/>
                        </a:rPr>
                        <a:t>San </a:t>
                      </a:r>
                      <a:r>
                        <a:rPr lang="en-GB" sz="2000" b="1" i="1" dirty="0" err="1">
                          <a:solidFill>
                            <a:srgbClr val="002060"/>
                          </a:solidFill>
                          <a:latin typeface="Century Gothic" panose="020B0502020202020204" pitchFamily="34" charset="0"/>
                        </a:rPr>
                        <a:t>Sebastián</a:t>
                      </a:r>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a16="http://schemas.microsoft.com/office/drawing/2014/main" val="3272853250"/>
                  </a:ext>
                </a:extLst>
              </a:tr>
              <a:tr h="453679">
                <a:tc>
                  <a:txBody>
                    <a:bodyPr/>
                    <a:lstStyle/>
                    <a:p>
                      <a:r>
                        <a:rPr lang="en-GB" sz="2000" b="1" i="1" dirty="0">
                          <a:solidFill>
                            <a:srgbClr val="002060"/>
                          </a:solidFill>
                          <a:latin typeface="Century Gothic" panose="020B0502020202020204" pitchFamily="34" charset="0"/>
                        </a:rPr>
                        <a:t>Oviedo</a:t>
                      </a:r>
                    </a:p>
                  </a:txBody>
                  <a:tcPr/>
                </a:tc>
                <a:tc>
                  <a:txBody>
                    <a:bodyPr/>
                    <a:lstStyle/>
                    <a:p>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a16="http://schemas.microsoft.com/office/drawing/2014/main" val="173164085"/>
                  </a:ext>
                </a:extLst>
              </a:tr>
              <a:tr h="453679">
                <a:tc>
                  <a:txBody>
                    <a:bodyPr/>
                    <a:lstStyle/>
                    <a:p>
                      <a:r>
                        <a:rPr lang="en-GB" sz="2000" b="1" i="1" dirty="0">
                          <a:solidFill>
                            <a:srgbClr val="002060"/>
                          </a:solidFill>
                          <a:latin typeface="Century Gothic" panose="020B0502020202020204" pitchFamily="34" charset="0"/>
                        </a:rPr>
                        <a:t>Segovia</a:t>
                      </a:r>
                    </a:p>
                  </a:txBody>
                  <a:tcPr/>
                </a:tc>
                <a:tc>
                  <a:txBody>
                    <a:bodyPr/>
                    <a:lstStyle/>
                    <a:p>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a16="http://schemas.microsoft.com/office/drawing/2014/main" val="3059254281"/>
                  </a:ext>
                </a:extLst>
              </a:tr>
              <a:tr h="453679">
                <a:tc>
                  <a:txBody>
                    <a:bodyPr/>
                    <a:lstStyle/>
                    <a:p>
                      <a:r>
                        <a:rPr lang="en-GB" sz="2000" b="1" i="1" dirty="0">
                          <a:solidFill>
                            <a:srgbClr val="002060"/>
                          </a:solidFill>
                          <a:latin typeface="Century Gothic" panose="020B0502020202020204" pitchFamily="34" charset="0"/>
                        </a:rPr>
                        <a:t>Barcelona</a:t>
                      </a:r>
                    </a:p>
                  </a:txBody>
                  <a:tcPr/>
                </a:tc>
                <a:tc>
                  <a:txBody>
                    <a:bodyPr/>
                    <a:lstStyle/>
                    <a:p>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a16="http://schemas.microsoft.com/office/drawing/2014/main" val="1159502238"/>
                  </a:ext>
                </a:extLst>
              </a:tr>
              <a:tr h="453679">
                <a:tc>
                  <a:txBody>
                    <a:bodyPr/>
                    <a:lstStyle/>
                    <a:p>
                      <a:r>
                        <a:rPr lang="en-GB" sz="2000" b="1" i="1" dirty="0">
                          <a:solidFill>
                            <a:srgbClr val="002060"/>
                          </a:solidFill>
                          <a:latin typeface="Century Gothic" panose="020B0502020202020204" pitchFamily="34" charset="0"/>
                        </a:rPr>
                        <a:t>Salamanca</a:t>
                      </a:r>
                    </a:p>
                  </a:txBody>
                  <a:tcPr/>
                </a:tc>
                <a:tc>
                  <a:txBody>
                    <a:bodyPr/>
                    <a:lstStyle/>
                    <a:p>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a16="http://schemas.microsoft.com/office/drawing/2014/main" val="4266435174"/>
                  </a:ext>
                </a:extLst>
              </a:tr>
            </a:tbl>
          </a:graphicData>
        </a:graphic>
      </p:graphicFrame>
      <p:sp>
        <p:nvSpPr>
          <p:cNvPr id="5" name="TextBox 4">
            <a:extLst>
              <a:ext uri="{FF2B5EF4-FFF2-40B4-BE49-F238E27FC236}">
                <a16:creationId xmlns:a16="http://schemas.microsoft.com/office/drawing/2014/main" id="{601E19AA-3369-407B-A012-AAB9D2161B94}"/>
              </a:ext>
            </a:extLst>
          </p:cNvPr>
          <p:cNvSpPr txBox="1"/>
          <p:nvPr/>
        </p:nvSpPr>
        <p:spPr>
          <a:xfrm>
            <a:off x="0" y="3088183"/>
            <a:ext cx="2777139"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Persona B</a:t>
            </a:r>
          </a:p>
        </p:txBody>
      </p:sp>
      <p:sp>
        <p:nvSpPr>
          <p:cNvPr id="6" name="TextBox 5">
            <a:extLst>
              <a:ext uri="{FF2B5EF4-FFF2-40B4-BE49-F238E27FC236}">
                <a16:creationId xmlns:a16="http://schemas.microsoft.com/office/drawing/2014/main" id="{F42EDA79-C7F3-4345-A431-A997FEFF1324}"/>
              </a:ext>
            </a:extLst>
          </p:cNvPr>
          <p:cNvSpPr txBox="1"/>
          <p:nvPr/>
        </p:nvSpPr>
        <p:spPr>
          <a:xfrm>
            <a:off x="3220429" y="886557"/>
            <a:ext cx="28883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Un bar, un </a:t>
            </a:r>
            <a:r>
              <a:rPr lang="en-GB" sz="2000" dirty="0" err="1">
                <a:solidFill>
                  <a:srgbClr val="002060"/>
                </a:solidFill>
                <a:latin typeface="Century Gothic" panose="020B0502020202020204" pitchFamily="34" charset="0"/>
              </a:rPr>
              <a:t>museo</a:t>
            </a:r>
            <a:endParaRPr lang="en-GB" sz="2000"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6BE92741-B086-46C8-8262-D959E25A0AE8}"/>
              </a:ext>
            </a:extLst>
          </p:cNvPr>
          <p:cNvSpPr txBox="1"/>
          <p:nvPr/>
        </p:nvSpPr>
        <p:spPr>
          <a:xfrm>
            <a:off x="7073143" y="886557"/>
            <a:ext cx="431800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museo</a:t>
            </a:r>
            <a:r>
              <a:rPr lang="en-GB" sz="2000" dirty="0">
                <a:solidFill>
                  <a:srgbClr val="002060"/>
                </a:solidFill>
                <a:latin typeface="Century Gothic" panose="020B0502020202020204" pitchFamily="34" charset="0"/>
              </a:rPr>
              <a:t> está entre dos casas.</a:t>
            </a:r>
          </a:p>
        </p:txBody>
      </p:sp>
      <p:sp>
        <p:nvSpPr>
          <p:cNvPr id="8" name="TextBox 7">
            <a:extLst>
              <a:ext uri="{FF2B5EF4-FFF2-40B4-BE49-F238E27FC236}">
                <a16:creationId xmlns:a16="http://schemas.microsoft.com/office/drawing/2014/main" id="{CF081F58-6D36-486C-8C8B-8289906BFF0E}"/>
              </a:ext>
            </a:extLst>
          </p:cNvPr>
          <p:cNvSpPr txBox="1"/>
          <p:nvPr/>
        </p:nvSpPr>
        <p:spPr>
          <a:xfrm>
            <a:off x="3197901" y="1300733"/>
            <a:ext cx="377371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centro</a:t>
            </a:r>
            <a:r>
              <a:rPr lang="en-GB" sz="2000" dirty="0">
                <a:solidFill>
                  <a:srgbClr val="002060"/>
                </a:solidFill>
                <a:latin typeface="Century Gothic" panose="020B0502020202020204" pitchFamily="34" charset="0"/>
              </a:rPr>
              <a:t> de arte, un </a:t>
            </a:r>
            <a:r>
              <a:rPr lang="en-GB" sz="2000" dirty="0" err="1">
                <a:solidFill>
                  <a:srgbClr val="002060"/>
                </a:solidFill>
                <a:latin typeface="Century Gothic" panose="020B0502020202020204" pitchFamily="34" charset="0"/>
              </a:rPr>
              <a:t>teatro</a:t>
            </a:r>
            <a:endParaRPr lang="en-GB" sz="2000"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F63110B8-8332-4AF7-8484-96A35B37900D}"/>
              </a:ext>
            </a:extLst>
          </p:cNvPr>
          <p:cNvSpPr txBox="1"/>
          <p:nvPr/>
        </p:nvSpPr>
        <p:spPr>
          <a:xfrm>
            <a:off x="7073143" y="1293538"/>
            <a:ext cx="28883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teatro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caro</a:t>
            </a:r>
            <a:r>
              <a:rPr lang="en-GB" sz="2000" dirty="0">
                <a:solidFill>
                  <a:srgbClr val="002060"/>
                </a:solidFill>
                <a:latin typeface="Century Gothic" panose="020B0502020202020204" pitchFamily="34" charset="0"/>
              </a:rPr>
              <a:t>.</a:t>
            </a:r>
          </a:p>
        </p:txBody>
      </p:sp>
      <p:sp>
        <p:nvSpPr>
          <p:cNvPr id="10" name="TextBox 9">
            <a:extLst>
              <a:ext uri="{FF2B5EF4-FFF2-40B4-BE49-F238E27FC236}">
                <a16:creationId xmlns:a16="http://schemas.microsoft.com/office/drawing/2014/main" id="{D5BEF483-A9BB-4BA8-9F4D-C76D12910280}"/>
              </a:ext>
            </a:extLst>
          </p:cNvPr>
          <p:cNvSpPr txBox="1"/>
          <p:nvPr/>
        </p:nvSpPr>
        <p:spPr>
          <a:xfrm>
            <a:off x="3175374" y="1749871"/>
            <a:ext cx="377371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mercado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tienda</a:t>
            </a:r>
            <a:endParaRPr lang="en-GB" sz="2000" dirty="0">
              <a:solidFill>
                <a:srgbClr val="002060"/>
              </a:solidFill>
              <a:latin typeface="Century Gothic" panose="020B0502020202020204" pitchFamily="34" charset="0"/>
            </a:endParaRPr>
          </a:p>
        </p:txBody>
      </p:sp>
      <p:sp>
        <p:nvSpPr>
          <p:cNvPr id="11" name="TextBox 10">
            <a:extLst>
              <a:ext uri="{FF2B5EF4-FFF2-40B4-BE49-F238E27FC236}">
                <a16:creationId xmlns:a16="http://schemas.microsoft.com/office/drawing/2014/main" id="{8FECD89D-A881-4633-B68C-AF22FBB9140A}"/>
              </a:ext>
            </a:extLst>
          </p:cNvPr>
          <p:cNvSpPr txBox="1"/>
          <p:nvPr/>
        </p:nvSpPr>
        <p:spPr>
          <a:xfrm>
            <a:off x="7075337" y="1714746"/>
            <a:ext cx="377371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tienda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barata</a:t>
            </a:r>
            <a:endParaRPr lang="en-GB" sz="20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AF1D52A9-4074-40A2-8716-CD8A81C3687E}"/>
              </a:ext>
            </a:extLst>
          </p:cNvPr>
          <p:cNvSpPr txBox="1"/>
          <p:nvPr/>
        </p:nvSpPr>
        <p:spPr>
          <a:xfrm>
            <a:off x="3175371" y="2193689"/>
            <a:ext cx="3773715"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Una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escuela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iglesia</a:t>
            </a:r>
            <a:endParaRPr lang="en-GB" sz="2000"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7FC6E428-EF13-4B3F-BA73-56D4BFD1C6DA}"/>
              </a:ext>
            </a:extLst>
          </p:cNvPr>
          <p:cNvSpPr txBox="1"/>
          <p:nvPr/>
        </p:nvSpPr>
        <p:spPr>
          <a:xfrm>
            <a:off x="7075337" y="2161888"/>
            <a:ext cx="377371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escuela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muy</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buena</a:t>
            </a:r>
            <a:r>
              <a:rPr lang="en-GB" sz="2000" dirty="0">
                <a:solidFill>
                  <a:srgbClr val="002060"/>
                </a:solidFill>
                <a:latin typeface="Century Gothic" panose="020B0502020202020204" pitchFamily="34" charset="0"/>
              </a:rPr>
              <a:t>.</a:t>
            </a:r>
          </a:p>
        </p:txBody>
      </p:sp>
      <p:sp>
        <p:nvSpPr>
          <p:cNvPr id="14" name="TextBox 13">
            <a:extLst>
              <a:ext uri="{FF2B5EF4-FFF2-40B4-BE49-F238E27FC236}">
                <a16:creationId xmlns:a16="http://schemas.microsoft.com/office/drawing/2014/main" id="{072413FF-2925-4ED1-9054-945719ABD569}"/>
              </a:ext>
            </a:extLst>
          </p:cNvPr>
          <p:cNvSpPr txBox="1"/>
          <p:nvPr/>
        </p:nvSpPr>
        <p:spPr>
          <a:xfrm>
            <a:off x="3187507" y="2684459"/>
            <a:ext cx="28883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Un banco, un </a:t>
            </a:r>
            <a:r>
              <a:rPr lang="en-GB" sz="2000" dirty="0" err="1">
                <a:solidFill>
                  <a:srgbClr val="002060"/>
                </a:solidFill>
                <a:latin typeface="Century Gothic" panose="020B0502020202020204" pitchFamily="34" charset="0"/>
              </a:rPr>
              <a:t>museo</a:t>
            </a:r>
            <a:endParaRPr lang="en-GB" sz="20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E2F716F0-541A-4753-8E32-EFD3A1E2F6D3}"/>
              </a:ext>
            </a:extLst>
          </p:cNvPr>
          <p:cNvSpPr txBox="1"/>
          <p:nvPr/>
        </p:nvSpPr>
        <p:spPr>
          <a:xfrm>
            <a:off x="7075338" y="2641135"/>
            <a:ext cx="377371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museo</a:t>
            </a:r>
            <a:r>
              <a:rPr lang="en-GB" sz="2000" dirty="0">
                <a:solidFill>
                  <a:srgbClr val="002060"/>
                </a:solidFill>
                <a:latin typeface="Century Gothic" panose="020B0502020202020204" pitchFamily="34" charset="0"/>
              </a:rPr>
              <a:t> está en el </a:t>
            </a:r>
            <a:r>
              <a:rPr lang="en-GB" sz="2000" dirty="0" err="1">
                <a:solidFill>
                  <a:srgbClr val="002060"/>
                </a:solidFill>
                <a:latin typeface="Century Gothic" panose="020B0502020202020204" pitchFamily="34" charset="0"/>
              </a:rPr>
              <a:t>centro</a:t>
            </a:r>
            <a:r>
              <a:rPr lang="en-GB" sz="2000" dirty="0">
                <a:solidFill>
                  <a:srgbClr val="002060"/>
                </a:solidFill>
                <a:latin typeface="Century Gothic" panose="020B0502020202020204" pitchFamily="34" charset="0"/>
              </a:rPr>
              <a:t>.</a:t>
            </a:r>
          </a:p>
        </p:txBody>
      </p:sp>
      <p:sp>
        <p:nvSpPr>
          <p:cNvPr id="16" name="TextBox 15">
            <a:extLst>
              <a:ext uri="{FF2B5EF4-FFF2-40B4-BE49-F238E27FC236}">
                <a16:creationId xmlns:a16="http://schemas.microsoft.com/office/drawing/2014/main" id="{23ACB83A-76E8-4DA8-BB33-E65E306B599A}"/>
              </a:ext>
            </a:extLst>
          </p:cNvPr>
          <p:cNvSpPr txBox="1"/>
          <p:nvPr/>
        </p:nvSpPr>
        <p:spPr>
          <a:xfrm>
            <a:off x="3254373" y="4022070"/>
            <a:ext cx="3481843"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Una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tienda</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mercado</a:t>
            </a:r>
            <a:endParaRPr lang="en-GB" sz="2000"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521BF17D-0930-496C-91F7-732E39D4683B}"/>
              </a:ext>
            </a:extLst>
          </p:cNvPr>
          <p:cNvSpPr txBox="1"/>
          <p:nvPr/>
        </p:nvSpPr>
        <p:spPr>
          <a:xfrm>
            <a:off x="6971616" y="4042250"/>
            <a:ext cx="34818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mercado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caro</a:t>
            </a:r>
            <a:r>
              <a:rPr lang="en-GB" sz="2000" dirty="0">
                <a:solidFill>
                  <a:srgbClr val="002060"/>
                </a:solidFill>
                <a:latin typeface="Century Gothic" panose="020B0502020202020204" pitchFamily="34" charset="0"/>
              </a:rPr>
              <a:t>.</a:t>
            </a:r>
          </a:p>
        </p:txBody>
      </p:sp>
      <p:sp>
        <p:nvSpPr>
          <p:cNvPr id="18" name="TextBox 17">
            <a:extLst>
              <a:ext uri="{FF2B5EF4-FFF2-40B4-BE49-F238E27FC236}">
                <a16:creationId xmlns:a16="http://schemas.microsoft.com/office/drawing/2014/main" id="{46EAE11A-42C3-4EF2-858C-8FB0D4A31EA4}"/>
              </a:ext>
            </a:extLst>
          </p:cNvPr>
          <p:cNvSpPr txBox="1"/>
          <p:nvPr/>
        </p:nvSpPr>
        <p:spPr>
          <a:xfrm>
            <a:off x="3254372" y="4516053"/>
            <a:ext cx="34818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Un banco, un </a:t>
            </a:r>
            <a:r>
              <a:rPr lang="en-GB" sz="2000" dirty="0" err="1">
                <a:solidFill>
                  <a:srgbClr val="002060"/>
                </a:solidFill>
                <a:latin typeface="Century Gothic" panose="020B0502020202020204" pitchFamily="34" charset="0"/>
              </a:rPr>
              <a:t>teatro</a:t>
            </a:r>
            <a:r>
              <a:rPr lang="en-GB" sz="2000" dirty="0">
                <a:solidFill>
                  <a:srgbClr val="002060"/>
                </a:solidFill>
                <a:latin typeface="Century Gothic" panose="020B0502020202020204" pitchFamily="34" charset="0"/>
              </a:rPr>
              <a:t>	</a:t>
            </a:r>
          </a:p>
        </p:txBody>
      </p:sp>
      <p:sp>
        <p:nvSpPr>
          <p:cNvPr id="19" name="TextBox 18">
            <a:extLst>
              <a:ext uri="{FF2B5EF4-FFF2-40B4-BE49-F238E27FC236}">
                <a16:creationId xmlns:a16="http://schemas.microsoft.com/office/drawing/2014/main" id="{B29B9A82-1C91-467A-99BD-DE9B4A11C776}"/>
              </a:ext>
            </a:extLst>
          </p:cNvPr>
          <p:cNvSpPr txBox="1"/>
          <p:nvPr/>
        </p:nvSpPr>
        <p:spPr>
          <a:xfrm>
            <a:off x="6971616" y="4486068"/>
            <a:ext cx="34818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teatro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pequeño</a:t>
            </a:r>
            <a:r>
              <a:rPr lang="en-GB" sz="2000" dirty="0">
                <a:solidFill>
                  <a:srgbClr val="002060"/>
                </a:solidFill>
                <a:latin typeface="Century Gothic" panose="020B0502020202020204" pitchFamily="34" charset="0"/>
              </a:rPr>
              <a:t>.</a:t>
            </a:r>
          </a:p>
        </p:txBody>
      </p:sp>
      <p:sp>
        <p:nvSpPr>
          <p:cNvPr id="20" name="TextBox 19">
            <a:extLst>
              <a:ext uri="{FF2B5EF4-FFF2-40B4-BE49-F238E27FC236}">
                <a16:creationId xmlns:a16="http://schemas.microsoft.com/office/drawing/2014/main" id="{606603EA-E95D-41A2-8993-5FFAD3E99BF8}"/>
              </a:ext>
            </a:extLst>
          </p:cNvPr>
          <p:cNvSpPr txBox="1"/>
          <p:nvPr/>
        </p:nvSpPr>
        <p:spPr>
          <a:xfrm>
            <a:off x="3266506" y="4945419"/>
            <a:ext cx="34818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museo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iglesia</a:t>
            </a:r>
            <a:endParaRPr lang="en-GB" sz="20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D1EFCBF0-3C84-4436-A8F5-378B5A950FCE}"/>
              </a:ext>
            </a:extLst>
          </p:cNvPr>
          <p:cNvSpPr txBox="1"/>
          <p:nvPr/>
        </p:nvSpPr>
        <p:spPr>
          <a:xfrm>
            <a:off x="6971617" y="4973594"/>
            <a:ext cx="34818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iglesia</a:t>
            </a:r>
            <a:r>
              <a:rPr lang="en-GB" sz="2000" dirty="0">
                <a:solidFill>
                  <a:srgbClr val="002060"/>
                </a:solidFill>
                <a:latin typeface="Century Gothic" panose="020B0502020202020204" pitchFamily="34" charset="0"/>
              </a:rPr>
              <a:t> está </a:t>
            </a:r>
            <a:r>
              <a:rPr lang="en-GB" sz="2000" dirty="0" err="1">
                <a:solidFill>
                  <a:srgbClr val="002060"/>
                </a:solidFill>
                <a:latin typeface="Century Gothic" panose="020B0502020202020204" pitchFamily="34" charset="0"/>
              </a:rPr>
              <a:t>cerca</a:t>
            </a:r>
            <a:r>
              <a:rPr lang="en-GB" sz="2000" dirty="0">
                <a:solidFill>
                  <a:srgbClr val="002060"/>
                </a:solidFill>
                <a:latin typeface="Century Gothic" panose="020B0502020202020204" pitchFamily="34" charset="0"/>
              </a:rPr>
              <a:t>.</a:t>
            </a:r>
          </a:p>
        </p:txBody>
      </p:sp>
      <p:sp>
        <p:nvSpPr>
          <p:cNvPr id="22" name="TextBox 21">
            <a:extLst>
              <a:ext uri="{FF2B5EF4-FFF2-40B4-BE49-F238E27FC236}">
                <a16:creationId xmlns:a16="http://schemas.microsoft.com/office/drawing/2014/main" id="{7C60E434-A030-4F85-9A38-82C4B4366FC9}"/>
              </a:ext>
            </a:extLst>
          </p:cNvPr>
          <p:cNvSpPr txBox="1"/>
          <p:nvPr/>
        </p:nvSpPr>
        <p:spPr>
          <a:xfrm>
            <a:off x="3254371" y="5430628"/>
            <a:ext cx="34818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chico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chica</a:t>
            </a:r>
            <a:endParaRPr lang="en-GB" sz="20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72DA34C3-B598-40E3-B668-7A644E5C674F}"/>
              </a:ext>
            </a:extLst>
          </p:cNvPr>
          <p:cNvSpPr txBox="1"/>
          <p:nvPr/>
        </p:nvSpPr>
        <p:spPr>
          <a:xfrm>
            <a:off x="6971617" y="5461120"/>
            <a:ext cx="34818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chica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simpática</a:t>
            </a:r>
            <a:r>
              <a:rPr lang="en-GB" sz="2000" dirty="0">
                <a:solidFill>
                  <a:srgbClr val="002060"/>
                </a:solidFill>
                <a:latin typeface="Century Gothic" panose="020B0502020202020204" pitchFamily="34" charset="0"/>
              </a:rPr>
              <a:t>.</a:t>
            </a:r>
          </a:p>
        </p:txBody>
      </p:sp>
      <p:sp>
        <p:nvSpPr>
          <p:cNvPr id="24" name="TextBox 23">
            <a:extLst>
              <a:ext uri="{FF2B5EF4-FFF2-40B4-BE49-F238E27FC236}">
                <a16:creationId xmlns:a16="http://schemas.microsoft.com/office/drawing/2014/main" id="{690EFE2F-F813-416A-B629-F03B018353A6}"/>
              </a:ext>
            </a:extLst>
          </p:cNvPr>
          <p:cNvSpPr txBox="1"/>
          <p:nvPr/>
        </p:nvSpPr>
        <p:spPr>
          <a:xfrm>
            <a:off x="3254370" y="5953867"/>
            <a:ext cx="3481843"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Una</a:t>
            </a:r>
            <a:r>
              <a:rPr lang="en-GB" sz="2000" dirty="0">
                <a:solidFill>
                  <a:srgbClr val="002060"/>
                </a:solidFill>
                <a:latin typeface="Century Gothic" panose="020B0502020202020204" pitchFamily="34" charset="0"/>
              </a:rPr>
              <a:t> plaza, </a:t>
            </a:r>
            <a:r>
              <a:rPr lang="en-GB" sz="2000" dirty="0" err="1">
                <a:solidFill>
                  <a:srgbClr val="002060"/>
                </a:solidFill>
                <a:latin typeface="Century Gothic" panose="020B0502020202020204" pitchFamily="34" charset="0"/>
              </a:rPr>
              <a:t>una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escuela</a:t>
            </a:r>
            <a:endParaRPr lang="en-GB" sz="2000"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DF0AE6B2-CE43-4E58-A24E-7AB4A56ADC66}"/>
              </a:ext>
            </a:extLst>
          </p:cNvPr>
          <p:cNvSpPr txBox="1"/>
          <p:nvPr/>
        </p:nvSpPr>
        <p:spPr>
          <a:xfrm>
            <a:off x="6952452" y="5933818"/>
            <a:ext cx="469741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escuela</a:t>
            </a:r>
            <a:r>
              <a:rPr lang="en-GB" sz="2000" dirty="0">
                <a:solidFill>
                  <a:srgbClr val="002060"/>
                </a:solidFill>
                <a:latin typeface="Century Gothic" panose="020B0502020202020204" pitchFamily="34" charset="0"/>
              </a:rPr>
              <a:t> está en la plaza.</a:t>
            </a:r>
          </a:p>
        </p:txBody>
      </p:sp>
      <p:sp>
        <p:nvSpPr>
          <p:cNvPr id="26" name="Title 25">
            <a:extLst>
              <a:ext uri="{FF2B5EF4-FFF2-40B4-BE49-F238E27FC236}">
                <a16:creationId xmlns:a16="http://schemas.microsoft.com/office/drawing/2014/main" id="{F163516C-FC9D-485F-8198-D36249202BC4}"/>
              </a:ext>
            </a:extLst>
          </p:cNvPr>
          <p:cNvSpPr>
            <a:spLocks noGrp="1"/>
          </p:cNvSpPr>
          <p:nvPr>
            <p:ph type="title"/>
          </p:nvPr>
        </p:nvSpPr>
        <p:spPr>
          <a:xfrm>
            <a:off x="0" y="-485943"/>
            <a:ext cx="3440340" cy="1325563"/>
          </a:xfrm>
        </p:spPr>
        <p:txBody>
          <a:bodyPr/>
          <a:lstStyle/>
          <a:p>
            <a:pPr rtl="0" eaLnBrk="1" latinLnBrk="0" hangingPunct="1"/>
            <a:r>
              <a:rPr lang="en-GB" sz="2200" b="1" kern="1200" dirty="0">
                <a:solidFill>
                  <a:srgbClr val="002060"/>
                </a:solidFill>
                <a:effectLst/>
                <a:latin typeface="Century Gothic" panose="020B0502020202020204" pitchFamily="34" charset="0"/>
                <a:ea typeface="+mn-ea"/>
                <a:cs typeface="+mn-cs"/>
              </a:rPr>
              <a:t>Persona A</a:t>
            </a:r>
            <a:endParaRPr lang="en-GB" dirty="0">
              <a:effectLst/>
            </a:endParaRPr>
          </a:p>
        </p:txBody>
      </p:sp>
      <p:sp>
        <p:nvSpPr>
          <p:cNvPr id="4" name="TextBox 3"/>
          <p:cNvSpPr txBox="1"/>
          <p:nvPr/>
        </p:nvSpPr>
        <p:spPr>
          <a:xfrm>
            <a:off x="4995291" y="-23217"/>
            <a:ext cx="229743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RESPUESTAS</a:t>
            </a:r>
          </a:p>
        </p:txBody>
      </p:sp>
    </p:spTree>
    <p:extLst>
      <p:ext uri="{BB962C8B-B14F-4D97-AF65-F5344CB8AC3E}">
        <p14:creationId xmlns:p14="http://schemas.microsoft.com/office/powerpoint/2010/main" val="297288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hlinkClick r:id="rId3"/>
              </a:rPr>
              <a:t>Definite </a:t>
            </a:r>
            <a:r>
              <a:rPr lang="en-GB" sz="2000" dirty="0">
                <a:solidFill>
                  <a:srgbClr val="002060"/>
                </a:solidFill>
                <a:latin typeface="Century Gothic" panose="020B0502020202020204" pitchFamily="34" charset="0"/>
                <a:cs typeface="Arial"/>
                <a:sym typeface="Arial"/>
                <a:hlinkClick r:id="rId3"/>
              </a:rPr>
              <a:t>articles: Gender in the ‘Article agreement’ 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1.2, Week 6)</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dirty="0">
                <a:solidFill>
                  <a:srgbClr val="5B9BD5">
                    <a:lumMod val="50000"/>
                  </a:srgbClr>
                </a:solidFill>
                <a:latin typeface="Century Gothic" panose="020B0502020202020204" pitchFamily="34" charset="0"/>
                <a:hlinkClick r:id="rId8"/>
              </a:rPr>
              <a:t>Term 1.2 Week 3</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400" dirty="0">
                <a:solidFill>
                  <a:srgbClr val="5B9BD5">
                    <a:lumMod val="50000"/>
                  </a:srgbClr>
                </a:solidFill>
                <a:latin typeface="Century Gothic" panose="020B0502020202020204" pitchFamily="34" charset="0"/>
                <a:hlinkClick r:id="rId9"/>
              </a:rPr>
              <a:t>Term 1.1 Week 5</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7" name="Picture 16" descr="\\userfs\nca509\w2k\Downloads\frame (13).png">
            <a:extLst>
              <a:ext uri="{FF2B5EF4-FFF2-40B4-BE49-F238E27FC236}">
                <a16:creationId xmlns:a16="http://schemas.microsoft.com/office/drawing/2014/main" id="{4492983F-D3A1-44FF-B608-2C8BBBA5B639}"/>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24577" y="2696500"/>
            <a:ext cx="1056353" cy="1056633"/>
          </a:xfrm>
          <a:prstGeom prst="rect">
            <a:avLst/>
          </a:prstGeom>
          <a:noFill/>
          <a:ln>
            <a:noFill/>
          </a:ln>
        </p:spPr>
      </p:pic>
    </p:spTree>
    <p:extLst>
      <p:ext uri="{BB962C8B-B14F-4D97-AF65-F5344CB8AC3E}">
        <p14:creationId xmlns:p14="http://schemas.microsoft.com/office/powerpoint/2010/main" val="561921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96827"/>
            <a:ext cx="10515600" cy="1325563"/>
          </a:xfrm>
        </p:spPr>
        <p:txBody>
          <a:bodyPr>
            <a:normAutofit fontScale="90000"/>
          </a:bodyPr>
          <a:lstStyle/>
          <a:p>
            <a:pPr algn="ctr"/>
            <a:r>
              <a:rPr lang="en-GB" sz="12000" b="1" dirty="0" err="1">
                <a:solidFill>
                  <a:srgbClr val="115076"/>
                </a:solidFill>
                <a:latin typeface="Century Gothic" panose="020B0502020202020204" pitchFamily="34" charset="0"/>
                <a:cs typeface="Calibri" panose="020F0502020204030204" pitchFamily="34" charset="0"/>
              </a:rPr>
              <a:t>ge</a:t>
            </a:r>
            <a:endParaRPr lang="en-GB" sz="12000" b="1" dirty="0"/>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784998" y="3476498"/>
            <a:ext cx="26220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a:t>
            </a:r>
          </a:p>
        </p:txBody>
      </p:sp>
      <p:sp>
        <p:nvSpPr>
          <p:cNvPr id="9" name="TextBox 8"/>
          <p:cNvSpPr txBox="1"/>
          <p:nvPr/>
        </p:nvSpPr>
        <p:spPr>
          <a:xfrm>
            <a:off x="665838" y="3357667"/>
            <a:ext cx="26603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sto</a:t>
            </a:r>
          </a:p>
        </p:txBody>
      </p:sp>
      <p:sp>
        <p:nvSpPr>
          <p:cNvPr id="11" name="TextBox 10"/>
          <p:cNvSpPr txBox="1"/>
          <p:nvPr/>
        </p:nvSpPr>
        <p:spPr>
          <a:xfrm>
            <a:off x="2898771" y="4699842"/>
            <a:ext cx="6358467" cy="923330"/>
          </a:xfrm>
          <a:prstGeom prst="rect">
            <a:avLst/>
          </a:prstGeom>
          <a:noFill/>
        </p:spPr>
        <p:txBody>
          <a:bodyPr wrap="square" rtlCol="0">
            <a:spAutoFit/>
          </a:bodyPr>
          <a:lstStyle/>
          <a:p>
            <a:pPr algn="ctr"/>
            <a:r>
              <a:rPr lang="es-CO" sz="5400" dirty="0">
                <a:solidFill>
                  <a:srgbClr val="E87D1E"/>
                </a:solidFill>
                <a:latin typeface="Century Gothic" panose="020B0502020202020204" pitchFamily="34" charset="0"/>
                <a:cs typeface="Calibri" panose="020F0502020204030204" pitchFamily="34" charset="0"/>
              </a:rPr>
              <a:t>ge</a:t>
            </a:r>
            <a:r>
              <a:rPr lang="es-CO" sz="5400" dirty="0">
                <a:solidFill>
                  <a:srgbClr val="115076"/>
                </a:solidFill>
                <a:latin typeface="Century Gothic" panose="020B0502020202020204" pitchFamily="34" charset="0"/>
                <a:cs typeface="Calibri" panose="020F0502020204030204" pitchFamily="34" charset="0"/>
              </a:rPr>
              <a:t>neralmente</a:t>
            </a:r>
          </a:p>
        </p:txBody>
      </p:sp>
      <p:sp>
        <p:nvSpPr>
          <p:cNvPr id="8" name="TextBox 7"/>
          <p:cNvSpPr txBox="1"/>
          <p:nvPr/>
        </p:nvSpPr>
        <p:spPr>
          <a:xfrm>
            <a:off x="8282661" y="202748"/>
            <a:ext cx="368179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reco</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7598131" y="3388930"/>
            <a:ext cx="505085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ar</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ntino</a:t>
            </a:r>
          </a:p>
        </p:txBody>
      </p:sp>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37559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2" y="867556"/>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1508" name="Picture 4" descr="imagine bub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804" y="663725"/>
            <a:ext cx="3586391" cy="3849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04686" y="4241129"/>
            <a:ext cx="6782626"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ima</a:t>
            </a:r>
            <a:r>
              <a:rPr lang="en-GB" sz="12000" dirty="0">
                <a:solidFill>
                  <a:srgbClr val="E56700"/>
                </a:solidFill>
                <a:latin typeface="Century Gothic" panose="020B0502020202020204" pitchFamily="34" charset="0"/>
                <a:cs typeface="Calibri" panose="020F0502020204030204" pitchFamily="34" charset="0"/>
              </a:rPr>
              <a:t>gi</a:t>
            </a:r>
            <a:r>
              <a:rPr lang="en-GB" sz="12000" dirty="0">
                <a:solidFill>
                  <a:srgbClr val="115076"/>
                </a:solidFill>
                <a:latin typeface="Century Gothic" panose="020B0502020202020204" pitchFamily="34" charset="0"/>
                <a:cs typeface="Calibri" panose="020F0502020204030204" pitchFamily="34" charset="0"/>
              </a:rPr>
              <a:t>nar</a:t>
            </a:r>
            <a:endParaRPr lang="en-GB" sz="12000" dirty="0">
              <a:solidFill>
                <a:srgbClr val="115076"/>
              </a:solidFill>
            </a:endParaRP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60427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gtEl>
                                        <p:attrNameLst>
                                          <p:attrName>style.visibility</p:attrName>
                                        </p:attrNameLst>
                                      </p:cBhvr>
                                      <p:to>
                                        <p:strVal val="visible"/>
                                      </p:to>
                                    </p:set>
                                    <p:animEffect transition="in" filter="fade">
                                      <p:cBhvr>
                                        <p:cTn id="17" dur="500"/>
                                        <p:tgtEl>
                                          <p:spTgt spid="21508"/>
                                        </p:tgtEl>
                                      </p:cBhvr>
                                    </p:animEffect>
                                  </p:childTnLst>
                                  <p:subTnLst>
                                    <p:audio>
                                      <p:cMediaNode>
                                        <p:cTn display="0" masterRel="sameClick">
                                          <p:stCondLst>
                                            <p:cond evt="begin" delay="0">
                                              <p:tn val="15"/>
                                            </p:cond>
                                          </p:stCondLst>
                                          <p:endCondLst>
                                            <p:cond evt="onStopAudio" delay="0">
                                              <p:tgtEl>
                                                <p:sldTgt/>
                                              </p:tgtEl>
                                            </p:cond>
                                          </p:endCondLst>
                                        </p:cTn>
                                        <p:tgtEl>
                                          <p:sndTgt r:embed="rId4" name="gi_imagin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2" y="868742"/>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2869578" y="1932643"/>
            <a:ext cx="6782626"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ima</a:t>
            </a:r>
            <a:r>
              <a:rPr lang="en-GB" sz="12000" dirty="0">
                <a:solidFill>
                  <a:srgbClr val="E56700"/>
                </a:solidFill>
                <a:latin typeface="Century Gothic" panose="020B0502020202020204" pitchFamily="34" charset="0"/>
                <a:cs typeface="Calibri" panose="020F0502020204030204" pitchFamily="34" charset="0"/>
              </a:rPr>
              <a:t>gi</a:t>
            </a:r>
            <a:r>
              <a:rPr lang="en-GB" sz="12000" dirty="0">
                <a:solidFill>
                  <a:srgbClr val="115076"/>
                </a:solidFill>
                <a:latin typeface="Century Gothic" panose="020B0502020202020204" pitchFamily="34" charset="0"/>
                <a:cs typeface="Calibri" panose="020F0502020204030204" pitchFamily="34" charset="0"/>
              </a:rPr>
              <a:t>nar</a:t>
            </a:r>
            <a:endParaRPr lang="en-GB" sz="12000" dirty="0">
              <a:solidFill>
                <a:srgbClr val="115076"/>
              </a:solidFill>
            </a:endParaRP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15277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8932</Words>
  <Application>Microsoft Office PowerPoint</Application>
  <PresentationFormat>Widescreen</PresentationFormat>
  <Paragraphs>1340</Paragraphs>
  <Slides>66</Slides>
  <Notes>66</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66</vt:i4>
      </vt:variant>
    </vt:vector>
  </HeadingPairs>
  <TitlesOfParts>
    <vt:vector size="75" baseType="lpstr">
      <vt:lpstr>SimSun</vt:lpstr>
      <vt:lpstr>Arial</vt:lpstr>
      <vt:lpstr>Calibri</vt:lpstr>
      <vt:lpstr>Century Gothic</vt:lpstr>
      <vt:lpstr>Times New Roman</vt:lpstr>
      <vt:lpstr>Tw Cen MT</vt:lpstr>
      <vt:lpstr>1_Office Theme</vt:lpstr>
      <vt:lpstr>2_Office Theme</vt:lpstr>
      <vt:lpstr>3_Office Theme</vt:lpstr>
      <vt:lpstr>Talking about the location of things</vt:lpstr>
      <vt:lpstr>ge </vt:lpstr>
      <vt:lpstr>ge </vt:lpstr>
      <vt:lpstr>ge </vt:lpstr>
      <vt:lpstr>ge</vt:lpstr>
      <vt:lpstr>ge</vt:lpstr>
      <vt:lpstr>ge</vt:lpstr>
      <vt:lpstr>gi </vt:lpstr>
      <vt:lpstr>gi </vt:lpstr>
      <vt:lpstr>gi </vt:lpstr>
      <vt:lpstr>gi</vt:lpstr>
      <vt:lpstr>gi</vt:lpstr>
      <vt:lpstr>gi</vt:lpstr>
      <vt:lpstr>Fonética</vt:lpstr>
      <vt:lpstr>Vocabulario</vt:lpstr>
      <vt:lpstr>hablar</vt:lpstr>
      <vt:lpstr>Talking about the location of things  Using the definite articles ‘el’ and ‘la’</vt:lpstr>
      <vt:lpstr>plaza</vt:lpstr>
      <vt:lpstr>museo</vt:lpstr>
      <vt:lpstr>iglesia</vt:lpstr>
      <vt:lpstr>tienda</vt:lpstr>
      <vt:lpstr>banco</vt:lpstr>
      <vt:lpstr>mercado</vt:lpstr>
      <vt:lpstr>teatro</vt:lpstr>
      <vt:lpstr>centro</vt:lpstr>
      <vt:lpstr>escuela</vt:lpstr>
      <vt:lpstr>leer</vt:lpstr>
      <vt:lpstr>¿Cómo se dice en inglés?</vt:lpstr>
      <vt:lpstr>escuchar</vt:lpstr>
      <vt:lpstr>Gramática</vt:lpstr>
      <vt:lpstr>Un ejemplo</vt:lpstr>
      <vt:lpstr>Persona A</vt:lpstr>
      <vt:lpstr>1.</vt:lpstr>
      <vt:lpstr>Persona B Escucha. Escribe las 6 frases. </vt:lpstr>
      <vt:lpstr>Persona A Escucha. Escribe las 6 frases. </vt:lpstr>
      <vt:lpstr>Talking about the location of things [2]</vt:lpstr>
      <vt:lpstr>escuchar / escribir</vt:lpstr>
      <vt:lpstr>Una conversación entre amigos</vt:lpstr>
      <vt:lpstr>escuchar</vt:lpstr>
      <vt:lpstr>leer</vt:lpstr>
      <vt:lpstr>centre</vt:lpstr>
      <vt:lpstr>far</vt:lpstr>
      <vt:lpstr>el c_ _ _ _ _ </vt:lpstr>
      <vt:lpstr>el c_ _ _ _ _ </vt:lpstr>
      <vt:lpstr>the (masculine, singular)</vt:lpstr>
      <vt:lpstr>el c_ _ _ _ _ </vt:lpstr>
      <vt:lpstr>between</vt:lpstr>
      <vt:lpstr>el c_ _ _ _ _ </vt:lpstr>
      <vt:lpstr>the (feminine, singular)</vt:lpstr>
      <vt:lpstr>el c_ _ _ _ _ </vt:lpstr>
      <vt:lpstr>el c_ _ _ _ _ </vt:lpstr>
      <vt:lpstr>el c_ _ _ _ _ </vt:lpstr>
      <vt:lpstr>el c_ _ _ _ _ </vt:lpstr>
      <vt:lpstr>Talking about the location of things  Using the definite articles ‘el’ and ‘la’</vt:lpstr>
      <vt:lpstr>Gramática</vt:lpstr>
      <vt:lpstr>Gramática</vt:lpstr>
      <vt:lpstr>escuchar</vt:lpstr>
      <vt:lpstr>escuchar</vt:lpstr>
      <vt:lpstr>escribir</vt:lpstr>
      <vt:lpstr>Gramática</vt:lpstr>
      <vt:lpstr>Un ejemplo</vt:lpstr>
      <vt:lpstr>Persona A</vt:lpstr>
      <vt:lpstr>Persona B</vt:lpstr>
      <vt:lpstr>Persona A</vt:lpstr>
      <vt:lpstr>Gaming Grammar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the location of things</dc:title>
  <dc:creator>Jack Peacock</dc:creator>
  <cp:lastModifiedBy>Mollie Bentley-Smith</cp:lastModifiedBy>
  <cp:revision>53</cp:revision>
  <dcterms:created xsi:type="dcterms:W3CDTF">2020-07-03T19:40:14Z</dcterms:created>
  <dcterms:modified xsi:type="dcterms:W3CDTF">2022-08-05T11:42:51Z</dcterms:modified>
</cp:coreProperties>
</file>