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58" r:id="rId2"/>
    <p:sldId id="383" r:id="rId3"/>
    <p:sldId id="388" r:id="rId4"/>
    <p:sldId id="411" r:id="rId5"/>
    <p:sldId id="395" r:id="rId6"/>
    <p:sldId id="391" r:id="rId7"/>
    <p:sldId id="396" r:id="rId8"/>
    <p:sldId id="397" r:id="rId9"/>
    <p:sldId id="39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A51D2F-0F9D-4A16-A9D6-A3CAF227011D}" type="datetimeFigureOut">
              <a:rPr lang="en-GB" smtClean="0"/>
              <a:t>19/09/2019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6066A-CD61-4F6F-B110-7D9507C77CE0}" type="slidenum">
              <a:rPr lang="en-GB" smtClean="0"/>
              <a:t>‹#›</a:t>
            </a:fld>
            <a:endParaRPr lang="en-GB"/>
          </a:p>
        </p:txBody>
      </p:sp>
    </p:spTree>
    <p:extLst>
      <p:ext uri="{BB962C8B-B14F-4D97-AF65-F5344CB8AC3E}">
        <p14:creationId xmlns:p14="http://schemas.microsoft.com/office/powerpoint/2010/main" val="210034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0674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example</a:t>
            </a:r>
            <a:r>
              <a:rPr lang="en-GB" baseline="0" dirty="0"/>
              <a:t> nouns are all taken from the SSC source/cluster words from weeks 1-3. Students should already familiar with these from their phonics learning.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74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the</a:t>
            </a:r>
            <a:r>
              <a:rPr lang="en-GB" baseline="0" dirty="0"/>
              <a:t> students select the correct word to complete the sentence, depending on the indefinite article given.  Although in some cases the adjective agreement is an additional clue, this grammar point has not been taught yet so it is unlikely that students will use this to work out the answer. </a:t>
            </a:r>
          </a:p>
          <a:p>
            <a:endParaRPr lang="en-GB" baseline="0" dirty="0"/>
          </a:p>
          <a:p>
            <a:r>
              <a:rPr lang="en-GB" baseline="0" dirty="0"/>
              <a:t>NB The language at the end of each sentence is included to recycle some of the grammar (</a:t>
            </a:r>
            <a:r>
              <a:rPr lang="en-GB" baseline="0" dirty="0" err="1"/>
              <a:t>es</a:t>
            </a:r>
            <a:r>
              <a:rPr lang="en-GB" baseline="0" dirty="0"/>
              <a:t> for attribute, </a:t>
            </a:r>
            <a:r>
              <a:rPr lang="en-GB" baseline="0" dirty="0" err="1"/>
              <a:t>está</a:t>
            </a:r>
            <a:r>
              <a:rPr lang="en-GB" baseline="0" dirty="0"/>
              <a:t> for location) covered in previous weeks. A number of (near-) cognates (e.g. </a:t>
            </a:r>
            <a:r>
              <a:rPr lang="en-GB" baseline="0" dirty="0" err="1"/>
              <a:t>esencial</a:t>
            </a:r>
            <a:r>
              <a:rPr lang="en-GB" baseline="0" dirty="0"/>
              <a:t>, </a:t>
            </a:r>
            <a:r>
              <a:rPr lang="en-GB" baseline="0" dirty="0" err="1"/>
              <a:t>importante</a:t>
            </a:r>
            <a:r>
              <a:rPr lang="en-GB" baseline="0" dirty="0"/>
              <a:t>, indispensable) are included as these are easily recognised and understood.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995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aseline="0" dirty="0"/>
              <a:t>This is students’ first encounter with ‘</a:t>
            </a:r>
            <a:r>
              <a:rPr lang="en-GB" baseline="0" dirty="0" err="1"/>
              <a:t>qué</a:t>
            </a:r>
            <a:r>
              <a:rPr lang="en-GB" baseline="0" dirty="0"/>
              <a:t>’ in NCELP Y7 </a:t>
            </a:r>
            <a:r>
              <a:rPr lang="en-GB" baseline="0" dirty="0" err="1"/>
              <a:t>SoW.</a:t>
            </a:r>
            <a:r>
              <a:rPr lang="en-GB" baseline="0" dirty="0"/>
              <a:t> Some may have heard the word before (‘</a:t>
            </a:r>
            <a:r>
              <a:rPr lang="en-GB" baseline="0" dirty="0" err="1"/>
              <a:t>qué</a:t>
            </a:r>
            <a:r>
              <a:rPr lang="en-GB" baseline="0" dirty="0"/>
              <a:t> </a:t>
            </a:r>
            <a:r>
              <a:rPr lang="en-GB" baseline="0" dirty="0" err="1"/>
              <a:t>será</a:t>
            </a:r>
            <a:r>
              <a:rPr lang="en-GB" baseline="0" dirty="0"/>
              <a:t> </a:t>
            </a:r>
            <a:r>
              <a:rPr lang="en-GB" baseline="0" dirty="0" err="1"/>
              <a:t>será</a:t>
            </a:r>
            <a:r>
              <a:rPr lang="en-GB" baseline="0" dirty="0"/>
              <a:t>’, ‘¿</a:t>
            </a:r>
            <a:r>
              <a:rPr lang="en-GB" baseline="0" dirty="0" err="1"/>
              <a:t>qué</a:t>
            </a:r>
            <a:r>
              <a:rPr lang="en-GB" baseline="0" dirty="0"/>
              <a:t> </a:t>
            </a:r>
            <a:r>
              <a:rPr lang="en-GB" baseline="0" dirty="0" err="1"/>
              <a:t>pasa</a:t>
            </a:r>
            <a:r>
              <a:rPr lang="en-GB" baseline="0" dirty="0"/>
              <a:t>?’). Ensure that the meaning of this question word in the title is clear and elicit the translation of title. </a:t>
            </a:r>
            <a:br>
              <a:rPr lang="en-GB" baseline="0" dirty="0"/>
            </a:br>
            <a:br>
              <a:rPr lang="en-GB" baseline="0" dirty="0"/>
            </a:br>
            <a:r>
              <a:rPr lang="en-GB" baseline="0" dirty="0"/>
              <a:t>In the activity, students only have to circle the nouns. They may also circle the indefinite article, but this isn’t essential; they will have to pay attention to it, in any case, to work out which noun is correct.  Alternatively, students could write 1-5 and the two correct nouns each time.  </a:t>
            </a:r>
          </a:p>
          <a:p>
            <a:pPr marL="0" indent="0">
              <a:buNone/>
            </a:pPr>
            <a:endParaRPr lang="en-GB" baseline="0" dirty="0"/>
          </a:p>
          <a:p>
            <a:pPr marL="0" indent="0">
              <a:buNone/>
            </a:pPr>
            <a:r>
              <a:rPr lang="en-GB" baseline="0" dirty="0"/>
              <a:t>After finishing, focus on meaning and ask students if any of these sound a bit odd/unexpected!</a:t>
            </a:r>
          </a:p>
          <a:p>
            <a:pPr marL="228600" indent="-228600">
              <a:buAutoNum type="arabicParenR"/>
            </a:pPr>
            <a:endParaRPr lang="en-GB" baseline="0" dirty="0"/>
          </a:p>
          <a:p>
            <a:pPr marL="228600" indent="-228600">
              <a:buAutoNum type="arabicParenR"/>
            </a:pPr>
            <a:r>
              <a:rPr lang="en-GB" baseline="0" dirty="0" err="1"/>
              <a:t>Es</a:t>
            </a:r>
            <a:r>
              <a:rPr lang="en-GB" baseline="0" dirty="0"/>
              <a:t> un [</a:t>
            </a:r>
            <a:r>
              <a:rPr lang="en-GB" baseline="0" dirty="0" err="1"/>
              <a:t>gato</a:t>
            </a:r>
            <a:r>
              <a:rPr lang="en-GB" baseline="0" dirty="0"/>
              <a:t>]. </a:t>
            </a:r>
            <a:r>
              <a:rPr lang="en-GB" baseline="0" dirty="0" err="1"/>
              <a:t>Está</a:t>
            </a:r>
            <a:r>
              <a:rPr lang="en-GB" baseline="0" dirty="0"/>
              <a:t> </a:t>
            </a:r>
            <a:r>
              <a:rPr lang="en-GB" baseline="0" dirty="0" err="1"/>
              <a:t>en</a:t>
            </a:r>
            <a:r>
              <a:rPr lang="en-GB" baseline="0" dirty="0"/>
              <a:t> un [</a:t>
            </a:r>
            <a:r>
              <a:rPr lang="en-GB" baseline="0" dirty="0" err="1"/>
              <a:t>barco</a:t>
            </a:r>
            <a:r>
              <a:rPr lang="en-GB" baseline="0" dirty="0"/>
              <a:t>]</a:t>
            </a:r>
          </a:p>
          <a:p>
            <a:pPr marL="228600" indent="-228600">
              <a:buAutoNum type="arabicParenR"/>
            </a:pPr>
            <a:r>
              <a:rPr lang="en-GB" baseline="0" dirty="0" err="1"/>
              <a:t>Es</a:t>
            </a:r>
            <a:r>
              <a:rPr lang="en-GB" baseline="0" dirty="0"/>
              <a:t> </a:t>
            </a:r>
            <a:r>
              <a:rPr lang="en-GB" baseline="0" dirty="0" err="1"/>
              <a:t>una</a:t>
            </a:r>
            <a:r>
              <a:rPr lang="en-GB" baseline="0" dirty="0"/>
              <a:t> [</a:t>
            </a:r>
            <a:r>
              <a:rPr lang="en-GB" baseline="0" dirty="0" err="1"/>
              <a:t>moneda</a:t>
            </a:r>
            <a:r>
              <a:rPr lang="en-GB" baseline="0" dirty="0"/>
              <a:t>]. </a:t>
            </a:r>
            <a:r>
              <a:rPr lang="en-GB" baseline="0" dirty="0" err="1"/>
              <a:t>Está</a:t>
            </a:r>
            <a:r>
              <a:rPr lang="en-GB" baseline="0" dirty="0"/>
              <a:t> </a:t>
            </a:r>
            <a:r>
              <a:rPr lang="en-GB" baseline="0" dirty="0" err="1"/>
              <a:t>en</a:t>
            </a:r>
            <a:r>
              <a:rPr lang="en-GB" baseline="0" dirty="0"/>
              <a:t> un [libro]</a:t>
            </a:r>
          </a:p>
          <a:p>
            <a:pPr marL="228600" indent="-228600">
              <a:buAutoNum type="arabicParenR"/>
            </a:pPr>
            <a:r>
              <a:rPr lang="en-GB" baseline="0" dirty="0" err="1"/>
              <a:t>Es</a:t>
            </a:r>
            <a:r>
              <a:rPr lang="en-GB" baseline="0" dirty="0"/>
              <a:t> </a:t>
            </a:r>
            <a:r>
              <a:rPr lang="en-GB" baseline="0" dirty="0" err="1"/>
              <a:t>una</a:t>
            </a:r>
            <a:r>
              <a:rPr lang="en-GB" baseline="0" dirty="0"/>
              <a:t> [</a:t>
            </a:r>
            <a:r>
              <a:rPr lang="en-GB" baseline="0" dirty="0" err="1"/>
              <a:t>cámara</a:t>
            </a:r>
            <a:r>
              <a:rPr lang="en-GB" baseline="0" dirty="0"/>
              <a:t>]. </a:t>
            </a:r>
            <a:r>
              <a:rPr lang="en-GB" baseline="0" dirty="0" err="1"/>
              <a:t>Está</a:t>
            </a:r>
            <a:r>
              <a:rPr lang="en-GB" baseline="0" dirty="0"/>
              <a:t> </a:t>
            </a:r>
            <a:r>
              <a:rPr lang="en-GB" baseline="0" dirty="0" err="1"/>
              <a:t>en</a:t>
            </a:r>
            <a:r>
              <a:rPr lang="en-GB" baseline="0" dirty="0"/>
              <a:t> </a:t>
            </a:r>
            <a:r>
              <a:rPr lang="en-GB" baseline="0" dirty="0" err="1"/>
              <a:t>una</a:t>
            </a:r>
            <a:r>
              <a:rPr lang="en-GB" baseline="0" dirty="0"/>
              <a:t> [</a:t>
            </a:r>
            <a:r>
              <a:rPr lang="en-GB" baseline="0" dirty="0" err="1"/>
              <a:t>bicicleta</a:t>
            </a:r>
            <a:r>
              <a:rPr lang="en-GB" baseline="0" dirty="0"/>
              <a:t>]</a:t>
            </a:r>
          </a:p>
          <a:p>
            <a:pPr marL="228600" indent="-228600">
              <a:buAutoNum type="arabicParenR"/>
            </a:pPr>
            <a:r>
              <a:rPr lang="en-GB" baseline="0" dirty="0" err="1"/>
              <a:t>Es</a:t>
            </a:r>
            <a:r>
              <a:rPr lang="en-GB" baseline="0" dirty="0"/>
              <a:t> un [</a:t>
            </a:r>
            <a:r>
              <a:rPr lang="en-GB" baseline="0" dirty="0" err="1"/>
              <a:t>barco</a:t>
            </a:r>
            <a:r>
              <a:rPr lang="en-GB" baseline="0" dirty="0"/>
              <a:t>]. </a:t>
            </a:r>
            <a:r>
              <a:rPr lang="en-GB" baseline="0" dirty="0" err="1"/>
              <a:t>Está</a:t>
            </a:r>
            <a:r>
              <a:rPr lang="en-GB" baseline="0" dirty="0"/>
              <a:t> </a:t>
            </a:r>
            <a:r>
              <a:rPr lang="en-GB" baseline="0" dirty="0" err="1"/>
              <a:t>en</a:t>
            </a:r>
            <a:r>
              <a:rPr lang="en-GB" baseline="0" dirty="0"/>
              <a:t> </a:t>
            </a:r>
            <a:r>
              <a:rPr lang="en-GB" baseline="0" dirty="0" err="1"/>
              <a:t>una</a:t>
            </a:r>
            <a:r>
              <a:rPr lang="en-GB" baseline="0" dirty="0"/>
              <a:t> [</a:t>
            </a:r>
            <a:r>
              <a:rPr lang="en-GB" baseline="0" dirty="0" err="1"/>
              <a:t>moneda</a:t>
            </a:r>
            <a:r>
              <a:rPr lang="en-GB" baseline="0" dirty="0"/>
              <a:t>]</a:t>
            </a:r>
          </a:p>
          <a:p>
            <a:pPr marL="228600" indent="-228600">
              <a:buAutoNum type="arabicParenR"/>
            </a:pPr>
            <a:r>
              <a:rPr lang="en-GB" baseline="0" dirty="0" err="1"/>
              <a:t>Es</a:t>
            </a:r>
            <a:r>
              <a:rPr lang="en-GB" baseline="0" dirty="0"/>
              <a:t> </a:t>
            </a:r>
            <a:r>
              <a:rPr lang="en-GB" baseline="0" dirty="0" err="1"/>
              <a:t>una</a:t>
            </a:r>
            <a:r>
              <a:rPr lang="en-GB" baseline="0" dirty="0"/>
              <a:t> [casa]. </a:t>
            </a:r>
            <a:r>
              <a:rPr lang="en-GB" baseline="0" dirty="0" err="1"/>
              <a:t>Está</a:t>
            </a:r>
            <a:r>
              <a:rPr lang="en-GB" baseline="0" dirty="0"/>
              <a:t> </a:t>
            </a:r>
            <a:r>
              <a:rPr lang="en-GB" baseline="0" dirty="0" err="1"/>
              <a:t>en</a:t>
            </a:r>
            <a:r>
              <a:rPr lang="en-GB" baseline="0" dirty="0"/>
              <a:t> </a:t>
            </a:r>
            <a:r>
              <a:rPr lang="en-GB" baseline="0" dirty="0" err="1"/>
              <a:t>una</a:t>
            </a:r>
            <a:r>
              <a:rPr lang="en-GB" baseline="0" dirty="0"/>
              <a:t> [</a:t>
            </a:r>
            <a:r>
              <a:rPr lang="en-GB" baseline="0" dirty="0" err="1"/>
              <a:t>cama</a:t>
            </a:r>
            <a:r>
              <a:rPr lang="en-GB" baseline="0" dirty="0"/>
              <a:t>].</a:t>
            </a:r>
          </a:p>
          <a:p>
            <a:pPr marL="228600" indent="-228600">
              <a:buAutoNum type="arabicParenR"/>
            </a:pPr>
            <a:endParaRPr lang="en-GB" baseline="0" dirty="0"/>
          </a:p>
          <a:p>
            <a:pPr marL="228600" indent="-228600">
              <a:buAutoNum type="arabicParenR"/>
            </a:pPr>
            <a:endParaRPr lang="en-GB" baseline="0" dirty="0"/>
          </a:p>
          <a:p>
            <a:pPr marL="228600" indent="-228600">
              <a:buAutoNum type="arabicParen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955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NB: This slide can’t be displayed to the class.</a:t>
            </a:r>
          </a:p>
          <a:p>
            <a:r>
              <a:rPr lang="en-GB" dirty="0"/>
              <a:t>Student</a:t>
            </a:r>
            <a:r>
              <a:rPr lang="en-GB" baseline="0" dirty="0"/>
              <a:t> prompt cards.</a:t>
            </a:r>
          </a:p>
          <a:p>
            <a:r>
              <a:rPr lang="en-GB" baseline="0" dirty="0"/>
              <a:t>Partner A would say:</a:t>
            </a:r>
          </a:p>
          <a:p>
            <a:pPr marL="228600" indent="-228600">
              <a:buAutoNum type="arabicParenR"/>
            </a:pPr>
            <a:r>
              <a:rPr lang="en-GB" baseline="0" dirty="0" err="1"/>
              <a:t>Es</a:t>
            </a:r>
            <a:r>
              <a:rPr lang="en-GB" baseline="0" dirty="0"/>
              <a:t> </a:t>
            </a:r>
            <a:r>
              <a:rPr lang="en-GB" baseline="0" dirty="0" err="1"/>
              <a:t>una</a:t>
            </a:r>
            <a:r>
              <a:rPr lang="en-GB" baseline="0" dirty="0"/>
              <a:t>.</a:t>
            </a:r>
          </a:p>
          <a:p>
            <a:pPr marL="0" indent="0">
              <a:buNone/>
            </a:pPr>
            <a:r>
              <a:rPr lang="en-GB" baseline="0" dirty="0"/>
              <a:t>Partner B would tick the picture of the bed etc.</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990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a:t>
            </a:r>
            <a:r>
              <a:rPr lang="en-GB" baseline="0" dirty="0"/>
              <a:t> prompt cards.</a:t>
            </a:r>
          </a:p>
          <a:p>
            <a:r>
              <a:rPr lang="en-GB" baseline="0" dirty="0"/>
              <a:t>Partner B would say:</a:t>
            </a:r>
          </a:p>
          <a:p>
            <a:pPr marL="228600" indent="-228600">
              <a:buAutoNum type="arabicParenR"/>
            </a:pPr>
            <a:r>
              <a:rPr lang="en-GB" baseline="0" dirty="0" err="1"/>
              <a:t>Es</a:t>
            </a:r>
            <a:r>
              <a:rPr lang="en-GB" baseline="0" dirty="0"/>
              <a:t> </a:t>
            </a:r>
            <a:r>
              <a:rPr lang="en-GB" baseline="0" dirty="0" err="1"/>
              <a:t>una</a:t>
            </a:r>
            <a:r>
              <a:rPr lang="en-GB" baseline="0" dirty="0"/>
              <a:t>.</a:t>
            </a:r>
          </a:p>
          <a:p>
            <a:pPr marL="0" indent="0">
              <a:buNone/>
            </a:pPr>
            <a:r>
              <a:rPr lang="en-GB" baseline="0" dirty="0"/>
              <a:t>Partner B would tick the picture of the house etc.</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851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a:t>
            </a:r>
            <a:r>
              <a:rPr lang="en-GB" baseline="0" dirty="0"/>
              <a:t> giving the instructions, if students need help with the sentence content, give them the English …. He is on a bike, He is in a bed, etc.. Point out to students that </a:t>
            </a:r>
            <a:r>
              <a:rPr lang="en-GB" i="1" baseline="0" dirty="0" err="1"/>
              <a:t>en</a:t>
            </a:r>
            <a:r>
              <a:rPr lang="en-GB" baseline="0" dirty="0"/>
              <a:t> is for on and in.</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119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59881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0319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3429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3525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02952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24783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5644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73417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19/09/2019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46494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21460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45039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128994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8.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1.png"/><Relationship Id="rId5" Type="http://schemas.openxmlformats.org/officeDocument/2006/relationships/image" Target="../media/image18.png"/><Relationship Id="rId10" Type="http://schemas.openxmlformats.org/officeDocument/2006/relationships/image" Target="../media/image8.png"/><Relationship Id="rId4" Type="http://schemas.openxmlformats.org/officeDocument/2006/relationships/image" Target="../media/image16.pn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10" Type="http://schemas.openxmlformats.org/officeDocument/2006/relationships/image" Target="../media/image24.png"/><Relationship Id="rId4" Type="http://schemas.openxmlformats.org/officeDocument/2006/relationships/image" Target="../media/image20.jp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3" name="TextBox 12"/>
          <p:cNvSpPr txBox="1"/>
          <p:nvPr/>
        </p:nvSpPr>
        <p:spPr>
          <a:xfrm>
            <a:off x="395111" y="2105561"/>
            <a:ext cx="878864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Indefinite article: </a:t>
            </a:r>
            <a:r>
              <a:rPr kumimoji="0" lang="en-GB" sz="40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words for ‘a/an’</a:t>
            </a:r>
          </a:p>
        </p:txBody>
      </p:sp>
      <p:sp>
        <p:nvSpPr>
          <p:cNvPr id="14" name="Title 3"/>
          <p:cNvSpPr txBox="1">
            <a:spLocks/>
          </p:cNvSpPr>
          <p:nvPr/>
        </p:nvSpPr>
        <p:spPr>
          <a:xfrm>
            <a:off x="356483" y="2579687"/>
            <a:ext cx="6450857"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Masculine &amp; feminine singular</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1" name="Title 3">
            <a:extLst>
              <a:ext uri="{FF2B5EF4-FFF2-40B4-BE49-F238E27FC236}">
                <a16:creationId xmlns:a16="http://schemas.microsoft.com/office/drawing/2014/main" id="{01BA4466-A4D1-45D5-A848-3DB46D22B6E0}"/>
              </a:ext>
            </a:extLst>
          </p:cNvPr>
          <p:cNvSpPr txBox="1">
            <a:spLocks/>
          </p:cNvSpPr>
          <p:nvPr/>
        </p:nvSpPr>
        <p:spPr>
          <a:xfrm>
            <a:off x="0" y="6153055"/>
            <a:ext cx="6450857"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Term 1.1 Week 4</a:t>
            </a:r>
          </a:p>
        </p:txBody>
      </p:sp>
    </p:spTree>
    <p:extLst>
      <p:ext uri="{BB962C8B-B14F-4D97-AF65-F5344CB8AC3E}">
        <p14:creationId xmlns:p14="http://schemas.microsoft.com/office/powerpoint/2010/main" val="132362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0038" y="338225"/>
            <a:ext cx="5265384" cy="707849"/>
          </a:xfrm>
        </p:spPr>
        <p:txBody>
          <a:bodyPr>
            <a:normAutofit/>
          </a:bodyPr>
          <a:lstStyle/>
          <a:p>
            <a:r>
              <a:rPr lang="en-GB" sz="3600" b="1" dirty="0">
                <a:solidFill>
                  <a:schemeClr val="bg1"/>
                </a:solidFill>
              </a:rPr>
              <a:t>Gender in Spanish</a:t>
            </a:r>
          </a:p>
        </p:txBody>
      </p:sp>
      <p:sp>
        <p:nvSpPr>
          <p:cNvPr id="2" name="TextBox 1"/>
          <p:cNvSpPr txBox="1"/>
          <p:nvPr/>
        </p:nvSpPr>
        <p:spPr>
          <a:xfrm>
            <a:off x="300038" y="1227990"/>
            <a:ext cx="11379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Things, as well as people, have a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gender</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in Spanish. This means that they are either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masculine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or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feminine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0" name="TextBox 9"/>
          <p:cNvSpPr txBox="1"/>
          <p:nvPr/>
        </p:nvSpPr>
        <p:spPr>
          <a:xfrm>
            <a:off x="7540432" y="8726548"/>
            <a:ext cx="3135086"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a:t>
            </a:r>
          </a:p>
        </p:txBody>
      </p:sp>
      <p:sp>
        <p:nvSpPr>
          <p:cNvPr id="11" name="Rectangle 10"/>
          <p:cNvSpPr/>
          <p:nvPr/>
        </p:nvSpPr>
        <p:spPr>
          <a:xfrm>
            <a:off x="2523701" y="2142130"/>
            <a:ext cx="2095446"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w="9525">
                  <a:solidFill>
                    <a:prstClr val="white"/>
                  </a:solidFill>
                  <a:prstDash val="solid"/>
                </a:ln>
                <a:solidFill>
                  <a:srgbClr val="5B9BD5">
                    <a:lumMod val="75000"/>
                  </a:srgbClr>
                </a:solidFill>
                <a:effectLst/>
                <a:uLnTx/>
                <a:uFillTx/>
                <a:latin typeface="Century Gothic" panose="020B0502020202020204" pitchFamily="34" charset="0"/>
                <a:ea typeface="+mn-ea"/>
                <a:cs typeface="+mn-cs"/>
              </a:rPr>
              <a:t>Masculine</a:t>
            </a:r>
          </a:p>
        </p:txBody>
      </p:sp>
      <p:sp>
        <p:nvSpPr>
          <p:cNvPr id="13" name="TextBox 12"/>
          <p:cNvSpPr txBox="1"/>
          <p:nvPr/>
        </p:nvSpPr>
        <p:spPr>
          <a:xfrm>
            <a:off x="1513424" y="2848404"/>
            <a:ext cx="175991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elefante</a:t>
            </a:r>
            <a:endParaRPr kumimoji="0" lang="en-GB" sz="30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4" name="TextBox 13"/>
          <p:cNvSpPr txBox="1"/>
          <p:nvPr/>
        </p:nvSpPr>
        <p:spPr>
          <a:xfrm>
            <a:off x="1513424" y="3535646"/>
            <a:ext cx="408321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lugar</a:t>
            </a:r>
            <a:endParaRPr kumimoji="0" lang="en-GB" sz="30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5" name="TextBox 14"/>
          <p:cNvSpPr txBox="1"/>
          <p:nvPr/>
        </p:nvSpPr>
        <p:spPr>
          <a:xfrm>
            <a:off x="1494558" y="4239483"/>
            <a:ext cx="408321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mundo</a:t>
            </a:r>
            <a:endParaRPr kumimoji="0" lang="en-GB" sz="30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6" name="TextBox 15"/>
          <p:cNvSpPr txBox="1"/>
          <p:nvPr/>
        </p:nvSpPr>
        <p:spPr>
          <a:xfrm>
            <a:off x="7304576" y="2852656"/>
            <a:ext cx="185173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llave</a:t>
            </a:r>
            <a:endParaRPr kumimoji="0" lang="en-GB" sz="30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7" name="TextBox 16"/>
          <p:cNvSpPr txBox="1"/>
          <p:nvPr/>
        </p:nvSpPr>
        <p:spPr>
          <a:xfrm>
            <a:off x="7279476" y="3588008"/>
            <a:ext cx="167345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idea</a:t>
            </a:r>
          </a:p>
        </p:txBody>
      </p:sp>
      <p:sp>
        <p:nvSpPr>
          <p:cNvPr id="18" name="Rectangle 17"/>
          <p:cNvSpPr/>
          <p:nvPr/>
        </p:nvSpPr>
        <p:spPr>
          <a:xfrm>
            <a:off x="7688422" y="2187098"/>
            <a:ext cx="1872629"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w="9525">
                  <a:solidFill>
                    <a:prstClr val="white"/>
                  </a:solidFill>
                  <a:prstDash val="solid"/>
                </a:ln>
                <a:solidFill>
                  <a:srgbClr val="FF0000"/>
                </a:solidFill>
                <a:effectLst/>
                <a:uLnTx/>
                <a:uFillTx/>
                <a:latin typeface="Century Gothic" panose="020B0502020202020204" pitchFamily="34" charset="0"/>
                <a:ea typeface="+mn-ea"/>
                <a:cs typeface="+mn-cs"/>
              </a:rPr>
              <a:t>Feminine</a:t>
            </a:r>
          </a:p>
        </p:txBody>
      </p:sp>
      <p:sp>
        <p:nvSpPr>
          <p:cNvPr id="20" name="TextBox 19"/>
          <p:cNvSpPr txBox="1"/>
          <p:nvPr/>
        </p:nvSpPr>
        <p:spPr>
          <a:xfrm>
            <a:off x="7326347" y="4261812"/>
            <a:ext cx="162658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casa</a:t>
            </a:r>
            <a:endParaRPr kumimoji="0" lang="en-GB" sz="30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21" name="TextBox 20"/>
          <p:cNvSpPr txBox="1"/>
          <p:nvPr/>
        </p:nvSpPr>
        <p:spPr>
          <a:xfrm>
            <a:off x="327671" y="5167112"/>
            <a:ext cx="11379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say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(or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in Spanish before a noun, you use </a:t>
            </a:r>
            <a:r>
              <a:rPr kumimoji="0" lang="en-GB" sz="24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or </a:t>
            </a:r>
            <a:r>
              <a:rPr kumimoji="0" lang="en-GB" sz="2400" b="1" i="1"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una</a:t>
            </a: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depending on whether the noun is masculine or feminine.</a:t>
            </a:r>
          </a:p>
        </p:txBody>
      </p:sp>
      <p:sp>
        <p:nvSpPr>
          <p:cNvPr id="23" name="TextBox 22"/>
          <p:cNvSpPr txBox="1"/>
          <p:nvPr/>
        </p:nvSpPr>
        <p:spPr>
          <a:xfrm>
            <a:off x="815822" y="2824407"/>
            <a:ext cx="67873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5B9BD5">
                    <a:lumMod val="75000"/>
                  </a:srgbClr>
                </a:solidFill>
                <a:effectLst/>
                <a:uLnTx/>
                <a:uFillTx/>
                <a:latin typeface="Century Gothic" panose="020B0502020202020204" pitchFamily="34" charset="0"/>
                <a:ea typeface="+mn-ea"/>
                <a:cs typeface="+mn-cs"/>
              </a:rPr>
              <a:t>un</a:t>
            </a:r>
            <a:endPar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24" name="TextBox 23"/>
          <p:cNvSpPr txBox="1"/>
          <p:nvPr/>
        </p:nvSpPr>
        <p:spPr>
          <a:xfrm>
            <a:off x="815822" y="3518475"/>
            <a:ext cx="67873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5B9BD5">
                    <a:lumMod val="75000"/>
                  </a:srgbClr>
                </a:solidFill>
                <a:effectLst/>
                <a:uLnTx/>
                <a:uFillTx/>
                <a:latin typeface="Century Gothic" panose="020B0502020202020204" pitchFamily="34" charset="0"/>
                <a:ea typeface="+mn-ea"/>
                <a:cs typeface="+mn-cs"/>
              </a:rPr>
              <a:t>un</a:t>
            </a:r>
            <a:endPar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25" name="TextBox 24"/>
          <p:cNvSpPr txBox="1"/>
          <p:nvPr/>
        </p:nvSpPr>
        <p:spPr>
          <a:xfrm>
            <a:off x="834688" y="4249643"/>
            <a:ext cx="67873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5B9BD5">
                    <a:lumMod val="75000"/>
                  </a:srgbClr>
                </a:solidFill>
                <a:effectLst/>
                <a:uLnTx/>
                <a:uFillTx/>
                <a:latin typeface="Century Gothic" panose="020B0502020202020204" pitchFamily="34" charset="0"/>
                <a:ea typeface="+mn-ea"/>
                <a:cs typeface="+mn-cs"/>
              </a:rPr>
              <a:t>un</a:t>
            </a:r>
            <a:endPar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26" name="TextBox 25"/>
          <p:cNvSpPr txBox="1"/>
          <p:nvPr/>
        </p:nvSpPr>
        <p:spPr>
          <a:xfrm>
            <a:off x="6359127" y="2860515"/>
            <a:ext cx="99953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err="1">
                <a:ln>
                  <a:noFill/>
                </a:ln>
                <a:solidFill>
                  <a:srgbClr val="FF0000"/>
                </a:solidFill>
                <a:effectLst/>
                <a:uLnTx/>
                <a:uFillTx/>
                <a:latin typeface="Century Gothic" panose="020B0502020202020204" pitchFamily="34" charset="0"/>
                <a:ea typeface="+mn-ea"/>
                <a:cs typeface="+mn-cs"/>
              </a:rPr>
              <a:t>una</a:t>
            </a:r>
            <a:endPar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27" name="TextBox 26"/>
          <p:cNvSpPr txBox="1"/>
          <p:nvPr/>
        </p:nvSpPr>
        <p:spPr>
          <a:xfrm>
            <a:off x="6359127" y="3581618"/>
            <a:ext cx="99953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err="1">
                <a:ln>
                  <a:noFill/>
                </a:ln>
                <a:solidFill>
                  <a:srgbClr val="FF0000"/>
                </a:solidFill>
                <a:effectLst/>
                <a:uLnTx/>
                <a:uFillTx/>
                <a:latin typeface="Century Gothic" panose="020B0502020202020204" pitchFamily="34" charset="0"/>
                <a:ea typeface="+mn-ea"/>
                <a:cs typeface="+mn-cs"/>
              </a:rPr>
              <a:t>una</a:t>
            </a:r>
            <a:endPar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29" name="TextBox 28"/>
          <p:cNvSpPr txBox="1"/>
          <p:nvPr/>
        </p:nvSpPr>
        <p:spPr>
          <a:xfrm>
            <a:off x="6374681" y="4244644"/>
            <a:ext cx="99953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err="1">
                <a:ln>
                  <a:noFill/>
                </a:ln>
                <a:solidFill>
                  <a:srgbClr val="FF0000"/>
                </a:solidFill>
                <a:effectLst/>
                <a:uLnTx/>
                <a:uFillTx/>
                <a:latin typeface="Century Gothic" panose="020B0502020202020204" pitchFamily="34" charset="0"/>
                <a:ea typeface="+mn-ea"/>
                <a:cs typeface="+mn-cs"/>
              </a:rPr>
              <a:t>una</a:t>
            </a:r>
            <a:endPar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30" name="TextBox 29"/>
          <p:cNvSpPr txBox="1"/>
          <p:nvPr/>
        </p:nvSpPr>
        <p:spPr>
          <a:xfrm>
            <a:off x="3306434" y="2869208"/>
            <a:ext cx="254781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an elephant</a:t>
            </a:r>
            <a:endParaRPr kumimoji="0" lang="en-GB" sz="30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31" name="TextBox 30"/>
          <p:cNvSpPr txBox="1"/>
          <p:nvPr/>
        </p:nvSpPr>
        <p:spPr>
          <a:xfrm>
            <a:off x="3300457" y="3561335"/>
            <a:ext cx="173365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 place</a:t>
            </a:r>
            <a:endParaRPr kumimoji="0" lang="en-GB" sz="30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32" name="TextBox 31"/>
          <p:cNvSpPr txBox="1"/>
          <p:nvPr/>
        </p:nvSpPr>
        <p:spPr>
          <a:xfrm>
            <a:off x="3327270" y="4222946"/>
            <a:ext cx="196513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 world</a:t>
            </a:r>
            <a:endParaRPr kumimoji="0" lang="en-GB" sz="30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33" name="TextBox 32"/>
          <p:cNvSpPr txBox="1"/>
          <p:nvPr/>
        </p:nvSpPr>
        <p:spPr>
          <a:xfrm>
            <a:off x="9407945" y="2887270"/>
            <a:ext cx="253241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 key</a:t>
            </a:r>
            <a:endParaRPr kumimoji="0" lang="en-GB" sz="30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34" name="TextBox 33"/>
          <p:cNvSpPr txBox="1"/>
          <p:nvPr/>
        </p:nvSpPr>
        <p:spPr>
          <a:xfrm>
            <a:off x="9407945" y="3561074"/>
            <a:ext cx="173365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an idea</a:t>
            </a:r>
            <a:endParaRPr kumimoji="0" lang="en-GB" sz="30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35" name="TextBox 34"/>
          <p:cNvSpPr txBox="1"/>
          <p:nvPr/>
        </p:nvSpPr>
        <p:spPr>
          <a:xfrm>
            <a:off x="9434726" y="4212619"/>
            <a:ext cx="173365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 house</a:t>
            </a:r>
            <a:endParaRPr kumimoji="0" lang="en-GB" sz="30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36" name="TextBox 35"/>
          <p:cNvSpPr txBox="1"/>
          <p:nvPr/>
        </p:nvSpPr>
        <p:spPr>
          <a:xfrm>
            <a:off x="7021740" y="6494075"/>
            <a:ext cx="23862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 / Nick Avery</a:t>
            </a:r>
          </a:p>
        </p:txBody>
      </p: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334"/>
            <a:ext cx="7258756" cy="867128"/>
          </a:xfrm>
          <a:prstGeom prst="rect">
            <a:avLst/>
          </a:prstGeom>
        </p:spPr>
      </p:pic>
      <p:sp>
        <p:nvSpPr>
          <p:cNvPr id="46" name="Title 1"/>
          <p:cNvSpPr txBox="1">
            <a:spLocks/>
          </p:cNvSpPr>
          <p:nvPr/>
        </p:nvSpPr>
        <p:spPr>
          <a:xfrm>
            <a:off x="32905" y="322141"/>
            <a:ext cx="7341306" cy="798797"/>
          </a:xfrm>
          <a:prstGeom prst="rect">
            <a:avLst/>
          </a:prstGeom>
        </p:spPr>
        <p:txBody>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Gender in Spanish</a:t>
            </a:r>
          </a:p>
        </p:txBody>
      </p:sp>
    </p:spTree>
    <p:extLst>
      <p:ext uri="{BB962C8B-B14F-4D97-AF65-F5344CB8AC3E}">
        <p14:creationId xmlns:p14="http://schemas.microsoft.com/office/powerpoint/2010/main" val="129323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17" grpId="0"/>
      <p:bldP spid="18" grpId="0"/>
      <p:bldP spid="20" grpId="0"/>
      <p:bldP spid="21" grpId="0"/>
      <p:bldP spid="23" grpId="0"/>
      <p:bldP spid="24" grpId="0"/>
      <p:bldP spid="25" grpId="0"/>
      <p:bldP spid="26" grpId="0"/>
      <p:bldP spid="27" grpId="0"/>
      <p:bldP spid="29" grpId="0"/>
      <p:bldP spid="30" grpId="0"/>
      <p:bldP spid="31" grpId="0"/>
      <p:bldP spid="32" grpId="0"/>
      <p:bldP spid="33" grpId="0"/>
      <p:bldP spid="34"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0037" y="246952"/>
            <a:ext cx="5265384" cy="707849"/>
          </a:xfrm>
        </p:spPr>
        <p:txBody>
          <a:bodyPr>
            <a:normAutofit/>
          </a:bodyPr>
          <a:lstStyle/>
          <a:p>
            <a:r>
              <a:rPr lang="en-GB" sz="3600" b="1" dirty="0">
                <a:solidFill>
                  <a:schemeClr val="bg1"/>
                </a:solidFill>
              </a:rPr>
              <a:t>Lire</a:t>
            </a:r>
          </a:p>
        </p:txBody>
      </p:sp>
      <p:sp>
        <p:nvSpPr>
          <p:cNvPr id="9" name="TextBox 8"/>
          <p:cNvSpPr txBox="1"/>
          <p:nvPr/>
        </p:nvSpPr>
        <p:spPr>
          <a:xfrm>
            <a:off x="300037" y="169971"/>
            <a:ext cx="1158623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t>De </a:t>
            </a:r>
            <a:r>
              <a:rPr kumimoji="0" lang="en-GB" sz="2400" b="1" i="0" u="none" strike="noStrike" kern="1200" cap="none" spc="0" normalizeH="0" baseline="0" noProof="0" dirty="0" err="1">
                <a:ln>
                  <a:noFill/>
                </a:ln>
                <a:solidFill>
                  <a:srgbClr val="000066"/>
                </a:solidFill>
                <a:effectLst/>
                <a:uLnTx/>
                <a:uFillTx/>
                <a:latin typeface="Century Gothic" panose="020B0502020202020204" pitchFamily="34" charset="0"/>
                <a:ea typeface="+mn-ea"/>
                <a:cs typeface="+mn-cs"/>
              </a:rPr>
              <a:t>vacaciones</a:t>
            </a:r>
            <a:r>
              <a:rPr kumimoji="0" lang="en-GB" sz="2400" b="1"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t>You are going on holiday to Spain.  The tour guide sent you some useful information, but it got jammed in the printer!  What does it say?</a:t>
            </a:r>
            <a:br>
              <a:rPr kumimoji="0" lang="en-GB" sz="2400" b="0"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br>
            <a:r>
              <a:rPr kumimoji="0" lang="en-GB" sz="2400" b="0"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t>Choose the correct noun.</a:t>
            </a:r>
          </a:p>
        </p:txBody>
      </p:sp>
      <p:graphicFrame>
        <p:nvGraphicFramePr>
          <p:cNvPr id="3" name="Table 2"/>
          <p:cNvGraphicFramePr>
            <a:graphicFrameLocks noGrp="1"/>
          </p:cNvGraphicFramePr>
          <p:nvPr/>
        </p:nvGraphicFramePr>
        <p:xfrm>
          <a:off x="300037" y="1925082"/>
          <a:ext cx="11013956" cy="4145280"/>
        </p:xfrm>
        <a:graphic>
          <a:graphicData uri="http://schemas.openxmlformats.org/drawingml/2006/table">
            <a:tbl>
              <a:tblPr firstRow="1" bandRow="1">
                <a:tableStyleId>{5DA37D80-6434-44D0-A028-1B22A696006F}</a:tableStyleId>
              </a:tblPr>
              <a:tblGrid>
                <a:gridCol w="703045">
                  <a:extLst>
                    <a:ext uri="{9D8B030D-6E8A-4147-A177-3AD203B41FA5}">
                      <a16:colId xmlns:a16="http://schemas.microsoft.com/office/drawing/2014/main" val="3231164302"/>
                    </a:ext>
                  </a:extLst>
                </a:gridCol>
                <a:gridCol w="1220576">
                  <a:extLst>
                    <a:ext uri="{9D8B030D-6E8A-4147-A177-3AD203B41FA5}">
                      <a16:colId xmlns:a16="http://schemas.microsoft.com/office/drawing/2014/main" val="1856504315"/>
                    </a:ext>
                  </a:extLst>
                </a:gridCol>
                <a:gridCol w="2307398">
                  <a:extLst>
                    <a:ext uri="{9D8B030D-6E8A-4147-A177-3AD203B41FA5}">
                      <a16:colId xmlns:a16="http://schemas.microsoft.com/office/drawing/2014/main" val="409365424"/>
                    </a:ext>
                  </a:extLst>
                </a:gridCol>
                <a:gridCol w="2702256">
                  <a:extLst>
                    <a:ext uri="{9D8B030D-6E8A-4147-A177-3AD203B41FA5}">
                      <a16:colId xmlns:a16="http://schemas.microsoft.com/office/drawing/2014/main" val="115532034"/>
                    </a:ext>
                  </a:extLst>
                </a:gridCol>
                <a:gridCol w="4080681">
                  <a:extLst>
                    <a:ext uri="{9D8B030D-6E8A-4147-A177-3AD203B41FA5}">
                      <a16:colId xmlns:a16="http://schemas.microsoft.com/office/drawing/2014/main" val="138315749"/>
                    </a:ext>
                  </a:extLst>
                </a:gridCol>
              </a:tblGrid>
              <a:tr h="370840">
                <a:tc>
                  <a:txBody>
                    <a:bodyPr/>
                    <a:lstStyle/>
                    <a:p>
                      <a:pPr algn="ctr"/>
                      <a:r>
                        <a:rPr lang="en-GB" sz="2800" b="1" dirty="0">
                          <a:solidFill>
                            <a:srgbClr val="002060"/>
                          </a:solidFill>
                          <a:latin typeface="Century Gothic" panose="020B0502020202020204" pitchFamily="34" charset="0"/>
                        </a:rPr>
                        <a:t>1</a:t>
                      </a:r>
                    </a:p>
                  </a:txBody>
                  <a:tcPr/>
                </a:tc>
                <a:tc>
                  <a:txBody>
                    <a:bodyPr/>
                    <a:lstStyle/>
                    <a:p>
                      <a:r>
                        <a:rPr lang="en-GB" sz="2800" b="0" dirty="0" err="1">
                          <a:solidFill>
                            <a:srgbClr val="002060"/>
                          </a:solidFill>
                          <a:latin typeface="Century Gothic" panose="020B0502020202020204" pitchFamily="34" charset="0"/>
                        </a:rPr>
                        <a:t>Una</a:t>
                      </a:r>
                      <a:r>
                        <a:rPr lang="en-GB" sz="2800" b="0" dirty="0">
                          <a:solidFill>
                            <a:srgbClr val="002060"/>
                          </a:solidFill>
                          <a:latin typeface="Century Gothic" panose="020B0502020202020204" pitchFamily="34" charset="0"/>
                        </a:rPr>
                        <a:t> </a:t>
                      </a:r>
                    </a:p>
                  </a:txBody>
                  <a:tcPr/>
                </a:tc>
                <a:tc>
                  <a:txBody>
                    <a:bodyPr/>
                    <a:lstStyle/>
                    <a:p>
                      <a:r>
                        <a:rPr lang="en-GB" sz="2800" b="0" dirty="0">
                          <a:solidFill>
                            <a:srgbClr val="002060"/>
                          </a:solidFill>
                          <a:latin typeface="Century Gothic" panose="020B0502020202020204" pitchFamily="34" charset="0"/>
                        </a:rPr>
                        <a:t>libro</a:t>
                      </a:r>
                    </a:p>
                  </a:txBody>
                  <a:tcPr/>
                </a:tc>
                <a:tc>
                  <a:txBody>
                    <a:bodyPr/>
                    <a:lstStyle/>
                    <a:p>
                      <a:r>
                        <a:rPr lang="en-GB" sz="2800" b="0" dirty="0" err="1">
                          <a:solidFill>
                            <a:srgbClr val="002060"/>
                          </a:solidFill>
                          <a:latin typeface="Century Gothic" panose="020B0502020202020204" pitchFamily="34" charset="0"/>
                        </a:rPr>
                        <a:t>cámara</a:t>
                      </a:r>
                      <a:r>
                        <a:rPr lang="en-GB" sz="2800" b="0" dirty="0">
                          <a:solidFill>
                            <a:srgbClr val="002060"/>
                          </a:solidFill>
                          <a:latin typeface="Century Gothic" panose="020B0502020202020204" pitchFamily="34" charset="0"/>
                        </a:rPr>
                        <a:t>       </a:t>
                      </a:r>
                    </a:p>
                  </a:txBody>
                  <a:tcPr/>
                </a:tc>
                <a:tc>
                  <a:txBody>
                    <a:bodyPr/>
                    <a:lstStyle/>
                    <a:p>
                      <a:r>
                        <a:rPr lang="en-GB" sz="2800" b="0" dirty="0" err="1">
                          <a:solidFill>
                            <a:srgbClr val="002060"/>
                          </a:solidFill>
                          <a:latin typeface="Century Gothic" panose="020B0502020202020204" pitchFamily="34" charset="0"/>
                        </a:rPr>
                        <a:t>es</a:t>
                      </a:r>
                      <a:r>
                        <a:rPr lang="en-GB" sz="2800" b="0" dirty="0">
                          <a:solidFill>
                            <a:srgbClr val="002060"/>
                          </a:solidFill>
                          <a:latin typeface="Century Gothic" panose="020B0502020202020204" pitchFamily="34" charset="0"/>
                        </a:rPr>
                        <a:t> </a:t>
                      </a:r>
                      <a:r>
                        <a:rPr lang="en-GB" sz="2800" b="0" dirty="0" err="1">
                          <a:solidFill>
                            <a:srgbClr val="002060"/>
                          </a:solidFill>
                          <a:latin typeface="Century Gothic" panose="020B0502020202020204" pitchFamily="34" charset="0"/>
                        </a:rPr>
                        <a:t>esencial</a:t>
                      </a:r>
                      <a:r>
                        <a:rPr lang="en-GB" sz="2800" b="0" dirty="0">
                          <a:solidFill>
                            <a:srgbClr val="002060"/>
                          </a:solidFill>
                          <a:latin typeface="Century Gothic" panose="020B0502020202020204" pitchFamily="34" charset="0"/>
                        </a:rPr>
                        <a:t>.</a:t>
                      </a:r>
                    </a:p>
                  </a:txBody>
                  <a:tcPr/>
                </a:tc>
                <a:extLst>
                  <a:ext uri="{0D108BD9-81ED-4DB2-BD59-A6C34878D82A}">
                    <a16:rowId xmlns:a16="http://schemas.microsoft.com/office/drawing/2014/main" val="1914796233"/>
                  </a:ext>
                </a:extLst>
              </a:tr>
              <a:tr h="370840">
                <a:tc>
                  <a:txBody>
                    <a:bodyPr/>
                    <a:lstStyle/>
                    <a:p>
                      <a:pPr algn="ctr"/>
                      <a:r>
                        <a:rPr lang="en-GB" sz="2800" b="1" dirty="0">
                          <a:solidFill>
                            <a:srgbClr val="002060"/>
                          </a:solidFill>
                          <a:latin typeface="Century Gothic" panose="020B0502020202020204" pitchFamily="34" charset="0"/>
                        </a:rPr>
                        <a:t>2</a:t>
                      </a:r>
                    </a:p>
                  </a:txBody>
                  <a:tcPr/>
                </a:tc>
                <a:tc>
                  <a:txBody>
                    <a:bodyPr/>
                    <a:lstStyle/>
                    <a:p>
                      <a:r>
                        <a:rPr lang="en-GB" sz="2800" dirty="0">
                          <a:solidFill>
                            <a:srgbClr val="002060"/>
                          </a:solidFill>
                          <a:latin typeface="Century Gothic" panose="020B0502020202020204" pitchFamily="34" charset="0"/>
                        </a:rPr>
                        <a:t>Un</a:t>
                      </a:r>
                    </a:p>
                  </a:txBody>
                  <a:tcPr/>
                </a:tc>
                <a:tc>
                  <a:txBody>
                    <a:bodyPr/>
                    <a:lstStyle/>
                    <a:p>
                      <a:r>
                        <a:rPr lang="en-GB" sz="2800" dirty="0" err="1">
                          <a:solidFill>
                            <a:srgbClr val="002060"/>
                          </a:solidFill>
                          <a:latin typeface="Century Gothic" panose="020B0502020202020204" pitchFamily="34" charset="0"/>
                        </a:rPr>
                        <a:t>barco</a:t>
                      </a:r>
                      <a:endParaRPr lang="en-GB" sz="2800" dirty="0">
                        <a:solidFill>
                          <a:srgbClr val="002060"/>
                        </a:solidFill>
                        <a:latin typeface="Century Gothic" panose="020B0502020202020204" pitchFamily="34" charset="0"/>
                      </a:endParaRPr>
                    </a:p>
                  </a:txBody>
                  <a:tcPr/>
                </a:tc>
                <a:tc>
                  <a:txBody>
                    <a:bodyPr/>
                    <a:lstStyle/>
                    <a:p>
                      <a:r>
                        <a:rPr lang="en-GB" sz="2800" dirty="0" err="1">
                          <a:solidFill>
                            <a:srgbClr val="002060"/>
                          </a:solidFill>
                          <a:latin typeface="Century Gothic" panose="020B0502020202020204" pitchFamily="34" charset="0"/>
                        </a:rPr>
                        <a:t>bicicleta</a:t>
                      </a:r>
                      <a:endParaRPr lang="en-GB" sz="2800" dirty="0">
                        <a:solidFill>
                          <a:srgbClr val="002060"/>
                        </a:solidFill>
                        <a:latin typeface="Century Gothic" panose="020B0502020202020204" pitchFamily="34" charset="0"/>
                      </a:endParaRPr>
                    </a:p>
                  </a:txBody>
                  <a:tcPr/>
                </a:tc>
                <a:tc>
                  <a:txBody>
                    <a:bodyPr/>
                    <a:lstStyle/>
                    <a:p>
                      <a:r>
                        <a:rPr lang="en-GB" sz="2800" dirty="0" err="1">
                          <a:solidFill>
                            <a:srgbClr val="002060"/>
                          </a:solidFill>
                          <a:latin typeface="Century Gothic" panose="020B0502020202020204" pitchFamily="34" charset="0"/>
                        </a:rPr>
                        <a:t>está</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en</a:t>
                      </a:r>
                      <a:r>
                        <a:rPr lang="en-GB" sz="2800" dirty="0">
                          <a:solidFill>
                            <a:srgbClr val="002060"/>
                          </a:solidFill>
                          <a:latin typeface="Century Gothic" panose="020B0502020202020204" pitchFamily="34" charset="0"/>
                        </a:rPr>
                        <a:t> Bilbao.</a:t>
                      </a:r>
                    </a:p>
                  </a:txBody>
                  <a:tcPr/>
                </a:tc>
                <a:extLst>
                  <a:ext uri="{0D108BD9-81ED-4DB2-BD59-A6C34878D82A}">
                    <a16:rowId xmlns:a16="http://schemas.microsoft.com/office/drawing/2014/main" val="57202752"/>
                  </a:ext>
                </a:extLst>
              </a:tr>
              <a:tr h="370840">
                <a:tc>
                  <a:txBody>
                    <a:bodyPr/>
                    <a:lstStyle/>
                    <a:p>
                      <a:pPr algn="ctr"/>
                      <a:r>
                        <a:rPr lang="en-GB" sz="2800" b="1" dirty="0">
                          <a:solidFill>
                            <a:srgbClr val="002060"/>
                          </a:solidFill>
                          <a:latin typeface="Century Gothic" panose="020B0502020202020204" pitchFamily="34" charset="0"/>
                        </a:rPr>
                        <a:t>3</a:t>
                      </a:r>
                    </a:p>
                  </a:txBody>
                  <a:tcPr/>
                </a:tc>
                <a:tc>
                  <a:txBody>
                    <a:bodyPr/>
                    <a:lstStyle/>
                    <a:p>
                      <a:r>
                        <a:rPr lang="en-GB" sz="2800" dirty="0">
                          <a:solidFill>
                            <a:srgbClr val="002060"/>
                          </a:solidFill>
                          <a:latin typeface="Century Gothic" panose="020B0502020202020204" pitchFamily="34" charset="0"/>
                        </a:rPr>
                        <a:t>Un </a:t>
                      </a:r>
                    </a:p>
                  </a:txBody>
                  <a:tcPr/>
                </a:tc>
                <a:tc>
                  <a:txBody>
                    <a:bodyPr/>
                    <a:lstStyle/>
                    <a:p>
                      <a:r>
                        <a:rPr lang="en-GB" sz="2800" dirty="0" err="1">
                          <a:solidFill>
                            <a:srgbClr val="002060"/>
                          </a:solidFill>
                          <a:latin typeface="Century Gothic" panose="020B0502020202020204" pitchFamily="34" charset="0"/>
                        </a:rPr>
                        <a:t>cámara</a:t>
                      </a:r>
                      <a:endParaRPr lang="en-GB" sz="2800" dirty="0">
                        <a:solidFill>
                          <a:srgbClr val="002060"/>
                        </a:solidFill>
                        <a:latin typeface="Century Gothic" panose="020B0502020202020204" pitchFamily="34" charset="0"/>
                      </a:endParaRPr>
                    </a:p>
                  </a:txBody>
                  <a:tcPr/>
                </a:tc>
                <a:tc>
                  <a:txBody>
                    <a:bodyPr/>
                    <a:lstStyle/>
                    <a:p>
                      <a:r>
                        <a:rPr lang="en-GB" sz="2800" dirty="0" err="1">
                          <a:solidFill>
                            <a:srgbClr val="002060"/>
                          </a:solidFill>
                          <a:latin typeface="Century Gothic" panose="020B0502020202020204" pitchFamily="34" charset="0"/>
                        </a:rPr>
                        <a:t>bolígrafo</a:t>
                      </a:r>
                      <a:endParaRPr lang="en-GB" sz="2800" dirty="0">
                        <a:solidFill>
                          <a:srgbClr val="002060"/>
                        </a:solidFill>
                        <a:latin typeface="Century Gothic" panose="020B0502020202020204" pitchFamily="34" charset="0"/>
                      </a:endParaRPr>
                    </a:p>
                  </a:txBody>
                  <a:tcPr/>
                </a:tc>
                <a:tc>
                  <a:txBody>
                    <a:bodyPr/>
                    <a:lstStyle/>
                    <a:p>
                      <a:r>
                        <a:rPr lang="en-GB" sz="2800" dirty="0" err="1">
                          <a:solidFill>
                            <a:srgbClr val="002060"/>
                          </a:solidFill>
                          <a:latin typeface="Century Gothic" panose="020B0502020202020204" pitchFamily="34" charset="0"/>
                        </a:rPr>
                        <a:t>es</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muy</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importante</a:t>
                      </a:r>
                      <a:r>
                        <a:rPr lang="en-GB" sz="2800" dirty="0">
                          <a:solidFill>
                            <a:srgbClr val="002060"/>
                          </a:solidFill>
                          <a:latin typeface="Century Gothic" panose="020B0502020202020204" pitchFamily="34" charset="0"/>
                        </a:rPr>
                        <a:t>.</a:t>
                      </a:r>
                    </a:p>
                  </a:txBody>
                  <a:tcPr/>
                </a:tc>
                <a:extLst>
                  <a:ext uri="{0D108BD9-81ED-4DB2-BD59-A6C34878D82A}">
                    <a16:rowId xmlns:a16="http://schemas.microsoft.com/office/drawing/2014/main" val="1644930127"/>
                  </a:ext>
                </a:extLst>
              </a:tr>
              <a:tr h="370840">
                <a:tc>
                  <a:txBody>
                    <a:bodyPr/>
                    <a:lstStyle/>
                    <a:p>
                      <a:pPr algn="ctr"/>
                      <a:r>
                        <a:rPr lang="en-GB" sz="2800" b="1" dirty="0">
                          <a:solidFill>
                            <a:srgbClr val="002060"/>
                          </a:solidFill>
                          <a:latin typeface="Century Gothic" panose="020B0502020202020204" pitchFamily="34" charset="0"/>
                        </a:rPr>
                        <a:t>4</a:t>
                      </a:r>
                    </a:p>
                  </a:txBody>
                  <a:tcPr/>
                </a:tc>
                <a:tc>
                  <a:txBody>
                    <a:bodyPr/>
                    <a:lstStyle/>
                    <a:p>
                      <a:r>
                        <a:rPr lang="en-GB" sz="2800" dirty="0" err="1">
                          <a:solidFill>
                            <a:srgbClr val="002060"/>
                          </a:solidFill>
                          <a:latin typeface="Century Gothic" panose="020B0502020202020204" pitchFamily="34" charset="0"/>
                        </a:rPr>
                        <a:t>Una</a:t>
                      </a:r>
                      <a:endParaRPr lang="en-GB" sz="2800" dirty="0">
                        <a:solidFill>
                          <a:srgbClr val="002060"/>
                        </a:solidFill>
                        <a:latin typeface="Century Gothic" panose="020B0502020202020204" pitchFamily="34" charset="0"/>
                      </a:endParaRPr>
                    </a:p>
                  </a:txBody>
                  <a:tcPr/>
                </a:tc>
                <a:tc>
                  <a:txBody>
                    <a:bodyPr/>
                    <a:lstStyle/>
                    <a:p>
                      <a:r>
                        <a:rPr lang="en-GB" sz="2800" dirty="0" err="1">
                          <a:solidFill>
                            <a:srgbClr val="002060"/>
                          </a:solidFill>
                          <a:latin typeface="Century Gothic" panose="020B0502020202020204" pitchFamily="34" charset="0"/>
                        </a:rPr>
                        <a:t>bicicleta</a:t>
                      </a:r>
                      <a:endParaRPr lang="en-GB" sz="2800" dirty="0">
                        <a:solidFill>
                          <a:srgbClr val="002060"/>
                        </a:solidFill>
                        <a:latin typeface="Century Gothic" panose="020B0502020202020204" pitchFamily="34" charset="0"/>
                      </a:endParaRPr>
                    </a:p>
                  </a:txBody>
                  <a:tcPr/>
                </a:tc>
                <a:tc>
                  <a:txBody>
                    <a:bodyPr/>
                    <a:lstStyle/>
                    <a:p>
                      <a:r>
                        <a:rPr lang="en-GB" sz="2800" dirty="0" err="1">
                          <a:solidFill>
                            <a:srgbClr val="002060"/>
                          </a:solidFill>
                          <a:latin typeface="Century Gothic" panose="020B0502020202020204" pitchFamily="34" charset="0"/>
                        </a:rPr>
                        <a:t>barco</a:t>
                      </a:r>
                      <a:endParaRPr lang="en-GB" sz="2800" dirty="0">
                        <a:solidFill>
                          <a:srgbClr val="002060"/>
                        </a:solidFill>
                        <a:latin typeface="Century Gothic" panose="020B0502020202020204" pitchFamily="34" charset="0"/>
                      </a:endParaRPr>
                    </a:p>
                  </a:txBody>
                  <a:tcPr/>
                </a:tc>
                <a:tc>
                  <a:txBody>
                    <a:bodyPr/>
                    <a:lstStyle/>
                    <a:p>
                      <a:r>
                        <a:rPr lang="en-GB" sz="2800" dirty="0" err="1">
                          <a:solidFill>
                            <a:srgbClr val="002060"/>
                          </a:solidFill>
                          <a:latin typeface="Century Gothic" panose="020B0502020202020204" pitchFamily="34" charset="0"/>
                        </a:rPr>
                        <a:t>es</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útil</a:t>
                      </a:r>
                      <a:r>
                        <a:rPr lang="en-GB" sz="2800" dirty="0">
                          <a:solidFill>
                            <a:srgbClr val="002060"/>
                          </a:solidFill>
                          <a:latin typeface="Century Gothic" panose="020B0502020202020204" pitchFamily="34" charset="0"/>
                        </a:rPr>
                        <a:t>.</a:t>
                      </a:r>
                    </a:p>
                  </a:txBody>
                  <a:tcPr/>
                </a:tc>
                <a:extLst>
                  <a:ext uri="{0D108BD9-81ED-4DB2-BD59-A6C34878D82A}">
                    <a16:rowId xmlns:a16="http://schemas.microsoft.com/office/drawing/2014/main" val="3123066391"/>
                  </a:ext>
                </a:extLst>
              </a:tr>
              <a:tr h="370840">
                <a:tc>
                  <a:txBody>
                    <a:bodyPr/>
                    <a:lstStyle/>
                    <a:p>
                      <a:pPr algn="ctr"/>
                      <a:r>
                        <a:rPr lang="en-GB" sz="2800" b="1" dirty="0">
                          <a:solidFill>
                            <a:srgbClr val="002060"/>
                          </a:solidFill>
                          <a:latin typeface="Century Gothic" panose="020B0502020202020204" pitchFamily="34" charset="0"/>
                        </a:rPr>
                        <a:t>5</a:t>
                      </a:r>
                    </a:p>
                  </a:txBody>
                  <a:tcPr/>
                </a:tc>
                <a:tc>
                  <a:txBody>
                    <a:bodyPr/>
                    <a:lstStyle/>
                    <a:p>
                      <a:r>
                        <a:rPr lang="en-GB" sz="2800" dirty="0" err="1">
                          <a:solidFill>
                            <a:srgbClr val="002060"/>
                          </a:solidFill>
                          <a:latin typeface="Century Gothic" panose="020B0502020202020204" pitchFamily="34" charset="0"/>
                        </a:rPr>
                        <a:t>Una</a:t>
                      </a:r>
                      <a:r>
                        <a:rPr lang="en-GB" sz="2800" dirty="0">
                          <a:solidFill>
                            <a:srgbClr val="002060"/>
                          </a:solidFill>
                          <a:latin typeface="Century Gothic" panose="020B0502020202020204" pitchFamily="34" charset="0"/>
                        </a:rPr>
                        <a:t> </a:t>
                      </a:r>
                    </a:p>
                  </a:txBody>
                  <a:tcPr/>
                </a:tc>
                <a:tc>
                  <a:txBody>
                    <a:bodyPr/>
                    <a:lstStyle/>
                    <a:p>
                      <a:r>
                        <a:rPr lang="en-GB" sz="2800" dirty="0" err="1">
                          <a:solidFill>
                            <a:srgbClr val="002060"/>
                          </a:solidFill>
                          <a:latin typeface="Century Gothic" panose="020B0502020202020204" pitchFamily="34" charset="0"/>
                        </a:rPr>
                        <a:t>cama</a:t>
                      </a:r>
                      <a:endParaRPr lang="en-GB" sz="2800" dirty="0">
                        <a:solidFill>
                          <a:srgbClr val="002060"/>
                        </a:solidFill>
                        <a:latin typeface="Century Gothic" panose="020B0502020202020204" pitchFamily="34" charset="0"/>
                      </a:endParaRPr>
                    </a:p>
                  </a:txBody>
                  <a:tcPr/>
                </a:tc>
                <a:tc>
                  <a:txBody>
                    <a:bodyPr/>
                    <a:lstStyle/>
                    <a:p>
                      <a:r>
                        <a:rPr lang="en-GB" sz="2800" dirty="0">
                          <a:solidFill>
                            <a:srgbClr val="002060"/>
                          </a:solidFill>
                          <a:latin typeface="Century Gothic" panose="020B0502020202020204" pitchFamily="34" charset="0"/>
                        </a:rPr>
                        <a:t>libro</a:t>
                      </a:r>
                    </a:p>
                  </a:txBody>
                  <a:tcPr/>
                </a:tc>
                <a:tc>
                  <a:txBody>
                    <a:bodyPr/>
                    <a:lstStyle/>
                    <a:p>
                      <a:r>
                        <a:rPr lang="en-GB" sz="2800" dirty="0" err="1">
                          <a:solidFill>
                            <a:srgbClr val="002060"/>
                          </a:solidFill>
                          <a:latin typeface="Century Gothic" panose="020B0502020202020204" pitchFamily="34" charset="0"/>
                        </a:rPr>
                        <a:t>es</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importante</a:t>
                      </a:r>
                      <a:r>
                        <a:rPr lang="en-GB" sz="2800" baseline="0" dirty="0">
                          <a:solidFill>
                            <a:srgbClr val="002060"/>
                          </a:solidFill>
                          <a:latin typeface="Century Gothic" panose="020B0502020202020204" pitchFamily="34" charset="0"/>
                        </a:rPr>
                        <a:t>.</a:t>
                      </a:r>
                      <a:endParaRPr lang="en-GB" sz="2800" dirty="0">
                        <a:solidFill>
                          <a:srgbClr val="002060"/>
                        </a:solidFill>
                        <a:latin typeface="Century Gothic" panose="020B0502020202020204" pitchFamily="34" charset="0"/>
                      </a:endParaRPr>
                    </a:p>
                  </a:txBody>
                  <a:tcPr/>
                </a:tc>
                <a:extLst>
                  <a:ext uri="{0D108BD9-81ED-4DB2-BD59-A6C34878D82A}">
                    <a16:rowId xmlns:a16="http://schemas.microsoft.com/office/drawing/2014/main" val="857527568"/>
                  </a:ext>
                </a:extLst>
              </a:tr>
              <a:tr h="370840">
                <a:tc>
                  <a:txBody>
                    <a:bodyPr/>
                    <a:lstStyle/>
                    <a:p>
                      <a:pPr algn="ctr"/>
                      <a:r>
                        <a:rPr lang="en-GB" sz="2800" b="1" dirty="0">
                          <a:solidFill>
                            <a:srgbClr val="002060"/>
                          </a:solidFill>
                          <a:latin typeface="Century Gothic" panose="020B0502020202020204" pitchFamily="34" charset="0"/>
                        </a:rPr>
                        <a:t>6</a:t>
                      </a:r>
                    </a:p>
                  </a:txBody>
                  <a:tcPr/>
                </a:tc>
                <a:tc>
                  <a:txBody>
                    <a:bodyPr/>
                    <a:lstStyle/>
                    <a:p>
                      <a:r>
                        <a:rPr lang="en-GB" sz="2800" dirty="0" err="1">
                          <a:solidFill>
                            <a:srgbClr val="002060"/>
                          </a:solidFill>
                          <a:latin typeface="Century Gothic" panose="020B0502020202020204" pitchFamily="34" charset="0"/>
                        </a:rPr>
                        <a:t>Una</a:t>
                      </a:r>
                      <a:endParaRPr lang="en-GB" sz="2800" dirty="0">
                        <a:solidFill>
                          <a:srgbClr val="002060"/>
                        </a:solidFill>
                        <a:latin typeface="Century Gothic" panose="020B0502020202020204" pitchFamily="34" charset="0"/>
                      </a:endParaRPr>
                    </a:p>
                  </a:txBody>
                  <a:tcPr/>
                </a:tc>
                <a:tc>
                  <a:txBody>
                    <a:bodyPr/>
                    <a:lstStyle/>
                    <a:p>
                      <a:r>
                        <a:rPr lang="en-GB" sz="2800" dirty="0" err="1">
                          <a:solidFill>
                            <a:srgbClr val="002060"/>
                          </a:solidFill>
                          <a:latin typeface="Century Gothic" panose="020B0502020202020204" pitchFamily="34" charset="0"/>
                        </a:rPr>
                        <a:t>gato</a:t>
                      </a:r>
                      <a:endParaRPr lang="en-GB" sz="2800" dirty="0">
                        <a:solidFill>
                          <a:srgbClr val="002060"/>
                        </a:solidFill>
                        <a:latin typeface="Century Gothic" panose="020B0502020202020204" pitchFamily="34" charset="0"/>
                      </a:endParaRPr>
                    </a:p>
                  </a:txBody>
                  <a:tcPr/>
                </a:tc>
                <a:tc>
                  <a:txBody>
                    <a:bodyPr/>
                    <a:lstStyle/>
                    <a:p>
                      <a:r>
                        <a:rPr lang="en-GB" sz="2800" dirty="0">
                          <a:solidFill>
                            <a:srgbClr val="002060"/>
                          </a:solidFill>
                          <a:latin typeface="Century Gothic" panose="020B0502020202020204" pitchFamily="34" charset="0"/>
                        </a:rPr>
                        <a:t>casa</a:t>
                      </a:r>
                    </a:p>
                  </a:txBody>
                  <a:tcPr/>
                </a:tc>
                <a:tc>
                  <a:txBody>
                    <a:bodyPr/>
                    <a:lstStyle/>
                    <a:p>
                      <a:r>
                        <a:rPr lang="en-GB" sz="2800" dirty="0" err="1">
                          <a:solidFill>
                            <a:srgbClr val="002060"/>
                          </a:solidFill>
                          <a:latin typeface="Century Gothic" panose="020B0502020202020204" pitchFamily="34" charset="0"/>
                        </a:rPr>
                        <a:t>está</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en</a:t>
                      </a:r>
                      <a:r>
                        <a:rPr lang="en-GB" sz="2800" dirty="0">
                          <a:solidFill>
                            <a:srgbClr val="002060"/>
                          </a:solidFill>
                          <a:latin typeface="Century Gothic" panose="020B0502020202020204" pitchFamily="34" charset="0"/>
                        </a:rPr>
                        <a:t> el</a:t>
                      </a:r>
                      <a:r>
                        <a:rPr lang="en-GB" sz="2800" baseline="0" dirty="0">
                          <a:solidFill>
                            <a:srgbClr val="002060"/>
                          </a:solidFill>
                          <a:latin typeface="Century Gothic" panose="020B0502020202020204" pitchFamily="34" charset="0"/>
                        </a:rPr>
                        <a:t> </a:t>
                      </a:r>
                      <a:r>
                        <a:rPr lang="en-GB" sz="2800" baseline="0" dirty="0" err="1">
                          <a:solidFill>
                            <a:srgbClr val="002060"/>
                          </a:solidFill>
                          <a:latin typeface="Century Gothic" panose="020B0502020202020204" pitchFamily="34" charset="0"/>
                        </a:rPr>
                        <a:t>centro</a:t>
                      </a:r>
                      <a:r>
                        <a:rPr lang="en-GB" sz="2800" dirty="0">
                          <a:solidFill>
                            <a:srgbClr val="002060"/>
                          </a:solidFill>
                          <a:latin typeface="Century Gothic" panose="020B0502020202020204" pitchFamily="34" charset="0"/>
                        </a:rPr>
                        <a:t>.</a:t>
                      </a:r>
                    </a:p>
                  </a:txBody>
                  <a:tcPr/>
                </a:tc>
                <a:extLst>
                  <a:ext uri="{0D108BD9-81ED-4DB2-BD59-A6C34878D82A}">
                    <a16:rowId xmlns:a16="http://schemas.microsoft.com/office/drawing/2014/main" val="641731052"/>
                  </a:ext>
                </a:extLst>
              </a:tr>
              <a:tr h="370840">
                <a:tc>
                  <a:txBody>
                    <a:bodyPr/>
                    <a:lstStyle/>
                    <a:p>
                      <a:pPr algn="ctr"/>
                      <a:r>
                        <a:rPr lang="en-GB" sz="2800" b="1" dirty="0">
                          <a:solidFill>
                            <a:srgbClr val="002060"/>
                          </a:solidFill>
                          <a:latin typeface="Century Gothic" panose="020B0502020202020204" pitchFamily="34" charset="0"/>
                        </a:rPr>
                        <a:t>7</a:t>
                      </a:r>
                    </a:p>
                  </a:txBody>
                  <a:tcPr/>
                </a:tc>
                <a:tc>
                  <a:txBody>
                    <a:bodyPr/>
                    <a:lstStyle/>
                    <a:p>
                      <a:r>
                        <a:rPr lang="en-GB" sz="2800" dirty="0" err="1">
                          <a:solidFill>
                            <a:srgbClr val="002060"/>
                          </a:solidFill>
                          <a:latin typeface="Century Gothic" panose="020B0502020202020204" pitchFamily="34" charset="0"/>
                        </a:rPr>
                        <a:t>Una</a:t>
                      </a:r>
                      <a:endParaRPr lang="en-GB" sz="2800" dirty="0">
                        <a:solidFill>
                          <a:srgbClr val="002060"/>
                        </a:solidFill>
                        <a:latin typeface="Century Gothic" panose="020B0502020202020204" pitchFamily="34" charset="0"/>
                      </a:endParaRPr>
                    </a:p>
                  </a:txBody>
                  <a:tcPr/>
                </a:tc>
                <a:tc>
                  <a:txBody>
                    <a:bodyPr/>
                    <a:lstStyle/>
                    <a:p>
                      <a:r>
                        <a:rPr lang="en-GB" sz="2800" dirty="0">
                          <a:solidFill>
                            <a:srgbClr val="002060"/>
                          </a:solidFill>
                          <a:latin typeface="Century Gothic" panose="020B0502020202020204" pitchFamily="34" charset="0"/>
                        </a:rPr>
                        <a:t>libro</a:t>
                      </a:r>
                    </a:p>
                  </a:txBody>
                  <a:tcPr/>
                </a:tc>
                <a:tc>
                  <a:txBody>
                    <a:bodyPr/>
                    <a:lstStyle/>
                    <a:p>
                      <a:r>
                        <a:rPr lang="en-GB" sz="2800" dirty="0" err="1">
                          <a:solidFill>
                            <a:srgbClr val="002060"/>
                          </a:solidFill>
                          <a:latin typeface="Century Gothic" panose="020B0502020202020204" pitchFamily="34" charset="0"/>
                        </a:rPr>
                        <a:t>moneda</a:t>
                      </a:r>
                      <a:endParaRPr lang="en-GB" sz="2800" dirty="0">
                        <a:solidFill>
                          <a:srgbClr val="002060"/>
                        </a:solidFill>
                        <a:latin typeface="Century Gothic" panose="020B0502020202020204" pitchFamily="34" charset="0"/>
                      </a:endParaRPr>
                    </a:p>
                  </a:txBody>
                  <a:tcPr/>
                </a:tc>
                <a:tc>
                  <a:txBody>
                    <a:bodyPr/>
                    <a:lstStyle/>
                    <a:p>
                      <a:r>
                        <a:rPr lang="en-GB" sz="2800" dirty="0" err="1">
                          <a:solidFill>
                            <a:srgbClr val="002060"/>
                          </a:solidFill>
                          <a:latin typeface="Century Gothic" panose="020B0502020202020204" pitchFamily="34" charset="0"/>
                        </a:rPr>
                        <a:t>es</a:t>
                      </a:r>
                      <a:r>
                        <a:rPr lang="en-GB" sz="2800" dirty="0">
                          <a:solidFill>
                            <a:srgbClr val="002060"/>
                          </a:solidFill>
                          <a:latin typeface="Century Gothic" panose="020B0502020202020204" pitchFamily="34" charset="0"/>
                        </a:rPr>
                        <a:t> indispensable.</a:t>
                      </a:r>
                    </a:p>
                  </a:txBody>
                  <a:tcPr/>
                </a:tc>
                <a:extLst>
                  <a:ext uri="{0D108BD9-81ED-4DB2-BD59-A6C34878D82A}">
                    <a16:rowId xmlns:a16="http://schemas.microsoft.com/office/drawing/2014/main" val="554970403"/>
                  </a:ext>
                </a:extLst>
              </a:tr>
              <a:tr h="370840">
                <a:tc>
                  <a:txBody>
                    <a:bodyPr/>
                    <a:lstStyle/>
                    <a:p>
                      <a:pPr algn="ctr"/>
                      <a:r>
                        <a:rPr lang="en-GB" sz="2800" b="1" dirty="0">
                          <a:solidFill>
                            <a:srgbClr val="002060"/>
                          </a:solidFill>
                          <a:latin typeface="Century Gothic" panose="020B0502020202020204" pitchFamily="34" charset="0"/>
                        </a:rPr>
                        <a:t>8</a:t>
                      </a:r>
                    </a:p>
                  </a:txBody>
                  <a:tcPr/>
                </a:tc>
                <a:tc>
                  <a:txBody>
                    <a:bodyPr/>
                    <a:lstStyle/>
                    <a:p>
                      <a:r>
                        <a:rPr lang="en-GB" sz="2800" dirty="0">
                          <a:solidFill>
                            <a:srgbClr val="002060"/>
                          </a:solidFill>
                          <a:latin typeface="Century Gothic" panose="020B0502020202020204" pitchFamily="34" charset="0"/>
                        </a:rPr>
                        <a:t>Un</a:t>
                      </a:r>
                    </a:p>
                  </a:txBody>
                  <a:tcPr/>
                </a:tc>
                <a:tc>
                  <a:txBody>
                    <a:bodyPr/>
                    <a:lstStyle/>
                    <a:p>
                      <a:r>
                        <a:rPr lang="en-GB" sz="2800" dirty="0">
                          <a:solidFill>
                            <a:srgbClr val="002060"/>
                          </a:solidFill>
                          <a:latin typeface="Century Gothic" panose="020B0502020202020204" pitchFamily="34" charset="0"/>
                        </a:rPr>
                        <a:t>libro</a:t>
                      </a:r>
                    </a:p>
                  </a:txBody>
                  <a:tcPr/>
                </a:tc>
                <a:tc>
                  <a:txBody>
                    <a:bodyPr/>
                    <a:lstStyle/>
                    <a:p>
                      <a:r>
                        <a:rPr lang="en-GB" sz="2800" dirty="0" err="1">
                          <a:solidFill>
                            <a:srgbClr val="002060"/>
                          </a:solidFill>
                          <a:latin typeface="Century Gothic" panose="020B0502020202020204" pitchFamily="34" charset="0"/>
                        </a:rPr>
                        <a:t>cama</a:t>
                      </a:r>
                      <a:endParaRPr lang="en-GB" sz="2800" dirty="0">
                        <a:solidFill>
                          <a:srgbClr val="002060"/>
                        </a:solidFill>
                        <a:latin typeface="Century Gothic" panose="020B0502020202020204" pitchFamily="34" charset="0"/>
                      </a:endParaRPr>
                    </a:p>
                  </a:txBody>
                  <a:tcPr/>
                </a:tc>
                <a:tc>
                  <a:txBody>
                    <a:bodyPr/>
                    <a:lstStyle/>
                    <a:p>
                      <a:r>
                        <a:rPr lang="en-GB" sz="2800" dirty="0" err="1">
                          <a:solidFill>
                            <a:srgbClr val="002060"/>
                          </a:solidFill>
                          <a:latin typeface="Century Gothic" panose="020B0502020202020204" pitchFamily="34" charset="0"/>
                        </a:rPr>
                        <a:t>es</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necesario</a:t>
                      </a:r>
                      <a:r>
                        <a:rPr lang="en-GB" sz="2800" dirty="0">
                          <a:solidFill>
                            <a:srgbClr val="002060"/>
                          </a:solidFill>
                          <a:latin typeface="Century Gothic" panose="020B0502020202020204" pitchFamily="34" charset="0"/>
                        </a:rPr>
                        <a:t>.</a:t>
                      </a:r>
                    </a:p>
                  </a:txBody>
                  <a:tcPr/>
                </a:tc>
                <a:extLst>
                  <a:ext uri="{0D108BD9-81ED-4DB2-BD59-A6C34878D82A}">
                    <a16:rowId xmlns:a16="http://schemas.microsoft.com/office/drawing/2014/main" val="1272216006"/>
                  </a:ext>
                </a:extLst>
              </a:tr>
            </a:tbl>
          </a:graphicData>
        </a:graphic>
      </p:graphicFrame>
      <p:sp>
        <p:nvSpPr>
          <p:cNvPr id="22" name="Oval 21"/>
          <p:cNvSpPr/>
          <p:nvPr/>
        </p:nvSpPr>
        <p:spPr>
          <a:xfrm>
            <a:off x="4421873" y="1925082"/>
            <a:ext cx="1881250" cy="56757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3" name="Oval 22"/>
          <p:cNvSpPr/>
          <p:nvPr/>
        </p:nvSpPr>
        <p:spPr>
          <a:xfrm>
            <a:off x="1977555" y="2439528"/>
            <a:ext cx="1881250" cy="56757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4" name="Oval 23"/>
          <p:cNvSpPr/>
          <p:nvPr/>
        </p:nvSpPr>
        <p:spPr>
          <a:xfrm>
            <a:off x="4421873" y="2905454"/>
            <a:ext cx="1881250" cy="56757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Oval 24"/>
          <p:cNvSpPr/>
          <p:nvPr/>
        </p:nvSpPr>
        <p:spPr>
          <a:xfrm>
            <a:off x="2131324" y="3473026"/>
            <a:ext cx="1881250" cy="56757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6" name="Oval 25"/>
          <p:cNvSpPr/>
          <p:nvPr/>
        </p:nvSpPr>
        <p:spPr>
          <a:xfrm>
            <a:off x="1992104" y="4044652"/>
            <a:ext cx="1881250" cy="56757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7" name="Oval 26"/>
          <p:cNvSpPr/>
          <p:nvPr/>
        </p:nvSpPr>
        <p:spPr>
          <a:xfrm>
            <a:off x="4421873" y="4466120"/>
            <a:ext cx="1881250" cy="56757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8" name="Oval 27"/>
          <p:cNvSpPr/>
          <p:nvPr/>
        </p:nvSpPr>
        <p:spPr>
          <a:xfrm>
            <a:off x="4421873" y="4984455"/>
            <a:ext cx="1881250" cy="56757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9" name="Oval 28"/>
          <p:cNvSpPr/>
          <p:nvPr/>
        </p:nvSpPr>
        <p:spPr>
          <a:xfrm>
            <a:off x="1775513" y="5544076"/>
            <a:ext cx="1881250" cy="56757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6" name="TextBox 15"/>
          <p:cNvSpPr txBox="1"/>
          <p:nvPr/>
        </p:nvSpPr>
        <p:spPr>
          <a:xfrm>
            <a:off x="7021740" y="6494075"/>
            <a:ext cx="23862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 / Nick Avery</a:t>
            </a:r>
          </a:p>
        </p:txBody>
      </p:sp>
      <p:pic>
        <p:nvPicPr>
          <p:cNvPr id="1026" name="Picture 2" descr="http://www.clker.com/cliparts/3/2/6/7/1194984706666758454island_palm_and_the_sun_0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1529" y="1053355"/>
            <a:ext cx="1711325" cy="1386173"/>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10473296" y="5922415"/>
            <a:ext cx="1681395" cy="400919"/>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leer</a:t>
            </a:r>
          </a:p>
        </p:txBody>
      </p:sp>
    </p:spTree>
    <p:extLst>
      <p:ext uri="{BB962C8B-B14F-4D97-AF65-F5344CB8AC3E}">
        <p14:creationId xmlns:p14="http://schemas.microsoft.com/office/powerpoint/2010/main" val="77693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heel(1)">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heel(1)">
                                      <p:cBhvr>
                                        <p:cTn id="17" dur="1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heel(1)">
                                      <p:cBhvr>
                                        <p:cTn id="22" dur="10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10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heel(1)">
                                      <p:cBhvr>
                                        <p:cTn id="32" dur="10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heel(1)">
                                      <p:cBhvr>
                                        <p:cTn id="37" dur="10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heel(1)">
                                      <p:cBhvr>
                                        <p:cTn id="4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0038" y="338225"/>
            <a:ext cx="5265384" cy="707849"/>
          </a:xfrm>
        </p:spPr>
        <p:txBody>
          <a:bodyPr>
            <a:normAutofit/>
          </a:bodyPr>
          <a:lstStyle/>
          <a:p>
            <a:r>
              <a:rPr lang="en-GB" sz="3600" b="1" dirty="0">
                <a:solidFill>
                  <a:schemeClr val="bg1"/>
                </a:solidFill>
              </a:rPr>
              <a:t>Lire</a:t>
            </a:r>
          </a:p>
        </p:txBody>
      </p:sp>
      <p:sp>
        <p:nvSpPr>
          <p:cNvPr id="9" name="TextBox 8"/>
          <p:cNvSpPr txBox="1"/>
          <p:nvPr/>
        </p:nvSpPr>
        <p:spPr>
          <a:xfrm>
            <a:off x="449655" y="716016"/>
            <a:ext cx="1126531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t>You’re listening to some clues in a Cluedo game but your friend is distracting you! Which things are mentioned? Circle the correct ones.</a:t>
            </a:r>
          </a:p>
        </p:txBody>
      </p:sp>
      <p:sp>
        <p:nvSpPr>
          <p:cNvPr id="21" name="Rounded Rectangle 20"/>
          <p:cNvSpPr/>
          <p:nvPr/>
        </p:nvSpPr>
        <p:spPr>
          <a:xfrm>
            <a:off x="10426417" y="5898106"/>
            <a:ext cx="1681395" cy="400919"/>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escuchar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9" name="Action Button: Custom 18">
            <a:hlinkClick r:id="" action="ppaction://noaction" highlightClick="1">
              <a:snd r:embed="rId3" name="1. Es un gato (obscured).wav"/>
            </a:hlinkClick>
          </p:cNvPr>
          <p:cNvSpPr/>
          <p:nvPr/>
        </p:nvSpPr>
        <p:spPr>
          <a:xfrm>
            <a:off x="272155" y="195467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30" name="Action Button: Custom 29">
            <a:hlinkClick r:id="" action="ppaction://noaction" highlightClick="1">
              <a:snd r:embed="rId4" name="2. Es una moneda (obscured).wav"/>
            </a:hlinkClick>
          </p:cNvPr>
          <p:cNvSpPr/>
          <p:nvPr/>
        </p:nvSpPr>
        <p:spPr>
          <a:xfrm>
            <a:off x="272154" y="271301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31" name="Action Button: Custom 30">
            <a:hlinkClick r:id="" action="ppaction://noaction" highlightClick="1">
              <a:snd r:embed="rId5" name="3. Es una camara.wav"/>
            </a:hlinkClick>
          </p:cNvPr>
          <p:cNvSpPr/>
          <p:nvPr/>
        </p:nvSpPr>
        <p:spPr>
          <a:xfrm>
            <a:off x="272154" y="351358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32" name="Action Button: Custom 31">
            <a:hlinkClick r:id="" action="ppaction://noaction" highlightClick="1">
              <a:snd r:embed="rId6" name="4. Es una camara (obscured).wav"/>
            </a:hlinkClick>
          </p:cNvPr>
          <p:cNvSpPr/>
          <p:nvPr/>
        </p:nvSpPr>
        <p:spPr>
          <a:xfrm>
            <a:off x="272154" y="431976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22" name="TextBox 21"/>
          <p:cNvSpPr txBox="1"/>
          <p:nvPr/>
        </p:nvSpPr>
        <p:spPr>
          <a:xfrm>
            <a:off x="7021740" y="6494075"/>
            <a:ext cx="23862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 / Nick Avery</a:t>
            </a:r>
          </a:p>
        </p:txBody>
      </p:sp>
      <p:sp>
        <p:nvSpPr>
          <p:cNvPr id="20" name="Action Button: Custom 19">
            <a:hlinkClick r:id="" action="ppaction://noaction" highlightClick="1">
              <a:snd r:embed="rId7" name="5. Es una casa (obscured).wav"/>
            </a:hlinkClick>
          </p:cNvPr>
          <p:cNvSpPr/>
          <p:nvPr/>
        </p:nvSpPr>
        <p:spPr>
          <a:xfrm>
            <a:off x="272154" y="5125939"/>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graphicFrame>
        <p:nvGraphicFramePr>
          <p:cNvPr id="5" name="Table 4"/>
          <p:cNvGraphicFramePr>
            <a:graphicFrameLocks noGrp="1"/>
          </p:cNvGraphicFramePr>
          <p:nvPr/>
        </p:nvGraphicFramePr>
        <p:xfrm>
          <a:off x="840798" y="1655138"/>
          <a:ext cx="10732770" cy="4114800"/>
        </p:xfrm>
        <a:graphic>
          <a:graphicData uri="http://schemas.openxmlformats.org/drawingml/2006/table">
            <a:tbl>
              <a:tblPr firstRow="1" bandRow="1">
                <a:tableStyleId>{8A107856-5554-42FB-B03E-39F5DBC370BA}</a:tableStyleId>
              </a:tblPr>
              <a:tblGrid>
                <a:gridCol w="1815381">
                  <a:extLst>
                    <a:ext uri="{9D8B030D-6E8A-4147-A177-3AD203B41FA5}">
                      <a16:colId xmlns:a16="http://schemas.microsoft.com/office/drawing/2014/main" val="2926251206"/>
                    </a:ext>
                  </a:extLst>
                </a:gridCol>
                <a:gridCol w="3269266">
                  <a:extLst>
                    <a:ext uri="{9D8B030D-6E8A-4147-A177-3AD203B41FA5}">
                      <a16:colId xmlns:a16="http://schemas.microsoft.com/office/drawing/2014/main" val="2138714969"/>
                    </a:ext>
                  </a:extLst>
                </a:gridCol>
                <a:gridCol w="2831324">
                  <a:extLst>
                    <a:ext uri="{9D8B030D-6E8A-4147-A177-3AD203B41FA5}">
                      <a16:colId xmlns:a16="http://schemas.microsoft.com/office/drawing/2014/main" val="833131367"/>
                    </a:ext>
                  </a:extLst>
                </a:gridCol>
                <a:gridCol w="2816799">
                  <a:extLst>
                    <a:ext uri="{9D8B030D-6E8A-4147-A177-3AD203B41FA5}">
                      <a16:colId xmlns:a16="http://schemas.microsoft.com/office/drawing/2014/main" val="4140372380"/>
                    </a:ext>
                  </a:extLst>
                </a:gridCol>
              </a:tblGrid>
              <a:tr h="822960">
                <a:tc>
                  <a:txBody>
                    <a:bodyPr/>
                    <a:lstStyle/>
                    <a:p>
                      <a:pPr>
                        <a:lnSpc>
                          <a:spcPct val="200000"/>
                        </a:lnSpc>
                      </a:pPr>
                      <a:r>
                        <a:rPr lang="en-GB" sz="2400" b="0" dirty="0" err="1">
                          <a:solidFill>
                            <a:srgbClr val="002060"/>
                          </a:solidFill>
                          <a:latin typeface="Century Gothic" panose="020B0502020202020204" pitchFamily="34" charset="0"/>
                        </a:rPr>
                        <a:t>Es</a:t>
                      </a:r>
                      <a:r>
                        <a:rPr lang="en-GB" sz="2400" b="0" dirty="0">
                          <a:solidFill>
                            <a:srgbClr val="002060"/>
                          </a:solidFill>
                          <a:latin typeface="Century Gothic" panose="020B0502020202020204" pitchFamily="34" charset="0"/>
                        </a:rPr>
                        <a:t> un / </a:t>
                      </a:r>
                      <a:r>
                        <a:rPr lang="en-GB" sz="2400" b="0" dirty="0" err="1">
                          <a:solidFill>
                            <a:srgbClr val="002060"/>
                          </a:solidFill>
                          <a:latin typeface="Century Gothic" panose="020B0502020202020204" pitchFamily="34" charset="0"/>
                        </a:rPr>
                        <a:t>una</a:t>
                      </a:r>
                      <a:endParaRPr lang="en-GB" sz="2400" b="0" dirty="0">
                        <a:solidFill>
                          <a:srgbClr val="002060"/>
                        </a:solidFill>
                        <a:latin typeface="Century Gothic" panose="020B0502020202020204" pitchFamily="34" charset="0"/>
                      </a:endParaRPr>
                    </a:p>
                  </a:txBody>
                  <a:tcPr anchor="ctr"/>
                </a:tc>
                <a:tc>
                  <a:txBody>
                    <a:bodyPr/>
                    <a:lstStyle/>
                    <a:p>
                      <a:pPr>
                        <a:lnSpc>
                          <a:spcPct val="200000"/>
                        </a:lnSpc>
                      </a:pPr>
                      <a:r>
                        <a:rPr lang="en-GB" sz="2400" b="0" dirty="0" err="1">
                          <a:solidFill>
                            <a:srgbClr val="002060"/>
                          </a:solidFill>
                          <a:latin typeface="Century Gothic" panose="020B0502020202020204" pitchFamily="34" charset="0"/>
                        </a:rPr>
                        <a:t>gato</a:t>
                      </a:r>
                      <a:r>
                        <a:rPr lang="en-GB" sz="2400" b="0" baseline="0" dirty="0">
                          <a:solidFill>
                            <a:srgbClr val="002060"/>
                          </a:solidFill>
                          <a:latin typeface="Century Gothic" panose="020B0502020202020204" pitchFamily="34" charset="0"/>
                        </a:rPr>
                        <a:t> </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bicicleta</a:t>
                      </a:r>
                      <a:r>
                        <a:rPr lang="en-GB" sz="2400" b="0" dirty="0">
                          <a:solidFill>
                            <a:srgbClr val="002060"/>
                          </a:solidFill>
                          <a:latin typeface="Century Gothic" panose="020B0502020202020204" pitchFamily="34" charset="0"/>
                        </a:rPr>
                        <a:t>.</a:t>
                      </a:r>
                    </a:p>
                  </a:txBody>
                  <a:tcPr anchor="ctr"/>
                </a:tc>
                <a:tc>
                  <a:txBody>
                    <a:bodyPr/>
                    <a:lstStyle/>
                    <a:p>
                      <a:pPr>
                        <a:lnSpc>
                          <a:spcPct val="200000"/>
                        </a:lnSpc>
                      </a:pPr>
                      <a:r>
                        <a:rPr lang="en-GB" sz="2400" b="0" dirty="0" err="1">
                          <a:solidFill>
                            <a:srgbClr val="002060"/>
                          </a:solidFill>
                          <a:latin typeface="Century Gothic" panose="020B0502020202020204" pitchFamily="34" charset="0"/>
                        </a:rPr>
                        <a:t>Está</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en</a:t>
                      </a:r>
                      <a:r>
                        <a:rPr lang="en-GB" sz="2400" b="0" dirty="0">
                          <a:solidFill>
                            <a:srgbClr val="002060"/>
                          </a:solidFill>
                          <a:latin typeface="Century Gothic" panose="020B0502020202020204" pitchFamily="34" charset="0"/>
                        </a:rPr>
                        <a:t> un / </a:t>
                      </a:r>
                      <a:r>
                        <a:rPr lang="en-GB" sz="2400" b="0" dirty="0" err="1">
                          <a:solidFill>
                            <a:srgbClr val="002060"/>
                          </a:solidFill>
                          <a:latin typeface="Century Gothic" panose="020B0502020202020204" pitchFamily="34" charset="0"/>
                        </a:rPr>
                        <a:t>una</a:t>
                      </a:r>
                      <a:endParaRPr lang="en-GB" sz="2400" b="0" dirty="0">
                        <a:solidFill>
                          <a:srgbClr val="002060"/>
                        </a:solidFill>
                        <a:latin typeface="Century Gothic" panose="020B0502020202020204" pitchFamily="34" charset="0"/>
                      </a:endParaRPr>
                    </a:p>
                  </a:txBody>
                  <a:tcPr anchor="ctr"/>
                </a:tc>
                <a:tc>
                  <a:txBody>
                    <a:bodyPr/>
                    <a:lstStyle/>
                    <a:p>
                      <a:pPr>
                        <a:lnSpc>
                          <a:spcPct val="200000"/>
                        </a:lnSpc>
                      </a:pPr>
                      <a:r>
                        <a:rPr lang="en-GB" sz="2400" b="0" dirty="0" err="1">
                          <a:solidFill>
                            <a:srgbClr val="002060"/>
                          </a:solidFill>
                          <a:latin typeface="Century Gothic" panose="020B0502020202020204" pitchFamily="34" charset="0"/>
                        </a:rPr>
                        <a:t>barco</a:t>
                      </a:r>
                      <a:r>
                        <a:rPr lang="en-GB" sz="2400" b="0" dirty="0">
                          <a:solidFill>
                            <a:srgbClr val="002060"/>
                          </a:solidFill>
                          <a:latin typeface="Century Gothic" panose="020B0502020202020204" pitchFamily="34" charset="0"/>
                        </a:rPr>
                        <a:t> / casa.</a:t>
                      </a:r>
                    </a:p>
                  </a:txBody>
                  <a:tcPr anchor="ctr"/>
                </a:tc>
                <a:extLst>
                  <a:ext uri="{0D108BD9-81ED-4DB2-BD59-A6C34878D82A}">
                    <a16:rowId xmlns:a16="http://schemas.microsoft.com/office/drawing/2014/main" val="506763796"/>
                  </a:ext>
                </a:extLst>
              </a:tr>
              <a:tr h="822960">
                <a:tc>
                  <a:txBody>
                    <a:bodyPr/>
                    <a:lstStyle/>
                    <a:p>
                      <a:pPr>
                        <a:lnSpc>
                          <a:spcPct val="200000"/>
                        </a:lnSpc>
                      </a:pPr>
                      <a:r>
                        <a:rPr lang="en-GB" sz="2400" b="0" dirty="0" err="1">
                          <a:solidFill>
                            <a:srgbClr val="002060"/>
                          </a:solidFill>
                          <a:latin typeface="Century Gothic" panose="020B0502020202020204" pitchFamily="34" charset="0"/>
                        </a:rPr>
                        <a:t>Es</a:t>
                      </a:r>
                      <a:r>
                        <a:rPr lang="en-GB" sz="2400" b="0" dirty="0">
                          <a:solidFill>
                            <a:srgbClr val="002060"/>
                          </a:solidFill>
                          <a:latin typeface="Century Gothic" panose="020B0502020202020204" pitchFamily="34" charset="0"/>
                        </a:rPr>
                        <a:t> un / </a:t>
                      </a:r>
                      <a:r>
                        <a:rPr lang="en-GB" sz="2400" b="0" dirty="0" err="1">
                          <a:solidFill>
                            <a:srgbClr val="002060"/>
                          </a:solidFill>
                          <a:latin typeface="Century Gothic" panose="020B0502020202020204" pitchFamily="34" charset="0"/>
                        </a:rPr>
                        <a:t>una</a:t>
                      </a:r>
                      <a:endParaRPr lang="en-GB" sz="2400" b="0" dirty="0">
                        <a:solidFill>
                          <a:srgbClr val="002060"/>
                        </a:solidFill>
                        <a:latin typeface="Century Gothic" panose="020B0502020202020204" pitchFamily="34" charset="0"/>
                      </a:endParaRPr>
                    </a:p>
                  </a:txBody>
                  <a:tcPr anchor="ctr"/>
                </a:tc>
                <a:tc>
                  <a:txBody>
                    <a:bodyPr/>
                    <a:lstStyle/>
                    <a:p>
                      <a:pPr>
                        <a:lnSpc>
                          <a:spcPct val="200000"/>
                        </a:lnSpc>
                      </a:pPr>
                      <a:r>
                        <a:rPr lang="en-GB" sz="2400" b="0" baseline="0" dirty="0" err="1">
                          <a:solidFill>
                            <a:srgbClr val="002060"/>
                          </a:solidFill>
                          <a:latin typeface="Century Gothic" panose="020B0502020202020204" pitchFamily="34" charset="0"/>
                        </a:rPr>
                        <a:t>bolígrafo</a:t>
                      </a:r>
                      <a:r>
                        <a:rPr lang="en-GB" sz="2400" b="0" baseline="0" dirty="0">
                          <a:solidFill>
                            <a:srgbClr val="002060"/>
                          </a:solidFill>
                          <a:latin typeface="Century Gothic" panose="020B0502020202020204" pitchFamily="34" charset="0"/>
                        </a:rPr>
                        <a:t> / </a:t>
                      </a:r>
                      <a:r>
                        <a:rPr lang="en-GB" sz="2400" b="0" dirty="0" err="1">
                          <a:solidFill>
                            <a:srgbClr val="002060"/>
                          </a:solidFill>
                          <a:latin typeface="Century Gothic" panose="020B0502020202020204" pitchFamily="34" charset="0"/>
                        </a:rPr>
                        <a:t>moneda</a:t>
                      </a:r>
                      <a:r>
                        <a:rPr lang="en-GB" sz="2400" b="0" baseline="0" dirty="0">
                          <a:solidFill>
                            <a:srgbClr val="002060"/>
                          </a:solidFill>
                          <a:latin typeface="Century Gothic" panose="020B0502020202020204" pitchFamily="34" charset="0"/>
                        </a:rPr>
                        <a:t>.</a:t>
                      </a:r>
                      <a:endParaRPr lang="en-GB" sz="2400" b="0" dirty="0">
                        <a:solidFill>
                          <a:srgbClr val="002060"/>
                        </a:solidFill>
                        <a:latin typeface="Century Gothic" panose="020B0502020202020204" pitchFamily="34" charset="0"/>
                      </a:endParaRPr>
                    </a:p>
                  </a:txBody>
                  <a:tcPr anchor="ctr"/>
                </a:tc>
                <a:tc>
                  <a:txBody>
                    <a:bodyPr/>
                    <a:lstStyle/>
                    <a:p>
                      <a:pPr>
                        <a:lnSpc>
                          <a:spcPct val="200000"/>
                        </a:lnSpc>
                      </a:pPr>
                      <a:r>
                        <a:rPr lang="en-GB" sz="2400" b="0" dirty="0" err="1">
                          <a:solidFill>
                            <a:srgbClr val="002060"/>
                          </a:solidFill>
                          <a:latin typeface="Century Gothic" panose="020B0502020202020204" pitchFamily="34" charset="0"/>
                        </a:rPr>
                        <a:t>Está</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en</a:t>
                      </a:r>
                      <a:r>
                        <a:rPr lang="en-GB" sz="2400" b="0" dirty="0">
                          <a:solidFill>
                            <a:srgbClr val="002060"/>
                          </a:solidFill>
                          <a:latin typeface="Century Gothic" panose="020B0502020202020204" pitchFamily="34" charset="0"/>
                        </a:rPr>
                        <a:t> un / </a:t>
                      </a:r>
                      <a:r>
                        <a:rPr lang="en-GB" sz="2400" b="0" dirty="0" err="1">
                          <a:solidFill>
                            <a:srgbClr val="002060"/>
                          </a:solidFill>
                          <a:latin typeface="Century Gothic" panose="020B0502020202020204" pitchFamily="34" charset="0"/>
                        </a:rPr>
                        <a:t>una</a:t>
                      </a:r>
                      <a:endParaRPr lang="en-GB" sz="2400" b="0" dirty="0">
                        <a:solidFill>
                          <a:srgbClr val="002060"/>
                        </a:solidFill>
                        <a:latin typeface="Century Gothic" panose="020B0502020202020204" pitchFamily="34" charset="0"/>
                      </a:endParaRPr>
                    </a:p>
                  </a:txBody>
                  <a:tcPr anchor="ctr"/>
                </a:tc>
                <a:tc>
                  <a:txBody>
                    <a:bodyPr/>
                    <a:lstStyle/>
                    <a:p>
                      <a:pPr>
                        <a:lnSpc>
                          <a:spcPct val="200000"/>
                        </a:lnSpc>
                      </a:pPr>
                      <a:r>
                        <a:rPr lang="en-GB" sz="2400" b="0" dirty="0" err="1">
                          <a:solidFill>
                            <a:srgbClr val="002060"/>
                          </a:solidFill>
                          <a:latin typeface="Century Gothic" panose="020B0502020202020204" pitchFamily="34" charset="0"/>
                        </a:rPr>
                        <a:t>cama</a:t>
                      </a:r>
                      <a:r>
                        <a:rPr lang="en-GB" sz="2400" b="0" dirty="0">
                          <a:solidFill>
                            <a:srgbClr val="002060"/>
                          </a:solidFill>
                          <a:latin typeface="Century Gothic" panose="020B0502020202020204" pitchFamily="34" charset="0"/>
                        </a:rPr>
                        <a:t> / libro.</a:t>
                      </a:r>
                    </a:p>
                  </a:txBody>
                  <a:tcPr anchor="ctr"/>
                </a:tc>
                <a:extLst>
                  <a:ext uri="{0D108BD9-81ED-4DB2-BD59-A6C34878D82A}">
                    <a16:rowId xmlns:a16="http://schemas.microsoft.com/office/drawing/2014/main" val="924104720"/>
                  </a:ext>
                </a:extLst>
              </a:tr>
              <a:tr h="822960">
                <a:tc>
                  <a:txBody>
                    <a:bodyPr/>
                    <a:lstStyle/>
                    <a:p>
                      <a:pPr>
                        <a:lnSpc>
                          <a:spcPct val="200000"/>
                        </a:lnSpc>
                      </a:pPr>
                      <a:r>
                        <a:rPr lang="en-GB" sz="2400" b="0" dirty="0" err="1">
                          <a:solidFill>
                            <a:srgbClr val="002060"/>
                          </a:solidFill>
                          <a:latin typeface="Century Gothic" panose="020B0502020202020204" pitchFamily="34" charset="0"/>
                        </a:rPr>
                        <a:t>Es</a:t>
                      </a:r>
                      <a:r>
                        <a:rPr lang="en-GB" sz="2400" b="0" dirty="0">
                          <a:solidFill>
                            <a:srgbClr val="002060"/>
                          </a:solidFill>
                          <a:latin typeface="Century Gothic" panose="020B0502020202020204" pitchFamily="34" charset="0"/>
                        </a:rPr>
                        <a:t> un / </a:t>
                      </a:r>
                      <a:r>
                        <a:rPr lang="en-GB" sz="2400" b="0" dirty="0" err="1">
                          <a:solidFill>
                            <a:srgbClr val="002060"/>
                          </a:solidFill>
                          <a:latin typeface="Century Gothic" panose="020B0502020202020204" pitchFamily="34" charset="0"/>
                        </a:rPr>
                        <a:t>una</a:t>
                      </a:r>
                      <a:endParaRPr lang="en-GB" sz="2400" b="0" dirty="0">
                        <a:solidFill>
                          <a:srgbClr val="002060"/>
                        </a:solidFill>
                        <a:latin typeface="Century Gothic" panose="020B0502020202020204" pitchFamily="34" charset="0"/>
                      </a:endParaRPr>
                    </a:p>
                  </a:txBody>
                  <a:tcPr anchor="ctr"/>
                </a:tc>
                <a:tc>
                  <a:txBody>
                    <a:bodyPr/>
                    <a:lstStyle/>
                    <a:p>
                      <a:pPr>
                        <a:lnSpc>
                          <a:spcPct val="200000"/>
                        </a:lnSpc>
                      </a:pPr>
                      <a:r>
                        <a:rPr lang="en-GB" sz="2400" b="0" dirty="0">
                          <a:solidFill>
                            <a:srgbClr val="002060"/>
                          </a:solidFill>
                          <a:latin typeface="Century Gothic" panose="020B0502020202020204" pitchFamily="34" charset="0"/>
                        </a:rPr>
                        <a:t>libro</a:t>
                      </a:r>
                      <a:r>
                        <a:rPr lang="en-GB" sz="2400" b="0" baseline="0" dirty="0">
                          <a:solidFill>
                            <a:srgbClr val="002060"/>
                          </a:solidFill>
                          <a:latin typeface="Century Gothic" panose="020B0502020202020204" pitchFamily="34" charset="0"/>
                        </a:rPr>
                        <a:t> / </a:t>
                      </a:r>
                      <a:r>
                        <a:rPr lang="en-GB" sz="2400" b="0" baseline="0" dirty="0" err="1">
                          <a:solidFill>
                            <a:srgbClr val="002060"/>
                          </a:solidFill>
                          <a:latin typeface="Century Gothic" panose="020B0502020202020204" pitchFamily="34" charset="0"/>
                        </a:rPr>
                        <a:t>cámara</a:t>
                      </a:r>
                      <a:r>
                        <a:rPr lang="en-GB" sz="2400" b="0" baseline="0" dirty="0">
                          <a:solidFill>
                            <a:srgbClr val="002060"/>
                          </a:solidFill>
                          <a:latin typeface="Century Gothic" panose="020B0502020202020204" pitchFamily="34" charset="0"/>
                        </a:rPr>
                        <a:t>.</a:t>
                      </a:r>
                      <a:endParaRPr lang="en-GB" sz="2400" b="0" dirty="0">
                        <a:solidFill>
                          <a:srgbClr val="002060"/>
                        </a:solidFill>
                        <a:latin typeface="Century Gothic" panose="020B0502020202020204" pitchFamily="34" charset="0"/>
                      </a:endParaRPr>
                    </a:p>
                  </a:txBody>
                  <a:tcPr anchor="ctr"/>
                </a:tc>
                <a:tc>
                  <a:txBody>
                    <a:bodyPr/>
                    <a:lstStyle/>
                    <a:p>
                      <a:pPr>
                        <a:lnSpc>
                          <a:spcPct val="200000"/>
                        </a:lnSpc>
                      </a:pPr>
                      <a:r>
                        <a:rPr lang="en-GB" sz="2400" b="0" dirty="0" err="1">
                          <a:solidFill>
                            <a:srgbClr val="002060"/>
                          </a:solidFill>
                          <a:latin typeface="Century Gothic" panose="020B0502020202020204" pitchFamily="34" charset="0"/>
                        </a:rPr>
                        <a:t>Está</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en</a:t>
                      </a:r>
                      <a:r>
                        <a:rPr lang="en-GB" sz="2400" b="0" dirty="0">
                          <a:solidFill>
                            <a:srgbClr val="002060"/>
                          </a:solidFill>
                          <a:latin typeface="Century Gothic" panose="020B0502020202020204" pitchFamily="34" charset="0"/>
                        </a:rPr>
                        <a:t> un / </a:t>
                      </a:r>
                      <a:r>
                        <a:rPr lang="en-GB" sz="2400" b="0" dirty="0" err="1">
                          <a:solidFill>
                            <a:srgbClr val="002060"/>
                          </a:solidFill>
                          <a:latin typeface="Century Gothic" panose="020B0502020202020204" pitchFamily="34" charset="0"/>
                        </a:rPr>
                        <a:t>una</a:t>
                      </a:r>
                      <a:endParaRPr lang="en-GB" sz="2400" b="0" dirty="0">
                        <a:solidFill>
                          <a:srgbClr val="002060"/>
                        </a:solidFill>
                        <a:latin typeface="Century Gothic" panose="020B0502020202020204" pitchFamily="34" charset="0"/>
                      </a:endParaRPr>
                    </a:p>
                  </a:txBody>
                  <a:tcPr anchor="ctr"/>
                </a:tc>
                <a:tc>
                  <a:txBody>
                    <a:bodyPr/>
                    <a:lstStyle/>
                    <a:p>
                      <a:pPr>
                        <a:lnSpc>
                          <a:spcPct val="200000"/>
                        </a:lnSpc>
                      </a:pPr>
                      <a:r>
                        <a:rPr lang="en-GB" sz="2400" b="0" dirty="0" err="1">
                          <a:solidFill>
                            <a:srgbClr val="002060"/>
                          </a:solidFill>
                          <a:latin typeface="Century Gothic" panose="020B0502020202020204" pitchFamily="34" charset="0"/>
                        </a:rPr>
                        <a:t>barco</a:t>
                      </a:r>
                      <a:r>
                        <a:rPr lang="en-GB" sz="2400" b="0" dirty="0">
                          <a:solidFill>
                            <a:srgbClr val="002060"/>
                          </a:solidFill>
                          <a:latin typeface="Century Gothic" panose="020B0502020202020204" pitchFamily="34" charset="0"/>
                        </a:rPr>
                        <a:t> / </a:t>
                      </a:r>
                      <a:r>
                        <a:rPr lang="en-GB" sz="2400" b="0" dirty="0" err="1">
                          <a:solidFill>
                            <a:srgbClr val="002060"/>
                          </a:solidFill>
                          <a:latin typeface="Century Gothic" panose="020B0502020202020204" pitchFamily="34" charset="0"/>
                        </a:rPr>
                        <a:t>bicicleta</a:t>
                      </a:r>
                      <a:r>
                        <a:rPr lang="en-GB" sz="2400" b="0" dirty="0">
                          <a:solidFill>
                            <a:srgbClr val="002060"/>
                          </a:solidFill>
                          <a:latin typeface="Century Gothic" panose="020B0502020202020204" pitchFamily="34" charset="0"/>
                        </a:rPr>
                        <a:t>.</a:t>
                      </a:r>
                    </a:p>
                  </a:txBody>
                  <a:tcPr anchor="ctr"/>
                </a:tc>
                <a:extLst>
                  <a:ext uri="{0D108BD9-81ED-4DB2-BD59-A6C34878D82A}">
                    <a16:rowId xmlns:a16="http://schemas.microsoft.com/office/drawing/2014/main" val="3141029676"/>
                  </a:ext>
                </a:extLst>
              </a:tr>
              <a:tr h="822960">
                <a:tc>
                  <a:txBody>
                    <a:bodyPr/>
                    <a:lstStyle/>
                    <a:p>
                      <a:pPr>
                        <a:lnSpc>
                          <a:spcPct val="200000"/>
                        </a:lnSpc>
                      </a:pPr>
                      <a:r>
                        <a:rPr lang="en-GB" sz="2400" b="0" dirty="0" err="1">
                          <a:solidFill>
                            <a:srgbClr val="002060"/>
                          </a:solidFill>
                          <a:latin typeface="Century Gothic" panose="020B0502020202020204" pitchFamily="34" charset="0"/>
                        </a:rPr>
                        <a:t>Es</a:t>
                      </a:r>
                      <a:r>
                        <a:rPr lang="en-GB" sz="2400" b="0" dirty="0">
                          <a:solidFill>
                            <a:srgbClr val="002060"/>
                          </a:solidFill>
                          <a:latin typeface="Century Gothic" panose="020B0502020202020204" pitchFamily="34" charset="0"/>
                        </a:rPr>
                        <a:t> un / </a:t>
                      </a:r>
                      <a:r>
                        <a:rPr lang="en-GB" sz="2400" b="0" dirty="0" err="1">
                          <a:solidFill>
                            <a:srgbClr val="002060"/>
                          </a:solidFill>
                          <a:latin typeface="Century Gothic" panose="020B0502020202020204" pitchFamily="34" charset="0"/>
                        </a:rPr>
                        <a:t>una</a:t>
                      </a:r>
                      <a:endParaRPr lang="en-GB" sz="2400" b="0" dirty="0">
                        <a:solidFill>
                          <a:srgbClr val="002060"/>
                        </a:solidFill>
                        <a:latin typeface="Century Gothic" panose="020B0502020202020204" pitchFamily="34" charset="0"/>
                      </a:endParaRPr>
                    </a:p>
                  </a:txBody>
                  <a:tcPr anchor="ctr"/>
                </a:tc>
                <a:tc>
                  <a:txBody>
                    <a:bodyPr/>
                    <a:lstStyle/>
                    <a:p>
                      <a:pPr>
                        <a:lnSpc>
                          <a:spcPct val="200000"/>
                        </a:lnSpc>
                      </a:pPr>
                      <a:r>
                        <a:rPr lang="en-GB" sz="2400" b="0" dirty="0" err="1">
                          <a:solidFill>
                            <a:srgbClr val="002060"/>
                          </a:solidFill>
                          <a:latin typeface="Century Gothic" panose="020B0502020202020204" pitchFamily="34" charset="0"/>
                        </a:rPr>
                        <a:t>barco</a:t>
                      </a:r>
                      <a:r>
                        <a:rPr lang="en-GB" sz="2400" b="0" dirty="0">
                          <a:solidFill>
                            <a:srgbClr val="002060"/>
                          </a:solidFill>
                          <a:latin typeface="Century Gothic" panose="020B0502020202020204" pitchFamily="34" charset="0"/>
                        </a:rPr>
                        <a:t> / casa.</a:t>
                      </a:r>
                    </a:p>
                  </a:txBody>
                  <a:tcPr anchor="ctr"/>
                </a:tc>
                <a:tc>
                  <a:txBody>
                    <a:bodyPr/>
                    <a:lstStyle/>
                    <a:p>
                      <a:pPr>
                        <a:lnSpc>
                          <a:spcPct val="200000"/>
                        </a:lnSpc>
                      </a:pPr>
                      <a:r>
                        <a:rPr lang="en-GB" sz="2400" b="0" dirty="0" err="1">
                          <a:solidFill>
                            <a:srgbClr val="002060"/>
                          </a:solidFill>
                          <a:latin typeface="Century Gothic" panose="020B0502020202020204" pitchFamily="34" charset="0"/>
                        </a:rPr>
                        <a:t>Está</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en</a:t>
                      </a:r>
                      <a:r>
                        <a:rPr lang="en-GB" sz="2400" b="0" dirty="0">
                          <a:solidFill>
                            <a:srgbClr val="002060"/>
                          </a:solidFill>
                          <a:latin typeface="Century Gothic" panose="020B0502020202020204" pitchFamily="34" charset="0"/>
                        </a:rPr>
                        <a:t> un / </a:t>
                      </a:r>
                      <a:r>
                        <a:rPr lang="en-GB" sz="2400" b="0" dirty="0" err="1">
                          <a:solidFill>
                            <a:srgbClr val="002060"/>
                          </a:solidFill>
                          <a:latin typeface="Century Gothic" panose="020B0502020202020204" pitchFamily="34" charset="0"/>
                        </a:rPr>
                        <a:t>una</a:t>
                      </a:r>
                      <a:endParaRPr lang="en-GB" sz="2400" b="0" dirty="0">
                        <a:solidFill>
                          <a:srgbClr val="002060"/>
                        </a:solidFill>
                        <a:latin typeface="Century Gothic" panose="020B0502020202020204" pitchFamily="34" charset="0"/>
                      </a:endParaRPr>
                    </a:p>
                  </a:txBody>
                  <a:tcPr anchor="ctr"/>
                </a:tc>
                <a:tc>
                  <a:txBody>
                    <a:bodyPr/>
                    <a:lstStyle/>
                    <a:p>
                      <a:pPr>
                        <a:lnSpc>
                          <a:spcPct val="200000"/>
                        </a:lnSpc>
                      </a:pPr>
                      <a:r>
                        <a:rPr lang="en-GB" sz="2400" b="0" dirty="0">
                          <a:solidFill>
                            <a:srgbClr val="002060"/>
                          </a:solidFill>
                          <a:latin typeface="Century Gothic" panose="020B0502020202020204" pitchFamily="34" charset="0"/>
                        </a:rPr>
                        <a:t>libro / </a:t>
                      </a:r>
                      <a:r>
                        <a:rPr lang="en-GB" sz="2400" b="0" dirty="0" err="1">
                          <a:solidFill>
                            <a:srgbClr val="002060"/>
                          </a:solidFill>
                          <a:latin typeface="Century Gothic" panose="020B0502020202020204" pitchFamily="34" charset="0"/>
                        </a:rPr>
                        <a:t>moneda</a:t>
                      </a:r>
                      <a:r>
                        <a:rPr lang="en-GB" sz="2400" b="0" dirty="0">
                          <a:solidFill>
                            <a:srgbClr val="002060"/>
                          </a:solidFill>
                          <a:latin typeface="Century Gothic" panose="020B0502020202020204" pitchFamily="34" charset="0"/>
                        </a:rPr>
                        <a:t>.</a:t>
                      </a:r>
                    </a:p>
                  </a:txBody>
                  <a:tcPr anchor="ctr"/>
                </a:tc>
                <a:extLst>
                  <a:ext uri="{0D108BD9-81ED-4DB2-BD59-A6C34878D82A}">
                    <a16:rowId xmlns:a16="http://schemas.microsoft.com/office/drawing/2014/main" val="2354733658"/>
                  </a:ext>
                </a:extLst>
              </a:tr>
              <a:tr h="822960">
                <a:tc>
                  <a:txBody>
                    <a:bodyPr/>
                    <a:lstStyle/>
                    <a:p>
                      <a:pPr>
                        <a:lnSpc>
                          <a:spcPct val="200000"/>
                        </a:lnSpc>
                      </a:pPr>
                      <a:r>
                        <a:rPr lang="en-GB" sz="2400" b="0" dirty="0" err="1">
                          <a:solidFill>
                            <a:srgbClr val="002060"/>
                          </a:solidFill>
                          <a:latin typeface="Century Gothic" panose="020B0502020202020204" pitchFamily="34" charset="0"/>
                        </a:rPr>
                        <a:t>Es</a:t>
                      </a:r>
                      <a:r>
                        <a:rPr lang="en-GB" sz="2400" b="0" dirty="0">
                          <a:solidFill>
                            <a:srgbClr val="002060"/>
                          </a:solidFill>
                          <a:latin typeface="Century Gothic" panose="020B0502020202020204" pitchFamily="34" charset="0"/>
                        </a:rPr>
                        <a:t> un / </a:t>
                      </a:r>
                      <a:r>
                        <a:rPr lang="en-GB" sz="2400" b="0" dirty="0" err="1">
                          <a:solidFill>
                            <a:srgbClr val="002060"/>
                          </a:solidFill>
                          <a:latin typeface="Century Gothic" panose="020B0502020202020204" pitchFamily="34" charset="0"/>
                        </a:rPr>
                        <a:t>una</a:t>
                      </a:r>
                      <a:endParaRPr lang="en-GB" sz="2400" b="0" dirty="0">
                        <a:solidFill>
                          <a:srgbClr val="002060"/>
                        </a:solidFill>
                        <a:latin typeface="Century Gothic" panose="020B0502020202020204" pitchFamily="34" charset="0"/>
                      </a:endParaRPr>
                    </a:p>
                  </a:txBody>
                  <a:tcPr anchor="ctr"/>
                </a:tc>
                <a:tc>
                  <a:txBody>
                    <a:bodyPr/>
                    <a:lstStyle/>
                    <a:p>
                      <a:pPr>
                        <a:lnSpc>
                          <a:spcPct val="200000"/>
                        </a:lnSpc>
                      </a:pPr>
                      <a:r>
                        <a:rPr lang="en-GB" sz="2400" b="0" dirty="0" err="1">
                          <a:solidFill>
                            <a:srgbClr val="002060"/>
                          </a:solidFill>
                          <a:latin typeface="Century Gothic" panose="020B0502020202020204" pitchFamily="34" charset="0"/>
                        </a:rPr>
                        <a:t>bolígrafo</a:t>
                      </a:r>
                      <a:r>
                        <a:rPr lang="en-GB" sz="2400" b="0" dirty="0">
                          <a:solidFill>
                            <a:srgbClr val="002060"/>
                          </a:solidFill>
                          <a:latin typeface="Century Gothic" panose="020B0502020202020204" pitchFamily="34" charset="0"/>
                        </a:rPr>
                        <a:t> / casa.</a:t>
                      </a:r>
                    </a:p>
                  </a:txBody>
                  <a:tcPr anchor="ctr"/>
                </a:tc>
                <a:tc>
                  <a:txBody>
                    <a:bodyPr/>
                    <a:lstStyle/>
                    <a:p>
                      <a:pPr>
                        <a:lnSpc>
                          <a:spcPct val="200000"/>
                        </a:lnSpc>
                      </a:pPr>
                      <a:r>
                        <a:rPr lang="en-GB" sz="2400" b="0" dirty="0" err="1">
                          <a:solidFill>
                            <a:srgbClr val="002060"/>
                          </a:solidFill>
                          <a:latin typeface="Century Gothic" panose="020B0502020202020204" pitchFamily="34" charset="0"/>
                        </a:rPr>
                        <a:t>Está</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en</a:t>
                      </a:r>
                      <a:r>
                        <a:rPr lang="en-GB" sz="2400" b="0" dirty="0">
                          <a:solidFill>
                            <a:srgbClr val="002060"/>
                          </a:solidFill>
                          <a:latin typeface="Century Gothic" panose="020B0502020202020204" pitchFamily="34" charset="0"/>
                        </a:rPr>
                        <a:t> un / </a:t>
                      </a:r>
                      <a:r>
                        <a:rPr lang="en-GB" sz="2400" b="0" dirty="0" err="1">
                          <a:solidFill>
                            <a:srgbClr val="002060"/>
                          </a:solidFill>
                          <a:latin typeface="Century Gothic" panose="020B0502020202020204" pitchFamily="34" charset="0"/>
                        </a:rPr>
                        <a:t>una</a:t>
                      </a:r>
                      <a:endParaRPr lang="en-GB" sz="2400" b="0" dirty="0">
                        <a:solidFill>
                          <a:srgbClr val="002060"/>
                        </a:solidFill>
                        <a:latin typeface="Century Gothic" panose="020B0502020202020204" pitchFamily="34" charset="0"/>
                      </a:endParaRPr>
                    </a:p>
                  </a:txBody>
                  <a:tcPr anchor="ctr"/>
                </a:tc>
                <a:tc>
                  <a:txBody>
                    <a:bodyPr/>
                    <a:lstStyle/>
                    <a:p>
                      <a:pPr>
                        <a:lnSpc>
                          <a:spcPct val="200000"/>
                        </a:lnSpc>
                      </a:pPr>
                      <a:r>
                        <a:rPr lang="en-GB" sz="2400" b="0" dirty="0" err="1">
                          <a:solidFill>
                            <a:srgbClr val="002060"/>
                          </a:solidFill>
                          <a:latin typeface="Century Gothic" panose="020B0502020202020204" pitchFamily="34" charset="0"/>
                        </a:rPr>
                        <a:t>barco</a:t>
                      </a:r>
                      <a:r>
                        <a:rPr lang="en-GB" sz="2400" b="0" baseline="0" dirty="0">
                          <a:solidFill>
                            <a:srgbClr val="002060"/>
                          </a:solidFill>
                          <a:latin typeface="Century Gothic" panose="020B0502020202020204" pitchFamily="34" charset="0"/>
                        </a:rPr>
                        <a:t> / </a:t>
                      </a:r>
                      <a:r>
                        <a:rPr lang="en-GB" sz="2400" b="0" baseline="0" dirty="0" err="1">
                          <a:solidFill>
                            <a:srgbClr val="002060"/>
                          </a:solidFill>
                          <a:latin typeface="Century Gothic" panose="020B0502020202020204" pitchFamily="34" charset="0"/>
                        </a:rPr>
                        <a:t>cama</a:t>
                      </a:r>
                      <a:r>
                        <a:rPr lang="en-GB" sz="2400" b="0" baseline="0" dirty="0">
                          <a:solidFill>
                            <a:srgbClr val="002060"/>
                          </a:solidFill>
                          <a:latin typeface="Century Gothic" panose="020B0502020202020204" pitchFamily="34" charset="0"/>
                        </a:rPr>
                        <a:t>.</a:t>
                      </a:r>
                      <a:endParaRPr lang="en-GB" sz="24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709462487"/>
                  </a:ext>
                </a:extLst>
              </a:tr>
            </a:tbl>
          </a:graphicData>
        </a:graphic>
      </p:graphicFrame>
      <p:sp>
        <p:nvSpPr>
          <p:cNvPr id="6" name="Oval 5"/>
          <p:cNvSpPr/>
          <p:nvPr/>
        </p:nvSpPr>
        <p:spPr>
          <a:xfrm>
            <a:off x="2582970" y="1950833"/>
            <a:ext cx="1010653" cy="50559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5" name="Oval 34"/>
          <p:cNvSpPr/>
          <p:nvPr/>
        </p:nvSpPr>
        <p:spPr>
          <a:xfrm>
            <a:off x="8654907" y="1873532"/>
            <a:ext cx="1171073" cy="62283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6" name="Oval 35"/>
          <p:cNvSpPr/>
          <p:nvPr/>
        </p:nvSpPr>
        <p:spPr>
          <a:xfrm>
            <a:off x="4246150" y="2709958"/>
            <a:ext cx="1633472" cy="62283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7" name="Oval 36"/>
          <p:cNvSpPr/>
          <p:nvPr/>
        </p:nvSpPr>
        <p:spPr>
          <a:xfrm>
            <a:off x="9680115" y="2680155"/>
            <a:ext cx="1633472" cy="62283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8" name="Oval 37"/>
          <p:cNvSpPr/>
          <p:nvPr/>
        </p:nvSpPr>
        <p:spPr>
          <a:xfrm>
            <a:off x="3536482" y="3490380"/>
            <a:ext cx="1633472" cy="62283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9" name="Oval 38"/>
          <p:cNvSpPr/>
          <p:nvPr/>
        </p:nvSpPr>
        <p:spPr>
          <a:xfrm>
            <a:off x="9840392" y="3512151"/>
            <a:ext cx="1633472" cy="62283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0" name="Oval 39"/>
          <p:cNvSpPr/>
          <p:nvPr/>
        </p:nvSpPr>
        <p:spPr>
          <a:xfrm>
            <a:off x="2582970" y="4278201"/>
            <a:ext cx="1167063" cy="62283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1" name="Oval 40"/>
          <p:cNvSpPr/>
          <p:nvPr/>
        </p:nvSpPr>
        <p:spPr>
          <a:xfrm>
            <a:off x="9680115" y="4321597"/>
            <a:ext cx="1743242" cy="62283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2" name="Oval 41"/>
          <p:cNvSpPr/>
          <p:nvPr/>
        </p:nvSpPr>
        <p:spPr>
          <a:xfrm>
            <a:off x="4246150" y="5147105"/>
            <a:ext cx="1256976" cy="62283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3" name="Oval 42"/>
          <p:cNvSpPr/>
          <p:nvPr/>
        </p:nvSpPr>
        <p:spPr>
          <a:xfrm>
            <a:off x="9923248" y="5147104"/>
            <a:ext cx="1256976" cy="62283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TextBox 6"/>
          <p:cNvSpPr txBox="1"/>
          <p:nvPr/>
        </p:nvSpPr>
        <p:spPr>
          <a:xfrm>
            <a:off x="627157" y="171450"/>
            <a:ext cx="40686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t>¿</a:t>
            </a:r>
            <a:r>
              <a:rPr kumimoji="0" lang="en-GB" sz="2400" b="1" i="0" u="none" strike="noStrike" kern="1200" cap="none" spc="0" normalizeH="0" baseline="0" noProof="0" dirty="0" err="1">
                <a:ln>
                  <a:noFill/>
                </a:ln>
                <a:solidFill>
                  <a:srgbClr val="000066"/>
                </a:solidFill>
                <a:effectLst/>
                <a:uLnTx/>
                <a:uFillTx/>
                <a:latin typeface="Century Gothic" panose="020B0502020202020204" pitchFamily="34" charset="0"/>
                <a:ea typeface="+mn-ea"/>
                <a:cs typeface="+mn-cs"/>
              </a:rPr>
              <a:t>Qué</a:t>
            </a:r>
            <a:r>
              <a:rPr kumimoji="0" lang="en-GB" sz="2400" b="1"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0066"/>
                </a:solidFill>
                <a:effectLst/>
                <a:uLnTx/>
                <a:uFillTx/>
                <a:latin typeface="Century Gothic" panose="020B0502020202020204" pitchFamily="34" charset="0"/>
                <a:ea typeface="+mn-ea"/>
                <a:cs typeface="+mn-cs"/>
              </a:rPr>
              <a:t>es</a:t>
            </a:r>
            <a:r>
              <a:rPr kumimoji="0" lang="en-GB" sz="2400" b="1"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t>, y </a:t>
            </a:r>
            <a:r>
              <a:rPr kumimoji="0" lang="en-GB" sz="2400" b="1" i="0" u="none" strike="noStrike" kern="1200" cap="none" spc="0" normalizeH="0" baseline="0" noProof="0" dirty="0" err="1">
                <a:ln>
                  <a:noFill/>
                </a:ln>
                <a:solidFill>
                  <a:srgbClr val="000066"/>
                </a:solidFill>
                <a:effectLst/>
                <a:uLnTx/>
                <a:uFillTx/>
                <a:latin typeface="Century Gothic" panose="020B0502020202020204" pitchFamily="34" charset="0"/>
                <a:ea typeface="+mn-ea"/>
                <a:cs typeface="+mn-cs"/>
              </a:rPr>
              <a:t>dónde</a:t>
            </a:r>
            <a:r>
              <a:rPr kumimoji="0" lang="en-GB" sz="2400" b="1"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0066"/>
                </a:solidFill>
                <a:effectLst/>
                <a:uLnTx/>
                <a:uFillTx/>
                <a:latin typeface="Century Gothic" panose="020B0502020202020204" pitchFamily="34" charset="0"/>
                <a:ea typeface="+mn-ea"/>
                <a:cs typeface="+mn-cs"/>
              </a:rPr>
              <a:t>está</a:t>
            </a:r>
            <a:r>
              <a:rPr kumimoji="0" lang="en-GB" sz="2400" b="1"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t>? </a:t>
            </a:r>
          </a:p>
        </p:txBody>
      </p:sp>
      <p:sp>
        <p:nvSpPr>
          <p:cNvPr id="33" name="TextBox 32"/>
          <p:cNvSpPr txBox="1"/>
          <p:nvPr/>
        </p:nvSpPr>
        <p:spPr>
          <a:xfrm>
            <a:off x="4436487" y="159583"/>
            <a:ext cx="45333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t>(What is it and where is it?)</a:t>
            </a:r>
          </a:p>
        </p:txBody>
      </p:sp>
      <p:pic>
        <p:nvPicPr>
          <p:cNvPr id="2050" name="Picture 2" descr="File:Cluedo Clue pack logo.png"/>
          <p:cNvPicPr>
            <a:picLocks noChangeAspect="1" noChangeArrowheads="1"/>
          </p:cNvPicPr>
          <p:nvPr/>
        </p:nvPicPr>
        <p:blipFill rotWithShape="1">
          <a:blip r:embed="rId8">
            <a:extLst>
              <a:ext uri="{28A0092B-C50C-407E-A947-70E740481C1C}">
                <a14:useLocalDpi xmlns:a14="http://schemas.microsoft.com/office/drawing/2010/main" val="0"/>
              </a:ext>
            </a:extLst>
          </a:blip>
          <a:srcRect r="890" b="51992"/>
          <a:stretch/>
        </p:blipFill>
        <p:spPr bwMode="auto">
          <a:xfrm>
            <a:off x="9971123" y="42435"/>
            <a:ext cx="2163151" cy="73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92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35" grpId="0" animBg="1"/>
      <p:bldP spid="36" grpId="0" animBg="1"/>
      <p:bldP spid="37" grpId="0" animBg="1"/>
      <p:bldP spid="38" grpId="0" animBg="1"/>
      <p:bldP spid="39" grpId="0" animBg="1"/>
      <p:bldP spid="40" grpId="0" animBg="1"/>
      <p:bldP spid="41" grpId="0" animBg="1"/>
      <p:bldP spid="42" grpId="0" animBg="1"/>
      <p:bldP spid="43" grpId="0" animBg="1"/>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729181" y="5898133"/>
            <a:ext cx="2378407" cy="400919"/>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hablar</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escuchar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499612" y="274922"/>
            <a:ext cx="11607976"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sng"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Partner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Say the </a:t>
            </a:r>
            <a:r>
              <a:rPr kumimoji="0" lang="en-GB" sz="2800" b="1"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start</a:t>
            </a: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of the sentence in Spanish to your partner.  </a:t>
            </a:r>
            <a:b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br>
            <a:b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br>
            <a:endPar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endParaRPr kumimoji="0" lang="en-GB" sz="2800" b="1" i="0" u="sng"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399" y="3075006"/>
            <a:ext cx="893625" cy="594415"/>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1767" y="5387454"/>
            <a:ext cx="893625" cy="71113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9979" y="5416634"/>
            <a:ext cx="675137" cy="88241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6195" y="5531872"/>
            <a:ext cx="838881" cy="873833"/>
          </a:xfrm>
          <a:prstGeom prst="rect">
            <a:avLst/>
          </a:prstGeom>
        </p:spPr>
      </p:pic>
      <p:sp>
        <p:nvSpPr>
          <p:cNvPr id="11" name="TextBox 10"/>
          <p:cNvSpPr txBox="1"/>
          <p:nvPr/>
        </p:nvSpPr>
        <p:spPr>
          <a:xfrm>
            <a:off x="7021740" y="6494075"/>
            <a:ext cx="23862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 / Nick Avery</a:t>
            </a:r>
          </a:p>
        </p:txBody>
      </p:sp>
      <p:sp>
        <p:nvSpPr>
          <p:cNvPr id="2" name="Rectangle 1">
            <a:extLst>
              <a:ext uri="{FF2B5EF4-FFF2-40B4-BE49-F238E27FC236}">
                <a16:creationId xmlns:a16="http://schemas.microsoft.com/office/drawing/2014/main" id="{F8E3A167-F214-4429-9291-C692AE596EB0}"/>
              </a:ext>
            </a:extLst>
          </p:cNvPr>
          <p:cNvSpPr/>
          <p:nvPr/>
        </p:nvSpPr>
        <p:spPr>
          <a:xfrm>
            <a:off x="461979" y="1197123"/>
            <a:ext cx="11730021"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Choose the word for ‘a’ carefully (either </a:t>
            </a:r>
            <a:r>
              <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un</a:t>
            </a: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or </a:t>
            </a:r>
            <a:r>
              <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una</a:t>
            </a: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depending on your picture.</a:t>
            </a: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3" name="Rectangle 2">
            <a:extLst>
              <a:ext uri="{FF2B5EF4-FFF2-40B4-BE49-F238E27FC236}">
                <a16:creationId xmlns:a16="http://schemas.microsoft.com/office/drawing/2014/main" id="{BDFE3C8A-D5DB-45E8-B97C-285D6608C03F}"/>
              </a:ext>
            </a:extLst>
          </p:cNvPr>
          <p:cNvSpPr/>
          <p:nvPr/>
        </p:nvSpPr>
        <p:spPr>
          <a:xfrm>
            <a:off x="461979" y="2115465"/>
            <a:ext cx="11607976"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Note: </a:t>
            </a:r>
            <a:r>
              <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un</a:t>
            </a: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is for masculine nouns and </a:t>
            </a:r>
            <a:r>
              <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una</a:t>
            </a: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is for feminine nouns. </a:t>
            </a:r>
            <a:b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b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Do not say the noun!</a:t>
            </a:r>
          </a:p>
        </p:txBody>
      </p:sp>
      <p:sp>
        <p:nvSpPr>
          <p:cNvPr id="10" name="Rectangle 9">
            <a:extLst>
              <a:ext uri="{FF2B5EF4-FFF2-40B4-BE49-F238E27FC236}">
                <a16:creationId xmlns:a16="http://schemas.microsoft.com/office/drawing/2014/main" id="{BE4CE86D-1BD0-42DC-A933-7A16F3D2937D}"/>
              </a:ext>
            </a:extLst>
          </p:cNvPr>
          <p:cNvSpPr/>
          <p:nvPr/>
        </p:nvSpPr>
        <p:spPr>
          <a:xfrm>
            <a:off x="2611613" y="3065226"/>
            <a:ext cx="383470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E.g.             ‘</a:t>
            </a:r>
            <a:r>
              <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Es una</a:t>
            </a: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2" name="Rectangle 11">
            <a:extLst>
              <a:ext uri="{FF2B5EF4-FFF2-40B4-BE49-F238E27FC236}">
                <a16:creationId xmlns:a16="http://schemas.microsoft.com/office/drawing/2014/main" id="{BF8191FE-F822-4F42-B848-5B1B7AB899C8}"/>
              </a:ext>
            </a:extLst>
          </p:cNvPr>
          <p:cNvSpPr/>
          <p:nvPr/>
        </p:nvSpPr>
        <p:spPr>
          <a:xfrm>
            <a:off x="925740" y="5575372"/>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E.g.  </a:t>
            </a:r>
          </a:p>
        </p:txBody>
      </p:sp>
      <p:sp>
        <p:nvSpPr>
          <p:cNvPr id="13" name="Rectangle 12">
            <a:extLst>
              <a:ext uri="{FF2B5EF4-FFF2-40B4-BE49-F238E27FC236}">
                <a16:creationId xmlns:a16="http://schemas.microsoft.com/office/drawing/2014/main" id="{81110084-4529-4AE7-B4B3-60439618D107}"/>
              </a:ext>
            </a:extLst>
          </p:cNvPr>
          <p:cNvSpPr/>
          <p:nvPr/>
        </p:nvSpPr>
        <p:spPr>
          <a:xfrm>
            <a:off x="499612" y="3570775"/>
            <a:ext cx="1228211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sng"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Partner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Listen carefully to the sentence starter (‘</a:t>
            </a:r>
            <a:r>
              <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Es un</a:t>
            </a: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or ‘</a:t>
            </a:r>
            <a:r>
              <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Es una</a:t>
            </a: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4" name="Rectangle 13">
            <a:extLst>
              <a:ext uri="{FF2B5EF4-FFF2-40B4-BE49-F238E27FC236}">
                <a16:creationId xmlns:a16="http://schemas.microsoft.com/office/drawing/2014/main" id="{0FDDC3BB-93A7-45AF-BBF1-33AAAECF9ECC}"/>
              </a:ext>
            </a:extLst>
          </p:cNvPr>
          <p:cNvSpPr/>
          <p:nvPr/>
        </p:nvSpPr>
        <p:spPr>
          <a:xfrm>
            <a:off x="461979" y="4402264"/>
            <a:ext cx="1086863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Tick which picture is being described. </a:t>
            </a: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5" name="Rectangle 14">
            <a:extLst>
              <a:ext uri="{FF2B5EF4-FFF2-40B4-BE49-F238E27FC236}">
                <a16:creationId xmlns:a16="http://schemas.microsoft.com/office/drawing/2014/main" id="{38BC2A9D-8821-4F95-B30F-D13C4B3C8CCF}"/>
              </a:ext>
            </a:extLst>
          </p:cNvPr>
          <p:cNvSpPr/>
          <p:nvPr/>
        </p:nvSpPr>
        <p:spPr>
          <a:xfrm>
            <a:off x="499611" y="4879317"/>
            <a:ext cx="1228210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Choose between a masculine noun and a feminine noun.</a:t>
            </a:r>
          </a:p>
        </p:txBody>
      </p:sp>
    </p:spTree>
    <p:extLst>
      <p:ext uri="{BB962C8B-B14F-4D97-AF65-F5344CB8AC3E}">
        <p14:creationId xmlns:p14="http://schemas.microsoft.com/office/powerpoint/2010/main" val="195028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274405"/>
            <a:ext cx="5303520" cy="6001643"/>
          </a:xfrm>
          <a:prstGeom prst="rect">
            <a:avLst/>
          </a:prstGeom>
          <a:noFill/>
          <a:ln w="28575">
            <a:solidFill>
              <a:schemeClr val="accent5">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Partner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_____</a:t>
            </a: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2)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3)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4)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5)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 name="TextBox 4"/>
          <p:cNvSpPr txBox="1"/>
          <p:nvPr/>
        </p:nvSpPr>
        <p:spPr>
          <a:xfrm>
            <a:off x="5828707" y="274404"/>
            <a:ext cx="5303520" cy="6001643"/>
          </a:xfrm>
          <a:prstGeom prst="rect">
            <a:avLst/>
          </a:prstGeom>
          <a:noFill/>
          <a:ln w="28575">
            <a:solidFill>
              <a:schemeClr val="accent5">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Partner 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2)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4)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7872" y="1252999"/>
            <a:ext cx="1231362" cy="75871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6039" y="2223762"/>
            <a:ext cx="1175445" cy="79930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8518" y="5264700"/>
            <a:ext cx="910485" cy="91048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6719" y="3161016"/>
            <a:ext cx="1272515" cy="95438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6795" y="4172363"/>
            <a:ext cx="842439" cy="95863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9352" y="1240121"/>
            <a:ext cx="1231362" cy="758719"/>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45067" y="1097522"/>
            <a:ext cx="1252660" cy="659734"/>
          </a:xfrm>
          <a:prstGeom prst="rect">
            <a:avLst/>
          </a:prstGeom>
        </p:spPr>
      </p:pic>
      <p:pic>
        <p:nvPicPr>
          <p:cNvPr id="13" name="Picture 12"/>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95263" y="3112958"/>
            <a:ext cx="1339996" cy="882383"/>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57084" y="1817457"/>
            <a:ext cx="806182" cy="1053696"/>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57652" y="4331981"/>
            <a:ext cx="893625" cy="711139"/>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652" y="2096348"/>
            <a:ext cx="1175445" cy="799303"/>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35140" y="3023065"/>
            <a:ext cx="1272515" cy="954386"/>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46887" y="4172362"/>
            <a:ext cx="842439" cy="958639"/>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10492">
            <a:off x="9116155" y="5243493"/>
            <a:ext cx="910485" cy="910485"/>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48703" y="5444739"/>
            <a:ext cx="1252660" cy="659734"/>
          </a:xfrm>
          <a:prstGeom prst="rect">
            <a:avLst/>
          </a:prstGeom>
        </p:spPr>
      </p:pic>
      <p:sp>
        <p:nvSpPr>
          <p:cNvPr id="3" name="Rectangle 2"/>
          <p:cNvSpPr/>
          <p:nvPr/>
        </p:nvSpPr>
        <p:spPr>
          <a:xfrm>
            <a:off x="8173665" y="1451972"/>
            <a:ext cx="515589" cy="476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 name="Rectangle 20"/>
          <p:cNvSpPr/>
          <p:nvPr/>
        </p:nvSpPr>
        <p:spPr>
          <a:xfrm>
            <a:off x="10389952" y="1471252"/>
            <a:ext cx="515589" cy="476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2" name="Rectangle 21"/>
          <p:cNvSpPr/>
          <p:nvPr/>
        </p:nvSpPr>
        <p:spPr>
          <a:xfrm>
            <a:off x="8169635" y="2426633"/>
            <a:ext cx="515589" cy="476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3" name="Rectangle 22"/>
          <p:cNvSpPr/>
          <p:nvPr/>
        </p:nvSpPr>
        <p:spPr>
          <a:xfrm>
            <a:off x="10374025" y="2415290"/>
            <a:ext cx="515589" cy="476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4" name="Rectangle 23"/>
          <p:cNvSpPr/>
          <p:nvPr/>
        </p:nvSpPr>
        <p:spPr>
          <a:xfrm>
            <a:off x="8177405" y="3458818"/>
            <a:ext cx="515589" cy="476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Rectangle 24"/>
          <p:cNvSpPr/>
          <p:nvPr/>
        </p:nvSpPr>
        <p:spPr>
          <a:xfrm>
            <a:off x="10368629" y="3458818"/>
            <a:ext cx="515589" cy="476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6" name="Rectangle 25"/>
          <p:cNvSpPr/>
          <p:nvPr/>
        </p:nvSpPr>
        <p:spPr>
          <a:xfrm>
            <a:off x="8177405" y="4566252"/>
            <a:ext cx="515589" cy="476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7" name="Rectangle 26"/>
          <p:cNvSpPr/>
          <p:nvPr/>
        </p:nvSpPr>
        <p:spPr>
          <a:xfrm>
            <a:off x="10347746" y="4556176"/>
            <a:ext cx="515589" cy="476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8" name="Rectangle 27"/>
          <p:cNvSpPr/>
          <p:nvPr/>
        </p:nvSpPr>
        <p:spPr>
          <a:xfrm>
            <a:off x="8183439" y="5536172"/>
            <a:ext cx="515589" cy="476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9" name="Rectangle 28"/>
          <p:cNvSpPr/>
          <p:nvPr/>
        </p:nvSpPr>
        <p:spPr>
          <a:xfrm>
            <a:off x="10358269" y="5536172"/>
            <a:ext cx="515589" cy="476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2" name="TextBox 31"/>
          <p:cNvSpPr txBox="1"/>
          <p:nvPr/>
        </p:nvSpPr>
        <p:spPr>
          <a:xfrm>
            <a:off x="7021740" y="6494075"/>
            <a:ext cx="23862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 / Nick Avery</a:t>
            </a:r>
          </a:p>
        </p:txBody>
      </p:sp>
    </p:spTree>
    <p:extLst>
      <p:ext uri="{BB962C8B-B14F-4D97-AF65-F5344CB8AC3E}">
        <p14:creationId xmlns:p14="http://schemas.microsoft.com/office/powerpoint/2010/main" val="1059741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376755" y="131094"/>
            <a:ext cx="2378407" cy="400919"/>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hablar</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escuchar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503099" y="797510"/>
            <a:ext cx="11551920"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sng"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Now swap roles!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sng"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Partner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Say the start of the sentence in Spanish to your partner.  </a:t>
            </a:r>
            <a:b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b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Choose the word for ‘a’ carefully (either </a:t>
            </a:r>
            <a:r>
              <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un</a:t>
            </a: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or </a:t>
            </a:r>
            <a:r>
              <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una</a:t>
            </a: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depending on your picture.</a:t>
            </a:r>
            <a:b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b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Remember: </a:t>
            </a:r>
            <a:r>
              <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un</a:t>
            </a: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is for </a:t>
            </a:r>
            <a:r>
              <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masculine</a:t>
            </a: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nouns and </a:t>
            </a:r>
            <a:r>
              <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una</a:t>
            </a: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is for </a:t>
            </a:r>
            <a:r>
              <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feminine</a:t>
            </a: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nouns.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sng"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Partner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Listen carefully to your partner.  </a:t>
            </a:r>
            <a:b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b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Tick the picture being described.  </a:t>
            </a:r>
            <a:b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b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Choose between a masculine noun and a feminine noun.</a:t>
            </a:r>
          </a:p>
        </p:txBody>
      </p:sp>
      <p:sp>
        <p:nvSpPr>
          <p:cNvPr id="7" name="TextBox 6"/>
          <p:cNvSpPr txBox="1"/>
          <p:nvPr/>
        </p:nvSpPr>
        <p:spPr>
          <a:xfrm>
            <a:off x="7021740" y="6494075"/>
            <a:ext cx="23862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 / Nick Avery</a:t>
            </a:r>
          </a:p>
        </p:txBody>
      </p:sp>
    </p:spTree>
    <p:extLst>
      <p:ext uri="{BB962C8B-B14F-4D97-AF65-F5344CB8AC3E}">
        <p14:creationId xmlns:p14="http://schemas.microsoft.com/office/powerpoint/2010/main" val="1616239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85750" y="274404"/>
            <a:ext cx="10846477" cy="6001644"/>
            <a:chOff x="285750" y="274404"/>
            <a:chExt cx="10846477" cy="6001644"/>
          </a:xfrm>
        </p:grpSpPr>
        <p:sp>
          <p:nvSpPr>
            <p:cNvPr id="2" name="TextBox 1"/>
            <p:cNvSpPr txBox="1"/>
            <p:nvPr/>
          </p:nvSpPr>
          <p:spPr>
            <a:xfrm>
              <a:off x="285750" y="274405"/>
              <a:ext cx="5303520" cy="6001643"/>
            </a:xfrm>
            <a:prstGeom prst="rect">
              <a:avLst/>
            </a:prstGeom>
            <a:noFill/>
            <a:ln w="28575">
              <a:solidFill>
                <a:schemeClr val="accent5">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Partner 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_____</a:t>
              </a: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2)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3)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4)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5)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 name="TextBox 4"/>
            <p:cNvSpPr txBox="1"/>
            <p:nvPr/>
          </p:nvSpPr>
          <p:spPr>
            <a:xfrm>
              <a:off x="5828707" y="274404"/>
              <a:ext cx="5303520" cy="6001643"/>
            </a:xfrm>
            <a:prstGeom prst="rect">
              <a:avLst/>
            </a:prstGeom>
            <a:noFill/>
            <a:ln w="28575">
              <a:solidFill>
                <a:schemeClr val="accent5">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Partner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2)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4)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105" y="4296910"/>
              <a:ext cx="910485" cy="91048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0246" y="1327961"/>
              <a:ext cx="1252660" cy="65973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2478" y="1987695"/>
              <a:ext cx="806182" cy="1053696"/>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78861" y="2242088"/>
              <a:ext cx="1175445" cy="799303"/>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05829" y="3126757"/>
              <a:ext cx="1272515" cy="954386"/>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46887" y="4172362"/>
              <a:ext cx="842439" cy="958639"/>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8703" y="5444739"/>
              <a:ext cx="1252660" cy="659734"/>
            </a:xfrm>
            <a:prstGeom prst="rect">
              <a:avLst/>
            </a:prstGeom>
          </p:spPr>
        </p:pic>
        <p:sp>
          <p:nvSpPr>
            <p:cNvPr id="3" name="Rectangle 2"/>
            <p:cNvSpPr/>
            <p:nvPr/>
          </p:nvSpPr>
          <p:spPr>
            <a:xfrm>
              <a:off x="8173665" y="1451972"/>
              <a:ext cx="515589" cy="476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 name="Rectangle 20"/>
            <p:cNvSpPr/>
            <p:nvPr/>
          </p:nvSpPr>
          <p:spPr>
            <a:xfrm>
              <a:off x="10389952" y="1471252"/>
              <a:ext cx="515589" cy="476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2" name="Rectangle 21"/>
            <p:cNvSpPr/>
            <p:nvPr/>
          </p:nvSpPr>
          <p:spPr>
            <a:xfrm>
              <a:off x="8169635" y="2426633"/>
              <a:ext cx="515589" cy="476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3" name="Rectangle 22"/>
            <p:cNvSpPr/>
            <p:nvPr/>
          </p:nvSpPr>
          <p:spPr>
            <a:xfrm>
              <a:off x="10374025" y="2415290"/>
              <a:ext cx="515589" cy="476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4" name="Rectangle 23"/>
            <p:cNvSpPr/>
            <p:nvPr/>
          </p:nvSpPr>
          <p:spPr>
            <a:xfrm>
              <a:off x="8177405" y="3458818"/>
              <a:ext cx="515589" cy="476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Rectangle 24"/>
            <p:cNvSpPr/>
            <p:nvPr/>
          </p:nvSpPr>
          <p:spPr>
            <a:xfrm>
              <a:off x="10368629" y="3458818"/>
              <a:ext cx="515589" cy="476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6" name="Rectangle 25"/>
            <p:cNvSpPr/>
            <p:nvPr/>
          </p:nvSpPr>
          <p:spPr>
            <a:xfrm>
              <a:off x="8177405" y="4566252"/>
              <a:ext cx="515589" cy="476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7" name="Rectangle 26"/>
            <p:cNvSpPr/>
            <p:nvPr/>
          </p:nvSpPr>
          <p:spPr>
            <a:xfrm>
              <a:off x="10347746" y="4556176"/>
              <a:ext cx="515589" cy="476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8" name="Rectangle 27"/>
            <p:cNvSpPr/>
            <p:nvPr/>
          </p:nvSpPr>
          <p:spPr>
            <a:xfrm>
              <a:off x="8183439" y="5536172"/>
              <a:ext cx="515589" cy="476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9" name="Rectangle 28"/>
            <p:cNvSpPr/>
            <p:nvPr/>
          </p:nvSpPr>
          <p:spPr>
            <a:xfrm>
              <a:off x="10358269" y="5536172"/>
              <a:ext cx="515589" cy="476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30" name="Picture 29"/>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78016" y="1129335"/>
              <a:ext cx="1339996" cy="882383"/>
            </a:xfrm>
            <a:prstGeom prst="rect">
              <a:avLst/>
            </a:prstGeom>
          </p:spPr>
        </p:pic>
        <p:pic>
          <p:nvPicPr>
            <p:cNvPr id="31" name="Picture 30"/>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67659" y="1249214"/>
              <a:ext cx="1339996" cy="882383"/>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1763" y="2073061"/>
              <a:ext cx="806182" cy="1053696"/>
            </a:xfrm>
            <a:prstGeom prst="rect">
              <a:avLst/>
            </a:prstGeom>
          </p:spPr>
        </p:pic>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3947" y="3357463"/>
              <a:ext cx="893625" cy="711139"/>
            </a:xfrm>
            <a:prstGeom prst="rect">
              <a:avLst/>
            </a:prstGeom>
          </p:spPr>
        </p:pic>
        <p:pic>
          <p:nvPicPr>
            <p:cNvPr id="34" name="Picture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95701" y="3393355"/>
              <a:ext cx="893625" cy="711139"/>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4527" y="4250408"/>
              <a:ext cx="910485" cy="910485"/>
            </a:xfrm>
            <a:prstGeom prst="rect">
              <a:avLst/>
            </a:prstGeom>
          </p:spPr>
        </p:pic>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510" y="5400601"/>
              <a:ext cx="1252660" cy="659734"/>
            </a:xfrm>
            <a:prstGeom prst="rect">
              <a:avLst/>
            </a:prstGeom>
          </p:spPr>
        </p:pic>
        <p:pic>
          <p:nvPicPr>
            <p:cNvPr id="37" name="Picture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55306" y="5345754"/>
              <a:ext cx="1231362" cy="758719"/>
            </a:xfrm>
            <a:prstGeom prst="rect">
              <a:avLst/>
            </a:prstGeom>
          </p:spPr>
        </p:pic>
      </p:grpSp>
      <p:sp>
        <p:nvSpPr>
          <p:cNvPr id="39" name="TextBox 38"/>
          <p:cNvSpPr txBox="1"/>
          <p:nvPr/>
        </p:nvSpPr>
        <p:spPr>
          <a:xfrm>
            <a:off x="7021740" y="6494075"/>
            <a:ext cx="23862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 / Nick Avery</a:t>
            </a:r>
          </a:p>
        </p:txBody>
      </p:sp>
    </p:spTree>
    <p:extLst>
      <p:ext uri="{BB962C8B-B14F-4D97-AF65-F5344CB8AC3E}">
        <p14:creationId xmlns:p14="http://schemas.microsoft.com/office/powerpoint/2010/main" val="357318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083" y="58222"/>
            <a:ext cx="11897842"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GB" sz="26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Dónde</a:t>
            </a:r>
            <a:r>
              <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26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está</a:t>
            </a:r>
            <a:r>
              <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Snapcat?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You see Snapcat everywhere you go on holiday! Write descriptions in Spanish of where he is in each picture.  Choose the word for </a:t>
            </a:r>
            <a:r>
              <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 </a:t>
            </a:r>
            <a:r>
              <a:rPr kumimoji="0" lang="en-GB" sz="26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carefully.</a:t>
            </a:r>
          </a:p>
        </p:txBody>
      </p:sp>
      <p:sp>
        <p:nvSpPr>
          <p:cNvPr id="4" name="Rounded Rectangle 3"/>
          <p:cNvSpPr/>
          <p:nvPr/>
        </p:nvSpPr>
        <p:spPr>
          <a:xfrm>
            <a:off x="10468812" y="5900191"/>
            <a:ext cx="1681395" cy="400919"/>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escribir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868" b="13257"/>
          <a:stretch/>
        </p:blipFill>
        <p:spPr>
          <a:xfrm>
            <a:off x="498024" y="1508912"/>
            <a:ext cx="2081940" cy="177135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6460" t="19966" r="11499" b="5360"/>
          <a:stretch/>
        </p:blipFill>
        <p:spPr>
          <a:xfrm>
            <a:off x="5429826" y="2127684"/>
            <a:ext cx="2110538" cy="2187668"/>
          </a:xfrm>
          <a:prstGeom prst="rect">
            <a:avLst/>
          </a:prstGeom>
        </p:spPr>
      </p:pic>
      <p:grpSp>
        <p:nvGrpSpPr>
          <p:cNvPr id="18" name="Group 17"/>
          <p:cNvGrpSpPr/>
          <p:nvPr/>
        </p:nvGrpSpPr>
        <p:grpSpPr>
          <a:xfrm>
            <a:off x="1973233" y="4174706"/>
            <a:ext cx="2458341" cy="1675476"/>
            <a:chOff x="1031699" y="3883838"/>
            <a:chExt cx="2797961" cy="2108250"/>
          </a:xfrm>
        </p:grpSpPr>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1699" y="4149640"/>
              <a:ext cx="2797961" cy="1842448"/>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405982">
              <a:off x="1524589" y="3883838"/>
              <a:ext cx="1192526" cy="894394"/>
            </a:xfrm>
            <a:prstGeom prst="rect">
              <a:avLst/>
            </a:prstGeom>
          </p:spPr>
        </p:pic>
      </p:grpSp>
      <p:grpSp>
        <p:nvGrpSpPr>
          <p:cNvPr id="16" name="Group 15"/>
          <p:cNvGrpSpPr/>
          <p:nvPr/>
        </p:nvGrpSpPr>
        <p:grpSpPr>
          <a:xfrm>
            <a:off x="8991093" y="1442706"/>
            <a:ext cx="2661386" cy="1575556"/>
            <a:chOff x="8418155" y="1994586"/>
            <a:chExt cx="2919891" cy="1799126"/>
          </a:xfrm>
        </p:grpSpPr>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8155" y="1994586"/>
              <a:ext cx="2919891" cy="1799126"/>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14661">
              <a:off x="8881306" y="2464864"/>
              <a:ext cx="1395180" cy="734795"/>
            </a:xfrm>
            <a:prstGeom prst="rect">
              <a:avLst/>
            </a:prstGeom>
          </p:spPr>
        </p:pic>
      </p:grpSp>
      <p:grpSp>
        <p:nvGrpSpPr>
          <p:cNvPr id="17" name="Group 16"/>
          <p:cNvGrpSpPr/>
          <p:nvPr/>
        </p:nvGrpSpPr>
        <p:grpSpPr>
          <a:xfrm>
            <a:off x="7505721" y="4527504"/>
            <a:ext cx="2652739" cy="1372687"/>
            <a:chOff x="6242413" y="4576237"/>
            <a:chExt cx="3208581" cy="1689852"/>
          </a:xfrm>
        </p:grpSpPr>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42413" y="4576237"/>
              <a:ext cx="3208581" cy="1689852"/>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338379">
              <a:off x="6560959" y="4902024"/>
              <a:ext cx="1149384" cy="770087"/>
            </a:xfrm>
            <a:prstGeom prst="rect">
              <a:avLst/>
            </a:prstGeom>
          </p:spPr>
        </p:pic>
      </p:grpSp>
      <p:sp>
        <p:nvSpPr>
          <p:cNvPr id="19" name="TextBox 18"/>
          <p:cNvSpPr txBox="1"/>
          <p:nvPr/>
        </p:nvSpPr>
        <p:spPr>
          <a:xfrm>
            <a:off x="-31258" y="3202042"/>
            <a:ext cx="526571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Está</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en</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una</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bicicleta</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21" name="TextBox 20"/>
          <p:cNvSpPr txBox="1"/>
          <p:nvPr/>
        </p:nvSpPr>
        <p:spPr>
          <a:xfrm>
            <a:off x="4560924" y="3848094"/>
            <a:ext cx="489571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Está</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en</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un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barco</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22" name="TextBox 21"/>
          <p:cNvSpPr txBox="1"/>
          <p:nvPr/>
        </p:nvSpPr>
        <p:spPr>
          <a:xfrm>
            <a:off x="7913018" y="3017075"/>
            <a:ext cx="42371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Está</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en</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una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cama</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23" name="TextBox 22"/>
          <p:cNvSpPr txBox="1"/>
          <p:nvPr/>
        </p:nvSpPr>
        <p:spPr>
          <a:xfrm>
            <a:off x="1161072" y="5850735"/>
            <a:ext cx="63792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Está</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en</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una</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casa.</a:t>
            </a:r>
          </a:p>
        </p:txBody>
      </p:sp>
      <p:sp>
        <p:nvSpPr>
          <p:cNvPr id="24" name="TextBox 23"/>
          <p:cNvSpPr txBox="1"/>
          <p:nvPr/>
        </p:nvSpPr>
        <p:spPr>
          <a:xfrm>
            <a:off x="6672723" y="5775180"/>
            <a:ext cx="489571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Está</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en</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un libro.</a:t>
            </a:r>
          </a:p>
        </p:txBody>
      </p:sp>
      <p:sp>
        <p:nvSpPr>
          <p:cNvPr id="25" name="TextBox 24"/>
          <p:cNvSpPr txBox="1"/>
          <p:nvPr/>
        </p:nvSpPr>
        <p:spPr>
          <a:xfrm>
            <a:off x="7021740" y="6494075"/>
            <a:ext cx="23862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 / Nick Avery</a:t>
            </a:r>
          </a:p>
        </p:txBody>
      </p:sp>
    </p:spTree>
    <p:extLst>
      <p:ext uri="{BB962C8B-B14F-4D97-AF65-F5344CB8AC3E}">
        <p14:creationId xmlns:p14="http://schemas.microsoft.com/office/powerpoint/2010/main" val="106185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4"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908</Words>
  <Application>Microsoft Office PowerPoint</Application>
  <PresentationFormat>Widescreen</PresentationFormat>
  <Paragraphs>212</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Tw Cen MT</vt:lpstr>
      <vt:lpstr>1_Office Theme</vt:lpstr>
      <vt:lpstr>PowerPoint Presentation</vt:lpstr>
      <vt:lpstr>Gender in Spanish</vt:lpstr>
      <vt:lpstr>Lire</vt:lpstr>
      <vt:lpstr>Lire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1</cp:revision>
  <dcterms:created xsi:type="dcterms:W3CDTF">2019-09-19T14:05:29Z</dcterms:created>
  <dcterms:modified xsi:type="dcterms:W3CDTF">2019-09-19T14:06:26Z</dcterms:modified>
</cp:coreProperties>
</file>