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90A70-17B9-475B-85E8-434C3F73F7CB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154F1-152C-4BBC-AF96-68A968FF30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5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2843D9-4757-4631-B0CD-BAA271821DF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The first slide</a:t>
            </a:r>
            <a:r>
              <a:rPr lang="en-GB" baseline="0" dirty="0" smtClean="0"/>
              <a:t> features the animated summary of the present tense third person singular and plural forms for –ER verbs.</a:t>
            </a:r>
            <a:endParaRPr dirty="0"/>
          </a:p>
        </p:txBody>
      </p:sp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5714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reading exercise on the following (animated) slides requires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learner to pay attention to the difference between the present tense third person singular and plural forms (-ER verbs only), as the verb is the only means of obtaining the correct answer.</a:t>
            </a:r>
            <a:b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NB: There is no listening for –ER verbs in s/he and they as the forms sound the same.</a:t>
            </a:r>
            <a:endParaRPr lang="en-GB" b="0" dirty="0" smtClean="0">
              <a:effectLst/>
            </a:endParaRPr>
          </a:p>
        </p:txBody>
      </p:sp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067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to model the task, with the example.</a:t>
            </a:r>
            <a:b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complete the task, students can either number 1-12 in their books, and write T (traveller) or A (agent), plus PT (probably true) or W (weird), or alternatively there is a word version of the activity.</a:t>
            </a:r>
          </a:p>
          <a:p>
            <a:endParaRPr lang="en-GB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Frequency</a:t>
            </a:r>
            <a:endParaRPr kumimoji="0" lang="fr-FR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Verb frequency rankings (1 is the most common word in French):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entrer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(337); poser (218); donner (46);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montrer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(108);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recommander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(1988);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décider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(165);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oublier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(504);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arriver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(174);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visiter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(1378);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achèter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(); </a:t>
            </a: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rester [100]; travailler (290).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Source: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Londsale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D., &amp; Le Bras, Y.  (2009). </a:t>
            </a:r>
            <a:r>
              <a:rPr kumimoji="0" lang="en-GB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Frequency Dictionary of French: Core vocabulary for learners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London: Routledge.</a:t>
            </a:r>
          </a:p>
          <a:p>
            <a:endParaRPr lang="en-GB" b="0" dirty="0" smtClean="0">
              <a:effectLst/>
            </a:endParaRPr>
          </a:p>
        </p:txBody>
      </p:sp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8212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 slides for whole class feedback.</a:t>
            </a:r>
            <a:endParaRPr lang="en-GB" b="0" dirty="0" smtClean="0">
              <a:effectLst/>
            </a:endParaRPr>
          </a:p>
        </p:txBody>
      </p:sp>
      <p:sp>
        <p:nvSpPr>
          <p:cNvPr id="74" name="Google Shape;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945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018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11/05/2019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2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11/05/2019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77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05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53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071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7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31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59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>
                <a:solidFill>
                  <a:prstClr val="black"/>
                </a:solidFill>
              </a:rPr>
              <a:t>Stephen Owen; Emma Marsden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54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>
                <a:solidFill>
                  <a:prstClr val="black"/>
                </a:solidFill>
              </a:rPr>
              <a:t>Stephen Owen; Emma Marsden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1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1878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>
                <a:solidFill>
                  <a:prstClr val="black"/>
                </a:solidFill>
              </a:rPr>
              <a:t>Stephen Owen; Emma Marsden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35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>
                <a:solidFill>
                  <a:prstClr val="black"/>
                </a:solidFill>
              </a:rPr>
              <a:t>Stephen Owen; Emma Marsden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73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GB" smtClean="0">
                <a:solidFill>
                  <a:prstClr val="black"/>
                </a:solidFill>
              </a:rPr>
              <a:t>Stephen Owen; Emma Marsden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28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987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2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7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1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11/05/2019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6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11/05/2019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77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11/05/2019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37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5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9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e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E3EAFD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34885" y="1490008"/>
            <a:ext cx="90404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6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Talking about others: </a:t>
            </a:r>
            <a:r>
              <a:rPr lang="en-GB" sz="6000" b="1" i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il</a:t>
            </a:r>
            <a:r>
              <a:rPr lang="en-GB" sz="6000" b="1" i="1" dirty="0">
                <a:solidFill>
                  <a:prstClr val="white"/>
                </a:solidFill>
                <a:latin typeface="Century Gothic" panose="020B0502020202020204" pitchFamily="34" charset="0"/>
              </a:rPr>
              <a:t>/</a:t>
            </a:r>
            <a:r>
              <a:rPr lang="en-GB" sz="6000" b="1" i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elle</a:t>
            </a:r>
            <a:r>
              <a:rPr lang="en-GB" sz="6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 </a:t>
            </a:r>
            <a:r>
              <a:rPr lang="en-GB" sz="6000" dirty="0">
                <a:solidFill>
                  <a:prstClr val="white"/>
                </a:solidFill>
                <a:latin typeface="Century Gothic" panose="020B0502020202020204" pitchFamily="34" charset="0"/>
              </a:rPr>
              <a:t>and</a:t>
            </a:r>
            <a:r>
              <a:rPr lang="en-GB" sz="6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i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ils</a:t>
            </a:r>
            <a:r>
              <a:rPr lang="en-GB" sz="6000" b="1" i="1" dirty="0">
                <a:solidFill>
                  <a:prstClr val="white"/>
                </a:solidFill>
                <a:latin typeface="Century Gothic" panose="020B0502020202020204" pitchFamily="34" charset="0"/>
              </a:rPr>
              <a:t>/</a:t>
            </a:r>
            <a:r>
              <a:rPr lang="en-GB" sz="6000" b="1" i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elles</a:t>
            </a:r>
            <a:endParaRPr lang="en-GB" sz="4000" i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95111" y="3301204"/>
            <a:ext cx="5320595" cy="8493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‘s/he’ and ‘they’</a:t>
            </a:r>
            <a:endParaRPr lang="en-GB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106092" y="1936284"/>
            <a:ext cx="1823204" cy="523220"/>
          </a:xfrm>
          <a:prstGeom prst="rect">
            <a:avLst/>
          </a:prstGeom>
          <a:solidFill>
            <a:srgbClr val="02456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Century Gothic" panose="020B0502020202020204" pitchFamily="34" charset="0"/>
              </a:rPr>
              <a:t>-ER verbs</a:t>
            </a:r>
            <a:endParaRPr lang="en-GB" sz="28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5036" y="384616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For 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regular  –ER verbs: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6077" y="5200998"/>
            <a:ext cx="8903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joue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	 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     </a:t>
            </a:r>
            <a:r>
              <a:rPr lang="en-GB" sz="2800" dirty="0">
                <a:solidFill>
                  <a:srgbClr val="02456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	</a:t>
            </a:r>
            <a:r>
              <a:rPr lang="en-GB" sz="2800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jou</a:t>
            </a:r>
            <a:r>
              <a:rPr lang="en-GB" sz="2800" b="1" dirty="0" err="1">
                <a:solidFill>
                  <a:srgbClr val="E56700"/>
                </a:solidFill>
                <a:latin typeface="Century Gothic" panose="020B0502020202020204" pitchFamily="34" charset="0"/>
              </a:rPr>
              <a:t>ent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 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	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(these </a:t>
            </a:r>
            <a:r>
              <a:rPr lang="en-GB" sz="2800" i="1" dirty="0">
                <a:solidFill>
                  <a:srgbClr val="02456F"/>
                </a:solidFill>
                <a:latin typeface="Century Gothic" panose="020B0502020202020204" pitchFamily="34" charset="0"/>
              </a:rPr>
              <a:t>sound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 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the same)</a:t>
            </a:r>
            <a:endParaRPr lang="en-GB" sz="28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6077" y="4587402"/>
            <a:ext cx="465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il</a:t>
            </a:r>
            <a:r>
              <a:rPr lang="en-GB" sz="28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/</a:t>
            </a:r>
            <a:r>
              <a:rPr lang="en-GB" sz="2800" b="1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elle</a:t>
            </a:r>
            <a:r>
              <a:rPr lang="en-GB" sz="28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 		</a:t>
            </a:r>
            <a:r>
              <a:rPr lang="en-GB" sz="2800" b="1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ils</a:t>
            </a:r>
            <a:r>
              <a:rPr lang="en-GB" sz="28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/</a:t>
            </a:r>
            <a:r>
              <a:rPr lang="en-GB" sz="2800" b="1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elles</a:t>
            </a:r>
            <a:endParaRPr lang="en-GB" sz="28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7147" y="1196964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il</a:t>
            </a:r>
            <a:r>
              <a:rPr lang="en-GB" sz="40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    </a:t>
            </a:r>
            <a:r>
              <a:rPr lang="en-GB" sz="4000" b="1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elle</a:t>
            </a:r>
            <a:r>
              <a:rPr lang="en-GB" sz="4000" dirty="0">
                <a:solidFill>
                  <a:srgbClr val="02456F"/>
                </a:solidFill>
                <a:latin typeface="Century Gothic" panose="020B0502020202020204" pitchFamily="34" charset="0"/>
              </a:rPr>
              <a:t>              </a:t>
            </a:r>
            <a:r>
              <a:rPr lang="en-GB" sz="4000" b="1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ils</a:t>
            </a:r>
            <a:r>
              <a:rPr lang="en-GB" sz="40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    </a:t>
            </a:r>
            <a:r>
              <a:rPr lang="en-GB" sz="4000" b="1" dirty="0" err="1">
                <a:solidFill>
                  <a:srgbClr val="02456F"/>
                </a:solidFill>
                <a:latin typeface="Century Gothic" panose="020B0502020202020204" pitchFamily="34" charset="0"/>
              </a:rPr>
              <a:t>elles</a:t>
            </a:r>
            <a:endParaRPr lang="en-GB" sz="40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			</a:t>
            </a:r>
            <a:endParaRPr lang="en-GB" sz="24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3458" y="2429193"/>
            <a:ext cx="11185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When we want to talk about </a:t>
            </a:r>
            <a:r>
              <a:rPr lang="en-GB" sz="28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more than one person (they)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,</a:t>
            </a:r>
            <a:r>
              <a:rPr lang="en-GB" sz="28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rather than one person (</a:t>
            </a:r>
            <a:r>
              <a:rPr lang="en-GB" sz="28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he/she</a:t>
            </a:r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)…</a:t>
            </a:r>
            <a:endParaRPr lang="en-GB" sz="2800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905"/>
            <a:ext cx="8369449" cy="867128"/>
          </a:xfrm>
          <a:prstGeom prst="rect">
            <a:avLst/>
          </a:prstGeom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51548" y="215134"/>
            <a:ext cx="7511078" cy="707849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Talking about others: </a:t>
            </a:r>
            <a:r>
              <a:rPr lang="en-GB" sz="2800" b="1" i="1" dirty="0" err="1" smtClean="0">
                <a:solidFill>
                  <a:schemeClr val="bg1"/>
                </a:solidFill>
              </a:rPr>
              <a:t>il</a:t>
            </a:r>
            <a:r>
              <a:rPr lang="en-GB" sz="2800" b="1" i="1" dirty="0" smtClean="0">
                <a:solidFill>
                  <a:schemeClr val="bg1"/>
                </a:solidFill>
              </a:rPr>
              <a:t>/</a:t>
            </a:r>
            <a:r>
              <a:rPr lang="en-GB" sz="2800" b="1" i="1" dirty="0" err="1" smtClean="0">
                <a:solidFill>
                  <a:schemeClr val="bg1"/>
                </a:solidFill>
              </a:rPr>
              <a:t>elle</a:t>
            </a:r>
            <a:r>
              <a:rPr lang="en-GB" sz="2800" b="1" i="1" dirty="0" smtClean="0">
                <a:solidFill>
                  <a:schemeClr val="bg1"/>
                </a:solidFill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</a:rPr>
              <a:t>and </a:t>
            </a:r>
            <a:r>
              <a:rPr lang="en-GB" sz="2800" b="1" i="1" dirty="0" err="1" smtClean="0">
                <a:solidFill>
                  <a:schemeClr val="bg1"/>
                </a:solidFill>
              </a:rPr>
              <a:t>ils</a:t>
            </a:r>
            <a:r>
              <a:rPr lang="en-GB" sz="2800" b="1" i="1" dirty="0" smtClean="0">
                <a:solidFill>
                  <a:schemeClr val="bg1"/>
                </a:solidFill>
              </a:rPr>
              <a:t>/</a:t>
            </a:r>
            <a:r>
              <a:rPr lang="en-GB" sz="2800" b="1" i="1" dirty="0" err="1" smtClean="0">
                <a:solidFill>
                  <a:schemeClr val="bg1"/>
                </a:solidFill>
              </a:rPr>
              <a:t>elles</a:t>
            </a:r>
            <a:endParaRPr lang="en-GB" sz="3200" b="1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8750" y="1759218"/>
            <a:ext cx="2176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2456F"/>
                </a:solidFill>
                <a:latin typeface="Century Gothic" panose="020B0502020202020204" pitchFamily="34" charset="0"/>
              </a:rPr>
              <a:t>[he]  [she]</a:t>
            </a:r>
            <a:endParaRPr lang="en-GB" sz="2800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6979" y="1811578"/>
            <a:ext cx="4649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2456F"/>
                </a:solidFill>
                <a:latin typeface="Century Gothic" panose="020B0502020202020204" pitchFamily="34" charset="0"/>
              </a:rPr>
              <a:t>[they (m)]  [they (f)]</a:t>
            </a:r>
            <a:endParaRPr lang="en-GB" sz="2000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66866" y="177905"/>
            <a:ext cx="1823204" cy="523220"/>
          </a:xfrm>
          <a:prstGeom prst="rect">
            <a:avLst/>
          </a:prstGeom>
          <a:solidFill>
            <a:srgbClr val="02456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white"/>
                </a:solidFill>
                <a:latin typeface="Century Gothic" panose="020B0502020202020204" pitchFamily="34" charset="0"/>
              </a:rPr>
              <a:t>-ER verbs</a:t>
            </a:r>
            <a:endParaRPr lang="en-GB" sz="28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2246" y="6497056"/>
            <a:ext cx="26308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dirty="0">
                <a:solidFill>
                  <a:srgbClr val="FFFFFF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Emma Marsden / Stephen Owen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04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0" y="21243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354E3A7-3EA1-454C-8598-8B5B51A1DFF3}"/>
              </a:ext>
            </a:extLst>
          </p:cNvPr>
          <p:cNvSpPr/>
          <p:nvPr/>
        </p:nvSpPr>
        <p:spPr>
          <a:xfrm>
            <a:off x="390198" y="664913"/>
            <a:ext cx="11373678" cy="5428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9795">
              <a:lnSpc>
                <a:spcPct val="107000"/>
              </a:lnSpc>
              <a:spcAft>
                <a:spcPts val="800"/>
              </a:spcAft>
              <a:tabLst>
                <a:tab pos="4135755" algn="l"/>
              </a:tabLst>
            </a:pPr>
            <a:r>
              <a:rPr lang="en-GB" sz="2800" b="1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Les agents de voyage et le voyageur</a:t>
            </a:r>
            <a:endParaRPr lang="en-GB" sz="2800" dirty="0">
              <a:solidFill>
                <a:srgbClr val="115076"/>
              </a:solidFill>
              <a:latin typeface="Century Gothic" panose="020B0502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899795">
              <a:lnSpc>
                <a:spcPct val="107000"/>
              </a:lnSpc>
              <a:spcAft>
                <a:spcPts val="800"/>
              </a:spcAft>
              <a:tabLst>
                <a:tab pos="4135755" algn="l"/>
              </a:tabLst>
            </a:pP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When you go away on holiday, travel agencies often help you (or not!)                    with many of the arrangements, decisions and activities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b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GB" sz="2000" dirty="0">
              <a:solidFill>
                <a:srgbClr val="115076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899795">
              <a:lnSpc>
                <a:spcPct val="107000"/>
              </a:lnSpc>
              <a:spcAft>
                <a:spcPts val="800"/>
              </a:spcAft>
              <a:tabLst>
                <a:tab pos="4135755" algn="l"/>
              </a:tabLst>
            </a:pP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 travel agency wrote this list to explain what </a:t>
            </a:r>
            <a:r>
              <a:rPr lang="en-GB" sz="2000" b="1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they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do. </a:t>
            </a:r>
          </a:p>
          <a:p>
            <a:pPr marR="899795">
              <a:lnSpc>
                <a:spcPct val="107000"/>
              </a:lnSpc>
              <a:spcAft>
                <a:spcPts val="800"/>
              </a:spcAft>
              <a:tabLst>
                <a:tab pos="4135755" algn="l"/>
              </a:tabLst>
            </a:pP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list also explains what </a:t>
            </a:r>
            <a:r>
              <a:rPr lang="en-GB" sz="2000" b="1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traveller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does. </a:t>
            </a:r>
          </a:p>
          <a:p>
            <a:pPr marR="899795">
              <a:lnSpc>
                <a:spcPct val="107000"/>
              </a:lnSpc>
              <a:spcAft>
                <a:spcPts val="800"/>
              </a:spcAft>
              <a:tabLst>
                <a:tab pos="4135755" algn="l"/>
              </a:tabLst>
            </a:pP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person who wrote it seems to have got some things a bit confused.</a:t>
            </a:r>
            <a:endParaRPr lang="en-GB" sz="2000" dirty="0">
              <a:solidFill>
                <a:srgbClr val="115076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899795">
              <a:lnSpc>
                <a:spcPct val="107000"/>
              </a:lnSpc>
              <a:spcAft>
                <a:spcPts val="800"/>
              </a:spcAft>
              <a:tabLst>
                <a:tab pos="4135755" algn="l"/>
              </a:tabLst>
            </a:pPr>
            <a:endParaRPr lang="en-GB" sz="2000" dirty="0">
              <a:solidFill>
                <a:srgbClr val="115076"/>
              </a:solidFill>
              <a:latin typeface="Century Gothic" panose="020B0502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899795">
              <a:lnSpc>
                <a:spcPct val="107000"/>
              </a:lnSpc>
              <a:spcAft>
                <a:spcPts val="800"/>
              </a:spcAft>
              <a:tabLst>
                <a:tab pos="4135755" algn="l"/>
              </a:tabLst>
            </a:pP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 this activity:</a:t>
            </a:r>
          </a:p>
          <a:p>
            <a:pPr marL="285750" marR="899795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135755" algn="l"/>
              </a:tabLst>
            </a:pPr>
            <a:r>
              <a:rPr lang="en-GB" sz="2000" b="1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(singular) refers 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 the traveller (e.g. he – the traveller –</a:t>
            </a:r>
            <a:r>
              <a:rPr lang="en-GB" sz="2000" b="1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buys tickets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marL="285750" marR="899795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135755" algn="l"/>
              </a:tabLst>
            </a:pPr>
            <a:r>
              <a:rPr lang="en-GB" sz="2000" b="1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they 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(plural) refers 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 the travel agents (e.g. they – the travel agents – 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buy tickets</a:t>
            </a: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r>
              <a:rPr lang="en-GB" sz="2000" b="1" dirty="0">
                <a:solidFill>
                  <a:srgbClr val="115076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GB" sz="2000" b="1" dirty="0">
              <a:solidFill>
                <a:srgbClr val="115076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899795">
              <a:lnSpc>
                <a:spcPct val="107000"/>
              </a:lnSpc>
              <a:spcAft>
                <a:spcPts val="800"/>
              </a:spcAft>
              <a:tabLst>
                <a:tab pos="4135755" algn="l"/>
              </a:tabLst>
            </a:pPr>
            <a:r>
              <a:rPr lang="en-GB" sz="2000" dirty="0">
                <a:solidFill>
                  <a:srgbClr val="115076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Read the phrases. Do the travel agents do it or does the traveller?</a:t>
            </a:r>
            <a:endParaRPr lang="en-GB" sz="2000" dirty="0">
              <a:solidFill>
                <a:srgbClr val="115076"/>
              </a:solidFill>
              <a:latin typeface="Century Gothic" panose="020B0502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77670" y="218661"/>
            <a:ext cx="1649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Lire</a:t>
            </a:r>
            <a:endParaRPr lang="en-GB" sz="24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9757610-A406-F54E-A6E2-C291428E5FDA}"/>
              </a:ext>
            </a:extLst>
          </p:cNvPr>
          <p:cNvGrpSpPr>
            <a:grpSpLocks/>
          </p:cNvGrpSpPr>
          <p:nvPr/>
        </p:nvGrpSpPr>
        <p:grpSpPr bwMode="auto">
          <a:xfrm>
            <a:off x="10408257" y="975851"/>
            <a:ext cx="1419308" cy="2885899"/>
            <a:chOff x="1440" y="1008"/>
            <a:chExt cx="1872" cy="4096"/>
          </a:xfrm>
        </p:grpSpPr>
        <p:pic>
          <p:nvPicPr>
            <p:cNvPr id="8" name="Object 4">
              <a:extLst>
                <a:ext uri="{FF2B5EF4-FFF2-40B4-BE49-F238E27FC236}">
                  <a16:creationId xmlns:a16="http://schemas.microsoft.com/office/drawing/2014/main" xmlns="" id="{2E42EBE0-6387-3E46-A0F2-49056EB7EE40}"/>
                </a:ext>
              </a:extLst>
            </p:cNvPr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008"/>
              <a:ext cx="1872" cy="1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Object 5">
              <a:extLst>
                <a:ext uri="{FF2B5EF4-FFF2-40B4-BE49-F238E27FC236}">
                  <a16:creationId xmlns:a16="http://schemas.microsoft.com/office/drawing/2014/main" xmlns="" id="{6333F331-B64D-D540-8F40-DC2DEC648D05}"/>
                </a:ext>
              </a:extLst>
            </p:cNvPr>
            <p:cNvPicPr>
              <a:picLocks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2944"/>
              <a:ext cx="1800" cy="2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xmlns="" id="{86396DF0-77AA-4649-AC2D-3B0B4334510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177670" y="4154818"/>
          <a:ext cx="1586206" cy="183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6" imgW="1828800" imgH="2870200" progId="MS_ClipArt_Gallery">
                  <p:embed/>
                </p:oleObj>
              </mc:Choice>
              <mc:Fallback>
                <p:oleObj r:id="rId6" imgW="1828800" imgH="28702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7670" y="4154818"/>
                        <a:ext cx="1586206" cy="18349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972246" y="6497056"/>
            <a:ext cx="26308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dirty="0">
                <a:solidFill>
                  <a:srgbClr val="FFFFFF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Emma Marsden / Stephen Owen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6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446065" y="218660"/>
          <a:ext cx="3672508" cy="1115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9934"/>
                <a:gridCol w="1212574"/>
              </a:tblGrid>
              <a:tr h="11152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0" y="21243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529342" y="286575"/>
          <a:ext cx="1074722" cy="975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1812960" imgH="1432800" progId="">
                  <p:embed/>
                </p:oleObj>
              </mc:Choice>
              <mc:Fallback>
                <p:oleObj r:id="rId4" imgW="1812960" imgH="1432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342" y="286575"/>
                        <a:ext cx="1074722" cy="975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787820" y="272318"/>
          <a:ext cx="827129" cy="976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6" imgW="1453680" imgH="1790280" progId="">
                  <p:embed/>
                </p:oleObj>
              </mc:Choice>
              <mc:Fallback>
                <p:oleObj r:id="rId6" imgW="1453680" imgH="1790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7820" y="272318"/>
                        <a:ext cx="827129" cy="976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022745" y="286575"/>
          <a:ext cx="814655" cy="94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8" imgW="6081120" imgH="9567000" progId="">
                  <p:embed/>
                </p:oleObj>
              </mc:Choice>
              <mc:Fallback>
                <p:oleObj r:id="rId8" imgW="6081120" imgH="9567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2745" y="286575"/>
                        <a:ext cx="814655" cy="942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177670" y="218661"/>
            <a:ext cx="1649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Lire</a:t>
            </a:r>
            <a:endParaRPr lang="en-GB" sz="24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240" y="894526"/>
            <a:ext cx="73218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Once </a:t>
            </a:r>
            <a:r>
              <a:rPr lang="en-GB" sz="2000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you have </a:t>
            </a:r>
            <a:r>
              <a:rPr lang="en-GB" sz="2000" b="1" i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ticked</a:t>
            </a:r>
            <a:r>
              <a:rPr lang="en-GB" sz="2000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WHO is being talked about, then </a:t>
            </a:r>
            <a:r>
              <a:rPr lang="en-GB" sz="2000" b="1" i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circle</a:t>
            </a:r>
            <a:r>
              <a:rPr lang="en-GB" sz="2000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whether you think the statement is probably true or is a bit weird!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4239" y="599718"/>
            <a:ext cx="80639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Attention! You cannot guess; your only clue is the verb.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4182" y="1968718"/>
          <a:ext cx="11743635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174"/>
                <a:gridCol w="3001617"/>
                <a:gridCol w="4830418"/>
                <a:gridCol w="3359426"/>
              </a:tblGrid>
              <a:tr h="6890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e.g.</a:t>
                      </a:r>
                      <a:endParaRPr lang="en-GB" sz="14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Thomas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Cuit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traveller goes into Thomas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Cuit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agents go into Thomas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Cuit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0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20386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…pose les questions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 traveller asks the questions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 agents ask the questions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0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donnent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des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infos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 traveller gives information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 agents give information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0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…montrent le brochure d’hôtels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shows a brochure of hotels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show a brochure of hotels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0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recommande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un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hôtel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	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recommends a hotel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recommend a hotel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0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décident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la destination 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decides the destination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decide the destination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526" y="2224705"/>
            <a:ext cx="352056" cy="366725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10430072" y="2134230"/>
            <a:ext cx="1490456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72246" y="6497056"/>
            <a:ext cx="26308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dirty="0">
                <a:solidFill>
                  <a:srgbClr val="FFFFFF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Emma Marsden / Stephen Owen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5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5270" y="419735"/>
          <a:ext cx="11743635" cy="5855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174"/>
                <a:gridCol w="3001617"/>
                <a:gridCol w="4830418"/>
                <a:gridCol w="3359426"/>
              </a:tblGrid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oublie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le passport!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forgets the passport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forget the passport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…arrive à la destination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arrives at the destination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arrive at the destination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visitent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les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musées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visits museums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visit museums	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…achète des cartes postales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buys post cards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buy post cards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restent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15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jours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	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stays 15 days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stay 15 days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…travaillent pendant qu’il est en vacances	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works while he is on holiday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work while he is on holiday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04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…montre les photos des vacances à la famille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shows the holiday photos to the family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show the holiday photos to the family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6972246" y="6497056"/>
            <a:ext cx="26308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dirty="0">
                <a:solidFill>
                  <a:srgbClr val="FFFFFF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Emma Marsden / Stephen Owen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446065" y="218660"/>
          <a:ext cx="3672508" cy="11152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9934"/>
                <a:gridCol w="1212574"/>
              </a:tblGrid>
              <a:tr h="111529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0" y="21243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529342" y="286575"/>
          <a:ext cx="1074722" cy="975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4" imgW="1812960" imgH="1432800" progId="">
                  <p:embed/>
                </p:oleObj>
              </mc:Choice>
              <mc:Fallback>
                <p:oleObj r:id="rId4" imgW="1812960" imgH="1432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342" y="286575"/>
                        <a:ext cx="1074722" cy="9757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8787820" y="272318"/>
          <a:ext cx="827129" cy="976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6" imgW="1453680" imgH="1790280" progId="">
                  <p:embed/>
                </p:oleObj>
              </mc:Choice>
              <mc:Fallback>
                <p:oleObj r:id="rId6" imgW="1453680" imgH="1790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87820" y="272318"/>
                        <a:ext cx="827129" cy="9764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0022745" y="286575"/>
          <a:ext cx="814655" cy="94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8" imgW="6081120" imgH="9567000" progId="">
                  <p:embed/>
                </p:oleObj>
              </mc:Choice>
              <mc:Fallback>
                <p:oleObj r:id="rId8" imgW="6081120" imgH="9567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2745" y="286575"/>
                        <a:ext cx="814655" cy="9425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177670" y="218661"/>
            <a:ext cx="1649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Lire</a:t>
            </a:r>
            <a:endParaRPr lang="en-GB" sz="24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239" y="218660"/>
            <a:ext cx="1649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ANSWERS</a:t>
            </a:r>
            <a:endParaRPr lang="en-GB" sz="24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240" y="894526"/>
            <a:ext cx="73218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Once </a:t>
            </a:r>
            <a:r>
              <a:rPr lang="en-GB" sz="2000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you have </a:t>
            </a:r>
            <a:r>
              <a:rPr lang="en-GB" sz="2000" b="1" i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ticked</a:t>
            </a:r>
            <a:r>
              <a:rPr lang="en-GB" sz="2000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WHO is being talked about, then </a:t>
            </a:r>
            <a:r>
              <a:rPr lang="en-GB" sz="2000" b="1" i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circle</a:t>
            </a:r>
            <a:r>
              <a:rPr lang="en-GB" sz="2000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whether you think the statement is probably true or is a bit weird!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4239" y="599718"/>
            <a:ext cx="80639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solidFill>
                  <a:srgbClr val="203864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Attention! You cannot guess; your only clue is the verb.</a:t>
            </a:r>
            <a:endParaRPr lang="en-GB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24182" y="1968718"/>
          <a:ext cx="11743635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174"/>
                <a:gridCol w="3001617"/>
                <a:gridCol w="4830418"/>
                <a:gridCol w="3359426"/>
              </a:tblGrid>
              <a:tr h="68907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e.g.</a:t>
                      </a:r>
                      <a:endParaRPr lang="en-GB" sz="14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Thomas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Cuit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traveller goes into Thomas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Cuit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agents go into Thomas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Cuit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0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203864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…pose les questions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 traveller asks the questions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 agents ask the questions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0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donnent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des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infos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 traveller gives information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 agents give information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0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…montrent le brochure d’hôtels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shows a brochure of hotels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show a brochure of hotels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09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recommande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un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hôtel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	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recommends a hotel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recommend a hotel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10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décident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la destination 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decides the destination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decide the destination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526" y="2224705"/>
            <a:ext cx="352056" cy="366725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10430072" y="2134230"/>
            <a:ext cx="1490456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60" y="2581590"/>
            <a:ext cx="352056" cy="366725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8591672" y="2834716"/>
            <a:ext cx="1838400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037" y="3624716"/>
            <a:ext cx="352056" cy="366725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8604064" y="3524266"/>
            <a:ext cx="1838400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526" y="4316717"/>
            <a:ext cx="352056" cy="366725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8604064" y="4241363"/>
            <a:ext cx="1838400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988" y="4683442"/>
            <a:ext cx="352056" cy="366725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10450797" y="4912386"/>
            <a:ext cx="1490456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304" y="5691770"/>
            <a:ext cx="352056" cy="366725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10430072" y="5636981"/>
            <a:ext cx="1490456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972246" y="6497056"/>
            <a:ext cx="26308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dirty="0">
                <a:solidFill>
                  <a:srgbClr val="FFFFFF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Emma Marsden / Stephen Owen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3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5270" y="419735"/>
          <a:ext cx="11743635" cy="5855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174"/>
                <a:gridCol w="3001617"/>
                <a:gridCol w="4830418"/>
                <a:gridCol w="3359426"/>
              </a:tblGrid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oublie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le passport!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forgets the passport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forget the passport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…arrive à la destination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arrives at the destination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arrive at the destination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visitent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les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musées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visits museums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visit museums	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…achète des cartes postales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buys post cards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buy post cards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restent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 15 </a:t>
                      </a:r>
                      <a:r>
                        <a:rPr lang="en-GB" sz="2000" dirty="0" err="1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jours</a:t>
                      </a: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	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stays 15 days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stay 15 days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48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…travaillent pendant qu’il est en vacances	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works while he is on holiday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work while he is on holiday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046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…montre les photos des vacances à la famille</a:t>
                      </a:r>
                      <a:endParaRPr lang="en-GB" sz="2000" dirty="0">
                        <a:solidFill>
                          <a:srgbClr val="02456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he shows the holiday photos to the family</a:t>
                      </a:r>
                    </a:p>
                    <a:p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they show the holiday photos to the family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2456F"/>
                          </a:solidFill>
                          <a:latin typeface="Century Gothic" panose="020B0502020202020204" pitchFamily="34" charset="0"/>
                        </a:rPr>
                        <a:t>probably true /a bit weird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245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2809" y="0"/>
            <a:ext cx="2973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2456F"/>
                </a:solidFill>
                <a:latin typeface="Century Gothic" panose="020B0502020202020204" pitchFamily="34" charset="0"/>
              </a:rPr>
              <a:t>ANSWERS cont’d</a:t>
            </a:r>
            <a:endParaRPr lang="en-GB" sz="2400" b="1" dirty="0">
              <a:solidFill>
                <a:srgbClr val="02456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24" y="351155"/>
            <a:ext cx="352056" cy="3667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653542" y="617296"/>
            <a:ext cx="1838400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977" y="1107390"/>
            <a:ext cx="352056" cy="366725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0491942" y="2085111"/>
            <a:ext cx="1490456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87" y="2185620"/>
            <a:ext cx="352056" cy="36672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8653542" y="1371510"/>
            <a:ext cx="1838400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87" y="2605355"/>
            <a:ext cx="352056" cy="366725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8653542" y="2839325"/>
            <a:ext cx="1838400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759" y="3653752"/>
            <a:ext cx="352056" cy="366725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0491942" y="3552241"/>
            <a:ext cx="1490456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359" y="4400512"/>
            <a:ext cx="352056" cy="366725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8653542" y="4345723"/>
            <a:ext cx="1838400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49" y="5181562"/>
            <a:ext cx="352056" cy="366725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8653542" y="5429362"/>
            <a:ext cx="1838400" cy="421514"/>
          </a:xfrm>
          <a:prstGeom prst="ellipse">
            <a:avLst/>
          </a:prstGeom>
          <a:noFill/>
          <a:ln w="38100">
            <a:solidFill>
              <a:srgbClr val="EA2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72246" y="6497056"/>
            <a:ext cx="26308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dirty="0">
                <a:solidFill>
                  <a:srgbClr val="FFFFFF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Emma Marsden / Stephen Owen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7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858</Words>
  <Application>Microsoft Office PowerPoint</Application>
  <PresentationFormat>Widescreen</PresentationFormat>
  <Paragraphs>176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SimSun</vt:lpstr>
      <vt:lpstr>Arial</vt:lpstr>
      <vt:lpstr>Calibri</vt:lpstr>
      <vt:lpstr>Century Gothic</vt:lpstr>
      <vt:lpstr>Times New Roman</vt:lpstr>
      <vt:lpstr>Tw Cen MT</vt:lpstr>
      <vt:lpstr>1_Office Theme</vt:lpstr>
      <vt:lpstr>2_Office Theme</vt:lpstr>
      <vt:lpstr>MS_ClipArt_Gallery</vt:lpstr>
      <vt:lpstr>PowerPoint Presentation</vt:lpstr>
      <vt:lpstr>Talking about others: il/elle and ils/elles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</cp:revision>
  <dcterms:created xsi:type="dcterms:W3CDTF">2019-05-11T06:15:37Z</dcterms:created>
  <dcterms:modified xsi:type="dcterms:W3CDTF">2019-05-11T06:16:16Z</dcterms:modified>
</cp:coreProperties>
</file>