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710" r:id="rId3"/>
  </p:sldMasterIdLst>
  <p:notesMasterIdLst>
    <p:notesMasterId r:id="rId9"/>
  </p:notesMasterIdLst>
  <p:sldIdLst>
    <p:sldId id="258" r:id="rId4"/>
    <p:sldId id="385" r:id="rId5"/>
    <p:sldId id="386" r:id="rId6"/>
    <p:sldId id="387" r:id="rId7"/>
    <p:sldId id="38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Owen" initials="SO" lastIdx="3" clrIdx="0">
    <p:extLst>
      <p:ext uri="{19B8F6BF-5375-455C-9EA6-DF929625EA0E}">
        <p15:presenceInfo xmlns:p15="http://schemas.microsoft.com/office/powerpoint/2012/main" userId="Stephen Ow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F75"/>
    <a:srgbClr val="115076"/>
    <a:srgbClr val="E3EAFD"/>
    <a:srgbClr val="EE6000"/>
    <a:srgbClr val="FBF0D5"/>
    <a:srgbClr val="DAA5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638" autoAdjust="0"/>
    <p:restoredTop sz="73837" autoAdjust="0"/>
  </p:normalViewPr>
  <p:slideViewPr>
    <p:cSldViewPr snapToGrid="0">
      <p:cViewPr varScale="1">
        <p:scale>
          <a:sx n="80" d="100"/>
          <a:sy n="80" d="100"/>
        </p:scale>
        <p:origin x="984" y="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03/08/2020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Notes:</a:t>
            </a:r>
          </a:p>
          <a:p>
            <a:pPr marL="228600" indent="-228600">
              <a:buFont typeface="+mj-lt"/>
              <a:buAutoNum type="arabicPeriod"/>
            </a:pPr>
            <a:r>
              <a:rPr lang="en-GB"/>
              <a:t>These practice assessment questions closely mirror the format of the various sections in the Term 3 ‘Applying your</a:t>
            </a:r>
            <a:r>
              <a:rPr lang="en-GB" baseline="0"/>
              <a:t> knowledge’ </a:t>
            </a:r>
            <a:r>
              <a:rPr lang="en-GB"/>
              <a:t>Assessments.</a:t>
            </a:r>
            <a:r>
              <a:rPr lang="en-GB" baseline="0"/>
              <a:t> However, there are only two question items per section in this practice sequence. The rubrics are almost exactly as they would appear in the real test.</a:t>
            </a:r>
          </a:p>
          <a:p>
            <a:pPr marL="228600" indent="-228600">
              <a:buFont typeface="+mj-lt"/>
              <a:buAutoNum type="arabicPeriod"/>
            </a:pPr>
            <a:r>
              <a:rPr lang="en-GB" baseline="0"/>
              <a:t>The timings for each section have been left as for the real thing, in order for students to gain an appreciation of how long they would be working on each type of question. Please point out to them that working through the two example questions here may not take as long (though with any explanation and discussion as may be useful with the class factored in, it may be that longer is actually spent on each section than would be the case for the real test).</a:t>
            </a:r>
          </a:p>
          <a:p>
            <a:pPr marL="228600" indent="-228600">
              <a:buFont typeface="+mj-lt"/>
              <a:buAutoNum type="arabicPeriod"/>
            </a:pPr>
            <a:r>
              <a:rPr lang="en-GB" baseline="0"/>
              <a:t>For the listening section, the audio is accessible via the ‘player’ button on the slide. The text is recorded only once; please click the play button again after 20 seconds have elapsed. N.B. Please advise students that the text is shorter than the one in the real assessment.</a:t>
            </a:r>
          </a:p>
          <a:p>
            <a:pPr marL="228600" indent="-228600">
              <a:buFont typeface="+mj-lt"/>
              <a:buAutoNum type="arabicPeriod"/>
            </a:pPr>
            <a:r>
              <a:rPr lang="en-GB" baseline="0"/>
              <a:t>All of the vocabulary items are taken from the NCELP scheme of work leading up to the assessment week; these are not therefore frequency-referenced here.</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203921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a:solidFill>
                  <a:schemeClr val="tx1"/>
                </a:solidFill>
                <a:effectLst/>
                <a:latin typeface="+mn-lt"/>
                <a:ea typeface="+mn-ea"/>
                <a:cs typeface="+mn-cs"/>
              </a:rPr>
              <a:t>Mon frère va à l’université aujourd’hui. Il est content. Il aime étudier les sciences et il aime sortir avec des amis. Je n’aime pas les sciences. Je vais apprendre une langue et habiter à l’étranger.</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[20 SECOND</a:t>
            </a:r>
            <a:r>
              <a:rPr lang="de-DE" sz="1200" kern="1200" baseline="0" dirty="0">
                <a:solidFill>
                  <a:schemeClr val="tx1"/>
                </a:solidFill>
                <a:effectLst/>
                <a:latin typeface="+mn-lt"/>
                <a:ea typeface="+mn-ea"/>
                <a:cs typeface="+mn-cs"/>
              </a:rPr>
              <a:t> PAUSE</a:t>
            </a:r>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(Repeat</a:t>
            </a:r>
            <a:r>
              <a:rPr lang="de-DE" sz="1200" kern="1200">
                <a:solidFill>
                  <a:schemeClr val="tx1"/>
                </a:solidFill>
                <a:effectLst/>
                <a:latin typeface="+mn-lt"/>
                <a:ea typeface="+mn-ea"/>
                <a:cs typeface="+mn-cs"/>
              </a:rPr>
              <a:t>:) </a:t>
            </a:r>
            <a:r>
              <a:rPr lang="fr-FR" sz="1200" kern="1200">
                <a:solidFill>
                  <a:schemeClr val="tx1"/>
                </a:solidFill>
                <a:effectLst/>
                <a:latin typeface="+mn-lt"/>
                <a:ea typeface="+mn-ea"/>
                <a:cs typeface="+mn-cs"/>
              </a:rPr>
              <a:t>Mon frère va à l’université aujourd’hui. Il est content. Il aime étudier les sciences et il aime sortir avec des amis. Je n’aime pas les sciences. Je vais apprendre une langue et habiter à l’étranger.</a:t>
            </a: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921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3652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8864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When you do this part of the test, you will probably want to record it to send to your teacher.</a:t>
            </a:r>
            <a:br>
              <a:rPr lang="en-GB"/>
            </a:br>
            <a:r>
              <a:rPr lang="en-GB"/>
              <a:t>There are many ways to record and send audio.  Make sure you use the one your teacher recommends.</a:t>
            </a:r>
            <a:br>
              <a:rPr lang="en-GB"/>
            </a:br>
            <a:r>
              <a:rPr lang="en-GB"/>
              <a:t>If she or he doesn’t have a preference, there is a suggested platform to use given in the instructions on the test that you are now ready to download.</a:t>
            </a:r>
            <a:br>
              <a:rPr lang="en-GB"/>
            </a:br>
            <a:br>
              <a:rPr lang="en-GB"/>
            </a:br>
            <a:r>
              <a:rPr lang="en-GB"/>
              <a:t>Good luck for your test.  Now, close the video and click next on the page to download and complete your assessment.</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924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8385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581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2000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902529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1648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5976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8527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45660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128071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0115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03/08/2020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678895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37907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03/08/2020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048326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03/08/2020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363251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03/08/2020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2822867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254665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87894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9364913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86265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79259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4123378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7923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370815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03/08/2020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6613192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03/08/2020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1840267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03/08/2020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107276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03/08/2020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996193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798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134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3176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2643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8747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7674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9626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3"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28993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8003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Group 1" descr="background rectangle">
            <a:extLst>
              <a:ext uri="{C183D7F6-B498-43B3-948B-1728B52AA6E4}">
                <adec:decorative xmlns:adec="http://schemas.microsoft.com/office/drawing/2017/decorative" val="1"/>
              </a:ext>
            </a:extLst>
          </p:cNvPr>
          <p:cNvGrpSpPr/>
          <p:nvPr/>
        </p:nvGrpSpPr>
        <p:grpSpPr>
          <a:xfrm>
            <a:off x="0" y="0"/>
            <a:ext cx="12172735" cy="6860761"/>
            <a:chOff x="-5614" y="-2779"/>
            <a:chExt cx="12172735" cy="6906416"/>
          </a:xfrm>
        </p:grpSpPr>
        <p:grpSp>
          <p:nvGrpSpPr>
            <p:cNvPr id="8" name="Group 7"/>
            <p:cNvGrpSpPr/>
            <p:nvPr/>
          </p:nvGrpSpPr>
          <p:grpSpPr>
            <a:xfrm>
              <a:off x="-2804" y="-1388"/>
              <a:ext cx="12169925" cy="6903634"/>
              <a:chOff x="53641" y="-1388"/>
              <a:chExt cx="12169925" cy="6903634"/>
            </a:xfrm>
            <a:solidFill>
              <a:srgbClr val="E3EAFD"/>
            </a:solidFill>
          </p:grpSpPr>
          <p:sp>
            <p:nvSpPr>
              <p:cNvPr id="9" name="Isosceles Triangle 8">
                <a:extLst>
                  <a:ext uri="{C183D7F6-B498-43B3-948B-1728B52AA6E4}">
                    <adec:decorative xmlns:adec="http://schemas.microsoft.com/office/drawing/2017/decorative" val="1"/>
                  </a:ext>
                </a:extLst>
              </p:cNvPr>
              <p:cNvSpPr/>
              <p:nvPr/>
            </p:nvSpPr>
            <p:spPr>
              <a:xfrm rot="5400000">
                <a:off x="4989567" y="-331753"/>
                <a:ext cx="6903634" cy="7564364"/>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53641" y="0"/>
                <a:ext cx="4635976" cy="69022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64041" y="-321449"/>
              <a:ext cx="6903637"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Rectangle 4">
              <a:extLst>
                <a:ext uri="{C183D7F6-B498-43B3-948B-1728B52AA6E4}">
                  <adec:decorative xmlns:adec="http://schemas.microsoft.com/office/drawing/2017/decorative" val="1"/>
                </a:ext>
              </a:extLst>
            </p:cNvPr>
            <p:cNvSpPr/>
            <p:nvPr/>
          </p:nvSpPr>
          <p:spPr>
            <a:xfrm>
              <a:off x="-5614" y="1"/>
              <a:ext cx="4350984" cy="6903636"/>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3" name="Title 2">
            <a:extLst>
              <a:ext uri="{FF2B5EF4-FFF2-40B4-BE49-F238E27FC236}">
                <a16:creationId xmlns:a16="http://schemas.microsoft.com/office/drawing/2014/main" id="{364517F0-A710-4042-8099-701E8D464216}"/>
              </a:ext>
            </a:extLst>
          </p:cNvPr>
          <p:cNvSpPr>
            <a:spLocks noGrp="1"/>
          </p:cNvSpPr>
          <p:nvPr>
            <p:ph type="ctrTitle"/>
          </p:nvPr>
        </p:nvSpPr>
        <p:spPr>
          <a:xfrm>
            <a:off x="180000" y="1883962"/>
            <a:ext cx="7308549" cy="1062010"/>
          </a:xfrm>
        </p:spPr>
        <p:txBody>
          <a:bodyPr>
            <a:normAutofit fontScale="90000"/>
          </a:bodyPr>
          <a:lstStyle/>
          <a:p>
            <a:pPr algn="l"/>
            <a:r>
              <a:rPr lang="en-GB" sz="4000" b="1" dirty="0">
                <a:solidFill>
                  <a:prstClr val="white"/>
                </a:solidFill>
              </a:rPr>
              <a:t>Practice assessment [2/2]</a:t>
            </a:r>
            <a:br>
              <a:rPr lang="en-GB" sz="4000" b="1" dirty="0">
                <a:solidFill>
                  <a:prstClr val="white"/>
                </a:solidFill>
              </a:rPr>
            </a:br>
            <a:endParaRPr lang="en-US" sz="4000" dirty="0"/>
          </a:p>
        </p:txBody>
      </p:sp>
      <p:sp>
        <p:nvSpPr>
          <p:cNvPr id="6" name="Subtitle 5">
            <a:extLst>
              <a:ext uri="{FF2B5EF4-FFF2-40B4-BE49-F238E27FC236}">
                <a16:creationId xmlns:a16="http://schemas.microsoft.com/office/drawing/2014/main" id="{40A580B7-C268-0342-99CB-FE5B503198AA}"/>
              </a:ext>
            </a:extLst>
          </p:cNvPr>
          <p:cNvSpPr>
            <a:spLocks noGrp="1"/>
          </p:cNvSpPr>
          <p:nvPr>
            <p:ph type="subTitle" idx="1"/>
          </p:nvPr>
        </p:nvSpPr>
        <p:spPr>
          <a:xfrm>
            <a:off x="180000" y="2542938"/>
            <a:ext cx="7748076" cy="886062"/>
          </a:xfrm>
        </p:spPr>
        <p:txBody>
          <a:bodyPr>
            <a:noAutofit/>
          </a:bodyPr>
          <a:lstStyle/>
          <a:p>
            <a:pPr algn="l"/>
            <a:r>
              <a:rPr lang="en-GB" sz="3000" dirty="0">
                <a:solidFill>
                  <a:prstClr val="white"/>
                </a:solidFill>
              </a:rPr>
              <a:t>Year 7 French</a:t>
            </a:r>
            <a:endParaRPr lang="en-US" sz="3200" dirty="0"/>
          </a:p>
          <a:p>
            <a:pPr algn="l"/>
            <a:r>
              <a:rPr lang="en-GB" sz="3000" dirty="0">
                <a:solidFill>
                  <a:prstClr val="white"/>
                </a:solidFill>
              </a:rPr>
              <a:t>Term 3 ‘applying your knowledge’</a:t>
            </a:r>
            <a:endParaRPr lang="en-US" dirty="0"/>
          </a:p>
        </p:txBody>
      </p:sp>
      <p:sp>
        <p:nvSpPr>
          <p:cNvPr id="13" name="Title 3">
            <a:extLst>
              <a:ext uri="{FF2B5EF4-FFF2-40B4-BE49-F238E27FC236}">
                <a16:creationId xmlns:a16="http://schemas.microsoft.com/office/drawing/2014/main" id="{502CB826-070E-7442-AEA1-0E03C56E046F}"/>
              </a:ext>
            </a:extLst>
          </p:cNvPr>
          <p:cNvSpPr txBox="1">
            <a:spLocks/>
          </p:cNvSpPr>
          <p:nvPr/>
        </p:nvSpPr>
        <p:spPr>
          <a:xfrm>
            <a:off x="235003" y="5666212"/>
            <a:ext cx="4097646" cy="108030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entury Gothic" panose="020B0502020202020204" pitchFamily="34" charset="0"/>
              <a:ea typeface="+mj-ea"/>
              <a:cs typeface="+mj-cs"/>
            </a:endParaRPr>
          </a:p>
          <a:p>
            <a:pPr>
              <a:defRPr/>
            </a:pPr>
            <a:endParaRPr lang="en-GB" sz="1400">
              <a:solidFill>
                <a:prstClr val="white"/>
              </a:solidFill>
              <a:latin typeface="Century Gothic" panose="020B0502020202020204" pitchFamily="34" charset="0"/>
            </a:endParaRPr>
          </a:p>
          <a:p>
            <a:pPr>
              <a:defRPr/>
            </a:pP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GB" sz="1400" dirty="0">
                <a:solidFill>
                  <a:prstClr val="white"/>
                </a:solidFill>
                <a:latin typeface="Century Gothic" panose="020B0502020202020204" pitchFamily="34" charset="0"/>
              </a:rPr>
              <a:t>Date updated</a:t>
            </a:r>
            <a:r>
              <a:rPr lang="en-GB" sz="1400">
                <a:solidFill>
                  <a:prstClr val="white"/>
                </a:solidFill>
                <a:latin typeface="Century Gothic" panose="020B0502020202020204" pitchFamily="34" charset="0"/>
              </a:rPr>
              <a:t>: 2/08/20</a:t>
            </a:r>
            <a:endParaRPr lang="en-GB" sz="1400" dirty="0">
              <a:solidFill>
                <a:prstClr val="white"/>
              </a:solidFill>
              <a:latin typeface="Century Gothic" panose="020B0502020202020204" pitchFamily="34" charset="0"/>
            </a:endParaRP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1816433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08896"/>
            <a:ext cx="6457246" cy="867128"/>
          </a:xfrm>
          <a:prstGeom prst="rect">
            <a:avLst/>
          </a:prstGeom>
        </p:spPr>
      </p:pic>
      <p:sp>
        <p:nvSpPr>
          <p:cNvPr id="4" name="Title 3"/>
          <p:cNvSpPr>
            <a:spLocks noGrp="1"/>
          </p:cNvSpPr>
          <p:nvPr>
            <p:ph type="title"/>
          </p:nvPr>
        </p:nvSpPr>
        <p:spPr>
          <a:xfrm>
            <a:off x="-72086" y="280417"/>
            <a:ext cx="6631382" cy="721474"/>
          </a:xfrm>
        </p:spPr>
        <p:txBody>
          <a:bodyPr>
            <a:normAutofit/>
          </a:bodyPr>
          <a:lstStyle/>
          <a:p>
            <a:r>
              <a:rPr lang="en-GB" sz="2800" b="1">
                <a:solidFill>
                  <a:schemeClr val="bg1"/>
                </a:solidFill>
              </a:rPr>
              <a:t>Section A (Listening)</a:t>
            </a:r>
            <a:endParaRPr lang="en-GB" sz="28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578214534"/>
              </p:ext>
            </p:extLst>
          </p:nvPr>
        </p:nvGraphicFramePr>
        <p:xfrm>
          <a:off x="432816" y="4459113"/>
          <a:ext cx="11369040" cy="1532516"/>
        </p:xfrm>
        <a:graphic>
          <a:graphicData uri="http://schemas.openxmlformats.org/drawingml/2006/table">
            <a:tbl>
              <a:tblPr firstRow="1" firstCol="1" bandRow="1">
                <a:tableStyleId>{5C22544A-7EE6-4342-B048-85BDC9FD1C3A}</a:tableStyleId>
              </a:tblPr>
              <a:tblGrid>
                <a:gridCol w="4470209">
                  <a:extLst>
                    <a:ext uri="{9D8B030D-6E8A-4147-A177-3AD203B41FA5}">
                      <a16:colId xmlns:a16="http://schemas.microsoft.com/office/drawing/2014/main" val="3269003089"/>
                    </a:ext>
                  </a:extLst>
                </a:gridCol>
                <a:gridCol w="1696912">
                  <a:extLst>
                    <a:ext uri="{9D8B030D-6E8A-4147-A177-3AD203B41FA5}">
                      <a16:colId xmlns:a16="http://schemas.microsoft.com/office/drawing/2014/main" val="948114015"/>
                    </a:ext>
                  </a:extLst>
                </a:gridCol>
                <a:gridCol w="1859280">
                  <a:extLst>
                    <a:ext uri="{9D8B030D-6E8A-4147-A177-3AD203B41FA5}">
                      <a16:colId xmlns:a16="http://schemas.microsoft.com/office/drawing/2014/main" val="1515445611"/>
                    </a:ext>
                  </a:extLst>
                </a:gridCol>
                <a:gridCol w="1704201">
                  <a:extLst>
                    <a:ext uri="{9D8B030D-6E8A-4147-A177-3AD203B41FA5}">
                      <a16:colId xmlns:a16="http://schemas.microsoft.com/office/drawing/2014/main" val="2683920428"/>
                    </a:ext>
                  </a:extLst>
                </a:gridCol>
                <a:gridCol w="1638438">
                  <a:extLst>
                    <a:ext uri="{9D8B030D-6E8A-4147-A177-3AD203B41FA5}">
                      <a16:colId xmlns:a16="http://schemas.microsoft.com/office/drawing/2014/main" val="1554706261"/>
                    </a:ext>
                  </a:extLst>
                </a:gridCol>
              </a:tblGrid>
              <a:tr h="830305">
                <a:tc>
                  <a:txBody>
                    <a:bodyPr/>
                    <a:lstStyle/>
                    <a:p>
                      <a:pPr>
                        <a:lnSpc>
                          <a:spcPct val="107000"/>
                        </a:lnSpc>
                        <a:spcAft>
                          <a:spcPts val="0"/>
                        </a:spcAft>
                      </a:pPr>
                      <a:r>
                        <a:rPr lang="en-GB" sz="2000">
                          <a:solidFill>
                            <a:srgbClr val="104F75"/>
                          </a:solidFill>
                          <a:effectLst/>
                        </a:rPr>
                        <a:t> </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a:solidFill>
                            <a:srgbClr val="104F75"/>
                          </a:solidFill>
                          <a:effectLst/>
                        </a:rPr>
                        <a:t>Sophie</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a:solidFill>
                            <a:srgbClr val="104F75"/>
                          </a:solidFill>
                          <a:effectLst/>
                        </a:rPr>
                        <a:t>Michel</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a:solidFill>
                            <a:srgbClr val="104F75"/>
                          </a:solidFill>
                          <a:effectLst/>
                        </a:rPr>
                        <a:t>Michel and</a:t>
                      </a:r>
                      <a:r>
                        <a:rPr lang="en-GB" sz="2000" baseline="0">
                          <a:solidFill>
                            <a:srgbClr val="104F75"/>
                          </a:solidFill>
                          <a:effectLst/>
                        </a:rPr>
                        <a:t> his friends</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rPr>
                        <a:t>Michel’s friends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9199061"/>
                  </a:ext>
                </a:extLst>
              </a:tr>
              <a:tr h="0">
                <a:tc>
                  <a:txBody>
                    <a:bodyPr/>
                    <a:lstStyle/>
                    <a:p>
                      <a:pPr>
                        <a:lnSpc>
                          <a:spcPct val="107000"/>
                        </a:lnSpc>
                        <a:spcAft>
                          <a:spcPts val="0"/>
                        </a:spcAft>
                      </a:pPr>
                      <a:r>
                        <a:rPr lang="en-GB" sz="2000">
                          <a:solidFill>
                            <a:srgbClr val="104F75"/>
                          </a:solidFill>
                          <a:effectLst/>
                        </a:rPr>
                        <a:t>1. like(s) studying sciences</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2000">
                          <a:solidFill>
                            <a:srgbClr val="104F75"/>
                          </a:solidFill>
                          <a:effectLst/>
                        </a:rPr>
                        <a:t>☐</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2000">
                          <a:solidFill>
                            <a:srgbClr val="104F75"/>
                          </a:solidFill>
                          <a:effectLst/>
                        </a:rPr>
                        <a:t>☐</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2000">
                          <a:solidFill>
                            <a:srgbClr val="104F75"/>
                          </a:solidFill>
                          <a:effectLst/>
                        </a:rPr>
                        <a:t>☐</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2000">
                          <a:solidFill>
                            <a:srgbClr val="104F75"/>
                          </a:solidFill>
                          <a:effectLst/>
                        </a:rPr>
                        <a:t>☐</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2473864"/>
                  </a:ext>
                </a:extLst>
              </a:tr>
              <a:tr h="400332">
                <a:tc>
                  <a:txBody>
                    <a:bodyPr/>
                    <a:lstStyle/>
                    <a:p>
                      <a:pPr>
                        <a:lnSpc>
                          <a:spcPct val="107000"/>
                        </a:lnSpc>
                        <a:spcAft>
                          <a:spcPts val="0"/>
                        </a:spcAft>
                      </a:pPr>
                      <a:r>
                        <a:rPr lang="en-GB" sz="2000">
                          <a:solidFill>
                            <a:srgbClr val="104F75"/>
                          </a:solidFill>
                          <a:effectLst/>
                        </a:rPr>
                        <a:t>2. is/are going to live abroad</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2000">
                          <a:solidFill>
                            <a:srgbClr val="104F75"/>
                          </a:solidFill>
                          <a:effectLst/>
                        </a:rPr>
                        <a:t>☐</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2000">
                          <a:solidFill>
                            <a:srgbClr val="104F75"/>
                          </a:solidFill>
                          <a:effectLst/>
                        </a:rPr>
                        <a:t>☐</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2000">
                          <a:solidFill>
                            <a:srgbClr val="104F75"/>
                          </a:solidFill>
                          <a:effectLst/>
                        </a:rPr>
                        <a:t>☐</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2000">
                          <a:solidFill>
                            <a:srgbClr val="104F75"/>
                          </a:solidFill>
                          <a:effectLst/>
                        </a:rPr>
                        <a:t>☐</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71146"/>
                  </a:ext>
                </a:extLst>
              </a:tr>
            </a:tbl>
          </a:graphicData>
        </a:graphic>
      </p:graphicFrame>
      <p:sp>
        <p:nvSpPr>
          <p:cNvPr id="6" name="Rectangle 1"/>
          <p:cNvSpPr>
            <a:spLocks noChangeArrowheads="1"/>
          </p:cNvSpPr>
          <p:nvPr/>
        </p:nvSpPr>
        <p:spPr bwMode="auto">
          <a:xfrm>
            <a:off x="432816" y="1485391"/>
            <a:ext cx="10915904" cy="255454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104F75"/>
                </a:solidFill>
                <a:effectLst/>
                <a:ea typeface="Times New Roman" panose="02020603050405020304" pitchFamily="18" charset="0"/>
                <a:cs typeface="Arial" panose="020B0604020202020204" pitchFamily="34" charset="0"/>
              </a:rPr>
              <a:t>SEC</a:t>
            </a:r>
            <a:r>
              <a:rPr kumimoji="0" lang="en-GB" altLang="en-US" sz="2000" b="1" i="0" u="none" strike="noStrike" cap="none" normalizeH="0" baseline="0">
                <a:ln>
                  <a:noFill/>
                </a:ln>
                <a:solidFill>
                  <a:srgbClr val="104F75"/>
                </a:solidFill>
                <a:effectLst/>
                <a:ea typeface="SimSun" panose="02010600030101010101" pitchFamily="2" charset="-122"/>
                <a:cs typeface="Arial" panose="020B0604020202020204" pitchFamily="34" charset="0"/>
              </a:rPr>
              <a:t>TION A (LISTENING)</a:t>
            </a:r>
            <a:endParaRPr kumimoji="0" lang="en-GB" altLang="en-US" sz="2000" b="0" i="0" u="none" strike="noStrike" cap="none" normalizeH="0" baseline="0">
              <a:ln>
                <a:noFill/>
              </a:ln>
              <a:solidFill>
                <a:srgbClr val="104F75"/>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zh-CN" sz="2000" b="0" i="0" u="none" strike="noStrike" cap="none" normalizeH="0" baseline="0">
                <a:ln>
                  <a:noFill/>
                </a:ln>
                <a:solidFill>
                  <a:srgbClr val="104F75"/>
                </a:solidFill>
                <a:effectLst/>
                <a:ea typeface="SimSun" panose="02010600030101010101" pitchFamily="2" charset="-122"/>
                <a:cs typeface="Times New Roman" panose="02020603050405020304" pitchFamily="18" charset="0"/>
              </a:rPr>
            </a:br>
            <a:r>
              <a:rPr kumimoji="0" lang="en-GB" altLang="zh-CN" sz="2000" b="0" i="0" u="none" strike="noStrike" cap="none" normalizeH="0" baseline="0">
                <a:ln>
                  <a:noFill/>
                </a:ln>
                <a:solidFill>
                  <a:srgbClr val="104F75"/>
                </a:solidFill>
                <a:effectLst/>
                <a:ea typeface="SimSun" panose="02010600030101010101" pitchFamily="2" charset="-122"/>
                <a:cs typeface="Times New Roman" panose="02020603050405020304" pitchFamily="18" charset="0"/>
              </a:rPr>
              <a:t>You will hear </a:t>
            </a:r>
            <a:r>
              <a:rPr lang="en-GB" altLang="zh-CN" sz="2000">
                <a:solidFill>
                  <a:srgbClr val="104F75"/>
                </a:solidFill>
                <a:ea typeface="SimSun" panose="02010600030101010101" pitchFamily="2" charset="-122"/>
                <a:cs typeface="Times New Roman" panose="02020603050405020304" pitchFamily="18" charset="0"/>
              </a:rPr>
              <a:t>Sophie</a:t>
            </a:r>
            <a:r>
              <a:rPr kumimoji="0" lang="en-GB" altLang="zh-CN" sz="2000" b="0" i="0" u="none" strike="noStrike" cap="none" normalizeH="0" baseline="0">
                <a:ln>
                  <a:noFill/>
                </a:ln>
                <a:solidFill>
                  <a:srgbClr val="104F75"/>
                </a:solidFill>
                <a:effectLst/>
                <a:ea typeface="SimSun" panose="02010600030101010101" pitchFamily="2" charset="-122"/>
                <a:cs typeface="Times New Roman" panose="02020603050405020304" pitchFamily="18" charset="0"/>
              </a:rPr>
              <a:t> talking about her and her</a:t>
            </a:r>
            <a:r>
              <a:rPr kumimoji="0" lang="en-GB" altLang="zh-CN" sz="2000" b="0" i="0" u="none" strike="noStrike" cap="none" normalizeH="0">
                <a:ln>
                  <a:noFill/>
                </a:ln>
                <a:solidFill>
                  <a:srgbClr val="104F75"/>
                </a:solidFill>
                <a:effectLst/>
                <a:ea typeface="SimSun" panose="02010600030101010101" pitchFamily="2" charset="-122"/>
                <a:cs typeface="Times New Roman" panose="02020603050405020304" pitchFamily="18" charset="0"/>
              </a:rPr>
              <a:t> brother Michel’s interests and plans.</a:t>
            </a:r>
            <a:endParaRPr kumimoji="0" lang="en-GB" altLang="zh-CN" sz="2000" b="0" i="0" u="none" strike="noStrike" cap="none" normalizeH="0" baseline="0">
              <a:ln>
                <a:noFill/>
              </a:ln>
              <a:solidFill>
                <a:srgbClr val="104F75"/>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i="0" u="none" strike="noStrike" cap="none" normalizeH="0" baseline="0">
                <a:ln>
                  <a:noFill/>
                </a:ln>
                <a:solidFill>
                  <a:srgbClr val="104F75"/>
                </a:solidFill>
                <a:effectLst/>
                <a:ea typeface="DengXian"/>
                <a:cs typeface="Times New Roman" panose="02020603050405020304" pitchFamily="18" charset="0"/>
              </a:rPr>
              <a:t>P</a:t>
            </a:r>
            <a:r>
              <a:rPr kumimoji="0" lang="en-GB" altLang="zh-CN" sz="2000" b="0" i="0" u="none" strike="noStrike" cap="none" normalizeH="0" baseline="0">
                <a:ln>
                  <a:noFill/>
                </a:ln>
                <a:solidFill>
                  <a:srgbClr val="104F75"/>
                </a:solidFill>
                <a:effectLst/>
                <a:ea typeface="DengXian"/>
                <a:cs typeface="Times New Roman" panose="02020603050405020304" pitchFamily="18" charset="0"/>
              </a:rPr>
              <a:t>ut a cross (x) under the person or people that the statement is about.</a:t>
            </a:r>
            <a:endParaRPr kumimoji="0" lang="en-GB" altLang="zh-CN" sz="2000" b="0" i="0" u="none" strike="noStrike" cap="none" normalizeH="0" baseline="0">
              <a:ln>
                <a:noFill/>
              </a:ln>
              <a:solidFill>
                <a:srgbClr val="104F75"/>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0" i="0" u="none" strike="noStrike" cap="none" normalizeH="0" baseline="0">
                <a:ln>
                  <a:noFill/>
                </a:ln>
                <a:solidFill>
                  <a:srgbClr val="104F75"/>
                </a:solidFill>
                <a:effectLst/>
                <a:ea typeface="SimSun" panose="02010600030101010101" pitchFamily="2" charset="-122"/>
                <a:cs typeface="Times New Roman" panose="02020603050405020304" pitchFamily="18" charset="0"/>
              </a:rPr>
              <a:t>You will hear the story </a:t>
            </a:r>
            <a:r>
              <a:rPr kumimoji="0" lang="en-GB" altLang="zh-CN" sz="2000" b="1" i="0" u="none" strike="noStrike" cap="none" normalizeH="0" baseline="0">
                <a:ln>
                  <a:noFill/>
                </a:ln>
                <a:solidFill>
                  <a:srgbClr val="104F75"/>
                </a:solidFill>
                <a:effectLst/>
                <a:ea typeface="SimSun" panose="02010600030101010101" pitchFamily="2" charset="-122"/>
                <a:cs typeface="Times New Roman" panose="02020603050405020304" pitchFamily="18" charset="0"/>
              </a:rPr>
              <a:t>twice</a:t>
            </a:r>
            <a:r>
              <a:rPr kumimoji="0" lang="en-GB" altLang="zh-CN" sz="2000" b="0" i="0" u="none" strike="noStrike" cap="none" normalizeH="0" baseline="0">
                <a:ln>
                  <a:noFill/>
                </a:ln>
                <a:solidFill>
                  <a:srgbClr val="104F75"/>
                </a:solidFill>
                <a:effectLst/>
                <a:ea typeface="SimSun" panose="02010600030101010101" pitchFamily="2" charset="-122"/>
                <a:cs typeface="Times New Roman" panose="02020603050405020304" pitchFamily="18" charset="0"/>
              </a:rPr>
              <a:t>. There will be a 20 second pause in between.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0" i="0" u="none" strike="noStrike" cap="none" normalizeH="0" baseline="0">
                <a:ln>
                  <a:noFill/>
                </a:ln>
                <a:solidFill>
                  <a:srgbClr val="104F75"/>
                </a:solidFill>
                <a:effectLst/>
                <a:ea typeface="SimSun" panose="02010600030101010101" pitchFamily="2" charset="-122"/>
                <a:cs typeface="Times New Roman" panose="02020603050405020304" pitchFamily="18" charset="0"/>
              </a:rPr>
              <a:t>After hearing it twice, you will have </a:t>
            </a:r>
            <a:r>
              <a:rPr kumimoji="0" lang="en-GB" altLang="zh-CN" sz="2000" b="1" i="0" u="none" strike="noStrike" cap="none" normalizeH="0" baseline="0">
                <a:ln>
                  <a:noFill/>
                </a:ln>
                <a:solidFill>
                  <a:srgbClr val="104F75"/>
                </a:solidFill>
                <a:effectLst/>
                <a:ea typeface="SimSun" panose="02010600030101010101" pitchFamily="2" charset="-122"/>
                <a:cs typeface="Times New Roman" panose="02020603050405020304" pitchFamily="18" charset="0"/>
              </a:rPr>
              <a:t>another </a:t>
            </a:r>
            <a:r>
              <a:rPr kumimoji="0" lang="en-GB" altLang="zh-CN" sz="2000" b="0" i="0" u="none" strike="noStrike" cap="none" normalizeH="0" baseline="0">
                <a:ln>
                  <a:noFill/>
                </a:ln>
                <a:solidFill>
                  <a:srgbClr val="104F75"/>
                </a:solidFill>
                <a:effectLst/>
                <a:ea typeface="SimSun" panose="02010600030101010101" pitchFamily="2" charset="-122"/>
                <a:cs typeface="Times New Roman" panose="02020603050405020304" pitchFamily="18" charset="0"/>
              </a:rPr>
              <a:t>minute to finish the grid.</a:t>
            </a:r>
            <a:endParaRPr kumimoji="0" lang="en-GB" altLang="zh-CN" sz="2000" b="0" i="0" u="none" strike="noStrike" cap="none" normalizeH="0" baseline="0">
              <a:ln>
                <a:noFill/>
              </a:ln>
              <a:solidFill>
                <a:srgbClr val="104F75"/>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sz="2000" b="1" i="0" u="none" strike="noStrike" cap="none" normalizeH="0" baseline="0">
              <a:ln>
                <a:noFill/>
              </a:ln>
              <a:solidFill>
                <a:srgbClr val="104F75"/>
              </a:solidFill>
              <a:effectLst/>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1" i="0" u="none" strike="noStrike" cap="none" normalizeH="0" baseline="0">
                <a:ln>
                  <a:noFill/>
                </a:ln>
                <a:solidFill>
                  <a:srgbClr val="104F75"/>
                </a:solidFill>
                <a:effectLst/>
                <a:ea typeface="SimSun" panose="02010600030101010101" pitchFamily="2" charset="-122"/>
                <a:cs typeface="Times New Roman" panose="02020603050405020304" pitchFamily="18" charset="0"/>
              </a:rPr>
              <a:t>Who …?</a:t>
            </a:r>
            <a:endParaRPr kumimoji="0" lang="en-GB" altLang="zh-CN" sz="2000" b="0" i="0" u="none" strike="noStrike" cap="none" normalizeH="0" baseline="0">
              <a:ln>
                <a:noFill/>
              </a:ln>
              <a:solidFill>
                <a:srgbClr val="104F75"/>
              </a:solidFill>
              <a:effectLst/>
            </a:endParaRPr>
          </a:p>
        </p:txBody>
      </p:sp>
      <p:sp>
        <p:nvSpPr>
          <p:cNvPr id="11" name="TextBox 10"/>
          <p:cNvSpPr txBox="1"/>
          <p:nvPr/>
        </p:nvSpPr>
        <p:spPr>
          <a:xfrm>
            <a:off x="5594351" y="5592106"/>
            <a:ext cx="547678" cy="400110"/>
          </a:xfrm>
          <a:prstGeom prst="rect">
            <a:avLst/>
          </a:prstGeom>
          <a:noFill/>
        </p:spPr>
        <p:txBody>
          <a:bodyPr wrap="square" rtlCol="0">
            <a:spAutoFit/>
          </a:bodyPr>
          <a:lstStyle/>
          <a:p>
            <a:pPr algn="l"/>
            <a:r>
              <a:rPr lang="en-GB" sz="2000">
                <a:solidFill>
                  <a:schemeClr val="accent5">
                    <a:lumMod val="50000"/>
                  </a:schemeClr>
                </a:solidFill>
              </a:rPr>
              <a:t>x</a:t>
            </a:r>
            <a:endParaRPr lang="en-GB" sz="2000" dirty="0">
              <a:solidFill>
                <a:schemeClr val="accent5">
                  <a:lumMod val="50000"/>
                </a:schemeClr>
              </a:solidFill>
            </a:endParaRPr>
          </a:p>
        </p:txBody>
      </p:sp>
      <p:sp>
        <p:nvSpPr>
          <p:cNvPr id="12" name="TextBox 11"/>
          <p:cNvSpPr txBox="1"/>
          <p:nvPr/>
        </p:nvSpPr>
        <p:spPr>
          <a:xfrm>
            <a:off x="7370443" y="5225932"/>
            <a:ext cx="547678" cy="400110"/>
          </a:xfrm>
          <a:prstGeom prst="rect">
            <a:avLst/>
          </a:prstGeom>
          <a:noFill/>
        </p:spPr>
        <p:txBody>
          <a:bodyPr wrap="square" rtlCol="0">
            <a:spAutoFit/>
          </a:bodyPr>
          <a:lstStyle/>
          <a:p>
            <a:pPr algn="l"/>
            <a:r>
              <a:rPr lang="en-GB" sz="2000">
                <a:solidFill>
                  <a:schemeClr val="accent5">
                    <a:lumMod val="50000"/>
                  </a:schemeClr>
                </a:solidFill>
              </a:rPr>
              <a:t>x</a:t>
            </a:r>
            <a:endParaRPr lang="en-GB" sz="2000" dirty="0">
              <a:solidFill>
                <a:schemeClr val="accent5">
                  <a:lumMod val="50000"/>
                </a:schemeClr>
              </a:solidFill>
            </a:endParaRPr>
          </a:p>
        </p:txBody>
      </p:sp>
      <p:sp>
        <p:nvSpPr>
          <p:cNvPr id="13" name="Rounded Rectangular Callout 12"/>
          <p:cNvSpPr/>
          <p:nvPr/>
        </p:nvSpPr>
        <p:spPr>
          <a:xfrm>
            <a:off x="9329404" y="89262"/>
            <a:ext cx="2540000" cy="875016"/>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are two marks for each item</a:t>
            </a:r>
          </a:p>
        </p:txBody>
      </p:sp>
      <p:sp>
        <p:nvSpPr>
          <p:cNvPr id="14" name="Action Button: Custom 16">
            <a:hlinkClick r:id="" action="ppaction://noaction" highlightClick="1">
              <a:snd r:embed="rId4" name="Test 2.wav"/>
            </a:hlinkClick>
            <a:extLst>
              <a:ext uri="{FF2B5EF4-FFF2-40B4-BE49-F238E27FC236}">
                <a16:creationId xmlns:a16="http://schemas.microsoft.com/office/drawing/2014/main" id="{FCC3AB89-D2A6-44AC-8D90-BED93F496C8C}"/>
              </a:ext>
            </a:extLst>
          </p:cNvPr>
          <p:cNvSpPr/>
          <p:nvPr/>
        </p:nvSpPr>
        <p:spPr>
          <a:xfrm>
            <a:off x="569021" y="4658826"/>
            <a:ext cx="495495" cy="455716"/>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GB" sz="2800" b="1">
                <a:solidFill>
                  <a:prstClr val="white"/>
                </a:solidFill>
              </a:rPr>
              <a:t>1</a:t>
            </a:r>
            <a:endParaRPr lang="en-GB" sz="2800" b="1" dirty="0">
              <a:solidFill>
                <a:prstClr val="white"/>
              </a:solidFill>
            </a:endParaRPr>
          </a:p>
        </p:txBody>
      </p:sp>
    </p:spTree>
    <p:extLst>
      <p:ext uri="{BB962C8B-B14F-4D97-AF65-F5344CB8AC3E}">
        <p14:creationId xmlns:p14="http://schemas.microsoft.com/office/powerpoint/2010/main" val="367033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08896"/>
            <a:ext cx="6457246" cy="867128"/>
          </a:xfrm>
          <a:prstGeom prst="rect">
            <a:avLst/>
          </a:prstGeom>
        </p:spPr>
      </p:pic>
      <p:sp>
        <p:nvSpPr>
          <p:cNvPr id="5" name="Rectangle 6"/>
          <p:cNvSpPr>
            <a:spLocks noChangeArrowheads="1"/>
          </p:cNvSpPr>
          <p:nvPr/>
        </p:nvSpPr>
        <p:spPr bwMode="auto">
          <a:xfrm>
            <a:off x="152400" y="1730961"/>
            <a:ext cx="1084784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0" i="0" u="none" strike="noStrike" cap="none" normalizeH="0" baseline="0">
                <a:ln>
                  <a:noFill/>
                </a:ln>
                <a:solidFill>
                  <a:srgbClr val="104F75"/>
                </a:solidFill>
                <a:effectLst/>
                <a:ea typeface="SimSun" panose="02010600030101010101" pitchFamily="2" charset="-122"/>
                <a:cs typeface="Times New Roman" panose="02020603050405020304" pitchFamily="18" charset="0"/>
              </a:rPr>
              <a:t>Sophie and her brother Michel are talking</a:t>
            </a:r>
            <a:r>
              <a:rPr kumimoji="0" lang="en-GB" altLang="zh-CN" sz="2000" b="0" i="0" u="none" strike="noStrike" cap="none" normalizeH="0">
                <a:ln>
                  <a:noFill/>
                </a:ln>
                <a:solidFill>
                  <a:srgbClr val="104F75"/>
                </a:solidFill>
                <a:effectLst/>
                <a:ea typeface="SimSun" panose="02010600030101010101" pitchFamily="2" charset="-122"/>
                <a:cs typeface="Times New Roman" panose="02020603050405020304" pitchFamily="18" charset="0"/>
              </a:rPr>
              <a:t> about </a:t>
            </a:r>
            <a:r>
              <a:rPr kumimoji="0" lang="en-GB" altLang="zh-CN" sz="2000" b="0" i="0" u="none" strike="noStrike" cap="none" normalizeH="0" baseline="0">
                <a:ln>
                  <a:noFill/>
                </a:ln>
                <a:solidFill>
                  <a:srgbClr val="104F75"/>
                </a:solidFill>
                <a:effectLst/>
                <a:ea typeface="SimSun" panose="02010600030101010101" pitchFamily="2" charset="-122"/>
                <a:cs typeface="Times New Roman" panose="02020603050405020304" pitchFamily="18" charset="0"/>
              </a:rPr>
              <a:t>the holidays.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1" i="0" u="none" strike="noStrike" cap="none" normalizeH="0" baseline="0">
                <a:ln>
                  <a:noFill/>
                </a:ln>
                <a:solidFill>
                  <a:srgbClr val="104F75"/>
                </a:solidFill>
                <a:effectLst/>
                <a:ea typeface="SimSun" panose="02010600030101010101" pitchFamily="2" charset="-122"/>
                <a:cs typeface="Times New Roman" panose="02020603050405020304" pitchFamily="18" charset="0"/>
              </a:rPr>
              <a:t>Translate</a:t>
            </a:r>
            <a:r>
              <a:rPr kumimoji="0" lang="en-GB" altLang="zh-CN" sz="2000" b="0" i="0" u="none" strike="noStrike" cap="none" normalizeH="0" baseline="0">
                <a:ln>
                  <a:noFill/>
                </a:ln>
                <a:solidFill>
                  <a:srgbClr val="104F75"/>
                </a:solidFill>
                <a:effectLst/>
                <a:ea typeface="SimSun" panose="02010600030101010101" pitchFamily="2" charset="-122"/>
                <a:cs typeface="Times New Roman" panose="02020603050405020304" pitchFamily="18" charset="0"/>
              </a:rPr>
              <a:t> what they say into </a:t>
            </a:r>
            <a:r>
              <a:rPr kumimoji="0" lang="en-GB" altLang="zh-CN" sz="2000" b="1" i="0" u="none" strike="noStrike" cap="none" normalizeH="0" baseline="0">
                <a:ln>
                  <a:noFill/>
                </a:ln>
                <a:solidFill>
                  <a:srgbClr val="104F75"/>
                </a:solidFill>
                <a:effectLst/>
                <a:ea typeface="SimSun" panose="02010600030101010101" pitchFamily="2" charset="-122"/>
                <a:cs typeface="Times New Roman" panose="02020603050405020304" pitchFamily="18" charset="0"/>
              </a:rPr>
              <a:t>English</a:t>
            </a:r>
            <a:r>
              <a:rPr kumimoji="0" lang="en-GB" altLang="zh-CN" sz="2000" b="0" i="0" u="none" strike="noStrike" cap="none" normalizeH="0" baseline="0">
                <a:ln>
                  <a:noFill/>
                </a:ln>
                <a:solidFill>
                  <a:srgbClr val="104F75"/>
                </a:solidFill>
                <a:effectLst/>
                <a:ea typeface="SimSun" panose="02010600030101010101" pitchFamily="2" charset="-122"/>
                <a:cs typeface="Times New Roman" panose="02020603050405020304" pitchFamily="18" charset="0"/>
              </a:rPr>
              <a:t>. </a:t>
            </a:r>
            <a:r>
              <a:rPr kumimoji="0" lang="en-GB" altLang="zh-CN" sz="2000" b="1" i="0" u="none" strike="noStrike" cap="none" normalizeH="0" baseline="0">
                <a:ln>
                  <a:noFill/>
                </a:ln>
                <a:solidFill>
                  <a:srgbClr val="104F75"/>
                </a:solidFill>
                <a:effectLst/>
                <a:ea typeface="SimSun" panose="02010600030101010101" pitchFamily="2" charset="-122"/>
                <a:cs typeface="Times New Roman" panose="02020603050405020304" pitchFamily="18" charset="0"/>
              </a:rPr>
              <a:t>Write</a:t>
            </a:r>
            <a:r>
              <a:rPr kumimoji="0" lang="en-GB" altLang="zh-CN" sz="2000" b="0" i="0" u="none" strike="noStrike" cap="none" normalizeH="0" baseline="0">
                <a:ln>
                  <a:noFill/>
                </a:ln>
                <a:solidFill>
                  <a:srgbClr val="104F75"/>
                </a:solidFill>
                <a:effectLst/>
                <a:ea typeface="SimSun" panose="02010600030101010101" pitchFamily="2" charset="-122"/>
                <a:cs typeface="Times New Roman" panose="02020603050405020304" pitchFamily="18" charset="0"/>
              </a:rPr>
              <a:t> your answer </a:t>
            </a:r>
            <a:r>
              <a:rPr kumimoji="0" lang="en-GB" altLang="zh-CN" sz="2000" b="1" i="0" u="none" strike="noStrike" cap="none" normalizeH="0" baseline="0">
                <a:ln>
                  <a:noFill/>
                </a:ln>
                <a:solidFill>
                  <a:srgbClr val="104F75"/>
                </a:solidFill>
                <a:effectLst/>
                <a:ea typeface="SimSun" panose="02010600030101010101" pitchFamily="2" charset="-122"/>
                <a:cs typeface="Times New Roman" panose="02020603050405020304" pitchFamily="18" charset="0"/>
              </a:rPr>
              <a:t>in English</a:t>
            </a:r>
            <a:r>
              <a:rPr kumimoji="0" lang="en-GB" altLang="zh-CN" sz="2000" b="0" i="0" u="none" strike="noStrike" cap="none" normalizeH="0" baseline="0">
                <a:ln>
                  <a:noFill/>
                </a:ln>
                <a:solidFill>
                  <a:srgbClr val="104F75"/>
                </a:solidFill>
                <a:effectLst/>
                <a:ea typeface="SimSun" panose="02010600030101010101" pitchFamily="2" charset="-122"/>
                <a:cs typeface="Times New Roman" panose="02020603050405020304" pitchFamily="18" charset="0"/>
              </a:rPr>
              <a:t> in the box on the right.</a:t>
            </a:r>
            <a:endParaRPr kumimoji="0" lang="en-GB" altLang="zh-CN" sz="2000" b="0" i="0" u="none" strike="noStrike" cap="none" normalizeH="0" baseline="0">
              <a:ln>
                <a:noFill/>
              </a:ln>
              <a:solidFill>
                <a:srgbClr val="104F75"/>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0" i="0" u="none" strike="noStrike" cap="none" normalizeH="0" baseline="0">
                <a:ln>
                  <a:noFill/>
                </a:ln>
                <a:solidFill>
                  <a:srgbClr val="104F75"/>
                </a:solidFill>
                <a:effectLst/>
                <a:ea typeface="SimSun" panose="02010600030101010101" pitchFamily="2" charset="-122"/>
                <a:cs typeface="Times New Roman" panose="02020603050405020304" pitchFamily="18" charset="0"/>
              </a:rPr>
              <a:t>This part of the test will take around </a:t>
            </a:r>
            <a:r>
              <a:rPr kumimoji="0" lang="en-GB" altLang="zh-CN" sz="2000" b="1" i="0" u="none" strike="noStrike" cap="none" normalizeH="0" baseline="0">
                <a:ln>
                  <a:noFill/>
                </a:ln>
                <a:solidFill>
                  <a:srgbClr val="104F75"/>
                </a:solidFill>
                <a:effectLst/>
                <a:ea typeface="SimSun" panose="02010600030101010101" pitchFamily="2" charset="-122"/>
                <a:cs typeface="Times New Roman" panose="02020603050405020304" pitchFamily="18" charset="0"/>
              </a:rPr>
              <a:t>10 </a:t>
            </a:r>
            <a:r>
              <a:rPr kumimoji="0" lang="en-GB" altLang="zh-CN" sz="2000" b="0" i="0" u="none" strike="noStrike" cap="none" normalizeH="0" baseline="0">
                <a:ln>
                  <a:noFill/>
                </a:ln>
                <a:solidFill>
                  <a:srgbClr val="104F75"/>
                </a:solidFill>
                <a:effectLst/>
                <a:ea typeface="SimSun" panose="02010600030101010101" pitchFamily="2" charset="-122"/>
                <a:cs typeface="Times New Roman" panose="02020603050405020304" pitchFamily="18" charset="0"/>
              </a:rPr>
              <a:t>minutes.</a:t>
            </a:r>
            <a:endParaRPr kumimoji="0" lang="en-GB" altLang="zh-CN" sz="2000" b="0" i="0" u="none" strike="noStrike" cap="none" normalizeH="0" baseline="0">
              <a:ln>
                <a:noFill/>
              </a:ln>
              <a:solidFill>
                <a:srgbClr val="104F75"/>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sz="2000" b="0" i="0" u="none" strike="noStrike" cap="none" normalizeH="0" baseline="0">
              <a:ln>
                <a:noFill/>
              </a:ln>
              <a:solidFill>
                <a:srgbClr val="104F75"/>
              </a:solidFill>
              <a:effectLst/>
            </a:endParaRPr>
          </a:p>
        </p:txBody>
      </p:sp>
      <p:sp>
        <p:nvSpPr>
          <p:cNvPr id="4" name="Title 3"/>
          <p:cNvSpPr>
            <a:spLocks noGrp="1"/>
          </p:cNvSpPr>
          <p:nvPr>
            <p:ph type="title"/>
          </p:nvPr>
        </p:nvSpPr>
        <p:spPr>
          <a:xfrm>
            <a:off x="-72086" y="280417"/>
            <a:ext cx="6381446" cy="721474"/>
          </a:xfrm>
        </p:spPr>
        <p:txBody>
          <a:bodyPr>
            <a:normAutofit/>
          </a:bodyPr>
          <a:lstStyle/>
          <a:p>
            <a:r>
              <a:rPr lang="en-GB" sz="2800" b="1">
                <a:solidFill>
                  <a:schemeClr val="bg1"/>
                </a:solidFill>
              </a:rPr>
              <a:t>Section B (Reading)</a:t>
            </a:r>
            <a:endParaRPr lang="en-GB" sz="2800" b="1" dirty="0">
              <a:solidFill>
                <a:schemeClr val="bg1"/>
              </a:solidFill>
            </a:endParaRPr>
          </a:p>
        </p:txBody>
      </p:sp>
      <p:sp>
        <p:nvSpPr>
          <p:cNvPr id="14" name="Rounded Rectangular Callout 13"/>
          <p:cNvSpPr/>
          <p:nvPr/>
        </p:nvSpPr>
        <p:spPr>
          <a:xfrm>
            <a:off x="213065" y="4566722"/>
            <a:ext cx="11723794" cy="1585342"/>
          </a:xfrm>
          <a:prstGeom prst="wedgeRoundRectCallout">
            <a:avLst>
              <a:gd name="adj1" fmla="val -14508"/>
              <a:gd name="adj2" fmla="val 58580"/>
              <a:gd name="adj3" fmla="val 16667"/>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a:t>1 </a:t>
            </a:r>
            <a:r>
              <a:rPr lang="en-GB"/>
              <a:t>mark awarded where the meaning of a phrase is fully communicated. </a:t>
            </a:r>
          </a:p>
          <a:p>
            <a:r>
              <a:rPr lang="en-GB" b="1"/>
              <a:t>0.5</a:t>
            </a:r>
            <a:r>
              <a:rPr lang="en-GB"/>
              <a:t> mark awarded where the meaning of a phrase is partially communicated. </a:t>
            </a:r>
          </a:p>
          <a:p>
            <a:r>
              <a:rPr lang="en-GB"/>
              <a:t>Partial communication may be due to lack of clarity in the use of English grammar.</a:t>
            </a:r>
          </a:p>
          <a:p>
            <a:r>
              <a:rPr lang="en-GB" b="1"/>
              <a:t>0</a:t>
            </a:r>
            <a:r>
              <a:rPr lang="en-GB"/>
              <a:t> mark awarded where the meaning of a phrase is not communicated.</a:t>
            </a:r>
          </a:p>
        </p:txBody>
      </p:sp>
      <p:sp>
        <p:nvSpPr>
          <p:cNvPr id="15" name="Text Box 2" descr="text box for answers"/>
          <p:cNvSpPr txBox="1">
            <a:spLocks noChangeArrowheads="1"/>
          </p:cNvSpPr>
          <p:nvPr/>
        </p:nvSpPr>
        <p:spPr bwMode="auto">
          <a:xfrm>
            <a:off x="6807200" y="3204337"/>
            <a:ext cx="4710414" cy="487680"/>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15000"/>
              </a:lnSpc>
              <a:spcAft>
                <a:spcPts val="800"/>
              </a:spcAft>
            </a:pPr>
            <a:r>
              <a:rPr lang="en-GB" sz="2000">
                <a:solidFill>
                  <a:srgbClr val="115076"/>
                </a:solidFill>
                <a:effectLst/>
                <a:ea typeface="SimSun" panose="02010600030101010101" pitchFamily="2" charset="-122"/>
                <a:cs typeface="Times New Roman" panose="02020603050405020304" pitchFamily="18" charset="0"/>
              </a:rPr>
              <a:t> ___________________________________</a:t>
            </a:r>
          </a:p>
        </p:txBody>
      </p:sp>
      <p:sp>
        <p:nvSpPr>
          <p:cNvPr id="2" name="Text Box 2"/>
          <p:cNvSpPr txBox="1">
            <a:spLocks noChangeArrowheads="1"/>
          </p:cNvSpPr>
          <p:nvPr/>
        </p:nvSpPr>
        <p:spPr bwMode="auto">
          <a:xfrm>
            <a:off x="335280" y="3053409"/>
            <a:ext cx="6471920" cy="1403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2000" b="0" i="0" u="none" strike="noStrike" cap="none" normalizeH="0" baseline="0">
                <a:ln>
                  <a:noFill/>
                </a:ln>
                <a:solidFill>
                  <a:srgbClr val="104F75"/>
                </a:solidFill>
                <a:effectLst/>
                <a:ea typeface="SimSun" panose="02010600030101010101" pitchFamily="2" charset="-122"/>
                <a:cs typeface="Times New Roman" panose="02020603050405020304" pitchFamily="18" charset="0"/>
              </a:rPr>
              <a:t>« J‘aime passer</a:t>
            </a:r>
            <a:r>
              <a:rPr kumimoji="0" lang="de-DE" altLang="zh-CN" sz="2000" b="0" i="0" u="none" strike="noStrike" cap="none" normalizeH="0">
                <a:ln>
                  <a:noFill/>
                </a:ln>
                <a:solidFill>
                  <a:srgbClr val="104F75"/>
                </a:solidFill>
                <a:effectLst/>
                <a:ea typeface="SimSun" panose="02010600030101010101" pitchFamily="2" charset="-122"/>
                <a:cs typeface="Times New Roman" panose="02020603050405020304" pitchFamily="18" charset="0"/>
              </a:rPr>
              <a:t> les vacances à l‘étranger »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2000" b="0" i="0" u="none" strike="noStrike" cap="none" normalizeH="0">
                <a:ln>
                  <a:noFill/>
                </a:ln>
                <a:solidFill>
                  <a:srgbClr val="104F75"/>
                </a:solidFill>
                <a:effectLst/>
                <a:ea typeface="SimSun" panose="02010600030101010101" pitchFamily="2" charset="-122"/>
                <a:cs typeface="Times New Roman" panose="02020603050405020304" pitchFamily="18" charset="0"/>
              </a:rPr>
              <a:t>dit Sophie</a:t>
            </a:r>
            <a:r>
              <a:rPr kumimoji="0" lang="de-DE" altLang="zh-CN" sz="2000" b="0" i="0" u="none" strike="noStrike" cap="none" normalizeH="0" baseline="0">
                <a:ln>
                  <a:noFill/>
                </a:ln>
                <a:solidFill>
                  <a:srgbClr val="104F75"/>
                </a:solidFill>
                <a:effectLst/>
                <a:ea typeface="SimSun" panose="02010600030101010101" pitchFamily="2" charset="-122"/>
                <a:cs typeface="Times New Roman" panose="02020603050405020304" pitchFamily="18" charset="0"/>
              </a:rPr>
              <a:t>.  </a:t>
            </a:r>
          </a:p>
          <a:p>
            <a:pPr lvl="0" eaLnBrk="0" fontAlgn="base" hangingPunct="0">
              <a:spcBef>
                <a:spcPct val="0"/>
              </a:spcBef>
              <a:spcAft>
                <a:spcPct val="0"/>
              </a:spcAft>
            </a:pPr>
            <a:r>
              <a:rPr lang="de-DE" altLang="zh-CN" sz="2000">
                <a:solidFill>
                  <a:srgbClr val="104F75"/>
                </a:solidFill>
                <a:ea typeface="SimSun" panose="02010600030101010101" pitchFamily="2" charset="-122"/>
                <a:cs typeface="Times New Roman" panose="02020603050405020304" pitchFamily="18" charset="0"/>
              </a:rPr>
              <a:t>« J‘aime rester à la maison » </a:t>
            </a:r>
            <a:r>
              <a:rPr kumimoji="0" lang="de-DE" altLang="zh-CN" sz="2000" b="0" i="0" u="none" strike="noStrike" cap="none" normalizeH="0" baseline="0">
                <a:ln>
                  <a:noFill/>
                </a:ln>
                <a:solidFill>
                  <a:srgbClr val="104F75"/>
                </a:solidFill>
                <a:effectLst/>
                <a:ea typeface="SimSun" panose="02010600030101010101" pitchFamily="2" charset="-122"/>
                <a:cs typeface="Times New Roman" panose="02020603050405020304" pitchFamily="18" charset="0"/>
              </a:rPr>
              <a:t>dit Michel.</a:t>
            </a:r>
            <a:endParaRPr kumimoji="0" lang="de-DE" altLang="zh-CN" sz="2000" b="0" i="0" u="none" strike="noStrike" cap="none" normalizeH="0" baseline="0">
              <a:ln>
                <a:noFill/>
              </a:ln>
              <a:solidFill>
                <a:srgbClr val="104F75"/>
              </a:solidFill>
              <a:effectLst/>
            </a:endParaRPr>
          </a:p>
        </p:txBody>
      </p:sp>
      <p:sp>
        <p:nvSpPr>
          <p:cNvPr id="16" name="Text Box 2" descr="text box for answers"/>
          <p:cNvSpPr txBox="1">
            <a:spLocks noChangeArrowheads="1"/>
          </p:cNvSpPr>
          <p:nvPr/>
        </p:nvSpPr>
        <p:spPr bwMode="auto">
          <a:xfrm>
            <a:off x="6192060" y="3053409"/>
            <a:ext cx="5942546" cy="364238"/>
          </a:xfrm>
          <a:prstGeom prst="rect">
            <a:avLst/>
          </a:prstGeom>
          <a:solidFill>
            <a:srgbClr val="FFFFFF"/>
          </a:solidFill>
          <a:ln w="9525">
            <a:solidFill>
              <a:sysClr val="window" lastClr="FFFFFF"/>
            </a:solidFill>
            <a:miter lim="800000"/>
            <a:headEnd/>
            <a:tailEnd/>
          </a:ln>
        </p:spPr>
        <p:txBody>
          <a:bodyPr rot="0" vert="horz" wrap="square" lIns="91440" tIns="45720" rIns="91440" bIns="45720" anchor="t" anchorCtr="0">
            <a:noAutofit/>
          </a:bodyPr>
          <a:lstStyle/>
          <a:p>
            <a:pPr>
              <a:lnSpc>
                <a:spcPct val="115000"/>
              </a:lnSpc>
              <a:spcAft>
                <a:spcPts val="800"/>
              </a:spcAft>
            </a:pPr>
            <a:r>
              <a:rPr lang="en-GB" sz="2000">
                <a:effectLst/>
                <a:ea typeface="SimSun" panose="02010600030101010101" pitchFamily="2" charset="-122"/>
                <a:cs typeface="Times New Roman" panose="02020603050405020304" pitchFamily="18" charset="0"/>
              </a:rPr>
              <a:t> </a:t>
            </a:r>
            <a:r>
              <a:rPr lang="en-GB" sz="2000">
                <a:solidFill>
                  <a:srgbClr val="104F75"/>
                </a:solidFill>
                <a:effectLst/>
                <a:ea typeface="SimSun" panose="02010600030101010101" pitchFamily="2" charset="-122"/>
                <a:cs typeface="Times New Roman" panose="02020603050405020304" pitchFamily="18" charset="0"/>
              </a:rPr>
              <a:t>”I like to spend holidays abroad,” says Sophie.</a:t>
            </a:r>
          </a:p>
        </p:txBody>
      </p:sp>
      <p:sp>
        <p:nvSpPr>
          <p:cNvPr id="6" name="Rectangle 10"/>
          <p:cNvSpPr>
            <a:spLocks noChangeArrowheads="1"/>
          </p:cNvSpPr>
          <p:nvPr/>
        </p:nvSpPr>
        <p:spPr bwMode="auto">
          <a:xfrm>
            <a:off x="152400" y="2421225"/>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sz="2000"/>
          </a:p>
        </p:txBody>
      </p:sp>
      <p:sp>
        <p:nvSpPr>
          <p:cNvPr id="7" name="Rectangle 11"/>
          <p:cNvSpPr>
            <a:spLocks noChangeArrowheads="1"/>
          </p:cNvSpPr>
          <p:nvPr/>
        </p:nvSpPr>
        <p:spPr bwMode="auto">
          <a:xfrm>
            <a:off x="152400" y="2421225"/>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sz="2000"/>
          </a:p>
        </p:txBody>
      </p:sp>
      <p:sp>
        <p:nvSpPr>
          <p:cNvPr id="29" name="Text Box 2" descr="text box for answers"/>
          <p:cNvSpPr txBox="1">
            <a:spLocks noChangeArrowheads="1"/>
          </p:cNvSpPr>
          <p:nvPr/>
        </p:nvSpPr>
        <p:spPr bwMode="auto">
          <a:xfrm>
            <a:off x="6807200" y="3790359"/>
            <a:ext cx="4710414" cy="487680"/>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15000"/>
              </a:lnSpc>
              <a:spcAft>
                <a:spcPts val="800"/>
              </a:spcAft>
            </a:pPr>
            <a:r>
              <a:rPr lang="en-GB" sz="2000">
                <a:solidFill>
                  <a:srgbClr val="115076"/>
                </a:solidFill>
                <a:effectLst/>
                <a:ea typeface="SimSun" panose="02010600030101010101" pitchFamily="2" charset="-122"/>
                <a:cs typeface="Times New Roman" panose="02020603050405020304" pitchFamily="18" charset="0"/>
              </a:rPr>
              <a:t> ___________________________________</a:t>
            </a:r>
          </a:p>
        </p:txBody>
      </p:sp>
      <p:sp>
        <p:nvSpPr>
          <p:cNvPr id="30" name="Text Box 2" descr="text box for answers"/>
          <p:cNvSpPr txBox="1">
            <a:spLocks noChangeArrowheads="1"/>
          </p:cNvSpPr>
          <p:nvPr/>
        </p:nvSpPr>
        <p:spPr bwMode="auto">
          <a:xfrm>
            <a:off x="6611186" y="3680071"/>
            <a:ext cx="5325674" cy="364238"/>
          </a:xfrm>
          <a:prstGeom prst="rect">
            <a:avLst/>
          </a:prstGeom>
          <a:solidFill>
            <a:srgbClr val="FFFFFF"/>
          </a:solidFill>
          <a:ln w="9525">
            <a:solidFill>
              <a:sysClr val="window" lastClr="FFFFFF"/>
            </a:solidFill>
            <a:miter lim="800000"/>
            <a:headEnd/>
            <a:tailEnd/>
          </a:ln>
        </p:spPr>
        <p:txBody>
          <a:bodyPr rot="0" vert="horz" wrap="square" lIns="91440" tIns="45720" rIns="91440" bIns="45720" anchor="t" anchorCtr="0">
            <a:noAutofit/>
          </a:bodyPr>
          <a:lstStyle/>
          <a:p>
            <a:pPr>
              <a:lnSpc>
                <a:spcPct val="115000"/>
              </a:lnSpc>
              <a:spcAft>
                <a:spcPts val="800"/>
              </a:spcAft>
            </a:pPr>
            <a:r>
              <a:rPr lang="en-GB" sz="2000">
                <a:effectLst/>
                <a:ea typeface="SimSun" panose="02010600030101010101" pitchFamily="2" charset="-122"/>
                <a:cs typeface="Times New Roman" panose="02020603050405020304" pitchFamily="18" charset="0"/>
              </a:rPr>
              <a:t> </a:t>
            </a:r>
            <a:r>
              <a:rPr lang="en-GB" sz="2000">
                <a:solidFill>
                  <a:srgbClr val="115076"/>
                </a:solidFill>
                <a:effectLst/>
                <a:ea typeface="SimSun" panose="02010600030101010101" pitchFamily="2" charset="-122"/>
                <a:cs typeface="Times New Roman" panose="02020603050405020304" pitchFamily="18" charset="0"/>
              </a:rPr>
              <a:t>”I like to stay at home,” says Michel.</a:t>
            </a:r>
          </a:p>
        </p:txBody>
      </p:sp>
    </p:spTree>
    <p:extLst>
      <p:ext uri="{BB962C8B-B14F-4D97-AF65-F5344CB8AC3E}">
        <p14:creationId xmlns:p14="http://schemas.microsoft.com/office/powerpoint/2010/main" val="99397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08896"/>
            <a:ext cx="6457246" cy="867128"/>
          </a:xfrm>
          <a:prstGeom prst="rect">
            <a:avLst/>
          </a:prstGeom>
        </p:spPr>
      </p:pic>
      <p:sp>
        <p:nvSpPr>
          <p:cNvPr id="4" name="Title 3"/>
          <p:cNvSpPr>
            <a:spLocks noGrp="1"/>
          </p:cNvSpPr>
          <p:nvPr>
            <p:ph type="title"/>
          </p:nvPr>
        </p:nvSpPr>
        <p:spPr>
          <a:xfrm>
            <a:off x="-72086" y="280417"/>
            <a:ext cx="6604966" cy="721474"/>
          </a:xfrm>
        </p:spPr>
        <p:txBody>
          <a:bodyPr>
            <a:normAutofit/>
          </a:bodyPr>
          <a:lstStyle/>
          <a:p>
            <a:r>
              <a:rPr lang="en-GB" sz="2800" b="1">
                <a:solidFill>
                  <a:schemeClr val="bg1"/>
                </a:solidFill>
              </a:rPr>
              <a:t>Section C (Writing)</a:t>
            </a:r>
            <a:endParaRPr lang="en-GB" sz="2800" b="1" dirty="0">
              <a:solidFill>
                <a:schemeClr val="bg1"/>
              </a:solidFill>
            </a:endParaRPr>
          </a:p>
        </p:txBody>
      </p:sp>
      <p:sp>
        <p:nvSpPr>
          <p:cNvPr id="11" name="Rounded Rectangular Callout 10"/>
          <p:cNvSpPr/>
          <p:nvPr/>
        </p:nvSpPr>
        <p:spPr>
          <a:xfrm>
            <a:off x="213065" y="4566722"/>
            <a:ext cx="11723794" cy="1585342"/>
          </a:xfrm>
          <a:prstGeom prst="wedgeRoundRectCallout">
            <a:avLst>
              <a:gd name="adj1" fmla="val -14508"/>
              <a:gd name="adj2" fmla="val 58580"/>
              <a:gd name="adj3" fmla="val 16667"/>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a:t>1 </a:t>
            </a:r>
            <a:r>
              <a:rPr lang="en-GB"/>
              <a:t>mark awarded where the meaning of a phrase is fully communicated and all or some of the features tested are accurately produced.</a:t>
            </a:r>
          </a:p>
          <a:p>
            <a:r>
              <a:rPr lang="en-GB" b="1"/>
              <a:t>0.5</a:t>
            </a:r>
            <a:r>
              <a:rPr lang="en-GB"/>
              <a:t> mark awarded where the meaning of a phrase is communicated but few or none of the features tested are accurately produced.</a:t>
            </a:r>
          </a:p>
          <a:p>
            <a:r>
              <a:rPr lang="en-GB" b="1"/>
              <a:t>0</a:t>
            </a:r>
            <a:r>
              <a:rPr lang="en-GB"/>
              <a:t> marks awarded where the meaning of a phrase is not communicated.</a:t>
            </a:r>
          </a:p>
        </p:txBody>
      </p:sp>
      <p:sp>
        <p:nvSpPr>
          <p:cNvPr id="6" name="Rectangle 5"/>
          <p:cNvSpPr/>
          <p:nvPr/>
        </p:nvSpPr>
        <p:spPr>
          <a:xfrm>
            <a:off x="504224" y="1417896"/>
            <a:ext cx="11141475" cy="1285480"/>
          </a:xfrm>
          <a:prstGeom prst="rect">
            <a:avLst/>
          </a:prstGeom>
        </p:spPr>
        <p:txBody>
          <a:bodyPr wrap="square">
            <a:spAutoFit/>
          </a:bodyPr>
          <a:lstStyle/>
          <a:p>
            <a:pPr>
              <a:lnSpc>
                <a:spcPct val="107000"/>
              </a:lnSpc>
              <a:spcAft>
                <a:spcPts val="800"/>
              </a:spcAft>
            </a:pP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Read the text below about Michel’s weekend. </a:t>
            </a: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Translate</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what it says into </a:t>
            </a: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French</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800"/>
              </a:spcAft>
            </a:pP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Write</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your answer </a:t>
            </a: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in French</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on the right of the page.</a:t>
            </a:r>
          </a:p>
          <a:p>
            <a:pPr>
              <a:lnSpc>
                <a:spcPct val="107000"/>
              </a:lnSpc>
              <a:spcAft>
                <a:spcPts val="800"/>
              </a:spcAft>
            </a:pP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This part of the test will take around </a:t>
            </a: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15 </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minutes.</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p:txBody>
      </p:sp>
      <p:sp>
        <p:nvSpPr>
          <p:cNvPr id="13" name="Text Box 2" descr="text box for answers"/>
          <p:cNvSpPr txBox="1">
            <a:spLocks noChangeArrowheads="1"/>
          </p:cNvSpPr>
          <p:nvPr/>
        </p:nvSpPr>
        <p:spPr bwMode="auto">
          <a:xfrm>
            <a:off x="5721595" y="3099562"/>
            <a:ext cx="6307202" cy="487680"/>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15000"/>
              </a:lnSpc>
              <a:spcAft>
                <a:spcPts val="800"/>
              </a:spcAft>
            </a:pPr>
            <a:r>
              <a:rPr lang="en-GB" sz="2000">
                <a:solidFill>
                  <a:srgbClr val="115076"/>
                </a:solidFill>
                <a:effectLst/>
                <a:ea typeface="SimSun" panose="02010600030101010101" pitchFamily="2" charset="-122"/>
                <a:cs typeface="Times New Roman" panose="02020603050405020304" pitchFamily="18" charset="0"/>
              </a:rPr>
              <a:t> _______________________________________________</a:t>
            </a:r>
          </a:p>
        </p:txBody>
      </p:sp>
      <p:sp>
        <p:nvSpPr>
          <p:cNvPr id="18" name="Text Box 2"/>
          <p:cNvSpPr txBox="1">
            <a:spLocks noChangeArrowheads="1"/>
          </p:cNvSpPr>
          <p:nvPr/>
        </p:nvSpPr>
        <p:spPr bwMode="auto">
          <a:xfrm>
            <a:off x="547544" y="2865237"/>
            <a:ext cx="4874895" cy="1403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zh-CN" sz="2000" b="0" i="0" u="none" strike="noStrike" cap="none" normalizeH="0" baseline="0">
              <a:ln>
                <a:noFill/>
              </a:ln>
              <a:solidFill>
                <a:srgbClr val="104F75"/>
              </a:solidFill>
              <a:effectLst/>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zh-CN" sz="2000">
                <a:solidFill>
                  <a:srgbClr val="104F75"/>
                </a:solidFill>
                <a:ea typeface="SimSun" panose="02010600030101010101" pitchFamily="2" charset="-122"/>
                <a:cs typeface="Times New Roman" panose="02020603050405020304" pitchFamily="18" charset="0"/>
              </a:rPr>
              <a:t>Michel watches TV on Saturdays</a:t>
            </a:r>
            <a:r>
              <a:rPr kumimoji="0" lang="de-DE" altLang="zh-CN" sz="2000" b="0" i="0" u="none" strike="noStrike" cap="none" normalizeH="0" baseline="0">
                <a:ln>
                  <a:noFill/>
                </a:ln>
                <a:solidFill>
                  <a:srgbClr val="104F75"/>
                </a:solidFill>
                <a:effectLst/>
                <a:ea typeface="SimSun" panose="02010600030101010101" pitchFamily="2" charset="-122"/>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zh-CN" sz="2000">
              <a:solidFill>
                <a:srgbClr val="104F75"/>
              </a:solidFill>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2000" b="0" i="0" u="none" strike="noStrike" cap="none" normalizeH="0" baseline="0">
                <a:ln>
                  <a:noFill/>
                </a:ln>
                <a:solidFill>
                  <a:srgbClr val="104F75"/>
                </a:solidFill>
                <a:effectLst/>
                <a:ea typeface="SimSun" panose="02010600030101010101" pitchFamily="2" charset="-122"/>
                <a:cs typeface="Times New Roman" panose="02020603050405020304" pitchFamily="18" charset="0"/>
              </a:rPr>
              <a:t>He goes into town</a:t>
            </a:r>
            <a:r>
              <a:rPr kumimoji="0" lang="de-DE" altLang="zh-CN" sz="2000" b="0" i="0" u="none" strike="noStrike" cap="none" normalizeH="0">
                <a:ln>
                  <a:noFill/>
                </a:ln>
                <a:solidFill>
                  <a:srgbClr val="104F75"/>
                </a:solidFill>
                <a:effectLst/>
                <a:ea typeface="SimSun" panose="02010600030101010101" pitchFamily="2" charset="-122"/>
                <a:cs typeface="Times New Roman" panose="02020603050405020304" pitchFamily="18" charset="0"/>
              </a:rPr>
              <a:t> with friends.</a:t>
            </a:r>
            <a:endParaRPr kumimoji="0" lang="de-DE" altLang="zh-CN" sz="2000" b="0" i="0" u="none" strike="noStrike" cap="none" normalizeH="0" baseline="0">
              <a:ln>
                <a:noFill/>
              </a:ln>
              <a:solidFill>
                <a:srgbClr val="104F75"/>
              </a:solidFill>
              <a:effectLst/>
              <a:ea typeface="SimSun" panose="02010600030101010101" pitchFamily="2" charset="-122"/>
              <a:cs typeface="Times New Roman" panose="02020603050405020304" pitchFamily="18" charset="0"/>
            </a:endParaRPr>
          </a:p>
        </p:txBody>
      </p:sp>
      <p:sp>
        <p:nvSpPr>
          <p:cNvPr id="19" name="Text Box 2" descr="text box for answers"/>
          <p:cNvSpPr txBox="1">
            <a:spLocks noChangeArrowheads="1"/>
          </p:cNvSpPr>
          <p:nvPr/>
        </p:nvSpPr>
        <p:spPr bwMode="auto">
          <a:xfrm>
            <a:off x="6319906" y="3025827"/>
            <a:ext cx="5325793" cy="364238"/>
          </a:xfrm>
          <a:prstGeom prst="rect">
            <a:avLst/>
          </a:prstGeom>
          <a:solidFill>
            <a:srgbClr val="FFFFFF"/>
          </a:solidFill>
          <a:ln w="9525">
            <a:solidFill>
              <a:sysClr val="window" lastClr="FFFFFF"/>
            </a:solidFill>
            <a:miter lim="800000"/>
            <a:headEnd/>
            <a:tailEnd/>
          </a:ln>
        </p:spPr>
        <p:txBody>
          <a:bodyPr rot="0" vert="horz" wrap="square" lIns="91440" tIns="45720" rIns="91440" bIns="45720" anchor="t" anchorCtr="0">
            <a:noAutofit/>
          </a:bodyPr>
          <a:lstStyle/>
          <a:p>
            <a:pPr lvl="0" eaLnBrk="0" fontAlgn="base" hangingPunct="0">
              <a:spcBef>
                <a:spcPct val="0"/>
              </a:spcBef>
              <a:spcAft>
                <a:spcPct val="0"/>
              </a:spcAft>
            </a:pPr>
            <a:r>
              <a:rPr lang="en-GB" sz="2000">
                <a:solidFill>
                  <a:srgbClr val="104F75"/>
                </a:solidFill>
                <a:effectLst/>
                <a:ea typeface="SimSun" panose="02010600030101010101" pitchFamily="2" charset="-122"/>
                <a:cs typeface="Times New Roman" panose="02020603050405020304" pitchFamily="18" charset="0"/>
              </a:rPr>
              <a:t> </a:t>
            </a:r>
            <a:r>
              <a:rPr lang="de-DE" altLang="zh-CN" sz="2000">
                <a:solidFill>
                  <a:srgbClr val="104F75"/>
                </a:solidFill>
                <a:ea typeface="SimSun" panose="02010600030101010101" pitchFamily="2" charset="-122"/>
                <a:cs typeface="Times New Roman" panose="02020603050405020304" pitchFamily="18" charset="0"/>
              </a:rPr>
              <a:t>Michel regarde la télé le samedi.</a:t>
            </a:r>
            <a:endParaRPr lang="de-DE" altLang="zh-CN" sz="2000">
              <a:solidFill>
                <a:srgbClr val="104F75"/>
              </a:solidFill>
            </a:endParaRPr>
          </a:p>
        </p:txBody>
      </p:sp>
      <p:sp>
        <p:nvSpPr>
          <p:cNvPr id="20" name="Text Box 2" descr="text box for answers"/>
          <p:cNvSpPr txBox="1">
            <a:spLocks noChangeArrowheads="1"/>
          </p:cNvSpPr>
          <p:nvPr/>
        </p:nvSpPr>
        <p:spPr bwMode="auto">
          <a:xfrm>
            <a:off x="5721596" y="3954655"/>
            <a:ext cx="6307202" cy="487680"/>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15000"/>
              </a:lnSpc>
              <a:spcAft>
                <a:spcPts val="800"/>
              </a:spcAft>
            </a:pPr>
            <a:r>
              <a:rPr lang="en-GB" sz="2000">
                <a:solidFill>
                  <a:srgbClr val="115076"/>
                </a:solidFill>
                <a:effectLst/>
                <a:ea typeface="SimSun" panose="02010600030101010101" pitchFamily="2" charset="-122"/>
                <a:cs typeface="Times New Roman" panose="02020603050405020304" pitchFamily="18" charset="0"/>
              </a:rPr>
              <a:t> </a:t>
            </a:r>
            <a:r>
              <a:rPr lang="en-GB" sz="2000">
                <a:solidFill>
                  <a:srgbClr val="115076"/>
                </a:solidFill>
                <a:ea typeface="SimSun" panose="02010600030101010101" pitchFamily="2" charset="-122"/>
                <a:cs typeface="Times New Roman" panose="02020603050405020304" pitchFamily="18" charset="0"/>
              </a:rPr>
              <a:t>_______________________________________________</a:t>
            </a:r>
          </a:p>
        </p:txBody>
      </p:sp>
      <p:sp>
        <p:nvSpPr>
          <p:cNvPr id="21" name="Text Box 2" descr="text box for answers"/>
          <p:cNvSpPr txBox="1">
            <a:spLocks noChangeArrowheads="1"/>
          </p:cNvSpPr>
          <p:nvPr/>
        </p:nvSpPr>
        <p:spPr bwMode="auto">
          <a:xfrm>
            <a:off x="6656199" y="3871135"/>
            <a:ext cx="5280660" cy="364238"/>
          </a:xfrm>
          <a:prstGeom prst="rect">
            <a:avLst/>
          </a:prstGeom>
          <a:solidFill>
            <a:srgbClr val="FFFFFF"/>
          </a:solidFill>
          <a:ln w="9525">
            <a:solidFill>
              <a:sysClr val="window" lastClr="FFFFFF"/>
            </a:solidFill>
            <a:miter lim="800000"/>
            <a:headEnd/>
            <a:tailEnd/>
          </a:ln>
        </p:spPr>
        <p:txBody>
          <a:bodyPr rot="0" vert="horz" wrap="square" lIns="91440" tIns="45720" rIns="91440" bIns="45720" anchor="t" anchorCtr="0">
            <a:noAutofit/>
          </a:bodyPr>
          <a:lstStyle/>
          <a:p>
            <a:pPr>
              <a:lnSpc>
                <a:spcPct val="115000"/>
              </a:lnSpc>
              <a:spcAft>
                <a:spcPts val="800"/>
              </a:spcAft>
            </a:pPr>
            <a:r>
              <a:rPr lang="en-GB" sz="2000">
                <a:solidFill>
                  <a:srgbClr val="115076"/>
                </a:solidFill>
                <a:effectLst/>
                <a:ea typeface="SimSun" panose="02010600030101010101" pitchFamily="2" charset="-122"/>
                <a:cs typeface="Times New Roman" panose="02020603050405020304" pitchFamily="18" charset="0"/>
              </a:rPr>
              <a:t> Il va en ville avec des amis</a:t>
            </a:r>
            <a:r>
              <a:rPr lang="en-GB" sz="2000">
                <a:solidFill>
                  <a:srgbClr val="104F75"/>
                </a:solidFill>
                <a:effectLst/>
                <a:ea typeface="SimSun" panose="02010600030101010101" pitchFamily="2" charset="-122"/>
                <a:cs typeface="Times New Roman" panose="02020603050405020304" pitchFamily="18" charset="0"/>
              </a:rPr>
              <a:t>.</a:t>
            </a:r>
          </a:p>
        </p:txBody>
      </p:sp>
    </p:spTree>
    <p:extLst>
      <p:ext uri="{BB962C8B-B14F-4D97-AF65-F5344CB8AC3E}">
        <p14:creationId xmlns:p14="http://schemas.microsoft.com/office/powerpoint/2010/main" val="333568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7280" y="795059"/>
            <a:ext cx="5673090" cy="3192780"/>
          </a:xfrm>
          <a:prstGeom prst="rect">
            <a:avLst/>
          </a:prstGeom>
        </p:spPr>
      </p:pic>
      <p:pic>
        <p:nvPicPr>
          <p:cNvPr id="12" name="Picture 11"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308896"/>
            <a:ext cx="6457246" cy="867128"/>
          </a:xfrm>
          <a:prstGeom prst="rect">
            <a:avLst/>
          </a:prstGeom>
        </p:spPr>
      </p:pic>
      <p:sp>
        <p:nvSpPr>
          <p:cNvPr id="4" name="Title 3"/>
          <p:cNvSpPr>
            <a:spLocks noGrp="1"/>
          </p:cNvSpPr>
          <p:nvPr>
            <p:ph type="title"/>
          </p:nvPr>
        </p:nvSpPr>
        <p:spPr>
          <a:xfrm>
            <a:off x="-72087" y="280417"/>
            <a:ext cx="6249367" cy="721474"/>
          </a:xfrm>
        </p:spPr>
        <p:txBody>
          <a:bodyPr>
            <a:normAutofit/>
          </a:bodyPr>
          <a:lstStyle/>
          <a:p>
            <a:r>
              <a:rPr lang="en-GB" sz="2800" b="1">
                <a:solidFill>
                  <a:schemeClr val="bg1"/>
                </a:solidFill>
              </a:rPr>
              <a:t>Section D (Speaking)</a:t>
            </a:r>
            <a:endParaRPr lang="en-GB" sz="2800" b="1" dirty="0">
              <a:solidFill>
                <a:schemeClr val="bg1"/>
              </a:solidFill>
            </a:endParaRPr>
          </a:p>
        </p:txBody>
      </p:sp>
      <p:sp>
        <p:nvSpPr>
          <p:cNvPr id="5" name="Rectangle 6"/>
          <p:cNvSpPr>
            <a:spLocks noChangeArrowheads="1"/>
          </p:cNvSpPr>
          <p:nvPr/>
        </p:nvSpPr>
        <p:spPr bwMode="auto">
          <a:xfrm>
            <a:off x="626302" y="2830834"/>
            <a:ext cx="4348672" cy="805757"/>
          </a:xfrm>
          <a:prstGeom prst="rect">
            <a:avLst/>
          </a:prstGeom>
          <a:noFill/>
          <a:ln w="12700">
            <a:solidFill>
              <a:srgbClr val="1F3763"/>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115076"/>
                </a:solidFill>
                <a:effectLst/>
                <a:ea typeface="SimSun" panose="02010600030101010101" pitchFamily="2" charset="-122"/>
                <a:cs typeface="Times New Roman" panose="02020603050405020304" pitchFamily="18" charset="0"/>
              </a:rPr>
              <a:t>1. Here is </a:t>
            </a:r>
            <a:r>
              <a:rPr lang="en-US" altLang="zh-CN" sz="2000">
                <a:solidFill>
                  <a:srgbClr val="115076"/>
                </a:solidFill>
                <a:ea typeface="SimSun" panose="02010600030101010101" pitchFamily="2" charset="-122"/>
                <a:cs typeface="Times New Roman" panose="02020603050405020304" pitchFamily="18" charset="0"/>
              </a:rPr>
              <a:t>the museum</a:t>
            </a:r>
            <a:r>
              <a:rPr kumimoji="0" lang="en-US" altLang="zh-CN" sz="2000" b="0" i="0" u="none" strike="noStrike" cap="none" normalizeH="0" baseline="0">
                <a:ln>
                  <a:noFill/>
                </a:ln>
                <a:solidFill>
                  <a:srgbClr val="115076"/>
                </a:solidFill>
                <a:effectLst/>
                <a:ea typeface="SimSun" panose="02010600030101010101" pitchFamily="2" charset="-122"/>
                <a:cs typeface="Times New Roman" panose="02020603050405020304" pitchFamily="18" charset="0"/>
              </a:rPr>
              <a:t>.</a:t>
            </a:r>
            <a:endParaRPr kumimoji="0" lang="en-US" altLang="zh-CN" sz="2000" b="0" i="0" u="none" strike="noStrike" cap="none" normalizeH="0" baseline="0">
              <a:ln>
                <a:noFill/>
              </a:ln>
              <a:solidFill>
                <a:srgbClr val="115076"/>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115076"/>
                </a:solidFill>
                <a:effectLst/>
                <a:ea typeface="SimSun" panose="02010600030101010101" pitchFamily="2" charset="-122"/>
                <a:cs typeface="Times New Roman" panose="02020603050405020304" pitchFamily="18" charset="0"/>
              </a:rPr>
              <a:t>2. The building is very big.</a:t>
            </a:r>
            <a:endParaRPr kumimoji="0" lang="en-US" altLang="zh-CN" sz="2000" b="0" i="0" u="none" strike="noStrike" cap="none" normalizeH="0" baseline="0">
              <a:ln>
                <a:noFill/>
              </a:ln>
              <a:solidFill>
                <a:srgbClr val="115076"/>
              </a:solidFill>
              <a:effectLst/>
            </a:endParaRPr>
          </a:p>
        </p:txBody>
      </p:sp>
      <p:sp>
        <p:nvSpPr>
          <p:cNvPr id="10" name="Rectangle 5"/>
          <p:cNvSpPr>
            <a:spLocks noChangeArrowheads="1"/>
          </p:cNvSpPr>
          <p:nvPr/>
        </p:nvSpPr>
        <p:spPr bwMode="auto">
          <a:xfrm>
            <a:off x="197928" y="1416865"/>
            <a:ext cx="793007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0" i="0" u="none" strike="noStrike" cap="none" normalizeH="0" baseline="0">
                <a:ln>
                  <a:noFill/>
                </a:ln>
                <a:solidFill>
                  <a:srgbClr val="115076"/>
                </a:solidFill>
                <a:effectLst/>
                <a:ea typeface="SimSun" panose="02010600030101010101" pitchFamily="2" charset="-122"/>
                <a:cs typeface="Times New Roman" panose="02020603050405020304" pitchFamily="18" charset="0"/>
              </a:rPr>
              <a:t>Look at the picture.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0" i="0" u="none" strike="noStrike" cap="none" normalizeH="0" baseline="0">
                <a:ln>
                  <a:noFill/>
                </a:ln>
                <a:solidFill>
                  <a:srgbClr val="115076"/>
                </a:solidFill>
                <a:effectLst/>
                <a:ea typeface="SimSun" panose="02010600030101010101" pitchFamily="2" charset="-122"/>
                <a:cs typeface="Times New Roman" panose="02020603050405020304" pitchFamily="18" charset="0"/>
              </a:rPr>
              <a:t>It is now Saturday in the city centre.</a:t>
            </a:r>
            <a:endParaRPr kumimoji="0" lang="en-GB" altLang="zh-CN" sz="2000" b="0" i="0" u="none" strike="noStrike" cap="none" normalizeH="0" baseline="0">
              <a:ln>
                <a:noFill/>
              </a:ln>
              <a:solidFill>
                <a:srgbClr val="115076"/>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0" i="0" u="none" strike="noStrike" cap="none" normalizeH="0" baseline="0">
                <a:ln>
                  <a:noFill/>
                </a:ln>
                <a:solidFill>
                  <a:srgbClr val="115076"/>
                </a:solidFill>
                <a:effectLst/>
                <a:ea typeface="SimSun" panose="02010600030101010101" pitchFamily="2" charset="-122"/>
                <a:cs typeface="Times New Roman" panose="02020603050405020304" pitchFamily="18" charset="0"/>
              </a:rPr>
              <a:t>Describe it to a friend</a:t>
            </a:r>
            <a:r>
              <a:rPr kumimoji="0" lang="en-GB" altLang="zh-CN" sz="2000" b="1" i="0" u="none" strike="noStrike" cap="none" normalizeH="0" baseline="0">
                <a:ln>
                  <a:noFill/>
                </a:ln>
                <a:solidFill>
                  <a:srgbClr val="115076"/>
                </a:solidFill>
                <a:effectLst/>
                <a:ea typeface="SimSun" panose="02010600030101010101" pitchFamily="2" charset="-122"/>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1" i="0" u="none" strike="noStrike" cap="none" normalizeH="0" baseline="0">
                <a:ln>
                  <a:noFill/>
                </a:ln>
                <a:solidFill>
                  <a:srgbClr val="115076"/>
                </a:solidFill>
                <a:effectLst/>
                <a:ea typeface="SimSun" panose="02010600030101010101" pitchFamily="2" charset="-122"/>
                <a:cs typeface="Times New Roman" panose="02020603050405020304" pitchFamily="18" charset="0"/>
              </a:rPr>
              <a:t>by saying </a:t>
            </a:r>
            <a:r>
              <a:rPr kumimoji="0" lang="en-GB" altLang="zh-CN" sz="2000" b="0" i="0" u="none" strike="noStrike" cap="none" normalizeH="0" baseline="0">
                <a:ln>
                  <a:noFill/>
                </a:ln>
                <a:solidFill>
                  <a:srgbClr val="115076"/>
                </a:solidFill>
                <a:effectLst/>
                <a:ea typeface="SimSun" panose="02010600030101010101" pitchFamily="2" charset="-122"/>
                <a:cs typeface="Times New Roman" panose="02020603050405020304" pitchFamily="18" charset="0"/>
              </a:rPr>
              <a:t>these sentences in French:</a:t>
            </a:r>
            <a:endParaRPr kumimoji="0" lang="en-GB" altLang="zh-CN" sz="2000" b="0" i="0" u="none" strike="noStrike" cap="none" normalizeH="0" baseline="0">
              <a:ln>
                <a:noFill/>
              </a:ln>
              <a:solidFill>
                <a:srgbClr val="115076"/>
              </a:solidFill>
              <a:effectLst/>
            </a:endParaRPr>
          </a:p>
        </p:txBody>
      </p:sp>
      <p:sp>
        <p:nvSpPr>
          <p:cNvPr id="11" name="Rectangle 7"/>
          <p:cNvSpPr>
            <a:spLocks noChangeArrowheads="1"/>
          </p:cNvSpPr>
          <p:nvPr/>
        </p:nvSpPr>
        <p:spPr bwMode="auto">
          <a:xfrm>
            <a:off x="197928" y="4131835"/>
            <a:ext cx="9001856"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0" i="0" u="none" strike="noStrike" cap="none" normalizeH="0" baseline="0" bmk="">
                <a:ln>
                  <a:noFill/>
                </a:ln>
                <a:solidFill>
                  <a:srgbClr val="115076"/>
                </a:solidFill>
                <a:effectLst/>
                <a:ea typeface="SimSun" panose="02010600030101010101" pitchFamily="2" charset="-122"/>
                <a:cs typeface="Times New Roman" panose="02020603050405020304" pitchFamily="18" charset="0"/>
              </a:rPr>
              <a:t>Take </a:t>
            </a:r>
            <a:r>
              <a:rPr kumimoji="0" lang="en-GB" altLang="zh-CN" sz="2000" b="1" i="0" u="none" strike="noStrike" cap="none" normalizeH="0" baseline="0" bmk="">
                <a:ln>
                  <a:noFill/>
                </a:ln>
                <a:solidFill>
                  <a:srgbClr val="115076"/>
                </a:solidFill>
                <a:effectLst/>
                <a:ea typeface="SimSun" panose="02010600030101010101" pitchFamily="2" charset="-122"/>
                <a:cs typeface="Times New Roman" panose="02020603050405020304" pitchFamily="18" charset="0"/>
              </a:rPr>
              <a:t>up to</a:t>
            </a:r>
            <a:r>
              <a:rPr kumimoji="0" lang="en-GB" altLang="zh-CN" sz="2000" b="0" i="0" u="none" strike="noStrike" cap="none" normalizeH="0" baseline="0" bmk="">
                <a:ln>
                  <a:noFill/>
                </a:ln>
                <a:solidFill>
                  <a:srgbClr val="115076"/>
                </a:solidFill>
                <a:effectLst/>
                <a:ea typeface="SimSun" panose="02010600030101010101" pitchFamily="2" charset="-122"/>
                <a:cs typeface="Times New Roman" panose="02020603050405020304" pitchFamily="18" charset="0"/>
              </a:rPr>
              <a:t> </a:t>
            </a:r>
            <a:r>
              <a:rPr kumimoji="0" lang="en-GB" altLang="zh-CN" sz="2000" b="1" i="0" u="none" strike="noStrike" cap="none" normalizeH="0" baseline="0" bmk="">
                <a:ln>
                  <a:noFill/>
                </a:ln>
                <a:solidFill>
                  <a:srgbClr val="115076"/>
                </a:solidFill>
                <a:effectLst/>
                <a:ea typeface="SimSun" panose="02010600030101010101" pitchFamily="2" charset="-122"/>
                <a:cs typeface="Times New Roman" panose="02020603050405020304" pitchFamily="18" charset="0"/>
              </a:rPr>
              <a:t>one minute</a:t>
            </a:r>
            <a:r>
              <a:rPr kumimoji="0" lang="en-GB" altLang="zh-CN" sz="2000" b="0" i="0" u="none" strike="noStrike" cap="none" normalizeH="0" baseline="0" bmk="">
                <a:ln>
                  <a:noFill/>
                </a:ln>
                <a:solidFill>
                  <a:srgbClr val="115076"/>
                </a:solidFill>
                <a:effectLst/>
                <a:ea typeface="SimSun" panose="02010600030101010101" pitchFamily="2" charset="-122"/>
                <a:cs typeface="Times New Roman" panose="02020603050405020304" pitchFamily="18" charset="0"/>
              </a:rPr>
              <a:t> to think about what to say each time, but don’t write your sentences down. T</a:t>
            </a:r>
            <a:r>
              <a:rPr kumimoji="0" lang="en-GB" altLang="zh-CN" sz="2000" b="0" i="0" u="none" strike="noStrike" cap="none" normalizeH="0" baseline="0">
                <a:ln>
                  <a:noFill/>
                </a:ln>
                <a:solidFill>
                  <a:srgbClr val="115076"/>
                </a:solidFill>
                <a:effectLst/>
                <a:ea typeface="SimSun" panose="02010600030101010101" pitchFamily="2" charset="-122"/>
                <a:cs typeface="Times New Roman" panose="02020603050405020304" pitchFamily="18" charset="0"/>
              </a:rPr>
              <a:t>o help you work out what to say,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0" i="0" u="none" strike="noStrike" cap="none" normalizeH="0" baseline="0">
                <a:ln>
                  <a:noFill/>
                </a:ln>
                <a:solidFill>
                  <a:srgbClr val="115076"/>
                </a:solidFill>
                <a:effectLst/>
                <a:ea typeface="SimSun" panose="02010600030101010101" pitchFamily="2" charset="-122"/>
                <a:cs typeface="Times New Roman" panose="02020603050405020304" pitchFamily="18" charset="0"/>
              </a:rPr>
              <a:t>try to </a:t>
            </a:r>
            <a:r>
              <a:rPr kumimoji="0" lang="en-GB" altLang="zh-CN" sz="2000" b="1" i="0" u="none" strike="noStrike" cap="none" normalizeH="0" baseline="0">
                <a:ln>
                  <a:noFill/>
                </a:ln>
                <a:solidFill>
                  <a:srgbClr val="115076"/>
                </a:solidFill>
                <a:effectLst/>
                <a:ea typeface="SimSun" panose="02010600030101010101" pitchFamily="2" charset="-122"/>
                <a:cs typeface="Times New Roman" panose="02020603050405020304" pitchFamily="18" charset="0"/>
              </a:rPr>
              <a:t>break each sentence</a:t>
            </a:r>
            <a:r>
              <a:rPr kumimoji="0" lang="en-GB" altLang="zh-CN" sz="2000" b="0" i="0" u="none" strike="noStrike" cap="none" normalizeH="0" baseline="0">
                <a:ln>
                  <a:noFill/>
                </a:ln>
                <a:solidFill>
                  <a:srgbClr val="115076"/>
                </a:solidFill>
                <a:effectLst/>
                <a:ea typeface="SimSun" panose="02010600030101010101" pitchFamily="2" charset="-122"/>
                <a:cs typeface="Times New Roman" panose="02020603050405020304" pitchFamily="18" charset="0"/>
              </a:rPr>
              <a:t> </a:t>
            </a:r>
            <a:r>
              <a:rPr kumimoji="0" lang="en-GB" altLang="zh-CN" sz="2000" b="1" i="0" u="none" strike="noStrike" cap="none" normalizeH="0" baseline="0">
                <a:ln>
                  <a:noFill/>
                </a:ln>
                <a:solidFill>
                  <a:srgbClr val="115076"/>
                </a:solidFill>
                <a:effectLst/>
                <a:ea typeface="SimSun" panose="02010600030101010101" pitchFamily="2" charset="-122"/>
                <a:cs typeface="Times New Roman" panose="02020603050405020304" pitchFamily="18" charset="0"/>
              </a:rPr>
              <a:t>down</a:t>
            </a:r>
            <a:r>
              <a:rPr kumimoji="0" lang="en-GB" altLang="zh-CN" sz="2000" b="0" i="0" u="none" strike="noStrike" cap="none" normalizeH="0" baseline="0">
                <a:ln>
                  <a:noFill/>
                </a:ln>
                <a:solidFill>
                  <a:srgbClr val="115076"/>
                </a:solidFill>
                <a:effectLst/>
                <a:ea typeface="SimSun" panose="02010600030101010101" pitchFamily="2" charset="-122"/>
                <a:cs typeface="Times New Roman" panose="02020603050405020304" pitchFamily="18" charset="0"/>
              </a:rPr>
              <a:t> into groups of words in your head.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sz="2000" b="0" i="0" u="none" strike="noStrike" cap="none" normalizeH="0" baseline="0">
              <a:ln>
                <a:noFill/>
              </a:ln>
              <a:solidFill>
                <a:srgbClr val="115076"/>
              </a:solidFill>
              <a:effectLst/>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0" i="0" u="none" strike="noStrike" cap="none" normalizeH="0" baseline="0">
                <a:ln>
                  <a:noFill/>
                </a:ln>
                <a:solidFill>
                  <a:srgbClr val="115076"/>
                </a:solidFill>
                <a:effectLst/>
                <a:ea typeface="SimSun" panose="02010600030101010101" pitchFamily="2" charset="-122"/>
                <a:cs typeface="Times New Roman" panose="02020603050405020304" pitchFamily="18" charset="0"/>
              </a:rPr>
              <a:t>It doesn’t matter if you make a mistake - just have a go!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sz="2000" b="0" i="0" u="none" strike="noStrike" cap="none" normalizeH="0" baseline="0">
              <a:ln>
                <a:noFill/>
              </a:ln>
              <a:solidFill>
                <a:srgbClr val="115076"/>
              </a:solidFill>
              <a:effectLst/>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0" i="0" u="none" strike="noStrike" cap="none" normalizeH="0" baseline="0">
                <a:ln>
                  <a:noFill/>
                </a:ln>
                <a:solidFill>
                  <a:srgbClr val="115076"/>
                </a:solidFill>
                <a:effectLst/>
                <a:ea typeface="SimSun" panose="02010600030101010101" pitchFamily="2" charset="-122"/>
                <a:cs typeface="Times New Roman" panose="02020603050405020304" pitchFamily="18" charset="0"/>
              </a:rPr>
              <a:t>It doesn’t matter if you speak slowly - just keep going! </a:t>
            </a:r>
            <a:endParaRPr kumimoji="0" lang="en-GB" altLang="zh-CN" sz="2000" b="0" i="0" u="none" strike="noStrike" cap="none" normalizeH="0" baseline="0">
              <a:ln>
                <a:noFill/>
              </a:ln>
              <a:solidFill>
                <a:srgbClr val="115076"/>
              </a:solidFill>
              <a:effectLst/>
            </a:endParaRPr>
          </a:p>
        </p:txBody>
      </p:sp>
      <p:sp>
        <p:nvSpPr>
          <p:cNvPr id="15" name="Rectangle 6"/>
          <p:cNvSpPr>
            <a:spLocks noChangeArrowheads="1"/>
          </p:cNvSpPr>
          <p:nvPr/>
        </p:nvSpPr>
        <p:spPr bwMode="auto">
          <a:xfrm>
            <a:off x="626301" y="2829315"/>
            <a:ext cx="4348672" cy="805757"/>
          </a:xfrm>
          <a:prstGeom prst="rect">
            <a:avLst/>
          </a:prstGeom>
          <a:noFill/>
          <a:ln w="12700">
            <a:solidFill>
              <a:srgbClr val="1F3763"/>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115076"/>
                </a:solidFill>
                <a:effectLst/>
                <a:ea typeface="SimSun" panose="02010600030101010101" pitchFamily="2" charset="-122"/>
                <a:cs typeface="Times New Roman" panose="02020603050405020304" pitchFamily="18" charset="0"/>
              </a:rPr>
              <a:t>1. </a:t>
            </a:r>
            <a:r>
              <a:rPr lang="en-US" altLang="zh-CN" sz="2000">
                <a:solidFill>
                  <a:srgbClr val="115076"/>
                </a:solidFill>
                <a:ea typeface="SimSun" panose="02010600030101010101" pitchFamily="2" charset="-122"/>
                <a:cs typeface="Times New Roman" panose="02020603050405020304" pitchFamily="18" charset="0"/>
              </a:rPr>
              <a:t>Voici le musée</a:t>
            </a:r>
            <a:r>
              <a:rPr kumimoji="0" lang="en-US" altLang="zh-CN" sz="2000" b="0" i="0" u="none" strike="noStrike" cap="none" normalizeH="0" baseline="0">
                <a:ln>
                  <a:noFill/>
                </a:ln>
                <a:solidFill>
                  <a:srgbClr val="115076"/>
                </a:solidFill>
                <a:effectLst/>
                <a:ea typeface="SimSun" panose="02010600030101010101" pitchFamily="2" charset="-122"/>
                <a:cs typeface="Times New Roman" panose="02020603050405020304" pitchFamily="18" charset="0"/>
              </a:rPr>
              <a:t>.</a:t>
            </a:r>
            <a:endParaRPr kumimoji="0" lang="en-US" altLang="zh-CN" sz="2000" b="0" i="0" u="none" strike="noStrike" cap="none" normalizeH="0" baseline="0">
              <a:ln>
                <a:noFill/>
              </a:ln>
              <a:solidFill>
                <a:srgbClr val="115076"/>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115076"/>
                </a:solidFill>
                <a:effectLst/>
                <a:ea typeface="SimSun" panose="02010600030101010101" pitchFamily="2" charset="-122"/>
                <a:cs typeface="Times New Roman" panose="02020603050405020304" pitchFamily="18" charset="0"/>
              </a:rPr>
              <a:t>2. </a:t>
            </a:r>
            <a:r>
              <a:rPr lang="en-US" altLang="zh-CN" sz="2000">
                <a:solidFill>
                  <a:srgbClr val="115076"/>
                </a:solidFill>
                <a:ea typeface="SimSun" panose="02010600030101010101" pitchFamily="2" charset="-122"/>
                <a:cs typeface="Times New Roman" panose="02020603050405020304" pitchFamily="18" charset="0"/>
              </a:rPr>
              <a:t>L</a:t>
            </a:r>
            <a:r>
              <a:rPr kumimoji="0" lang="en-US" altLang="zh-CN" sz="2000" b="0" i="0" u="none" strike="noStrike" cap="none" normalizeH="0" baseline="0">
                <a:ln>
                  <a:noFill/>
                </a:ln>
                <a:solidFill>
                  <a:srgbClr val="115076"/>
                </a:solidFill>
                <a:effectLst/>
                <a:ea typeface="SimSun" panose="02010600030101010101" pitchFamily="2" charset="-122"/>
                <a:cs typeface="Times New Roman" panose="02020603050405020304" pitchFamily="18" charset="0"/>
              </a:rPr>
              <a:t>e bâtiment</a:t>
            </a:r>
            <a:r>
              <a:rPr kumimoji="0" lang="en-US" altLang="zh-CN" sz="2000" b="0" i="0" u="none" strike="noStrike" cap="none" normalizeH="0">
                <a:ln>
                  <a:noFill/>
                </a:ln>
                <a:solidFill>
                  <a:srgbClr val="115076"/>
                </a:solidFill>
                <a:effectLst/>
                <a:ea typeface="SimSun" panose="02010600030101010101" pitchFamily="2" charset="-122"/>
                <a:cs typeface="Times New Roman" panose="02020603050405020304" pitchFamily="18" charset="0"/>
              </a:rPr>
              <a:t> est très grand.</a:t>
            </a:r>
            <a:endParaRPr kumimoji="0" lang="en-US" altLang="zh-CN" sz="2000" b="0" i="0" u="none" strike="noStrike" cap="none" normalizeH="0" baseline="0">
              <a:ln>
                <a:noFill/>
              </a:ln>
              <a:solidFill>
                <a:srgbClr val="115076"/>
              </a:solidFill>
              <a:effectLst/>
            </a:endParaRPr>
          </a:p>
        </p:txBody>
      </p:sp>
      <p:sp>
        <p:nvSpPr>
          <p:cNvPr id="16" name="Rounded Rectangular Callout 15"/>
          <p:cNvSpPr/>
          <p:nvPr/>
        </p:nvSpPr>
        <p:spPr>
          <a:xfrm>
            <a:off x="0" y="3707070"/>
            <a:ext cx="12192001" cy="3150930"/>
          </a:xfrm>
          <a:prstGeom prst="wedgeRoundRectCallout">
            <a:avLst>
              <a:gd name="adj1" fmla="val -28533"/>
              <a:gd name="adj2" fmla="val -45155"/>
              <a:gd name="adj3" fmla="val 16667"/>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For </a:t>
            </a:r>
            <a:r>
              <a:rPr lang="en-GB" b="1"/>
              <a:t>meaning </a:t>
            </a:r>
            <a:r>
              <a:rPr lang="en-GB"/>
              <a:t>(per sentence):</a:t>
            </a:r>
          </a:p>
          <a:p>
            <a:r>
              <a:rPr lang="en-GB" b="1"/>
              <a:t>2 marks</a:t>
            </a:r>
            <a:r>
              <a:rPr lang="en-GB"/>
              <a:t> awarded where the meaning of the sentence is fully communicated with little effort required </a:t>
            </a:r>
          </a:p>
          <a:p>
            <a:r>
              <a:rPr lang="en-GB"/>
              <a:t>on the part of the listener.</a:t>
            </a:r>
          </a:p>
          <a:p>
            <a:r>
              <a:rPr lang="en-GB" b="1"/>
              <a:t>1 mark </a:t>
            </a:r>
            <a:r>
              <a:rPr lang="en-GB"/>
              <a:t>awarded where the meaning of the sentence is fully communicated with some effort required </a:t>
            </a:r>
          </a:p>
          <a:p>
            <a:r>
              <a:rPr lang="en-GB"/>
              <a:t>on the part of the listener.</a:t>
            </a:r>
          </a:p>
          <a:p>
            <a:r>
              <a:rPr lang="en-GB" b="1"/>
              <a:t>0 marks</a:t>
            </a:r>
            <a:r>
              <a:rPr lang="en-GB"/>
              <a:t> awarded where the meaning of the sentence is not communicated.</a:t>
            </a:r>
          </a:p>
          <a:p>
            <a:endParaRPr lang="en-GB"/>
          </a:p>
          <a:p>
            <a:r>
              <a:rPr lang="en-GB"/>
              <a:t>For </a:t>
            </a:r>
            <a:r>
              <a:rPr lang="en-GB" b="1"/>
              <a:t>accuracy </a:t>
            </a:r>
            <a:r>
              <a:rPr lang="en-GB"/>
              <a:t>(per sentence)</a:t>
            </a:r>
            <a:r>
              <a:rPr lang="en-GB" b="1"/>
              <a:t>:</a:t>
            </a:r>
            <a:endParaRPr lang="en-GB"/>
          </a:p>
          <a:p>
            <a:r>
              <a:rPr lang="en-GB" b="1"/>
              <a:t>2 marks</a:t>
            </a:r>
            <a:r>
              <a:rPr lang="en-GB"/>
              <a:t> awarded where all or most of the features tested are accurately produced.</a:t>
            </a:r>
          </a:p>
          <a:p>
            <a:r>
              <a:rPr lang="en-GB" b="1"/>
              <a:t>1 mark</a:t>
            </a:r>
            <a:r>
              <a:rPr lang="en-GB"/>
              <a:t> awarded where some of the features tested are accurately produced.</a:t>
            </a:r>
          </a:p>
          <a:p>
            <a:r>
              <a:rPr lang="en-GB" b="1"/>
              <a:t>0 marks</a:t>
            </a:r>
            <a:r>
              <a:rPr lang="en-GB"/>
              <a:t> awarded where few or none of the features tested are accurately produced.</a:t>
            </a:r>
          </a:p>
        </p:txBody>
      </p:sp>
    </p:spTree>
    <p:extLst>
      <p:ext uri="{BB962C8B-B14F-4D97-AF65-F5344CB8AC3E}">
        <p14:creationId xmlns:p14="http://schemas.microsoft.com/office/powerpoint/2010/main" val="283791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6" grpId="0" animBg="1"/>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a:solidFill>
              <a:schemeClr val="accent5">
                <a:lumMod val="50000"/>
              </a:schemeClr>
            </a:solidFill>
          </a:defRPr>
        </a:defPPr>
      </a:lstStyle>
    </a:txDef>
  </a:objectDefaults>
  <a:extraClrSchemeLst/>
  <a:extLst>
    <a:ext uri="{05A4C25C-085E-4340-85A3-A5531E510DB2}">
      <thm15:themeFamily xmlns:thm15="http://schemas.microsoft.com/office/thememl/2012/main" name="Presentation2" id="{47E36F7B-8A25-CA40-9FA5-8DCBF1A6ECFD}" vid="{914B3A9D-F764-B046-97B8-E880776F9464}"/>
    </a:ext>
  </a:extLst>
</a:theme>
</file>

<file path=ppt/theme/theme2.xml><?xml version="1.0" encoding="utf-8"?>
<a:theme xmlns:a="http://schemas.openxmlformats.org/drawingml/2006/main" name="NCELP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 Theme" id="{4C2BE813-E61A-3747-9A86-4627A18065B5}" vid="{CF4FE9D7-7BAB-7346-97A2-D95A5D988488}"/>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_Resources" id="{11A74820-D49C-4102-A547-EA352E383B78}" vid="{F925F16B-5C62-4A9E-8DE9-3F9C4922FCE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French_template</Template>
  <TotalTime>2346</TotalTime>
  <Words>1103</Words>
  <Application>Microsoft Office PowerPoint</Application>
  <PresentationFormat>Widescreen</PresentationFormat>
  <Paragraphs>105</Paragraphs>
  <Slides>5</Slides>
  <Notes>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vt:i4>
      </vt:variant>
    </vt:vector>
  </HeadingPairs>
  <TitlesOfParts>
    <vt:vector size="12" baseType="lpstr">
      <vt:lpstr>Arial</vt:lpstr>
      <vt:lpstr>Calibri</vt:lpstr>
      <vt:lpstr>Century Gothic</vt:lpstr>
      <vt:lpstr>Tw Cen MT</vt:lpstr>
      <vt:lpstr>1_Office Theme</vt:lpstr>
      <vt:lpstr>NCELP Theme</vt:lpstr>
      <vt:lpstr>2_Office Theme</vt:lpstr>
      <vt:lpstr>Practice assessment [2/2] </vt:lpstr>
      <vt:lpstr>Section A (Listening)</vt:lpstr>
      <vt:lpstr>Section B (Reading)</vt:lpstr>
      <vt:lpstr>Section C (Writing)</vt:lpstr>
      <vt:lpstr>Section D (Speaking)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 title</dc:title>
  <dc:creator>Natalie Finlayson</dc:creator>
  <cp:lastModifiedBy>Rachel Hawkes</cp:lastModifiedBy>
  <cp:revision>488</cp:revision>
  <dcterms:created xsi:type="dcterms:W3CDTF">2020-06-12T14:19:03Z</dcterms:created>
  <dcterms:modified xsi:type="dcterms:W3CDTF">2020-08-03T16:46:45Z</dcterms:modified>
</cp:coreProperties>
</file>