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0"/>
  </p:notesMasterIdLst>
  <p:sldIdLst>
    <p:sldId id="258" r:id="rId2"/>
    <p:sldId id="271" r:id="rId3"/>
    <p:sldId id="370" r:id="rId4"/>
    <p:sldId id="371" r:id="rId5"/>
    <p:sldId id="372" r:id="rId6"/>
    <p:sldId id="373" r:id="rId7"/>
    <p:sldId id="374" r:id="rId8"/>
    <p:sldId id="37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A520"/>
    <a:srgbClr val="115076"/>
    <a:srgbClr val="FBF0D5"/>
    <a:srgbClr val="E3EA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4" autoAdjust="0"/>
    <p:restoredTop sz="86442" autoAdjust="0"/>
  </p:normalViewPr>
  <p:slideViewPr>
    <p:cSldViewPr snapToGrid="0">
      <p:cViewPr varScale="1">
        <p:scale>
          <a:sx n="114" d="100"/>
          <a:sy n="114" d="100"/>
        </p:scale>
        <p:origin x="336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BAE9C-ACF2-4362-814B-1AB50972AD2E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212F4-EB5A-464B-92EC-DACFCB1CC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856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2698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Vocab starter – revisiting vocab. </a:t>
            </a:r>
            <a:r>
              <a:rPr lang="en-GB" dirty="0"/>
              <a:t>Most of these will come back in the question generation task and the </a:t>
            </a:r>
            <a:r>
              <a:rPr lang="en-GB" dirty="0" err="1"/>
              <a:t>dictagloss</a:t>
            </a:r>
            <a:r>
              <a:rPr lang="en-GB" dirty="0"/>
              <a:t> activity in the next lesson</a:t>
            </a:r>
          </a:p>
          <a:p>
            <a:endParaRPr lang="en-GB" dirty="0"/>
          </a:p>
          <a:p>
            <a:r>
              <a:rPr lang="en-GB" dirty="0"/>
              <a:t>Students have one minute to translate as many words as possible. </a:t>
            </a:r>
          </a:p>
          <a:p>
            <a:r>
              <a:rPr lang="en-GB" dirty="0"/>
              <a:t>Click on </a:t>
            </a:r>
            <a:r>
              <a:rPr lang="en-GB" b="1" dirty="0" err="1"/>
              <a:t>Anfang</a:t>
            </a:r>
            <a:r>
              <a:rPr lang="en-GB" dirty="0"/>
              <a:t> to  start the timer.</a:t>
            </a:r>
          </a:p>
          <a:p>
            <a:endParaRPr lang="en-GB" dirty="0"/>
          </a:p>
          <a:p>
            <a:r>
              <a:rPr lang="en-GB" dirty="0"/>
              <a:t>Answers appear on click.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346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762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dirty="0"/>
              <a:t>Teachers</a:t>
            </a:r>
            <a:r>
              <a:rPr lang="en-GB" b="0" baseline="0" dirty="0"/>
              <a:t> to emphasise both English translations (simple present and present continuous) with students.  </a:t>
            </a:r>
            <a:br>
              <a:rPr lang="en-GB" b="0" baseline="0" dirty="0"/>
            </a:br>
            <a:r>
              <a:rPr lang="en-GB" b="0" baseline="0" dirty="0"/>
              <a:t>This is not new but an area of considerable difficulty for some, so every opportunity to re-establish and deepen the knowledge is important.</a:t>
            </a:r>
            <a:endParaRPr lang="en-GB" b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05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23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dirty="0"/>
              <a:t>Teachers</a:t>
            </a:r>
            <a:r>
              <a:rPr lang="en-GB" b="0" baseline="0" dirty="0"/>
              <a:t> to draw attention to the syntax and prompt students to compare with English and notice the difference.</a:t>
            </a:r>
            <a:br>
              <a:rPr lang="en-GB" b="0" baseline="0" dirty="0"/>
            </a:br>
            <a:r>
              <a:rPr lang="en-GB" b="0" baseline="0" dirty="0"/>
              <a:t>The two-verb rule will be taught explicitly in Week 2.2.2.</a:t>
            </a:r>
            <a:endParaRPr lang="en-GB" b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209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9832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807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92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433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470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98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404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240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64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063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288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742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914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070A8-75FF-4F63-93B6-8413D3C9B57A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96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media" Target="../media/media2.mp3"/><Relationship Id="rId7" Type="http://schemas.openxmlformats.org/officeDocument/2006/relationships/image" Target="../media/image3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6.xml"/><Relationship Id="rId4" Type="http://schemas.openxmlformats.org/officeDocument/2006/relationships/audio" Target="../media/media2.mp3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media" Target="../media/media2.mp3"/><Relationship Id="rId7" Type="http://schemas.openxmlformats.org/officeDocument/2006/relationships/image" Target="../media/image3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6.xml"/><Relationship Id="rId4" Type="http://schemas.openxmlformats.org/officeDocument/2006/relationships/audio" Target="../media/media2.mp3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media" Target="../media/media2.mp3"/><Relationship Id="rId7" Type="http://schemas.openxmlformats.org/officeDocument/2006/relationships/image" Target="../media/image3.png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6.xml"/><Relationship Id="rId4" Type="http://schemas.openxmlformats.org/officeDocument/2006/relationships/audio" Target="../media/media2.mp3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media" Target="../media/media4.mp3"/><Relationship Id="rId7" Type="http://schemas.openxmlformats.org/officeDocument/2006/relationships/image" Target="../media/image3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6.xml"/><Relationship Id="rId4" Type="http://schemas.openxmlformats.org/officeDocument/2006/relationships/audio" Target="../media/media4.mp3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56445" y="0"/>
            <a:ext cx="12192000" cy="6858000"/>
            <a:chOff x="-56445" y="0"/>
            <a:chExt cx="12192000" cy="6858000"/>
          </a:xfrm>
        </p:grpSpPr>
        <p:grpSp>
          <p:nvGrpSpPr>
            <p:cNvPr id="8" name="Group 7"/>
            <p:cNvGrpSpPr/>
            <p:nvPr/>
          </p:nvGrpSpPr>
          <p:grpSpPr>
            <a:xfrm>
              <a:off x="-56445" y="0"/>
              <a:ext cx="12192000" cy="6858000"/>
              <a:chOff x="0" y="0"/>
              <a:chExt cx="12192000" cy="6858000"/>
            </a:xfrm>
            <a:solidFill>
              <a:srgbClr val="FBF0D5"/>
            </a:solidFill>
          </p:grpSpPr>
          <p:sp>
            <p:nvSpPr>
              <p:cNvPr id="9" name="Isosceles Triangle 8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 rot="5400000">
                <a:off x="4992512" y="-341488"/>
                <a:ext cx="6857998" cy="7540978"/>
              </a:xfrm>
              <a:prstGeom prst="triangle">
                <a:avLst>
                  <a:gd name="adj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" name="Rectangle 9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0" y="0"/>
                <a:ext cx="4651022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4" name="Isosceles Triangle 3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5400000">
              <a:off x="4636029" y="-341488"/>
              <a:ext cx="6857998" cy="7540978"/>
            </a:xfrm>
            <a:prstGeom prst="triangle">
              <a:avLst>
                <a:gd name="adj" fmla="val 0"/>
              </a:avLst>
            </a:prstGeom>
            <a:solidFill>
              <a:srgbClr val="DAA5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Rectangle 4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-56445" y="0"/>
              <a:ext cx="4350984" cy="6858000"/>
            </a:xfrm>
            <a:prstGeom prst="rect">
              <a:avLst/>
            </a:prstGeom>
            <a:solidFill>
              <a:srgbClr val="DAA5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416ACD7-98EC-DE49-972E-2020897CC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926" y="2395093"/>
            <a:ext cx="10515600" cy="1325563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4000" b="1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Vocabulary</a:t>
            </a:r>
            <a:endParaRPr lang="en-US" dirty="0"/>
          </a:p>
        </p:txBody>
      </p:sp>
      <p:sp>
        <p:nvSpPr>
          <p:cNvPr id="16" name="Title 3">
            <a:extLst>
              <a:ext uri="{FF2B5EF4-FFF2-40B4-BE49-F238E27FC236}">
                <a16:creationId xmlns:a16="http://schemas.microsoft.com/office/drawing/2014/main" id="{638AEC8F-C9FD-A549-80E9-260E66E632C7}"/>
              </a:ext>
            </a:extLst>
          </p:cNvPr>
          <p:cNvSpPr txBox="1">
            <a:spLocks/>
          </p:cNvSpPr>
          <p:nvPr/>
        </p:nvSpPr>
        <p:spPr>
          <a:xfrm>
            <a:off x="161930" y="6161349"/>
            <a:ext cx="5784972" cy="594189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Author name(s):  </a:t>
            </a:r>
            <a:r>
              <a:rPr lang="en-GB" sz="1400" dirty="0">
                <a:solidFill>
                  <a:prstClr val="white"/>
                </a:solidFill>
                <a:latin typeface="Century Gothic" panose="020B0502020202020204" pitchFamily="34" charset="0"/>
              </a:rPr>
              <a:t>Inge Alferink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/ Rachel Hawkes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solidFill>
                  <a:prstClr val="white"/>
                </a:solidFill>
                <a:latin typeface="Century Gothic" panose="020B0502020202020204" pitchFamily="34" charset="0"/>
              </a:rPr>
              <a:t>Date updated: 26/04/20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pic>
        <p:nvPicPr>
          <p:cNvPr id="15" name="Picture 14" descr="NCELP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561" y="6458444"/>
            <a:ext cx="3077513" cy="288077"/>
          </a:xfrm>
          <a:prstGeom prst="rect">
            <a:avLst/>
          </a:prstGeom>
        </p:spPr>
      </p:pic>
      <p:sp>
        <p:nvSpPr>
          <p:cNvPr id="12" name="Title 3">
            <a:extLst>
              <a:ext uri="{FF2B5EF4-FFF2-40B4-BE49-F238E27FC236}">
                <a16:creationId xmlns:a16="http://schemas.microsoft.com/office/drawing/2014/main" id="{4F4FCD1A-CC92-6448-9AB1-5B86840545B7}"/>
              </a:ext>
            </a:extLst>
          </p:cNvPr>
          <p:cNvSpPr txBox="1">
            <a:spLocks/>
          </p:cNvSpPr>
          <p:nvPr/>
        </p:nvSpPr>
        <p:spPr>
          <a:xfrm>
            <a:off x="161930" y="5308430"/>
            <a:ext cx="5784972" cy="99889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Y7 German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Term 2.1 - Week 5 - Lesson 37</a:t>
            </a:r>
          </a:p>
        </p:txBody>
      </p:sp>
    </p:spTree>
    <p:extLst>
      <p:ext uri="{BB962C8B-B14F-4D97-AF65-F5344CB8AC3E}">
        <p14:creationId xmlns:p14="http://schemas.microsoft.com/office/powerpoint/2010/main" val="3976926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6807200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0787513" y="247046"/>
            <a:ext cx="1169814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solidFill>
                  <a:prstClr val="white"/>
                </a:solidFill>
                <a:latin typeface="Century Gothic" panose="020B0502020202020204" pitchFamily="34" charset="0"/>
              </a:rPr>
              <a:t>lesen</a:t>
            </a:r>
            <a:endParaRPr lang="en-GB" b="1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FF2F44-8345-6145-954C-DE3B10003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1509" y="1259017"/>
            <a:ext cx="503528" cy="4156259"/>
          </a:xfrm>
          <a:prstGeom prst="rect">
            <a:avLst/>
          </a:prstGeom>
          <a:ln>
            <a:solidFill>
              <a:srgbClr val="02456F"/>
            </a:solidFill>
            <a:headEnd/>
            <a:tailEnd/>
          </a:ln>
          <a:effectLst>
            <a:outerShdw blurRad="57150" dist="19050" dir="5400000" algn="ctr" rotWithShape="0">
              <a:schemeClr val="bg1">
                <a:alpha val="63000"/>
              </a:scheme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Line 4">
            <a:extLst>
              <a:ext uri="{FF2B5EF4-FFF2-40B4-BE49-F238E27FC236}">
                <a16:creationId xmlns:a16="http://schemas.microsoft.com/office/drawing/2014/main" id="{161AF017-56CF-D84C-888A-DAEA2E0CEF97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97248" y="1247591"/>
            <a:ext cx="0" cy="4156259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8" name="AutoShape 1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41F06E4D-B55F-1245-923C-DD7E84E8E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0611" y="5634270"/>
            <a:ext cx="1058732" cy="382082"/>
          </a:xfrm>
          <a:prstGeom prst="actionButtonBlank">
            <a:avLst/>
          </a:prstGeom>
          <a:solidFill>
            <a:srgbClr val="1F4E79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ANFANG</a:t>
            </a:r>
          </a:p>
        </p:txBody>
      </p:sp>
      <p:sp>
        <p:nvSpPr>
          <p:cNvPr id="9" name="Title 11">
            <a:extLst>
              <a:ext uri="{FF2B5EF4-FFF2-40B4-BE49-F238E27FC236}">
                <a16:creationId xmlns:a16="http://schemas.microsoft.com/office/drawing/2014/main" id="{0AFB82CD-1537-054F-95F7-4B45C81900AF}"/>
              </a:ext>
            </a:extLst>
          </p:cNvPr>
          <p:cNvSpPr txBox="1">
            <a:spLocks/>
          </p:cNvSpPr>
          <p:nvPr/>
        </p:nvSpPr>
        <p:spPr>
          <a:xfrm>
            <a:off x="488061" y="1382984"/>
            <a:ext cx="2803779" cy="491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5100" dirty="0" err="1"/>
              <a:t>nach</a:t>
            </a:r>
            <a:endParaRPr lang="en-US" sz="51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5100" dirty="0" err="1"/>
              <a:t>zwölf</a:t>
            </a:r>
            <a:endParaRPr lang="en-US" sz="51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5100" dirty="0" err="1"/>
              <a:t>nach</a:t>
            </a:r>
            <a:r>
              <a:rPr lang="en-US" sz="5100" dirty="0"/>
              <a:t> </a:t>
            </a:r>
            <a:r>
              <a:rPr lang="en-US" sz="5100" dirty="0" err="1"/>
              <a:t>Hause</a:t>
            </a:r>
            <a:endParaRPr lang="en-US" sz="51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5100" dirty="0" err="1"/>
              <a:t>jeden</a:t>
            </a:r>
            <a:r>
              <a:rPr lang="en-US" sz="5100" dirty="0"/>
              <a:t> Tag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5100" dirty="0" err="1"/>
              <a:t>einmal</a:t>
            </a:r>
            <a:r>
              <a:rPr lang="en-US" sz="5100" dirty="0"/>
              <a:t> die </a:t>
            </a:r>
            <a:r>
              <a:rPr lang="en-US" sz="5100" dirty="0" err="1"/>
              <a:t>Woche</a:t>
            </a:r>
            <a:endParaRPr lang="en-US" sz="51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5100" dirty="0" err="1"/>
              <a:t>nie</a:t>
            </a:r>
            <a:endParaRPr lang="en-US" sz="51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5100" dirty="0" err="1"/>
              <a:t>kaum</a:t>
            </a:r>
            <a:endParaRPr lang="en-US" sz="51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5100" dirty="0"/>
              <a:t>elf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5100" dirty="0" err="1"/>
              <a:t>manchmal</a:t>
            </a:r>
            <a:endParaRPr lang="en-US" sz="51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5100" dirty="0"/>
              <a:t>oft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5100" dirty="0" err="1"/>
              <a:t>neun</a:t>
            </a:r>
            <a:endParaRPr lang="en-US" sz="51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C69EF80F-E37C-EF44-BD2A-D7AC6D7826E4}"/>
              </a:ext>
            </a:extLst>
          </p:cNvPr>
          <p:cNvSpPr txBox="1">
            <a:spLocks/>
          </p:cNvSpPr>
          <p:nvPr/>
        </p:nvSpPr>
        <p:spPr>
          <a:xfrm>
            <a:off x="3155061" y="1382983"/>
            <a:ext cx="2803779" cy="491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5100" dirty="0">
                <a:solidFill>
                  <a:srgbClr val="DAA520"/>
                </a:solidFill>
              </a:rPr>
              <a:t>after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5100" dirty="0">
                <a:solidFill>
                  <a:srgbClr val="DAA520"/>
                </a:solidFill>
              </a:rPr>
              <a:t>twelve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5100" dirty="0">
                <a:solidFill>
                  <a:srgbClr val="DAA520"/>
                </a:solidFill>
              </a:rPr>
              <a:t>(to) home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5100" dirty="0">
                <a:solidFill>
                  <a:srgbClr val="DAA520"/>
                </a:solidFill>
              </a:rPr>
              <a:t>every day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5100" dirty="0">
                <a:solidFill>
                  <a:srgbClr val="DAA520"/>
                </a:solidFill>
              </a:rPr>
              <a:t>once a week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5100" dirty="0">
                <a:solidFill>
                  <a:srgbClr val="DAA520"/>
                </a:solidFill>
              </a:rPr>
              <a:t>never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5100" dirty="0">
                <a:solidFill>
                  <a:srgbClr val="DAA520"/>
                </a:solidFill>
              </a:rPr>
              <a:t>hardly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5100" dirty="0">
                <a:solidFill>
                  <a:srgbClr val="DAA520"/>
                </a:solidFill>
              </a:rPr>
              <a:t>eleven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5100" dirty="0">
                <a:solidFill>
                  <a:srgbClr val="DAA520"/>
                </a:solidFill>
              </a:rPr>
              <a:t>sometimes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5100" dirty="0">
                <a:solidFill>
                  <a:srgbClr val="DAA520"/>
                </a:solidFill>
              </a:rPr>
              <a:t>often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5100" dirty="0">
                <a:solidFill>
                  <a:srgbClr val="DAA520"/>
                </a:solidFill>
              </a:rPr>
              <a:t>nine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DAA5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668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1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86077"/>
            <a:ext cx="12192000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38170" y="2189979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[to become | becoming]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38170" y="3361675"/>
            <a:ext cx="541490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wird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38170" y="5087739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[becomes | is becoming]</a:t>
            </a:r>
          </a:p>
        </p:txBody>
      </p:sp>
      <p:pic>
        <p:nvPicPr>
          <p:cNvPr id="2" name="Online Media 1" descr="werden.mp3">
            <a:hlinkClick r:id="" action="ppaction://media"/>
            <a:extLst>
              <a:ext uri="{FF2B5EF4-FFF2-40B4-BE49-F238E27FC236}">
                <a16:creationId xmlns:a16="http://schemas.microsoft.com/office/drawing/2014/main" id="{8338081C-3166-1D46-9EE3-499AF08E73E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574800" y="1210733"/>
            <a:ext cx="812800" cy="812800"/>
          </a:xfrm>
          <a:prstGeom prst="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</p:pic>
      <p:pic>
        <p:nvPicPr>
          <p:cNvPr id="3" name="Online Media 2" descr="wird.mp3">
            <a:hlinkClick r:id="" action="ppaction://media"/>
            <a:extLst>
              <a:ext uri="{FF2B5EF4-FFF2-40B4-BE49-F238E27FC236}">
                <a16:creationId xmlns:a16="http://schemas.microsoft.com/office/drawing/2014/main" id="{0C8A5A8D-FD2F-7048-9F33-C382E36A9BBB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574800" y="4103476"/>
            <a:ext cx="812800" cy="812800"/>
          </a:xfrm>
          <a:prstGeom prst="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49F71612-BD79-5147-874F-410D8460F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8170" y="1634277"/>
            <a:ext cx="10515600" cy="1325563"/>
          </a:xfrm>
        </p:spPr>
        <p:txBody>
          <a:bodyPr>
            <a:noAutofit/>
          </a:bodyPr>
          <a:lstStyle/>
          <a:p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</a:rPr>
              <a:t>werden</a:t>
            </a:r>
            <a:br>
              <a:rPr lang="en-GB" sz="11500" b="1" dirty="0">
                <a:solidFill>
                  <a:srgbClr val="5B9BD5">
                    <a:lumMod val="50000"/>
                  </a:srgbClr>
                </a:solidFill>
              </a:rPr>
            </a:b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40461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12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117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3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3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5" grpId="0" animBg="1"/>
      <p:bldP spid="7" grpId="0" animBg="1"/>
      <p:bldP spid="8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038170" y="2177384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[to become | becoming]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38170" y="3358325"/>
            <a:ext cx="541490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wird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38170" y="5054071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[becomes | is becoming]</a:t>
            </a:r>
          </a:p>
        </p:txBody>
      </p:sp>
      <p:sp>
        <p:nvSpPr>
          <p:cNvPr id="14" name="Action Button: Help 13">
            <a:hlinkClick r:id="" action="ppaction://noaction" highlightClick="1"/>
          </p:cNvPr>
          <p:cNvSpPr/>
          <p:nvPr/>
        </p:nvSpPr>
        <p:spPr>
          <a:xfrm>
            <a:off x="2495652" y="2222061"/>
            <a:ext cx="542518" cy="478022"/>
          </a:xfrm>
          <a:prstGeom prst="actionButtonHelp">
            <a:avLst/>
          </a:prstGeom>
          <a:solidFill>
            <a:srgbClr val="EEC1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5" name="Action Button: Help 14">
            <a:hlinkClick r:id="" action="ppaction://noaction" highlightClick="1"/>
          </p:cNvPr>
          <p:cNvSpPr/>
          <p:nvPr/>
        </p:nvSpPr>
        <p:spPr>
          <a:xfrm>
            <a:off x="2495652" y="5086441"/>
            <a:ext cx="542518" cy="478022"/>
          </a:xfrm>
          <a:prstGeom prst="actionButtonHelp">
            <a:avLst/>
          </a:prstGeom>
          <a:solidFill>
            <a:srgbClr val="EEC1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EEC100"/>
              </a:solidFill>
            </a:endParaRPr>
          </a:p>
        </p:txBody>
      </p:sp>
      <p:pic>
        <p:nvPicPr>
          <p:cNvPr id="8" name="Online Media 1" descr="werden.mp3">
            <a:hlinkClick r:id="" action="ppaction://media"/>
            <a:extLst>
              <a:ext uri="{FF2B5EF4-FFF2-40B4-BE49-F238E27FC236}">
                <a16:creationId xmlns:a16="http://schemas.microsoft.com/office/drawing/2014/main" id="{8C798D06-CE15-0B4C-BD7A-47A5B4DB03E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574800" y="1210733"/>
            <a:ext cx="812800" cy="812800"/>
          </a:xfrm>
          <a:prstGeom prst="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</p:pic>
      <p:pic>
        <p:nvPicPr>
          <p:cNvPr id="9" name="Online Media 2" descr="wird.mp3">
            <a:hlinkClick r:id="" action="ppaction://media"/>
            <a:extLst>
              <a:ext uri="{FF2B5EF4-FFF2-40B4-BE49-F238E27FC236}">
                <a16:creationId xmlns:a16="http://schemas.microsoft.com/office/drawing/2014/main" id="{15B8C3DA-F7FB-DA45-91B8-0E579982233A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574800" y="4103476"/>
            <a:ext cx="812800" cy="812800"/>
          </a:xfrm>
          <a:prstGeom prst="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11F67CE-9458-EC41-99EF-39046FDBB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8170" y="1559279"/>
            <a:ext cx="10515600" cy="1325563"/>
          </a:xfrm>
        </p:spPr>
        <p:txBody>
          <a:bodyPr>
            <a:noAutofit/>
          </a:bodyPr>
          <a:lstStyle/>
          <a:p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</a:rPr>
              <a:t>werden</a:t>
            </a:r>
            <a:br>
              <a:rPr lang="en-GB" sz="11500" b="1" dirty="0">
                <a:solidFill>
                  <a:srgbClr val="5B9BD5">
                    <a:lumMod val="50000"/>
                  </a:srgbClr>
                </a:solidFill>
              </a:rPr>
            </a:b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177147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12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1176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4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vol="80000">
                <p:cTn id="4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11" grpId="0" animBg="1"/>
      <p:bldP spid="12" grpId="0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38170" y="2177384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[becomes | is becoming]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4039432"/>
            <a:ext cx="121920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Es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6000" b="1" dirty="0" err="1">
                <a:solidFill>
                  <a:srgbClr val="EEC1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wird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dunkel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 </a:t>
            </a:r>
            <a:endParaRPr lang="fr-FR" sz="6000" dirty="0">
              <a:solidFill>
                <a:srgbClr val="EA5F00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039817"/>
            <a:ext cx="121920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It </a:t>
            </a:r>
            <a:r>
              <a:rPr lang="en-HK" sz="3200" b="1" dirty="0">
                <a:solidFill>
                  <a:srgbClr val="EEC1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becomes </a:t>
            </a:r>
            <a:r>
              <a:rPr lang="en-HK" sz="3200" dirty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|</a:t>
            </a:r>
            <a:r>
              <a:rPr lang="en-HK" sz="3200" b="1" dirty="0">
                <a:solidFill>
                  <a:srgbClr val="EEC1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 is becoming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dark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.]</a:t>
            </a:r>
          </a:p>
        </p:txBody>
      </p:sp>
      <p:pic>
        <p:nvPicPr>
          <p:cNvPr id="2" name="Online Media 1" descr="Es wird dunkel.mp3">
            <a:hlinkClick r:id="" action="ppaction://media"/>
            <a:extLst>
              <a:ext uri="{FF2B5EF4-FFF2-40B4-BE49-F238E27FC236}">
                <a16:creationId xmlns:a16="http://schemas.microsoft.com/office/drawing/2014/main" id="{E222A78B-D08E-1642-A3F2-6995CB4C0EF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600679" y="4140863"/>
            <a:ext cx="812800" cy="812800"/>
          </a:xfrm>
          <a:prstGeom prst="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</p:pic>
      <p:pic>
        <p:nvPicPr>
          <p:cNvPr id="8" name="Online Media 2" descr="wird.mp3">
            <a:hlinkClick r:id="" action="ppaction://media"/>
            <a:extLst>
              <a:ext uri="{FF2B5EF4-FFF2-40B4-BE49-F238E27FC236}">
                <a16:creationId xmlns:a16="http://schemas.microsoft.com/office/drawing/2014/main" id="{F9883CBE-EB6B-774F-9C05-63D22D90914D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600679" y="1130075"/>
            <a:ext cx="812800" cy="812800"/>
          </a:xfrm>
          <a:prstGeom prst="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A396F244-5C74-3E47-87F1-9CD35D3B0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1062" y="36545"/>
            <a:ext cx="3709875" cy="2725614"/>
          </a:xfrm>
        </p:spPr>
        <p:txBody>
          <a:bodyPr>
            <a:noAutofit/>
          </a:bodyPr>
          <a:lstStyle/>
          <a:p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</a:rPr>
              <a:t>wird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3735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187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3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3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26037" y="2190813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[to become | becoming]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4038710"/>
            <a:ext cx="121920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HK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Es</a:t>
            </a:r>
            <a:r>
              <a:rPr lang="en-HK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HK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kann</a:t>
            </a:r>
            <a:r>
              <a:rPr lang="en-HK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HK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dunkel</a:t>
            </a:r>
            <a:r>
              <a:rPr lang="en-HK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HK" sz="6000" b="1" dirty="0" err="1">
                <a:solidFill>
                  <a:srgbClr val="EEC1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werden</a:t>
            </a:r>
            <a:r>
              <a:rPr lang="en-HK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</a:t>
            </a:r>
            <a:endParaRPr lang="en-GB" sz="60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21009" y="5054373"/>
            <a:ext cx="593206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It can </a:t>
            </a:r>
            <a:r>
              <a:rPr lang="en-HK" sz="3200" b="1" dirty="0">
                <a:solidFill>
                  <a:srgbClr val="EEC1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become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dark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.]</a:t>
            </a:r>
          </a:p>
        </p:txBody>
      </p:sp>
      <p:pic>
        <p:nvPicPr>
          <p:cNvPr id="6" name="Online Media 1" descr="werden.mp3">
            <a:hlinkClick r:id="" action="ppaction://media"/>
            <a:extLst>
              <a:ext uri="{FF2B5EF4-FFF2-40B4-BE49-F238E27FC236}">
                <a16:creationId xmlns:a16="http://schemas.microsoft.com/office/drawing/2014/main" id="{D76F49D0-B11C-E349-9574-EE5AECCDDDE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574800" y="1210733"/>
            <a:ext cx="812800" cy="812800"/>
          </a:xfrm>
          <a:prstGeom prst="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</p:pic>
      <p:pic>
        <p:nvPicPr>
          <p:cNvPr id="2" name="Online Media 1" descr="Es kann dunkel werden.mp3">
            <a:hlinkClick r:id="" action="ppaction://media"/>
            <a:extLst>
              <a:ext uri="{FF2B5EF4-FFF2-40B4-BE49-F238E27FC236}">
                <a16:creationId xmlns:a16="http://schemas.microsoft.com/office/drawing/2014/main" id="{626E9489-602B-5E40-A807-07D5C6191343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762000" y="4127561"/>
            <a:ext cx="812800" cy="812800"/>
          </a:xfrm>
          <a:prstGeom prst="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94DCDCB3-6D89-E841-871A-2FED8139E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7115" y="865250"/>
            <a:ext cx="5597769" cy="1325563"/>
          </a:xfrm>
        </p:spPr>
        <p:txBody>
          <a:bodyPr>
            <a:normAutofit fontScale="90000"/>
          </a:bodyPr>
          <a:lstStyle/>
          <a:p>
            <a:r>
              <a:rPr lang="en-GB" sz="12800" b="1" dirty="0" err="1">
                <a:solidFill>
                  <a:srgbClr val="5B9BD5">
                    <a:lumMod val="50000"/>
                  </a:srgbClr>
                </a:solidFill>
              </a:rPr>
              <a:t>werden</a:t>
            </a:r>
            <a:br>
              <a:rPr lang="en-GB" sz="9600" b="1" dirty="0">
                <a:solidFill>
                  <a:srgbClr val="5B9BD5">
                    <a:lumMod val="50000"/>
                  </a:srgbClr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140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12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264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3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80000">
                <p:cTn id="3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48237" y="2169336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[becomes | is becoming]</a:t>
            </a:r>
          </a:p>
        </p:txBody>
      </p:sp>
      <p:sp>
        <p:nvSpPr>
          <p:cNvPr id="5" name="Action Button: Help 4">
            <a:hlinkClick r:id="" action="ppaction://noaction" highlightClick="1"/>
          </p:cNvPr>
          <p:cNvSpPr/>
          <p:nvPr/>
        </p:nvSpPr>
        <p:spPr>
          <a:xfrm>
            <a:off x="2495652" y="2222061"/>
            <a:ext cx="542518" cy="478022"/>
          </a:xfrm>
          <a:prstGeom prst="actionButtonHelp">
            <a:avLst/>
          </a:prstGeom>
          <a:solidFill>
            <a:srgbClr val="EEC1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4084109"/>
            <a:ext cx="915383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Es</a:t>
            </a:r>
            <a:r>
              <a:rPr lang="zh-CN" altLang="en-US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US" altLang="zh-CN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____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dunkel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 </a:t>
            </a:r>
            <a:endParaRPr lang="fr-FR" sz="6000" dirty="0">
              <a:solidFill>
                <a:srgbClr val="EA5F00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36984" y="5053605"/>
            <a:ext cx="7092461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It </a:t>
            </a:r>
            <a:r>
              <a:rPr lang="en-HK" sz="3200" b="1" dirty="0">
                <a:solidFill>
                  <a:srgbClr val="EEC1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becomes </a:t>
            </a:r>
            <a:r>
              <a:rPr lang="en-HK" sz="3200" dirty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| </a:t>
            </a:r>
            <a:r>
              <a:rPr lang="en-HK" sz="3200" b="1" dirty="0">
                <a:solidFill>
                  <a:srgbClr val="EEC1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is becoming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dark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.]</a:t>
            </a:r>
          </a:p>
          <a:p>
            <a:pPr algn="ctr"/>
            <a:endParaRPr lang="en-GB" sz="32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07685" y="4084109"/>
            <a:ext cx="173957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6000" b="1" dirty="0" err="1">
                <a:solidFill>
                  <a:srgbClr val="EEC1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wird</a:t>
            </a:r>
            <a:endParaRPr lang="en-GB" sz="6000" dirty="0">
              <a:solidFill>
                <a:srgbClr val="EEC100"/>
              </a:solidFill>
            </a:endParaRPr>
          </a:p>
        </p:txBody>
      </p:sp>
      <p:sp>
        <p:nvSpPr>
          <p:cNvPr id="7" name="Action Button: Help 6">
            <a:hlinkClick r:id="" action="ppaction://noaction" highlightClick="1"/>
          </p:cNvPr>
          <p:cNvSpPr/>
          <p:nvPr/>
        </p:nvSpPr>
        <p:spPr>
          <a:xfrm>
            <a:off x="2495652" y="5103310"/>
            <a:ext cx="542518" cy="478022"/>
          </a:xfrm>
          <a:prstGeom prst="actionButtonHelp">
            <a:avLst/>
          </a:prstGeom>
          <a:solidFill>
            <a:srgbClr val="EEC1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pic>
        <p:nvPicPr>
          <p:cNvPr id="11" name="Online Media 10" descr="Es BEEP dunkel.wav">
            <a:hlinkClick r:id="" action="ppaction://media"/>
            <a:extLst>
              <a:ext uri="{FF2B5EF4-FFF2-40B4-BE49-F238E27FC236}">
                <a16:creationId xmlns:a16="http://schemas.microsoft.com/office/drawing/2014/main" id="{ACF89BCF-3097-3B4A-B249-E5951A13D96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52106" y="4185540"/>
            <a:ext cx="812800" cy="812800"/>
          </a:xfrm>
          <a:prstGeom prst="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DC4BF7E5-5C60-394A-A4F6-2B9036057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0335" y="925212"/>
            <a:ext cx="3610708" cy="1325563"/>
          </a:xfrm>
        </p:spPr>
        <p:txBody>
          <a:bodyPr>
            <a:normAutofit fontScale="90000"/>
          </a:bodyPr>
          <a:lstStyle/>
          <a:p>
            <a:r>
              <a:rPr lang="en-GB" sz="12800" b="1" dirty="0" err="1">
                <a:solidFill>
                  <a:srgbClr val="5B9BD5">
                    <a:lumMod val="50000"/>
                  </a:srgbClr>
                </a:solidFill>
              </a:rPr>
              <a:t>wird</a:t>
            </a:r>
            <a:br>
              <a:rPr lang="en-GB" sz="9600" b="1" dirty="0">
                <a:solidFill>
                  <a:srgbClr val="5B9BD5">
                    <a:lumMod val="50000"/>
                  </a:srgbClr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71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5" dur="2314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4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8" grpId="0" animBg="1"/>
      <p:bldP spid="9" grpId="0" animBg="1"/>
      <p:bldP spid="10" grpId="0"/>
      <p:bldP spid="7" grpId="0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38170" y="2176662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[to become | becoming]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8585" y="4060829"/>
            <a:ext cx="11793416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HK" sz="48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Es</a:t>
            </a:r>
            <a:r>
              <a:rPr lang="en-HK" sz="48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HK" sz="48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kann</a:t>
            </a:r>
            <a:r>
              <a:rPr lang="en-HK" sz="48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HK" sz="48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dunkel</a:t>
            </a:r>
            <a:r>
              <a:rPr lang="zh-CN" altLang="en-US" sz="48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US" altLang="zh-CN" sz="48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________</a:t>
            </a:r>
            <a:r>
              <a:rPr lang="en-GB" sz="54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38169" y="5053048"/>
            <a:ext cx="591424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It can </a:t>
            </a:r>
            <a:r>
              <a:rPr lang="en-HK" sz="3200" b="1" dirty="0">
                <a:solidFill>
                  <a:srgbClr val="EEC1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become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dark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.]</a:t>
            </a:r>
          </a:p>
        </p:txBody>
      </p:sp>
      <p:sp>
        <p:nvSpPr>
          <p:cNvPr id="8" name="Action Button: Help 7">
            <a:hlinkClick r:id="" action="ppaction://noaction" highlightClick="1"/>
          </p:cNvPr>
          <p:cNvSpPr/>
          <p:nvPr/>
        </p:nvSpPr>
        <p:spPr>
          <a:xfrm>
            <a:off x="2495652" y="2222061"/>
            <a:ext cx="542518" cy="478022"/>
          </a:xfrm>
          <a:prstGeom prst="actionButtonHelp">
            <a:avLst/>
          </a:prstGeom>
          <a:solidFill>
            <a:srgbClr val="EEC1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9" name="Action Button: Help 8">
            <a:hlinkClick r:id="" action="ppaction://noaction" highlightClick="1"/>
          </p:cNvPr>
          <p:cNvSpPr/>
          <p:nvPr/>
        </p:nvSpPr>
        <p:spPr>
          <a:xfrm>
            <a:off x="2495652" y="5072556"/>
            <a:ext cx="542518" cy="478022"/>
          </a:xfrm>
          <a:prstGeom prst="actionButtonHelp">
            <a:avLst/>
          </a:prstGeom>
          <a:solidFill>
            <a:srgbClr val="EEC1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095B070-9F18-1047-AD42-62F8B79E04A2}"/>
              </a:ext>
            </a:extLst>
          </p:cNvPr>
          <p:cNvSpPr/>
          <p:nvPr/>
        </p:nvSpPr>
        <p:spPr>
          <a:xfrm>
            <a:off x="7092765" y="4066039"/>
            <a:ext cx="272061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HK" sz="5400" b="1" dirty="0" err="1">
                <a:solidFill>
                  <a:srgbClr val="EEC1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werden</a:t>
            </a:r>
            <a:endParaRPr lang="en-GB" sz="5400" dirty="0">
              <a:solidFill>
                <a:srgbClr val="EEC100"/>
              </a:solidFill>
            </a:endParaRPr>
          </a:p>
        </p:txBody>
      </p:sp>
      <p:pic>
        <p:nvPicPr>
          <p:cNvPr id="2" name="Online Media 1" descr="Es kann dunkel werden BEEP.mp3">
            <a:hlinkClick r:id="" action="ppaction://media"/>
            <a:extLst>
              <a:ext uri="{FF2B5EF4-FFF2-40B4-BE49-F238E27FC236}">
                <a16:creationId xmlns:a16="http://schemas.microsoft.com/office/drawing/2014/main" id="{F447D93A-A732-3647-8DA3-E7AD3F06FB7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86612" y="4259756"/>
            <a:ext cx="812800" cy="812800"/>
          </a:xfrm>
          <a:prstGeom prst="rect">
            <a:avLst/>
          </a:prstGeom>
          <a:solidFill>
            <a:srgbClr val="DAA520"/>
          </a:solidFill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C5BAD6E4-0785-B64D-B9CD-673280A16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0900" y="1559279"/>
            <a:ext cx="5808785" cy="1325563"/>
          </a:xfrm>
        </p:spPr>
        <p:txBody>
          <a:bodyPr>
            <a:noAutofit/>
          </a:bodyPr>
          <a:lstStyle/>
          <a:p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</a:rPr>
              <a:t>werden</a:t>
            </a:r>
            <a:br>
              <a:rPr lang="en-GB" sz="11500" b="1" dirty="0">
                <a:solidFill>
                  <a:srgbClr val="5B9BD5">
                    <a:lumMod val="50000"/>
                  </a:srgbClr>
                </a:solidFill>
              </a:rPr>
            </a:b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80574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5" dur="266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4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4" grpId="0" animBg="1"/>
      <p:bldP spid="4" grpId="1" animBg="1"/>
      <p:bldP spid="5" grpId="0" animBg="1"/>
      <p:bldP spid="7" grpId="0" animBg="1"/>
      <p:bldP spid="8" grpId="0" animBg="1"/>
      <p:bldP spid="8" grpId="1" animBg="1"/>
      <p:bldP spid="9" grpId="0" animBg="1"/>
      <p:bldP spid="10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3725901B-0E02-274F-9B7E-6D7C73D471C2}" vid="{82AF7C57-371A-AD42-9015-4400105BBD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1_Office Theme</Template>
  <TotalTime>3</TotalTime>
  <Words>300</Words>
  <Application>Microsoft Macintosh PowerPoint</Application>
  <PresentationFormat>Widescreen</PresentationFormat>
  <Paragraphs>73</Paragraphs>
  <Slides>8</Slides>
  <Notes>8</Notes>
  <HiddenSlides>0</HiddenSlides>
  <MMClips>10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Office Theme</vt:lpstr>
      <vt:lpstr>Vocabulary</vt:lpstr>
      <vt:lpstr>Vokabeln</vt:lpstr>
      <vt:lpstr>werden </vt:lpstr>
      <vt:lpstr>werden </vt:lpstr>
      <vt:lpstr>wird</vt:lpstr>
      <vt:lpstr>werden </vt:lpstr>
      <vt:lpstr>wird </vt:lpstr>
      <vt:lpstr>werden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 title </dc:title>
  <dc:creator>Inge Alferink</dc:creator>
  <cp:lastModifiedBy>Inge Alferink</cp:lastModifiedBy>
  <cp:revision>2</cp:revision>
  <dcterms:created xsi:type="dcterms:W3CDTF">2020-03-26T14:28:49Z</dcterms:created>
  <dcterms:modified xsi:type="dcterms:W3CDTF">2020-03-26T14:32:42Z</dcterms:modified>
</cp:coreProperties>
</file>