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72" r:id="rId2"/>
    <p:sldMasterId id="2147483696" r:id="rId3"/>
  </p:sldMasterIdLst>
  <p:notesMasterIdLst>
    <p:notesMasterId r:id="rId86"/>
  </p:notesMasterIdLst>
  <p:sldIdLst>
    <p:sldId id="257" r:id="rId4"/>
    <p:sldId id="448" r:id="rId5"/>
    <p:sldId id="449" r:id="rId6"/>
    <p:sldId id="356" r:id="rId7"/>
    <p:sldId id="450" r:id="rId8"/>
    <p:sldId id="451" r:id="rId9"/>
    <p:sldId id="384" r:id="rId10"/>
    <p:sldId id="264" r:id="rId11"/>
    <p:sldId id="325" r:id="rId12"/>
    <p:sldId id="32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 id="308" r:id="rId52"/>
    <p:sldId id="309" r:id="rId53"/>
    <p:sldId id="311" r:id="rId54"/>
    <p:sldId id="312" r:id="rId55"/>
    <p:sldId id="452" r:id="rId56"/>
    <p:sldId id="313" r:id="rId57"/>
    <p:sldId id="396" r:id="rId58"/>
    <p:sldId id="372" r:id="rId59"/>
    <p:sldId id="406" r:id="rId60"/>
    <p:sldId id="405" r:id="rId61"/>
    <p:sldId id="412" r:id="rId62"/>
    <p:sldId id="408" r:id="rId63"/>
    <p:sldId id="407" r:id="rId64"/>
    <p:sldId id="413" r:id="rId65"/>
    <p:sldId id="410" r:id="rId66"/>
    <p:sldId id="409" r:id="rId67"/>
    <p:sldId id="411" r:id="rId68"/>
    <p:sldId id="314" r:id="rId69"/>
    <p:sldId id="327" r:id="rId70"/>
    <p:sldId id="316" r:id="rId71"/>
    <p:sldId id="304" r:id="rId72"/>
    <p:sldId id="318" r:id="rId73"/>
    <p:sldId id="414" r:id="rId74"/>
    <p:sldId id="306" r:id="rId75"/>
    <p:sldId id="307" r:id="rId76"/>
    <p:sldId id="310" r:id="rId77"/>
    <p:sldId id="319" r:id="rId78"/>
    <p:sldId id="320" r:id="rId79"/>
    <p:sldId id="324" r:id="rId80"/>
    <p:sldId id="321" r:id="rId81"/>
    <p:sldId id="322" r:id="rId82"/>
    <p:sldId id="317" r:id="rId83"/>
    <p:sldId id="447" r:id="rId84"/>
    <p:sldId id="32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FA6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09" autoAdjust="0"/>
    <p:restoredTop sz="94744" autoAdjust="0"/>
  </p:normalViewPr>
  <p:slideViewPr>
    <p:cSldViewPr snapToGrid="0">
      <p:cViewPr varScale="1">
        <p:scale>
          <a:sx n="64" d="100"/>
          <a:sy n="64" d="100"/>
        </p:scale>
        <p:origin x="110" y="226"/>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7DA3F-6BDC-4CEA-8738-463ACC1DBD83}" type="datetimeFigureOut">
              <a:rPr lang="en-GB" smtClean="0"/>
              <a:t>25/07/2022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F088-5680-4558-9A9A-7B6AE180F6FD}" type="slidenum">
              <a:rPr lang="en-GB" smtClean="0"/>
              <a:t>‹#›</a:t>
            </a:fld>
            <a:endParaRPr lang="en-GB"/>
          </a:p>
        </p:txBody>
      </p:sp>
    </p:spTree>
    <p:extLst>
      <p:ext uri="{BB962C8B-B14F-4D97-AF65-F5344CB8AC3E}">
        <p14:creationId xmlns:p14="http://schemas.microsoft.com/office/powerpoint/2010/main" val="328630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[eu]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1" dirty="0">
                <a:solidFill>
                  <a:prstClr val="white"/>
                </a:solidFill>
              </a:rPr>
              <a:t>il y a </a:t>
            </a:r>
            <a:r>
              <a:rPr lang="en-GB" sz="1200" b="0" dirty="0">
                <a:solidFill>
                  <a:prstClr val="white"/>
                </a:solidFill>
              </a:rPr>
              <a:t>(with numbers plus nouns)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1" dirty="0">
                <a:solidFill>
                  <a:prstClr val="white"/>
                </a:solidFill>
              </a:rPr>
              <a:t>des </a:t>
            </a:r>
            <a:r>
              <a:rPr lang="en-GB" sz="1200" b="0" dirty="0">
                <a:solidFill>
                  <a:prstClr val="white"/>
                </a:solidFill>
              </a:rPr>
              <a:t>(plural indefinite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a:t>
            </a:r>
            <a:r>
              <a:rPr lang="en-GB" sz="1200" b="0" dirty="0">
                <a:solidFill>
                  <a:prstClr val="white"/>
                </a:solidFill>
              </a:rPr>
              <a:t>regular plural marking on nouns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7.2.1.1 (introduce) </a:t>
            </a:r>
            <a:r>
              <a:rPr lang="fr-FR" sz="1200" b="0" i="0" kern="1200" dirty="0">
                <a:solidFill>
                  <a:schemeClr val="tx1"/>
                </a:solidFill>
                <a:effectLst/>
                <a:latin typeface="+mn-lt"/>
                <a:ea typeface="+mn-ea"/>
                <a:cs typeface="+mn-cs"/>
              </a:rPr>
              <a:t>cinq [288], deux [41], dix [372], douze (1664), huit [877], neuf [787], onze (2447), quatre [253], sept [905], six [450], trois [115], 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des [2 - de], 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marcher [1532], manger [1338], préparer [368], regarder</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[425], travailler [290], nous</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[31], déjeuner [2724], film [848], maison [325], partenaire [1077], télé [2746], dehors [1217], préféré [préférer 597]</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faire [25], fais [25], fait [25], ça [54], activité [452], courses [1289], cuisine [2618], devoirs [39], lit [1837], ménage [2326], modèle [958], quoi [297]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Londsale,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 </a:t>
            </a:r>
            <a:r>
              <a:rPr lang="en-US" b="0" dirty="0" err="1"/>
              <a:t>Automisation</a:t>
            </a:r>
            <a:r>
              <a:rPr lang="en-US" b="0" dirty="0"/>
              <a:t> of SSC production through repetition. </a:t>
            </a:r>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(working either individually or in pairs).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kern="1200" baseline="0" dirty="0">
                <a:solidFill>
                  <a:schemeClr val="tx1"/>
                </a:solidFill>
                <a:effectLst/>
                <a:latin typeface="+mn-lt"/>
                <a:ea typeface="+mn-ea"/>
                <a:cs typeface="+mn-cs"/>
              </a:rPr>
              <a:t>They keep going for thirty seconds.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 </a:t>
            </a:r>
            <a:r>
              <a:rPr lang="en-US" b="0" dirty="0"/>
              <a:t>for twenty-five slides</a:t>
            </a:r>
            <a:endParaRPr lang="en-US" b="1" dirty="0"/>
          </a:p>
          <a:p>
            <a:endParaRPr lang="en-US" b="1" dirty="0"/>
          </a:p>
          <a:p>
            <a:r>
              <a:rPr lang="en-US" b="1" dirty="0"/>
              <a:t>Aim: </a:t>
            </a:r>
            <a:r>
              <a:rPr lang="en-US" b="0" dirty="0"/>
              <a:t>Written recognition of this weeks’ new vocabulary.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aseline="0" dirty="0"/>
              <a:t>Students should have pre-learned this week’s vocabulary using Quizlet. This sequence of slides plays </a:t>
            </a:r>
            <a:r>
              <a:rPr lang="en-GB" b="1" baseline="0" dirty="0"/>
              <a:t>twice</a:t>
            </a:r>
            <a:r>
              <a:rPr lang="en-GB" b="0" baseline="0" dirty="0"/>
              <a:t>.</a:t>
            </a:r>
            <a:endParaRPr lang="en-GB" baseline="0" dirty="0"/>
          </a:p>
          <a:p>
            <a:endParaRPr lang="en-US" b="1" dirty="0"/>
          </a:p>
          <a:p>
            <a:r>
              <a:rPr lang="en-US" b="1" dirty="0"/>
              <a:t>Procedure:</a:t>
            </a:r>
          </a:p>
          <a:p>
            <a:r>
              <a:rPr lang="en-US" b="0" dirty="0"/>
              <a:t>1. </a:t>
            </a:r>
            <a:r>
              <a:rPr lang="en-GB" b="0" baseline="0" dirty="0"/>
              <a:t>On the first run-through, the teacher should pronounce the French word first, eliciting the SSC from the students, or drawing their attention to it, as appropriate. Irregular pronunciations will be pointed out as we go along.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On the second run-through, students should be asked to say the French word, before giving the English equivalent, in order to help embed the SSC patterns.</a:t>
            </a:r>
            <a:endParaRPr lang="en-US" b="0" dirty="0"/>
          </a:p>
          <a:p>
            <a:r>
              <a:rPr lang="en-US" b="0" dirty="0"/>
              <a:t>3. </a:t>
            </a:r>
            <a:r>
              <a:rPr lang="en-GB" baseline="0" dirty="0"/>
              <a:t>Students have to identify which word on the slide corresponds in meaning to the word in the centre. </a:t>
            </a:r>
            <a:endParaRPr lang="en-US" b="0" dirty="0"/>
          </a:p>
          <a:p>
            <a:r>
              <a:rPr lang="en-US" b="0" dirty="0"/>
              <a:t>4. </a:t>
            </a:r>
            <a:r>
              <a:rPr lang="en-GB" baseline="0" dirty="0"/>
              <a:t>The correct answer is then highlighted upon clicking the mouse.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aseline="0" dirty="0"/>
              <a:t>Try to elicit the word using the target language: “</a:t>
            </a:r>
            <a:r>
              <a:rPr lang="en-GB" baseline="0" dirty="0" err="1"/>
              <a:t>C'est</a:t>
            </a:r>
            <a:r>
              <a:rPr lang="en-GB" baseline="0" dirty="0"/>
              <a:t> quoi </a:t>
            </a:r>
            <a:r>
              <a:rPr lang="en-GB" baseline="0" dirty="0" err="1"/>
              <a:t>en</a:t>
            </a:r>
            <a:r>
              <a:rPr lang="en-GB" baseline="0" dirty="0"/>
              <a:t> </a:t>
            </a:r>
            <a:r>
              <a:rPr lang="en-GB" baseline="0" dirty="0" err="1"/>
              <a:t>anglais</a:t>
            </a:r>
            <a:r>
              <a:rPr lang="en-GB" baseline="0" dirty="0"/>
              <a:t> ?” – “</a:t>
            </a:r>
            <a:r>
              <a:rPr lang="en-GB" baseline="0" dirty="0" err="1"/>
              <a:t>oui</a:t>
            </a:r>
            <a:r>
              <a:rPr lang="en-GB" baseline="0" dirty="0"/>
              <a:t>” – “non” – “bien!”, etc.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[eu]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N.B. This is now the second run-through. Students should be asked to say the French word, before giving the English equivalent, in order to help embed the SSC patterns.</a:t>
            </a: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1609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now switch to English to French, altering the target language question accordingly: “</a:t>
            </a:r>
            <a:r>
              <a:rPr lang="fr-FR" sz="1200" dirty="0">
                <a:solidFill>
                  <a:schemeClr val="accent1">
                    <a:lumMod val="50000"/>
                  </a:schemeClr>
                </a:solidFill>
              </a:rPr>
              <a:t>C'est quoi en français ?</a:t>
            </a:r>
            <a:r>
              <a:rPr lang="en-GB"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dit-on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381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presents</a:t>
            </a:r>
            <a:r>
              <a:rPr lang="en-GB" baseline="0" dirty="0"/>
              <a:t> the key grammar construction ‘</a:t>
            </a:r>
            <a:r>
              <a:rPr lang="en-GB" baseline="0" dirty="0" err="1"/>
              <a:t>il</a:t>
            </a:r>
            <a:r>
              <a:rPr lang="en-GB" baseline="0" dirty="0"/>
              <a:t> y a’. </a:t>
            </a:r>
            <a:r>
              <a:rPr lang="en-GB" dirty="0"/>
              <a:t>‘Un and ‘</a:t>
            </a:r>
            <a:r>
              <a:rPr lang="en-GB" dirty="0" err="1"/>
              <a:t>une</a:t>
            </a:r>
            <a:r>
              <a:rPr lang="en-GB" dirty="0"/>
              <a:t>’ were originally</a:t>
            </a:r>
            <a:r>
              <a:rPr lang="en-GB" baseline="0" dirty="0"/>
              <a:t> presented as forms of the indefinite article (but with the meaning ‘one’ also introduced) in Term 1.1, Week 3.</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Point out that this is an impersonal expression, i.e. the subject is always ‘</a:t>
            </a:r>
            <a:r>
              <a:rPr lang="en-GB" baseline="0" dirty="0" err="1"/>
              <a:t>il</a:t>
            </a:r>
            <a:r>
              <a:rPr lang="en-GB" baseline="0" dirty="0"/>
              <a:t>’, and consists of three words: </a:t>
            </a:r>
            <a:r>
              <a:rPr lang="en-GB" baseline="0" dirty="0" err="1"/>
              <a:t>il</a:t>
            </a:r>
            <a:r>
              <a:rPr lang="en-GB" baseline="0" dirty="0"/>
              <a:t> – y –a (practise saying these independently, as per the animation, and together).</a:t>
            </a: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points</a:t>
            </a:r>
            <a:r>
              <a:rPr lang="en-GB" baseline="0" dirty="0"/>
              <a:t> out that the same expression – ‘</a:t>
            </a:r>
            <a:r>
              <a:rPr lang="en-GB" baseline="0" dirty="0" err="1"/>
              <a:t>il</a:t>
            </a:r>
            <a:r>
              <a:rPr lang="en-GB" baseline="0" dirty="0"/>
              <a:t> y a’ – means both ‘there is’ and ‘there are’.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[eu]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a:t>
            </a:r>
            <a:r>
              <a:rPr lang="en-US" b="0" dirty="0"/>
              <a:t>To hear the ‘</a:t>
            </a:r>
            <a:r>
              <a:rPr lang="en-US" b="0" dirty="0" err="1"/>
              <a:t>il</a:t>
            </a:r>
            <a:r>
              <a:rPr lang="en-US" b="0" dirty="0"/>
              <a:t> y a’ grammar function with singular and plural nouns and aural recognition of numbers.</a:t>
            </a:r>
            <a:endParaRPr lang="en-US" b="1" dirty="0"/>
          </a:p>
          <a:p>
            <a:endParaRPr lang="en-US" b="1" dirty="0"/>
          </a:p>
          <a:p>
            <a:r>
              <a:rPr lang="en-US" b="1" dirty="0"/>
              <a:t>Procedure:</a:t>
            </a:r>
          </a:p>
          <a:p>
            <a:r>
              <a:rPr lang="en-US" b="0" dirty="0"/>
              <a:t>1. </a:t>
            </a:r>
            <a:r>
              <a:rPr lang="en-GB" dirty="0"/>
              <a:t>Students</a:t>
            </a:r>
            <a:r>
              <a:rPr lang="en-GB" baseline="0" dirty="0"/>
              <a:t> listen and determine </a:t>
            </a:r>
            <a:r>
              <a:rPr lang="en-GB" b="0" baseline="0" dirty="0"/>
              <a:t>how many of each thing mentioned is/are being talked about.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These words have been introduced and practised several times already, so here the idea is to get them to recognise these words via this revision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0" baseline="0" dirty="0"/>
              <a:t> Remind them that the indefinite article (‘un’ or ‘</a:t>
            </a:r>
            <a:r>
              <a:rPr lang="en-GB" b="0" baseline="0" dirty="0" err="1"/>
              <a:t>une</a:t>
            </a:r>
            <a:r>
              <a:rPr lang="en-GB" b="0" baseline="0" dirty="0"/>
              <a:t>’)  can mean both ‘a’/’an’ and ‘one’. </a:t>
            </a:r>
            <a:endParaRPr lang="en-US" b="0" dirty="0"/>
          </a:p>
          <a:p>
            <a:r>
              <a:rPr lang="en-US" b="0" dirty="0"/>
              <a:t>4. </a:t>
            </a:r>
            <a:r>
              <a:rPr lang="en-GB" b="0" baseline="0" dirty="0"/>
              <a:t>Also remind them that the –s on the written form of a plural French noun is not pronounced (i.e. is a silent final consonant)!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0" baseline="0" dirty="0"/>
              <a:t>The answers are provided upon successive mouse clicks.</a:t>
            </a:r>
            <a:endParaRPr lang="en-US" b="0" dirty="0"/>
          </a:p>
          <a:p>
            <a:endParaRPr lang="en-US" b="0" dirty="0"/>
          </a:p>
          <a:p>
            <a:r>
              <a:rPr lang="en-US" b="1" dirty="0"/>
              <a:t>Transcript:</a:t>
            </a:r>
          </a:p>
          <a:p>
            <a:pPr marL="228600" indent="-228600">
              <a:buAutoNum type="arabicPeriod"/>
            </a:pPr>
            <a:r>
              <a:rPr lang="fr-FR" b="0" baseline="0" noProof="0" dirty="0"/>
              <a:t>Il y a une chambre.</a:t>
            </a:r>
          </a:p>
          <a:p>
            <a:pPr marL="228600" indent="-228600">
              <a:buAutoNum type="arabicPeriod"/>
            </a:pPr>
            <a:r>
              <a:rPr lang="fr-FR" b="0" baseline="0" noProof="0" dirty="0"/>
              <a:t>Il y a trois livres.</a:t>
            </a:r>
          </a:p>
          <a:p>
            <a:pPr marL="228600" indent="-228600">
              <a:buAutoNum type="arabicPeriod"/>
            </a:pPr>
            <a:r>
              <a:rPr lang="fr-FR" b="0" baseline="0" noProof="0" dirty="0"/>
              <a:t>Il y a quatre portables.</a:t>
            </a:r>
          </a:p>
          <a:p>
            <a:pPr marL="228600" indent="-228600">
              <a:buAutoNum type="arabicPeriod"/>
            </a:pPr>
            <a:r>
              <a:rPr lang="fr-FR" b="0" baseline="0" noProof="0" dirty="0"/>
              <a:t>Il y a onze professeurs.</a:t>
            </a:r>
          </a:p>
          <a:p>
            <a:pPr marL="228600" indent="-228600">
              <a:buAutoNum type="arabicPeriod"/>
            </a:pPr>
            <a:r>
              <a:rPr lang="fr-FR" b="0" baseline="0" noProof="0" dirty="0"/>
              <a:t>Il y a dix chiens.</a:t>
            </a:r>
          </a:p>
          <a:p>
            <a:pPr marL="228600" indent="-228600">
              <a:buAutoNum type="arabicPeriod"/>
            </a:pPr>
            <a:r>
              <a:rPr lang="fr-FR" b="0" baseline="0" noProof="0" dirty="0"/>
              <a:t>Il y a un gar</a:t>
            </a:r>
            <a:r>
              <a:rPr lang="fr-FR" b="0" baseline="0" noProof="0" dirty="0">
                <a:latin typeface="Century Gothic" panose="020B0502020202020204" pitchFamily="34" charset="0"/>
              </a:rPr>
              <a:t>çon</a:t>
            </a:r>
            <a:r>
              <a:rPr lang="fr-FR" b="0" baseline="0" noProof="0" dirty="0"/>
              <a:t>.</a:t>
            </a:r>
          </a:p>
          <a:p>
            <a:pPr marL="228600" indent="-228600">
              <a:buAutoNum type="arabicPeriod"/>
            </a:pPr>
            <a:r>
              <a:rPr lang="fr-FR" b="0" baseline="0" noProof="0" dirty="0"/>
              <a:t>Il y a douze personnes.</a:t>
            </a:r>
          </a:p>
          <a:p>
            <a:pPr marL="228600" indent="-228600">
              <a:buAutoNum type="arabicPeriod"/>
            </a:pPr>
            <a:r>
              <a:rPr lang="fr-FR" b="0" baseline="0" noProof="0" dirty="0"/>
              <a:t>Il y a deux idées.</a:t>
            </a:r>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a:t>
            </a:r>
          </a:p>
          <a:p>
            <a:endParaRPr lang="en-US" b="1" dirty="0"/>
          </a:p>
          <a:p>
            <a:r>
              <a:rPr lang="en-US" b="1" dirty="0"/>
              <a:t>Aim: </a:t>
            </a:r>
            <a:r>
              <a:rPr lang="en-GB" b="0" noProof="0" dirty="0"/>
              <a:t>This</a:t>
            </a:r>
            <a:r>
              <a:rPr lang="en-GB" b="0" baseline="0" noProof="0" dirty="0"/>
              <a:t> example shows how the speaking task is intended to work. The stages are animated to support the teacher in modelling the task.</a:t>
            </a:r>
            <a:endParaRPr lang="en-US" b="0" dirty="0"/>
          </a:p>
          <a:p>
            <a:endParaRPr lang="en-US" b="0" dirty="0"/>
          </a:p>
          <a:p>
            <a:r>
              <a:rPr lang="en-US" b="1" dirty="0"/>
              <a:t>Procedure:</a:t>
            </a:r>
          </a:p>
          <a:p>
            <a:r>
              <a:rPr lang="en-US" b="0" dirty="0"/>
              <a:t>1. </a:t>
            </a:r>
            <a:r>
              <a:rPr lang="en-GB" b="0" baseline="0" noProof="0" dirty="0"/>
              <a:t>The students alternate in saying what is on their prompt sheets and writing what their partner has just said.</a:t>
            </a:r>
            <a:endParaRPr lang="en-US" b="0" dirty="0"/>
          </a:p>
          <a:p>
            <a:r>
              <a:rPr lang="en-US" b="0" dirty="0"/>
              <a:t>2. The role-cards and full task </a:t>
            </a:r>
            <a:r>
              <a:rPr lang="en-GB" b="0" baseline="0" noProof="0" dirty="0"/>
              <a:t>(with answers animated) are on the following three slides.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Role-cards for printing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ANSWERS for Partner A</a:t>
            </a:r>
            <a:br>
              <a:rPr lang="en-GB" b="1" baseline="0" noProof="0" dirty="0"/>
            </a:br>
            <a:r>
              <a:rPr lang="en-GB" b="1" baseline="0" noProof="0" dirty="0"/>
              <a:t>N.B. This slide should not be displayed during the activity! </a:t>
            </a:r>
          </a:p>
          <a:p>
            <a:endParaRPr lang="en-US" b="1" dirty="0"/>
          </a:p>
          <a:p>
            <a:r>
              <a:rPr lang="en-US" b="1" dirty="0"/>
              <a:t>Aim: </a:t>
            </a:r>
            <a:r>
              <a:rPr lang="en-GB" b="0" baseline="0" noProof="0" dirty="0"/>
              <a:t>This is to keep all students involved, and to provide additional whole class practice.</a:t>
            </a:r>
            <a:endParaRPr lang="en-US" b="1" dirty="0"/>
          </a:p>
          <a:p>
            <a:endParaRPr lang="en-US" b="1" dirty="0"/>
          </a:p>
          <a:p>
            <a:r>
              <a:rPr lang="en-US" b="1" dirty="0"/>
              <a:t>Procedure:</a:t>
            </a:r>
          </a:p>
          <a:p>
            <a:r>
              <a:rPr lang="en-US" b="0" dirty="0"/>
              <a:t>1. </a:t>
            </a:r>
            <a:r>
              <a:rPr lang="en-GB" b="0" baseline="0" noProof="0" dirty="0"/>
              <a:t>Answers are animated.  English appears first, then the French.</a:t>
            </a:r>
            <a:endParaRPr lang="en-US" b="0" dirty="0"/>
          </a:p>
          <a:p>
            <a:r>
              <a:rPr lang="en-US" b="0" dirty="0"/>
              <a:t>2. </a:t>
            </a:r>
            <a:r>
              <a:rPr lang="en-GB" b="0" baseline="0" noProof="0" dirty="0"/>
              <a:t>Teacher elicits English from Partners A, and French from Partners B, either chorally or individually, as preferred.</a:t>
            </a:r>
            <a:endParaRPr lang="en-US" b="0" dirty="0"/>
          </a:p>
          <a:p>
            <a:r>
              <a:rPr lang="en-US" b="0" dirty="0"/>
              <a:t> </a:t>
            </a:r>
          </a:p>
          <a:p>
            <a:r>
              <a:rPr lang="en-GB" b="0" baseline="0" noProof="0" dirty="0"/>
              <a:t>Note: the left-hand column is greyed out to help students focus on the correct part of their sheet.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017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to the -x liaison.</a:t>
            </a:r>
          </a:p>
          <a:p>
            <a:endParaRPr lang="en-US" b="0" dirty="0"/>
          </a:p>
          <a:p>
            <a:r>
              <a:rPr lang="en-US" b="1" dirty="0"/>
              <a:t>Procedure:</a:t>
            </a:r>
          </a:p>
          <a:p>
            <a:r>
              <a:rPr lang="en-US" b="0" dirty="0"/>
              <a:t>Click on image to hear audio</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57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4.5 minutes for 9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8163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5297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050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minutes for 3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4552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1032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50679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1633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1.5 minutes for 3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7166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813119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800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Aural recognition of the presence or absence of an x-liaison with numbers,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Students write 1-8.</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Click on a button to hear ‘il y a + number’, followed by a beep. </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Based on the presence or absence of liaison, students decide which noun must comes next (the noun starting with a vowel, or that starting with a consonant. Remind them it is the presence or absence of a pronounced -x that will give them this information.</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Click to reveal the answer and hear full audio.</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Reset the task and ask students to read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both versions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sentence aloud, paying special attention to the –x and whether it enters into a liaison pattern or not.</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1. Il y a deux [chiens].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2. Il y a six [portables].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3. Il y a dix [ordinateurs].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4. Il y a deux [chambres].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5. Il y a six [acteurs].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6. Il y a dix [vélos].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7. Il y a deux [écoles].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8. Il y a six [exemples].</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1704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eu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i="1" dirty="0" err="1">
                <a:solidFill>
                  <a:prstClr val="white"/>
                </a:solidFill>
              </a:rPr>
              <a:t>il</a:t>
            </a:r>
            <a:r>
              <a:rPr lang="en-GB" sz="1200" b="0" i="1" dirty="0">
                <a:solidFill>
                  <a:prstClr val="white"/>
                </a:solidFill>
              </a:rPr>
              <a:t> y a </a:t>
            </a:r>
            <a:r>
              <a:rPr lang="en-GB" sz="1200" b="0" dirty="0">
                <a:solidFill>
                  <a:prstClr val="white"/>
                </a:solidFill>
              </a:rPr>
              <a:t>(with numbers plus nouns)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i="1" dirty="0">
                <a:solidFill>
                  <a:prstClr val="white"/>
                </a:solidFill>
              </a:rPr>
              <a:t>des </a:t>
            </a:r>
            <a:r>
              <a:rPr lang="en-GB" sz="1200" b="0" dirty="0">
                <a:solidFill>
                  <a:prstClr val="white"/>
                </a:solidFill>
              </a:rPr>
              <a:t>(plural indefinite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a:t>
            </a:r>
            <a:r>
              <a:rPr lang="en-GB" sz="1200" b="0" dirty="0">
                <a:solidFill>
                  <a:prstClr val="white"/>
                </a:solidFill>
              </a:rPr>
              <a:t>regular plural marking on nouns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7.2.1.1 (introduce) </a:t>
            </a:r>
            <a:r>
              <a:rPr lang="fr-FR" sz="1200" b="0" i="0" kern="1200" dirty="0">
                <a:solidFill>
                  <a:schemeClr val="tx1"/>
                </a:solidFill>
                <a:effectLst/>
                <a:latin typeface="+mn-lt"/>
                <a:ea typeface="+mn-ea"/>
                <a:cs typeface="+mn-cs"/>
              </a:rPr>
              <a:t>cinq [288], deux [41], dix [372], douze (1664), huit [877], neuf [787], onze (2447), quatre [253], sept [905], six [450], trois [115], 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des [2 - de], 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marcher [1532], manger [1338], préparer [368], regarder</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[425], travailler [290], nous</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[31], déjeuner [2724], film [848], maison [325], partenaire [1077], télé [2746], dehors [1217], préféré [préférer 597]</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faire [25], fais [25], fait [25], ça [54], activité [452], courses [1289], cuisine [2618], devoirs [39], lit [1837], ménage [2326], modèle [958], quoi [297]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7076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Distinguish aurally between similar-sounding SSCs in monosyllabic words.</a:t>
            </a:r>
            <a:endParaRPr lang="en-US" b="1" dirty="0"/>
          </a:p>
          <a:p>
            <a:endParaRPr lang="en-US" b="1" dirty="0"/>
          </a:p>
          <a:p>
            <a:r>
              <a:rPr lang="en-US" b="1" dirty="0"/>
              <a:t>Procedure:</a:t>
            </a:r>
          </a:p>
          <a:p>
            <a:pPr marL="228600" indent="-228600">
              <a:buAutoNum type="arabicPeriod"/>
            </a:pPr>
            <a:r>
              <a:rPr lang="en-US" b="0" dirty="0"/>
              <a:t>Students sketch the grid.</a:t>
            </a:r>
          </a:p>
          <a:p>
            <a:pPr marL="228600" indent="-228600">
              <a:buAutoNum type="arabicPeriod"/>
            </a:pPr>
            <a:r>
              <a:rPr lang="en-US" b="0" dirty="0"/>
              <a:t>Click on a letter to play a word.</a:t>
            </a:r>
          </a:p>
          <a:p>
            <a:pPr marL="228600" indent="-228600">
              <a:buAutoNum type="arabicPeriod"/>
            </a:pPr>
            <a:r>
              <a:rPr lang="en-US" b="0" dirty="0"/>
              <a:t>Students decide which vowel sound they hear and write the letter in the relevant column in their exercise books.</a:t>
            </a:r>
          </a:p>
          <a:p>
            <a:pPr marL="228600" indent="-228600">
              <a:buAutoNum type="arabicPeriod"/>
            </a:pPr>
            <a:r>
              <a:rPr lang="en-US" b="0" dirty="0"/>
              <a:t>Answers and translations revealed on clicks in order of audio.</a:t>
            </a:r>
          </a:p>
          <a:p>
            <a:endParaRPr lang="en-US" b="0" dirty="0"/>
          </a:p>
          <a:p>
            <a:r>
              <a:rPr lang="en-US" b="1" dirty="0"/>
              <a:t>Transcript:</a:t>
            </a:r>
          </a:p>
          <a:p>
            <a:pPr marL="228600" indent="-228600">
              <a:buAutoNum type="alphaLcPeriod"/>
            </a:pPr>
            <a:r>
              <a:rPr lang="en-US" b="0" dirty="0" err="1"/>
              <a:t>neutre</a:t>
            </a:r>
            <a:endParaRPr lang="en-US" b="0" dirty="0"/>
          </a:p>
          <a:p>
            <a:pPr marL="228600" indent="-228600">
              <a:buAutoNum type="alphaLcPeriod"/>
            </a:pPr>
            <a:r>
              <a:rPr lang="en-US" b="0" dirty="0"/>
              <a:t>chute</a:t>
            </a:r>
          </a:p>
          <a:p>
            <a:pPr marL="228600" indent="-228600">
              <a:buAutoNum type="alphaLcPeriod"/>
            </a:pPr>
            <a:r>
              <a:rPr lang="fr-FR" sz="1200" b="0" dirty="0">
                <a:solidFill>
                  <a:srgbClr val="115076"/>
                </a:solidFill>
              </a:rPr>
              <a:t>chaud</a:t>
            </a:r>
          </a:p>
          <a:p>
            <a:pPr marL="228600" indent="-228600">
              <a:buAutoNum type="alphaLcPeriod"/>
            </a:pPr>
            <a:r>
              <a:rPr lang="en-US" b="0" dirty="0" err="1"/>
              <a:t>eux</a:t>
            </a:r>
            <a:endParaRPr lang="en-US" b="0" dirty="0"/>
          </a:p>
          <a:p>
            <a:pPr marL="228600" indent="-228600">
              <a:buAutoNum type="alphaLcPeriod"/>
            </a:pPr>
            <a:r>
              <a:rPr lang="fr-FR" sz="1200" b="0" dirty="0">
                <a:solidFill>
                  <a:srgbClr val="115076"/>
                </a:solidFill>
              </a:rPr>
              <a:t>mère</a:t>
            </a:r>
          </a:p>
          <a:p>
            <a:pPr marL="228600" indent="-228600">
              <a:buAutoNum type="alphaLcPeriod"/>
            </a:pPr>
            <a:r>
              <a:rPr lang="en-US" b="0" dirty="0"/>
              <a:t>daube</a:t>
            </a:r>
          </a:p>
          <a:p>
            <a:pPr marL="228600" indent="-228600">
              <a:buAutoNum type="alphaLcPeriod"/>
            </a:pPr>
            <a:r>
              <a:rPr lang="en-US" b="0" dirty="0" err="1"/>
              <a:t>mur</a:t>
            </a:r>
            <a:endParaRPr lang="en-US" b="0" dirty="0"/>
          </a:p>
          <a:p>
            <a:pPr marL="228600" indent="-228600">
              <a:buAutoNum type="alphaLcPeriod"/>
            </a:pPr>
            <a:r>
              <a:rPr lang="en-US" b="0" dirty="0"/>
              <a:t>pause</a:t>
            </a:r>
          </a:p>
          <a:p>
            <a:pPr marL="228600" indent="-228600">
              <a:buAutoNum type="alphaLcPeriod"/>
            </a:pPr>
            <a:r>
              <a:rPr lang="fr-FR" sz="1200" b="0" dirty="0">
                <a:solidFill>
                  <a:srgbClr val="115076"/>
                </a:solidFill>
              </a:rPr>
              <a:t>suprême</a:t>
            </a:r>
          </a:p>
          <a:p>
            <a:pPr marL="228600" indent="-228600">
              <a:buAutoNum type="alphaLcPeriod"/>
            </a:pPr>
            <a:r>
              <a:rPr lang="en-US" b="0" dirty="0" err="1"/>
              <a:t>ceux</a:t>
            </a:r>
            <a:endParaRPr lang="en-US" b="0" dirty="0"/>
          </a:p>
          <a:p>
            <a:pPr marL="228600" indent="-228600">
              <a:buAutoNum type="alphaLcPeriod"/>
            </a:pPr>
            <a:r>
              <a:rPr lang="en-US" b="0" dirty="0" err="1"/>
              <a:t>zut</a:t>
            </a:r>
            <a:endParaRPr lang="en-US" b="0" dirty="0"/>
          </a:p>
          <a:p>
            <a:pPr marL="228600" indent="-228600">
              <a:buAutoNum type="alphaLcPeriod"/>
            </a:pPr>
            <a:r>
              <a:rPr lang="fr-FR" sz="1200" b="0" dirty="0">
                <a:solidFill>
                  <a:srgbClr val="115076"/>
                </a:solidFill>
              </a:rPr>
              <a:t>scène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neutre</a:t>
            </a:r>
            <a:r>
              <a:rPr lang="en-US" b="0" dirty="0"/>
              <a:t> [2785], chute </a:t>
            </a:r>
            <a:r>
              <a:rPr lang="fr-FR" sz="1200" b="0" i="0" u="none" strike="noStrike" kern="1200" dirty="0">
                <a:solidFill>
                  <a:schemeClr val="tx1"/>
                </a:solidFill>
                <a:effectLst/>
                <a:latin typeface="+mn-lt"/>
                <a:ea typeface="+mn-ea"/>
                <a:cs typeface="+mn-cs"/>
              </a:rPr>
              <a:t>[1761]</a:t>
            </a:r>
            <a:r>
              <a:rPr lang="en-US" sz="1200" b="0" i="0" u="none" strike="noStrike" kern="1200" dirty="0">
                <a:solidFill>
                  <a:schemeClr val="tx1"/>
                </a:solidFill>
                <a:effectLst/>
                <a:latin typeface="+mn-lt"/>
                <a:ea typeface="+mn-ea"/>
                <a:cs typeface="+mn-cs"/>
              </a:rPr>
              <a:t>, </a:t>
            </a:r>
            <a:r>
              <a:rPr lang="fr-FR" sz="1200" b="0" dirty="0">
                <a:solidFill>
                  <a:srgbClr val="115076"/>
                </a:solidFill>
              </a:rPr>
              <a:t>chaud [1852], </a:t>
            </a:r>
            <a:r>
              <a:rPr lang="en-US" b="0" dirty="0" err="1"/>
              <a:t>eux</a:t>
            </a:r>
            <a:r>
              <a:rPr lang="en-US" b="0" dirty="0"/>
              <a:t> [161], </a:t>
            </a:r>
            <a:r>
              <a:rPr lang="fr-FR" sz="1200" b="0" dirty="0">
                <a:solidFill>
                  <a:srgbClr val="115076"/>
                </a:solidFill>
              </a:rPr>
              <a:t>mère</a:t>
            </a:r>
            <a:r>
              <a:rPr lang="en-US" b="0" dirty="0"/>
              <a:t> [645], daube [&gt;5000], </a:t>
            </a:r>
            <a:r>
              <a:rPr lang="en-US" b="0" dirty="0" err="1"/>
              <a:t>mur</a:t>
            </a:r>
            <a:r>
              <a:rPr lang="en-US" b="0" dirty="0"/>
              <a:t> [1335], pause [2647], </a:t>
            </a:r>
            <a:r>
              <a:rPr lang="fr-FR" sz="1200" b="0" dirty="0">
                <a:solidFill>
                  <a:srgbClr val="115076"/>
                </a:solidFill>
              </a:rPr>
              <a:t>suprême</a:t>
            </a:r>
            <a:r>
              <a:rPr lang="en-US" b="0" dirty="0"/>
              <a:t> [2022], </a:t>
            </a:r>
            <a:r>
              <a:rPr lang="en-US" b="0" dirty="0" err="1"/>
              <a:t>ceux</a:t>
            </a:r>
            <a:r>
              <a:rPr lang="en-US" b="0" dirty="0"/>
              <a:t> [45], </a:t>
            </a:r>
            <a:r>
              <a:rPr lang="en-US" b="0" dirty="0" err="1"/>
              <a:t>zut</a:t>
            </a:r>
            <a:r>
              <a:rPr lang="en-US" b="0" dirty="0"/>
              <a:t> [&gt;5000], </a:t>
            </a:r>
            <a:r>
              <a:rPr lang="fr-FR" sz="1200" b="0" dirty="0">
                <a:solidFill>
                  <a:srgbClr val="115076"/>
                </a:solidFill>
              </a:rPr>
              <a:t>scène</a:t>
            </a:r>
            <a:r>
              <a:rPr lang="en-US" b="0" dirty="0"/>
              <a:t> [794]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 minutes</a:t>
            </a:r>
          </a:p>
          <a:p>
            <a:endParaRPr lang="en-US" b="1" dirty="0"/>
          </a:p>
          <a:p>
            <a:r>
              <a:rPr lang="en-US" b="1" dirty="0"/>
              <a:t>Aim: </a:t>
            </a:r>
            <a:r>
              <a:rPr lang="en-GB" b="0" dirty="0"/>
              <a:t>Oral production of </a:t>
            </a:r>
            <a:r>
              <a:rPr lang="en-US" b="0" dirty="0"/>
              <a:t>SSC [</a:t>
            </a:r>
            <a:r>
              <a:rPr lang="en-US" b="0" dirty="0" err="1"/>
              <a:t>eu</a:t>
            </a:r>
            <a:r>
              <a:rPr lang="en-US" b="0" dirty="0"/>
              <a:t>].</a:t>
            </a:r>
          </a:p>
          <a:p>
            <a:endParaRPr lang="en-US" b="0" baseline="0" dirty="0"/>
          </a:p>
          <a:p>
            <a:r>
              <a:rPr lang="en-GB" baseline="0" dirty="0"/>
              <a:t>NB: Pupils have learnt the SSC [SFC] (silent final consonant) – here they get a reminder of the silent –X at the end of words.</a:t>
            </a:r>
            <a:endParaRPr lang="en-US" b="1" baseline="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The teacher should read out the title, so that students both hear and read the word ‘</a:t>
            </a:r>
            <a:r>
              <a:rPr lang="en-GB" baseline="0" dirty="0" err="1"/>
              <a:t>lisez</a:t>
            </a:r>
            <a:r>
              <a:rPr lang="en-GB" baseline="0" dirty="0"/>
              <a:t>’.</a:t>
            </a:r>
            <a:endParaRPr lang="en-US" b="0" dirty="0"/>
          </a:p>
          <a:p>
            <a:r>
              <a:rPr lang="en-US" b="0" dirty="0"/>
              <a:t>2. </a:t>
            </a:r>
            <a:r>
              <a:rPr lang="en-GB" baseline="0" dirty="0"/>
              <a:t>Explain (or elicit) that ‘</a:t>
            </a:r>
            <a:r>
              <a:rPr lang="en-GB" baseline="0" dirty="0" err="1"/>
              <a:t>lisez</a:t>
            </a:r>
            <a:r>
              <a:rPr lang="en-GB" baseline="0" dirty="0"/>
              <a:t>’ means ‘you - plural - read’ from the verb ‘lire – to read’.</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Ask them to notice the ending of the verb – it’s the ‘-</a:t>
            </a:r>
            <a:r>
              <a:rPr lang="en-GB" baseline="0" dirty="0" err="1"/>
              <a:t>ez</a:t>
            </a:r>
            <a:r>
              <a:rPr lang="en-GB" baseline="0" dirty="0"/>
              <a:t>’ ending. Why might that be? (They have practised ‘</a:t>
            </a:r>
            <a:r>
              <a:rPr lang="en-GB" baseline="0" dirty="0" err="1"/>
              <a:t>ez</a:t>
            </a:r>
            <a:r>
              <a:rPr lang="en-GB" baseline="0" dirty="0"/>
              <a:t>’ verb inflections already so this is a recap).</a:t>
            </a:r>
            <a:endParaRPr lang="en-US" b="0" dirty="0"/>
          </a:p>
          <a:p>
            <a:r>
              <a:rPr lang="en-US" b="0" dirty="0"/>
              <a:t>4. </a:t>
            </a:r>
            <a:r>
              <a:rPr lang="en-GB" baseline="0" dirty="0"/>
              <a:t>Partner A reads out words 1-5 in French and Partner B says the English back. Partner A agrees or disagrees.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aseline="0" dirty="0"/>
              <a:t>Swap roles - partner B reads words 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a:t>
            </a:r>
            <a:r>
              <a:rPr lang="en-GB" baseline="0" dirty="0"/>
              <a:t>Students should then choose any of the words at random to read out, their partner saying the number of the word and then giving the English - this should be out of order, so they cannot just rely on the order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a:t>
            </a:r>
            <a:r>
              <a:rPr lang="en-GB" baseline="0" dirty="0"/>
              <a:t>They should do six words each, alternating: A says French, B gives the number and then the English. B says French, A gives the number and then the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a:t>
            </a:r>
            <a:r>
              <a:rPr lang="en-GB" baseline="0" dirty="0"/>
              <a:t>No timer this time.  Some of these will be unfamiliar words and pupils will need to slow down to decode them more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on the words to hear their pronunciation.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a:t>bleu [1216]; </a:t>
            </a:r>
            <a:r>
              <a:rPr lang="en-GB" b="0" baseline="0" dirty="0" err="1"/>
              <a:t>euh</a:t>
            </a:r>
            <a:r>
              <a:rPr lang="en-GB" b="0" baseline="0" dirty="0"/>
              <a:t> [889]; </a:t>
            </a:r>
            <a:r>
              <a:rPr lang="en-GB" b="0" baseline="0" dirty="0" err="1"/>
              <a:t>peux</a:t>
            </a:r>
            <a:r>
              <a:rPr lang="en-GB" b="0" baseline="0" dirty="0"/>
              <a:t> [</a:t>
            </a:r>
            <a:r>
              <a:rPr lang="en-GB" b="0" baseline="0" dirty="0" err="1"/>
              <a:t>pouvoir</a:t>
            </a:r>
            <a:r>
              <a:rPr lang="en-GB" b="0" baseline="0" dirty="0"/>
              <a:t> - 20] </a:t>
            </a:r>
            <a:r>
              <a:rPr lang="en-GB" b="0" baseline="0" dirty="0" err="1"/>
              <a:t>mieux</a:t>
            </a:r>
            <a:r>
              <a:rPr lang="en-GB" b="0" baseline="0" dirty="0"/>
              <a:t> [217]; </a:t>
            </a:r>
            <a:r>
              <a:rPr lang="en-GB" b="0" baseline="0" dirty="0" err="1"/>
              <a:t>eux</a:t>
            </a:r>
            <a:r>
              <a:rPr lang="en-GB" b="0" baseline="0" dirty="0"/>
              <a:t> [161]; </a:t>
            </a:r>
            <a:r>
              <a:rPr lang="en-GB" b="0" baseline="0" dirty="0" err="1"/>
              <a:t>yeux</a:t>
            </a:r>
            <a:r>
              <a:rPr lang="en-GB" b="0" baseline="0" dirty="0"/>
              <a:t> [œil-474]; </a:t>
            </a:r>
            <a:r>
              <a:rPr lang="en-GB" b="0" baseline="0" dirty="0" err="1"/>
              <a:t>dangereux</a:t>
            </a:r>
            <a:r>
              <a:rPr lang="en-GB" b="0" baseline="0" dirty="0"/>
              <a:t> [713];</a:t>
            </a:r>
            <a:r>
              <a:rPr lang="en-GB" sz="1200" b="1" dirty="0">
                <a:solidFill>
                  <a:schemeClr val="bg1"/>
                </a:solidFill>
                <a:latin typeface="Century Gothic" panose="020B0502020202020204" pitchFamily="34" charset="0"/>
              </a:rPr>
              <a:t> </a:t>
            </a:r>
            <a:r>
              <a:rPr lang="en-GB" sz="1200" b="0" dirty="0" err="1">
                <a:solidFill>
                  <a:schemeClr val="bg1"/>
                </a:solidFill>
                <a:latin typeface="Century Gothic" panose="020B0502020202020204" pitchFamily="34" charset="0"/>
              </a:rPr>
              <a:t>nombreu</a:t>
            </a:r>
            <a:r>
              <a:rPr lang="en-GB" sz="1200" b="0" dirty="0" err="1">
                <a:solidFill>
                  <a:srgbClr val="FA6500"/>
                </a:solidFill>
                <a:latin typeface="Century Gothic" panose="020B0502020202020204" pitchFamily="34" charset="0"/>
              </a:rPr>
              <a:t>x</a:t>
            </a:r>
            <a:r>
              <a:rPr lang="en-GB" sz="1200" b="1" baseline="0" dirty="0">
                <a:solidFill>
                  <a:srgbClr val="FA6500"/>
                </a:solidFill>
                <a:latin typeface="Century Gothic" panose="020B0502020202020204" pitchFamily="34" charset="0"/>
              </a:rPr>
              <a:t> </a:t>
            </a:r>
            <a:r>
              <a:rPr lang="en-GB" b="0" baseline="0" dirty="0"/>
              <a:t>[366]; </a:t>
            </a:r>
            <a:r>
              <a:rPr lang="en-GB" sz="1200" b="0" dirty="0" err="1">
                <a:solidFill>
                  <a:schemeClr val="bg1"/>
                </a:solidFill>
                <a:latin typeface="Century Gothic" panose="020B0502020202020204" pitchFamily="34" charset="0"/>
              </a:rPr>
              <a:t>courageu</a:t>
            </a:r>
            <a:r>
              <a:rPr lang="en-GB" sz="1200" b="0" dirty="0" err="1">
                <a:solidFill>
                  <a:srgbClr val="FA6500"/>
                </a:solidFill>
                <a:latin typeface="Century Gothic" panose="020B0502020202020204" pitchFamily="34" charset="0"/>
              </a:rPr>
              <a:t>x</a:t>
            </a:r>
            <a:r>
              <a:rPr lang="en-GB" b="0" baseline="0" dirty="0"/>
              <a:t> [2198]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3 </a:t>
            </a:r>
            <a:r>
              <a:rPr lang="en-US" b="1" dirty="0"/>
              <a:t>minutes</a:t>
            </a:r>
          </a:p>
          <a:p>
            <a:endParaRPr lang="en-US" b="1" dirty="0"/>
          </a:p>
          <a:p>
            <a:r>
              <a:rPr lang="en-US" b="1" dirty="0"/>
              <a:t>Aim: </a:t>
            </a:r>
            <a:r>
              <a:rPr lang="en-US" b="0" dirty="0"/>
              <a:t>Oral production of this week’s vocabulary.</a:t>
            </a:r>
            <a:endParaRPr lang="en-US" b="1" dirty="0"/>
          </a:p>
          <a:p>
            <a:endParaRPr lang="en-US" b="1" dirty="0"/>
          </a:p>
          <a:p>
            <a:r>
              <a:rPr lang="en-US" b="1" dirty="0"/>
              <a:t>Procedure:</a:t>
            </a:r>
          </a:p>
          <a:p>
            <a:r>
              <a:rPr lang="en-US" b="0" dirty="0"/>
              <a:t>1. Elicit choral response from students.</a:t>
            </a:r>
          </a:p>
          <a:p>
            <a:r>
              <a:rPr lang="en-US" b="0" dirty="0"/>
              <a:t>2. Click for next 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93296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this week’s new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N.B. owing to the fact that this week’s vocabulary set consists almost entirely of the numbers 2-12 (‘un’ having been presented previously as both number and indefinite article), the sequential nature of these numbers makes it very much easier than usual to determine the English meanings when they are presented in order, as here – yet there is a value in learning them in sequence for the French. For this reason, however, only the French meanings are removed in this exercise to challenge recall (the vocabulary was practised French – English in the previous lesson).</a:t>
            </a:r>
            <a:endParaRPr lang="en-US" b="1" dirty="0"/>
          </a:p>
          <a:p>
            <a:endParaRPr lang="en-US" b="1" dirty="0"/>
          </a:p>
          <a:p>
            <a:r>
              <a:rPr lang="en-US" b="1" dirty="0"/>
              <a:t>Procedure:</a:t>
            </a:r>
          </a:p>
          <a:p>
            <a:r>
              <a:rPr lang="en-US" b="0" dirty="0"/>
              <a:t>1. </a:t>
            </a:r>
            <a:r>
              <a:rPr lang="en-GB" dirty="0"/>
              <a:t>Pupils</a:t>
            </a:r>
            <a:r>
              <a:rPr lang="en-GB" baseline="0" dirty="0"/>
              <a:t> either work by themselves or in pairs, reading out the words practised last lesson and recapping their English meaning (1 minute).</a:t>
            </a:r>
            <a:endParaRPr lang="en-US" b="0" dirty="0"/>
          </a:p>
          <a:p>
            <a:r>
              <a:rPr lang="en-US" b="0" dirty="0"/>
              <a:t>2. </a:t>
            </a:r>
            <a:r>
              <a:rPr lang="en-GB" baseline="0" dirty="0"/>
              <a:t>Then the French meanings are removed and students try to write them, looking at the English (3 minutes).</a:t>
            </a:r>
            <a:endParaRPr lang="en-US" b="0" dirty="0"/>
          </a:p>
          <a:p>
            <a:r>
              <a:rPr lang="en-US" b="0" dirty="0"/>
              <a:t>3. </a:t>
            </a:r>
            <a:r>
              <a:rPr lang="en-GB" baseline="0" dirty="0"/>
              <a:t>Further rounds of learning can be facilitated by one pupil turning away from the board, and his/her partner asking him/her the meanings.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 Spoken production of sentences with </a:t>
            </a:r>
            <a:r>
              <a:rPr lang="en-GB" i="1" dirty="0"/>
              <a:t>il y a + number</a:t>
            </a:r>
            <a:r>
              <a:rPr lang="en-GB" i="0" dirty="0"/>
              <a:t>, to practise liaison patterns with -x. Recall of 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Students work in pairs and take turns to say what they see. Student A says the nouns in blue (columns on the left); Student B says the nouns in orange (columns on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Tell students to use the </a:t>
            </a:r>
            <a:r>
              <a:rPr lang="en-GB" b="0" i="1" baseline="0" dirty="0"/>
              <a:t>il y a </a:t>
            </a:r>
            <a:r>
              <a:rPr lang="en-GB" b="0" i="0" baseline="0" dirty="0"/>
              <a:t>plus one of the numbers on the left hand side.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Remind students that they will need to decide based on the first letter of the noun whether they must pronounce the –x or not.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246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This slide presents the plural form of the indefinite article: ‘des’ (‘some’). The singular forms ‘un’ and ‘</a:t>
            </a:r>
            <a:r>
              <a:rPr lang="en-GB" b="0" baseline="0" dirty="0" err="1"/>
              <a:t>une</a:t>
            </a:r>
            <a:r>
              <a:rPr lang="en-GB" b="0" baseline="0" dirty="0"/>
              <a:t>’ were originally presented and practised in Term 1.1, Week 3 (with their alternative meaning as ‘one’).</a:t>
            </a:r>
            <a:endParaRPr lang="en-US" b="1" dirty="0"/>
          </a:p>
          <a:p>
            <a:endParaRPr lang="en-US" b="1" dirty="0"/>
          </a:p>
          <a:p>
            <a:r>
              <a:rPr lang="en-US" b="1" dirty="0"/>
              <a:t>Procedure:</a:t>
            </a:r>
          </a:p>
          <a:p>
            <a:r>
              <a:rPr lang="en-US" b="0" dirty="0"/>
              <a:t>1. </a:t>
            </a:r>
            <a:r>
              <a:rPr lang="en-GB" b="0" baseline="0" dirty="0"/>
              <a:t>The teacher should read out the title and explain or elicit the meaning of 'au </a:t>
            </a:r>
            <a:r>
              <a:rPr lang="en-GB" b="0" baseline="0" dirty="0" err="1"/>
              <a:t>pluriel</a:t>
            </a:r>
            <a:r>
              <a:rPr lang="en-GB" b="0" baseline="0" dirty="0"/>
              <a: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We don't have very good intuition about whether students are aware of cognates and understand them - changing a couple of letters can floor some students if they are not analytic or abstract thinkers about language. It can help to read cognates out, but not always - their sounds can be very different.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Point out that the word ‘some’ is often omitted in English, whereas the plural indefinite article cannot be omitted in French, e.g. ‘</a:t>
            </a:r>
            <a:r>
              <a:rPr lang="en-GB" b="0" baseline="0" dirty="0" err="1"/>
              <a:t>il</a:t>
            </a:r>
            <a:r>
              <a:rPr lang="en-GB" b="0" baseline="0" dirty="0"/>
              <a:t> y a </a:t>
            </a:r>
            <a:r>
              <a:rPr lang="en-GB" b="1" baseline="0" dirty="0"/>
              <a:t>des</a:t>
            </a:r>
            <a:r>
              <a:rPr lang="en-GB" b="0" baseline="0" dirty="0"/>
              <a:t> </a:t>
            </a:r>
            <a:r>
              <a:rPr lang="en-GB" b="0" baseline="0" dirty="0" err="1"/>
              <a:t>maisons</a:t>
            </a:r>
            <a:r>
              <a:rPr lang="en-GB" b="0" baseline="0" dirty="0"/>
              <a:t>’ can be translated as ‘there are </a:t>
            </a:r>
            <a:r>
              <a:rPr lang="en-GB" b="1" baseline="0" dirty="0"/>
              <a:t>some</a:t>
            </a:r>
            <a:r>
              <a:rPr lang="en-GB" b="0" baseline="0" dirty="0"/>
              <a:t> houses’ or simply ‘there are houses’ (depending upon the meaning)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baseline="0" dirty="0"/>
              <a:t>Also remind them that the –s on the written form of a plural French noun is not pronounced (i.e. is a silent final consonant)!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presents</a:t>
            </a:r>
            <a:r>
              <a:rPr lang="en-GB" baseline="0" dirty="0"/>
              <a:t> the key grammar construction ‘</a:t>
            </a:r>
            <a:r>
              <a:rPr lang="en-GB" baseline="0" dirty="0" err="1"/>
              <a:t>il</a:t>
            </a:r>
            <a:r>
              <a:rPr lang="en-GB" baseline="0" dirty="0"/>
              <a:t> y a’. </a:t>
            </a:r>
            <a:r>
              <a:rPr lang="en-GB" dirty="0"/>
              <a:t>‘Un and ‘</a:t>
            </a:r>
            <a:r>
              <a:rPr lang="en-GB" dirty="0" err="1"/>
              <a:t>une</a:t>
            </a:r>
            <a:r>
              <a:rPr lang="en-GB" dirty="0"/>
              <a:t>’ were originally</a:t>
            </a:r>
            <a:r>
              <a:rPr lang="en-GB" baseline="0" dirty="0"/>
              <a:t> presented as forms of the indefinite article (but with the meaning ‘one’ also introduced) in Term 1.1, Week 3.</a:t>
            </a:r>
            <a:endParaRPr lang="en-US" b="1" dirty="0"/>
          </a:p>
          <a:p>
            <a:endParaRPr lang="en-US" b="1" dirty="0"/>
          </a:p>
          <a:p>
            <a:r>
              <a:rPr lang="en-US" b="1" dirty="0"/>
              <a:t>Procedure:</a:t>
            </a:r>
          </a:p>
          <a:p>
            <a:r>
              <a:rPr lang="en-US" b="0" dirty="0"/>
              <a:t>1. </a:t>
            </a:r>
            <a:r>
              <a:rPr lang="en-GB" baseline="0" dirty="0"/>
              <a:t>Point out that this is an impersonal expression, i.e. the subject is always ‘</a:t>
            </a:r>
            <a:r>
              <a:rPr lang="en-GB" baseline="0" dirty="0" err="1"/>
              <a:t>il</a:t>
            </a:r>
            <a:r>
              <a:rPr lang="en-GB"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Also make sure that students understand that this expression means both ‘there is’ and ‘there are’, i.e. no verb change is required for the plural (because it is impersonal).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Also point out to students that the –s on the written form of a plural French noun is not pronounced (i.e. is a silent final consonant)!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5 minutes</a:t>
            </a:r>
          </a:p>
          <a:p>
            <a:endParaRPr lang="en-US" b="1" dirty="0"/>
          </a:p>
          <a:p>
            <a:r>
              <a:rPr lang="en-US" b="1" dirty="0"/>
              <a:t>Aim: </a:t>
            </a:r>
            <a:r>
              <a:rPr lang="en-US" b="0" dirty="0"/>
              <a:t>To practice listening out for the indefinite article.</a:t>
            </a:r>
            <a:endParaRPr lang="en-US" b="1" dirty="0"/>
          </a:p>
          <a:p>
            <a:endParaRPr lang="en-US" b="1" dirty="0"/>
          </a:p>
          <a:p>
            <a:r>
              <a:rPr lang="en-US" b="1" dirty="0"/>
              <a:t>Procedure:</a:t>
            </a:r>
          </a:p>
          <a:p>
            <a:r>
              <a:rPr lang="en-US" b="0" dirty="0"/>
              <a:t>1. </a:t>
            </a:r>
            <a:r>
              <a:rPr lang="en-GB" dirty="0"/>
              <a:t>Students</a:t>
            </a:r>
            <a:r>
              <a:rPr lang="en-GB" baseline="0" dirty="0"/>
              <a:t> listen and determine </a:t>
            </a:r>
            <a:r>
              <a:rPr lang="en-GB" b="1" baseline="0" dirty="0"/>
              <a:t>from the indefinite article alone </a:t>
            </a:r>
            <a:r>
              <a:rPr lang="en-GB" b="0" baseline="0" dirty="0"/>
              <a:t>whether one thing is being talked about, or more than one.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Remind them that the article is the only way to tell – the –s on the written form of a plural French noun is not pronounced (i.e. is a silent final consonant)!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They then write the English for the noun mentioned in the French.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baseline="0" dirty="0"/>
              <a:t>The answers are provided upon successive mouse clicks.</a:t>
            </a:r>
            <a:endParaRPr lang="en-US" b="0" dirty="0"/>
          </a:p>
          <a:p>
            <a:endParaRPr lang="en-US" b="0" dirty="0"/>
          </a:p>
          <a:p>
            <a:r>
              <a:rPr lang="en-US" b="1" dirty="0"/>
              <a:t>Transcript:</a:t>
            </a:r>
          </a:p>
          <a:p>
            <a:pPr marL="228600" indent="-228600">
              <a:buAutoNum type="arabicPeriod"/>
            </a:pPr>
            <a:r>
              <a:rPr lang="fr-FR" b="0" baseline="0" noProof="0" dirty="0"/>
              <a:t>Il y a un ordinateur.</a:t>
            </a:r>
          </a:p>
          <a:p>
            <a:pPr marL="228600" indent="-228600">
              <a:buAutoNum type="arabicPeriod"/>
            </a:pPr>
            <a:r>
              <a:rPr lang="fr-FR" b="0" baseline="0" noProof="0" dirty="0"/>
              <a:t>Il y a des maisons.</a:t>
            </a:r>
          </a:p>
          <a:p>
            <a:pPr marL="228600" indent="-228600">
              <a:buAutoNum type="arabicPeriod"/>
            </a:pPr>
            <a:r>
              <a:rPr lang="fr-FR" b="0" baseline="0" noProof="0" dirty="0"/>
              <a:t>Il y a une voiture.</a:t>
            </a:r>
          </a:p>
          <a:p>
            <a:pPr marL="228600" indent="-228600">
              <a:buAutoNum type="arabicPeriod"/>
            </a:pPr>
            <a:r>
              <a:rPr lang="fr-FR" b="0" baseline="0" noProof="0" dirty="0"/>
              <a:t>Il y a un gar</a:t>
            </a:r>
            <a:r>
              <a:rPr lang="fr-FR" b="0" baseline="0" noProof="0" dirty="0">
                <a:latin typeface="Century Gothic" panose="020B0502020202020204" pitchFamily="34" charset="0"/>
              </a:rPr>
              <a:t>ç</a:t>
            </a:r>
            <a:r>
              <a:rPr lang="fr-FR" b="0" baseline="0" noProof="0" dirty="0"/>
              <a:t>on.</a:t>
            </a:r>
          </a:p>
          <a:p>
            <a:pPr marL="228600" indent="-228600">
              <a:buAutoNum type="arabicPeriod"/>
            </a:pPr>
            <a:r>
              <a:rPr lang="fr-FR" b="0" baseline="0" noProof="0" dirty="0"/>
              <a:t>Il y a des magasins.</a:t>
            </a:r>
          </a:p>
          <a:p>
            <a:pPr marL="228600" indent="-228600">
              <a:buAutoNum type="arabicPeriod"/>
            </a:pPr>
            <a:r>
              <a:rPr lang="fr-FR" b="0" baseline="0" noProof="0" dirty="0"/>
              <a:t>Il y a des machines.</a:t>
            </a:r>
          </a:p>
          <a:p>
            <a:pPr marL="228600" indent="-228600">
              <a:buAutoNum type="arabicPeriod"/>
            </a:pPr>
            <a:r>
              <a:rPr lang="fr-FR" b="0" baseline="0" noProof="0" dirty="0"/>
              <a:t>Il y a une personne.</a:t>
            </a:r>
          </a:p>
          <a:p>
            <a:pPr marL="228600" indent="-228600">
              <a:buAutoNum type="arabicPeriod"/>
            </a:pPr>
            <a:r>
              <a:rPr lang="fr-FR" b="0" baseline="0" noProof="0" dirty="0"/>
              <a:t>Il y a des filles.</a:t>
            </a:r>
          </a:p>
          <a:p>
            <a:pPr marL="228600" indent="-228600">
              <a:buAutoNum type="arabicPeriod"/>
            </a:pPr>
            <a:endParaRPr lang="fr-FR"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kern="1200" dirty="0">
                <a:solidFill>
                  <a:schemeClr val="tx1"/>
                </a:solidFill>
                <a:effectLst/>
                <a:latin typeface="+mn-lt"/>
                <a:ea typeface="+mn-ea"/>
                <a:cs typeface="+mn-cs"/>
              </a:rPr>
              <a:t>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a:t>
            </a:r>
            <a:r>
              <a:rPr lang="fr-FR" sz="1200" b="0" i="0" u="none" strike="noStrike" kern="1200" dirty="0">
                <a:solidFill>
                  <a:schemeClr val="tx1"/>
                </a:solidFill>
                <a:effectLst/>
                <a:latin typeface="+mn-lt"/>
                <a:ea typeface="+mn-ea"/>
                <a:cs typeface="+mn-cs"/>
              </a:rPr>
              <a:t>des [2 - de]</a:t>
            </a:r>
            <a:r>
              <a:rPr lang="fr-FR" sz="1200" b="0" i="0" kern="1200" dirty="0">
                <a:solidFill>
                  <a:schemeClr val="tx1"/>
                </a:solidFill>
                <a:effectLst/>
                <a:latin typeface="+mn-lt"/>
                <a:ea typeface="+mn-ea"/>
                <a:cs typeface="+mn-cs"/>
              </a:rPr>
              <a:t>, il y a [13/36/8]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74</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reading activity</a:t>
            </a:r>
            <a:r>
              <a:rPr lang="en-GB" b="0" baseline="0" noProof="0" dirty="0"/>
              <a:t> asks students to engage with a slightly longer text, created entirely using vocabulary and grammar already introduced in the scheme of work. The questions on the following slide require them to work out who is being talked about for each thing mentioned in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NB: </a:t>
            </a:r>
            <a:r>
              <a:rPr lang="en-GB" baseline="0" dirty="0"/>
              <a:t>The text should be printed out for students to refer to during the activities that follow, or displayed on a second screen if available.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i="0" baseline="0" noProof="0" dirty="0"/>
              <a:t>Notice the target language instructions bring in the structure they have been learning: </a:t>
            </a:r>
            <a:r>
              <a:rPr lang="en-GB" b="0" i="1" baseline="0" noProof="0" dirty="0" err="1"/>
              <a:t>il</a:t>
            </a:r>
            <a:r>
              <a:rPr lang="en-GB" b="0" i="1" baseline="0" noProof="0" dirty="0"/>
              <a:t> y a</a:t>
            </a:r>
            <a:r>
              <a:rPr lang="en-GB" b="0" i="0" baseline="0" noProof="0" dirty="0"/>
              <a:t>. Check they understand the meaning of </a:t>
            </a:r>
            <a:r>
              <a:rPr lang="en-GB" b="0" i="1" baseline="0" noProof="0" dirty="0" err="1"/>
              <a:t>lisez</a:t>
            </a:r>
            <a:r>
              <a:rPr lang="en-GB" b="0" i="1" baseline="0" noProof="0" dirty="0"/>
              <a:t> le </a:t>
            </a:r>
            <a:r>
              <a:rPr lang="en-GB" b="0" i="1" baseline="0" noProof="0" dirty="0" err="1"/>
              <a:t>texte</a:t>
            </a:r>
            <a:r>
              <a:rPr lang="en-GB" b="0" i="1" baseline="0" noProof="0" dirty="0"/>
              <a:t> </a:t>
            </a:r>
            <a:r>
              <a:rPr lang="en-GB" b="0" i="0" baseline="0" noProof="0" dirty="0"/>
              <a:t>and </a:t>
            </a:r>
            <a:r>
              <a:rPr lang="en-GB" b="0" i="1" baseline="0" noProof="0" dirty="0" err="1"/>
              <a:t>il</a:t>
            </a:r>
            <a:r>
              <a:rPr lang="en-GB" b="0" i="1" baseline="0" noProof="0" dirty="0"/>
              <a:t> y a des questions. </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Before they begin to read: Ask students to see if they can spot anything in the text that surprises them, or seems a bit odd: e.g. her sister is reading twelve books, her brother is doing the housework at the moment, she is not at school,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3. Answer the reading questions on the slide that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4. If time permits, students try to translate the text. A suggested answer is given on slides 65.</a:t>
            </a:r>
            <a:endParaRPr lang="en-US" b="0" dirty="0"/>
          </a:p>
          <a:p>
            <a:endParaRPr lang="en-GB" b="0" noProof="0" dirty="0"/>
          </a:p>
          <a:p>
            <a:r>
              <a:rPr lang="en-GB" b="0" noProof="0" dirty="0"/>
              <a:t>N.B. </a:t>
            </a:r>
            <a:r>
              <a:rPr lang="en-GB" b="0" i="1" noProof="0" dirty="0" err="1"/>
              <a:t>famille</a:t>
            </a:r>
            <a:r>
              <a:rPr lang="en-GB" b="0" i="1" baseline="0" noProof="0" dirty="0"/>
              <a:t> </a:t>
            </a:r>
            <a:r>
              <a:rPr lang="en-GB" b="0" i="0" baseline="0" noProof="0" dirty="0"/>
              <a:t>has not yet been introduced, but as a semi-cognate it should be easily understood, at least in the *written* form. The teacher should read out the title and elicit the English meaning from students. Cognates are more difficult to recognise in the oral form, so ensure that they hear it too to make the connection between the written and oral forms. </a:t>
            </a:r>
            <a:r>
              <a:rPr lang="en-GB" b="0" baseline="0" noProof="0" dirty="0"/>
              <a:t>Regular plural marking on adjectives is presented next week in the scheme, so the adjectives used here are only in the singular forms (masculine and feminine).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This is the table for students to note their answers to the reading task. They may copy into their books to complete;</a:t>
            </a:r>
            <a:r>
              <a:rPr lang="en-GB" baseline="0" dirty="0"/>
              <a:t> alternatively it could be printed out for them. The text should be printed out for students to refer to during this activity. The question word ‘qui ?’ has been introduced incidentally previously (1.1.1), and is dealt with formally in 2.2.4.</a:t>
            </a:r>
          </a:p>
          <a:p>
            <a:endParaRPr lang="en-GB" baseline="0" dirty="0"/>
          </a:p>
          <a:p>
            <a:r>
              <a:rPr lang="en-GB" baseline="0" dirty="0"/>
              <a:t>The answers are provided on successive clicks of the mouse. Remember to ask students if they feel anything is unusual (promotes affective engagement with the text).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text on slide 74.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54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aseline="0" dirty="0"/>
              <a:t>this is an easier writing task than the one which follows, for substitution at the teacher’s discretion.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adaptation of sentences in a text.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Students are challenged to re-write selected sentences of the text in this activity, in order to express the details featured in the table above. The changes required only deal with the number or indefinite article, plus the plural marking if applicable on the associated noun.</a:t>
            </a:r>
            <a:endParaRPr lang="en-US" b="0" dirty="0"/>
          </a:p>
          <a:p>
            <a:r>
              <a:rPr lang="en-GB" baseline="0" dirty="0"/>
              <a:t>2. Sample answers are provided on successive clicks of the mouse.</a:t>
            </a:r>
            <a:endParaRPr lang="en-US" b="0" dirty="0"/>
          </a:p>
          <a:p>
            <a:r>
              <a:rPr lang="en-GB" baseline="0" dirty="0"/>
              <a:t>The students already have a print-out of the text to refer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the more challenging version of the writing task outlined on the previous slide.</a:t>
            </a:r>
            <a:endParaRPr lang="en-US" b="1" dirty="0"/>
          </a:p>
          <a:p>
            <a:endParaRPr lang="en-GB" baseline="0" dirty="0"/>
          </a:p>
          <a:p>
            <a:r>
              <a:rPr lang="en-GB" baseline="0" dirty="0"/>
              <a:t>This text brings in a lot of words and structures </a:t>
            </a:r>
            <a:r>
              <a:rPr lang="en-GB" baseline="0" dirty="0" err="1"/>
              <a:t>studented</a:t>
            </a:r>
            <a:r>
              <a:rPr lang="en-GB" baseline="0" dirty="0"/>
              <a:t> have been met already. If you have </a:t>
            </a:r>
            <a:r>
              <a:rPr lang="en-GB" baseline="0"/>
              <a:t>some students who </a:t>
            </a:r>
            <a:r>
              <a:rPr lang="en-GB" baseline="0" dirty="0"/>
              <a:t>have mastered these structures and words, then you could invite them to write five sentences of their own - they could make up the content about a crazy family or tell the truth about their own.</a:t>
            </a:r>
          </a:p>
          <a:p>
            <a:endParaRPr lang="en-GB" baseline="0" dirty="0"/>
          </a:p>
          <a:p>
            <a:r>
              <a:rPr lang="en-GB" baseline="0" dirty="0"/>
              <a:t>It would also be worth reminding students that English has two ways of saying the present tense (‘watches’ and ‘is watching’; ‘listens’ and ‘is listening’) but in French there is just one way of talking about the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 [</a:t>
            </a:r>
            <a:r>
              <a:rPr lang="en-US" b="0" dirty="0" err="1"/>
              <a:t>eu</a:t>
            </a:r>
            <a:r>
              <a:rPr lang="en-US" b="0" dirty="0"/>
              <a:t>] from a pool of words containing carefully-chosen distractor vowels.</a:t>
            </a:r>
            <a:endParaRPr lang="en-US" b="1" dirty="0"/>
          </a:p>
          <a:p>
            <a:endParaRPr lang="en-US" b="1" dirty="0"/>
          </a:p>
          <a:p>
            <a:r>
              <a:rPr lang="en-US" b="1" dirty="0"/>
              <a:t>Procedure:</a:t>
            </a:r>
          </a:p>
          <a:p>
            <a:r>
              <a:rPr lang="en-US" b="0" dirty="0"/>
              <a:t>1. Click on a letter to play a word.</a:t>
            </a:r>
          </a:p>
          <a:p>
            <a:r>
              <a:rPr lang="en-US" b="0" dirty="0"/>
              <a:t>2. Students tally how many times they hear SSC [</a:t>
            </a:r>
            <a:r>
              <a:rPr lang="en-US" b="0" dirty="0" err="1"/>
              <a:t>eu</a:t>
            </a:r>
            <a:r>
              <a:rPr lang="en-US" b="0" dirty="0"/>
              <a:t>].</a:t>
            </a:r>
          </a:p>
          <a:p>
            <a:r>
              <a:rPr lang="en-US" b="0" dirty="0"/>
              <a:t>3. Answers revealed on clicks (first tally then corresponding word).</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err="1"/>
              <a:t>nerveux</a:t>
            </a:r>
            <a:r>
              <a:rPr lang="en-GB" baseline="0" dirty="0"/>
              <a:t> [3735], certain [110], </a:t>
            </a:r>
            <a:r>
              <a:rPr lang="en-GB" b="0" baseline="0" dirty="0" err="1"/>
              <a:t>peureux</a:t>
            </a:r>
            <a:r>
              <a:rPr lang="en-GB" b="0" baseline="0" dirty="0"/>
              <a:t> [&gt;5000], </a:t>
            </a:r>
            <a:r>
              <a:rPr lang="en-GB" b="0" i="0" dirty="0" err="1">
                <a:solidFill>
                  <a:srgbClr val="201F1E"/>
                </a:solidFill>
                <a:effectLst/>
                <a:latin typeface="Calibri" panose="020F0502020204030204" pitchFamily="34" charset="0"/>
              </a:rPr>
              <a:t>rigoureux</a:t>
            </a:r>
            <a:r>
              <a:rPr lang="en-GB" b="0" i="0" dirty="0">
                <a:solidFill>
                  <a:srgbClr val="201F1E"/>
                </a:solidFill>
                <a:effectLst/>
                <a:latin typeface="Calibri" panose="020F0502020204030204" pitchFamily="34" charset="0"/>
              </a:rPr>
              <a:t> </a:t>
            </a:r>
            <a:r>
              <a:rPr lang="en-GB" b="0" baseline="0" dirty="0"/>
              <a:t>[2682], </a:t>
            </a:r>
            <a:r>
              <a:rPr lang="en-GB" baseline="0" dirty="0"/>
              <a:t>surprise [1815], urgent [2179], </a:t>
            </a:r>
            <a:r>
              <a:rPr lang="en-GB" baseline="0" dirty="0" err="1"/>
              <a:t>malheureux</a:t>
            </a:r>
            <a:r>
              <a:rPr lang="en-GB" baseline="0" dirty="0"/>
              <a:t> [2372], merveilleux [2209], </a:t>
            </a:r>
            <a:r>
              <a:rPr lang="en-GB" b="0" i="0" dirty="0" err="1">
                <a:solidFill>
                  <a:srgbClr val="222222"/>
                </a:solidFill>
                <a:effectLst/>
                <a:latin typeface="Arial" panose="020B0604020202020204" pitchFamily="34" charset="0"/>
              </a:rPr>
              <a:t>respectueux</a:t>
            </a:r>
            <a:r>
              <a:rPr lang="en-GB" baseline="0" dirty="0"/>
              <a:t> [2296], </a:t>
            </a:r>
            <a:r>
              <a:rPr lang="en-GB" baseline="0" dirty="0" err="1"/>
              <a:t>heureux</a:t>
            </a:r>
            <a:r>
              <a:rPr lang="en-GB" baseline="0" dirty="0"/>
              <a:t> [764]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rPr>
              <a:t>Timing: 5 minutes</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Aim</a:t>
            </a:r>
            <a:r>
              <a:rPr lang="en-US" altLang="en-US" dirty="0">
                <a:latin typeface="Arial" panose="020B0604020202020204" pitchFamily="34" charset="0"/>
              </a:rPr>
              <a:t>: This ‘treasure hunt’ activity revisits key vocabulary to consolidate knowledge (in the written modality). As well as meaning, the focus is on form and spelling.</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Procedure:</a:t>
            </a:r>
          </a:p>
          <a:p>
            <a:pPr eaLnBrk="1" hangingPunct="1">
              <a:spcBef>
                <a:spcPct val="0"/>
              </a:spcBef>
            </a:pPr>
            <a:r>
              <a:rPr lang="en-US" altLang="en-US" dirty="0">
                <a:latin typeface="Arial" panose="020B0604020202020204" pitchFamily="34" charset="0"/>
              </a:rPr>
              <a:t>1. Work individually, in pairs or in small groups. Each row (A-E) represents one round. </a:t>
            </a:r>
            <a:br>
              <a:rPr lang="en-US" altLang="en-US" dirty="0">
                <a:latin typeface="Arial" panose="020B0604020202020204" pitchFamily="34" charset="0"/>
              </a:rPr>
            </a:br>
            <a:r>
              <a:rPr lang="en-US" altLang="en-US" dirty="0">
                <a:latin typeface="Arial" panose="020B0604020202020204" pitchFamily="34" charset="0"/>
              </a:rPr>
              <a:t>2. Write 1-6 in exercise books or mini whiteboards, and write the French for each number. </a:t>
            </a:r>
            <a:br>
              <a:rPr lang="en-US" altLang="en-US" dirty="0">
                <a:latin typeface="Arial" panose="020B0604020202020204" pitchFamily="34" charset="0"/>
              </a:rPr>
            </a:br>
            <a:r>
              <a:rPr lang="en-US" altLang="en-US" dirty="0">
                <a:latin typeface="Arial" panose="020B0604020202020204" pitchFamily="34" charset="0"/>
              </a:rPr>
              <a:t>3. Click the blue box to reveal and check answers. </a:t>
            </a:r>
            <a:br>
              <a:rPr lang="en-US" altLang="en-US" dirty="0">
                <a:latin typeface="Arial" panose="020B0604020202020204" pitchFamily="34" charset="0"/>
              </a:rPr>
            </a:br>
            <a:r>
              <a:rPr lang="en-US" altLang="en-US" dirty="0">
                <a:latin typeface="Arial" panose="020B0604020202020204" pitchFamily="34" charset="0"/>
              </a:rPr>
              <a:t>4. Click the yellow box to reveal the points for each correct answer (these are randomly allocated for an element of chance) – tally the total.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a:t>
            </a:r>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Students say the words alternately out loud with a partner, building up speed, over 1 minute’s intensive practice.  </a:t>
            </a:r>
            <a:endParaRPr lang="en-US" b="0" dirty="0"/>
          </a:p>
          <a:p>
            <a:r>
              <a:rPr lang="en-US" b="0" dirty="0"/>
              <a:t>2. </a:t>
            </a:r>
            <a:r>
              <a:rPr lang="en-GB" sz="1200" kern="1200" dirty="0">
                <a:solidFill>
                  <a:schemeClr val="tx1"/>
                </a:solidFill>
                <a:effectLst/>
                <a:latin typeface="+mn-lt"/>
                <a:ea typeface="+mn-ea"/>
                <a:cs typeface="+mn-cs"/>
              </a:rPr>
              <a:t>They call in any order they like but cannot repeat a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to start a thirty second timer on the screen.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Click on a word to hear it said by a native speaker.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4574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67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365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6098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001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35442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9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7468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05554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73228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37301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2967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7693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2813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232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740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87321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705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22379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00108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882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6905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84"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781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75254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10.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image" Target="../media/image12.png"/><Relationship Id="rId10" Type="http://schemas.openxmlformats.org/officeDocument/2006/relationships/audio" Target="../media/audio23.wav"/><Relationship Id="rId4" Type="http://schemas.openxmlformats.org/officeDocument/2006/relationships/image" Target="../media/image13.png"/><Relationship Id="rId9" Type="http://schemas.openxmlformats.org/officeDocument/2006/relationships/audio" Target="../media/audio22.wav"/><Relationship Id="rId14" Type="http://schemas.openxmlformats.org/officeDocument/2006/relationships/audio" Target="../media/audio27.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0.png"/><Relationship Id="rId7" Type="http://schemas.openxmlformats.org/officeDocument/2006/relationships/audio" Target="../media/audio31.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audio" Target="../media/audio37.wav"/><Relationship Id="rId5" Type="http://schemas.openxmlformats.org/officeDocument/2006/relationships/image" Target="../media/image16.png"/><Relationship Id="rId4" Type="http://schemas.openxmlformats.org/officeDocument/2006/relationships/audio" Target="../media/audio36.wav"/><Relationship Id="rId9"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0.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29.png"/><Relationship Id="rId3" Type="http://schemas.openxmlformats.org/officeDocument/2006/relationships/audio" Target="../media/audio48.wav"/><Relationship Id="rId21" Type="http://schemas.openxmlformats.org/officeDocument/2006/relationships/image" Target="../media/image17.png"/><Relationship Id="rId7" Type="http://schemas.openxmlformats.org/officeDocument/2006/relationships/audio" Target="../media/audio52.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24.png"/><Relationship Id="rId2" Type="http://schemas.openxmlformats.org/officeDocument/2006/relationships/notesSlide" Target="../notesSlides/notesSlide65.xml"/><Relationship Id="rId16" Type="http://schemas.openxmlformats.org/officeDocument/2006/relationships/audio" Target="../media/audio60.wav"/><Relationship Id="rId20" Type="http://schemas.openxmlformats.org/officeDocument/2006/relationships/image" Target="../media/image25.png"/><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audio" Target="../media/audio51.wav"/><Relationship Id="rId11" Type="http://schemas.openxmlformats.org/officeDocument/2006/relationships/image" Target="../media/image10.png"/><Relationship Id="rId24" Type="http://schemas.openxmlformats.org/officeDocument/2006/relationships/image" Target="../media/image28.png"/><Relationship Id="rId5" Type="http://schemas.openxmlformats.org/officeDocument/2006/relationships/audio" Target="../media/audio50.wav"/><Relationship Id="rId15" Type="http://schemas.openxmlformats.org/officeDocument/2006/relationships/audio" Target="../media/audio59.wav"/><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audio" Target="../media/audio55.wav"/><Relationship Id="rId19" Type="http://schemas.openxmlformats.org/officeDocument/2006/relationships/audio" Target="../media/audio63.wav"/><Relationship Id="rId31" Type="http://schemas.openxmlformats.org/officeDocument/2006/relationships/image" Target="../media/image33.png"/><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8.wav"/><Relationship Id="rId22" Type="http://schemas.openxmlformats.org/officeDocument/2006/relationships/image" Target="../media/image26.png"/><Relationship Id="rId27" Type="http://schemas.openxmlformats.org/officeDocument/2006/relationships/image" Target="../media/image30.png"/><Relationship Id="rId30"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3" Type="http://schemas.openxmlformats.org/officeDocument/2006/relationships/image" Target="../media/image10.png"/><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5" Type="http://schemas.openxmlformats.org/officeDocument/2006/relationships/audio" Target="../media/audio7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s>
</file>

<file path=ppt/slides/_rels/slide68.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audio" Target="../media/audio79.wav"/><Relationship Id="rId12" Type="http://schemas.openxmlformats.org/officeDocument/2006/relationships/audio" Target="../media/audio84.wav"/><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audio" Target="../media/audio77.wav"/><Relationship Id="rId15" Type="http://schemas.openxmlformats.org/officeDocument/2006/relationships/image" Target="../media/image34.png"/><Relationship Id="rId10" Type="http://schemas.openxmlformats.org/officeDocument/2006/relationships/audio" Target="../media/audio82.wav"/><Relationship Id="rId4" Type="http://schemas.openxmlformats.org/officeDocument/2006/relationships/audio" Target="../media/audio76.wav"/><Relationship Id="rId9" Type="http://schemas.openxmlformats.org/officeDocument/2006/relationships/audio" Target="../media/audio81.wav"/><Relationship Id="rId14" Type="http://schemas.microsoft.com/office/2007/relationships/hdphoto" Target="../media/hdphoto1.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3.png"/><Relationship Id="rId5" Type="http://schemas.openxmlformats.org/officeDocument/2006/relationships/image" Target="../media/image32.png"/><Relationship Id="rId1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17.png"/><Relationship Id="rId9" Type="http://schemas.openxmlformats.org/officeDocument/2006/relationships/image" Target="../media/image26.png"/><Relationship Id="rId14" Type="http://schemas.openxmlformats.org/officeDocument/2006/relationships/image" Target="../media/image27.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10.png"/><Relationship Id="rId7" Type="http://schemas.openxmlformats.org/officeDocument/2006/relationships/audio" Target="../media/audio33.wav"/><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audio" Target="../media/audio87.wav"/><Relationship Id="rId11" Type="http://schemas.openxmlformats.org/officeDocument/2006/relationships/audio" Target="../media/audio91.wav"/><Relationship Id="rId5" Type="http://schemas.openxmlformats.org/officeDocument/2006/relationships/audio" Target="../media/audio86.wav"/><Relationship Id="rId10" Type="http://schemas.openxmlformats.org/officeDocument/2006/relationships/audio" Target="../media/audio90.wav"/><Relationship Id="rId4" Type="http://schemas.openxmlformats.org/officeDocument/2006/relationships/audio" Target="../media/audio85.wav"/><Relationship Id="rId9" Type="http://schemas.openxmlformats.org/officeDocument/2006/relationships/audio" Target="../media/audio89.wav"/></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10.pn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8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8" Type="http://schemas.openxmlformats.org/officeDocument/2006/relationships/hyperlink" Target="https://quizlet.com/gb/442268471/year-7-french-term-12-week-6-flash-cards/" TargetMode="External"/><Relationship Id="rId3" Type="http://schemas.openxmlformats.org/officeDocument/2006/relationships/image" Target="../media/image10.png"/><Relationship Id="rId7" Type="http://schemas.openxmlformats.org/officeDocument/2006/relationships/hyperlink" Target="https://quizlet.com/gb/460263119/year-7-french-term-21-week-2-flash-cards/"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hyperlink" Target="https://resources.ncelp.org/concern/resources/j3860711c?locale=en" TargetMode="External"/><Relationship Id="rId11" Type="http://schemas.openxmlformats.org/officeDocument/2006/relationships/image" Target="../media/image55.png"/><Relationship Id="rId5" Type="http://schemas.openxmlformats.org/officeDocument/2006/relationships/hyperlink" Target="https://drive.google.com/file/d/1rhL8NLHPyo49dWWdB8WpFYkVUeVBQemo/view" TargetMode="External"/><Relationship Id="rId10"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s://quizlet.com/gb/437726955/year-7-french-term-12-week-1-flash-cards/" TargetMode="External"/></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image" Target="../media/image10.pn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audio" Target="../media/audio23.wav"/><Relationship Id="rId5" Type="http://schemas.microsoft.com/office/2007/relationships/hdphoto" Target="../media/hdphoto1.wdp"/><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image" Target="../media/image11.png"/><Relationship Id="rId9" Type="http://schemas.openxmlformats.org/officeDocument/2006/relationships/audio" Target="../media/audio21.wav"/><Relationship Id="rId14" Type="http://schemas.openxmlformats.org/officeDocument/2006/relationships/audio" Target="../media/audio26.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5003" y="1660853"/>
            <a:ext cx="7308549" cy="1062010"/>
          </a:xfrm>
        </p:spPr>
        <p:txBody>
          <a:bodyPr>
            <a:normAutofit fontScale="90000"/>
          </a:bodyPr>
          <a:lstStyle/>
          <a:p>
            <a:pPr algn="l"/>
            <a:r>
              <a:rPr lang="en-GB" sz="4000" b="1" dirty="0">
                <a:solidFill>
                  <a:prstClr val="white"/>
                </a:solidFill>
              </a:rPr>
              <a:t>Saying how many there are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35003" y="2319829"/>
            <a:ext cx="7748076" cy="886062"/>
          </a:xfrm>
        </p:spPr>
        <p:txBody>
          <a:bodyPr>
            <a:noAutofit/>
          </a:bodyPr>
          <a:lstStyle/>
          <a:p>
            <a:pPr algn="l"/>
            <a:r>
              <a:rPr lang="fr-FR" sz="3000" dirty="0">
                <a:solidFill>
                  <a:prstClr val="white"/>
                </a:solidFill>
              </a:rPr>
              <a:t>il y a </a:t>
            </a:r>
            <a:r>
              <a:rPr lang="en-GB" sz="3000" dirty="0">
                <a:solidFill>
                  <a:prstClr val="white"/>
                </a:solidFill>
              </a:rPr>
              <a:t>(with numbers plus nouns)</a:t>
            </a:r>
          </a:p>
          <a:p>
            <a:pPr algn="l"/>
            <a:r>
              <a:rPr lang="en-GB" sz="3000" dirty="0">
                <a:solidFill>
                  <a:prstClr val="white"/>
                </a:solidFill>
              </a:rPr>
              <a:t>regular plural marking on nouns (-s) [revisited]</a:t>
            </a:r>
          </a:p>
          <a:p>
            <a:pPr algn="l"/>
            <a:r>
              <a:rPr lang="en-GB" sz="3000" dirty="0">
                <a:solidFill>
                  <a:prstClr val="white"/>
                </a:solidFill>
              </a:rPr>
              <a:t>SSC [</a:t>
            </a:r>
            <a:r>
              <a:rPr lang="fr-FR" sz="3000" dirty="0">
                <a:solidFill>
                  <a:prstClr val="white"/>
                </a:solidFill>
              </a:rPr>
              <a:t>eu</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29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Stephen Owen / Emma Marsden / Catherine Morris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25/07/2022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1">
            <a:extLst>
              <a:ext uri="{FF2B5EF4-FFF2-40B4-BE49-F238E27FC236}">
                <a16:creationId xmlns:a16="http://schemas.microsoft.com/office/drawing/2014/main" id="{0CE70721-BA4F-4E0C-A596-52B3E9138DDF}"/>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1277" y="1233353"/>
            <a:ext cx="923697" cy="1021198"/>
          </a:xfrm>
          <a:prstGeom prst="rect">
            <a:avLst/>
          </a:prstGeom>
        </p:spPr>
      </p:pic>
      <p:pic>
        <p:nvPicPr>
          <p:cNvPr id="3" name="Picture 2">
            <a:extLst>
              <a:ext uri="{FF2B5EF4-FFF2-40B4-BE49-F238E27FC236}">
                <a16:creationId xmlns:a16="http://schemas.microsoft.com/office/drawing/2014/main" id="{2CB9475A-B4CF-474F-AB70-0DFBECE672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935" y="1346480"/>
            <a:ext cx="551646" cy="535097"/>
          </a:xfrm>
          <a:prstGeom prst="rect">
            <a:avLst/>
          </a:prstGeom>
        </p:spPr>
      </p:pic>
      <p:sp>
        <p:nvSpPr>
          <p:cNvPr id="16" name="TextBox 15">
            <a:hlinkClick r:id="" action="ppaction://noaction">
              <a:snd r:embed="rId6" name="europe (maybe).wav"/>
            </a:hlinkClick>
            <a:extLst>
              <a:ext uri="{FF2B5EF4-FFF2-40B4-BE49-F238E27FC236}">
                <a16:creationId xmlns:a16="http://schemas.microsoft.com/office/drawing/2014/main" id="{88795BB3-C685-45D8-A5EA-EC5118CADF4F}"/>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17" name="TextBox 20">
            <a:hlinkClick r:id="" action="ppaction://noaction">
              <a:snd r:embed="rId7" name="serieux.wav"/>
            </a:hlinkClick>
            <a:extLst>
              <a:ext uri="{FF2B5EF4-FFF2-40B4-BE49-F238E27FC236}">
                <a16:creationId xmlns:a16="http://schemas.microsoft.com/office/drawing/2014/main" id="{60C1AA24-28B6-49DC-B978-62EB5066B448}"/>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8" name="TextBox 21">
            <a:hlinkClick r:id="" action="ppaction://noaction">
              <a:snd r:embed="rId8" name="affreux.wav"/>
            </a:hlinkClick>
            <a:extLst>
              <a:ext uri="{FF2B5EF4-FFF2-40B4-BE49-F238E27FC236}">
                <a16:creationId xmlns:a16="http://schemas.microsoft.com/office/drawing/2014/main" id="{F686EE33-F3DC-4796-96BF-26F98301FB38}"/>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TextBox 22">
            <a:hlinkClick r:id="" action="ppaction://noaction">
              <a:snd r:embed="rId9" name="feutre.wav"/>
            </a:hlinkClick>
            <a:extLst>
              <a:ext uri="{FF2B5EF4-FFF2-40B4-BE49-F238E27FC236}">
                <a16:creationId xmlns:a16="http://schemas.microsoft.com/office/drawing/2014/main" id="{1691267C-B747-4992-A081-1B7E0F7434C1}"/>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1" name="TextBox 18">
            <a:hlinkClick r:id="" action="ppaction://noaction">
              <a:snd r:embed="rId10" name="euro.wav"/>
            </a:hlinkClick>
            <a:extLst>
              <a:ext uri="{FF2B5EF4-FFF2-40B4-BE49-F238E27FC236}">
                <a16:creationId xmlns:a16="http://schemas.microsoft.com/office/drawing/2014/main" id="{95AB914C-16B8-4E9D-8DE8-03159F964C34}"/>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23" name="TextBox 22">
            <a:hlinkClick r:id="" action="ppaction://noaction">
              <a:snd r:embed="rId11" name="vieux (1).wav"/>
            </a:hlinkClick>
            <a:extLst>
              <a:ext uri="{FF2B5EF4-FFF2-40B4-BE49-F238E27FC236}">
                <a16:creationId xmlns:a16="http://schemas.microsoft.com/office/drawing/2014/main" id="{223054AA-A75E-4294-B868-E1A40EB8EDEE}"/>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5" name="TextBox 18">
            <a:hlinkClick r:id="" action="ppaction://noaction">
              <a:snd r:embed="rId12" name="pneu.wav"/>
            </a:hlinkClick>
            <a:extLst>
              <a:ext uri="{FF2B5EF4-FFF2-40B4-BE49-F238E27FC236}">
                <a16:creationId xmlns:a16="http://schemas.microsoft.com/office/drawing/2014/main" id="{608BF1FE-B395-407A-BB03-2448872D3BF0}"/>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TextBox 18">
            <a:hlinkClick r:id="" action="ppaction://noaction">
              <a:snd r:embed="rId13" name="fameux.wav"/>
            </a:hlinkClick>
            <a:extLst>
              <a:ext uri="{FF2B5EF4-FFF2-40B4-BE49-F238E27FC236}">
                <a16:creationId xmlns:a16="http://schemas.microsoft.com/office/drawing/2014/main" id="{05130563-1E75-4E0A-A9F4-48960AE36596}"/>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29" name="TextBox 18">
            <a:hlinkClick r:id="" action="ppaction://noaction">
              <a:snd r:embed="rId14" name="mieux.wav"/>
            </a:hlinkClick>
            <a:extLst>
              <a:ext uri="{FF2B5EF4-FFF2-40B4-BE49-F238E27FC236}">
                <a16:creationId xmlns:a16="http://schemas.microsoft.com/office/drawing/2014/main" id="{50F6E603-C4B6-4751-8C96-B028E31E4577}"/>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1" name="TextBox 30">
            <a:extLst>
              <a:ext uri="{FF2B5EF4-FFF2-40B4-BE49-F238E27FC236}">
                <a16:creationId xmlns:a16="http://schemas.microsoft.com/office/drawing/2014/main" id="{5F658626-A0BB-464B-9B4D-9D1B67CFDEF6}"/>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33" name="TextBox 32">
            <a:extLst>
              <a:ext uri="{FF2B5EF4-FFF2-40B4-BE49-F238E27FC236}">
                <a16:creationId xmlns:a16="http://schemas.microsoft.com/office/drawing/2014/main" id="{521B84DD-5EB7-42F7-A5AA-368EFCDF3B74}"/>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57" name="TextBox 56">
            <a:extLst>
              <a:ext uri="{FF2B5EF4-FFF2-40B4-BE49-F238E27FC236}">
                <a16:creationId xmlns:a16="http://schemas.microsoft.com/office/drawing/2014/main" id="{29C5616F-611B-4CBC-8F12-FE14AAE352E6}"/>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59" name="TextBox 58">
            <a:extLst>
              <a:ext uri="{FF2B5EF4-FFF2-40B4-BE49-F238E27FC236}">
                <a16:creationId xmlns:a16="http://schemas.microsoft.com/office/drawing/2014/main" id="{37CF1CD4-88F9-4954-B09E-493D440A8189}"/>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61" name="TextBox 60">
            <a:extLst>
              <a:ext uri="{FF2B5EF4-FFF2-40B4-BE49-F238E27FC236}">
                <a16:creationId xmlns:a16="http://schemas.microsoft.com/office/drawing/2014/main" id="{338EB1CD-0B4A-4AC5-AADB-BABA472F8702}"/>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63" name="TextBox 62">
            <a:extLst>
              <a:ext uri="{FF2B5EF4-FFF2-40B4-BE49-F238E27FC236}">
                <a16:creationId xmlns:a16="http://schemas.microsoft.com/office/drawing/2014/main" id="{39C7A4D5-4015-42DE-8617-0015FDF61F85}"/>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65" name="TextBox 64">
            <a:extLst>
              <a:ext uri="{FF2B5EF4-FFF2-40B4-BE49-F238E27FC236}">
                <a16:creationId xmlns:a16="http://schemas.microsoft.com/office/drawing/2014/main" id="{1302D32A-E51D-4D27-92C5-E470B3A271CB}"/>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spTree>
    <p:extLst>
      <p:ext uri="{BB962C8B-B14F-4D97-AF65-F5344CB8AC3E}">
        <p14:creationId xmlns:p14="http://schemas.microsoft.com/office/powerpoint/2010/main" val="364512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AB2D5A81-2764-438D-B96E-AC285B3A6CC5}"/>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latin typeface="+mj-lt"/>
              </a:rPr>
              <a:t>C'est quoi en anglais ?</a:t>
            </a:r>
          </a:p>
        </p:txBody>
      </p:sp>
      <p:sp>
        <p:nvSpPr>
          <p:cNvPr id="10" name="TextBox 9">
            <a:extLst>
              <a:ext uri="{FF2B5EF4-FFF2-40B4-BE49-F238E27FC236}">
                <a16:creationId xmlns:a16="http://schemas.microsoft.com/office/drawing/2014/main" id="{8DF478C7-9CE3-4115-A2CE-C7C4B082B2FA}"/>
              </a:ext>
            </a:extLst>
          </p:cNvPr>
          <p:cNvSpPr txBox="1"/>
          <p:nvPr/>
        </p:nvSpPr>
        <p:spPr>
          <a:xfrm rot="20949250">
            <a:off x="3454282" y="1242096"/>
            <a:ext cx="2217042"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five</a:t>
            </a:r>
          </a:p>
        </p:txBody>
      </p:sp>
      <p:sp>
        <p:nvSpPr>
          <p:cNvPr id="11" name="TextBox 10">
            <a:extLst>
              <a:ext uri="{FF2B5EF4-FFF2-40B4-BE49-F238E27FC236}">
                <a16:creationId xmlns:a16="http://schemas.microsoft.com/office/drawing/2014/main" id="{6C34DC52-8829-42F1-A1F7-5F3E3870B6FA}"/>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12" name="TextBox 11">
            <a:extLst>
              <a:ext uri="{FF2B5EF4-FFF2-40B4-BE49-F238E27FC236}">
                <a16:creationId xmlns:a16="http://schemas.microsoft.com/office/drawing/2014/main" id="{B6218532-12FD-4982-A5EB-BBCD41A8DCEB}"/>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13" name="TextBox 12">
            <a:extLst>
              <a:ext uri="{FF2B5EF4-FFF2-40B4-BE49-F238E27FC236}">
                <a16:creationId xmlns:a16="http://schemas.microsoft.com/office/drawing/2014/main" id="{83F21FE9-0E97-431C-BBBF-6FD56A08049B}"/>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14" name="TextBox 13">
            <a:extLst>
              <a:ext uri="{FF2B5EF4-FFF2-40B4-BE49-F238E27FC236}">
                <a16:creationId xmlns:a16="http://schemas.microsoft.com/office/drawing/2014/main" id="{1C21F23B-A198-452E-B6CB-F38016500A5E}"/>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15" name="TextBox 14">
            <a:extLst>
              <a:ext uri="{FF2B5EF4-FFF2-40B4-BE49-F238E27FC236}">
                <a16:creationId xmlns:a16="http://schemas.microsoft.com/office/drawing/2014/main" id="{D9B4B596-63C0-413A-ACB5-05FCCF792462}"/>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16" name="TextBox 15">
            <a:extLst>
              <a:ext uri="{FF2B5EF4-FFF2-40B4-BE49-F238E27FC236}">
                <a16:creationId xmlns:a16="http://schemas.microsoft.com/office/drawing/2014/main" id="{F46517B9-BB8A-44AF-9E6D-57DDD0068A79}"/>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17" name="TextBox 16">
            <a:extLst>
              <a:ext uri="{FF2B5EF4-FFF2-40B4-BE49-F238E27FC236}">
                <a16:creationId xmlns:a16="http://schemas.microsoft.com/office/drawing/2014/main" id="{C4A09A84-21F6-4B7F-B232-55D1AF0A3F30}"/>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18" name="TextBox 17">
            <a:extLst>
              <a:ext uri="{FF2B5EF4-FFF2-40B4-BE49-F238E27FC236}">
                <a16:creationId xmlns:a16="http://schemas.microsoft.com/office/drawing/2014/main" id="{25AC3361-9701-4342-945C-9F8CC3785917}"/>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19" name="TextBox 18">
            <a:extLst>
              <a:ext uri="{FF2B5EF4-FFF2-40B4-BE49-F238E27FC236}">
                <a16:creationId xmlns:a16="http://schemas.microsoft.com/office/drawing/2014/main" id="{92E1C358-CC80-4847-8876-8BD0F5C42E8C}"/>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20" name="TextBox 19">
            <a:extLst>
              <a:ext uri="{FF2B5EF4-FFF2-40B4-BE49-F238E27FC236}">
                <a16:creationId xmlns:a16="http://schemas.microsoft.com/office/drawing/2014/main" id="{6B75FB0D-8234-49BB-B921-9B8B76268E62}"/>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21" name="Oval 20">
            <a:extLst>
              <a:ext uri="{FF2B5EF4-FFF2-40B4-BE49-F238E27FC236}">
                <a16:creationId xmlns:a16="http://schemas.microsoft.com/office/drawing/2014/main" id="{6615809C-8810-41A0-9B14-FF87D45F524B}"/>
              </a:ext>
            </a:extLst>
          </p:cNvPr>
          <p:cNvSpPr/>
          <p:nvPr/>
        </p:nvSpPr>
        <p:spPr>
          <a:xfrm>
            <a:off x="2705955" y="306408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22" name="Picture 2" descr="http://www.clker.com/cliparts/w/d/u/B/w/V/stamp1-md.png">
            <a:extLst>
              <a:ext uri="{FF2B5EF4-FFF2-40B4-BE49-F238E27FC236}">
                <a16:creationId xmlns:a16="http://schemas.microsoft.com/office/drawing/2014/main" id="{928B3864-6B29-46D4-A867-30023E7B3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D32988-3302-4CA8-BF06-3E663578CADD}"/>
              </a:ext>
            </a:extLst>
          </p:cNvPr>
          <p:cNvSpPr txBox="1"/>
          <p:nvPr/>
        </p:nvSpPr>
        <p:spPr>
          <a:xfrm rot="21288482">
            <a:off x="5654427" y="3025134"/>
            <a:ext cx="1990462" cy="707886"/>
          </a:xfrm>
          <a:prstGeom prst="rect">
            <a:avLst/>
          </a:prstGeom>
          <a:noFill/>
        </p:spPr>
        <p:txBody>
          <a:bodyPr wrap="square" rtlCol="0">
            <a:spAutoFit/>
          </a:bodyPr>
          <a:lstStyle/>
          <a:p>
            <a:r>
              <a:rPr lang="fr-FR" sz="4000" dirty="0">
                <a:solidFill>
                  <a:srgbClr val="002060"/>
                </a:solidFill>
                <a:latin typeface="+mj-lt"/>
                <a:cs typeface="Calibri" panose="020F0502020204030204" pitchFamily="34" charset="0"/>
              </a:rPr>
              <a:t>des</a:t>
            </a:r>
          </a:p>
        </p:txBody>
      </p:sp>
      <p:sp>
        <p:nvSpPr>
          <p:cNvPr id="24" name="TextBox 23">
            <a:extLst>
              <a:ext uri="{FF2B5EF4-FFF2-40B4-BE49-F238E27FC236}">
                <a16:creationId xmlns:a16="http://schemas.microsoft.com/office/drawing/2014/main" id="{B0B90BAB-B04A-4DD6-84C1-BD6871E1DEFF}"/>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TextBox 24">
            <a:extLst>
              <a:ext uri="{FF2B5EF4-FFF2-40B4-BE49-F238E27FC236}">
                <a16:creationId xmlns:a16="http://schemas.microsoft.com/office/drawing/2014/main" id="{EB9EC681-EED0-40FA-AEBE-E85E00C77CE9}"/>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latin typeface="+mj-lt"/>
              </a:rPr>
              <a:t>C'est quoi en anglais ?</a:t>
            </a:r>
          </a:p>
        </p:txBody>
      </p:sp>
      <p:sp>
        <p:nvSpPr>
          <p:cNvPr id="26" name="TextBox 25">
            <a:extLst>
              <a:ext uri="{FF2B5EF4-FFF2-40B4-BE49-F238E27FC236}">
                <a16:creationId xmlns:a16="http://schemas.microsoft.com/office/drawing/2014/main" id="{69C8C4B6-BFD6-4D01-9881-8D64A1DD9BB0}"/>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mj-lt"/>
                <a:cs typeface="Calibri" panose="020F0502020204030204" pitchFamily="34" charset="0"/>
              </a:rPr>
              <a:t>five</a:t>
            </a:r>
          </a:p>
        </p:txBody>
      </p:sp>
      <p:sp>
        <p:nvSpPr>
          <p:cNvPr id="27" name="TextBox 26">
            <a:extLst>
              <a:ext uri="{FF2B5EF4-FFF2-40B4-BE49-F238E27FC236}">
                <a16:creationId xmlns:a16="http://schemas.microsoft.com/office/drawing/2014/main" id="{4A45A893-981B-4C30-95BA-D66FE4E1F3E1}"/>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28" name="TextBox 27">
            <a:extLst>
              <a:ext uri="{FF2B5EF4-FFF2-40B4-BE49-F238E27FC236}">
                <a16:creationId xmlns:a16="http://schemas.microsoft.com/office/drawing/2014/main" id="{AD499FF9-4B74-4B27-8871-5ED7EAC17BB7}"/>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29" name="TextBox 28">
            <a:extLst>
              <a:ext uri="{FF2B5EF4-FFF2-40B4-BE49-F238E27FC236}">
                <a16:creationId xmlns:a16="http://schemas.microsoft.com/office/drawing/2014/main" id="{9AACD9DD-A21B-4ABE-8BC4-94252564A31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30" name="TextBox 29">
            <a:extLst>
              <a:ext uri="{FF2B5EF4-FFF2-40B4-BE49-F238E27FC236}">
                <a16:creationId xmlns:a16="http://schemas.microsoft.com/office/drawing/2014/main" id="{3C7ABF89-F946-4A9C-AD87-A45E8B4BDE1A}"/>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31" name="TextBox 30">
            <a:extLst>
              <a:ext uri="{FF2B5EF4-FFF2-40B4-BE49-F238E27FC236}">
                <a16:creationId xmlns:a16="http://schemas.microsoft.com/office/drawing/2014/main" id="{8F9FE8A9-D5A0-464C-926B-18507EB51E2D}"/>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32" name="TextBox 31">
            <a:extLst>
              <a:ext uri="{FF2B5EF4-FFF2-40B4-BE49-F238E27FC236}">
                <a16:creationId xmlns:a16="http://schemas.microsoft.com/office/drawing/2014/main" id="{C93BBB31-DFE4-419C-9395-535B26DE308B}"/>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33" name="TextBox 32">
            <a:extLst>
              <a:ext uri="{FF2B5EF4-FFF2-40B4-BE49-F238E27FC236}">
                <a16:creationId xmlns:a16="http://schemas.microsoft.com/office/drawing/2014/main" id="{1334816A-1C43-4908-9E1B-7961CE379446}"/>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34" name="TextBox 33">
            <a:extLst>
              <a:ext uri="{FF2B5EF4-FFF2-40B4-BE49-F238E27FC236}">
                <a16:creationId xmlns:a16="http://schemas.microsoft.com/office/drawing/2014/main" id="{74FF19E8-7CF4-429A-B8F0-C260FBA94C51}"/>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35" name="TextBox 34">
            <a:extLst>
              <a:ext uri="{FF2B5EF4-FFF2-40B4-BE49-F238E27FC236}">
                <a16:creationId xmlns:a16="http://schemas.microsoft.com/office/drawing/2014/main" id="{B7A2A82F-76B2-4150-A492-E7C512C97728}"/>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36" name="TextBox 35">
            <a:extLst>
              <a:ext uri="{FF2B5EF4-FFF2-40B4-BE49-F238E27FC236}">
                <a16:creationId xmlns:a16="http://schemas.microsoft.com/office/drawing/2014/main" id="{F83308D8-EFF3-49CE-B261-2F16143EF65F}"/>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37" name="Oval 36">
            <a:extLst>
              <a:ext uri="{FF2B5EF4-FFF2-40B4-BE49-F238E27FC236}">
                <a16:creationId xmlns:a16="http://schemas.microsoft.com/office/drawing/2014/main" id="{4F82FCF0-D4F6-4A04-9D95-9804D0756505}"/>
              </a:ext>
            </a:extLst>
          </p:cNvPr>
          <p:cNvSpPr/>
          <p:nvPr/>
        </p:nvSpPr>
        <p:spPr>
          <a:xfrm>
            <a:off x="8873621" y="212979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38" name="Picture 2" descr="http://www.clker.com/cliparts/w/d/u/B/w/V/stamp1-md.png">
            <a:extLst>
              <a:ext uri="{FF2B5EF4-FFF2-40B4-BE49-F238E27FC236}">
                <a16:creationId xmlns:a16="http://schemas.microsoft.com/office/drawing/2014/main" id="{130A8687-3875-4945-A73A-FBEAE1B5F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22281A9-8CA4-4630-B70A-07C3F2397902}"/>
              </a:ext>
            </a:extLst>
          </p:cNvPr>
          <p:cNvSpPr txBox="1"/>
          <p:nvPr/>
        </p:nvSpPr>
        <p:spPr>
          <a:xfrm rot="21288482">
            <a:off x="5460542" y="3005576"/>
            <a:ext cx="1990462" cy="707886"/>
          </a:xfrm>
          <a:prstGeom prst="rect">
            <a:avLst/>
          </a:prstGeom>
          <a:noFill/>
        </p:spPr>
        <p:txBody>
          <a:bodyPr wrap="square" rtlCol="0">
            <a:spAutoFit/>
          </a:bodyPr>
          <a:lstStyle/>
          <a:p>
            <a:r>
              <a:rPr lang="en-GB" sz="4000">
                <a:solidFill>
                  <a:srgbClr val="002060"/>
                </a:solidFill>
                <a:latin typeface="+mj-lt"/>
                <a:cs typeface="Calibri" panose="020F0502020204030204" pitchFamily="34" charset="0"/>
              </a:rPr>
              <a:t>deux</a:t>
            </a:r>
          </a:p>
        </p:txBody>
      </p:sp>
      <p:sp>
        <p:nvSpPr>
          <p:cNvPr id="40" name="TextBox 39">
            <a:extLst>
              <a:ext uri="{FF2B5EF4-FFF2-40B4-BE49-F238E27FC236}">
                <a16:creationId xmlns:a16="http://schemas.microsoft.com/office/drawing/2014/main" id="{105A0B72-9008-4276-9BAD-2389797CF151}"/>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332511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DAB21BAF-3372-48B9-9540-79B21E1AA135}"/>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CEE5BA45-F936-403F-8F76-B513ACE6B70A}"/>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1E8CB1E1-1C61-4F3A-B787-8DDE9A31B379}"/>
              </a:ext>
            </a:extLst>
          </p:cNvPr>
          <p:cNvSpPr txBox="1"/>
          <p:nvPr/>
        </p:nvSpPr>
        <p:spPr>
          <a:xfrm rot="399586">
            <a:off x="8688796" y="1112342"/>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6349843-6060-408C-886D-BDF56B10765C}"/>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AC23CA70-0AC4-4DE4-AE26-87426EA323D6}"/>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306CF1B8-864A-48F4-9745-666F0B91D7A2}"/>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1A5AC10F-ED21-405E-BF7A-15DC4ACF77CC}"/>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C69D5A33-ED31-45FA-9409-C869FE69B0CB}"/>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AB451C4A-A4C7-4D87-8187-336062E6CB6A}"/>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F11D9C48-3F6C-46DA-9AF8-F223BFEA186E}"/>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4A68B213-D6F9-445E-8387-9E72AC407C49}"/>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3F929F99-087F-4E43-966B-7105FD642161}"/>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079A045E-B418-4EC9-B176-EF3047C84F37}"/>
              </a:ext>
            </a:extLst>
          </p:cNvPr>
          <p:cNvSpPr/>
          <p:nvPr/>
        </p:nvSpPr>
        <p:spPr>
          <a:xfrm>
            <a:off x="4686390" y="499751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5A063A58-B44B-4FEB-9940-A6D196173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7538EBD-E7A1-4EA3-ADD1-964EE5ACD4AA}"/>
              </a:ext>
            </a:extLst>
          </p:cNvPr>
          <p:cNvSpPr txBox="1"/>
          <p:nvPr/>
        </p:nvSpPr>
        <p:spPr>
          <a:xfrm rot="21288482">
            <a:off x="5654427" y="3025134"/>
            <a:ext cx="1990462" cy="707886"/>
          </a:xfrm>
          <a:prstGeom prst="rect">
            <a:avLst/>
          </a:prstGeom>
          <a:noFill/>
        </p:spPr>
        <p:txBody>
          <a:bodyPr wrap="square" rtlCol="0">
            <a:spAutoFit/>
          </a:bodyPr>
          <a:lstStyle/>
          <a:p>
            <a:r>
              <a:rPr lang="en-GB" sz="4000">
                <a:solidFill>
                  <a:srgbClr val="002060"/>
                </a:solidFill>
                <a:latin typeface="Century Gothic" panose="020B0502020202020204" pitchFamily="34" charset="0"/>
                <a:cs typeface="Calibri" panose="020F0502020204030204" pitchFamily="34" charset="0"/>
              </a:rPr>
              <a:t>trois</a:t>
            </a:r>
          </a:p>
        </p:txBody>
      </p:sp>
      <p:sp>
        <p:nvSpPr>
          <p:cNvPr id="22" name="TextBox 21">
            <a:extLst>
              <a:ext uri="{FF2B5EF4-FFF2-40B4-BE49-F238E27FC236}">
                <a16:creationId xmlns:a16="http://schemas.microsoft.com/office/drawing/2014/main" id="{CA39389A-8593-4E1F-9F21-4BDFA2A7E174}"/>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12352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0ADC1C80-A9E7-457D-8C6E-C9BF42E4B90A}"/>
              </a:ext>
            </a:extLst>
          </p:cNvPr>
          <p:cNvSpPr txBox="1"/>
          <p:nvPr/>
        </p:nvSpPr>
        <p:spPr>
          <a:xfrm>
            <a:off x="1073055" y="1526243"/>
            <a:ext cx="9871719" cy="3416320"/>
          </a:xfrm>
          <a:prstGeom prst="rect">
            <a:avLst/>
          </a:prstGeom>
          <a:noFill/>
        </p:spPr>
        <p:txBody>
          <a:bodyPr wrap="square" rtlCol="0">
            <a:spAutoFit/>
          </a:bodyPr>
          <a:lstStyle/>
          <a:p>
            <a:pPr algn="ctr"/>
            <a:r>
              <a:rPr lang="en-GB" sz="5400" dirty="0">
                <a:solidFill>
                  <a:schemeClr val="accent1">
                    <a:lumMod val="50000"/>
                  </a:schemeClr>
                </a:solidFill>
              </a:rPr>
              <a:t>You will now see a few exceptions to the SFC rule!!! See if you can spot the exceptions.</a:t>
            </a:r>
          </a:p>
        </p:txBody>
      </p:sp>
    </p:spTree>
    <p:extLst>
      <p:ext uri="{BB962C8B-B14F-4D97-AF65-F5344CB8AC3E}">
        <p14:creationId xmlns:p14="http://schemas.microsoft.com/office/powerpoint/2010/main" val="163809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A69F249-7217-4FB9-85F8-F9CE55525236}"/>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latin typeface="+mj-lt"/>
              </a:rPr>
              <a:t>C'est quoi en anglais ?</a:t>
            </a:r>
          </a:p>
        </p:txBody>
      </p:sp>
      <p:sp>
        <p:nvSpPr>
          <p:cNvPr id="6" name="TextBox 5">
            <a:extLst>
              <a:ext uri="{FF2B5EF4-FFF2-40B4-BE49-F238E27FC236}">
                <a16:creationId xmlns:a16="http://schemas.microsoft.com/office/drawing/2014/main" id="{813B4EB0-6CEC-4AA0-A808-8272367B8F0E}"/>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five</a:t>
            </a:r>
          </a:p>
        </p:txBody>
      </p:sp>
      <p:sp>
        <p:nvSpPr>
          <p:cNvPr id="9" name="TextBox 8">
            <a:extLst>
              <a:ext uri="{FF2B5EF4-FFF2-40B4-BE49-F238E27FC236}">
                <a16:creationId xmlns:a16="http://schemas.microsoft.com/office/drawing/2014/main" id="{3C0D21F2-F2F7-4A01-A5F5-70278FA36F1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10" name="TextBox 9">
            <a:extLst>
              <a:ext uri="{FF2B5EF4-FFF2-40B4-BE49-F238E27FC236}">
                <a16:creationId xmlns:a16="http://schemas.microsoft.com/office/drawing/2014/main" id="{1819CF15-A5DE-47F0-844F-16F3E7D483D7}"/>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11" name="TextBox 10">
            <a:extLst>
              <a:ext uri="{FF2B5EF4-FFF2-40B4-BE49-F238E27FC236}">
                <a16:creationId xmlns:a16="http://schemas.microsoft.com/office/drawing/2014/main" id="{E02AFE89-4823-48DE-A27C-598C801E54B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12" name="TextBox 11">
            <a:extLst>
              <a:ext uri="{FF2B5EF4-FFF2-40B4-BE49-F238E27FC236}">
                <a16:creationId xmlns:a16="http://schemas.microsoft.com/office/drawing/2014/main" id="{6B6212F7-83F9-4888-8E37-A6305393CE42}"/>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13" name="TextBox 12">
            <a:extLst>
              <a:ext uri="{FF2B5EF4-FFF2-40B4-BE49-F238E27FC236}">
                <a16:creationId xmlns:a16="http://schemas.microsoft.com/office/drawing/2014/main" id="{E3AA27B5-BF22-4304-A126-1DA4F864239B}"/>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14" name="TextBox 13">
            <a:extLst>
              <a:ext uri="{FF2B5EF4-FFF2-40B4-BE49-F238E27FC236}">
                <a16:creationId xmlns:a16="http://schemas.microsoft.com/office/drawing/2014/main" id="{63BDC136-DDE3-4DFA-ADE6-DD8F65A72832}"/>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15" name="TextBox 14">
            <a:extLst>
              <a:ext uri="{FF2B5EF4-FFF2-40B4-BE49-F238E27FC236}">
                <a16:creationId xmlns:a16="http://schemas.microsoft.com/office/drawing/2014/main" id="{7056EFD2-814D-42D6-ADB7-17093D8B9596}"/>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16" name="TextBox 15">
            <a:extLst>
              <a:ext uri="{FF2B5EF4-FFF2-40B4-BE49-F238E27FC236}">
                <a16:creationId xmlns:a16="http://schemas.microsoft.com/office/drawing/2014/main" id="{0D9816FC-4552-4E68-8AD6-764FFE0EA27B}"/>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17" name="TextBox 16">
            <a:extLst>
              <a:ext uri="{FF2B5EF4-FFF2-40B4-BE49-F238E27FC236}">
                <a16:creationId xmlns:a16="http://schemas.microsoft.com/office/drawing/2014/main" id="{6AA7E7CF-E6D0-4207-9C25-2853A9936696}"/>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18" name="TextBox 17">
            <a:extLst>
              <a:ext uri="{FF2B5EF4-FFF2-40B4-BE49-F238E27FC236}">
                <a16:creationId xmlns:a16="http://schemas.microsoft.com/office/drawing/2014/main" id="{05E47C34-2E72-4037-8063-52E9957CAE64}"/>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19" name="Oval 18">
            <a:extLst>
              <a:ext uri="{FF2B5EF4-FFF2-40B4-BE49-F238E27FC236}">
                <a16:creationId xmlns:a16="http://schemas.microsoft.com/office/drawing/2014/main" id="{B6072C0A-E951-43BB-9DC0-1D24AD31F7A5}"/>
              </a:ext>
            </a:extLst>
          </p:cNvPr>
          <p:cNvSpPr/>
          <p:nvPr/>
        </p:nvSpPr>
        <p:spPr>
          <a:xfrm>
            <a:off x="775192" y="362649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20" name="Picture 2" descr="http://www.clker.com/cliparts/w/d/u/B/w/V/stamp1-md.png">
            <a:extLst>
              <a:ext uri="{FF2B5EF4-FFF2-40B4-BE49-F238E27FC236}">
                <a16:creationId xmlns:a16="http://schemas.microsoft.com/office/drawing/2014/main" id="{1074E093-6970-4577-9D4F-ED4817774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52F9E8E-A7A6-4997-802E-599835B735E5}"/>
              </a:ext>
            </a:extLst>
          </p:cNvPr>
          <p:cNvSpPr txBox="1"/>
          <p:nvPr/>
        </p:nvSpPr>
        <p:spPr>
          <a:xfrm rot="21288482">
            <a:off x="5688975" y="2985477"/>
            <a:ext cx="1990462" cy="707886"/>
          </a:xfrm>
          <a:prstGeom prst="rect">
            <a:avLst/>
          </a:prstGeom>
          <a:noFill/>
        </p:spPr>
        <p:txBody>
          <a:bodyPr wrap="square" rtlCol="0">
            <a:spAutoFit/>
          </a:bodyPr>
          <a:lstStyle/>
          <a:p>
            <a:r>
              <a:rPr lang="en-GB" sz="4000" dirty="0">
                <a:solidFill>
                  <a:srgbClr val="002060"/>
                </a:solidFill>
                <a:latin typeface="+mj-lt"/>
                <a:cs typeface="Calibri" panose="020F0502020204030204" pitchFamily="34" charset="0"/>
              </a:rPr>
              <a:t>dix</a:t>
            </a:r>
          </a:p>
        </p:txBody>
      </p:sp>
      <p:sp>
        <p:nvSpPr>
          <p:cNvPr id="22" name="TextBox 21">
            <a:extLst>
              <a:ext uri="{FF2B5EF4-FFF2-40B4-BE49-F238E27FC236}">
                <a16:creationId xmlns:a16="http://schemas.microsoft.com/office/drawing/2014/main" id="{94D3076C-A3DF-42A6-84AD-D52993CEB3BB}"/>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99963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E158A51-0934-4FFB-872A-DD669A677BC2}"/>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BFBDD9FD-DD99-4CAC-933B-5C442F6E098B}"/>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A1CE8D9-3A3F-4B50-8E41-691CDB86C369}"/>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CCCD49A-ECA4-4D68-805F-621B70BD81EB}"/>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C1FD23F2-BA9F-45BD-BC38-7F0613ADA1D0}"/>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F121144C-9248-42D9-9D9D-62AB5FD000D3}"/>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149F73E2-E61A-4311-9AAD-6D63B1760ABC}"/>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73BA391D-E05B-4A03-9324-190327C44189}"/>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1F2BDA4E-CA89-46B4-BB65-C4D1CDDD168B}"/>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F1831295-9866-4BFC-A4AA-95EB07E6407E}"/>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10EFB5A5-BA3D-4A1E-A0E1-12139BA9A5CC}"/>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B68B8D2B-1772-43A5-8420-9BECE94E0E8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28ECAF3C-3E16-4BD4-A744-87E5988DB699}"/>
              </a:ext>
            </a:extLst>
          </p:cNvPr>
          <p:cNvSpPr/>
          <p:nvPr/>
        </p:nvSpPr>
        <p:spPr>
          <a:xfrm>
            <a:off x="8425457" y="72987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9A726B0-E954-4EB1-8361-BECA15EF2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39D1FE1-3935-4994-A283-A2D475B7EEF1}"/>
              </a:ext>
            </a:extLst>
          </p:cNvPr>
          <p:cNvSpPr txBox="1"/>
          <p:nvPr/>
        </p:nvSpPr>
        <p:spPr>
          <a:xfrm rot="21288482">
            <a:off x="5654427" y="3025134"/>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huit</a:t>
            </a:r>
          </a:p>
        </p:txBody>
      </p:sp>
      <p:sp>
        <p:nvSpPr>
          <p:cNvPr id="22" name="TextBox 21">
            <a:extLst>
              <a:ext uri="{FF2B5EF4-FFF2-40B4-BE49-F238E27FC236}">
                <a16:creationId xmlns:a16="http://schemas.microsoft.com/office/drawing/2014/main" id="{FA25ED21-7956-4B44-9272-96D00B717032}"/>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244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F48D61C7-4AF2-48FE-AF86-3FB38488AF1B}"/>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79E36A02-7515-4042-B104-D7BAC251B5D8}"/>
              </a:ext>
            </a:extLst>
          </p:cNvPr>
          <p:cNvSpPr txBox="1"/>
          <p:nvPr/>
        </p:nvSpPr>
        <p:spPr>
          <a:xfrm rot="20949250">
            <a:off x="3469387" y="1390401"/>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9FB3246C-CDC1-40C1-865B-D858DD108924}"/>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2EC0DC7-B263-4B1C-9950-BB843D299662}"/>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FB1429C4-EE80-4B22-BD7F-8A6F25773019}"/>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4F6FA1D8-BAEA-4563-93B6-C72C72AD991F}"/>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717CB0BB-714C-4DFD-B6A6-A5AA34EF1E23}"/>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00B6D57F-5919-4065-B485-6159B78CBEF4}"/>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10F309E-6FC9-4122-8BE4-A58C233DD087}"/>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0E643D56-B468-411A-A901-3FDE803C641C}"/>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E63F49A5-15A4-4063-BB44-7B5CBB21C432}"/>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078E5BE5-F8C4-4268-BA70-F779BB2CEA7E}"/>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DCE35DB7-7C20-4F2B-96AC-9CBD02C4CECD}"/>
              </a:ext>
            </a:extLst>
          </p:cNvPr>
          <p:cNvSpPr/>
          <p:nvPr/>
        </p:nvSpPr>
        <p:spPr>
          <a:xfrm>
            <a:off x="3064256" y="1335451"/>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747A5670-0B1E-4E0E-9DEA-96C278FBD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9B7D81B-4E94-4A3D-9245-1714F60739A5}"/>
              </a:ext>
            </a:extLst>
          </p:cNvPr>
          <p:cNvSpPr txBox="1"/>
          <p:nvPr/>
        </p:nvSpPr>
        <p:spPr>
          <a:xfrm rot="21288482">
            <a:off x="5531036" y="3010721"/>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cinq</a:t>
            </a:r>
          </a:p>
        </p:txBody>
      </p:sp>
      <p:sp>
        <p:nvSpPr>
          <p:cNvPr id="22" name="TextBox 21">
            <a:extLst>
              <a:ext uri="{FF2B5EF4-FFF2-40B4-BE49-F238E27FC236}">
                <a16:creationId xmlns:a16="http://schemas.microsoft.com/office/drawing/2014/main" id="{D515BAD2-A66D-4BE2-9EE4-D0A1B7AE52BF}"/>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10654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EC8FDE0-093D-4758-A9DB-A7535237ED96}"/>
              </a:ext>
            </a:extLst>
          </p:cNvPr>
          <p:cNvSpPr txBox="1"/>
          <p:nvPr/>
        </p:nvSpPr>
        <p:spPr>
          <a:xfrm>
            <a:off x="6677890" y="246041"/>
            <a:ext cx="5128545" cy="47439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3E7440C5-4A02-4DCC-A588-23E9A47BB1D7}"/>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0AB16F3-DD2D-4611-B088-DA48FC371684}"/>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B90C6A67-1080-4A3D-9C24-4A74D026D250}"/>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4177830B-8DA0-4CDC-9B78-21CBD123CBE2}"/>
              </a:ext>
            </a:extLst>
          </p:cNvPr>
          <p:cNvSpPr txBox="1"/>
          <p:nvPr/>
        </p:nvSpPr>
        <p:spPr>
          <a:xfrm rot="20709794">
            <a:off x="1265202" y="1490340"/>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4A24D18B-BC61-497B-9D3E-34243714AA4D}"/>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FD4C79EB-7B48-4A04-AA05-0A6260D8DC6F}"/>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99FD5E90-9BCE-4CB8-B7FC-15EA0443D538}"/>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6732686E-71AD-41D3-AD9B-132595DFC07F}"/>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6FD87F67-BCAB-47AD-A30E-A030BB0A21D8}"/>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CD043DB7-63E7-4FDB-9CCF-93A06D3E8C67}"/>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59F875A0-8C14-4628-BB06-1727C53666D9}"/>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046AE856-484C-4DE7-972A-B979FDA5B370}"/>
              </a:ext>
            </a:extLst>
          </p:cNvPr>
          <p:cNvSpPr/>
          <p:nvPr/>
        </p:nvSpPr>
        <p:spPr>
          <a:xfrm>
            <a:off x="1166232" y="130900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8237D93A-2D03-4F1F-ACA2-DE3E74C8E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34DEC32-2AEE-4C90-8C26-97BF1E9EEE7C}"/>
              </a:ext>
            </a:extLst>
          </p:cNvPr>
          <p:cNvSpPr txBox="1"/>
          <p:nvPr/>
        </p:nvSpPr>
        <p:spPr>
          <a:xfrm rot="21288482">
            <a:off x="5562915" y="3002047"/>
            <a:ext cx="1990462" cy="707886"/>
          </a:xfrm>
          <a:prstGeom prst="rect">
            <a:avLst/>
          </a:prstGeom>
          <a:noFill/>
        </p:spPr>
        <p:txBody>
          <a:bodyPr wrap="square" rtlCol="0">
            <a:spAutoFit/>
          </a:bodyPr>
          <a:lstStyle/>
          <a:p>
            <a:r>
              <a:rPr lang="en-GB" sz="4000">
                <a:solidFill>
                  <a:srgbClr val="002060"/>
                </a:solidFill>
                <a:latin typeface="Century Gothic" panose="020B0502020202020204" pitchFamily="34" charset="0"/>
                <a:cs typeface="Calibri" panose="020F0502020204030204" pitchFamily="34" charset="0"/>
              </a:rPr>
              <a:t>sept</a:t>
            </a:r>
          </a:p>
        </p:txBody>
      </p:sp>
      <p:sp>
        <p:nvSpPr>
          <p:cNvPr id="22" name="TextBox 21">
            <a:extLst>
              <a:ext uri="{FF2B5EF4-FFF2-40B4-BE49-F238E27FC236}">
                <a16:creationId xmlns:a16="http://schemas.microsoft.com/office/drawing/2014/main" id="{485304A5-4159-4C20-B541-0EFDB8DF6D68}"/>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6210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BD1BCB07-BACB-4F4F-B619-BCF1D89487AB}"/>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D9712E72-3CA4-4754-8696-1934D4CBEBE4}"/>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4F5A92FB-C7FA-4B01-8361-357319EF6F19}"/>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F277A3C7-C1B0-4E8B-BC4C-A4A08B836C4E}"/>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1607AF13-1989-4BE6-A74D-175A269A035C}"/>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C4A528E-BC5D-4441-AEDE-7B969861BF7C}"/>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AF05DB0F-22C7-4E4B-B1AD-5C7354AC538B}"/>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2E75F55D-4040-467C-8DA9-C2EBF02AE61F}"/>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98AF8DA3-BBDB-4CBE-9571-F92EE86D9F73}"/>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1EA6E08D-1FF0-457E-B3DD-366EF045F724}"/>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70473E1F-4860-45CD-9E56-8D14BD2A2CD4}"/>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89C51A72-A046-4703-8718-5F9099E25FA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99B465C4-853C-41A1-AB52-CBBF085091AD}"/>
              </a:ext>
            </a:extLst>
          </p:cNvPr>
          <p:cNvSpPr/>
          <p:nvPr/>
        </p:nvSpPr>
        <p:spPr>
          <a:xfrm>
            <a:off x="8654621" y="3577803"/>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DCE16F35-8857-4A79-AABE-F00E96B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0015B3-609F-440B-9217-FC26BACEF795}"/>
              </a:ext>
            </a:extLst>
          </p:cNvPr>
          <p:cNvSpPr txBox="1"/>
          <p:nvPr/>
        </p:nvSpPr>
        <p:spPr>
          <a:xfrm rot="21288482">
            <a:off x="5562915" y="3002047"/>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neuf</a:t>
            </a:r>
          </a:p>
        </p:txBody>
      </p:sp>
      <p:sp>
        <p:nvSpPr>
          <p:cNvPr id="22" name="TextBox 21">
            <a:extLst>
              <a:ext uri="{FF2B5EF4-FFF2-40B4-BE49-F238E27FC236}">
                <a16:creationId xmlns:a16="http://schemas.microsoft.com/office/drawing/2014/main" id="{02A60948-EE05-40CF-A0BC-B824B78CA2DA}"/>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5148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3041FB0-66DD-4F5E-BA08-6AC729F37EE7}"/>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57C3B8B1-27E5-4759-A9E2-AF3B22467FA9}"/>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714A287B-0DFD-4413-97A5-1BE6D24DB091}"/>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47F5F1B0-FA2C-4AA7-BB61-59EDFBBE3BD4}"/>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BC724BE4-E63B-4AA4-9C8F-728B12205563}"/>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B3F2F9DC-2957-4D65-BA0B-5A7AA1F30918}"/>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C28316AA-B3AA-4B8D-8981-D8E0DB9AED67}"/>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CFDD86D9-74A9-414E-A0CD-D6E798E2A4C4}"/>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F4CD1294-A423-455C-BCB0-3358B36CB938}"/>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95582CEF-1D72-41FD-B7BF-8328564548AC}"/>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B0799014-C918-4414-A302-51B2143B0B71}"/>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D23618A1-D6EB-46D6-A9B9-DF97A0481CDA}"/>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509578D9-0EF9-4455-AC25-04F151BD176C}"/>
              </a:ext>
            </a:extLst>
          </p:cNvPr>
          <p:cNvSpPr/>
          <p:nvPr/>
        </p:nvSpPr>
        <p:spPr>
          <a:xfrm>
            <a:off x="141887" y="2236068"/>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0E6D138-696D-45D1-9ECA-2CA88AB51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CAF21EB-C471-4F3B-AA0E-9D8D7160484D}"/>
              </a:ext>
            </a:extLst>
          </p:cNvPr>
          <p:cNvSpPr txBox="1"/>
          <p:nvPr/>
        </p:nvSpPr>
        <p:spPr>
          <a:xfrm rot="21288482">
            <a:off x="5776211" y="297567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six</a:t>
            </a:r>
          </a:p>
        </p:txBody>
      </p:sp>
      <p:sp>
        <p:nvSpPr>
          <p:cNvPr id="22" name="TextBox 21">
            <a:extLst>
              <a:ext uri="{FF2B5EF4-FFF2-40B4-BE49-F238E27FC236}">
                <a16:creationId xmlns:a16="http://schemas.microsoft.com/office/drawing/2014/main" id="{7B6583D0-4573-46F6-9DE6-CADBA0BD3A50}"/>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3170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03376A6B-D61E-499B-92B9-58B0627B203C}"/>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25B99037-D32B-483A-B574-F49960972AB6}"/>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5A3C6B6-5240-4CC8-B8EB-9080A205229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76B9C017-28B3-4684-9DF8-1942BB51AC8C}"/>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CCACEDEE-C4D2-4747-88B0-1667E97C837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3FF8BB09-6C37-4F3B-A5E6-C42C4909681A}"/>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375DAEC4-08A0-4FAF-AD97-F590B6F57579}"/>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9003BC78-4A2B-45D7-B674-7845FD65B213}"/>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7A6857B-3B53-4092-B6F3-978848571615}"/>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A6CD7950-0094-4CF5-BD58-843971DD0829}"/>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AAE5192B-A991-4533-857E-B89925612575}"/>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7E4E6663-0851-465E-9B51-CACC33F57B66}"/>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95BCD2DA-38DC-4B9A-A935-39B8E7BFBC15}"/>
              </a:ext>
            </a:extLst>
          </p:cNvPr>
          <p:cNvSpPr/>
          <p:nvPr/>
        </p:nvSpPr>
        <p:spPr>
          <a:xfrm>
            <a:off x="1411567" y="4978457"/>
            <a:ext cx="2310896"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14433980-20B6-411C-A01C-8628CC90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58F60E7-05B9-4243-9911-23DC387B11C7}"/>
              </a:ext>
            </a:extLst>
          </p:cNvPr>
          <p:cNvSpPr txBox="1"/>
          <p:nvPr/>
        </p:nvSpPr>
        <p:spPr>
          <a:xfrm rot="21288482">
            <a:off x="5304869" y="3025743"/>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douze</a:t>
            </a:r>
          </a:p>
        </p:txBody>
      </p:sp>
      <p:sp>
        <p:nvSpPr>
          <p:cNvPr id="22" name="TextBox 21">
            <a:extLst>
              <a:ext uri="{FF2B5EF4-FFF2-40B4-BE49-F238E27FC236}">
                <a16:creationId xmlns:a16="http://schemas.microsoft.com/office/drawing/2014/main" id="{F6182639-BFD7-4F7E-A7D4-9D99CC8FFC3C}"/>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797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241CADAB-5CD6-4368-BBB1-6D5C74ED7852}"/>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6821357E-DE9E-4AD8-890B-F1E1AE32613C}"/>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501EF01F-9674-4972-ABB9-CB7E112B47C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26D0D892-60DE-44DD-AA5B-11F8DA20D4AE}"/>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1AFEE920-8D69-4DE3-A809-8D0096CAF1EB}"/>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C7CB4A1C-08EC-4E6F-A118-7199C044084D}"/>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507B475F-124D-4115-83F6-ADAF34973916}"/>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09CE7B19-5FE3-4F53-A9C2-7FB206D70D6C}"/>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BFB77FF7-C0A2-4E45-BAAA-B0546CC7D64F}"/>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69DC7438-966D-49EC-BD46-C6993DDC05F3}"/>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D331A33C-67C8-4A47-B92A-E5DD2EDC452A}"/>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DC894CC5-C297-49E1-BAEC-8A31145A496F}"/>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5094275D-729F-4D2F-92F4-CA361CFC773E}"/>
              </a:ext>
            </a:extLst>
          </p:cNvPr>
          <p:cNvSpPr/>
          <p:nvPr/>
        </p:nvSpPr>
        <p:spPr>
          <a:xfrm>
            <a:off x="5986021" y="81689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CD8D5A4-7B6E-4444-A665-DBEFE6DA0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07703"/>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949A5D-9F6F-44F3-9C50-DBF6DD4F1019}"/>
              </a:ext>
            </a:extLst>
          </p:cNvPr>
          <p:cNvSpPr txBox="1"/>
          <p:nvPr/>
        </p:nvSpPr>
        <p:spPr>
          <a:xfrm rot="21288482">
            <a:off x="5296995" y="2975674"/>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quatre</a:t>
            </a:r>
          </a:p>
        </p:txBody>
      </p:sp>
      <p:sp>
        <p:nvSpPr>
          <p:cNvPr id="22" name="TextBox 21">
            <a:extLst>
              <a:ext uri="{FF2B5EF4-FFF2-40B4-BE49-F238E27FC236}">
                <a16:creationId xmlns:a16="http://schemas.microsoft.com/office/drawing/2014/main" id="{2C6DFE39-A87D-4354-84DE-09282F6841EA}"/>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85944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41DBDA76-F0C6-43C6-A2C3-B85078AD6C57}"/>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AC98CB74-AB2D-4ED6-8240-A6E55B1C6A92}"/>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D381608B-3C77-4479-8AFC-0327A102BF93}"/>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BB108261-D3AD-4888-8D56-A1C6F4A420D1}"/>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B3116192-D8C1-42DD-95F8-42239D1979F7}"/>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B96974E-ACDE-4939-961F-24FB2AFB76B7}"/>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617154AE-A945-440A-A746-A246293BF9D6}"/>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64A84A65-8A77-4F72-B4AD-9F7A5FF90E43}"/>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F2D9300-9308-4004-9E79-673E317B44F4}"/>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7CDE1999-4C44-41F1-9870-AFD2569D667A}"/>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C722CAD0-5962-4CA0-92B1-493459D5EFBC}"/>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962011AA-4889-41AE-8405-F33B5DEAE557}"/>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ECEA34E7-A525-4DE8-80A3-E77FF7F1C260}"/>
              </a:ext>
            </a:extLst>
          </p:cNvPr>
          <p:cNvSpPr/>
          <p:nvPr/>
        </p:nvSpPr>
        <p:spPr>
          <a:xfrm>
            <a:off x="7307173" y="4792538"/>
            <a:ext cx="2395551"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4B2B167E-134D-4A1F-B345-C35B22D75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FD083DE-94FB-4B53-9AB8-FEE9D9FEEDA7}"/>
              </a:ext>
            </a:extLst>
          </p:cNvPr>
          <p:cNvSpPr txBox="1"/>
          <p:nvPr/>
        </p:nvSpPr>
        <p:spPr>
          <a:xfrm rot="21288482">
            <a:off x="5452992" y="2975675"/>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onze</a:t>
            </a:r>
          </a:p>
        </p:txBody>
      </p:sp>
      <p:sp>
        <p:nvSpPr>
          <p:cNvPr id="22" name="TextBox 21">
            <a:extLst>
              <a:ext uri="{FF2B5EF4-FFF2-40B4-BE49-F238E27FC236}">
                <a16:creationId xmlns:a16="http://schemas.microsoft.com/office/drawing/2014/main" id="{F9A3DE3E-A5B0-4787-979C-5D0BA71872C0}"/>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6010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3" name="TextBox 22">
            <a:extLst>
              <a:ext uri="{FF2B5EF4-FFF2-40B4-BE49-F238E27FC236}">
                <a16:creationId xmlns:a16="http://schemas.microsoft.com/office/drawing/2014/main" id="{27B4FB76-B92C-4497-A514-B64A16D280A5}"/>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24" name="TextBox 23">
            <a:extLst>
              <a:ext uri="{FF2B5EF4-FFF2-40B4-BE49-F238E27FC236}">
                <a16:creationId xmlns:a16="http://schemas.microsoft.com/office/drawing/2014/main" id="{B98C231F-4BF4-4C1F-A9AD-925517C43F2D}"/>
              </a:ext>
            </a:extLst>
          </p:cNvPr>
          <p:cNvSpPr txBox="1"/>
          <p:nvPr/>
        </p:nvSpPr>
        <p:spPr>
          <a:xfrm rot="20949250">
            <a:off x="3454282" y="1242096"/>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25" name="TextBox 24">
            <a:extLst>
              <a:ext uri="{FF2B5EF4-FFF2-40B4-BE49-F238E27FC236}">
                <a16:creationId xmlns:a16="http://schemas.microsoft.com/office/drawing/2014/main" id="{5B4EE291-939E-4FC0-AFBF-CBEF871C8F9B}"/>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26" name="TextBox 25">
            <a:extLst>
              <a:ext uri="{FF2B5EF4-FFF2-40B4-BE49-F238E27FC236}">
                <a16:creationId xmlns:a16="http://schemas.microsoft.com/office/drawing/2014/main" id="{CA6C53EF-BD3B-40DF-895A-F22339EA6B27}"/>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27" name="TextBox 26">
            <a:extLst>
              <a:ext uri="{FF2B5EF4-FFF2-40B4-BE49-F238E27FC236}">
                <a16:creationId xmlns:a16="http://schemas.microsoft.com/office/drawing/2014/main" id="{42F65FB0-D9E1-48E5-A3A8-967D2DF3DCC3}"/>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28" name="TextBox 27">
            <a:extLst>
              <a:ext uri="{FF2B5EF4-FFF2-40B4-BE49-F238E27FC236}">
                <a16:creationId xmlns:a16="http://schemas.microsoft.com/office/drawing/2014/main" id="{D6416EF1-C2CA-4B56-B975-21A4A5A8B249}"/>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29" name="TextBox 28">
            <a:extLst>
              <a:ext uri="{FF2B5EF4-FFF2-40B4-BE49-F238E27FC236}">
                <a16:creationId xmlns:a16="http://schemas.microsoft.com/office/drawing/2014/main" id="{C29AEA61-4B68-4A36-93D1-0BAF78DA4469}"/>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30" name="TextBox 29">
            <a:extLst>
              <a:ext uri="{FF2B5EF4-FFF2-40B4-BE49-F238E27FC236}">
                <a16:creationId xmlns:a16="http://schemas.microsoft.com/office/drawing/2014/main" id="{CF9B1486-631C-4EC5-A066-01DA7DC4665C}"/>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31" name="TextBox 30">
            <a:extLst>
              <a:ext uri="{FF2B5EF4-FFF2-40B4-BE49-F238E27FC236}">
                <a16:creationId xmlns:a16="http://schemas.microsoft.com/office/drawing/2014/main" id="{070C2BCE-66FA-4989-B4A0-3F81B7687360}"/>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32" name="TextBox 31">
            <a:extLst>
              <a:ext uri="{FF2B5EF4-FFF2-40B4-BE49-F238E27FC236}">
                <a16:creationId xmlns:a16="http://schemas.microsoft.com/office/drawing/2014/main" id="{C8217499-A66A-42F4-A33A-653579A7778D}"/>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33" name="TextBox 32">
            <a:extLst>
              <a:ext uri="{FF2B5EF4-FFF2-40B4-BE49-F238E27FC236}">
                <a16:creationId xmlns:a16="http://schemas.microsoft.com/office/drawing/2014/main" id="{497ACF3B-FD47-469B-86C8-736C93793F15}"/>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34" name="TextBox 33">
            <a:extLst>
              <a:ext uri="{FF2B5EF4-FFF2-40B4-BE49-F238E27FC236}">
                <a16:creationId xmlns:a16="http://schemas.microsoft.com/office/drawing/2014/main" id="{F0B626B4-92FC-4CDA-ABCD-0E1733E22D2A}"/>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35" name="Oval 34">
            <a:extLst>
              <a:ext uri="{FF2B5EF4-FFF2-40B4-BE49-F238E27FC236}">
                <a16:creationId xmlns:a16="http://schemas.microsoft.com/office/drawing/2014/main" id="{71E657E6-6170-4EFA-AF9C-FE9E342E6AEE}"/>
              </a:ext>
            </a:extLst>
          </p:cNvPr>
          <p:cNvSpPr/>
          <p:nvPr/>
        </p:nvSpPr>
        <p:spPr>
          <a:xfrm>
            <a:off x="2705955" y="306408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36" name="Picture 2" descr="http://www.clker.com/cliparts/w/d/u/B/w/V/stamp1-md.png">
            <a:extLst>
              <a:ext uri="{FF2B5EF4-FFF2-40B4-BE49-F238E27FC236}">
                <a16:creationId xmlns:a16="http://schemas.microsoft.com/office/drawing/2014/main" id="{0FC69553-6A16-4420-800D-36612CC67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A293122C-0FE8-4AF8-BE7D-F7539FD54448}"/>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des</a:t>
            </a:r>
          </a:p>
        </p:txBody>
      </p:sp>
      <p:sp>
        <p:nvSpPr>
          <p:cNvPr id="38" name="TextBox 37">
            <a:extLst>
              <a:ext uri="{FF2B5EF4-FFF2-40B4-BE49-F238E27FC236}">
                <a16:creationId xmlns:a16="http://schemas.microsoft.com/office/drawing/2014/main" id="{39D5D327-D577-4A97-BCDB-CD1F126E54D8}"/>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14094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34FE43CD-CE15-4C54-A943-22A57E5E9FCE}"/>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0303E59E-8803-4C83-B528-8063CB57FDF4}"/>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4545DD00-ECB5-46CE-88F7-065A2C12C760}"/>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B4686519-3E34-468A-AA3E-274D34B737E4}"/>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E442BB86-FE9E-4D40-879A-0A1EB1A0AF95}"/>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95941E0A-E271-43B3-ACBA-37C14D222EEB}"/>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1D60ADC0-C784-4D3D-B4F3-2B76BB4E2B0A}"/>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DAC38A1D-53F7-4FC9-A3B1-9475AF7419D2}"/>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5AE97DA9-D3F8-43C6-B998-D8E4F8349C30}"/>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887416B8-ED72-4156-8CD0-A2C219A01A57}"/>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03B39A9F-8974-40F7-AC1B-8F4F9B4F9BAC}"/>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66BF6BFE-5840-46C7-93DF-9A2B46B3D36F}"/>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D7AFC2CE-A125-4B8F-8744-17B909A2B8D1}"/>
              </a:ext>
            </a:extLst>
          </p:cNvPr>
          <p:cNvSpPr/>
          <p:nvPr/>
        </p:nvSpPr>
        <p:spPr>
          <a:xfrm>
            <a:off x="8858533" y="2154857"/>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5B637206-6524-4731-B523-9E8131406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2015F5-CDB7-45F9-B0D5-C444047527B1}"/>
              </a:ext>
            </a:extLst>
          </p:cNvPr>
          <p:cNvSpPr txBox="1"/>
          <p:nvPr/>
        </p:nvSpPr>
        <p:spPr>
          <a:xfrm rot="21288482">
            <a:off x="5460542" y="3005576"/>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deux</a:t>
            </a:r>
          </a:p>
        </p:txBody>
      </p:sp>
      <p:sp>
        <p:nvSpPr>
          <p:cNvPr id="22" name="TextBox 21">
            <a:extLst>
              <a:ext uri="{FF2B5EF4-FFF2-40B4-BE49-F238E27FC236}">
                <a16:creationId xmlns:a16="http://schemas.microsoft.com/office/drawing/2014/main" id="{D672B4D5-9AE7-446E-A00A-091C9BB75D3B}"/>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29674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ABE41D7-7060-4DFA-8C70-33CB13B4A2EE}"/>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AFB4B0B9-CEA4-446C-A5ED-B8C92D250F62}"/>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51EBF84D-C4CB-48BD-BD33-F14749620BE8}"/>
              </a:ext>
            </a:extLst>
          </p:cNvPr>
          <p:cNvSpPr txBox="1"/>
          <p:nvPr/>
        </p:nvSpPr>
        <p:spPr>
          <a:xfrm rot="399586">
            <a:off x="8688796" y="1112342"/>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63800FDF-9B1E-405F-8A0F-6805F0D06956}"/>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451D2963-1C18-4BB9-87A9-39B33333D6D2}"/>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8198F43F-CF74-4343-A586-7CFCF3305754}"/>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E4539F0D-4795-4A4D-B60D-F855A3B620FF}"/>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830028DE-B392-44E8-B771-121C6B7A5376}"/>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CFA7AEA2-5A46-44CB-89F0-B07732003E51}"/>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CA2E252A-17AB-4427-9AB7-23CDF980773B}"/>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3D8AEF81-C269-4EFD-9F25-7E4A9844F77B}"/>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903C863F-E5F2-4347-AD56-D09196E5E998}"/>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ACE5B3C2-8E7E-46A1-BADF-DC62B561E0EE}"/>
              </a:ext>
            </a:extLst>
          </p:cNvPr>
          <p:cNvSpPr/>
          <p:nvPr/>
        </p:nvSpPr>
        <p:spPr>
          <a:xfrm>
            <a:off x="4686390" y="499751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32591946-15CA-4F8C-8A90-BA87C3A86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F3E1413-FD3F-49A0-A737-49F84FFC5F76}"/>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trois</a:t>
            </a:r>
          </a:p>
        </p:txBody>
      </p:sp>
      <p:sp>
        <p:nvSpPr>
          <p:cNvPr id="22" name="TextBox 21">
            <a:extLst>
              <a:ext uri="{FF2B5EF4-FFF2-40B4-BE49-F238E27FC236}">
                <a16:creationId xmlns:a16="http://schemas.microsoft.com/office/drawing/2014/main" id="{A8425A1F-85C9-4E0A-B4F1-0626E0CF25BC}"/>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8375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574464F8-7634-4C8B-8D86-DB3FE43E257B}"/>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2EA213AC-C3B1-43CB-A06B-745EB2F79B24}"/>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337EEEAE-38FB-43D9-BD0A-511B35D7FCCD}"/>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BA86B9F-D100-4E89-B17A-6CA3669CE725}"/>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2F4E1C73-A6CE-40F1-B0EB-C288352437B2}"/>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3EAF02AA-32A2-4EB5-8692-7F6F1EC6BA70}"/>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CC9DE583-09FF-4F45-9D21-6CFCA12A90B5}"/>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7EA26BA4-F93C-4749-A42A-EC0CD7F0652B}"/>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809E7139-6D63-4B72-B900-4A54D1CE2023}"/>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CB840E3A-4CFE-4655-A331-BB0ABD48C555}"/>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2D16DFBB-9747-4F87-B181-D01513B392EE}"/>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B0BCA700-208E-4FE6-8DD7-592BBFBD33D0}"/>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882B0EBF-A759-45E2-BB10-28426E31D5F9}"/>
              </a:ext>
            </a:extLst>
          </p:cNvPr>
          <p:cNvSpPr/>
          <p:nvPr/>
        </p:nvSpPr>
        <p:spPr>
          <a:xfrm>
            <a:off x="775192" y="362649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E4213B90-D518-46A9-A02B-38FEFCB2C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9CAE475-667A-413F-92E2-033153FF7A02}"/>
              </a:ext>
            </a:extLst>
          </p:cNvPr>
          <p:cNvSpPr txBox="1"/>
          <p:nvPr/>
        </p:nvSpPr>
        <p:spPr>
          <a:xfrm rot="21288482">
            <a:off x="5688975" y="2985477"/>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dix</a:t>
            </a:r>
          </a:p>
        </p:txBody>
      </p:sp>
      <p:sp>
        <p:nvSpPr>
          <p:cNvPr id="22" name="TextBox 21">
            <a:extLst>
              <a:ext uri="{FF2B5EF4-FFF2-40B4-BE49-F238E27FC236}">
                <a16:creationId xmlns:a16="http://schemas.microsoft.com/office/drawing/2014/main" id="{00ADFA16-9398-4C42-9208-224E369EC475}"/>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3617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310D0BC3-7F38-4281-A0B9-73D2B262F9D4}"/>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430DB61B-54AF-4194-8D63-91C05D92DE38}"/>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FBEDC32-E195-40AC-9271-75A9046D1398}"/>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00EDB45E-499C-4E5A-B960-245F503B27EF}"/>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EA2D7721-0166-474A-B3FF-A29777C4A004}"/>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0F69FCC1-1E5E-4138-B76D-DB2775D3BE47}"/>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39963D03-C95A-4BB4-92E7-B493FDFAB05D}"/>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8572010B-6859-4D9E-BE00-62F07572110A}"/>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9CB6351-61D6-4332-B259-751B80CC7B04}"/>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753353C2-2BE6-4C19-9EAC-064EDAC7CD48}"/>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8655D164-EE29-4CD3-BCC6-CE512335DF3C}"/>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F6415AF9-18B8-409E-A140-20F185B6E9EB}"/>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13EE2078-A186-4534-B591-26859173DDC4}"/>
              </a:ext>
            </a:extLst>
          </p:cNvPr>
          <p:cNvSpPr/>
          <p:nvPr/>
        </p:nvSpPr>
        <p:spPr>
          <a:xfrm>
            <a:off x="8425457" y="72987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8F6CABFA-A07F-4600-9282-EDFBBD853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E896C9-79DF-41E5-97A1-53577E07F76A}"/>
              </a:ext>
            </a:extLst>
          </p:cNvPr>
          <p:cNvSpPr txBox="1"/>
          <p:nvPr/>
        </p:nvSpPr>
        <p:spPr>
          <a:xfrm rot="21288482">
            <a:off x="5654427" y="3025134"/>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huit</a:t>
            </a:r>
          </a:p>
        </p:txBody>
      </p:sp>
      <p:sp>
        <p:nvSpPr>
          <p:cNvPr id="22" name="TextBox 21">
            <a:extLst>
              <a:ext uri="{FF2B5EF4-FFF2-40B4-BE49-F238E27FC236}">
                <a16:creationId xmlns:a16="http://schemas.microsoft.com/office/drawing/2014/main" id="{FD986FE9-E7EC-43ED-B1EE-FE753386AC5B}"/>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12211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A74A4836-0B59-4A09-B661-7C726DA5B50C}"/>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929DACB9-C2EB-43EA-B6F1-C7E51CAB2AF5}"/>
              </a:ext>
            </a:extLst>
          </p:cNvPr>
          <p:cNvSpPr txBox="1"/>
          <p:nvPr/>
        </p:nvSpPr>
        <p:spPr>
          <a:xfrm rot="20949250">
            <a:off x="3512414" y="1328646"/>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AA863B79-6348-4622-B908-5EF336D1EBC4}"/>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8CEC1394-F522-4CBB-B112-E20F5E118130}"/>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4C406336-1FCA-4C87-8A13-6919F4D06B75}"/>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5CEB35D7-65D8-45BA-9B0E-511ABA314616}"/>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AF7F7042-50F9-468C-9A4A-9A5E4FDB4C94}"/>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B125860A-6A2C-4C98-9092-AC6FE6C7634E}"/>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FFB8AFFA-EE8A-4E93-9CFD-7ECD290DAB75}"/>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E3550A0C-B87C-4884-A18F-BB4292F9C7EF}"/>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F2877F40-CA9D-46A1-B448-53978B9CCEEB}"/>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7BFD05B3-7146-417F-8C33-9D47046BE39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5A2CE81A-42EE-4204-A065-396B14F80F26}"/>
              </a:ext>
            </a:extLst>
          </p:cNvPr>
          <p:cNvSpPr/>
          <p:nvPr/>
        </p:nvSpPr>
        <p:spPr>
          <a:xfrm>
            <a:off x="3107283" y="1273696"/>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831AEFE2-C9B8-4C78-BC34-920515AEB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3A4068-A4E2-4A63-BBBE-8363AA2CD479}"/>
              </a:ext>
            </a:extLst>
          </p:cNvPr>
          <p:cNvSpPr txBox="1"/>
          <p:nvPr/>
        </p:nvSpPr>
        <p:spPr>
          <a:xfrm rot="21288482">
            <a:off x="5531036" y="3010721"/>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cinq</a:t>
            </a:r>
          </a:p>
        </p:txBody>
      </p:sp>
      <p:sp>
        <p:nvSpPr>
          <p:cNvPr id="22" name="TextBox 21">
            <a:extLst>
              <a:ext uri="{FF2B5EF4-FFF2-40B4-BE49-F238E27FC236}">
                <a16:creationId xmlns:a16="http://schemas.microsoft.com/office/drawing/2014/main" id="{B6D1AAD1-B5C3-40CC-82E6-600FE9DA84A3}"/>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0625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A641-4EEE-364F-9483-0466C340436C}"/>
              </a:ext>
            </a:extLst>
          </p:cNvPr>
          <p:cNvSpPr>
            <a:spLocks noGrp="1"/>
          </p:cNvSpPr>
          <p:nvPr>
            <p:ph type="title"/>
          </p:nvPr>
        </p:nvSpPr>
        <p:spPr>
          <a:xfrm>
            <a:off x="-8324" y="-548480"/>
            <a:ext cx="4146897" cy="2977357"/>
          </a:xfrm>
        </p:spPr>
        <p:txBody>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sp>
        <p:nvSpPr>
          <p:cNvPr id="5" name="TextBox 4"/>
          <p:cNvSpPr txBox="1"/>
          <p:nvPr/>
        </p:nvSpPr>
        <p:spPr>
          <a:xfrm>
            <a:off x="4138573" y="1867888"/>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1851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B48B258-5296-4281-A07F-B57D006C786A}"/>
              </a:ext>
            </a:extLst>
          </p:cNvPr>
          <p:cNvSpPr txBox="1"/>
          <p:nvPr/>
        </p:nvSpPr>
        <p:spPr>
          <a:xfrm>
            <a:off x="6677890" y="246041"/>
            <a:ext cx="5128545" cy="47439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73E4F7FC-C256-48C4-BD69-2290EA3A4234}"/>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C128847E-13B3-4FC0-BE7A-E315C3FF5871}"/>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32417844-1716-4744-8A14-D40692D0F0BB}"/>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7B6F83BB-A6AB-4BD7-B408-E7D9D75A6D12}"/>
              </a:ext>
            </a:extLst>
          </p:cNvPr>
          <p:cNvSpPr txBox="1"/>
          <p:nvPr/>
        </p:nvSpPr>
        <p:spPr>
          <a:xfrm rot="20709794">
            <a:off x="1256696" y="136698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21CA39E0-9EFF-4BDD-9B55-46C3E836F66E}"/>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61DFA06B-84DA-4C92-A8DF-BCC7D9F68F8C}"/>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80AB3018-DDA8-496A-A7F4-499BBEDF6A7E}"/>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BBD0776E-249C-4D63-9986-8B2F868E315D}"/>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B34BBA15-955A-406B-9988-1AA9C7497908}"/>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E85FCE1F-3BDD-4289-AF32-D4C4E8CEDB8C}"/>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DDB9BF80-D171-474D-9EC4-2925409B4B62}"/>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DAE7D3A8-2FF4-4DED-AFCF-6604152FC2E9}"/>
              </a:ext>
            </a:extLst>
          </p:cNvPr>
          <p:cNvSpPr/>
          <p:nvPr/>
        </p:nvSpPr>
        <p:spPr>
          <a:xfrm>
            <a:off x="1200102" y="1253544"/>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4A9044D4-E1E8-4CE9-8840-FEE92519D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97991C5-B9CE-463C-9BD3-E443BA426E9F}"/>
              </a:ext>
            </a:extLst>
          </p:cNvPr>
          <p:cNvSpPr txBox="1"/>
          <p:nvPr/>
        </p:nvSpPr>
        <p:spPr>
          <a:xfrm rot="21288482">
            <a:off x="5562915" y="3002047"/>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sept</a:t>
            </a:r>
          </a:p>
        </p:txBody>
      </p:sp>
      <p:sp>
        <p:nvSpPr>
          <p:cNvPr id="22" name="TextBox 21">
            <a:extLst>
              <a:ext uri="{FF2B5EF4-FFF2-40B4-BE49-F238E27FC236}">
                <a16:creationId xmlns:a16="http://schemas.microsoft.com/office/drawing/2014/main" id="{F237A808-A65B-4452-8638-28D10E8945F4}"/>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24515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BBE475E-BD74-4163-9E0B-6480EB4604B9}"/>
              </a:ext>
            </a:extLst>
          </p:cNvPr>
          <p:cNvSpPr txBox="1"/>
          <p:nvPr/>
        </p:nvSpPr>
        <p:spPr>
          <a:xfrm>
            <a:off x="6649220" y="246041"/>
            <a:ext cx="5157216" cy="461665"/>
          </a:xfrm>
          <a:prstGeom prst="rect">
            <a:avLst/>
          </a:prstGeom>
          <a:noFill/>
        </p:spPr>
        <p:txBody>
          <a:bodyPr wrap="square" rtlCol="0">
            <a:spAutoFit/>
          </a:bodyPr>
          <a:lstStyle/>
          <a:p>
            <a:r>
              <a:rPr lang="fr-FR" sz="2400" dirty="0">
                <a:solidFill>
                  <a:schemeClr val="accent1">
                    <a:lumMod val="50000"/>
                  </a:schemeClr>
                </a:solidFill>
              </a:rPr>
              <a:t>C'est quoi en anglais ?</a:t>
            </a:r>
          </a:p>
        </p:txBody>
      </p:sp>
      <p:sp>
        <p:nvSpPr>
          <p:cNvPr id="6" name="TextBox 5">
            <a:extLst>
              <a:ext uri="{FF2B5EF4-FFF2-40B4-BE49-F238E27FC236}">
                <a16:creationId xmlns:a16="http://schemas.microsoft.com/office/drawing/2014/main" id="{D57EB199-E750-409A-94B3-D9484C5754A7}"/>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0AEED2D7-2BE3-4B56-939B-BBD4653141FE}"/>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C203C6B3-80B3-4B31-899E-3A2D963D2300}"/>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926D9C4F-EC7B-41F2-9850-D970B43CF278}"/>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56F992BD-B82C-412A-87BD-625A3E5D0EAE}"/>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879AB340-0F85-4554-AADB-FF9C202C8D07}"/>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536705EE-C3B0-4AE6-A2A7-5E60BE202668}"/>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C4266285-3386-4D45-9422-D1445262E545}"/>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E2DF0852-92C2-4365-B205-FA85E6F2999E}"/>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1E3AC442-9910-4527-80FC-348AD86399DC}"/>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4FACA43E-6821-4841-B116-ECC0876EC09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94D2793D-F59A-47C8-AC7C-8502671878FC}"/>
              </a:ext>
            </a:extLst>
          </p:cNvPr>
          <p:cNvSpPr/>
          <p:nvPr/>
        </p:nvSpPr>
        <p:spPr>
          <a:xfrm>
            <a:off x="8654621" y="3577803"/>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92C788A7-34A0-412A-96AE-96E191C01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25ED4D1-6AA3-47CC-99C0-E5A8504DE157}"/>
              </a:ext>
            </a:extLst>
          </p:cNvPr>
          <p:cNvSpPr txBox="1"/>
          <p:nvPr/>
        </p:nvSpPr>
        <p:spPr>
          <a:xfrm rot="21288482">
            <a:off x="5562915" y="3002047"/>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neuf</a:t>
            </a:r>
          </a:p>
        </p:txBody>
      </p:sp>
      <p:sp>
        <p:nvSpPr>
          <p:cNvPr id="22" name="TextBox 21">
            <a:extLst>
              <a:ext uri="{FF2B5EF4-FFF2-40B4-BE49-F238E27FC236}">
                <a16:creationId xmlns:a16="http://schemas.microsoft.com/office/drawing/2014/main" id="{6EE2281F-37A2-4A0E-A5FC-7B112D31C94A}"/>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26346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04BEA5FD-95A1-448D-B63E-4F094C000E4B}"/>
              </a:ext>
            </a:extLst>
          </p:cNvPr>
          <p:cNvSpPr txBox="1"/>
          <p:nvPr/>
        </p:nvSpPr>
        <p:spPr>
          <a:xfrm>
            <a:off x="6649220" y="246041"/>
            <a:ext cx="5157216" cy="461665"/>
          </a:xfrm>
          <a:prstGeom prst="rect">
            <a:avLst/>
          </a:prstGeom>
          <a:noFill/>
        </p:spPr>
        <p:txBody>
          <a:bodyPr wrap="square" rtlCol="0">
            <a:spAutoFit/>
          </a:bodyPr>
          <a:lstStyle/>
          <a:p>
            <a:r>
              <a:rPr lang="fr-FR" sz="2400" dirty="0">
                <a:solidFill>
                  <a:schemeClr val="accent1">
                    <a:lumMod val="50000"/>
                  </a:schemeClr>
                </a:solidFill>
              </a:rPr>
              <a:t>C'est quoi en anglais ?</a:t>
            </a:r>
          </a:p>
        </p:txBody>
      </p:sp>
      <p:sp>
        <p:nvSpPr>
          <p:cNvPr id="6" name="TextBox 5">
            <a:extLst>
              <a:ext uri="{FF2B5EF4-FFF2-40B4-BE49-F238E27FC236}">
                <a16:creationId xmlns:a16="http://schemas.microsoft.com/office/drawing/2014/main" id="{EC2A6971-970C-4B79-8BC8-DF6EABA75DEF}"/>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815F5628-1A4B-4291-846C-2F5509B6701E}"/>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54B9A3EF-151F-4A0F-8588-87755E839F8D}"/>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845BF5FB-3722-4B8B-A004-41B3C97B4340}"/>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641D1B4-161E-43F1-B04E-5C97586DE685}"/>
              </a:ext>
            </a:extLst>
          </p:cNvPr>
          <p:cNvSpPr txBox="1"/>
          <p:nvPr/>
        </p:nvSpPr>
        <p:spPr>
          <a:xfrm rot="21173064">
            <a:off x="7450708" y="4957080"/>
            <a:ext cx="294310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FBDA3F13-8333-4ED4-9308-CD807206D09E}"/>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9F7C3114-4591-4639-96B0-39FD4677EDAF}"/>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18224F79-9C24-4485-80E4-7D995A082C30}"/>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D6F1255E-EC76-4D59-B2B4-4DA9DE6A3CF1}"/>
              </a:ext>
            </a:extLst>
          </p:cNvPr>
          <p:cNvSpPr txBox="1"/>
          <p:nvPr/>
        </p:nvSpPr>
        <p:spPr>
          <a:xfrm rot="399586">
            <a:off x="1296731" y="3980986"/>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4A18A6EE-8D94-474A-A037-494872E47DBF}"/>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E0772C7A-9DC5-491A-8583-E40A26C9FCFA}"/>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603F5BC1-1F83-4DC2-ACDE-DA6B740171DB}"/>
              </a:ext>
            </a:extLst>
          </p:cNvPr>
          <p:cNvSpPr/>
          <p:nvPr/>
        </p:nvSpPr>
        <p:spPr>
          <a:xfrm>
            <a:off x="141887" y="2236068"/>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327521DF-C763-4698-8EC0-7FC68F081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70599BA-7182-4BC3-B3EA-6F48F03F9293}"/>
              </a:ext>
            </a:extLst>
          </p:cNvPr>
          <p:cNvSpPr txBox="1"/>
          <p:nvPr/>
        </p:nvSpPr>
        <p:spPr>
          <a:xfrm rot="21288482">
            <a:off x="5776211" y="297567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six</a:t>
            </a:r>
          </a:p>
        </p:txBody>
      </p:sp>
      <p:sp>
        <p:nvSpPr>
          <p:cNvPr id="22" name="TextBox 21">
            <a:extLst>
              <a:ext uri="{FF2B5EF4-FFF2-40B4-BE49-F238E27FC236}">
                <a16:creationId xmlns:a16="http://schemas.microsoft.com/office/drawing/2014/main" id="{AC162064-B0EF-4BBC-B354-E4D797DC1C3F}"/>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90777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E8BEF3F8-F651-41F9-B502-5F3241A99FEB}"/>
              </a:ext>
            </a:extLst>
          </p:cNvPr>
          <p:cNvSpPr txBox="1"/>
          <p:nvPr/>
        </p:nvSpPr>
        <p:spPr>
          <a:xfrm>
            <a:off x="6649220" y="246041"/>
            <a:ext cx="5157216" cy="461665"/>
          </a:xfrm>
          <a:prstGeom prst="rect">
            <a:avLst/>
          </a:prstGeom>
          <a:noFill/>
        </p:spPr>
        <p:txBody>
          <a:bodyPr wrap="square" rtlCol="0">
            <a:spAutoFit/>
          </a:bodyPr>
          <a:lstStyle/>
          <a:p>
            <a:r>
              <a:rPr lang="fr-FR" sz="2400" dirty="0">
                <a:solidFill>
                  <a:schemeClr val="accent1">
                    <a:lumMod val="50000"/>
                  </a:schemeClr>
                </a:solidFill>
              </a:rPr>
              <a:t>C'est quoi en anglais ?</a:t>
            </a:r>
          </a:p>
        </p:txBody>
      </p:sp>
      <p:sp>
        <p:nvSpPr>
          <p:cNvPr id="6" name="TextBox 5">
            <a:extLst>
              <a:ext uri="{FF2B5EF4-FFF2-40B4-BE49-F238E27FC236}">
                <a16:creationId xmlns:a16="http://schemas.microsoft.com/office/drawing/2014/main" id="{07B2D804-852B-4667-9095-4439F4C11F5E}"/>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1AA39DC9-1ECA-4678-ABFF-A697D399B57C}"/>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70605A74-EA8E-4C53-853C-202EB49925F4}"/>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A76FEE5C-F302-4546-BCE0-39A02C85764B}"/>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DC710EEA-CB19-443B-A8A5-58B8DEA9E272}"/>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5AF9B58B-A06E-4116-97AC-31CDD9CB5C70}"/>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52BE58A8-205D-4CB1-9ABC-123660E5374A}"/>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EF0AB968-B3DA-4EFF-B315-896A77D84B95}"/>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5AC127A7-FC79-468F-AE5D-36ECD5091075}"/>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00C0CBE9-554A-4E09-A2B4-935ED1E9194F}"/>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F68FB385-55CA-42C7-A7E1-E0148BD125EE}"/>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F9650B8D-2A68-49B2-862D-023619BC1E8E}"/>
              </a:ext>
            </a:extLst>
          </p:cNvPr>
          <p:cNvSpPr/>
          <p:nvPr/>
        </p:nvSpPr>
        <p:spPr>
          <a:xfrm>
            <a:off x="1411567" y="4978457"/>
            <a:ext cx="2310896"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10643C39-8722-4F1E-B8C6-6CACA3F77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A067567-2A1E-40E6-8F45-FF5D51789A5E}"/>
              </a:ext>
            </a:extLst>
          </p:cNvPr>
          <p:cNvSpPr txBox="1"/>
          <p:nvPr/>
        </p:nvSpPr>
        <p:spPr>
          <a:xfrm rot="21288482">
            <a:off x="5304869" y="3025743"/>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douze</a:t>
            </a:r>
          </a:p>
        </p:txBody>
      </p:sp>
      <p:sp>
        <p:nvSpPr>
          <p:cNvPr id="22" name="TextBox 21">
            <a:extLst>
              <a:ext uri="{FF2B5EF4-FFF2-40B4-BE49-F238E27FC236}">
                <a16:creationId xmlns:a16="http://schemas.microsoft.com/office/drawing/2014/main" id="{A856F341-72F5-48EE-9835-251D625799D4}"/>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24347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F148D71-469D-441A-80DA-BEF75FBF9162}"/>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2C7F2F1A-29FA-4163-A020-2E0E005C7660}"/>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E16B5412-BBEB-4213-844E-B88A8D08BD2E}"/>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57BADE12-739F-45B2-BB6C-183FB19901A0}"/>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60DA5A2D-B997-4E09-8FD9-B01A603C4AD3}"/>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CC4A947-D5FF-4449-B0D0-BFF065F259EC}"/>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B3B1D7E6-E4CC-4D61-913C-ACDBBA1BE0EA}"/>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CF1349F6-3A64-4934-A2E2-B1558C12B75C}"/>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F55ACEB9-52C1-4CE9-A0B0-E72F390BFC84}"/>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470DA696-39CB-46BC-B38F-68CBB38803A1}"/>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994C0BA4-423D-4744-959B-FA01DC768F11}"/>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3056A6CE-C5DF-4889-A687-09178B6DBB86}"/>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0F5CC800-A9A2-4DEB-B656-6DD6B9FC30EE}"/>
              </a:ext>
            </a:extLst>
          </p:cNvPr>
          <p:cNvSpPr/>
          <p:nvPr/>
        </p:nvSpPr>
        <p:spPr>
          <a:xfrm>
            <a:off x="5986021" y="81689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FB1D68AF-5064-4C6F-A442-D90921CBC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07703"/>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FFD10AC-2235-4432-98D8-EE8CE73410DC}"/>
              </a:ext>
            </a:extLst>
          </p:cNvPr>
          <p:cNvSpPr txBox="1"/>
          <p:nvPr/>
        </p:nvSpPr>
        <p:spPr>
          <a:xfrm rot="21288482">
            <a:off x="5296995" y="297567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quatre</a:t>
            </a:r>
          </a:p>
        </p:txBody>
      </p:sp>
      <p:sp>
        <p:nvSpPr>
          <p:cNvPr id="22" name="TextBox 21">
            <a:extLst>
              <a:ext uri="{FF2B5EF4-FFF2-40B4-BE49-F238E27FC236}">
                <a16:creationId xmlns:a16="http://schemas.microsoft.com/office/drawing/2014/main" id="{D55E8C2F-3D6D-45CC-A301-56896B479DAA}"/>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67922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4464133B-88A8-4CE4-928C-6E2D1B6C61DC}"/>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5D75A35C-5748-482E-ACB6-58431371EE47}"/>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C9EF462A-78BE-444E-96F6-FB949879D774}"/>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6542F81E-FD23-444B-B206-8FEFCDC2B65C}"/>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823EDCC9-93D4-4DCC-9816-6BEBB5B72F50}"/>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1D727819-2840-4D19-B1C4-2564F3699E52}"/>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50975CA1-7072-4F30-84A5-D7EAAED27AE9}"/>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70414941-9E0D-48B9-BC11-919CAD8E579F}"/>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06C5D3E9-F95B-4F0F-A974-E2DC1586CCDD}"/>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BA9DA5BB-32BD-418C-BA56-4D3412706A62}"/>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7798DFB7-4858-447B-AB96-07FAC2FA6005}"/>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9CA88921-E91B-42D1-8FA2-0181C1327194}"/>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788AD55C-64A4-4D8B-98FB-E346670EDD7C}"/>
              </a:ext>
            </a:extLst>
          </p:cNvPr>
          <p:cNvSpPr/>
          <p:nvPr/>
        </p:nvSpPr>
        <p:spPr>
          <a:xfrm>
            <a:off x="7307173" y="4792538"/>
            <a:ext cx="2395551"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pic>
        <p:nvPicPr>
          <p:cNvPr id="20" name="Picture 2" descr="http://www.clker.com/cliparts/w/d/u/B/w/V/stamp1-md.png">
            <a:extLst>
              <a:ext uri="{FF2B5EF4-FFF2-40B4-BE49-F238E27FC236}">
                <a16:creationId xmlns:a16="http://schemas.microsoft.com/office/drawing/2014/main" id="{040F5FF9-0313-4653-AF99-164F161DB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D8F155-06AA-49C8-A427-E4FC9AD84A2E}"/>
              </a:ext>
            </a:extLst>
          </p:cNvPr>
          <p:cNvSpPr txBox="1"/>
          <p:nvPr/>
        </p:nvSpPr>
        <p:spPr>
          <a:xfrm rot="21288482">
            <a:off x="5452992" y="2975675"/>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onze</a:t>
            </a:r>
          </a:p>
        </p:txBody>
      </p:sp>
      <p:sp>
        <p:nvSpPr>
          <p:cNvPr id="22" name="TextBox 21">
            <a:extLst>
              <a:ext uri="{FF2B5EF4-FFF2-40B4-BE49-F238E27FC236}">
                <a16:creationId xmlns:a16="http://schemas.microsoft.com/office/drawing/2014/main" id="{AB12A4AE-903C-47BC-938D-FE2FEE71004E}"/>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426166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23" name="TextBox 22">
            <a:extLst>
              <a:ext uri="{FF2B5EF4-FFF2-40B4-BE49-F238E27FC236}">
                <a16:creationId xmlns:a16="http://schemas.microsoft.com/office/drawing/2014/main" id="{D6FFEE76-9E32-4358-8FCE-2EB196785FC2}"/>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24" name="TextBox 23">
            <a:extLst>
              <a:ext uri="{FF2B5EF4-FFF2-40B4-BE49-F238E27FC236}">
                <a16:creationId xmlns:a16="http://schemas.microsoft.com/office/drawing/2014/main" id="{3F4059F9-1724-40A2-A0AC-7D1469C222C9}"/>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25" name="TextBox 24">
            <a:extLst>
              <a:ext uri="{FF2B5EF4-FFF2-40B4-BE49-F238E27FC236}">
                <a16:creationId xmlns:a16="http://schemas.microsoft.com/office/drawing/2014/main" id="{084320E2-AA9D-4802-8E45-609842AE726E}"/>
              </a:ext>
            </a:extLst>
          </p:cNvPr>
          <p:cNvSpPr txBox="1"/>
          <p:nvPr/>
        </p:nvSpPr>
        <p:spPr>
          <a:xfrm rot="399586">
            <a:off x="4911516" y="5424761"/>
            <a:ext cx="4872146"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dix</a:t>
            </a:r>
          </a:p>
        </p:txBody>
      </p:sp>
      <p:sp>
        <p:nvSpPr>
          <p:cNvPr id="26" name="TextBox 25">
            <a:extLst>
              <a:ext uri="{FF2B5EF4-FFF2-40B4-BE49-F238E27FC236}">
                <a16:creationId xmlns:a16="http://schemas.microsoft.com/office/drawing/2014/main" id="{62CFF339-6172-4780-80C8-0EE6C1D6326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27" name="TextBox 26">
            <a:extLst>
              <a:ext uri="{FF2B5EF4-FFF2-40B4-BE49-F238E27FC236}">
                <a16:creationId xmlns:a16="http://schemas.microsoft.com/office/drawing/2014/main" id="{A12AB1BF-1A88-494E-BDD1-411240D0ABF1}"/>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28" name="TextBox 27">
            <a:extLst>
              <a:ext uri="{FF2B5EF4-FFF2-40B4-BE49-F238E27FC236}">
                <a16:creationId xmlns:a16="http://schemas.microsoft.com/office/drawing/2014/main" id="{CAD97709-6F24-4552-81A5-E98223913F1B}"/>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29" name="TextBox 28">
            <a:extLst>
              <a:ext uri="{FF2B5EF4-FFF2-40B4-BE49-F238E27FC236}">
                <a16:creationId xmlns:a16="http://schemas.microsoft.com/office/drawing/2014/main" id="{352347EB-6F36-410D-A358-F1248355F470}"/>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30" name="TextBox 29">
            <a:extLst>
              <a:ext uri="{FF2B5EF4-FFF2-40B4-BE49-F238E27FC236}">
                <a16:creationId xmlns:a16="http://schemas.microsoft.com/office/drawing/2014/main" id="{5A42854D-2259-46A9-A662-6298AAB64144}"/>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31" name="TextBox 30">
            <a:extLst>
              <a:ext uri="{FF2B5EF4-FFF2-40B4-BE49-F238E27FC236}">
                <a16:creationId xmlns:a16="http://schemas.microsoft.com/office/drawing/2014/main" id="{7A981DDC-7221-40C1-9C33-F9EE40B08FC6}"/>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32" name="TextBox 31">
            <a:extLst>
              <a:ext uri="{FF2B5EF4-FFF2-40B4-BE49-F238E27FC236}">
                <a16:creationId xmlns:a16="http://schemas.microsoft.com/office/drawing/2014/main" id="{55AB9EAD-125B-4EB9-BD5C-6891169646CA}"/>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33" name="TextBox 32">
            <a:extLst>
              <a:ext uri="{FF2B5EF4-FFF2-40B4-BE49-F238E27FC236}">
                <a16:creationId xmlns:a16="http://schemas.microsoft.com/office/drawing/2014/main" id="{A80FBF34-4797-4D7C-A3E4-84FFD49895E6}"/>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34" name="Oval 33">
            <a:extLst>
              <a:ext uri="{FF2B5EF4-FFF2-40B4-BE49-F238E27FC236}">
                <a16:creationId xmlns:a16="http://schemas.microsoft.com/office/drawing/2014/main" id="{B6CE77E7-2F3A-466A-AFAF-217D950CBCDD}"/>
              </a:ext>
            </a:extLst>
          </p:cNvPr>
          <p:cNvSpPr/>
          <p:nvPr/>
        </p:nvSpPr>
        <p:spPr>
          <a:xfrm>
            <a:off x="7184571" y="4754911"/>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35" name="Picture 2" descr="http://www.clker.com/cliparts/w/d/u/B/w/V/stamp1-md.png">
            <a:extLst>
              <a:ext uri="{FF2B5EF4-FFF2-40B4-BE49-F238E27FC236}">
                <a16:creationId xmlns:a16="http://schemas.microsoft.com/office/drawing/2014/main" id="{93C2EF6A-85B6-4190-A22C-A38D4EA80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99CF181-E426-4F66-BCAC-0130AAFF1BD2}"/>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five</a:t>
            </a:r>
          </a:p>
        </p:txBody>
      </p:sp>
      <p:sp>
        <p:nvSpPr>
          <p:cNvPr id="37" name="TextBox 36">
            <a:extLst>
              <a:ext uri="{FF2B5EF4-FFF2-40B4-BE49-F238E27FC236}">
                <a16:creationId xmlns:a16="http://schemas.microsoft.com/office/drawing/2014/main" id="{15A91518-50AD-41A9-AA43-9772943BA9C4}"/>
              </a:ext>
            </a:extLst>
          </p:cNvPr>
          <p:cNvSpPr txBox="1"/>
          <p:nvPr/>
        </p:nvSpPr>
        <p:spPr>
          <a:xfrm rot="20980845">
            <a:off x="3228392" y="3235463"/>
            <a:ext cx="1474237" cy="769441"/>
          </a:xfrm>
          <a:prstGeom prst="rect">
            <a:avLst/>
          </a:prstGeom>
          <a:noFill/>
        </p:spPr>
        <p:txBody>
          <a:bodyPr wrap="square" rtlCol="0">
            <a:spAutoFit/>
          </a:bodyPr>
          <a:lstStyle/>
          <a:p>
            <a:r>
              <a:rPr lang="fr-FR" sz="4400" dirty="0">
                <a:solidFill>
                  <a:schemeClr val="accent5">
                    <a:lumMod val="50000"/>
                  </a:schemeClr>
                </a:solidFill>
              </a:rPr>
              <a:t>sept</a:t>
            </a:r>
            <a:endParaRPr lang="fr-FR" dirty="0">
              <a:solidFill>
                <a:schemeClr val="accent5">
                  <a:lumMod val="50000"/>
                </a:schemeClr>
              </a:solidFill>
            </a:endParaRPr>
          </a:p>
        </p:txBody>
      </p:sp>
      <p:sp>
        <p:nvSpPr>
          <p:cNvPr id="38" name="TextBox 37">
            <a:extLst>
              <a:ext uri="{FF2B5EF4-FFF2-40B4-BE49-F238E27FC236}">
                <a16:creationId xmlns:a16="http://schemas.microsoft.com/office/drawing/2014/main" id="{717079C0-DD5D-4D6C-A030-7E12687AECB9}"/>
              </a:ext>
            </a:extLst>
          </p:cNvPr>
          <p:cNvSpPr txBox="1"/>
          <p:nvPr/>
        </p:nvSpPr>
        <p:spPr>
          <a:xfrm>
            <a:off x="6457245" y="187672"/>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32685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D904B92E-E86D-40F7-8640-29DA1CA69AEA}"/>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E3290A4E-E07F-45E6-9E97-AA615CF24EB1}"/>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58E47899-7250-4754-BAB0-80F95458266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BA2958D1-35F3-4F0C-88B6-A5FAF8D99E9E}"/>
              </a:ext>
            </a:extLst>
          </p:cNvPr>
          <p:cNvSpPr txBox="1"/>
          <p:nvPr/>
        </p:nvSpPr>
        <p:spPr>
          <a:xfrm rot="20709794">
            <a:off x="1268472" y="1172377"/>
            <a:ext cx="147431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B395029-17D8-4893-B008-9FC254EBCD4D}"/>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C5988C55-1214-4A61-85B6-3E749F67E768}"/>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3CEAA868-3EB9-4E34-9466-D9A04C655757}"/>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21FAE13B-5123-4316-8814-37A2358E688D}"/>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E9CFB3C0-BDFC-4A6D-BFFF-1EFC0B0C2ECF}"/>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872F7D99-7B8C-40F1-8C95-E07E5660E431}"/>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E514016B-CD1C-4CEF-B526-8B0F605F731B}"/>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CBDA7CE5-2F30-4F78-B849-97AA6D7A8207}"/>
              </a:ext>
            </a:extLst>
          </p:cNvPr>
          <p:cNvSpPr/>
          <p:nvPr/>
        </p:nvSpPr>
        <p:spPr>
          <a:xfrm>
            <a:off x="8922260" y="2103524"/>
            <a:ext cx="199462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16724579-5253-40F1-AE91-89CF7B105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6A9B5E0-FAF0-49D4-A068-DD0C64122CE2}"/>
              </a:ext>
            </a:extLst>
          </p:cNvPr>
          <p:cNvSpPr txBox="1"/>
          <p:nvPr/>
        </p:nvSpPr>
        <p:spPr>
          <a:xfrm rot="21288482">
            <a:off x="5438344" y="3007757"/>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three</a:t>
            </a:r>
          </a:p>
        </p:txBody>
      </p:sp>
      <p:sp>
        <p:nvSpPr>
          <p:cNvPr id="21" name="TextBox 20">
            <a:extLst>
              <a:ext uri="{FF2B5EF4-FFF2-40B4-BE49-F238E27FC236}">
                <a16:creationId xmlns:a16="http://schemas.microsoft.com/office/drawing/2014/main" id="{BAEB3A5B-8F2B-456E-B986-3AC1F60F7456}"/>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E216FFCE-EC3C-4689-AC6D-55889690ABC5}"/>
              </a:ext>
            </a:extLst>
          </p:cNvPr>
          <p:cNvSpPr txBox="1"/>
          <p:nvPr/>
        </p:nvSpPr>
        <p:spPr>
          <a:xfrm>
            <a:off x="6461253"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7745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8F62D5C3-EAB1-4AEE-B63C-D44D633EB10A}"/>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3EB80D8F-3E42-4C24-8B4A-8DA1DF19F667}"/>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D5AFED40-6F70-4F7A-AF71-4F1FAABEB82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0" name="TextBox 9">
            <a:extLst>
              <a:ext uri="{FF2B5EF4-FFF2-40B4-BE49-F238E27FC236}">
                <a16:creationId xmlns:a16="http://schemas.microsoft.com/office/drawing/2014/main" id="{1DC6DC09-4917-4905-BF67-8F67C784BC84}"/>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1" name="TextBox 10">
            <a:extLst>
              <a:ext uri="{FF2B5EF4-FFF2-40B4-BE49-F238E27FC236}">
                <a16:creationId xmlns:a16="http://schemas.microsoft.com/office/drawing/2014/main" id="{E9E4E45C-0565-41EB-890A-5B822E8E52FA}"/>
              </a:ext>
            </a:extLst>
          </p:cNvPr>
          <p:cNvSpPr txBox="1"/>
          <p:nvPr/>
        </p:nvSpPr>
        <p:spPr>
          <a:xfrm rot="21048927">
            <a:off x="8968849" y="3702233"/>
            <a:ext cx="2311455" cy="769441"/>
          </a:xfrm>
          <a:prstGeom prst="rect">
            <a:avLst/>
          </a:prstGeom>
          <a:noFill/>
        </p:spPr>
        <p:txBody>
          <a:bodyPr wrap="square" rtlCol="0">
            <a:spAutoFit/>
          </a:bodyPr>
          <a:lstStyle/>
          <a:p>
            <a:r>
              <a:rPr lang="fr-FR" sz="4400">
                <a:solidFill>
                  <a:srgbClr val="002060"/>
                </a:solidFill>
                <a:latin typeface="Century Gothic" panose="020B0502020202020204" pitchFamily="34" charset="0"/>
                <a:cs typeface="Calibri" panose="020F0502020204030204" pitchFamily="34" charset="0"/>
              </a:rPr>
              <a:t>huit</a:t>
            </a:r>
          </a:p>
        </p:txBody>
      </p:sp>
      <p:sp>
        <p:nvSpPr>
          <p:cNvPr id="12" name="TextBox 11">
            <a:extLst>
              <a:ext uri="{FF2B5EF4-FFF2-40B4-BE49-F238E27FC236}">
                <a16:creationId xmlns:a16="http://schemas.microsoft.com/office/drawing/2014/main" id="{ABD2A9A2-E05D-4087-A4B7-774678BC074F}"/>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3" name="TextBox 12">
            <a:extLst>
              <a:ext uri="{FF2B5EF4-FFF2-40B4-BE49-F238E27FC236}">
                <a16:creationId xmlns:a16="http://schemas.microsoft.com/office/drawing/2014/main" id="{5BE71797-D36A-41D4-9046-AFD5FCB62BC6}"/>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4" name="TextBox 13">
            <a:extLst>
              <a:ext uri="{FF2B5EF4-FFF2-40B4-BE49-F238E27FC236}">
                <a16:creationId xmlns:a16="http://schemas.microsoft.com/office/drawing/2014/main" id="{03393412-7323-44C9-8C4D-7E1B0B829FFE}"/>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5" name="TextBox 14">
            <a:extLst>
              <a:ext uri="{FF2B5EF4-FFF2-40B4-BE49-F238E27FC236}">
                <a16:creationId xmlns:a16="http://schemas.microsoft.com/office/drawing/2014/main" id="{364DF196-2161-4997-8BC3-D4B0F7649029}"/>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6" name="TextBox 15">
            <a:extLst>
              <a:ext uri="{FF2B5EF4-FFF2-40B4-BE49-F238E27FC236}">
                <a16:creationId xmlns:a16="http://schemas.microsoft.com/office/drawing/2014/main" id="{91F5D947-731F-4742-87B0-3914D62211B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7" name="Oval 16">
            <a:extLst>
              <a:ext uri="{FF2B5EF4-FFF2-40B4-BE49-F238E27FC236}">
                <a16:creationId xmlns:a16="http://schemas.microsoft.com/office/drawing/2014/main" id="{9F37D5D0-DF67-4CB0-844C-95545520C5EE}"/>
              </a:ext>
            </a:extLst>
          </p:cNvPr>
          <p:cNvSpPr/>
          <p:nvPr/>
        </p:nvSpPr>
        <p:spPr>
          <a:xfrm>
            <a:off x="2847177" y="2950005"/>
            <a:ext cx="1874285" cy="134035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8" name="Picture 2" descr="http://www.clker.com/cliparts/w/d/u/B/w/V/stamp1-md.png">
            <a:extLst>
              <a:ext uri="{FF2B5EF4-FFF2-40B4-BE49-F238E27FC236}">
                <a16:creationId xmlns:a16="http://schemas.microsoft.com/office/drawing/2014/main" id="{7E0BEF3D-4480-4DDD-BE5F-5AF698903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7A54D68-BBFC-49DD-B93C-D63171F5ADEA}"/>
              </a:ext>
            </a:extLst>
          </p:cNvPr>
          <p:cNvSpPr txBox="1"/>
          <p:nvPr/>
        </p:nvSpPr>
        <p:spPr>
          <a:xfrm rot="21288482">
            <a:off x="5438344" y="3025135"/>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seven</a:t>
            </a:r>
          </a:p>
        </p:txBody>
      </p:sp>
      <p:sp>
        <p:nvSpPr>
          <p:cNvPr id="20" name="TextBox 19">
            <a:extLst>
              <a:ext uri="{FF2B5EF4-FFF2-40B4-BE49-F238E27FC236}">
                <a16:creationId xmlns:a16="http://schemas.microsoft.com/office/drawing/2014/main" id="{3AA9EB8B-27A2-41B9-98B1-9874173E731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1" name="TextBox 20">
            <a:extLst>
              <a:ext uri="{FF2B5EF4-FFF2-40B4-BE49-F238E27FC236}">
                <a16:creationId xmlns:a16="http://schemas.microsoft.com/office/drawing/2014/main" id="{25680803-AA70-44EE-81F7-73B74B520132}"/>
              </a:ext>
            </a:extLst>
          </p:cNvPr>
          <p:cNvSpPr txBox="1"/>
          <p:nvPr/>
        </p:nvSpPr>
        <p:spPr>
          <a:xfrm>
            <a:off x="6457245" y="187672"/>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15165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8F11E79F-7B18-4445-8D32-C04EE46CED9D}"/>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8CE79EAA-011C-43D5-9964-459E0A9903B7}"/>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3D818685-353A-480A-992A-C72550B2A56E}"/>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15F7A053-0FEF-4BF2-8FCE-84E026DEB64A}"/>
              </a:ext>
            </a:extLst>
          </p:cNvPr>
          <p:cNvSpPr txBox="1"/>
          <p:nvPr/>
        </p:nvSpPr>
        <p:spPr>
          <a:xfrm rot="20709794">
            <a:off x="1405283" y="1535429"/>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B619A667-1E3A-43B6-83E7-F88A4E2419FB}"/>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EBC50ED9-3CBA-4D40-9D03-196B4EF74645}"/>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237EB25E-6CDE-4A0B-B24B-689DF7BE3FDB}"/>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8B3060AE-12AE-454A-8AC4-2B4A6114D143}"/>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C5C9DA19-1A0F-4506-B88A-4CFEC95EF4AB}"/>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2848C985-B078-4A44-9A88-4015094F96A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73A4C770-EF48-43A0-AD26-A37780624972}"/>
              </a:ext>
            </a:extLst>
          </p:cNvPr>
          <p:cNvSpPr txBox="1"/>
          <p:nvPr/>
        </p:nvSpPr>
        <p:spPr>
          <a:xfrm rot="399586">
            <a:off x="610863" y="2983929"/>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2EDCDC91-9458-406E-B0F7-C7FA801228AB}"/>
              </a:ext>
            </a:extLst>
          </p:cNvPr>
          <p:cNvSpPr/>
          <p:nvPr/>
        </p:nvSpPr>
        <p:spPr>
          <a:xfrm>
            <a:off x="1050125" y="1273184"/>
            <a:ext cx="1890517"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CD766488-864A-4100-8F67-3AE345846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55121DC-6272-47A3-B507-3725C7833574}"/>
              </a:ext>
            </a:extLst>
          </p:cNvPr>
          <p:cNvSpPr txBox="1"/>
          <p:nvPr/>
        </p:nvSpPr>
        <p:spPr>
          <a:xfrm rot="21288482">
            <a:off x="5457206" y="3025136"/>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some</a:t>
            </a:r>
          </a:p>
        </p:txBody>
      </p:sp>
      <p:sp>
        <p:nvSpPr>
          <p:cNvPr id="21" name="TextBox 20">
            <a:extLst>
              <a:ext uri="{FF2B5EF4-FFF2-40B4-BE49-F238E27FC236}">
                <a16:creationId xmlns:a16="http://schemas.microsoft.com/office/drawing/2014/main" id="{9A1F3C89-5810-4D69-B321-18B392781C9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60F5580-68A4-4DF4-8EA1-28EE6549912C}"/>
              </a:ext>
            </a:extLst>
          </p:cNvPr>
          <p:cNvSpPr txBox="1"/>
          <p:nvPr/>
        </p:nvSpPr>
        <p:spPr>
          <a:xfrm>
            <a:off x="6452437"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5208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4198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52BCABC-3EC6-4C44-AAC5-9217BD8933E7}"/>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79B1104-956E-48D0-950D-FE8818D4533D}"/>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56A9AD3D-9CDA-4E9C-93AB-B244697543E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68B2E552-EA2D-4646-958B-84751608C2B2}"/>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DD846C2-CA1D-4E2B-94DC-513B74736D98}"/>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25782D6F-805B-48E5-BD3B-784E2810FCFD}"/>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13CA1E02-3593-4728-B269-F84D4D738CAA}"/>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C612F1AC-81E4-4218-9671-5AE537361E0E}"/>
              </a:ext>
            </a:extLst>
          </p:cNvPr>
          <p:cNvSpPr txBox="1"/>
          <p:nvPr/>
        </p:nvSpPr>
        <p:spPr>
          <a:xfrm rot="399586">
            <a:off x="1542697" y="5293909"/>
            <a:ext cx="2615544"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six</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D08AF5A-5711-434D-B0E2-1A11FAD9ECFC}"/>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6A1A1955-52E0-4B05-980A-7F8E19A3E187}"/>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38B090F0-B8DA-4A91-BE97-CF488B920428}"/>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629031F3-C8AE-49C3-986F-EB3E95A2F51F}"/>
              </a:ext>
            </a:extLst>
          </p:cNvPr>
          <p:cNvSpPr/>
          <p:nvPr/>
        </p:nvSpPr>
        <p:spPr>
          <a:xfrm>
            <a:off x="4572000" y="4922789"/>
            <a:ext cx="1749777"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B409760F-68D7-4608-B9E3-BE8DD0EA0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164DF34-0895-4989-8C2B-993F6F5055ED}"/>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ten</a:t>
            </a:r>
          </a:p>
        </p:txBody>
      </p:sp>
      <p:sp>
        <p:nvSpPr>
          <p:cNvPr id="21" name="TextBox 20">
            <a:extLst>
              <a:ext uri="{FF2B5EF4-FFF2-40B4-BE49-F238E27FC236}">
                <a16:creationId xmlns:a16="http://schemas.microsoft.com/office/drawing/2014/main" id="{5392314F-B750-447F-A6E1-2D7E0FB92D18}"/>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8AF9A146-B94C-4EFD-9E51-1E2E45E19116}"/>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41846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FCB74F62-6E15-47F5-BA23-D5D763062114}"/>
              </a:ext>
            </a:extLst>
          </p:cNvPr>
          <p:cNvSpPr txBox="1"/>
          <p:nvPr/>
        </p:nvSpPr>
        <p:spPr>
          <a:xfrm rot="20949250">
            <a:off x="3401047" y="1474899"/>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EF5417D-48BB-4E75-BF73-DAD9C4E39AB2}"/>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EE0B44E8-7585-4FB8-8854-C993EBE29047}"/>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DCB577EC-2743-43C7-A7F5-8BEE5CD46BE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F739A31-96E4-430B-B36E-DD9F5FBA8213}"/>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AFC5CF16-4D70-42EC-83E4-B934DDD0B7D6}"/>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B91E739B-F8AA-4929-9150-171D53E6EA76}"/>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D488A2FF-320C-4475-8BF3-A188B47B50FB}"/>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79B39B06-8B6A-45AA-B128-AA75ED4FACD8}"/>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37252637-166B-4EB5-8DF8-436ACEEEC074}"/>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225FBA4F-E164-4D14-8C95-CA870BC29629}"/>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D9BB0AC6-FEDB-499E-9F40-170F82E9E5D2}"/>
              </a:ext>
            </a:extLst>
          </p:cNvPr>
          <p:cNvSpPr/>
          <p:nvPr/>
        </p:nvSpPr>
        <p:spPr>
          <a:xfrm>
            <a:off x="3044708" y="1273184"/>
            <a:ext cx="26582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869F8434-D6F3-4B71-873D-C5AA4044B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44A143-7064-413D-8394-A463F2EB876E}"/>
              </a:ext>
            </a:extLst>
          </p:cNvPr>
          <p:cNvSpPr txBox="1"/>
          <p:nvPr/>
        </p:nvSpPr>
        <p:spPr>
          <a:xfrm rot="21288482">
            <a:off x="5204670" y="3036973"/>
            <a:ext cx="1913661"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twelve</a:t>
            </a:r>
          </a:p>
        </p:txBody>
      </p:sp>
      <p:sp>
        <p:nvSpPr>
          <p:cNvPr id="21" name="TextBox 20">
            <a:extLst>
              <a:ext uri="{FF2B5EF4-FFF2-40B4-BE49-F238E27FC236}">
                <a16:creationId xmlns:a16="http://schemas.microsoft.com/office/drawing/2014/main" id="{F002FB63-8FD5-4C58-B7BB-0A996FD155E3}"/>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6BE18C1C-8052-41D9-A055-AD9EA119E6B0}"/>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35031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1E7C3674-466F-4DB1-B90F-802482804BE3}"/>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6F8B6469-93FB-4ACF-950D-375CC7F2BD8F}"/>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49660F99-1EC5-42AB-80C5-BF8DABDBA2E0}"/>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B69C3D64-4B73-487C-9890-0523B58E71A9}"/>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D06DE202-409F-4325-8D8B-9203F1F6585F}"/>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B1740D7B-70FE-4EB8-B043-32BEEAE5D044}"/>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BE796D66-9650-4ABB-BCBA-5AE46E15C68D}"/>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4317AEB-A8F2-4BF5-89B3-D5F9958B7287}"/>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B82C94B9-CA9A-4A96-A5A9-5BE355E28C5B}"/>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F24949A2-BA11-4887-98C1-809BCA303EBB}"/>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BB63A32-490F-4991-9D81-62AEBE63D1F7}"/>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E54EAEC5-D2BC-4F78-911D-71C659CDAF98}"/>
              </a:ext>
            </a:extLst>
          </p:cNvPr>
          <p:cNvSpPr/>
          <p:nvPr/>
        </p:nvSpPr>
        <p:spPr>
          <a:xfrm>
            <a:off x="963779" y="3632136"/>
            <a:ext cx="220762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E004CB45-DFF3-4F02-8C8E-AEA1F82D3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3103EBB-96B4-4614-940E-9451035BD099}"/>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1" name="TextBox 20">
            <a:extLst>
              <a:ext uri="{FF2B5EF4-FFF2-40B4-BE49-F238E27FC236}">
                <a16:creationId xmlns:a16="http://schemas.microsoft.com/office/drawing/2014/main" id="{3EC1B7C1-BE6E-421F-B6E3-CD2AB2BC2BAE}"/>
              </a:ext>
            </a:extLst>
          </p:cNvPr>
          <p:cNvSpPr txBox="1"/>
          <p:nvPr/>
        </p:nvSpPr>
        <p:spPr>
          <a:xfrm rot="21288482">
            <a:off x="5204670" y="3036973"/>
            <a:ext cx="1913661"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eleven</a:t>
            </a:r>
          </a:p>
        </p:txBody>
      </p:sp>
      <p:sp>
        <p:nvSpPr>
          <p:cNvPr id="22" name="TextBox 21">
            <a:extLst>
              <a:ext uri="{FF2B5EF4-FFF2-40B4-BE49-F238E27FC236}">
                <a16:creationId xmlns:a16="http://schemas.microsoft.com/office/drawing/2014/main" id="{932339AF-0B20-4355-9026-0EA9DA93E5E8}"/>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42706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C5C7BA2C-8846-4A47-88B1-1F1A95D12DA3}"/>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945B6D78-F215-42EC-9E65-DAF4263C9699}"/>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3CC65D9E-DDAC-476C-BBCA-91B9B3F0292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EB7AD123-9A50-4565-9C2D-08DC734F5C2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D3CDCA57-21B6-47AC-8B8F-F8854074F829}"/>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CB0DA00D-E038-4495-8D0D-A8FD5A5D0C81}"/>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61004FF5-2B6E-40C5-9FAB-C314C783519C}"/>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4D889C25-E176-4C8C-8FC8-22DBBC3F70AB}"/>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F8681200-7126-4F61-9814-A3CD8D8CF527}"/>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3A21E454-AA99-4D12-A6A8-477F527C1382}"/>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B663E92-67B5-418E-8991-A3839E91AE2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6A589DB5-1C7B-45A5-9C28-550ED73C39F2}"/>
              </a:ext>
            </a:extLst>
          </p:cNvPr>
          <p:cNvSpPr/>
          <p:nvPr/>
        </p:nvSpPr>
        <p:spPr>
          <a:xfrm>
            <a:off x="470069" y="2249996"/>
            <a:ext cx="213574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0D08958F-C372-40E3-BA7C-BB45E1746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60399E6-B01B-4728-8800-134814135AC7}"/>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nine</a:t>
            </a:r>
          </a:p>
        </p:txBody>
      </p:sp>
      <p:sp>
        <p:nvSpPr>
          <p:cNvPr id="21" name="TextBox 20">
            <a:extLst>
              <a:ext uri="{FF2B5EF4-FFF2-40B4-BE49-F238E27FC236}">
                <a16:creationId xmlns:a16="http://schemas.microsoft.com/office/drawing/2014/main" id="{B231B4ED-7B20-4505-8BAC-F4CB808B1077}"/>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14CCFA5-8A65-4861-BDC6-6B918FD47842}"/>
              </a:ext>
            </a:extLst>
          </p:cNvPr>
          <p:cNvSpPr txBox="1"/>
          <p:nvPr/>
        </p:nvSpPr>
        <p:spPr>
          <a:xfrm>
            <a:off x="6457245" y="186236"/>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28331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AFF228F1-291C-47A2-B760-1864A55E0219}"/>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E4B2D8F-0FC7-4C64-B477-41E5ADFED5B8}"/>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C86E284E-9D01-4641-A4F8-74250A50711E}"/>
              </a:ext>
            </a:extLst>
          </p:cNvPr>
          <p:cNvSpPr txBox="1"/>
          <p:nvPr/>
        </p:nvSpPr>
        <p:spPr>
          <a:xfrm rot="399586">
            <a:off x="4911516" y="5424761"/>
            <a:ext cx="4872146"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9F3F81A8-0B8D-4393-BA1F-298111ED16F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010483AA-2276-4933-A26B-8839BF7E5F9E}"/>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9ED24150-E516-4517-8510-7C25ED35980D}"/>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0B6BCEE3-A1F2-4A8A-9DEE-096B1EA78491}"/>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02419E2F-A78A-4697-8587-18992A33952C}"/>
              </a:ext>
            </a:extLst>
          </p:cNvPr>
          <p:cNvSpPr txBox="1"/>
          <p:nvPr/>
        </p:nvSpPr>
        <p:spPr>
          <a:xfrm rot="399586">
            <a:off x="1542697" y="5293909"/>
            <a:ext cx="2615544"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six</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DC2755C-1F4B-4F2F-83EF-5A663D83D4AD}"/>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D3C989B6-FC58-486F-A64D-CDFA58CD3429}"/>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E9F8C614-D106-439A-A6C2-82D3675A045B}"/>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5304667C-36EE-4751-99C5-DE15BDCBE5EB}"/>
              </a:ext>
            </a:extLst>
          </p:cNvPr>
          <p:cNvSpPr/>
          <p:nvPr/>
        </p:nvSpPr>
        <p:spPr>
          <a:xfrm>
            <a:off x="8654621" y="3598777"/>
            <a:ext cx="192629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528774E6-16EB-4F6B-AB28-5A7ABD114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0C45C0-9BBA-4B02-B6A2-CC77FA5BC244}"/>
              </a:ext>
            </a:extLst>
          </p:cNvPr>
          <p:cNvSpPr txBox="1"/>
          <p:nvPr/>
        </p:nvSpPr>
        <p:spPr>
          <a:xfrm rot="21288482">
            <a:off x="5452991" y="3023781"/>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eight</a:t>
            </a:r>
          </a:p>
        </p:txBody>
      </p:sp>
      <p:sp>
        <p:nvSpPr>
          <p:cNvPr id="21" name="TextBox 20">
            <a:extLst>
              <a:ext uri="{FF2B5EF4-FFF2-40B4-BE49-F238E27FC236}">
                <a16:creationId xmlns:a16="http://schemas.microsoft.com/office/drawing/2014/main" id="{BF3B3109-74AF-4F4E-A6C6-23746D9D68B4}"/>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E420308-C1D9-43D2-B5AD-D5B2E542C401}"/>
              </a:ext>
            </a:extLst>
          </p:cNvPr>
          <p:cNvSpPr txBox="1"/>
          <p:nvPr/>
        </p:nvSpPr>
        <p:spPr>
          <a:xfrm>
            <a:off x="6448222" y="189123"/>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3699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DE8B88A1-96CE-454B-A8E8-422C6FAF8229}"/>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7AB06433-B8E6-452C-8A83-0B4033EACB30}"/>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E330957B-781A-48C6-A93A-368C7ED5487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298B7C00-E2CA-4A14-8FF9-B95E97A900F7}"/>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F259B2C6-C979-4D42-82D2-3CB0E423F072}"/>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3F410C9D-8D91-445F-8E1D-43D7B7EC6F0C}"/>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AFE27CA0-4EAC-4603-AB5B-56F444F55196}"/>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B3498CB-EE6B-4F35-88AD-7ED5A67E83EF}"/>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4364CBF8-3225-4B76-8131-F8CA4CE1FE00}"/>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5EBD2729-E08A-4B39-B73A-8375A5C2DA1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027BD727-FE52-46BA-9C5F-96D3B1A91FDD}"/>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CB05C28F-0483-42E8-8782-B1C8B9600292}"/>
              </a:ext>
            </a:extLst>
          </p:cNvPr>
          <p:cNvSpPr/>
          <p:nvPr/>
        </p:nvSpPr>
        <p:spPr>
          <a:xfrm>
            <a:off x="1063691" y="4953480"/>
            <a:ext cx="175303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BD3671F8-F6B5-4182-B1C9-520B928AF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6B2C5E3-0EE0-4E1B-BCEE-34A999793C14}"/>
              </a:ext>
            </a:extLst>
          </p:cNvPr>
          <p:cNvSpPr txBox="1"/>
          <p:nvPr/>
        </p:nvSpPr>
        <p:spPr>
          <a:xfrm rot="21288482">
            <a:off x="5776211" y="2960582"/>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six</a:t>
            </a:r>
          </a:p>
        </p:txBody>
      </p:sp>
      <p:sp>
        <p:nvSpPr>
          <p:cNvPr id="21" name="TextBox 20">
            <a:extLst>
              <a:ext uri="{FF2B5EF4-FFF2-40B4-BE49-F238E27FC236}">
                <a16:creationId xmlns:a16="http://schemas.microsoft.com/office/drawing/2014/main" id="{624805D8-64D6-425A-A68A-1300ABF9C10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9B723580-1160-4101-AAE4-FBB24F4A1802}"/>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6210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56F74D73-1EBD-44F6-AE06-77141F869590}"/>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4BEDE462-8374-40D8-8FB5-F3590C361426}"/>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FAD1366B-83A1-4EF3-8C0B-45CDF55CD39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E60187B0-D560-41D5-A133-53A007A9D34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DFB839B-B6E0-4F80-976B-7A094A4D0022}"/>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7B6C3D21-A288-4EDC-88BE-77372A30EA69}"/>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13E77D3A-3347-42B3-B784-B686DA25ABEA}"/>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06E7E5B-8E07-46FF-94FE-365DFAB4F2E9}"/>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8CA4B6C5-DF3A-4601-BAB4-88FF7BF06866}"/>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449FBB15-EA38-41BD-BBD2-D9CC35DDA05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85A2F5E6-704A-49D4-9E0B-24A177BDE703}"/>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4D3D7A80-3110-466E-9008-366045078512}"/>
              </a:ext>
            </a:extLst>
          </p:cNvPr>
          <p:cNvSpPr/>
          <p:nvPr/>
        </p:nvSpPr>
        <p:spPr>
          <a:xfrm>
            <a:off x="6226264" y="781174"/>
            <a:ext cx="175303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21EBF163-9036-41E5-89A6-CAA6EADD0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ACBEDD8-BA5F-4431-B736-548FC6A54EEC}"/>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two</a:t>
            </a:r>
          </a:p>
        </p:txBody>
      </p:sp>
      <p:sp>
        <p:nvSpPr>
          <p:cNvPr id="21" name="TextBox 20">
            <a:extLst>
              <a:ext uri="{FF2B5EF4-FFF2-40B4-BE49-F238E27FC236}">
                <a16:creationId xmlns:a16="http://schemas.microsoft.com/office/drawing/2014/main" id="{8CD6E3C8-AA7B-49CE-A36E-096BD060631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7152CDEE-E6A8-42C0-BA9E-D450A01E5FE9}"/>
              </a:ext>
            </a:extLst>
          </p:cNvPr>
          <p:cNvSpPr txBox="1"/>
          <p:nvPr/>
        </p:nvSpPr>
        <p:spPr>
          <a:xfrm>
            <a:off x="6457245" y="189123"/>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22839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17B9CFCC-70B3-4D94-84B2-D91BA506519C}"/>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8F77B396-FC60-42AE-BA26-F0E76107C118}"/>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B96D8F99-55EB-49C1-BEA2-5B8336CEBEE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CEBB4956-CC7D-4436-AA8F-E5133A09209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E83B9FCA-E181-4048-823D-E201F385A93B}"/>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368E8255-16B1-4FFF-8D31-82865C5BA368}"/>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297B93FB-7972-4E68-8082-C882872DD4F3}"/>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6E813C21-A4D5-45E0-BCA9-4AB553122E99}"/>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1629B29F-D932-46FB-8506-5467744B6920}"/>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52F471DD-D47F-4F14-819B-36A1C9E7E9A4}"/>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651F50C-271B-4A73-89D3-95F74A5F0BF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3179F1BD-AC37-40CF-952E-AC113A843DFA}"/>
              </a:ext>
            </a:extLst>
          </p:cNvPr>
          <p:cNvSpPr/>
          <p:nvPr/>
        </p:nvSpPr>
        <p:spPr>
          <a:xfrm>
            <a:off x="8457725" y="745805"/>
            <a:ext cx="245915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3B222208-3CE7-47CE-9B21-36E94267F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CC25379-1F04-422F-94E9-1ECF02531332}"/>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four</a:t>
            </a:r>
          </a:p>
        </p:txBody>
      </p:sp>
      <p:sp>
        <p:nvSpPr>
          <p:cNvPr id="21" name="TextBox 20">
            <a:extLst>
              <a:ext uri="{FF2B5EF4-FFF2-40B4-BE49-F238E27FC236}">
                <a16:creationId xmlns:a16="http://schemas.microsoft.com/office/drawing/2014/main" id="{9BA82BCB-0374-435A-94B0-3CEFF9808476}"/>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24C7272B-2945-4F42-9D5F-948B152DF4C9}"/>
              </a:ext>
            </a:extLst>
          </p:cNvPr>
          <p:cNvSpPr txBox="1"/>
          <p:nvPr/>
        </p:nvSpPr>
        <p:spPr>
          <a:xfrm>
            <a:off x="6457245" y="185745"/>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3822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506B941-964D-40D8-A7BB-600E1686E472}"/>
              </a:ext>
            </a:extLst>
          </p:cNvPr>
          <p:cNvSpPr txBox="1"/>
          <p:nvPr/>
        </p:nvSpPr>
        <p:spPr>
          <a:xfrm>
            <a:off x="367524" y="2019112"/>
            <a:ext cx="10643215" cy="954107"/>
          </a:xfrm>
          <a:prstGeom prst="rect">
            <a:avLst/>
          </a:prstGeom>
          <a:noFill/>
        </p:spPr>
        <p:txBody>
          <a:bodyPr wrap="square" rtlCol="0">
            <a:spAutoFit/>
          </a:bodyPr>
          <a:lstStyle/>
          <a:p>
            <a:r>
              <a:rPr lang="en-GB" sz="2800" dirty="0">
                <a:solidFill>
                  <a:schemeClr val="accent5">
                    <a:lumMod val="50000"/>
                  </a:schemeClr>
                </a:solidFill>
              </a:rPr>
              <a:t>These three words each have their own separate meanings, but when they are used together, they mean “there is..."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To say what there 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4" name="TextBox 23">
            <a:extLst>
              <a:ext uri="{FF2B5EF4-FFF2-40B4-BE49-F238E27FC236}">
                <a16:creationId xmlns:a16="http://schemas.microsoft.com/office/drawing/2014/main" id="{6FF23DF9-AD9A-41F9-855A-2F8E4B085F83}"/>
              </a:ext>
            </a:extLst>
          </p:cNvPr>
          <p:cNvSpPr txBox="1"/>
          <p:nvPr/>
        </p:nvSpPr>
        <p:spPr>
          <a:xfrm>
            <a:off x="367524" y="1304289"/>
            <a:ext cx="10263674" cy="523220"/>
          </a:xfrm>
          <a:prstGeom prst="rect">
            <a:avLst/>
          </a:prstGeom>
          <a:noFill/>
        </p:spPr>
        <p:txBody>
          <a:bodyPr wrap="square" rtlCol="0">
            <a:spAutoFit/>
          </a:bodyPr>
          <a:lstStyle/>
          <a:p>
            <a:r>
              <a:rPr lang="en-GB" sz="2800" dirty="0">
                <a:solidFill>
                  <a:schemeClr val="accent5">
                    <a:lumMod val="50000"/>
                  </a:schemeClr>
                </a:solidFill>
              </a:rPr>
              <a:t>To say “there is”, use  </a:t>
            </a:r>
            <a:r>
              <a:rPr lang="fr-FR" sz="2800" dirty="0">
                <a:solidFill>
                  <a:srgbClr val="FA6500"/>
                </a:solidFill>
              </a:rPr>
              <a:t>il y a</a:t>
            </a:r>
            <a:r>
              <a:rPr lang="en-GB" sz="2800" dirty="0">
                <a:solidFill>
                  <a:schemeClr val="accent5">
                    <a:lumMod val="50000"/>
                  </a:schemeClr>
                </a:solidFill>
              </a:rPr>
              <a:t>:</a:t>
            </a:r>
          </a:p>
        </p:txBody>
      </p:sp>
      <p:sp>
        <p:nvSpPr>
          <p:cNvPr id="25" name="TextBox 24">
            <a:extLst>
              <a:ext uri="{FF2B5EF4-FFF2-40B4-BE49-F238E27FC236}">
                <a16:creationId xmlns:a16="http://schemas.microsoft.com/office/drawing/2014/main" id="{DEFD5DDB-6418-4E87-ABE3-4596B10BD308}"/>
              </a:ext>
            </a:extLst>
          </p:cNvPr>
          <p:cNvSpPr txBox="1"/>
          <p:nvPr/>
        </p:nvSpPr>
        <p:spPr>
          <a:xfrm>
            <a:off x="1221179" y="4472755"/>
            <a:ext cx="3729134" cy="584775"/>
          </a:xfrm>
          <a:prstGeom prst="rect">
            <a:avLst/>
          </a:prstGeom>
          <a:noFill/>
        </p:spPr>
        <p:txBody>
          <a:bodyPr wrap="square" rtlCol="0">
            <a:spAutoFit/>
          </a:bodyPr>
          <a:lstStyle/>
          <a:p>
            <a:r>
              <a:rPr lang="fr-FR" sz="3200" dirty="0">
                <a:solidFill>
                  <a:srgbClr val="FA6500"/>
                </a:solidFill>
              </a:rPr>
              <a:t>il y a </a:t>
            </a:r>
            <a:r>
              <a:rPr lang="fr-FR" sz="3200" dirty="0">
                <a:solidFill>
                  <a:srgbClr val="002060"/>
                </a:solidFill>
              </a:rPr>
              <a:t>un livre</a:t>
            </a:r>
            <a:endParaRPr lang="fr-FR" sz="3200" dirty="0">
              <a:solidFill>
                <a:srgbClr val="00B050"/>
              </a:solidFill>
            </a:endParaRPr>
          </a:p>
        </p:txBody>
      </p:sp>
      <p:sp>
        <p:nvSpPr>
          <p:cNvPr id="26" name="TextBox 25">
            <a:extLst>
              <a:ext uri="{FF2B5EF4-FFF2-40B4-BE49-F238E27FC236}">
                <a16:creationId xmlns:a16="http://schemas.microsoft.com/office/drawing/2014/main" id="{F579A8B3-F86E-4BCB-A50C-531D8620975C}"/>
              </a:ext>
            </a:extLst>
          </p:cNvPr>
          <p:cNvSpPr txBox="1"/>
          <p:nvPr/>
        </p:nvSpPr>
        <p:spPr>
          <a:xfrm>
            <a:off x="6998661" y="4518058"/>
            <a:ext cx="3234448" cy="584775"/>
          </a:xfrm>
          <a:prstGeom prst="rect">
            <a:avLst/>
          </a:prstGeom>
          <a:noFill/>
        </p:spPr>
        <p:txBody>
          <a:bodyPr wrap="square" rtlCol="0">
            <a:spAutoFit/>
          </a:bodyPr>
          <a:lstStyle/>
          <a:p>
            <a:r>
              <a:rPr lang="en-GB" sz="3200" dirty="0">
                <a:solidFill>
                  <a:schemeClr val="accent5">
                    <a:lumMod val="50000"/>
                  </a:schemeClr>
                </a:solidFill>
              </a:rPr>
              <a:t>there is a book</a:t>
            </a:r>
            <a:endParaRPr lang="en-GB" sz="4000" dirty="0">
              <a:solidFill>
                <a:srgbClr val="00B050"/>
              </a:solidFill>
            </a:endParaRPr>
          </a:p>
        </p:txBody>
      </p:sp>
      <p:sp>
        <p:nvSpPr>
          <p:cNvPr id="27" name="TextBox 26">
            <a:extLst>
              <a:ext uri="{FF2B5EF4-FFF2-40B4-BE49-F238E27FC236}">
                <a16:creationId xmlns:a16="http://schemas.microsoft.com/office/drawing/2014/main" id="{800A9447-BE1B-4F74-96A2-6EAFBF7E2EE8}"/>
              </a:ext>
            </a:extLst>
          </p:cNvPr>
          <p:cNvSpPr txBox="1"/>
          <p:nvPr/>
        </p:nvSpPr>
        <p:spPr>
          <a:xfrm>
            <a:off x="1221179" y="5245070"/>
            <a:ext cx="3808884" cy="584775"/>
          </a:xfrm>
          <a:prstGeom prst="rect">
            <a:avLst/>
          </a:prstGeom>
          <a:noFill/>
        </p:spPr>
        <p:txBody>
          <a:bodyPr wrap="square" rtlCol="0">
            <a:spAutoFit/>
          </a:bodyPr>
          <a:lstStyle/>
          <a:p>
            <a:r>
              <a:rPr lang="fr-FR" sz="3200" dirty="0">
                <a:solidFill>
                  <a:srgbClr val="FA6500"/>
                </a:solidFill>
              </a:rPr>
              <a:t>il y a </a:t>
            </a:r>
            <a:r>
              <a:rPr lang="fr-FR" sz="3200" dirty="0">
                <a:solidFill>
                  <a:schemeClr val="accent5">
                    <a:lumMod val="50000"/>
                  </a:schemeClr>
                </a:solidFill>
              </a:rPr>
              <a:t>une maison</a:t>
            </a:r>
          </a:p>
        </p:txBody>
      </p:sp>
      <p:sp>
        <p:nvSpPr>
          <p:cNvPr id="28" name="TextBox 27">
            <a:extLst>
              <a:ext uri="{FF2B5EF4-FFF2-40B4-BE49-F238E27FC236}">
                <a16:creationId xmlns:a16="http://schemas.microsoft.com/office/drawing/2014/main" id="{8658E779-6D61-4D47-A611-C9DA6C99E7CD}"/>
              </a:ext>
            </a:extLst>
          </p:cNvPr>
          <p:cNvSpPr txBox="1"/>
          <p:nvPr/>
        </p:nvSpPr>
        <p:spPr>
          <a:xfrm>
            <a:off x="6998661" y="5252670"/>
            <a:ext cx="3485064" cy="584775"/>
          </a:xfrm>
          <a:prstGeom prst="rect">
            <a:avLst/>
          </a:prstGeom>
          <a:noFill/>
        </p:spPr>
        <p:txBody>
          <a:bodyPr wrap="square" rtlCol="0">
            <a:spAutoFit/>
          </a:bodyPr>
          <a:lstStyle/>
          <a:p>
            <a:r>
              <a:rPr lang="en-GB" sz="3200" dirty="0">
                <a:solidFill>
                  <a:schemeClr val="accent5">
                    <a:lumMod val="50000"/>
                  </a:schemeClr>
                </a:solidFill>
              </a:rPr>
              <a:t>there is a house</a:t>
            </a:r>
            <a:endParaRPr lang="en-GB" sz="2800" dirty="0">
              <a:solidFill>
                <a:schemeClr val="accent5">
                  <a:lumMod val="50000"/>
                </a:schemeClr>
              </a:solidFill>
            </a:endParaRPr>
          </a:p>
        </p:txBody>
      </p:sp>
      <p:grpSp>
        <p:nvGrpSpPr>
          <p:cNvPr id="2" name="Group 1">
            <a:extLst>
              <a:ext uri="{FF2B5EF4-FFF2-40B4-BE49-F238E27FC236}">
                <a16:creationId xmlns:a16="http://schemas.microsoft.com/office/drawing/2014/main" id="{6FB3766C-6E1A-4779-8F4D-107469EDCB1F}"/>
              </a:ext>
            </a:extLst>
          </p:cNvPr>
          <p:cNvGrpSpPr/>
          <p:nvPr/>
        </p:nvGrpSpPr>
        <p:grpSpPr>
          <a:xfrm>
            <a:off x="7357962" y="2490040"/>
            <a:ext cx="4466514" cy="1878181"/>
            <a:chOff x="7357962" y="2490040"/>
            <a:chExt cx="4110831" cy="1612381"/>
          </a:xfrm>
        </p:grpSpPr>
        <p:sp>
          <p:nvSpPr>
            <p:cNvPr id="29" name="Oval Callout 24">
              <a:extLst>
                <a:ext uri="{FF2B5EF4-FFF2-40B4-BE49-F238E27FC236}">
                  <a16:creationId xmlns:a16="http://schemas.microsoft.com/office/drawing/2014/main" id="{3F43D5CE-2183-4A9B-AB96-6E05018D1F41}"/>
                </a:ext>
              </a:extLst>
            </p:cNvPr>
            <p:cNvSpPr/>
            <p:nvPr/>
          </p:nvSpPr>
          <p:spPr>
            <a:xfrm>
              <a:off x="7357962" y="2490040"/>
              <a:ext cx="4110831" cy="1612381"/>
            </a:xfrm>
            <a:prstGeom prst="wedgeEllipseCallout">
              <a:avLst>
                <a:gd name="adj1" fmla="val -17699"/>
                <a:gd name="adj2" fmla="val 64924"/>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D16D186-ABD8-4D9C-897A-367731882283}"/>
                </a:ext>
              </a:extLst>
            </p:cNvPr>
            <p:cNvSpPr txBox="1"/>
            <p:nvPr/>
          </p:nvSpPr>
          <p:spPr>
            <a:xfrm>
              <a:off x="7649095" y="2754095"/>
              <a:ext cx="3528564" cy="1136146"/>
            </a:xfrm>
            <a:prstGeom prst="rect">
              <a:avLst/>
            </a:prstGeom>
            <a:noFill/>
          </p:spPr>
          <p:txBody>
            <a:bodyPr wrap="square" rtlCol="0">
              <a:spAutoFit/>
            </a:bodyPr>
            <a:lstStyle/>
            <a:p>
              <a:pPr algn="ctr"/>
              <a:r>
                <a:rPr lang="en-GB" sz="2000" dirty="0">
                  <a:solidFill>
                    <a:schemeClr val="bg1"/>
                  </a:solidFill>
                </a:rPr>
                <a:t>Remember: </a:t>
              </a:r>
              <a:r>
                <a:rPr lang="en-GB" sz="2000" dirty="0">
                  <a:solidFill>
                    <a:srgbClr val="FA6500"/>
                  </a:solidFill>
                </a:rPr>
                <a:t>un</a:t>
              </a:r>
              <a:r>
                <a:rPr lang="en-GB" sz="2000" dirty="0">
                  <a:solidFill>
                    <a:srgbClr val="FF0000"/>
                  </a:solidFill>
                </a:rPr>
                <a:t> </a:t>
              </a:r>
              <a:r>
                <a:rPr lang="en-GB" sz="2000" dirty="0">
                  <a:solidFill>
                    <a:schemeClr val="bg1"/>
                  </a:solidFill>
                </a:rPr>
                <a:t>/</a:t>
              </a:r>
              <a:r>
                <a:rPr lang="en-GB" sz="2000" dirty="0">
                  <a:solidFill>
                    <a:srgbClr val="FF0000"/>
                  </a:solidFill>
                </a:rPr>
                <a:t> </a:t>
              </a:r>
              <a:r>
                <a:rPr lang="en-GB" sz="2000" dirty="0">
                  <a:solidFill>
                    <a:srgbClr val="FA6500"/>
                  </a:solidFill>
                </a:rPr>
                <a:t>une</a:t>
              </a:r>
              <a:r>
                <a:rPr lang="en-GB" sz="2000" dirty="0">
                  <a:solidFill>
                    <a:srgbClr val="FF0000"/>
                  </a:solidFill>
                </a:rPr>
                <a:t> </a:t>
              </a:r>
              <a:r>
                <a:rPr lang="en-GB" sz="2000" dirty="0">
                  <a:solidFill>
                    <a:schemeClr val="bg1"/>
                  </a:solidFill>
                </a:rPr>
                <a:t>can also mean the number ‘one’, so this could be translated as ‘there is </a:t>
              </a:r>
              <a:r>
                <a:rPr lang="en-GB" sz="2000" dirty="0">
                  <a:solidFill>
                    <a:srgbClr val="FA6500"/>
                  </a:solidFill>
                </a:rPr>
                <a:t>one</a:t>
              </a:r>
              <a:r>
                <a:rPr lang="en-GB" sz="2000" dirty="0">
                  <a:solidFill>
                    <a:schemeClr val="bg1"/>
                  </a:solidFill>
                </a:rPr>
                <a:t> book’!</a:t>
              </a:r>
            </a:p>
          </p:txBody>
        </p:sp>
      </p:grpSp>
      <p:sp>
        <p:nvSpPr>
          <p:cNvPr id="32" name="TextBox 31">
            <a:extLst>
              <a:ext uri="{FF2B5EF4-FFF2-40B4-BE49-F238E27FC236}">
                <a16:creationId xmlns:a16="http://schemas.microsoft.com/office/drawing/2014/main" id="{B1EFC514-8839-46FC-B450-D57C092B9A76}"/>
              </a:ext>
            </a:extLst>
          </p:cNvPr>
          <p:cNvSpPr txBox="1"/>
          <p:nvPr/>
        </p:nvSpPr>
        <p:spPr>
          <a:xfrm>
            <a:off x="4376944" y="3288751"/>
            <a:ext cx="680573"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5400" dirty="0">
                <a:solidFill>
                  <a:schemeClr val="accent5">
                    <a:lumMod val="50000"/>
                  </a:schemeClr>
                </a:solidFill>
              </a:rPr>
              <a:t>il</a:t>
            </a:r>
          </a:p>
        </p:txBody>
      </p:sp>
      <p:sp>
        <p:nvSpPr>
          <p:cNvPr id="33" name="TextBox 32">
            <a:extLst>
              <a:ext uri="{FF2B5EF4-FFF2-40B4-BE49-F238E27FC236}">
                <a16:creationId xmlns:a16="http://schemas.microsoft.com/office/drawing/2014/main" id="{E336FB1E-D00E-47D6-A957-1EC7737333EC}"/>
              </a:ext>
            </a:extLst>
          </p:cNvPr>
          <p:cNvSpPr txBox="1"/>
          <p:nvPr/>
        </p:nvSpPr>
        <p:spPr>
          <a:xfrm>
            <a:off x="5068517" y="3289269"/>
            <a:ext cx="679061"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5400" dirty="0">
                <a:solidFill>
                  <a:schemeClr val="accent5">
                    <a:lumMod val="50000"/>
                  </a:schemeClr>
                </a:solidFill>
              </a:rPr>
              <a:t>y</a:t>
            </a:r>
          </a:p>
        </p:txBody>
      </p:sp>
      <p:sp>
        <p:nvSpPr>
          <p:cNvPr id="34" name="TextBox 33">
            <a:extLst>
              <a:ext uri="{FF2B5EF4-FFF2-40B4-BE49-F238E27FC236}">
                <a16:creationId xmlns:a16="http://schemas.microsoft.com/office/drawing/2014/main" id="{D7ACDF2A-13BA-4D5A-B7F4-1B05E30EAA79}"/>
              </a:ext>
            </a:extLst>
          </p:cNvPr>
          <p:cNvSpPr txBox="1"/>
          <p:nvPr/>
        </p:nvSpPr>
        <p:spPr>
          <a:xfrm>
            <a:off x="5747578" y="3289656"/>
            <a:ext cx="709667"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GB" sz="5400" dirty="0">
                <a:solidFill>
                  <a:schemeClr val="accent5">
                    <a:lumMod val="50000"/>
                  </a:schemeClr>
                </a:solidFill>
              </a:rPr>
              <a:t>a</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27" grpId="0"/>
      <p:bldP spid="28" grpId="0"/>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6F6D55A4-D096-4576-BC1F-89BE76368C6B}"/>
              </a:ext>
            </a:extLst>
          </p:cNvPr>
          <p:cNvSpPr txBox="1"/>
          <p:nvPr/>
        </p:nvSpPr>
        <p:spPr>
          <a:xfrm>
            <a:off x="334673" y="1384103"/>
            <a:ext cx="11522653" cy="523220"/>
          </a:xfrm>
          <a:prstGeom prst="rect">
            <a:avLst/>
          </a:prstGeom>
          <a:noFill/>
        </p:spPr>
        <p:txBody>
          <a:bodyPr wrap="square" rtlCol="0">
            <a:spAutoFit/>
          </a:bodyPr>
          <a:lstStyle/>
          <a:p>
            <a:r>
              <a:rPr lang="en-GB" sz="2800" dirty="0">
                <a:solidFill>
                  <a:schemeClr val="accent5">
                    <a:lumMod val="50000"/>
                  </a:schemeClr>
                </a:solidFill>
              </a:rPr>
              <a:t>Notice that</a:t>
            </a:r>
            <a:r>
              <a:rPr lang="en-GB" sz="2800" dirty="0">
                <a:solidFill>
                  <a:srgbClr val="FA6500"/>
                </a:solidFill>
              </a:rPr>
              <a:t> </a:t>
            </a:r>
            <a:r>
              <a:rPr lang="fr-FR" sz="2800" dirty="0">
                <a:solidFill>
                  <a:srgbClr val="FA6500"/>
                </a:solidFill>
              </a:rPr>
              <a:t>il y a </a:t>
            </a:r>
            <a:r>
              <a:rPr lang="en-GB" sz="2800" dirty="0">
                <a:solidFill>
                  <a:schemeClr val="accent5">
                    <a:lumMod val="50000"/>
                  </a:schemeClr>
                </a:solidFill>
              </a:rPr>
              <a:t>means both ‘there is’ and ‘there are’:</a:t>
            </a:r>
            <a:endParaRPr lang="en-GB" sz="2800" dirty="0">
              <a:solidFill>
                <a:srgbClr val="00B050"/>
              </a:solidFill>
            </a:endParaRPr>
          </a:p>
        </p:txBody>
      </p:sp>
      <p:sp>
        <p:nvSpPr>
          <p:cNvPr id="10" name="TextBox 9">
            <a:extLst>
              <a:ext uri="{FF2B5EF4-FFF2-40B4-BE49-F238E27FC236}">
                <a16:creationId xmlns:a16="http://schemas.microsoft.com/office/drawing/2014/main" id="{89AC68DE-5A4A-4261-9B83-D99260C2B08F}"/>
              </a:ext>
            </a:extLst>
          </p:cNvPr>
          <p:cNvSpPr txBox="1"/>
          <p:nvPr/>
        </p:nvSpPr>
        <p:spPr>
          <a:xfrm>
            <a:off x="6043405" y="2209838"/>
            <a:ext cx="4724574" cy="523220"/>
          </a:xfrm>
          <a:prstGeom prst="rect">
            <a:avLst/>
          </a:prstGeom>
          <a:noFill/>
        </p:spPr>
        <p:txBody>
          <a:bodyPr wrap="square" rtlCol="0">
            <a:spAutoFit/>
          </a:bodyPr>
          <a:lstStyle/>
          <a:p>
            <a:r>
              <a:rPr lang="en-GB" sz="2800" dirty="0">
                <a:solidFill>
                  <a:srgbClr val="FA6500"/>
                </a:solidFill>
              </a:rPr>
              <a:t>there is </a:t>
            </a:r>
            <a:r>
              <a:rPr lang="en-GB" sz="2800" dirty="0">
                <a:solidFill>
                  <a:schemeClr val="accent5">
                    <a:lumMod val="50000"/>
                  </a:schemeClr>
                </a:solidFill>
              </a:rPr>
              <a:t>a computer</a:t>
            </a:r>
            <a:endParaRPr lang="en-GB" sz="2800" dirty="0">
              <a:solidFill>
                <a:srgbClr val="FF0000"/>
              </a:solidFill>
            </a:endParaRPr>
          </a:p>
        </p:txBody>
      </p:sp>
      <p:sp>
        <p:nvSpPr>
          <p:cNvPr id="11" name="TextBox 10">
            <a:extLst>
              <a:ext uri="{FF2B5EF4-FFF2-40B4-BE49-F238E27FC236}">
                <a16:creationId xmlns:a16="http://schemas.microsoft.com/office/drawing/2014/main" id="{87152363-B3D1-4DAB-B232-8B1276BB81D2}"/>
              </a:ext>
            </a:extLst>
          </p:cNvPr>
          <p:cNvSpPr txBox="1"/>
          <p:nvPr/>
        </p:nvSpPr>
        <p:spPr>
          <a:xfrm>
            <a:off x="6043405" y="2883926"/>
            <a:ext cx="5075469" cy="523220"/>
          </a:xfrm>
          <a:prstGeom prst="rect">
            <a:avLst/>
          </a:prstGeom>
          <a:noFill/>
        </p:spPr>
        <p:txBody>
          <a:bodyPr wrap="square" rtlCol="0">
            <a:spAutoFit/>
          </a:bodyPr>
          <a:lstStyle/>
          <a:p>
            <a:r>
              <a:rPr lang="en-GB" sz="2800" dirty="0">
                <a:solidFill>
                  <a:srgbClr val="FA6500"/>
                </a:solidFill>
              </a:rPr>
              <a:t>there are </a:t>
            </a:r>
            <a:r>
              <a:rPr lang="en-GB" sz="2800" dirty="0">
                <a:solidFill>
                  <a:schemeClr val="accent5">
                    <a:lumMod val="50000"/>
                  </a:schemeClr>
                </a:solidFill>
              </a:rPr>
              <a:t>four computer</a:t>
            </a:r>
            <a:r>
              <a:rPr lang="en-GB" sz="2800" dirty="0">
                <a:solidFill>
                  <a:srgbClr val="FA6500"/>
                </a:solidFill>
              </a:rPr>
              <a:t>s</a:t>
            </a:r>
          </a:p>
        </p:txBody>
      </p:sp>
      <p:sp>
        <p:nvSpPr>
          <p:cNvPr id="12" name="TextBox 11">
            <a:extLst>
              <a:ext uri="{FF2B5EF4-FFF2-40B4-BE49-F238E27FC236}">
                <a16:creationId xmlns:a16="http://schemas.microsoft.com/office/drawing/2014/main" id="{06647567-601D-4B9D-B9FB-8D5EA04415E6}"/>
              </a:ext>
            </a:extLst>
          </p:cNvPr>
          <p:cNvSpPr txBox="1"/>
          <p:nvPr/>
        </p:nvSpPr>
        <p:spPr>
          <a:xfrm>
            <a:off x="334672" y="2209838"/>
            <a:ext cx="3961284" cy="523220"/>
          </a:xfrm>
          <a:prstGeom prst="rect">
            <a:avLst/>
          </a:prstGeom>
          <a:noFill/>
        </p:spPr>
        <p:txBody>
          <a:bodyPr wrap="square" rtlCol="0">
            <a:spAutoFit/>
          </a:bodyPr>
          <a:lstStyle/>
          <a:p>
            <a:r>
              <a:rPr lang="fr-FR" sz="2800" b="1" dirty="0">
                <a:solidFill>
                  <a:schemeClr val="accent5">
                    <a:lumMod val="50000"/>
                  </a:schemeClr>
                </a:solidFill>
              </a:rPr>
              <a:t>il y a un ordinateur</a:t>
            </a:r>
          </a:p>
        </p:txBody>
      </p:sp>
      <p:sp>
        <p:nvSpPr>
          <p:cNvPr id="13" name="TextBox 12">
            <a:extLst>
              <a:ext uri="{FF2B5EF4-FFF2-40B4-BE49-F238E27FC236}">
                <a16:creationId xmlns:a16="http://schemas.microsoft.com/office/drawing/2014/main" id="{F9280BCC-D3BB-48BF-A857-D7C14E54CA0A}"/>
              </a:ext>
            </a:extLst>
          </p:cNvPr>
          <p:cNvSpPr txBox="1"/>
          <p:nvPr/>
        </p:nvSpPr>
        <p:spPr>
          <a:xfrm>
            <a:off x="334672" y="2883927"/>
            <a:ext cx="4960216" cy="523220"/>
          </a:xfrm>
          <a:prstGeom prst="rect">
            <a:avLst/>
          </a:prstGeom>
          <a:noFill/>
        </p:spPr>
        <p:txBody>
          <a:bodyPr wrap="square" rtlCol="0">
            <a:spAutoFit/>
          </a:bodyPr>
          <a:lstStyle/>
          <a:p>
            <a:r>
              <a:rPr lang="fr-FR" sz="2800" b="1" dirty="0">
                <a:solidFill>
                  <a:schemeClr val="accent5">
                    <a:lumMod val="50000"/>
                  </a:schemeClr>
                </a:solidFill>
              </a:rPr>
              <a:t>il y a quatre ordinateur</a:t>
            </a:r>
            <a:r>
              <a:rPr lang="fr-FR" sz="2800" b="1" dirty="0">
                <a:solidFill>
                  <a:srgbClr val="FA6500"/>
                </a:solidFill>
              </a:rPr>
              <a:t>s</a:t>
            </a:r>
          </a:p>
        </p:txBody>
      </p:sp>
      <p:sp>
        <p:nvSpPr>
          <p:cNvPr id="16" name="TextBox 15">
            <a:extLst>
              <a:ext uri="{FF2B5EF4-FFF2-40B4-BE49-F238E27FC236}">
                <a16:creationId xmlns:a16="http://schemas.microsoft.com/office/drawing/2014/main" id="{863951DA-E0BA-43FC-83A2-5D4E47336BB1}"/>
              </a:ext>
            </a:extLst>
          </p:cNvPr>
          <p:cNvSpPr txBox="1"/>
          <p:nvPr/>
        </p:nvSpPr>
        <p:spPr>
          <a:xfrm>
            <a:off x="334673" y="3771216"/>
            <a:ext cx="11522653" cy="2246769"/>
          </a:xfrm>
          <a:prstGeom prst="rect">
            <a:avLst/>
          </a:prstGeom>
          <a:noFill/>
        </p:spPr>
        <p:txBody>
          <a:bodyPr wrap="square" rtlCol="0">
            <a:spAutoFit/>
          </a:bodyPr>
          <a:lstStyle/>
          <a:p>
            <a:r>
              <a:rPr lang="en-GB" sz="2800" dirty="0">
                <a:solidFill>
                  <a:schemeClr val="accent5">
                    <a:lumMod val="50000"/>
                  </a:schemeClr>
                </a:solidFill>
              </a:rPr>
              <a:t>As in English, we can add an </a:t>
            </a:r>
            <a:r>
              <a:rPr lang="en-GB" sz="2800" dirty="0">
                <a:solidFill>
                  <a:srgbClr val="FA6500"/>
                </a:solidFill>
              </a:rPr>
              <a:t>–s </a:t>
            </a:r>
            <a:r>
              <a:rPr lang="en-GB" sz="2800" dirty="0">
                <a:solidFill>
                  <a:schemeClr val="accent5">
                    <a:lumMod val="50000"/>
                  </a:schemeClr>
                </a:solidFill>
              </a:rPr>
              <a:t>to the end of most French words to make them plural. However, the </a:t>
            </a:r>
            <a:r>
              <a:rPr lang="en-GB" sz="2800" dirty="0">
                <a:solidFill>
                  <a:srgbClr val="FA6500"/>
                </a:solidFill>
              </a:rPr>
              <a:t>–s</a:t>
            </a:r>
            <a:r>
              <a:rPr lang="en-GB" sz="2800" dirty="0">
                <a:solidFill>
                  <a:schemeClr val="accent5">
                    <a:lumMod val="50000"/>
                  </a:schemeClr>
                </a:solidFill>
              </a:rPr>
              <a:t> is </a:t>
            </a:r>
            <a:r>
              <a:rPr lang="en-GB" sz="2800" dirty="0">
                <a:solidFill>
                  <a:srgbClr val="FA6500"/>
                </a:solidFill>
              </a:rPr>
              <a:t>silent</a:t>
            </a:r>
            <a:r>
              <a:rPr lang="en-GB" sz="2800" dirty="0">
                <a:solidFill>
                  <a:schemeClr val="accent5">
                    <a:lumMod val="50000"/>
                  </a:schemeClr>
                </a:solidFill>
              </a:rPr>
              <a:t> in French! (</a:t>
            </a:r>
            <a:r>
              <a:rPr lang="en-GB" sz="2800" dirty="0">
                <a:solidFill>
                  <a:srgbClr val="FA6500"/>
                </a:solidFill>
              </a:rPr>
              <a:t>SFC</a:t>
            </a:r>
            <a:r>
              <a:rPr lang="en-GB" sz="2800" dirty="0">
                <a:solidFill>
                  <a:schemeClr val="accent5">
                    <a:lumMod val="50000"/>
                  </a:schemeClr>
                </a:solidFill>
              </a:rPr>
              <a:t>) </a:t>
            </a:r>
          </a:p>
          <a:p>
            <a:endParaRPr lang="en-GB" sz="2800" dirty="0">
              <a:solidFill>
                <a:schemeClr val="accent5">
                  <a:lumMod val="50000"/>
                </a:schemeClr>
              </a:solidFill>
            </a:endParaRPr>
          </a:p>
          <a:p>
            <a:r>
              <a:rPr lang="en-GB" sz="2800" dirty="0">
                <a:solidFill>
                  <a:schemeClr val="accent5">
                    <a:lumMod val="50000"/>
                  </a:schemeClr>
                </a:solidFill>
              </a:rPr>
              <a:t>You </a:t>
            </a:r>
            <a:r>
              <a:rPr lang="en-GB" sz="2800" dirty="0">
                <a:solidFill>
                  <a:srgbClr val="FA6500"/>
                </a:solidFill>
              </a:rPr>
              <a:t>cannot tell by listening </a:t>
            </a:r>
            <a:r>
              <a:rPr lang="en-GB" sz="2800" dirty="0">
                <a:solidFill>
                  <a:schemeClr val="accent5">
                    <a:lumMod val="50000"/>
                  </a:schemeClr>
                </a:solidFill>
              </a:rPr>
              <a:t>to a French noun whether it is singular or plural.</a:t>
            </a:r>
            <a:endParaRPr lang="en-GB" sz="2800" dirty="0">
              <a:solidFill>
                <a:srgbClr val="00B050"/>
              </a:solidFill>
            </a:endParaRPr>
          </a:p>
        </p:txBody>
      </p:sp>
    </p:spTree>
    <p:extLst>
      <p:ext uri="{BB962C8B-B14F-4D97-AF65-F5344CB8AC3E}">
        <p14:creationId xmlns:p14="http://schemas.microsoft.com/office/powerpoint/2010/main" val="19862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35" name="TextBox 34">
            <a:extLst>
              <a:ext uri="{FF2B5EF4-FFF2-40B4-BE49-F238E27FC236}">
                <a16:creationId xmlns:a16="http://schemas.microsoft.com/office/drawing/2014/main" id="{9F0E60C8-90A5-4614-867A-7936F4C30A56}"/>
              </a:ext>
            </a:extLst>
          </p:cNvPr>
          <p:cNvSpPr txBox="1"/>
          <p:nvPr/>
        </p:nvSpPr>
        <p:spPr>
          <a:xfrm>
            <a:off x="102344" y="1276333"/>
            <a:ext cx="9955849" cy="400110"/>
          </a:xfrm>
          <a:prstGeom prst="rect">
            <a:avLst/>
          </a:prstGeom>
          <a:noFill/>
        </p:spPr>
        <p:txBody>
          <a:bodyPr wrap="square" rtlCol="0">
            <a:spAutoFit/>
          </a:bodyPr>
          <a:lstStyle/>
          <a:p>
            <a:r>
              <a:rPr lang="fr-FR" sz="2000">
                <a:solidFill>
                  <a:schemeClr val="accent5">
                    <a:lumMod val="50000"/>
                  </a:schemeClr>
                </a:solidFill>
              </a:rPr>
              <a:t>Il y a quoi? Écris en anglais!</a:t>
            </a:r>
          </a:p>
        </p:txBody>
      </p:sp>
      <p:graphicFrame>
        <p:nvGraphicFramePr>
          <p:cNvPr id="36" name="Table 35">
            <a:extLst>
              <a:ext uri="{FF2B5EF4-FFF2-40B4-BE49-F238E27FC236}">
                <a16:creationId xmlns:a16="http://schemas.microsoft.com/office/drawing/2014/main" id="{C3D05AFB-2600-4A00-8989-C53F201DB049}"/>
              </a:ext>
            </a:extLst>
          </p:cNvPr>
          <p:cNvGraphicFramePr>
            <a:graphicFrameLocks noGrp="1"/>
          </p:cNvGraphicFramePr>
          <p:nvPr>
            <p:extLst>
              <p:ext uri="{D42A27DB-BD31-4B8C-83A1-F6EECF244321}">
                <p14:modId xmlns:p14="http://schemas.microsoft.com/office/powerpoint/2010/main" val="1947526702"/>
              </p:ext>
            </p:extLst>
          </p:nvPr>
        </p:nvGraphicFramePr>
        <p:xfrm>
          <a:off x="2115308" y="1866302"/>
          <a:ext cx="8128000" cy="435089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83433">
                <a:tc>
                  <a:txBody>
                    <a:bodyPr/>
                    <a:lstStyle/>
                    <a:p>
                      <a:pPr algn="ctr"/>
                      <a:r>
                        <a:rPr lang="en-GB" sz="2000" b="1" dirty="0">
                          <a:solidFill>
                            <a:schemeClr val="accent5">
                              <a:lumMod val="50000"/>
                            </a:schemeClr>
                          </a:solidFill>
                        </a:rPr>
                        <a:t>La chose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How many?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3433">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3433">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5" name="TextBox 44">
            <a:extLst>
              <a:ext uri="{FF2B5EF4-FFF2-40B4-BE49-F238E27FC236}">
                <a16:creationId xmlns:a16="http://schemas.microsoft.com/office/drawing/2014/main" id="{2D6D8B93-E772-4213-BA00-0C7E653FB5C5}"/>
              </a:ext>
            </a:extLst>
          </p:cNvPr>
          <p:cNvSpPr txBox="1"/>
          <p:nvPr/>
        </p:nvSpPr>
        <p:spPr>
          <a:xfrm>
            <a:off x="8023187" y="2844143"/>
            <a:ext cx="2971800" cy="461665"/>
          </a:xfrm>
          <a:prstGeom prst="rect">
            <a:avLst/>
          </a:prstGeom>
          <a:noFill/>
        </p:spPr>
        <p:txBody>
          <a:bodyPr wrap="square" rtlCol="0">
            <a:spAutoFit/>
          </a:bodyPr>
          <a:lstStyle/>
          <a:p>
            <a:r>
              <a:rPr lang="en-GB" sz="2400" dirty="0">
                <a:solidFill>
                  <a:schemeClr val="accent5">
                    <a:lumMod val="50000"/>
                  </a:schemeClr>
                </a:solidFill>
              </a:rPr>
              <a:t>3</a:t>
            </a:r>
          </a:p>
        </p:txBody>
      </p:sp>
      <p:sp>
        <p:nvSpPr>
          <p:cNvPr id="46" name="TextBox 45">
            <a:extLst>
              <a:ext uri="{FF2B5EF4-FFF2-40B4-BE49-F238E27FC236}">
                <a16:creationId xmlns:a16="http://schemas.microsoft.com/office/drawing/2014/main" id="{B2A7429B-4A1B-4B46-AB99-F69C9C6DCF66}"/>
              </a:ext>
            </a:extLst>
          </p:cNvPr>
          <p:cNvSpPr txBox="1"/>
          <p:nvPr/>
        </p:nvSpPr>
        <p:spPr>
          <a:xfrm>
            <a:off x="3274704" y="2345992"/>
            <a:ext cx="2971800" cy="461665"/>
          </a:xfrm>
          <a:prstGeom prst="rect">
            <a:avLst/>
          </a:prstGeom>
          <a:noFill/>
        </p:spPr>
        <p:txBody>
          <a:bodyPr wrap="square" rtlCol="0">
            <a:spAutoFit/>
          </a:bodyPr>
          <a:lstStyle/>
          <a:p>
            <a:r>
              <a:rPr lang="en-GB" sz="2400" dirty="0">
                <a:solidFill>
                  <a:schemeClr val="accent5">
                    <a:lumMod val="50000"/>
                  </a:schemeClr>
                </a:solidFill>
              </a:rPr>
              <a:t>bedroom</a:t>
            </a:r>
          </a:p>
        </p:txBody>
      </p:sp>
      <p:sp>
        <p:nvSpPr>
          <p:cNvPr id="47" name="TextBox 46">
            <a:extLst>
              <a:ext uri="{FF2B5EF4-FFF2-40B4-BE49-F238E27FC236}">
                <a16:creationId xmlns:a16="http://schemas.microsoft.com/office/drawing/2014/main" id="{05B2FEE5-86B6-449F-9897-F76DCECB5345}"/>
              </a:ext>
            </a:extLst>
          </p:cNvPr>
          <p:cNvSpPr txBox="1"/>
          <p:nvPr/>
        </p:nvSpPr>
        <p:spPr>
          <a:xfrm>
            <a:off x="7969213" y="4272922"/>
            <a:ext cx="2971800" cy="461665"/>
          </a:xfrm>
          <a:prstGeom prst="rect">
            <a:avLst/>
          </a:prstGeom>
          <a:noFill/>
        </p:spPr>
        <p:txBody>
          <a:bodyPr wrap="square" rtlCol="0">
            <a:spAutoFit/>
          </a:bodyPr>
          <a:lstStyle/>
          <a:p>
            <a:r>
              <a:rPr lang="en-GB" sz="2400" dirty="0">
                <a:solidFill>
                  <a:schemeClr val="accent5">
                    <a:lumMod val="50000"/>
                  </a:schemeClr>
                </a:solidFill>
              </a:rPr>
              <a:t>10</a:t>
            </a:r>
          </a:p>
        </p:txBody>
      </p:sp>
      <p:sp>
        <p:nvSpPr>
          <p:cNvPr id="48" name="TextBox 47">
            <a:extLst>
              <a:ext uri="{FF2B5EF4-FFF2-40B4-BE49-F238E27FC236}">
                <a16:creationId xmlns:a16="http://schemas.microsoft.com/office/drawing/2014/main" id="{9C15B387-478F-4AEA-BFD1-AF13BBFAEF6D}"/>
              </a:ext>
            </a:extLst>
          </p:cNvPr>
          <p:cNvSpPr txBox="1"/>
          <p:nvPr/>
        </p:nvSpPr>
        <p:spPr>
          <a:xfrm>
            <a:off x="8023187" y="4778799"/>
            <a:ext cx="2747211" cy="457200"/>
          </a:xfrm>
          <a:prstGeom prst="rect">
            <a:avLst/>
          </a:prstGeom>
          <a:noFill/>
        </p:spPr>
        <p:txBody>
          <a:bodyPr wrap="square" rtlCol="0">
            <a:spAutoFit/>
          </a:bodyPr>
          <a:lstStyle/>
          <a:p>
            <a:r>
              <a:rPr lang="en-GB" sz="2400" dirty="0">
                <a:solidFill>
                  <a:schemeClr val="accent5">
                    <a:lumMod val="50000"/>
                  </a:schemeClr>
                </a:solidFill>
              </a:rPr>
              <a:t>1</a:t>
            </a:r>
          </a:p>
        </p:txBody>
      </p:sp>
      <p:sp>
        <p:nvSpPr>
          <p:cNvPr id="49" name="TextBox 48">
            <a:extLst>
              <a:ext uri="{FF2B5EF4-FFF2-40B4-BE49-F238E27FC236}">
                <a16:creationId xmlns:a16="http://schemas.microsoft.com/office/drawing/2014/main" id="{8C7411AE-17B9-405F-A215-67167654E71C}"/>
              </a:ext>
            </a:extLst>
          </p:cNvPr>
          <p:cNvSpPr txBox="1"/>
          <p:nvPr/>
        </p:nvSpPr>
        <p:spPr>
          <a:xfrm>
            <a:off x="2939565" y="5256011"/>
            <a:ext cx="2619024" cy="461665"/>
          </a:xfrm>
          <a:prstGeom prst="rect">
            <a:avLst/>
          </a:prstGeom>
          <a:noFill/>
        </p:spPr>
        <p:txBody>
          <a:bodyPr wrap="square" rtlCol="0">
            <a:spAutoFit/>
          </a:bodyPr>
          <a:lstStyle/>
          <a:p>
            <a:pPr algn="ctr"/>
            <a:r>
              <a:rPr lang="en-GB" sz="2400" dirty="0">
                <a:solidFill>
                  <a:schemeClr val="accent5">
                    <a:lumMod val="50000"/>
                  </a:schemeClr>
                </a:solidFill>
              </a:rPr>
              <a:t>people</a:t>
            </a:r>
          </a:p>
        </p:txBody>
      </p:sp>
      <p:sp>
        <p:nvSpPr>
          <p:cNvPr id="50" name="TextBox 49">
            <a:extLst>
              <a:ext uri="{FF2B5EF4-FFF2-40B4-BE49-F238E27FC236}">
                <a16:creationId xmlns:a16="http://schemas.microsoft.com/office/drawing/2014/main" id="{D389D0D2-043E-421C-97B9-D5E48EC80651}"/>
              </a:ext>
            </a:extLst>
          </p:cNvPr>
          <p:cNvSpPr txBox="1"/>
          <p:nvPr/>
        </p:nvSpPr>
        <p:spPr>
          <a:xfrm>
            <a:off x="8081677" y="5741017"/>
            <a:ext cx="2971800" cy="461665"/>
          </a:xfrm>
          <a:prstGeom prst="rect">
            <a:avLst/>
          </a:prstGeom>
          <a:noFill/>
        </p:spPr>
        <p:txBody>
          <a:bodyPr wrap="square" rtlCol="0">
            <a:spAutoFit/>
          </a:bodyPr>
          <a:lstStyle/>
          <a:p>
            <a:r>
              <a:rPr lang="en-GB" sz="2400" dirty="0">
                <a:solidFill>
                  <a:schemeClr val="accent5">
                    <a:lumMod val="50000"/>
                  </a:schemeClr>
                </a:solidFill>
              </a:rPr>
              <a:t>2</a:t>
            </a:r>
          </a:p>
        </p:txBody>
      </p:sp>
      <p:sp>
        <p:nvSpPr>
          <p:cNvPr id="51" name="TextBox 50">
            <a:extLst>
              <a:ext uri="{FF2B5EF4-FFF2-40B4-BE49-F238E27FC236}">
                <a16:creationId xmlns:a16="http://schemas.microsoft.com/office/drawing/2014/main" id="{ABED6FDA-8652-4457-ADC3-9213E44B33CB}"/>
              </a:ext>
            </a:extLst>
          </p:cNvPr>
          <p:cNvSpPr txBox="1"/>
          <p:nvPr/>
        </p:nvSpPr>
        <p:spPr>
          <a:xfrm>
            <a:off x="3350918" y="3823580"/>
            <a:ext cx="2971800" cy="461665"/>
          </a:xfrm>
          <a:prstGeom prst="rect">
            <a:avLst/>
          </a:prstGeom>
          <a:noFill/>
        </p:spPr>
        <p:txBody>
          <a:bodyPr wrap="square" rtlCol="0">
            <a:spAutoFit/>
          </a:bodyPr>
          <a:lstStyle/>
          <a:p>
            <a:r>
              <a:rPr lang="en-GB" sz="2400" dirty="0">
                <a:solidFill>
                  <a:schemeClr val="accent5">
                    <a:lumMod val="50000"/>
                  </a:schemeClr>
                </a:solidFill>
              </a:rPr>
              <a:t>teachers</a:t>
            </a:r>
          </a:p>
        </p:txBody>
      </p:sp>
      <p:sp>
        <p:nvSpPr>
          <p:cNvPr id="52" name="TextBox 51">
            <a:extLst>
              <a:ext uri="{FF2B5EF4-FFF2-40B4-BE49-F238E27FC236}">
                <a16:creationId xmlns:a16="http://schemas.microsoft.com/office/drawing/2014/main" id="{E76E5EE7-0F3E-4C29-83DA-DEB117F8164A}"/>
              </a:ext>
            </a:extLst>
          </p:cNvPr>
          <p:cNvSpPr txBox="1"/>
          <p:nvPr/>
        </p:nvSpPr>
        <p:spPr>
          <a:xfrm>
            <a:off x="3569649" y="2830996"/>
            <a:ext cx="2971800" cy="461665"/>
          </a:xfrm>
          <a:prstGeom prst="rect">
            <a:avLst/>
          </a:prstGeom>
          <a:noFill/>
        </p:spPr>
        <p:txBody>
          <a:bodyPr wrap="square" rtlCol="0">
            <a:spAutoFit/>
          </a:bodyPr>
          <a:lstStyle/>
          <a:p>
            <a:r>
              <a:rPr lang="en-GB" sz="2400" dirty="0">
                <a:solidFill>
                  <a:schemeClr val="accent5">
                    <a:lumMod val="50000"/>
                  </a:schemeClr>
                </a:solidFill>
              </a:rPr>
              <a:t>books</a:t>
            </a:r>
          </a:p>
        </p:txBody>
      </p:sp>
      <p:sp>
        <p:nvSpPr>
          <p:cNvPr id="53" name="TextBox 52">
            <a:extLst>
              <a:ext uri="{FF2B5EF4-FFF2-40B4-BE49-F238E27FC236}">
                <a16:creationId xmlns:a16="http://schemas.microsoft.com/office/drawing/2014/main" id="{6026033E-8AC7-4DA6-95EB-7E9B721F0A90}"/>
              </a:ext>
            </a:extLst>
          </p:cNvPr>
          <p:cNvSpPr txBox="1"/>
          <p:nvPr/>
        </p:nvSpPr>
        <p:spPr>
          <a:xfrm>
            <a:off x="3531527" y="4285245"/>
            <a:ext cx="2971800" cy="461665"/>
          </a:xfrm>
          <a:prstGeom prst="rect">
            <a:avLst/>
          </a:prstGeom>
          <a:noFill/>
        </p:spPr>
        <p:txBody>
          <a:bodyPr wrap="square" rtlCol="0">
            <a:spAutoFit/>
          </a:bodyPr>
          <a:lstStyle/>
          <a:p>
            <a:r>
              <a:rPr lang="en-GB" sz="2400" dirty="0">
                <a:solidFill>
                  <a:schemeClr val="accent5">
                    <a:lumMod val="50000"/>
                  </a:schemeClr>
                </a:solidFill>
              </a:rPr>
              <a:t>dogs</a:t>
            </a:r>
          </a:p>
        </p:txBody>
      </p:sp>
      <p:sp>
        <p:nvSpPr>
          <p:cNvPr id="54" name="TextBox 53">
            <a:extLst>
              <a:ext uri="{FF2B5EF4-FFF2-40B4-BE49-F238E27FC236}">
                <a16:creationId xmlns:a16="http://schemas.microsoft.com/office/drawing/2014/main" id="{73A0CB57-2C63-4D6E-B5C6-77613B1A8E80}"/>
              </a:ext>
            </a:extLst>
          </p:cNvPr>
          <p:cNvSpPr txBox="1"/>
          <p:nvPr/>
        </p:nvSpPr>
        <p:spPr>
          <a:xfrm>
            <a:off x="3594369" y="4765695"/>
            <a:ext cx="2971800" cy="461665"/>
          </a:xfrm>
          <a:prstGeom prst="rect">
            <a:avLst/>
          </a:prstGeom>
          <a:noFill/>
        </p:spPr>
        <p:txBody>
          <a:bodyPr wrap="square" rtlCol="0">
            <a:spAutoFit/>
          </a:bodyPr>
          <a:lstStyle/>
          <a:p>
            <a:r>
              <a:rPr lang="en-GB" sz="2400" dirty="0">
                <a:solidFill>
                  <a:schemeClr val="accent5">
                    <a:lumMod val="50000"/>
                  </a:schemeClr>
                </a:solidFill>
              </a:rPr>
              <a:t>boy</a:t>
            </a:r>
          </a:p>
        </p:txBody>
      </p:sp>
      <p:sp>
        <p:nvSpPr>
          <p:cNvPr id="55" name="TextBox 54">
            <a:extLst>
              <a:ext uri="{FF2B5EF4-FFF2-40B4-BE49-F238E27FC236}">
                <a16:creationId xmlns:a16="http://schemas.microsoft.com/office/drawing/2014/main" id="{A094D52D-DA85-47BD-A848-BCF8AA0A6735}"/>
              </a:ext>
            </a:extLst>
          </p:cNvPr>
          <p:cNvSpPr txBox="1"/>
          <p:nvPr/>
        </p:nvSpPr>
        <p:spPr>
          <a:xfrm>
            <a:off x="2939565" y="3315999"/>
            <a:ext cx="2971800" cy="461665"/>
          </a:xfrm>
          <a:prstGeom prst="rect">
            <a:avLst/>
          </a:prstGeom>
          <a:noFill/>
        </p:spPr>
        <p:txBody>
          <a:bodyPr wrap="square" rtlCol="0">
            <a:spAutoFit/>
          </a:bodyPr>
          <a:lstStyle/>
          <a:p>
            <a:r>
              <a:rPr lang="en-GB" sz="2400" dirty="0">
                <a:solidFill>
                  <a:schemeClr val="accent5">
                    <a:lumMod val="50000"/>
                  </a:schemeClr>
                </a:solidFill>
              </a:rPr>
              <a:t>mobile phones</a:t>
            </a:r>
          </a:p>
        </p:txBody>
      </p:sp>
      <p:sp>
        <p:nvSpPr>
          <p:cNvPr id="56" name="TextBox 55">
            <a:extLst>
              <a:ext uri="{FF2B5EF4-FFF2-40B4-BE49-F238E27FC236}">
                <a16:creationId xmlns:a16="http://schemas.microsoft.com/office/drawing/2014/main" id="{F35E2B46-057D-4434-B245-0FE02D5E687F}"/>
              </a:ext>
            </a:extLst>
          </p:cNvPr>
          <p:cNvSpPr txBox="1"/>
          <p:nvPr/>
        </p:nvSpPr>
        <p:spPr>
          <a:xfrm>
            <a:off x="8023187" y="2360586"/>
            <a:ext cx="2971800" cy="461665"/>
          </a:xfrm>
          <a:prstGeom prst="rect">
            <a:avLst/>
          </a:prstGeom>
          <a:noFill/>
        </p:spPr>
        <p:txBody>
          <a:bodyPr wrap="square" rtlCol="0">
            <a:spAutoFit/>
          </a:bodyPr>
          <a:lstStyle/>
          <a:p>
            <a:r>
              <a:rPr lang="en-GB" sz="2400" dirty="0">
                <a:solidFill>
                  <a:schemeClr val="accent5">
                    <a:lumMod val="50000"/>
                  </a:schemeClr>
                </a:solidFill>
              </a:rPr>
              <a:t>1</a:t>
            </a:r>
          </a:p>
        </p:txBody>
      </p:sp>
      <p:sp>
        <p:nvSpPr>
          <p:cNvPr id="57" name="TextBox 56">
            <a:extLst>
              <a:ext uri="{FF2B5EF4-FFF2-40B4-BE49-F238E27FC236}">
                <a16:creationId xmlns:a16="http://schemas.microsoft.com/office/drawing/2014/main" id="{58ACBE5F-2D0A-489B-B988-E1C337CC704D}"/>
              </a:ext>
            </a:extLst>
          </p:cNvPr>
          <p:cNvSpPr txBox="1"/>
          <p:nvPr/>
        </p:nvSpPr>
        <p:spPr>
          <a:xfrm>
            <a:off x="8023187" y="3327700"/>
            <a:ext cx="2971800" cy="461665"/>
          </a:xfrm>
          <a:prstGeom prst="rect">
            <a:avLst/>
          </a:prstGeom>
          <a:noFill/>
        </p:spPr>
        <p:txBody>
          <a:bodyPr wrap="square" rtlCol="0">
            <a:spAutoFit/>
          </a:bodyPr>
          <a:lstStyle/>
          <a:p>
            <a:r>
              <a:rPr lang="en-GB" sz="2400" dirty="0">
                <a:solidFill>
                  <a:schemeClr val="accent5">
                    <a:lumMod val="50000"/>
                  </a:schemeClr>
                </a:solidFill>
              </a:rPr>
              <a:t>4</a:t>
            </a:r>
          </a:p>
        </p:txBody>
      </p:sp>
      <p:sp>
        <p:nvSpPr>
          <p:cNvPr id="58" name="TextBox 57">
            <a:extLst>
              <a:ext uri="{FF2B5EF4-FFF2-40B4-BE49-F238E27FC236}">
                <a16:creationId xmlns:a16="http://schemas.microsoft.com/office/drawing/2014/main" id="{C67C3725-0A54-45C0-AC31-D690C59A4D17}"/>
              </a:ext>
            </a:extLst>
          </p:cNvPr>
          <p:cNvSpPr txBox="1"/>
          <p:nvPr/>
        </p:nvSpPr>
        <p:spPr>
          <a:xfrm>
            <a:off x="7969214" y="3811257"/>
            <a:ext cx="2971800" cy="461665"/>
          </a:xfrm>
          <a:prstGeom prst="rect">
            <a:avLst/>
          </a:prstGeom>
          <a:noFill/>
        </p:spPr>
        <p:txBody>
          <a:bodyPr wrap="square" rtlCol="0">
            <a:spAutoFit/>
          </a:bodyPr>
          <a:lstStyle/>
          <a:p>
            <a:r>
              <a:rPr lang="en-GB" sz="2400" dirty="0">
                <a:solidFill>
                  <a:schemeClr val="accent5">
                    <a:lumMod val="50000"/>
                  </a:schemeClr>
                </a:solidFill>
              </a:rPr>
              <a:t>11</a:t>
            </a:r>
          </a:p>
        </p:txBody>
      </p:sp>
      <p:sp>
        <p:nvSpPr>
          <p:cNvPr id="59" name="TextBox 58">
            <a:extLst>
              <a:ext uri="{FF2B5EF4-FFF2-40B4-BE49-F238E27FC236}">
                <a16:creationId xmlns:a16="http://schemas.microsoft.com/office/drawing/2014/main" id="{15ADD901-F800-4A58-B954-4D5B8C719228}"/>
              </a:ext>
            </a:extLst>
          </p:cNvPr>
          <p:cNvSpPr txBox="1"/>
          <p:nvPr/>
        </p:nvSpPr>
        <p:spPr>
          <a:xfrm>
            <a:off x="7969213" y="5257463"/>
            <a:ext cx="2971800" cy="461665"/>
          </a:xfrm>
          <a:prstGeom prst="rect">
            <a:avLst/>
          </a:prstGeom>
          <a:noFill/>
        </p:spPr>
        <p:txBody>
          <a:bodyPr wrap="square" rtlCol="0">
            <a:spAutoFit/>
          </a:bodyPr>
          <a:lstStyle/>
          <a:p>
            <a:r>
              <a:rPr lang="en-GB" sz="2400" dirty="0">
                <a:solidFill>
                  <a:schemeClr val="accent5">
                    <a:lumMod val="50000"/>
                  </a:schemeClr>
                </a:solidFill>
              </a:rPr>
              <a:t>12</a:t>
            </a:r>
          </a:p>
        </p:txBody>
      </p:sp>
      <p:sp>
        <p:nvSpPr>
          <p:cNvPr id="60" name="TextBox 59">
            <a:extLst>
              <a:ext uri="{FF2B5EF4-FFF2-40B4-BE49-F238E27FC236}">
                <a16:creationId xmlns:a16="http://schemas.microsoft.com/office/drawing/2014/main" id="{B3A05DE5-D16F-468B-812B-103FC367BA6E}"/>
              </a:ext>
            </a:extLst>
          </p:cNvPr>
          <p:cNvSpPr txBox="1"/>
          <p:nvPr/>
        </p:nvSpPr>
        <p:spPr>
          <a:xfrm>
            <a:off x="3594369" y="5741017"/>
            <a:ext cx="2971800" cy="461665"/>
          </a:xfrm>
          <a:prstGeom prst="rect">
            <a:avLst/>
          </a:prstGeom>
          <a:noFill/>
        </p:spPr>
        <p:txBody>
          <a:bodyPr wrap="square" rtlCol="0">
            <a:spAutoFit/>
          </a:bodyPr>
          <a:lstStyle/>
          <a:p>
            <a:r>
              <a:rPr lang="en-GB" sz="2400" dirty="0">
                <a:solidFill>
                  <a:schemeClr val="accent5">
                    <a:lumMod val="50000"/>
                  </a:schemeClr>
                </a:solidFill>
              </a:rPr>
              <a:t>ideas</a:t>
            </a:r>
          </a:p>
        </p:txBody>
      </p:sp>
      <p:sp>
        <p:nvSpPr>
          <p:cNvPr id="2" name="Rectangle 1">
            <a:hlinkClick r:id="" action="ppaction://noaction">
              <a:snd r:embed="rId4" name="il y a une chambre.wav"/>
            </a:hlinkClick>
            <a:extLst>
              <a:ext uri="{FF2B5EF4-FFF2-40B4-BE49-F238E27FC236}">
                <a16:creationId xmlns:a16="http://schemas.microsoft.com/office/drawing/2014/main" id="{A30350ED-9A5E-4B64-88BC-23DBA3FFED63}"/>
              </a:ext>
            </a:extLst>
          </p:cNvPr>
          <p:cNvSpPr/>
          <p:nvPr/>
        </p:nvSpPr>
        <p:spPr>
          <a:xfrm>
            <a:off x="1579745" y="236058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3" name="Rectangle 2">
            <a:hlinkClick r:id="" action="ppaction://noaction">
              <a:snd r:embed="rId5" name="il y a trois livres.wav"/>
            </a:hlinkClick>
            <a:extLst>
              <a:ext uri="{FF2B5EF4-FFF2-40B4-BE49-F238E27FC236}">
                <a16:creationId xmlns:a16="http://schemas.microsoft.com/office/drawing/2014/main" id="{BB18773B-61EE-40AB-B585-8E41453212C5}"/>
              </a:ext>
            </a:extLst>
          </p:cNvPr>
          <p:cNvSpPr/>
          <p:nvPr/>
        </p:nvSpPr>
        <p:spPr>
          <a:xfrm>
            <a:off x="1570086" y="2841750"/>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5" name="Rectangle 4">
            <a:hlinkClick r:id="" action="ppaction://noaction">
              <a:snd r:embed="rId6" name="il y a quatre portables.wav"/>
            </a:hlinkClick>
            <a:extLst>
              <a:ext uri="{FF2B5EF4-FFF2-40B4-BE49-F238E27FC236}">
                <a16:creationId xmlns:a16="http://schemas.microsoft.com/office/drawing/2014/main" id="{EE6E5B3B-5C9C-4945-8F72-D850EBFC705B}"/>
              </a:ext>
            </a:extLst>
          </p:cNvPr>
          <p:cNvSpPr/>
          <p:nvPr/>
        </p:nvSpPr>
        <p:spPr>
          <a:xfrm>
            <a:off x="1579745" y="3332307"/>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65" name="Rectangle 64">
            <a:hlinkClick r:id="" action="ppaction://noaction">
              <a:snd r:embed="rId7" name="il y a onze professeurs.wav"/>
            </a:hlinkClick>
            <a:extLst>
              <a:ext uri="{FF2B5EF4-FFF2-40B4-BE49-F238E27FC236}">
                <a16:creationId xmlns:a16="http://schemas.microsoft.com/office/drawing/2014/main" id="{EADA538C-C7AA-4198-BFB7-1A970977C035}"/>
              </a:ext>
            </a:extLst>
          </p:cNvPr>
          <p:cNvSpPr/>
          <p:nvPr/>
        </p:nvSpPr>
        <p:spPr>
          <a:xfrm>
            <a:off x="1570086" y="3820602"/>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67" name="Rectangle 66">
            <a:hlinkClick r:id="" action="ppaction://noaction">
              <a:snd r:embed="rId8" name="il y a dix chiens.wav"/>
            </a:hlinkClick>
            <a:extLst>
              <a:ext uri="{FF2B5EF4-FFF2-40B4-BE49-F238E27FC236}">
                <a16:creationId xmlns:a16="http://schemas.microsoft.com/office/drawing/2014/main" id="{40A4539F-099D-4CD4-9FDC-0DB0A1D28170}"/>
              </a:ext>
            </a:extLst>
          </p:cNvPr>
          <p:cNvSpPr/>
          <p:nvPr/>
        </p:nvSpPr>
        <p:spPr>
          <a:xfrm>
            <a:off x="1579745" y="4280675"/>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69" name="Rectangle 68">
            <a:hlinkClick r:id="" action="ppaction://noaction">
              <a:snd r:embed="rId9" name="il y a un garcon.wav"/>
            </a:hlinkClick>
            <a:extLst>
              <a:ext uri="{FF2B5EF4-FFF2-40B4-BE49-F238E27FC236}">
                <a16:creationId xmlns:a16="http://schemas.microsoft.com/office/drawing/2014/main" id="{4B5556C1-03AB-4F71-91D3-FA0F9EC9748F}"/>
              </a:ext>
            </a:extLst>
          </p:cNvPr>
          <p:cNvSpPr/>
          <p:nvPr/>
        </p:nvSpPr>
        <p:spPr>
          <a:xfrm>
            <a:off x="1581903" y="476877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71" name="Rectangle 70">
            <a:hlinkClick r:id="" action="ppaction://noaction">
              <a:snd r:embed="rId10" name="il y a douze personnes.wav"/>
            </a:hlinkClick>
            <a:extLst>
              <a:ext uri="{FF2B5EF4-FFF2-40B4-BE49-F238E27FC236}">
                <a16:creationId xmlns:a16="http://schemas.microsoft.com/office/drawing/2014/main" id="{32A29B72-4766-4D30-AC5F-AA5EB6ED4763}"/>
              </a:ext>
            </a:extLst>
          </p:cNvPr>
          <p:cNvSpPr/>
          <p:nvPr/>
        </p:nvSpPr>
        <p:spPr>
          <a:xfrm>
            <a:off x="1570086" y="5251441"/>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7</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73" name="Rectangle 72">
            <a:hlinkClick r:id="" action="ppaction://noaction">
              <a:snd r:embed="rId11" name="il y a deux idees v2.wav"/>
            </a:hlinkClick>
            <a:extLst>
              <a:ext uri="{FF2B5EF4-FFF2-40B4-BE49-F238E27FC236}">
                <a16:creationId xmlns:a16="http://schemas.microsoft.com/office/drawing/2014/main" id="{35CABF76-2F96-4010-BACB-A1FF7ABA7CF9}"/>
              </a:ext>
            </a:extLst>
          </p:cNvPr>
          <p:cNvSpPr/>
          <p:nvPr/>
        </p:nvSpPr>
        <p:spPr>
          <a:xfrm>
            <a:off x="1579745" y="5736447"/>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8</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C83DF4AE-C365-4D27-93A6-7FB7E533C13C}"/>
              </a:ext>
            </a:extLst>
          </p:cNvPr>
          <p:cNvGraphicFramePr>
            <a:graphicFrameLocks noGrp="1"/>
          </p:cNvGraphicFramePr>
          <p:nvPr>
            <p:extLst>
              <p:ext uri="{D42A27DB-BD31-4B8C-83A1-F6EECF244321}">
                <p14:modId xmlns:p14="http://schemas.microsoft.com/office/powerpoint/2010/main" val="1767436137"/>
              </p:ext>
            </p:extLst>
          </p:nvPr>
        </p:nvGraphicFramePr>
        <p:xfrm>
          <a:off x="2698495" y="1965018"/>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chemeClr val="accent5">
                              <a:lumMod val="50000"/>
                            </a:schemeClr>
                          </a:solidFill>
                        </a:rPr>
                        <a:t>Say there are these</a:t>
                      </a:r>
                      <a:r>
                        <a:rPr lang="en-GB" sz="2000" b="1" baseline="0" dirty="0">
                          <a:solidFill>
                            <a:schemeClr val="accent5">
                              <a:lumMod val="50000"/>
                            </a:schemeClr>
                          </a:solidFill>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A8D687AF-5FB4-42ED-A536-2EB4973BC3BD}"/>
              </a:ext>
            </a:extLst>
          </p:cNvPr>
          <p:cNvSpPr txBox="1"/>
          <p:nvPr/>
        </p:nvSpPr>
        <p:spPr>
          <a:xfrm>
            <a:off x="162364" y="1204013"/>
            <a:ext cx="9955849" cy="400110"/>
          </a:xfrm>
          <a:prstGeom prst="rect">
            <a:avLst/>
          </a:prstGeom>
          <a:noFill/>
        </p:spPr>
        <p:txBody>
          <a:bodyPr wrap="square" rtlCol="0">
            <a:spAutoFit/>
          </a:bodyPr>
          <a:lstStyle/>
          <a:p>
            <a:r>
              <a:rPr lang="fr-FR" sz="2000">
                <a:solidFill>
                  <a:schemeClr val="accent5">
                    <a:lumMod val="50000"/>
                  </a:schemeClr>
                </a:solidFill>
              </a:rPr>
              <a:t>Il y a quoi? Parle en fran</a:t>
            </a:r>
            <a:r>
              <a:rPr lang="fr-FR" sz="2000">
                <a:solidFill>
                  <a:schemeClr val="accent5">
                    <a:lumMod val="50000"/>
                  </a:schemeClr>
                </a:solidFill>
                <a:latin typeface="Century Gothic" panose="020B0502020202020204" pitchFamily="34" charset="0"/>
                <a:cs typeface="Calibri" panose="020F0502020204030204" pitchFamily="34" charset="0"/>
              </a:rPr>
              <a:t>çais. </a:t>
            </a:r>
            <a:r>
              <a:rPr lang="fr-FR" sz="2000">
                <a:solidFill>
                  <a:schemeClr val="accent5">
                    <a:lumMod val="50000"/>
                  </a:schemeClr>
                </a:solidFill>
              </a:rPr>
              <a:t>Écris en anglais!</a:t>
            </a:r>
          </a:p>
        </p:txBody>
      </p:sp>
      <p:sp>
        <p:nvSpPr>
          <p:cNvPr id="11" name="TextBox 10">
            <a:extLst>
              <a:ext uri="{FF2B5EF4-FFF2-40B4-BE49-F238E27FC236}">
                <a16:creationId xmlns:a16="http://schemas.microsoft.com/office/drawing/2014/main" id="{8A298488-6F64-4C7D-BAB8-6ED1BEB97E1F}"/>
              </a:ext>
            </a:extLst>
          </p:cNvPr>
          <p:cNvSpPr txBox="1"/>
          <p:nvPr/>
        </p:nvSpPr>
        <p:spPr>
          <a:xfrm>
            <a:off x="96948" y="2046927"/>
            <a:ext cx="3007895" cy="523220"/>
          </a:xfrm>
          <a:prstGeom prst="rect">
            <a:avLst/>
          </a:prstGeom>
          <a:noFill/>
        </p:spPr>
        <p:txBody>
          <a:bodyPr wrap="square" rtlCol="0">
            <a:spAutoFit/>
          </a:bodyPr>
          <a:lstStyle/>
          <a:p>
            <a:r>
              <a:rPr lang="fr-FR" sz="2800" b="1" dirty="0">
                <a:solidFill>
                  <a:schemeClr val="accent5">
                    <a:lumMod val="50000"/>
                  </a:schemeClr>
                </a:solidFill>
              </a:rPr>
              <a:t>Partenaire</a:t>
            </a:r>
            <a:r>
              <a:rPr lang="en-GB" sz="2800" b="1" dirty="0">
                <a:solidFill>
                  <a:schemeClr val="accent5">
                    <a:lumMod val="50000"/>
                  </a:schemeClr>
                </a:solidFill>
              </a:rPr>
              <a:t> A</a:t>
            </a:r>
          </a:p>
        </p:txBody>
      </p:sp>
      <p:sp>
        <p:nvSpPr>
          <p:cNvPr id="12" name="TextBox 11">
            <a:extLst>
              <a:ext uri="{FF2B5EF4-FFF2-40B4-BE49-F238E27FC236}">
                <a16:creationId xmlns:a16="http://schemas.microsoft.com/office/drawing/2014/main" id="{753EAD75-5BC6-4735-A9C9-3D33389FD1CA}"/>
              </a:ext>
            </a:extLst>
          </p:cNvPr>
          <p:cNvSpPr txBox="1"/>
          <p:nvPr/>
        </p:nvSpPr>
        <p:spPr>
          <a:xfrm>
            <a:off x="96948" y="1639605"/>
            <a:ext cx="5364480" cy="523220"/>
          </a:xfrm>
          <a:prstGeom prst="rect">
            <a:avLst/>
          </a:prstGeom>
          <a:noFill/>
        </p:spPr>
        <p:txBody>
          <a:bodyPr wrap="square" rtlCol="0">
            <a:spAutoFit/>
          </a:bodyPr>
          <a:lstStyle/>
          <a:p>
            <a:r>
              <a:rPr lang="fr-FR" sz="2800" b="1">
                <a:solidFill>
                  <a:schemeClr val="accent5">
                    <a:lumMod val="50000"/>
                  </a:schemeClr>
                </a:solidFill>
              </a:rPr>
              <a:t>Exemple:</a:t>
            </a:r>
          </a:p>
        </p:txBody>
      </p:sp>
      <p:sp>
        <p:nvSpPr>
          <p:cNvPr id="13" name="TextBox 12">
            <a:extLst>
              <a:ext uri="{FF2B5EF4-FFF2-40B4-BE49-F238E27FC236}">
                <a16:creationId xmlns:a16="http://schemas.microsoft.com/office/drawing/2014/main" id="{48E28823-47CF-4E62-8BC1-45B202589A41}"/>
              </a:ext>
            </a:extLst>
          </p:cNvPr>
          <p:cNvSpPr txBox="1"/>
          <p:nvPr/>
        </p:nvSpPr>
        <p:spPr>
          <a:xfrm>
            <a:off x="3371091" y="2653783"/>
            <a:ext cx="2971800" cy="461665"/>
          </a:xfrm>
          <a:prstGeom prst="rect">
            <a:avLst/>
          </a:prstGeom>
          <a:noFill/>
        </p:spPr>
        <p:txBody>
          <a:bodyPr wrap="square" rtlCol="0">
            <a:spAutoFit/>
          </a:bodyPr>
          <a:lstStyle/>
          <a:p>
            <a:pPr algn="ctr"/>
            <a:r>
              <a:rPr lang="en-GB" sz="2400" dirty="0">
                <a:solidFill>
                  <a:schemeClr val="accent5">
                    <a:lumMod val="50000"/>
                  </a:schemeClr>
                </a:solidFill>
              </a:rPr>
              <a:t>a computer</a:t>
            </a:r>
          </a:p>
        </p:txBody>
      </p:sp>
      <p:sp>
        <p:nvSpPr>
          <p:cNvPr id="14" name="Rounded Rectangular Callout 2">
            <a:extLst>
              <a:ext uri="{FF2B5EF4-FFF2-40B4-BE49-F238E27FC236}">
                <a16:creationId xmlns:a16="http://schemas.microsoft.com/office/drawing/2014/main" id="{023F610C-1F73-4578-8E5A-5DBD8CBC2115}"/>
              </a:ext>
            </a:extLst>
          </p:cNvPr>
          <p:cNvSpPr/>
          <p:nvPr/>
        </p:nvSpPr>
        <p:spPr>
          <a:xfrm>
            <a:off x="323262" y="2783406"/>
            <a:ext cx="2105181" cy="1091309"/>
          </a:xfrm>
          <a:prstGeom prst="wedgeRoundRectCallout">
            <a:avLst>
              <a:gd name="adj1" fmla="val 25919"/>
              <a:gd name="adj2" fmla="val -66963"/>
              <a:gd name="adj3" fmla="val 16667"/>
            </a:avLst>
          </a:prstGeom>
          <a:solidFill>
            <a:schemeClr val="accent1">
              <a:lumMod val="50000"/>
            </a:schemeClr>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987E39D-C84D-47AC-8255-47A3F066F02C}"/>
              </a:ext>
            </a:extLst>
          </p:cNvPr>
          <p:cNvSpPr txBox="1"/>
          <p:nvPr/>
        </p:nvSpPr>
        <p:spPr>
          <a:xfrm>
            <a:off x="375742" y="2896468"/>
            <a:ext cx="197505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fr-FR" sz="2400" b="1" dirty="0">
                <a:solidFill>
                  <a:schemeClr val="bg1"/>
                </a:solidFill>
              </a:rPr>
              <a:t>Il y a un ordinateur.</a:t>
            </a:r>
          </a:p>
        </p:txBody>
      </p:sp>
      <p:sp>
        <p:nvSpPr>
          <p:cNvPr id="16" name="TextBox 15">
            <a:extLst>
              <a:ext uri="{FF2B5EF4-FFF2-40B4-BE49-F238E27FC236}">
                <a16:creationId xmlns:a16="http://schemas.microsoft.com/office/drawing/2014/main" id="{3E3C2EAF-AD40-4889-8ECF-B0FBEB530742}"/>
              </a:ext>
            </a:extLst>
          </p:cNvPr>
          <p:cNvSpPr txBox="1"/>
          <p:nvPr/>
        </p:nvSpPr>
        <p:spPr>
          <a:xfrm>
            <a:off x="217451" y="4451085"/>
            <a:ext cx="3007895" cy="523220"/>
          </a:xfrm>
          <a:prstGeom prst="rect">
            <a:avLst/>
          </a:prstGeom>
          <a:noFill/>
        </p:spPr>
        <p:txBody>
          <a:bodyPr wrap="square" rtlCol="0">
            <a:spAutoFit/>
          </a:bodyPr>
          <a:lstStyle/>
          <a:p>
            <a:r>
              <a:rPr lang="fr-FR" sz="2800" b="1" dirty="0">
                <a:solidFill>
                  <a:schemeClr val="accent5">
                    <a:lumMod val="50000"/>
                  </a:schemeClr>
                </a:solidFill>
              </a:rPr>
              <a:t>Partenaire B</a:t>
            </a:r>
          </a:p>
        </p:txBody>
      </p:sp>
      <p:graphicFrame>
        <p:nvGraphicFramePr>
          <p:cNvPr id="17" name="Table 16">
            <a:extLst>
              <a:ext uri="{FF2B5EF4-FFF2-40B4-BE49-F238E27FC236}">
                <a16:creationId xmlns:a16="http://schemas.microsoft.com/office/drawing/2014/main" id="{3DE6AD63-C8B9-45CB-8F95-847C362B4545}"/>
              </a:ext>
            </a:extLst>
          </p:cNvPr>
          <p:cNvGraphicFramePr>
            <a:graphicFrameLocks noGrp="1"/>
          </p:cNvGraphicFramePr>
          <p:nvPr>
            <p:extLst>
              <p:ext uri="{D42A27DB-BD31-4B8C-83A1-F6EECF244321}">
                <p14:modId xmlns:p14="http://schemas.microsoft.com/office/powerpoint/2010/main" val="3714832533"/>
              </p:ext>
            </p:extLst>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chemeClr val="accent5">
                              <a:lumMod val="50000"/>
                            </a:schemeClr>
                          </a:solidFill>
                        </a:rPr>
                        <a:t>Say there are these</a:t>
                      </a:r>
                      <a:r>
                        <a:rPr lang="en-GB" sz="2000" b="1" baseline="0" dirty="0">
                          <a:solidFill>
                            <a:schemeClr val="accent5">
                              <a:lumMod val="50000"/>
                            </a:schemeClr>
                          </a:solidFill>
                        </a:rPr>
                        <a:t> </a:t>
                      </a:r>
                      <a:r>
                        <a:rPr lang="en-GB" sz="2000" b="1" dirty="0">
                          <a:solidFill>
                            <a:schemeClr val="accent5">
                              <a:lumMod val="50000"/>
                            </a:schemeClr>
                          </a:solidFill>
                        </a:rPr>
                        <a:t>things</a:t>
                      </a:r>
                    </a:p>
                    <a:p>
                      <a:pPr algn="ctr"/>
                      <a:r>
                        <a:rPr lang="en-GB" sz="2000" b="1" i="1" dirty="0" err="1">
                          <a:solidFill>
                            <a:schemeClr val="accent5">
                              <a:lumMod val="50000"/>
                            </a:schemeClr>
                          </a:solidFill>
                        </a:rPr>
                        <a:t>il</a:t>
                      </a:r>
                      <a:r>
                        <a:rPr lang="en-GB" sz="2000" b="1" i="1" dirty="0">
                          <a:solidFill>
                            <a:schemeClr val="accent5">
                              <a:lumMod val="50000"/>
                            </a:schemeClr>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72AF4260-AB16-421E-81B3-F0BFC145239C}"/>
              </a:ext>
            </a:extLst>
          </p:cNvPr>
          <p:cNvSpPr txBox="1"/>
          <p:nvPr/>
        </p:nvSpPr>
        <p:spPr>
          <a:xfrm>
            <a:off x="7366296" y="5053341"/>
            <a:ext cx="2971800" cy="461665"/>
          </a:xfrm>
          <a:prstGeom prst="rect">
            <a:avLst/>
          </a:prstGeom>
          <a:noFill/>
        </p:spPr>
        <p:txBody>
          <a:bodyPr wrap="square" rtlCol="0">
            <a:spAutoFit/>
          </a:bodyPr>
          <a:lstStyle/>
          <a:p>
            <a:pPr algn="ctr"/>
            <a:r>
              <a:rPr lang="en-GB" sz="2400" dirty="0">
                <a:solidFill>
                  <a:schemeClr val="accent5">
                    <a:lumMod val="50000"/>
                  </a:schemeClr>
                </a:solidFill>
              </a:rPr>
              <a:t>a computer</a:t>
            </a:r>
          </a:p>
        </p:txBody>
      </p:sp>
      <p:sp>
        <p:nvSpPr>
          <p:cNvPr id="19" name="Rounded Rectangle 3">
            <a:extLst>
              <a:ext uri="{FF2B5EF4-FFF2-40B4-BE49-F238E27FC236}">
                <a16:creationId xmlns:a16="http://schemas.microsoft.com/office/drawing/2014/main" id="{E00906E5-B0F1-44CC-89C6-1F3736343702}"/>
              </a:ext>
            </a:extLst>
          </p:cNvPr>
          <p:cNvSpPr/>
          <p:nvPr/>
        </p:nvSpPr>
        <p:spPr>
          <a:xfrm>
            <a:off x="10009383" y="4842247"/>
            <a:ext cx="1765005" cy="1052623"/>
          </a:xfrm>
          <a:prstGeom prst="roundRect">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Partner B écrit…</a:t>
            </a:r>
          </a:p>
        </p:txBody>
      </p:sp>
      <p:sp>
        <p:nvSpPr>
          <p:cNvPr id="20" name="Rounded Rectangular Callout 35">
            <a:extLst>
              <a:ext uri="{FF2B5EF4-FFF2-40B4-BE49-F238E27FC236}">
                <a16:creationId xmlns:a16="http://schemas.microsoft.com/office/drawing/2014/main" id="{712FAB6C-A7A3-4346-B415-75042D21029A}"/>
              </a:ext>
            </a:extLst>
          </p:cNvPr>
          <p:cNvSpPr/>
          <p:nvPr/>
        </p:nvSpPr>
        <p:spPr>
          <a:xfrm>
            <a:off x="323262" y="5127675"/>
            <a:ext cx="2105181" cy="1052624"/>
          </a:xfrm>
          <a:prstGeom prst="wedgeRoundRectCallout">
            <a:avLst>
              <a:gd name="adj1" fmla="val 25919"/>
              <a:gd name="adj2" fmla="val -66963"/>
              <a:gd name="adj3" fmla="val 16667"/>
            </a:avLst>
          </a:prstGeom>
          <a:solidFill>
            <a:schemeClr val="accent1">
              <a:lumMod val="50000"/>
            </a:schemeClr>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4147DFC-5F24-4B9D-9926-402F40619C6F}"/>
              </a:ext>
            </a:extLst>
          </p:cNvPr>
          <p:cNvSpPr txBox="1"/>
          <p:nvPr/>
        </p:nvSpPr>
        <p:spPr>
          <a:xfrm>
            <a:off x="676433" y="5239255"/>
            <a:ext cx="1473730" cy="830997"/>
          </a:xfrm>
          <a:prstGeom prst="rect">
            <a:avLst/>
          </a:prstGeom>
          <a:noFill/>
          <a:effectLst>
            <a:outerShdw blurRad="50800" dist="38100" dir="5400000" algn="t" rotWithShape="0">
              <a:prstClr val="black">
                <a:alpha val="40000"/>
              </a:prstClr>
            </a:outerShdw>
          </a:effectLst>
        </p:spPr>
        <p:txBody>
          <a:bodyPr wrap="square" rtlCol="0">
            <a:spAutoFit/>
          </a:bodyPr>
          <a:lstStyle/>
          <a:p>
            <a:r>
              <a:rPr lang="fr-FR" sz="2400" b="1" dirty="0">
                <a:solidFill>
                  <a:schemeClr val="bg1"/>
                </a:solidFill>
              </a:rPr>
              <a:t>Il y a un garçon.</a:t>
            </a:r>
          </a:p>
        </p:txBody>
      </p:sp>
      <p:sp>
        <p:nvSpPr>
          <p:cNvPr id="22" name="TextBox 21">
            <a:extLst>
              <a:ext uri="{FF2B5EF4-FFF2-40B4-BE49-F238E27FC236}">
                <a16:creationId xmlns:a16="http://schemas.microsoft.com/office/drawing/2014/main" id="{192B8D62-3189-44B9-AC80-2A3E5B83792E}"/>
              </a:ext>
            </a:extLst>
          </p:cNvPr>
          <p:cNvSpPr txBox="1"/>
          <p:nvPr/>
        </p:nvSpPr>
        <p:spPr>
          <a:xfrm>
            <a:off x="3219050" y="5053342"/>
            <a:ext cx="2971800" cy="461665"/>
          </a:xfrm>
          <a:prstGeom prst="rect">
            <a:avLst/>
          </a:prstGeom>
          <a:noFill/>
        </p:spPr>
        <p:txBody>
          <a:bodyPr wrap="square" rtlCol="0">
            <a:spAutoFit/>
          </a:bodyPr>
          <a:lstStyle/>
          <a:p>
            <a:pPr algn="ctr"/>
            <a:r>
              <a:rPr lang="en-GB" sz="2400" dirty="0">
                <a:solidFill>
                  <a:schemeClr val="accent5">
                    <a:lumMod val="50000"/>
                  </a:schemeClr>
                </a:solidFill>
              </a:rPr>
              <a:t>a boy</a:t>
            </a:r>
          </a:p>
        </p:txBody>
      </p:sp>
      <p:sp>
        <p:nvSpPr>
          <p:cNvPr id="23" name="TextBox 22">
            <a:extLst>
              <a:ext uri="{FF2B5EF4-FFF2-40B4-BE49-F238E27FC236}">
                <a16:creationId xmlns:a16="http://schemas.microsoft.com/office/drawing/2014/main" id="{4395DABC-7FCF-46EA-8C69-1B617CF963CB}"/>
              </a:ext>
            </a:extLst>
          </p:cNvPr>
          <p:cNvSpPr txBox="1"/>
          <p:nvPr/>
        </p:nvSpPr>
        <p:spPr>
          <a:xfrm>
            <a:off x="7244813" y="2661810"/>
            <a:ext cx="2971800" cy="461665"/>
          </a:xfrm>
          <a:prstGeom prst="rect">
            <a:avLst/>
          </a:prstGeom>
          <a:noFill/>
        </p:spPr>
        <p:txBody>
          <a:bodyPr wrap="square" rtlCol="0">
            <a:spAutoFit/>
          </a:bodyPr>
          <a:lstStyle/>
          <a:p>
            <a:pPr algn="ctr"/>
            <a:r>
              <a:rPr lang="en-GB" sz="2400" dirty="0">
                <a:solidFill>
                  <a:schemeClr val="accent5">
                    <a:lumMod val="50000"/>
                  </a:schemeClr>
                </a:solidFill>
              </a:rPr>
              <a:t>a boy</a:t>
            </a:r>
          </a:p>
        </p:txBody>
      </p:sp>
      <p:sp>
        <p:nvSpPr>
          <p:cNvPr id="24" name="Rounded Rectangle 39">
            <a:extLst>
              <a:ext uri="{FF2B5EF4-FFF2-40B4-BE49-F238E27FC236}">
                <a16:creationId xmlns:a16="http://schemas.microsoft.com/office/drawing/2014/main" id="{40154113-0D3B-4112-92FA-3F05BBF6C6AD}"/>
              </a:ext>
            </a:extLst>
          </p:cNvPr>
          <p:cNvSpPr/>
          <p:nvPr/>
        </p:nvSpPr>
        <p:spPr>
          <a:xfrm>
            <a:off x="10009383" y="2463057"/>
            <a:ext cx="1765005" cy="1052623"/>
          </a:xfrm>
          <a:prstGeom prst="roundRect">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Partner A écrit…</a:t>
            </a:r>
          </a:p>
        </p:txBody>
      </p:sp>
      <p:sp>
        <p:nvSpPr>
          <p:cNvPr id="25" name="Oval 24">
            <a:extLst>
              <a:ext uri="{FF2B5EF4-FFF2-40B4-BE49-F238E27FC236}">
                <a16:creationId xmlns:a16="http://schemas.microsoft.com/office/drawing/2014/main" id="{DA109A21-B10F-46BD-835F-105C2822C820}"/>
              </a:ext>
            </a:extLst>
          </p:cNvPr>
          <p:cNvSpPr/>
          <p:nvPr/>
        </p:nvSpPr>
        <p:spPr>
          <a:xfrm>
            <a:off x="3760321" y="2563868"/>
            <a:ext cx="2193340" cy="70509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5D8DE42F-AE73-483D-877D-E995EFC138DD}"/>
              </a:ext>
            </a:extLst>
          </p:cNvPr>
          <p:cNvCxnSpPr/>
          <p:nvPr/>
        </p:nvCxnSpPr>
        <p:spPr>
          <a:xfrm flipH="1">
            <a:off x="2740028" y="3077610"/>
            <a:ext cx="1132068" cy="400233"/>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3F39442-D84F-49B2-90B9-BCFA4B9A8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296" y="5085640"/>
            <a:ext cx="442339" cy="397068"/>
          </a:xfrm>
          <a:prstGeom prst="rect">
            <a:avLst/>
          </a:prstGeom>
        </p:spPr>
      </p:pic>
      <p:sp>
        <p:nvSpPr>
          <p:cNvPr id="28" name="Oval 27">
            <a:extLst>
              <a:ext uri="{FF2B5EF4-FFF2-40B4-BE49-F238E27FC236}">
                <a16:creationId xmlns:a16="http://schemas.microsoft.com/office/drawing/2014/main" id="{AE30F21E-782A-4D54-8725-5F3F48F71F77}"/>
              </a:ext>
            </a:extLst>
          </p:cNvPr>
          <p:cNvSpPr/>
          <p:nvPr/>
        </p:nvSpPr>
        <p:spPr>
          <a:xfrm>
            <a:off x="3694930" y="4943695"/>
            <a:ext cx="2193340" cy="70509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E9551ABC-64BF-4BD3-ACE1-F8D5156418CD}"/>
              </a:ext>
            </a:extLst>
          </p:cNvPr>
          <p:cNvCxnSpPr/>
          <p:nvPr/>
        </p:nvCxnSpPr>
        <p:spPr>
          <a:xfrm flipH="1">
            <a:off x="2704010" y="5448669"/>
            <a:ext cx="1132068" cy="400233"/>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700854D-0EAD-4C80-ACB1-E7ACCEBC9D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297" y="2717879"/>
            <a:ext cx="442339" cy="397068"/>
          </a:xfrm>
          <a:prstGeom prst="rect">
            <a:avLst/>
          </a:prstGeom>
        </p:spPr>
      </p:pic>
    </p:spTree>
    <p:extLst>
      <p:ext uri="{BB962C8B-B14F-4D97-AF65-F5344CB8AC3E}">
        <p14:creationId xmlns:p14="http://schemas.microsoft.com/office/powerpoint/2010/main" val="4825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22" presetClass="entr" presetSubtype="8" fill="hold" grpId="0" nodeType="withEffect">
                                  <p:stCondLst>
                                    <p:cond delay="0"/>
                                  </p:stCondLst>
                                  <p:iterate type="lt">
                                    <p:tmPct val="10000"/>
                                  </p:iterate>
                                  <p:childTnLst>
                                    <p:set>
                                      <p:cBhvr>
                                        <p:cTn id="30" dur="1" fill="hold">
                                          <p:stCondLst>
                                            <p:cond delay="0"/>
                                          </p:stCondLst>
                                        </p:cTn>
                                        <p:tgtEl>
                                          <p:spTgt spid="18"/>
                                        </p:tgtEl>
                                        <p:attrNameLst>
                                          <p:attrName>style.visibility</p:attrName>
                                        </p:attrNameLst>
                                      </p:cBhvr>
                                      <p:to>
                                        <p:strVal val="visible"/>
                                      </p:to>
                                    </p:set>
                                    <p:animEffect transition="in" filter="wipe(left)">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22" presetClass="entr" presetSubtype="8" fill="hold" grpId="0" nodeType="withEffect">
                                  <p:stCondLst>
                                    <p:cond delay="0"/>
                                  </p:stCondLst>
                                  <p:iterate type="lt">
                                    <p:tmPct val="1000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19" grpId="0" animBg="1"/>
      <p:bldP spid="20" grpId="0" animBg="1"/>
      <p:bldP spid="21" grpId="0"/>
      <p:bldP spid="23" grpId="0"/>
      <p:bldP spid="24" grpId="0" animBg="1"/>
      <p:bldP spid="25"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83965" cy="707849"/>
          </a:xfrm>
        </p:spPr>
        <p:txBody>
          <a:bodyPr>
            <a:noAutofit/>
          </a:bodyPr>
          <a:lstStyle/>
          <a:p>
            <a:r>
              <a:rPr lang="en-GB" sz="3600" b="1" dirty="0">
                <a:solidFill>
                  <a:schemeClr val="bg1"/>
                </a:solidFill>
              </a:rPr>
              <a:t>Role-cards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A63DDCB4-0E4F-1BD4-D80E-6B5E2F61656A}"/>
              </a:ext>
            </a:extLst>
          </p:cNvPr>
          <p:cNvSpPr txBox="1"/>
          <p:nvPr/>
        </p:nvSpPr>
        <p:spPr>
          <a:xfrm>
            <a:off x="122500" y="1336004"/>
            <a:ext cx="3657600" cy="400110"/>
          </a:xfrm>
          <a:prstGeom prst="rect">
            <a:avLst/>
          </a:prstGeom>
          <a:noFill/>
        </p:spPr>
        <p:txBody>
          <a:bodyPr wrap="square" rtlCol="0">
            <a:spAutoFit/>
          </a:bodyPr>
          <a:lstStyle/>
          <a:p>
            <a:pPr algn="l"/>
            <a:r>
              <a:rPr lang="fr-FR" sz="2000" dirty="0">
                <a:solidFill>
                  <a:schemeClr val="accent5">
                    <a:lumMod val="50000"/>
                  </a:schemeClr>
                </a:solidFill>
              </a:rPr>
              <a:t>Partenaire A</a:t>
            </a:r>
          </a:p>
        </p:txBody>
      </p:sp>
      <p:graphicFrame>
        <p:nvGraphicFramePr>
          <p:cNvPr id="12" name="Table 11">
            <a:extLst>
              <a:ext uri="{FF2B5EF4-FFF2-40B4-BE49-F238E27FC236}">
                <a16:creationId xmlns:a16="http://schemas.microsoft.com/office/drawing/2014/main" id="{65BC8CD1-64E9-F7B9-0F6C-C6FE5A24A777}"/>
              </a:ext>
            </a:extLst>
          </p:cNvPr>
          <p:cNvGraphicFramePr>
            <a:graphicFrameLocks noGrp="1"/>
          </p:cNvGraphicFramePr>
          <p:nvPr>
            <p:extLst>
              <p:ext uri="{D42A27DB-BD31-4B8C-83A1-F6EECF244321}">
                <p14:modId xmlns:p14="http://schemas.microsoft.com/office/powerpoint/2010/main" val="2589895617"/>
              </p:ext>
            </p:extLst>
          </p:nvPr>
        </p:nvGraphicFramePr>
        <p:xfrm>
          <a:off x="122500" y="1898942"/>
          <a:ext cx="5946332" cy="4044661"/>
        </p:xfrm>
        <a:graphic>
          <a:graphicData uri="http://schemas.openxmlformats.org/drawingml/2006/table">
            <a:tbl>
              <a:tblPr firstRow="1" bandRow="1">
                <a:tableStyleId>{5940675A-B579-460E-94D1-54222C63F5DA}</a:tableStyleId>
              </a:tblPr>
              <a:tblGrid>
                <a:gridCol w="2904193">
                  <a:extLst>
                    <a:ext uri="{9D8B030D-6E8A-4147-A177-3AD203B41FA5}">
                      <a16:colId xmlns:a16="http://schemas.microsoft.com/office/drawing/2014/main" val="20000"/>
                    </a:ext>
                  </a:extLst>
                </a:gridCol>
                <a:gridCol w="3042139">
                  <a:extLst>
                    <a:ext uri="{9D8B030D-6E8A-4147-A177-3AD203B41FA5}">
                      <a16:colId xmlns:a16="http://schemas.microsoft.com/office/drawing/2014/main" val="20001"/>
                    </a:ext>
                  </a:extLst>
                </a:gridCol>
              </a:tblGrid>
              <a:tr h="974261">
                <a:tc>
                  <a:txBody>
                    <a:bodyPr/>
                    <a:lstStyle/>
                    <a:p>
                      <a:pPr algn="ctr"/>
                      <a:r>
                        <a:rPr lang="en-GB" sz="1900" b="1" dirty="0">
                          <a:solidFill>
                            <a:srgbClr val="104F75"/>
                          </a:solidFill>
                        </a:rPr>
                        <a:t>Say there are these</a:t>
                      </a:r>
                      <a:r>
                        <a:rPr lang="en-GB" sz="1900" b="1" baseline="0" dirty="0">
                          <a:solidFill>
                            <a:srgbClr val="104F75"/>
                          </a:solidFill>
                        </a:rPr>
                        <a:t> </a:t>
                      </a:r>
                      <a:r>
                        <a:rPr lang="en-GB" sz="1900" b="1" dirty="0">
                          <a:solidFill>
                            <a:srgbClr val="104F75"/>
                          </a:solidFill>
                        </a:rPr>
                        <a:t>things</a:t>
                      </a:r>
                    </a:p>
                    <a:p>
                      <a:pPr algn="ctr"/>
                      <a:r>
                        <a:rPr lang="fr-FR" sz="1900" b="1" i="1" noProof="0" dirty="0">
                          <a:solidFill>
                            <a:srgbClr val="104F75"/>
                          </a:solidFill>
                        </a:rPr>
                        <a:t>il y a ...</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1900" b="1" dirty="0">
                          <a:solidFill>
                            <a:srgbClr val="104F75"/>
                          </a:solidFill>
                        </a:rPr>
                        <a:t>Write here what your partner</a:t>
                      </a:r>
                      <a:r>
                        <a:rPr lang="en-GB" sz="1900" b="1" baseline="0" dirty="0">
                          <a:solidFill>
                            <a:srgbClr val="104F75"/>
                          </a:solidFill>
                        </a:rPr>
                        <a:t> says there is</a:t>
                      </a:r>
                      <a:endParaRPr lang="en-GB" sz="1900" b="1" dirty="0">
                        <a:solidFill>
                          <a:srgbClr val="104F75"/>
                        </a:solidFill>
                      </a:endParaRP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83800">
                <a:tc>
                  <a:txBody>
                    <a:bodyPr/>
                    <a:lstStyle/>
                    <a:p>
                      <a:r>
                        <a:rPr lang="en-GB" sz="1900" dirty="0">
                          <a:solidFill>
                            <a:srgbClr val="104F75"/>
                          </a:solidFill>
                        </a:rPr>
                        <a:t>1) a computer</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1)</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83800">
                <a:tc>
                  <a:txBody>
                    <a:bodyPr/>
                    <a:lstStyle/>
                    <a:p>
                      <a:r>
                        <a:rPr lang="en-GB" sz="1900" dirty="0">
                          <a:solidFill>
                            <a:srgbClr val="104F75"/>
                          </a:solidFill>
                        </a:rPr>
                        <a:t>2) a house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2)</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83800">
                <a:tc>
                  <a:txBody>
                    <a:bodyPr/>
                    <a:lstStyle/>
                    <a:p>
                      <a:r>
                        <a:rPr lang="en-GB" sz="1900" dirty="0">
                          <a:solidFill>
                            <a:srgbClr val="104F75"/>
                          </a:solidFill>
                        </a:rPr>
                        <a:t>3) twelve cars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3)</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83800">
                <a:tc>
                  <a:txBody>
                    <a:bodyPr/>
                    <a:lstStyle/>
                    <a:p>
                      <a:r>
                        <a:rPr lang="en-GB" sz="1900" dirty="0">
                          <a:solidFill>
                            <a:srgbClr val="104F75"/>
                          </a:solidFill>
                        </a:rPr>
                        <a:t>4) five boys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4)</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83800">
                <a:tc>
                  <a:txBody>
                    <a:bodyPr/>
                    <a:lstStyle/>
                    <a:p>
                      <a:r>
                        <a:rPr lang="en-GB" sz="1900" dirty="0">
                          <a:solidFill>
                            <a:srgbClr val="104F75"/>
                          </a:solidFill>
                        </a:rPr>
                        <a:t>5) three shops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5)</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83800">
                <a:tc>
                  <a:txBody>
                    <a:bodyPr/>
                    <a:lstStyle/>
                    <a:p>
                      <a:r>
                        <a:rPr lang="en-GB" sz="1900" dirty="0">
                          <a:solidFill>
                            <a:srgbClr val="104F75"/>
                          </a:solidFill>
                        </a:rPr>
                        <a:t>6) ten men</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6)</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83800">
                <a:tc>
                  <a:txBody>
                    <a:bodyPr/>
                    <a:lstStyle/>
                    <a:p>
                      <a:r>
                        <a:rPr lang="en-GB" sz="1900" dirty="0">
                          <a:solidFill>
                            <a:srgbClr val="104F75"/>
                          </a:solidFill>
                        </a:rPr>
                        <a:t>7) two people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7)</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83800">
                <a:tc>
                  <a:txBody>
                    <a:bodyPr/>
                    <a:lstStyle/>
                    <a:p>
                      <a:r>
                        <a:rPr lang="en-GB" sz="1900" dirty="0">
                          <a:solidFill>
                            <a:srgbClr val="104F75"/>
                          </a:solidFill>
                        </a:rPr>
                        <a:t>8) four girls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8)</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649E0BE6-418D-FEB0-4AB9-1A1932E82DA0}"/>
              </a:ext>
            </a:extLst>
          </p:cNvPr>
          <p:cNvSpPr txBox="1"/>
          <p:nvPr/>
        </p:nvSpPr>
        <p:spPr>
          <a:xfrm>
            <a:off x="6096000" y="1336004"/>
            <a:ext cx="3657600" cy="400110"/>
          </a:xfrm>
          <a:prstGeom prst="rect">
            <a:avLst/>
          </a:prstGeom>
          <a:noFill/>
        </p:spPr>
        <p:txBody>
          <a:bodyPr wrap="square" rtlCol="0">
            <a:spAutoFit/>
          </a:bodyPr>
          <a:lstStyle/>
          <a:p>
            <a:pPr algn="l"/>
            <a:r>
              <a:rPr lang="fr-FR" sz="2000" dirty="0">
                <a:solidFill>
                  <a:schemeClr val="accent5">
                    <a:lumMod val="50000"/>
                  </a:schemeClr>
                </a:solidFill>
              </a:rPr>
              <a:t>Partenaire B</a:t>
            </a:r>
          </a:p>
        </p:txBody>
      </p:sp>
      <p:graphicFrame>
        <p:nvGraphicFramePr>
          <p:cNvPr id="14" name="Table 13">
            <a:extLst>
              <a:ext uri="{FF2B5EF4-FFF2-40B4-BE49-F238E27FC236}">
                <a16:creationId xmlns:a16="http://schemas.microsoft.com/office/drawing/2014/main" id="{0AFA0239-81C8-9EE2-C2FC-EC32F87F3A8B}"/>
              </a:ext>
            </a:extLst>
          </p:cNvPr>
          <p:cNvGraphicFramePr>
            <a:graphicFrameLocks noGrp="1"/>
          </p:cNvGraphicFramePr>
          <p:nvPr>
            <p:extLst>
              <p:ext uri="{D42A27DB-BD31-4B8C-83A1-F6EECF244321}">
                <p14:modId xmlns:p14="http://schemas.microsoft.com/office/powerpoint/2010/main" val="881968201"/>
              </p:ext>
            </p:extLst>
          </p:nvPr>
        </p:nvGraphicFramePr>
        <p:xfrm>
          <a:off x="6191170" y="1898942"/>
          <a:ext cx="5878330" cy="4044661"/>
        </p:xfrm>
        <a:graphic>
          <a:graphicData uri="http://schemas.openxmlformats.org/drawingml/2006/table">
            <a:tbl>
              <a:tblPr firstRow="1" bandRow="1">
                <a:tableStyleId>{5940675A-B579-460E-94D1-54222C63F5DA}</a:tableStyleId>
              </a:tblPr>
              <a:tblGrid>
                <a:gridCol w="2930732">
                  <a:extLst>
                    <a:ext uri="{9D8B030D-6E8A-4147-A177-3AD203B41FA5}">
                      <a16:colId xmlns:a16="http://schemas.microsoft.com/office/drawing/2014/main" val="20000"/>
                    </a:ext>
                  </a:extLst>
                </a:gridCol>
                <a:gridCol w="2947598">
                  <a:extLst>
                    <a:ext uri="{9D8B030D-6E8A-4147-A177-3AD203B41FA5}">
                      <a16:colId xmlns:a16="http://schemas.microsoft.com/office/drawing/2014/main" val="20001"/>
                    </a:ext>
                  </a:extLst>
                </a:gridCol>
              </a:tblGrid>
              <a:tr h="974261">
                <a:tc>
                  <a:txBody>
                    <a:bodyPr/>
                    <a:lstStyle/>
                    <a:p>
                      <a:pPr algn="ctr"/>
                      <a:r>
                        <a:rPr lang="en-GB" sz="1900" b="1" dirty="0">
                          <a:solidFill>
                            <a:srgbClr val="104F75"/>
                          </a:solidFill>
                        </a:rPr>
                        <a:t>Say there are these</a:t>
                      </a:r>
                      <a:r>
                        <a:rPr lang="en-GB" sz="1900" b="1" baseline="0" dirty="0">
                          <a:solidFill>
                            <a:srgbClr val="104F75"/>
                          </a:solidFill>
                        </a:rPr>
                        <a:t> </a:t>
                      </a:r>
                      <a:r>
                        <a:rPr lang="en-GB" sz="1900" b="1" dirty="0">
                          <a:solidFill>
                            <a:srgbClr val="104F75"/>
                          </a:solidFill>
                        </a:rPr>
                        <a:t>things</a:t>
                      </a:r>
                    </a:p>
                    <a:p>
                      <a:pPr algn="ctr"/>
                      <a:r>
                        <a:rPr lang="fr-FR" sz="1900" b="1" i="1" noProof="0" dirty="0">
                          <a:solidFill>
                            <a:srgbClr val="104F75"/>
                          </a:solidFill>
                        </a:rPr>
                        <a:t>il y a ...</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1900" b="1" dirty="0">
                          <a:solidFill>
                            <a:srgbClr val="104F75"/>
                          </a:solidFill>
                        </a:rPr>
                        <a:t>Write here what your partner</a:t>
                      </a:r>
                      <a:r>
                        <a:rPr lang="en-GB" sz="1900" b="1" baseline="0" dirty="0">
                          <a:solidFill>
                            <a:srgbClr val="104F75"/>
                          </a:solidFill>
                        </a:rPr>
                        <a:t> says there is</a:t>
                      </a:r>
                      <a:endParaRPr lang="en-GB" sz="1900" b="1" dirty="0">
                        <a:solidFill>
                          <a:srgbClr val="104F75"/>
                        </a:solidFill>
                      </a:endParaRP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83800">
                <a:tc>
                  <a:txBody>
                    <a:bodyPr/>
                    <a:lstStyle/>
                    <a:p>
                      <a:r>
                        <a:rPr lang="en-GB" sz="1900" dirty="0">
                          <a:solidFill>
                            <a:srgbClr val="104F75"/>
                          </a:solidFill>
                        </a:rPr>
                        <a:t>1) a boy</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1)</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83800">
                <a:tc>
                  <a:txBody>
                    <a:bodyPr/>
                    <a:lstStyle/>
                    <a:p>
                      <a:r>
                        <a:rPr lang="en-GB" sz="1900" dirty="0">
                          <a:solidFill>
                            <a:srgbClr val="104F75"/>
                          </a:solidFill>
                        </a:rPr>
                        <a:t>2) four cars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2)</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83800">
                <a:tc>
                  <a:txBody>
                    <a:bodyPr/>
                    <a:lstStyle/>
                    <a:p>
                      <a:r>
                        <a:rPr lang="en-GB" sz="1900" dirty="0">
                          <a:solidFill>
                            <a:srgbClr val="104F75"/>
                          </a:solidFill>
                        </a:rPr>
                        <a:t>3) two girls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3)</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83800">
                <a:tc>
                  <a:txBody>
                    <a:bodyPr/>
                    <a:lstStyle/>
                    <a:p>
                      <a:r>
                        <a:rPr lang="en-GB" sz="1900" dirty="0">
                          <a:solidFill>
                            <a:srgbClr val="104F75"/>
                          </a:solidFill>
                        </a:rPr>
                        <a:t>4) seven computers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4)</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83800">
                <a:tc>
                  <a:txBody>
                    <a:bodyPr/>
                    <a:lstStyle/>
                    <a:p>
                      <a:r>
                        <a:rPr lang="en-GB" sz="1900" dirty="0">
                          <a:solidFill>
                            <a:srgbClr val="104F75"/>
                          </a:solidFill>
                        </a:rPr>
                        <a:t>5) nine people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5)</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83800">
                <a:tc>
                  <a:txBody>
                    <a:bodyPr/>
                    <a:lstStyle/>
                    <a:p>
                      <a:r>
                        <a:rPr lang="en-GB" sz="1900" dirty="0">
                          <a:solidFill>
                            <a:srgbClr val="104F75"/>
                          </a:solidFill>
                        </a:rPr>
                        <a:t>6) five shops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6)</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83800">
                <a:tc>
                  <a:txBody>
                    <a:bodyPr/>
                    <a:lstStyle/>
                    <a:p>
                      <a:r>
                        <a:rPr lang="en-GB" sz="1900" dirty="0">
                          <a:solidFill>
                            <a:srgbClr val="104F75"/>
                          </a:solidFill>
                        </a:rPr>
                        <a:t>7) a window</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7)</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83800">
                <a:tc>
                  <a:txBody>
                    <a:bodyPr/>
                    <a:lstStyle/>
                    <a:p>
                      <a:r>
                        <a:rPr lang="en-GB" sz="1900" dirty="0">
                          <a:solidFill>
                            <a:srgbClr val="104F75"/>
                          </a:solidFill>
                        </a:rPr>
                        <a:t>8) two houses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104F75"/>
                          </a:solidFill>
                        </a:rPr>
                        <a:t>8)</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03566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A167E4E-7809-4820-AEDA-8DF35F16A8AC}"/>
              </a:ext>
            </a:extLst>
          </p:cNvPr>
          <p:cNvGraphicFramePr>
            <a:graphicFrameLocks noGrp="1"/>
          </p:cNvGraphicFramePr>
          <p:nvPr>
            <p:extLst>
              <p:ext uri="{D42A27DB-BD31-4B8C-83A1-F6EECF244321}">
                <p14:modId xmlns:p14="http://schemas.microsoft.com/office/powerpoint/2010/main" val="1465399678"/>
              </p:ext>
            </p:extLst>
          </p:nvPr>
        </p:nvGraphicFramePr>
        <p:xfrm>
          <a:off x="562963"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104F75"/>
                          </a:solidFill>
                        </a:rPr>
                        <a:t>Say there are these</a:t>
                      </a:r>
                      <a:r>
                        <a:rPr lang="en-GB" sz="2000" b="1" baseline="0" dirty="0">
                          <a:solidFill>
                            <a:srgbClr val="104F75"/>
                          </a:solidFill>
                        </a:rPr>
                        <a:t> </a:t>
                      </a:r>
                      <a:r>
                        <a:rPr lang="en-GB" sz="2000" b="1" dirty="0">
                          <a:solidFill>
                            <a:srgbClr val="104F75"/>
                          </a:solidFill>
                        </a:rPr>
                        <a:t>things</a:t>
                      </a:r>
                    </a:p>
                    <a:p>
                      <a:pPr algn="ctr"/>
                      <a:r>
                        <a:rPr lang="fr-FR" sz="2000" b="1" i="1" noProof="0" dirty="0">
                          <a:solidFill>
                            <a:srgbClr val="104F75"/>
                          </a:solidFill>
                        </a:rPr>
                        <a:t>il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04F75"/>
                          </a:solidFill>
                        </a:rPr>
                        <a:t>Write here what your partner</a:t>
                      </a:r>
                      <a:r>
                        <a:rPr lang="en-GB" sz="2000" b="1" baseline="0" dirty="0">
                          <a:solidFill>
                            <a:srgbClr val="104F75"/>
                          </a:solidFill>
                        </a:rPr>
                        <a:t> says there is</a:t>
                      </a:r>
                      <a:endParaRPr lang="en-GB" sz="2000" b="1"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104F7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dirty="0">
                          <a:solidFill>
                            <a:srgbClr val="104F75"/>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dirty="0">
                          <a:solidFill>
                            <a:srgbClr val="104F75"/>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dirty="0">
                          <a:solidFill>
                            <a:srgbClr val="104F75"/>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dirty="0">
                          <a:solidFill>
                            <a:srgbClr val="104F75"/>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dirty="0">
                          <a:solidFill>
                            <a:srgbClr val="104F75"/>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dirty="0">
                          <a:solidFill>
                            <a:srgbClr val="104F75"/>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dirty="0">
                          <a:solidFill>
                            <a:srgbClr val="104F75"/>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04F75"/>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83965" cy="707849"/>
          </a:xfrm>
        </p:spPr>
        <p:txBody>
          <a:bodyPr>
            <a:noAutofit/>
          </a:bodyPr>
          <a:lstStyle/>
          <a:p>
            <a:r>
              <a:rPr lang="fr-FR" sz="3600" b="1" dirty="0">
                <a:solidFill>
                  <a:schemeClr val="bg1"/>
                </a:solidFill>
              </a:rPr>
              <a:t>Réponses - Partenaire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pSp>
        <p:nvGrpSpPr>
          <p:cNvPr id="10" name="Group 9">
            <a:extLst>
              <a:ext uri="{FF2B5EF4-FFF2-40B4-BE49-F238E27FC236}">
                <a16:creationId xmlns:a16="http://schemas.microsoft.com/office/drawing/2014/main" id="{6AABFE00-932F-43B0-8C38-95965C230794}"/>
              </a:ext>
            </a:extLst>
          </p:cNvPr>
          <p:cNvGrpSpPr/>
          <p:nvPr/>
        </p:nvGrpSpPr>
        <p:grpSpPr>
          <a:xfrm>
            <a:off x="1163054" y="2381942"/>
            <a:ext cx="3859255" cy="3885003"/>
            <a:chOff x="2669317" y="2170546"/>
            <a:chExt cx="3859255" cy="3885003"/>
          </a:xfrm>
        </p:grpSpPr>
        <p:sp>
          <p:nvSpPr>
            <p:cNvPr id="11" name="TextBox 10">
              <a:extLst>
                <a:ext uri="{FF2B5EF4-FFF2-40B4-BE49-F238E27FC236}">
                  <a16:creationId xmlns:a16="http://schemas.microsoft.com/office/drawing/2014/main" id="{1FFFD92C-93FF-4977-A768-709553C3E22D}"/>
                </a:ext>
              </a:extLst>
            </p:cNvPr>
            <p:cNvSpPr txBox="1"/>
            <p:nvPr/>
          </p:nvSpPr>
          <p:spPr>
            <a:xfrm>
              <a:off x="3108052" y="2170546"/>
              <a:ext cx="2971800" cy="461665"/>
            </a:xfrm>
            <a:prstGeom prst="rect">
              <a:avLst/>
            </a:prstGeom>
            <a:noFill/>
          </p:spPr>
          <p:txBody>
            <a:bodyPr wrap="square" rtlCol="0">
              <a:spAutoFit/>
            </a:bodyPr>
            <a:lstStyle/>
            <a:p>
              <a:r>
                <a:rPr lang="en-GB" sz="2400" dirty="0">
                  <a:solidFill>
                    <a:srgbClr val="104F75"/>
                  </a:solidFill>
                </a:rPr>
                <a:t>a computer</a:t>
              </a:r>
            </a:p>
          </p:txBody>
        </p:sp>
        <p:sp>
          <p:nvSpPr>
            <p:cNvPr id="12" name="TextBox 11">
              <a:extLst>
                <a:ext uri="{FF2B5EF4-FFF2-40B4-BE49-F238E27FC236}">
                  <a16:creationId xmlns:a16="http://schemas.microsoft.com/office/drawing/2014/main" id="{739EFF4F-C854-4674-A27C-CF2C99C59E80}"/>
                </a:ext>
              </a:extLst>
            </p:cNvPr>
            <p:cNvSpPr txBox="1"/>
            <p:nvPr/>
          </p:nvSpPr>
          <p:spPr>
            <a:xfrm>
              <a:off x="3443291" y="2687403"/>
              <a:ext cx="2971800" cy="461665"/>
            </a:xfrm>
            <a:prstGeom prst="rect">
              <a:avLst/>
            </a:prstGeom>
            <a:noFill/>
          </p:spPr>
          <p:txBody>
            <a:bodyPr wrap="square" rtlCol="0">
              <a:spAutoFit/>
            </a:bodyPr>
            <a:lstStyle/>
            <a:p>
              <a:r>
                <a:rPr lang="en-GB" sz="2400" dirty="0">
                  <a:solidFill>
                    <a:srgbClr val="104F75"/>
                  </a:solidFill>
                </a:rPr>
                <a:t>a house</a:t>
              </a:r>
            </a:p>
          </p:txBody>
        </p:sp>
        <p:sp>
          <p:nvSpPr>
            <p:cNvPr id="13" name="TextBox 12">
              <a:extLst>
                <a:ext uri="{FF2B5EF4-FFF2-40B4-BE49-F238E27FC236}">
                  <a16:creationId xmlns:a16="http://schemas.microsoft.com/office/drawing/2014/main" id="{97A46DF2-F17E-4522-9134-E0A9B16EF6C8}"/>
                </a:ext>
              </a:extLst>
            </p:cNvPr>
            <p:cNvSpPr txBox="1"/>
            <p:nvPr/>
          </p:nvSpPr>
          <p:spPr>
            <a:xfrm>
              <a:off x="3194091" y="3172847"/>
              <a:ext cx="2971800" cy="461665"/>
            </a:xfrm>
            <a:prstGeom prst="rect">
              <a:avLst/>
            </a:prstGeom>
            <a:noFill/>
          </p:spPr>
          <p:txBody>
            <a:bodyPr wrap="square" rtlCol="0">
              <a:spAutoFit/>
            </a:bodyPr>
            <a:lstStyle/>
            <a:p>
              <a:r>
                <a:rPr lang="en-GB" sz="2400" dirty="0">
                  <a:solidFill>
                    <a:srgbClr val="104F75"/>
                  </a:solidFill>
                </a:rPr>
                <a:t>twelve cars</a:t>
              </a:r>
            </a:p>
          </p:txBody>
        </p:sp>
        <p:sp>
          <p:nvSpPr>
            <p:cNvPr id="14" name="TextBox 13">
              <a:extLst>
                <a:ext uri="{FF2B5EF4-FFF2-40B4-BE49-F238E27FC236}">
                  <a16:creationId xmlns:a16="http://schemas.microsoft.com/office/drawing/2014/main" id="{391F7226-E18C-4A87-A360-77B8D811C931}"/>
                </a:ext>
              </a:extLst>
            </p:cNvPr>
            <p:cNvSpPr txBox="1"/>
            <p:nvPr/>
          </p:nvSpPr>
          <p:spPr>
            <a:xfrm>
              <a:off x="3307572" y="3657933"/>
              <a:ext cx="3221000" cy="461665"/>
            </a:xfrm>
            <a:prstGeom prst="rect">
              <a:avLst/>
            </a:prstGeom>
            <a:noFill/>
          </p:spPr>
          <p:txBody>
            <a:bodyPr wrap="square" rtlCol="0">
              <a:spAutoFit/>
            </a:bodyPr>
            <a:lstStyle/>
            <a:p>
              <a:r>
                <a:rPr lang="en-GB" sz="2400" dirty="0">
                  <a:solidFill>
                    <a:srgbClr val="104F75"/>
                  </a:solidFill>
                </a:rPr>
                <a:t>five boys</a:t>
              </a:r>
            </a:p>
          </p:txBody>
        </p:sp>
        <p:sp>
          <p:nvSpPr>
            <p:cNvPr id="15" name="TextBox 14">
              <a:extLst>
                <a:ext uri="{FF2B5EF4-FFF2-40B4-BE49-F238E27FC236}">
                  <a16:creationId xmlns:a16="http://schemas.microsoft.com/office/drawing/2014/main" id="{A4A288EB-A777-4492-B71A-B5A29EED34E4}"/>
                </a:ext>
              </a:extLst>
            </p:cNvPr>
            <p:cNvSpPr txBox="1"/>
            <p:nvPr/>
          </p:nvSpPr>
          <p:spPr>
            <a:xfrm>
              <a:off x="3161426" y="4143377"/>
              <a:ext cx="2971800" cy="461665"/>
            </a:xfrm>
            <a:prstGeom prst="rect">
              <a:avLst/>
            </a:prstGeom>
            <a:noFill/>
          </p:spPr>
          <p:txBody>
            <a:bodyPr wrap="square" rtlCol="0">
              <a:spAutoFit/>
            </a:bodyPr>
            <a:lstStyle/>
            <a:p>
              <a:r>
                <a:rPr lang="en-GB" sz="2400" dirty="0">
                  <a:solidFill>
                    <a:srgbClr val="104F75"/>
                  </a:solidFill>
                </a:rPr>
                <a:t>three shops</a:t>
              </a:r>
            </a:p>
          </p:txBody>
        </p:sp>
        <p:sp>
          <p:nvSpPr>
            <p:cNvPr id="16" name="TextBox 15">
              <a:extLst>
                <a:ext uri="{FF2B5EF4-FFF2-40B4-BE49-F238E27FC236}">
                  <a16:creationId xmlns:a16="http://schemas.microsoft.com/office/drawing/2014/main" id="{2AD8B44D-7F97-4A62-ACF9-2D3B26B12D36}"/>
                </a:ext>
              </a:extLst>
            </p:cNvPr>
            <p:cNvSpPr txBox="1"/>
            <p:nvPr/>
          </p:nvSpPr>
          <p:spPr>
            <a:xfrm>
              <a:off x="2669317" y="4644661"/>
              <a:ext cx="2747211" cy="457200"/>
            </a:xfrm>
            <a:prstGeom prst="rect">
              <a:avLst/>
            </a:prstGeom>
            <a:noFill/>
          </p:spPr>
          <p:txBody>
            <a:bodyPr wrap="square" rtlCol="0">
              <a:spAutoFit/>
            </a:bodyPr>
            <a:lstStyle/>
            <a:p>
              <a:pPr algn="ctr"/>
              <a:r>
                <a:rPr lang="en-GB" sz="2400" dirty="0">
                  <a:solidFill>
                    <a:srgbClr val="104F75"/>
                  </a:solidFill>
                </a:rPr>
                <a:t>ten men</a:t>
              </a:r>
            </a:p>
          </p:txBody>
        </p:sp>
        <p:sp>
          <p:nvSpPr>
            <p:cNvPr id="17" name="TextBox 16">
              <a:extLst>
                <a:ext uri="{FF2B5EF4-FFF2-40B4-BE49-F238E27FC236}">
                  <a16:creationId xmlns:a16="http://schemas.microsoft.com/office/drawing/2014/main" id="{BA8EF052-8935-4F46-B9B7-EA28B9B20043}"/>
                </a:ext>
              </a:extLst>
            </p:cNvPr>
            <p:cNvSpPr txBox="1"/>
            <p:nvPr/>
          </p:nvSpPr>
          <p:spPr>
            <a:xfrm>
              <a:off x="3128769" y="5101861"/>
              <a:ext cx="2971800" cy="461665"/>
            </a:xfrm>
            <a:prstGeom prst="rect">
              <a:avLst/>
            </a:prstGeom>
            <a:noFill/>
          </p:spPr>
          <p:txBody>
            <a:bodyPr wrap="square" rtlCol="0">
              <a:spAutoFit/>
            </a:bodyPr>
            <a:lstStyle/>
            <a:p>
              <a:r>
                <a:rPr lang="en-GB" sz="2400" dirty="0">
                  <a:solidFill>
                    <a:srgbClr val="104F75"/>
                  </a:solidFill>
                </a:rPr>
                <a:t>two people</a:t>
              </a:r>
            </a:p>
          </p:txBody>
        </p:sp>
        <p:sp>
          <p:nvSpPr>
            <p:cNvPr id="18" name="TextBox 17">
              <a:extLst>
                <a:ext uri="{FF2B5EF4-FFF2-40B4-BE49-F238E27FC236}">
                  <a16:creationId xmlns:a16="http://schemas.microsoft.com/office/drawing/2014/main" id="{5B5ED9EC-87A0-4B78-82B7-A770379E4819}"/>
                </a:ext>
              </a:extLst>
            </p:cNvPr>
            <p:cNvSpPr txBox="1"/>
            <p:nvPr/>
          </p:nvSpPr>
          <p:spPr>
            <a:xfrm>
              <a:off x="3318691" y="5593884"/>
              <a:ext cx="2971800" cy="461665"/>
            </a:xfrm>
            <a:prstGeom prst="rect">
              <a:avLst/>
            </a:prstGeom>
            <a:noFill/>
          </p:spPr>
          <p:txBody>
            <a:bodyPr wrap="square" rtlCol="0">
              <a:spAutoFit/>
            </a:bodyPr>
            <a:lstStyle/>
            <a:p>
              <a:r>
                <a:rPr lang="en-GB" sz="2400" dirty="0">
                  <a:solidFill>
                    <a:srgbClr val="104F75"/>
                  </a:solidFill>
                </a:rPr>
                <a:t>four girls</a:t>
              </a:r>
            </a:p>
          </p:txBody>
        </p:sp>
      </p:grpSp>
      <p:sp>
        <p:nvSpPr>
          <p:cNvPr id="19" name="TextBox 18">
            <a:extLst>
              <a:ext uri="{FF2B5EF4-FFF2-40B4-BE49-F238E27FC236}">
                <a16:creationId xmlns:a16="http://schemas.microsoft.com/office/drawing/2014/main" id="{9FF3D262-841D-42CC-9593-1A7D14D07380}"/>
              </a:ext>
            </a:extLst>
          </p:cNvPr>
          <p:cNvSpPr txBox="1"/>
          <p:nvPr/>
        </p:nvSpPr>
        <p:spPr>
          <a:xfrm>
            <a:off x="182914" y="1163992"/>
            <a:ext cx="9955849" cy="400110"/>
          </a:xfrm>
          <a:prstGeom prst="rect">
            <a:avLst/>
          </a:prstGeom>
          <a:noFill/>
        </p:spPr>
        <p:txBody>
          <a:bodyPr wrap="square" rtlCol="0">
            <a:spAutoFit/>
          </a:bodyPr>
          <a:lstStyle/>
          <a:p>
            <a:r>
              <a:rPr lang="fr-FR" sz="2000" dirty="0">
                <a:solidFill>
                  <a:srgbClr val="104F75"/>
                </a:solidFill>
              </a:rPr>
              <a:t>Il y a quoi? Parle en fran</a:t>
            </a:r>
            <a:r>
              <a:rPr lang="fr-FR" sz="2000" dirty="0">
                <a:solidFill>
                  <a:srgbClr val="104F75"/>
                </a:solidFill>
                <a:latin typeface="Century Gothic" panose="020B0502020202020204" pitchFamily="34" charset="0"/>
                <a:cs typeface="Calibri" panose="020F0502020204030204" pitchFamily="34" charset="0"/>
              </a:rPr>
              <a:t>çais. </a:t>
            </a:r>
            <a:r>
              <a:rPr lang="fr-FR" sz="2000" dirty="0">
                <a:solidFill>
                  <a:srgbClr val="104F75"/>
                </a:solidFill>
              </a:rPr>
              <a:t>Écris en anglais!</a:t>
            </a:r>
          </a:p>
        </p:txBody>
      </p:sp>
      <p:sp>
        <p:nvSpPr>
          <p:cNvPr id="20" name="TextBox 19">
            <a:extLst>
              <a:ext uri="{FF2B5EF4-FFF2-40B4-BE49-F238E27FC236}">
                <a16:creationId xmlns:a16="http://schemas.microsoft.com/office/drawing/2014/main" id="{BDCDD23D-2787-4764-A22E-FBF99857253E}"/>
              </a:ext>
            </a:extLst>
          </p:cNvPr>
          <p:cNvSpPr txBox="1"/>
          <p:nvPr/>
        </p:nvSpPr>
        <p:spPr>
          <a:xfrm>
            <a:off x="5150810" y="2406916"/>
            <a:ext cx="2971800" cy="461665"/>
          </a:xfrm>
          <a:prstGeom prst="rect">
            <a:avLst/>
          </a:prstGeom>
          <a:noFill/>
        </p:spPr>
        <p:txBody>
          <a:bodyPr wrap="square" rtlCol="0">
            <a:spAutoFit/>
          </a:bodyPr>
          <a:lstStyle/>
          <a:p>
            <a:pPr algn="ctr"/>
            <a:r>
              <a:rPr lang="en-GB" sz="2400" dirty="0">
                <a:solidFill>
                  <a:srgbClr val="104F75"/>
                </a:solidFill>
              </a:rPr>
              <a:t>a boy</a:t>
            </a:r>
          </a:p>
        </p:txBody>
      </p:sp>
      <p:sp>
        <p:nvSpPr>
          <p:cNvPr id="21" name="TextBox 20">
            <a:extLst>
              <a:ext uri="{FF2B5EF4-FFF2-40B4-BE49-F238E27FC236}">
                <a16:creationId xmlns:a16="http://schemas.microsoft.com/office/drawing/2014/main" id="{F4193A1E-D3DE-4EB2-A1A1-ADC40EFEB69F}"/>
              </a:ext>
            </a:extLst>
          </p:cNvPr>
          <p:cNvSpPr txBox="1"/>
          <p:nvPr/>
        </p:nvSpPr>
        <p:spPr>
          <a:xfrm>
            <a:off x="5086301" y="2910492"/>
            <a:ext cx="2981491" cy="472208"/>
          </a:xfrm>
          <a:prstGeom prst="rect">
            <a:avLst/>
          </a:prstGeom>
          <a:noFill/>
        </p:spPr>
        <p:txBody>
          <a:bodyPr wrap="square" rtlCol="0">
            <a:spAutoFit/>
          </a:bodyPr>
          <a:lstStyle/>
          <a:p>
            <a:pPr algn="ctr"/>
            <a:r>
              <a:rPr lang="en-GB" sz="2400" dirty="0">
                <a:solidFill>
                  <a:srgbClr val="104F75"/>
                </a:solidFill>
              </a:rPr>
              <a:t>four cars</a:t>
            </a:r>
          </a:p>
        </p:txBody>
      </p:sp>
      <p:sp>
        <p:nvSpPr>
          <p:cNvPr id="22" name="TextBox 21">
            <a:extLst>
              <a:ext uri="{FF2B5EF4-FFF2-40B4-BE49-F238E27FC236}">
                <a16:creationId xmlns:a16="http://schemas.microsoft.com/office/drawing/2014/main" id="{CF7B757C-E1F8-4BD2-A494-BEC6AD2F2D7E}"/>
              </a:ext>
            </a:extLst>
          </p:cNvPr>
          <p:cNvSpPr txBox="1"/>
          <p:nvPr/>
        </p:nvSpPr>
        <p:spPr>
          <a:xfrm>
            <a:off x="5058493" y="3374124"/>
            <a:ext cx="2971800" cy="461665"/>
          </a:xfrm>
          <a:prstGeom prst="rect">
            <a:avLst/>
          </a:prstGeom>
          <a:noFill/>
        </p:spPr>
        <p:txBody>
          <a:bodyPr wrap="square" rtlCol="0">
            <a:spAutoFit/>
          </a:bodyPr>
          <a:lstStyle/>
          <a:p>
            <a:pPr algn="ctr"/>
            <a:r>
              <a:rPr lang="en-GB" sz="2400" dirty="0">
                <a:solidFill>
                  <a:srgbClr val="104F75"/>
                </a:solidFill>
              </a:rPr>
              <a:t>two girls</a:t>
            </a:r>
          </a:p>
        </p:txBody>
      </p:sp>
      <p:sp>
        <p:nvSpPr>
          <p:cNvPr id="23" name="TextBox 22">
            <a:extLst>
              <a:ext uri="{FF2B5EF4-FFF2-40B4-BE49-F238E27FC236}">
                <a16:creationId xmlns:a16="http://schemas.microsoft.com/office/drawing/2014/main" id="{87423774-C280-450A-A42A-6D9DA97A974E}"/>
              </a:ext>
            </a:extLst>
          </p:cNvPr>
          <p:cNvSpPr txBox="1"/>
          <p:nvPr/>
        </p:nvSpPr>
        <p:spPr>
          <a:xfrm>
            <a:off x="5393713" y="3860361"/>
            <a:ext cx="2971800" cy="461665"/>
          </a:xfrm>
          <a:prstGeom prst="rect">
            <a:avLst/>
          </a:prstGeom>
          <a:noFill/>
        </p:spPr>
        <p:txBody>
          <a:bodyPr wrap="square" rtlCol="0">
            <a:spAutoFit/>
          </a:bodyPr>
          <a:lstStyle/>
          <a:p>
            <a:r>
              <a:rPr lang="en-GB" sz="2400" dirty="0">
                <a:solidFill>
                  <a:srgbClr val="104F75"/>
                </a:solidFill>
              </a:rPr>
              <a:t>seven computers</a:t>
            </a:r>
          </a:p>
        </p:txBody>
      </p:sp>
      <p:sp>
        <p:nvSpPr>
          <p:cNvPr id="24" name="TextBox 23">
            <a:extLst>
              <a:ext uri="{FF2B5EF4-FFF2-40B4-BE49-F238E27FC236}">
                <a16:creationId xmlns:a16="http://schemas.microsoft.com/office/drawing/2014/main" id="{778D8B5D-8902-43B2-BD91-1E35FCFC1D92}"/>
              </a:ext>
            </a:extLst>
          </p:cNvPr>
          <p:cNvSpPr txBox="1"/>
          <p:nvPr/>
        </p:nvSpPr>
        <p:spPr>
          <a:xfrm>
            <a:off x="5154364" y="4364960"/>
            <a:ext cx="2971800" cy="461665"/>
          </a:xfrm>
          <a:prstGeom prst="rect">
            <a:avLst/>
          </a:prstGeom>
          <a:noFill/>
        </p:spPr>
        <p:txBody>
          <a:bodyPr wrap="square" rtlCol="0">
            <a:spAutoFit/>
          </a:bodyPr>
          <a:lstStyle/>
          <a:p>
            <a:pPr algn="ctr"/>
            <a:r>
              <a:rPr lang="en-GB" sz="2400" dirty="0">
                <a:solidFill>
                  <a:srgbClr val="104F75"/>
                </a:solidFill>
              </a:rPr>
              <a:t>nine people</a:t>
            </a:r>
          </a:p>
        </p:txBody>
      </p:sp>
      <p:sp>
        <p:nvSpPr>
          <p:cNvPr id="25" name="TextBox 24">
            <a:extLst>
              <a:ext uri="{FF2B5EF4-FFF2-40B4-BE49-F238E27FC236}">
                <a16:creationId xmlns:a16="http://schemas.microsoft.com/office/drawing/2014/main" id="{8886F8DC-71DD-4FFB-893A-3594A7DF1325}"/>
              </a:ext>
            </a:extLst>
          </p:cNvPr>
          <p:cNvSpPr txBox="1"/>
          <p:nvPr/>
        </p:nvSpPr>
        <p:spPr>
          <a:xfrm>
            <a:off x="5124173" y="4852832"/>
            <a:ext cx="2971800" cy="461665"/>
          </a:xfrm>
          <a:prstGeom prst="rect">
            <a:avLst/>
          </a:prstGeom>
          <a:noFill/>
        </p:spPr>
        <p:txBody>
          <a:bodyPr wrap="square" rtlCol="0">
            <a:spAutoFit/>
          </a:bodyPr>
          <a:lstStyle/>
          <a:p>
            <a:pPr algn="ctr"/>
            <a:r>
              <a:rPr lang="en-GB" sz="2400" dirty="0">
                <a:solidFill>
                  <a:srgbClr val="104F75"/>
                </a:solidFill>
              </a:rPr>
              <a:t>five shops</a:t>
            </a:r>
          </a:p>
        </p:txBody>
      </p:sp>
      <p:sp>
        <p:nvSpPr>
          <p:cNvPr id="26" name="TextBox 25">
            <a:extLst>
              <a:ext uri="{FF2B5EF4-FFF2-40B4-BE49-F238E27FC236}">
                <a16:creationId xmlns:a16="http://schemas.microsoft.com/office/drawing/2014/main" id="{93438C55-669B-4B0D-9CA4-60B4D254FF88}"/>
              </a:ext>
            </a:extLst>
          </p:cNvPr>
          <p:cNvSpPr txBox="1"/>
          <p:nvPr/>
        </p:nvSpPr>
        <p:spPr>
          <a:xfrm>
            <a:off x="5145436" y="5340455"/>
            <a:ext cx="2971800" cy="461665"/>
          </a:xfrm>
          <a:prstGeom prst="rect">
            <a:avLst/>
          </a:prstGeom>
          <a:noFill/>
        </p:spPr>
        <p:txBody>
          <a:bodyPr wrap="square" rtlCol="0">
            <a:spAutoFit/>
          </a:bodyPr>
          <a:lstStyle/>
          <a:p>
            <a:pPr algn="ctr"/>
            <a:r>
              <a:rPr lang="en-GB" sz="2400" dirty="0">
                <a:solidFill>
                  <a:srgbClr val="104F75"/>
                </a:solidFill>
              </a:rPr>
              <a:t>a window</a:t>
            </a:r>
          </a:p>
        </p:txBody>
      </p:sp>
      <p:sp>
        <p:nvSpPr>
          <p:cNvPr id="27" name="TextBox 26">
            <a:extLst>
              <a:ext uri="{FF2B5EF4-FFF2-40B4-BE49-F238E27FC236}">
                <a16:creationId xmlns:a16="http://schemas.microsoft.com/office/drawing/2014/main" id="{F1911193-6466-4DFA-934B-75414091DD4B}"/>
              </a:ext>
            </a:extLst>
          </p:cNvPr>
          <p:cNvSpPr txBox="1"/>
          <p:nvPr/>
        </p:nvSpPr>
        <p:spPr>
          <a:xfrm>
            <a:off x="5028133" y="5828576"/>
            <a:ext cx="2971800" cy="461665"/>
          </a:xfrm>
          <a:prstGeom prst="rect">
            <a:avLst/>
          </a:prstGeom>
          <a:noFill/>
        </p:spPr>
        <p:txBody>
          <a:bodyPr wrap="square" rtlCol="0">
            <a:spAutoFit/>
          </a:bodyPr>
          <a:lstStyle/>
          <a:p>
            <a:pPr algn="ctr"/>
            <a:r>
              <a:rPr lang="en-GB" sz="2400" dirty="0">
                <a:solidFill>
                  <a:srgbClr val="104F75"/>
                </a:solidFill>
              </a:rPr>
              <a:t>two houses</a:t>
            </a:r>
          </a:p>
        </p:txBody>
      </p:sp>
      <p:cxnSp>
        <p:nvCxnSpPr>
          <p:cNvPr id="28" name="Straight Arrow Connector 27">
            <a:extLst>
              <a:ext uri="{FF2B5EF4-FFF2-40B4-BE49-F238E27FC236}">
                <a16:creationId xmlns:a16="http://schemas.microsoft.com/office/drawing/2014/main" id="{AD511D26-B47E-4788-9C1D-01DF21C01609}"/>
              </a:ext>
            </a:extLst>
          </p:cNvPr>
          <p:cNvCxnSpPr/>
          <p:nvPr/>
        </p:nvCxnSpPr>
        <p:spPr>
          <a:xfrm flipH="1">
            <a:off x="6648909" y="769367"/>
            <a:ext cx="10633" cy="82315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F1A2627-FD8E-4492-ACE2-7B29C7034086}"/>
              </a:ext>
            </a:extLst>
          </p:cNvPr>
          <p:cNvSpPr/>
          <p:nvPr/>
        </p:nvSpPr>
        <p:spPr>
          <a:xfrm>
            <a:off x="9170751" y="1758672"/>
            <a:ext cx="2541081" cy="400110"/>
          </a:xfrm>
          <a:prstGeom prst="rect">
            <a:avLst/>
          </a:prstGeom>
        </p:spPr>
        <p:txBody>
          <a:bodyPr wrap="none">
            <a:spAutoFit/>
          </a:bodyPr>
          <a:lstStyle/>
          <a:p>
            <a:pPr algn="ctr"/>
            <a:r>
              <a:rPr lang="en-GB" sz="2000" b="1" dirty="0">
                <a:solidFill>
                  <a:srgbClr val="104F75"/>
                </a:solidFill>
              </a:rPr>
              <a:t>what Partner B said</a:t>
            </a:r>
          </a:p>
        </p:txBody>
      </p:sp>
      <p:sp>
        <p:nvSpPr>
          <p:cNvPr id="30" name="TextBox 29">
            <a:extLst>
              <a:ext uri="{FF2B5EF4-FFF2-40B4-BE49-F238E27FC236}">
                <a16:creationId xmlns:a16="http://schemas.microsoft.com/office/drawing/2014/main" id="{B53FAF69-1F46-470E-92C7-1992467AC29A}"/>
              </a:ext>
            </a:extLst>
          </p:cNvPr>
          <p:cNvSpPr txBox="1"/>
          <p:nvPr/>
        </p:nvSpPr>
        <p:spPr>
          <a:xfrm>
            <a:off x="8991739" y="2389439"/>
            <a:ext cx="2971800" cy="461665"/>
          </a:xfrm>
          <a:prstGeom prst="rect">
            <a:avLst/>
          </a:prstGeom>
          <a:noFill/>
        </p:spPr>
        <p:txBody>
          <a:bodyPr wrap="square" rtlCol="0">
            <a:spAutoFit/>
          </a:bodyPr>
          <a:lstStyle/>
          <a:p>
            <a:pPr algn="ctr"/>
            <a:r>
              <a:rPr lang="fr-FR" sz="2400" dirty="0">
                <a:solidFill>
                  <a:srgbClr val="104F75"/>
                </a:solidFill>
              </a:rPr>
              <a:t>un garçon</a:t>
            </a:r>
          </a:p>
        </p:txBody>
      </p:sp>
      <p:sp>
        <p:nvSpPr>
          <p:cNvPr id="31" name="TextBox 30">
            <a:extLst>
              <a:ext uri="{FF2B5EF4-FFF2-40B4-BE49-F238E27FC236}">
                <a16:creationId xmlns:a16="http://schemas.microsoft.com/office/drawing/2014/main" id="{94A00D0C-8D0B-4EFA-B1F1-61F9C98CCAF4}"/>
              </a:ext>
            </a:extLst>
          </p:cNvPr>
          <p:cNvSpPr txBox="1"/>
          <p:nvPr/>
        </p:nvSpPr>
        <p:spPr>
          <a:xfrm>
            <a:off x="9018501" y="2898892"/>
            <a:ext cx="2981491" cy="472208"/>
          </a:xfrm>
          <a:prstGeom prst="rect">
            <a:avLst/>
          </a:prstGeom>
          <a:noFill/>
        </p:spPr>
        <p:txBody>
          <a:bodyPr wrap="square" rtlCol="0">
            <a:spAutoFit/>
          </a:bodyPr>
          <a:lstStyle/>
          <a:p>
            <a:pPr algn="ctr"/>
            <a:r>
              <a:rPr lang="fr-FR" sz="2400" dirty="0">
                <a:solidFill>
                  <a:srgbClr val="104F75"/>
                </a:solidFill>
              </a:rPr>
              <a:t>quatre voitures</a:t>
            </a:r>
          </a:p>
        </p:txBody>
      </p:sp>
      <p:sp>
        <p:nvSpPr>
          <p:cNvPr id="32" name="TextBox 31">
            <a:extLst>
              <a:ext uri="{FF2B5EF4-FFF2-40B4-BE49-F238E27FC236}">
                <a16:creationId xmlns:a16="http://schemas.microsoft.com/office/drawing/2014/main" id="{B9E14B4A-611A-4AAA-A4EC-50592E30C081}"/>
              </a:ext>
            </a:extLst>
          </p:cNvPr>
          <p:cNvSpPr txBox="1"/>
          <p:nvPr/>
        </p:nvSpPr>
        <p:spPr>
          <a:xfrm>
            <a:off x="9759777" y="3436180"/>
            <a:ext cx="2971800" cy="461665"/>
          </a:xfrm>
          <a:prstGeom prst="rect">
            <a:avLst/>
          </a:prstGeom>
          <a:noFill/>
        </p:spPr>
        <p:txBody>
          <a:bodyPr wrap="square" rtlCol="0">
            <a:spAutoFit/>
          </a:bodyPr>
          <a:lstStyle/>
          <a:p>
            <a:r>
              <a:rPr lang="fr-FR" sz="2400" dirty="0">
                <a:solidFill>
                  <a:srgbClr val="104F75"/>
                </a:solidFill>
              </a:rPr>
              <a:t>deux filles</a:t>
            </a:r>
          </a:p>
        </p:txBody>
      </p:sp>
      <p:sp>
        <p:nvSpPr>
          <p:cNvPr id="33" name="TextBox 32">
            <a:extLst>
              <a:ext uri="{FF2B5EF4-FFF2-40B4-BE49-F238E27FC236}">
                <a16:creationId xmlns:a16="http://schemas.microsoft.com/office/drawing/2014/main" id="{909F62A8-43BC-4F38-BFB9-75608AAF44A1}"/>
              </a:ext>
            </a:extLst>
          </p:cNvPr>
          <p:cNvSpPr txBox="1"/>
          <p:nvPr/>
        </p:nvSpPr>
        <p:spPr>
          <a:xfrm>
            <a:off x="9214810" y="3912839"/>
            <a:ext cx="2971800" cy="461665"/>
          </a:xfrm>
          <a:prstGeom prst="rect">
            <a:avLst/>
          </a:prstGeom>
          <a:noFill/>
        </p:spPr>
        <p:txBody>
          <a:bodyPr wrap="square" rtlCol="0">
            <a:spAutoFit/>
          </a:bodyPr>
          <a:lstStyle/>
          <a:p>
            <a:r>
              <a:rPr lang="fr-FR" sz="2400" dirty="0">
                <a:solidFill>
                  <a:srgbClr val="104F75"/>
                </a:solidFill>
              </a:rPr>
              <a:t>sept ordinateurs</a:t>
            </a:r>
          </a:p>
        </p:txBody>
      </p:sp>
      <p:sp>
        <p:nvSpPr>
          <p:cNvPr id="34" name="TextBox 33">
            <a:extLst>
              <a:ext uri="{FF2B5EF4-FFF2-40B4-BE49-F238E27FC236}">
                <a16:creationId xmlns:a16="http://schemas.microsoft.com/office/drawing/2014/main" id="{398C6F37-7126-4C47-8BF4-3AA2705A2677}"/>
              </a:ext>
            </a:extLst>
          </p:cNvPr>
          <p:cNvSpPr txBox="1"/>
          <p:nvPr/>
        </p:nvSpPr>
        <p:spPr>
          <a:xfrm>
            <a:off x="9291704" y="4389498"/>
            <a:ext cx="2971800" cy="461665"/>
          </a:xfrm>
          <a:prstGeom prst="rect">
            <a:avLst/>
          </a:prstGeom>
          <a:noFill/>
        </p:spPr>
        <p:txBody>
          <a:bodyPr wrap="square" rtlCol="0">
            <a:spAutoFit/>
          </a:bodyPr>
          <a:lstStyle/>
          <a:p>
            <a:r>
              <a:rPr lang="fr-FR" sz="2400" dirty="0">
                <a:solidFill>
                  <a:srgbClr val="104F75"/>
                </a:solidFill>
              </a:rPr>
              <a:t>neuf personnes</a:t>
            </a:r>
          </a:p>
        </p:txBody>
      </p:sp>
      <p:sp>
        <p:nvSpPr>
          <p:cNvPr id="35" name="TextBox 34">
            <a:extLst>
              <a:ext uri="{FF2B5EF4-FFF2-40B4-BE49-F238E27FC236}">
                <a16:creationId xmlns:a16="http://schemas.microsoft.com/office/drawing/2014/main" id="{58730A30-7762-49C3-8F11-976CF747EA20}"/>
              </a:ext>
            </a:extLst>
          </p:cNvPr>
          <p:cNvSpPr txBox="1"/>
          <p:nvPr/>
        </p:nvSpPr>
        <p:spPr>
          <a:xfrm>
            <a:off x="9473815" y="4861649"/>
            <a:ext cx="2971800" cy="461665"/>
          </a:xfrm>
          <a:prstGeom prst="rect">
            <a:avLst/>
          </a:prstGeom>
          <a:noFill/>
        </p:spPr>
        <p:txBody>
          <a:bodyPr wrap="square" rtlCol="0">
            <a:spAutoFit/>
          </a:bodyPr>
          <a:lstStyle/>
          <a:p>
            <a:r>
              <a:rPr lang="fr-FR" sz="2400" dirty="0">
                <a:solidFill>
                  <a:srgbClr val="104F75"/>
                </a:solidFill>
              </a:rPr>
              <a:t>cinq magasins</a:t>
            </a:r>
          </a:p>
        </p:txBody>
      </p:sp>
      <p:sp>
        <p:nvSpPr>
          <p:cNvPr id="36" name="TextBox 35">
            <a:extLst>
              <a:ext uri="{FF2B5EF4-FFF2-40B4-BE49-F238E27FC236}">
                <a16:creationId xmlns:a16="http://schemas.microsoft.com/office/drawing/2014/main" id="{C537BE88-B2EB-4475-81F7-973E4DE7D458}"/>
              </a:ext>
            </a:extLst>
          </p:cNvPr>
          <p:cNvSpPr txBox="1"/>
          <p:nvPr/>
        </p:nvSpPr>
        <p:spPr>
          <a:xfrm>
            <a:off x="9158430" y="5349113"/>
            <a:ext cx="2971800" cy="461665"/>
          </a:xfrm>
          <a:prstGeom prst="rect">
            <a:avLst/>
          </a:prstGeom>
          <a:noFill/>
        </p:spPr>
        <p:txBody>
          <a:bodyPr wrap="square" rtlCol="0">
            <a:spAutoFit/>
          </a:bodyPr>
          <a:lstStyle/>
          <a:p>
            <a:pPr algn="ctr"/>
            <a:r>
              <a:rPr lang="fr-FR" sz="2400" dirty="0">
                <a:solidFill>
                  <a:srgbClr val="104F75"/>
                </a:solidFill>
              </a:rPr>
              <a:t>une fenêtre</a:t>
            </a:r>
          </a:p>
        </p:txBody>
      </p:sp>
      <p:sp>
        <p:nvSpPr>
          <p:cNvPr id="37" name="TextBox 36">
            <a:extLst>
              <a:ext uri="{FF2B5EF4-FFF2-40B4-BE49-F238E27FC236}">
                <a16:creationId xmlns:a16="http://schemas.microsoft.com/office/drawing/2014/main" id="{E2B4D3C3-23C4-47EA-B915-777C79F43085}"/>
              </a:ext>
            </a:extLst>
          </p:cNvPr>
          <p:cNvSpPr txBox="1"/>
          <p:nvPr/>
        </p:nvSpPr>
        <p:spPr>
          <a:xfrm>
            <a:off x="9484394" y="5850059"/>
            <a:ext cx="2971800" cy="461665"/>
          </a:xfrm>
          <a:prstGeom prst="rect">
            <a:avLst/>
          </a:prstGeom>
          <a:noFill/>
        </p:spPr>
        <p:txBody>
          <a:bodyPr wrap="square" rtlCol="0">
            <a:spAutoFit/>
          </a:bodyPr>
          <a:lstStyle/>
          <a:p>
            <a:r>
              <a:rPr lang="fr-FR" sz="2400" dirty="0">
                <a:solidFill>
                  <a:srgbClr val="104F75"/>
                </a:solidFill>
              </a:rPr>
              <a:t>deux maisons</a:t>
            </a:r>
          </a:p>
        </p:txBody>
      </p:sp>
      <p:sp>
        <p:nvSpPr>
          <p:cNvPr id="38" name="Rectangle 37">
            <a:extLst>
              <a:ext uri="{FF2B5EF4-FFF2-40B4-BE49-F238E27FC236}">
                <a16:creationId xmlns:a16="http://schemas.microsoft.com/office/drawing/2014/main" id="{7CA349E0-D29A-4938-BCF7-E75CF474E186}"/>
              </a:ext>
            </a:extLst>
          </p:cNvPr>
          <p:cNvSpPr/>
          <p:nvPr/>
        </p:nvSpPr>
        <p:spPr>
          <a:xfrm>
            <a:off x="562963" y="2367956"/>
            <a:ext cx="4064000" cy="3922285"/>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4F75"/>
              </a:solidFill>
            </a:endParaRPr>
          </a:p>
        </p:txBody>
      </p:sp>
    </p:spTree>
    <p:extLst>
      <p:ext uri="{BB962C8B-B14F-4D97-AF65-F5344CB8AC3E}">
        <p14:creationId xmlns:p14="http://schemas.microsoft.com/office/powerpoint/2010/main" val="287630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4330" cy="707849"/>
          </a:xfrm>
        </p:spPr>
        <p:txBody>
          <a:bodyPr>
            <a:noAutofit/>
          </a:bodyPr>
          <a:lstStyle/>
          <a:p>
            <a:r>
              <a:rPr lang="fr-FR" sz="3600" b="1" dirty="0">
                <a:solidFill>
                  <a:schemeClr val="bg1"/>
                </a:solidFill>
              </a:rPr>
              <a:t>Réponses - Partenaire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F4422BAF-A932-4263-8736-092DA22EFD8D}"/>
              </a:ext>
            </a:extLst>
          </p:cNvPr>
          <p:cNvGraphicFramePr>
            <a:graphicFrameLocks noGrp="1"/>
          </p:cNvGraphicFramePr>
          <p:nvPr>
            <p:extLst>
              <p:ext uri="{D42A27DB-BD31-4B8C-83A1-F6EECF244321}">
                <p14:modId xmlns:p14="http://schemas.microsoft.com/office/powerpoint/2010/main" val="3049165510"/>
              </p:ext>
            </p:extLst>
          </p:nvPr>
        </p:nvGraphicFramePr>
        <p:xfrm>
          <a:off x="622291"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chemeClr val="accent5">
                              <a:lumMod val="50000"/>
                            </a:schemeClr>
                          </a:solidFill>
                        </a:rPr>
                        <a:t>Say there are these</a:t>
                      </a:r>
                      <a:r>
                        <a:rPr lang="en-GB" sz="2000" b="1" baseline="0" dirty="0">
                          <a:solidFill>
                            <a:schemeClr val="accent5">
                              <a:lumMod val="50000"/>
                            </a:schemeClr>
                          </a:solidFill>
                        </a:rPr>
                        <a:t> </a:t>
                      </a:r>
                      <a:r>
                        <a:rPr lang="en-GB" sz="2000" b="1" dirty="0">
                          <a:solidFill>
                            <a:schemeClr val="accent5">
                              <a:lumMod val="50000"/>
                            </a:schemeClr>
                          </a:solidFill>
                        </a:rPr>
                        <a:t>things</a:t>
                      </a:r>
                    </a:p>
                    <a:p>
                      <a:pPr algn="ctr"/>
                      <a:r>
                        <a:rPr lang="fr-FR" sz="2000" b="1" i="1" noProof="0" dirty="0">
                          <a:solidFill>
                            <a:schemeClr val="accent5">
                              <a:lumMod val="50000"/>
                            </a:schemeClr>
                          </a:solidFill>
                        </a:rPr>
                        <a:t>il y a </a:t>
                      </a:r>
                      <a:r>
                        <a:rPr lang="en-GB" sz="2000" b="1" i="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Write here what your partner</a:t>
                      </a:r>
                      <a:r>
                        <a:rPr lang="en-GB" sz="2000" b="1" baseline="0" dirty="0">
                          <a:solidFill>
                            <a:schemeClr val="accent5">
                              <a:lumMod val="50000"/>
                            </a:schemeClr>
                          </a:solidFill>
                        </a:rPr>
                        <a:t> says there 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4A5A1319-1EB0-475E-AE46-3FC441FC7CAC}"/>
              </a:ext>
            </a:extLst>
          </p:cNvPr>
          <p:cNvSpPr txBox="1"/>
          <p:nvPr/>
        </p:nvSpPr>
        <p:spPr>
          <a:xfrm>
            <a:off x="242242" y="1163992"/>
            <a:ext cx="9955849" cy="400110"/>
          </a:xfrm>
          <a:prstGeom prst="rect">
            <a:avLst/>
          </a:prstGeom>
          <a:noFill/>
        </p:spPr>
        <p:txBody>
          <a:bodyPr wrap="square" rtlCol="0">
            <a:spAutoFit/>
          </a:bodyPr>
          <a:lstStyle/>
          <a:p>
            <a:r>
              <a:rPr lang="fr-FR" sz="2000">
                <a:solidFill>
                  <a:srgbClr val="104F75"/>
                </a:solidFill>
                <a:latin typeface="+mj-lt"/>
              </a:rPr>
              <a:t>Il y a quoi? Parle en fran</a:t>
            </a:r>
            <a:r>
              <a:rPr lang="fr-FR" sz="2000">
                <a:solidFill>
                  <a:srgbClr val="104F75"/>
                </a:solidFill>
                <a:latin typeface="+mj-lt"/>
                <a:cs typeface="Calibri" panose="020F0502020204030204" pitchFamily="34" charset="0"/>
              </a:rPr>
              <a:t>çais. </a:t>
            </a:r>
            <a:r>
              <a:rPr lang="fr-FR" sz="2000">
                <a:solidFill>
                  <a:srgbClr val="104F75"/>
                </a:solidFill>
                <a:latin typeface="+mj-lt"/>
              </a:rPr>
              <a:t>Écris en anglais!</a:t>
            </a:r>
          </a:p>
        </p:txBody>
      </p:sp>
      <p:sp>
        <p:nvSpPr>
          <p:cNvPr id="11" name="TextBox 10">
            <a:extLst>
              <a:ext uri="{FF2B5EF4-FFF2-40B4-BE49-F238E27FC236}">
                <a16:creationId xmlns:a16="http://schemas.microsoft.com/office/drawing/2014/main" id="{2FDC3636-AB10-42C3-9019-D36C44C5F7FC}"/>
              </a:ext>
            </a:extLst>
          </p:cNvPr>
          <p:cNvSpPr txBox="1"/>
          <p:nvPr/>
        </p:nvSpPr>
        <p:spPr>
          <a:xfrm>
            <a:off x="5160215" y="2406916"/>
            <a:ext cx="2971800" cy="461665"/>
          </a:xfrm>
          <a:prstGeom prst="rect">
            <a:avLst/>
          </a:prstGeom>
          <a:noFill/>
        </p:spPr>
        <p:txBody>
          <a:bodyPr wrap="square" rtlCol="0">
            <a:spAutoFit/>
          </a:bodyPr>
          <a:lstStyle/>
          <a:p>
            <a:pPr algn="ctr"/>
            <a:r>
              <a:rPr lang="en-GB" sz="2400" dirty="0">
                <a:solidFill>
                  <a:srgbClr val="104F75"/>
                </a:solidFill>
                <a:latin typeface="+mj-lt"/>
              </a:rPr>
              <a:t>a computer</a:t>
            </a:r>
          </a:p>
        </p:txBody>
      </p:sp>
      <p:sp>
        <p:nvSpPr>
          <p:cNvPr id="12" name="TextBox 11">
            <a:extLst>
              <a:ext uri="{FF2B5EF4-FFF2-40B4-BE49-F238E27FC236}">
                <a16:creationId xmlns:a16="http://schemas.microsoft.com/office/drawing/2014/main" id="{F14C748F-CE2E-475A-AA0C-085616397796}"/>
              </a:ext>
            </a:extLst>
          </p:cNvPr>
          <p:cNvSpPr txBox="1"/>
          <p:nvPr/>
        </p:nvSpPr>
        <p:spPr>
          <a:xfrm>
            <a:off x="5155370" y="2910492"/>
            <a:ext cx="2981491" cy="472208"/>
          </a:xfrm>
          <a:prstGeom prst="rect">
            <a:avLst/>
          </a:prstGeom>
          <a:noFill/>
        </p:spPr>
        <p:txBody>
          <a:bodyPr wrap="square" rtlCol="0">
            <a:spAutoFit/>
          </a:bodyPr>
          <a:lstStyle/>
          <a:p>
            <a:pPr algn="ctr"/>
            <a:r>
              <a:rPr lang="en-GB" sz="2400" dirty="0">
                <a:solidFill>
                  <a:srgbClr val="104F75"/>
                </a:solidFill>
                <a:latin typeface="+mj-lt"/>
              </a:rPr>
              <a:t>a house</a:t>
            </a:r>
          </a:p>
        </p:txBody>
      </p:sp>
      <p:sp>
        <p:nvSpPr>
          <p:cNvPr id="13" name="TextBox 12">
            <a:extLst>
              <a:ext uri="{FF2B5EF4-FFF2-40B4-BE49-F238E27FC236}">
                <a16:creationId xmlns:a16="http://schemas.microsoft.com/office/drawing/2014/main" id="{C4C27AA2-F4D1-4D91-B762-8923EAB360AF}"/>
              </a:ext>
            </a:extLst>
          </p:cNvPr>
          <p:cNvSpPr txBox="1"/>
          <p:nvPr/>
        </p:nvSpPr>
        <p:spPr>
          <a:xfrm>
            <a:off x="5160215" y="3358157"/>
            <a:ext cx="2971800" cy="461665"/>
          </a:xfrm>
          <a:prstGeom prst="rect">
            <a:avLst/>
          </a:prstGeom>
          <a:noFill/>
        </p:spPr>
        <p:txBody>
          <a:bodyPr wrap="square" rtlCol="0">
            <a:spAutoFit/>
          </a:bodyPr>
          <a:lstStyle/>
          <a:p>
            <a:pPr algn="ctr"/>
            <a:r>
              <a:rPr lang="en-GB" sz="2400" dirty="0">
                <a:solidFill>
                  <a:srgbClr val="104F75"/>
                </a:solidFill>
                <a:latin typeface="+mj-lt"/>
              </a:rPr>
              <a:t>twelve cars</a:t>
            </a:r>
          </a:p>
        </p:txBody>
      </p:sp>
      <p:sp>
        <p:nvSpPr>
          <p:cNvPr id="14" name="TextBox 13">
            <a:extLst>
              <a:ext uri="{FF2B5EF4-FFF2-40B4-BE49-F238E27FC236}">
                <a16:creationId xmlns:a16="http://schemas.microsoft.com/office/drawing/2014/main" id="{2A37846A-77B5-40DE-B761-E9DFD4D8BD2B}"/>
              </a:ext>
            </a:extLst>
          </p:cNvPr>
          <p:cNvSpPr txBox="1"/>
          <p:nvPr/>
        </p:nvSpPr>
        <p:spPr>
          <a:xfrm>
            <a:off x="5160215" y="3860668"/>
            <a:ext cx="2971800" cy="461665"/>
          </a:xfrm>
          <a:prstGeom prst="rect">
            <a:avLst/>
          </a:prstGeom>
          <a:noFill/>
        </p:spPr>
        <p:txBody>
          <a:bodyPr wrap="square" rtlCol="0">
            <a:spAutoFit/>
          </a:bodyPr>
          <a:lstStyle/>
          <a:p>
            <a:pPr algn="ctr"/>
            <a:r>
              <a:rPr lang="en-GB" sz="2400" dirty="0">
                <a:solidFill>
                  <a:srgbClr val="104F75"/>
                </a:solidFill>
                <a:latin typeface="+mj-lt"/>
              </a:rPr>
              <a:t>five boys</a:t>
            </a:r>
          </a:p>
        </p:txBody>
      </p:sp>
      <p:sp>
        <p:nvSpPr>
          <p:cNvPr id="15" name="TextBox 14">
            <a:extLst>
              <a:ext uri="{FF2B5EF4-FFF2-40B4-BE49-F238E27FC236}">
                <a16:creationId xmlns:a16="http://schemas.microsoft.com/office/drawing/2014/main" id="{32C090A7-3E67-4732-8EBC-0625D720E10A}"/>
              </a:ext>
            </a:extLst>
          </p:cNvPr>
          <p:cNvSpPr txBox="1"/>
          <p:nvPr/>
        </p:nvSpPr>
        <p:spPr>
          <a:xfrm>
            <a:off x="5160215" y="4364960"/>
            <a:ext cx="2971800" cy="461665"/>
          </a:xfrm>
          <a:prstGeom prst="rect">
            <a:avLst/>
          </a:prstGeom>
          <a:noFill/>
        </p:spPr>
        <p:txBody>
          <a:bodyPr wrap="square" rtlCol="0">
            <a:spAutoFit/>
          </a:bodyPr>
          <a:lstStyle/>
          <a:p>
            <a:pPr algn="ctr"/>
            <a:r>
              <a:rPr lang="en-GB" sz="2400" dirty="0">
                <a:solidFill>
                  <a:srgbClr val="104F75"/>
                </a:solidFill>
                <a:latin typeface="+mj-lt"/>
              </a:rPr>
              <a:t>three shops</a:t>
            </a:r>
          </a:p>
        </p:txBody>
      </p:sp>
      <p:sp>
        <p:nvSpPr>
          <p:cNvPr id="16" name="TextBox 15">
            <a:extLst>
              <a:ext uri="{FF2B5EF4-FFF2-40B4-BE49-F238E27FC236}">
                <a16:creationId xmlns:a16="http://schemas.microsoft.com/office/drawing/2014/main" id="{9E8EBBDC-B8B9-416C-9A6A-673960F716DA}"/>
              </a:ext>
            </a:extLst>
          </p:cNvPr>
          <p:cNvSpPr txBox="1"/>
          <p:nvPr/>
        </p:nvSpPr>
        <p:spPr>
          <a:xfrm>
            <a:off x="5160215" y="4852832"/>
            <a:ext cx="2971800" cy="461665"/>
          </a:xfrm>
          <a:prstGeom prst="rect">
            <a:avLst/>
          </a:prstGeom>
          <a:noFill/>
        </p:spPr>
        <p:txBody>
          <a:bodyPr wrap="square" rtlCol="0">
            <a:spAutoFit/>
          </a:bodyPr>
          <a:lstStyle/>
          <a:p>
            <a:pPr algn="ctr"/>
            <a:r>
              <a:rPr lang="en-GB" sz="2400" dirty="0">
                <a:solidFill>
                  <a:srgbClr val="104F75"/>
                </a:solidFill>
                <a:latin typeface="+mj-lt"/>
              </a:rPr>
              <a:t>ten men</a:t>
            </a:r>
          </a:p>
        </p:txBody>
      </p:sp>
      <p:sp>
        <p:nvSpPr>
          <p:cNvPr id="17" name="TextBox 16">
            <a:extLst>
              <a:ext uri="{FF2B5EF4-FFF2-40B4-BE49-F238E27FC236}">
                <a16:creationId xmlns:a16="http://schemas.microsoft.com/office/drawing/2014/main" id="{B8DD454C-50FF-44FA-B801-AB340036E62E}"/>
              </a:ext>
            </a:extLst>
          </p:cNvPr>
          <p:cNvSpPr txBox="1"/>
          <p:nvPr/>
        </p:nvSpPr>
        <p:spPr>
          <a:xfrm>
            <a:off x="5160215" y="5340455"/>
            <a:ext cx="2971800" cy="461665"/>
          </a:xfrm>
          <a:prstGeom prst="rect">
            <a:avLst/>
          </a:prstGeom>
          <a:noFill/>
        </p:spPr>
        <p:txBody>
          <a:bodyPr wrap="square" rtlCol="0">
            <a:spAutoFit/>
          </a:bodyPr>
          <a:lstStyle/>
          <a:p>
            <a:pPr algn="ctr"/>
            <a:r>
              <a:rPr lang="en-GB" sz="2400" dirty="0">
                <a:solidFill>
                  <a:srgbClr val="104F75"/>
                </a:solidFill>
                <a:latin typeface="+mj-lt"/>
              </a:rPr>
              <a:t>two people</a:t>
            </a:r>
          </a:p>
        </p:txBody>
      </p:sp>
      <p:sp>
        <p:nvSpPr>
          <p:cNvPr id="18" name="TextBox 17">
            <a:extLst>
              <a:ext uri="{FF2B5EF4-FFF2-40B4-BE49-F238E27FC236}">
                <a16:creationId xmlns:a16="http://schemas.microsoft.com/office/drawing/2014/main" id="{9B2D00C5-ABF2-4FD3-AF34-7BE35E84BE04}"/>
              </a:ext>
            </a:extLst>
          </p:cNvPr>
          <p:cNvSpPr txBox="1"/>
          <p:nvPr/>
        </p:nvSpPr>
        <p:spPr>
          <a:xfrm>
            <a:off x="5160215" y="5828576"/>
            <a:ext cx="2971800" cy="461665"/>
          </a:xfrm>
          <a:prstGeom prst="rect">
            <a:avLst/>
          </a:prstGeom>
          <a:noFill/>
        </p:spPr>
        <p:txBody>
          <a:bodyPr wrap="square" rtlCol="0">
            <a:spAutoFit/>
          </a:bodyPr>
          <a:lstStyle/>
          <a:p>
            <a:pPr algn="ctr"/>
            <a:r>
              <a:rPr lang="en-GB" sz="2400" dirty="0">
                <a:solidFill>
                  <a:srgbClr val="104F75"/>
                </a:solidFill>
                <a:latin typeface="+mj-lt"/>
              </a:rPr>
              <a:t>four girls</a:t>
            </a:r>
          </a:p>
        </p:txBody>
      </p:sp>
      <p:cxnSp>
        <p:nvCxnSpPr>
          <p:cNvPr id="19" name="Straight Arrow Connector 18">
            <a:extLst>
              <a:ext uri="{FF2B5EF4-FFF2-40B4-BE49-F238E27FC236}">
                <a16:creationId xmlns:a16="http://schemas.microsoft.com/office/drawing/2014/main" id="{5379923B-F1F0-4FB9-9476-66392F1F61CB}"/>
              </a:ext>
            </a:extLst>
          </p:cNvPr>
          <p:cNvCxnSpPr/>
          <p:nvPr/>
        </p:nvCxnSpPr>
        <p:spPr>
          <a:xfrm flipH="1">
            <a:off x="6708237" y="769367"/>
            <a:ext cx="10633" cy="82315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93EA17F-BA69-442B-9A58-8A8A492106B7}"/>
              </a:ext>
            </a:extLst>
          </p:cNvPr>
          <p:cNvSpPr/>
          <p:nvPr/>
        </p:nvSpPr>
        <p:spPr>
          <a:xfrm>
            <a:off x="9210042" y="1758672"/>
            <a:ext cx="2581156" cy="400110"/>
          </a:xfrm>
          <a:prstGeom prst="rect">
            <a:avLst/>
          </a:prstGeom>
        </p:spPr>
        <p:txBody>
          <a:bodyPr wrap="none">
            <a:spAutoFit/>
          </a:bodyPr>
          <a:lstStyle/>
          <a:p>
            <a:pPr algn="ctr"/>
            <a:r>
              <a:rPr lang="en-GB" sz="2000" b="1" dirty="0">
                <a:solidFill>
                  <a:srgbClr val="104F75"/>
                </a:solidFill>
                <a:latin typeface="+mj-lt"/>
              </a:rPr>
              <a:t>what Partner A said</a:t>
            </a:r>
          </a:p>
        </p:txBody>
      </p:sp>
      <p:sp>
        <p:nvSpPr>
          <p:cNvPr id="21" name="TextBox 20">
            <a:extLst>
              <a:ext uri="{FF2B5EF4-FFF2-40B4-BE49-F238E27FC236}">
                <a16:creationId xmlns:a16="http://schemas.microsoft.com/office/drawing/2014/main" id="{53118AE5-069C-4E10-AD62-51058E53E4EC}"/>
              </a:ext>
            </a:extLst>
          </p:cNvPr>
          <p:cNvSpPr txBox="1"/>
          <p:nvPr/>
        </p:nvSpPr>
        <p:spPr>
          <a:xfrm>
            <a:off x="9104532" y="2353352"/>
            <a:ext cx="2971800" cy="461665"/>
          </a:xfrm>
          <a:prstGeom prst="rect">
            <a:avLst/>
          </a:prstGeom>
          <a:noFill/>
        </p:spPr>
        <p:txBody>
          <a:bodyPr wrap="square" rtlCol="0">
            <a:spAutoFit/>
          </a:bodyPr>
          <a:lstStyle/>
          <a:p>
            <a:pPr algn="ctr"/>
            <a:r>
              <a:rPr lang="fr-FR" sz="2400" dirty="0">
                <a:solidFill>
                  <a:srgbClr val="104F75"/>
                </a:solidFill>
                <a:latin typeface="+mj-lt"/>
              </a:rPr>
              <a:t>un ordinateur</a:t>
            </a:r>
          </a:p>
        </p:txBody>
      </p:sp>
      <p:sp>
        <p:nvSpPr>
          <p:cNvPr id="22" name="TextBox 21">
            <a:extLst>
              <a:ext uri="{FF2B5EF4-FFF2-40B4-BE49-F238E27FC236}">
                <a16:creationId xmlns:a16="http://schemas.microsoft.com/office/drawing/2014/main" id="{A2F75BE4-3205-414A-B31A-E6ED0467480A}"/>
              </a:ext>
            </a:extLst>
          </p:cNvPr>
          <p:cNvSpPr txBox="1"/>
          <p:nvPr/>
        </p:nvSpPr>
        <p:spPr>
          <a:xfrm>
            <a:off x="9099687" y="2862805"/>
            <a:ext cx="2981491" cy="472208"/>
          </a:xfrm>
          <a:prstGeom prst="rect">
            <a:avLst/>
          </a:prstGeom>
          <a:noFill/>
        </p:spPr>
        <p:txBody>
          <a:bodyPr wrap="square" rtlCol="0">
            <a:spAutoFit/>
          </a:bodyPr>
          <a:lstStyle/>
          <a:p>
            <a:pPr algn="ctr"/>
            <a:r>
              <a:rPr lang="fr-FR" sz="2400" dirty="0">
                <a:solidFill>
                  <a:srgbClr val="104F75"/>
                </a:solidFill>
                <a:latin typeface="+mj-lt"/>
              </a:rPr>
              <a:t>une maison</a:t>
            </a:r>
          </a:p>
        </p:txBody>
      </p:sp>
      <p:sp>
        <p:nvSpPr>
          <p:cNvPr id="23" name="TextBox 22">
            <a:extLst>
              <a:ext uri="{FF2B5EF4-FFF2-40B4-BE49-F238E27FC236}">
                <a16:creationId xmlns:a16="http://schemas.microsoft.com/office/drawing/2014/main" id="{B67C47B2-1B1C-498C-B447-1AED2688FAF4}"/>
              </a:ext>
            </a:extLst>
          </p:cNvPr>
          <p:cNvSpPr txBox="1"/>
          <p:nvPr/>
        </p:nvSpPr>
        <p:spPr>
          <a:xfrm>
            <a:off x="9415167" y="3375050"/>
            <a:ext cx="2350531" cy="461665"/>
          </a:xfrm>
          <a:prstGeom prst="rect">
            <a:avLst/>
          </a:prstGeom>
          <a:noFill/>
        </p:spPr>
        <p:txBody>
          <a:bodyPr wrap="square" rtlCol="0">
            <a:spAutoFit/>
          </a:bodyPr>
          <a:lstStyle/>
          <a:p>
            <a:pPr algn="ctr"/>
            <a:r>
              <a:rPr lang="fr-FR" sz="2400" dirty="0">
                <a:solidFill>
                  <a:srgbClr val="104F75"/>
                </a:solidFill>
                <a:latin typeface="+mj-lt"/>
              </a:rPr>
              <a:t>douze voitures</a:t>
            </a:r>
          </a:p>
        </p:txBody>
      </p:sp>
      <p:sp>
        <p:nvSpPr>
          <p:cNvPr id="24" name="TextBox 23">
            <a:extLst>
              <a:ext uri="{FF2B5EF4-FFF2-40B4-BE49-F238E27FC236}">
                <a16:creationId xmlns:a16="http://schemas.microsoft.com/office/drawing/2014/main" id="{B2247802-C8D1-4689-95CD-401EDE5167F4}"/>
              </a:ext>
            </a:extLst>
          </p:cNvPr>
          <p:cNvSpPr txBox="1"/>
          <p:nvPr/>
        </p:nvSpPr>
        <p:spPr>
          <a:xfrm>
            <a:off x="9104532" y="3862195"/>
            <a:ext cx="2971800" cy="461665"/>
          </a:xfrm>
          <a:prstGeom prst="rect">
            <a:avLst/>
          </a:prstGeom>
          <a:noFill/>
        </p:spPr>
        <p:txBody>
          <a:bodyPr wrap="square" rtlCol="0">
            <a:spAutoFit/>
          </a:bodyPr>
          <a:lstStyle/>
          <a:p>
            <a:pPr algn="ctr"/>
            <a:r>
              <a:rPr lang="fr-FR" sz="2400" dirty="0">
                <a:solidFill>
                  <a:srgbClr val="104F75"/>
                </a:solidFill>
                <a:latin typeface="+mj-lt"/>
              </a:rPr>
              <a:t>cinq garçons</a:t>
            </a:r>
          </a:p>
        </p:txBody>
      </p:sp>
      <p:sp>
        <p:nvSpPr>
          <p:cNvPr id="25" name="TextBox 24">
            <a:extLst>
              <a:ext uri="{FF2B5EF4-FFF2-40B4-BE49-F238E27FC236}">
                <a16:creationId xmlns:a16="http://schemas.microsoft.com/office/drawing/2014/main" id="{7AE5299B-E319-480A-B8AB-B8C8FB285E4E}"/>
              </a:ext>
            </a:extLst>
          </p:cNvPr>
          <p:cNvSpPr txBox="1"/>
          <p:nvPr/>
        </p:nvSpPr>
        <p:spPr>
          <a:xfrm>
            <a:off x="9104532" y="4363897"/>
            <a:ext cx="2971800" cy="461665"/>
          </a:xfrm>
          <a:prstGeom prst="rect">
            <a:avLst/>
          </a:prstGeom>
          <a:noFill/>
        </p:spPr>
        <p:txBody>
          <a:bodyPr wrap="square" rtlCol="0">
            <a:spAutoFit/>
          </a:bodyPr>
          <a:lstStyle/>
          <a:p>
            <a:pPr algn="ctr"/>
            <a:r>
              <a:rPr lang="fr-FR" sz="2400" dirty="0">
                <a:solidFill>
                  <a:srgbClr val="104F75"/>
                </a:solidFill>
                <a:latin typeface="+mj-lt"/>
              </a:rPr>
              <a:t>trois magasins</a:t>
            </a:r>
          </a:p>
        </p:txBody>
      </p:sp>
      <p:sp>
        <p:nvSpPr>
          <p:cNvPr id="26" name="TextBox 25">
            <a:extLst>
              <a:ext uri="{FF2B5EF4-FFF2-40B4-BE49-F238E27FC236}">
                <a16:creationId xmlns:a16="http://schemas.microsoft.com/office/drawing/2014/main" id="{88E2E451-A9A5-489D-989E-7305D50AE521}"/>
              </a:ext>
            </a:extLst>
          </p:cNvPr>
          <p:cNvSpPr txBox="1"/>
          <p:nvPr/>
        </p:nvSpPr>
        <p:spPr>
          <a:xfrm>
            <a:off x="9104532" y="4825562"/>
            <a:ext cx="2971800" cy="461665"/>
          </a:xfrm>
          <a:prstGeom prst="rect">
            <a:avLst/>
          </a:prstGeom>
          <a:noFill/>
        </p:spPr>
        <p:txBody>
          <a:bodyPr wrap="square" rtlCol="0">
            <a:spAutoFit/>
          </a:bodyPr>
          <a:lstStyle/>
          <a:p>
            <a:pPr algn="ctr"/>
            <a:r>
              <a:rPr lang="fr-FR" sz="2400" dirty="0">
                <a:solidFill>
                  <a:srgbClr val="104F75"/>
                </a:solidFill>
                <a:latin typeface="+mj-lt"/>
              </a:rPr>
              <a:t>dix hommes</a:t>
            </a:r>
          </a:p>
        </p:txBody>
      </p:sp>
      <p:sp>
        <p:nvSpPr>
          <p:cNvPr id="27" name="TextBox 26">
            <a:extLst>
              <a:ext uri="{FF2B5EF4-FFF2-40B4-BE49-F238E27FC236}">
                <a16:creationId xmlns:a16="http://schemas.microsoft.com/office/drawing/2014/main" id="{C5D96698-543C-44DB-853E-5D34135E0F6C}"/>
              </a:ext>
            </a:extLst>
          </p:cNvPr>
          <p:cNvSpPr txBox="1"/>
          <p:nvPr/>
        </p:nvSpPr>
        <p:spPr>
          <a:xfrm>
            <a:off x="9104532" y="5287227"/>
            <a:ext cx="2971800" cy="461665"/>
          </a:xfrm>
          <a:prstGeom prst="rect">
            <a:avLst/>
          </a:prstGeom>
          <a:noFill/>
        </p:spPr>
        <p:txBody>
          <a:bodyPr wrap="square" rtlCol="0">
            <a:spAutoFit/>
          </a:bodyPr>
          <a:lstStyle/>
          <a:p>
            <a:pPr algn="ctr"/>
            <a:r>
              <a:rPr lang="fr-FR" sz="2400" dirty="0">
                <a:solidFill>
                  <a:srgbClr val="104F75"/>
                </a:solidFill>
                <a:latin typeface="+mj-lt"/>
              </a:rPr>
              <a:t>deux personnes</a:t>
            </a:r>
          </a:p>
        </p:txBody>
      </p:sp>
      <p:sp>
        <p:nvSpPr>
          <p:cNvPr id="28" name="TextBox 27">
            <a:extLst>
              <a:ext uri="{FF2B5EF4-FFF2-40B4-BE49-F238E27FC236}">
                <a16:creationId xmlns:a16="http://schemas.microsoft.com/office/drawing/2014/main" id="{A332280F-7F6E-47FC-885E-6609BE92BD00}"/>
              </a:ext>
            </a:extLst>
          </p:cNvPr>
          <p:cNvSpPr txBox="1"/>
          <p:nvPr/>
        </p:nvSpPr>
        <p:spPr>
          <a:xfrm>
            <a:off x="9104532" y="5813972"/>
            <a:ext cx="2971800" cy="461665"/>
          </a:xfrm>
          <a:prstGeom prst="rect">
            <a:avLst/>
          </a:prstGeom>
          <a:noFill/>
        </p:spPr>
        <p:txBody>
          <a:bodyPr wrap="square" rtlCol="0">
            <a:spAutoFit/>
          </a:bodyPr>
          <a:lstStyle/>
          <a:p>
            <a:pPr algn="ctr"/>
            <a:r>
              <a:rPr lang="fr-FR" sz="2400" dirty="0">
                <a:solidFill>
                  <a:srgbClr val="104F75"/>
                </a:solidFill>
                <a:latin typeface="+mj-lt"/>
              </a:rPr>
              <a:t>quatre filles</a:t>
            </a:r>
          </a:p>
        </p:txBody>
      </p:sp>
      <p:sp>
        <p:nvSpPr>
          <p:cNvPr id="29" name="Rectangle 28">
            <a:extLst>
              <a:ext uri="{FF2B5EF4-FFF2-40B4-BE49-F238E27FC236}">
                <a16:creationId xmlns:a16="http://schemas.microsoft.com/office/drawing/2014/main" id="{559111F3-D472-4639-B1D2-8A6366E42BDA}"/>
              </a:ext>
            </a:extLst>
          </p:cNvPr>
          <p:cNvSpPr/>
          <p:nvPr/>
        </p:nvSpPr>
        <p:spPr>
          <a:xfrm>
            <a:off x="631160" y="2389439"/>
            <a:ext cx="4064000" cy="3922285"/>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4F75"/>
              </a:solidFill>
              <a:latin typeface="+mj-lt"/>
            </a:endParaRPr>
          </a:p>
        </p:txBody>
      </p:sp>
      <p:grpSp>
        <p:nvGrpSpPr>
          <p:cNvPr id="30" name="Group 29">
            <a:extLst>
              <a:ext uri="{FF2B5EF4-FFF2-40B4-BE49-F238E27FC236}">
                <a16:creationId xmlns:a16="http://schemas.microsoft.com/office/drawing/2014/main" id="{8B48D44F-0957-4CA8-9320-3E62BDAD221C}"/>
              </a:ext>
            </a:extLst>
          </p:cNvPr>
          <p:cNvGrpSpPr/>
          <p:nvPr/>
        </p:nvGrpSpPr>
        <p:grpSpPr>
          <a:xfrm>
            <a:off x="1290250" y="2406916"/>
            <a:ext cx="3565647" cy="3848708"/>
            <a:chOff x="2871659" y="2189069"/>
            <a:chExt cx="3565647" cy="3848708"/>
          </a:xfrm>
        </p:grpSpPr>
        <p:sp>
          <p:nvSpPr>
            <p:cNvPr id="31" name="TextBox 30">
              <a:extLst>
                <a:ext uri="{FF2B5EF4-FFF2-40B4-BE49-F238E27FC236}">
                  <a16:creationId xmlns:a16="http://schemas.microsoft.com/office/drawing/2014/main" id="{518D6F24-2C34-4BC8-9F6B-26693A8B6112}"/>
                </a:ext>
              </a:extLst>
            </p:cNvPr>
            <p:cNvSpPr txBox="1"/>
            <p:nvPr/>
          </p:nvSpPr>
          <p:spPr>
            <a:xfrm>
              <a:off x="3465506" y="2189069"/>
              <a:ext cx="2971800" cy="461665"/>
            </a:xfrm>
            <a:prstGeom prst="rect">
              <a:avLst/>
            </a:prstGeom>
            <a:noFill/>
          </p:spPr>
          <p:txBody>
            <a:bodyPr wrap="square" rtlCol="0">
              <a:spAutoFit/>
            </a:bodyPr>
            <a:lstStyle/>
            <a:p>
              <a:r>
                <a:rPr lang="en-GB" sz="2400" dirty="0">
                  <a:solidFill>
                    <a:srgbClr val="104F75"/>
                  </a:solidFill>
                  <a:latin typeface="+mj-lt"/>
                </a:rPr>
                <a:t>a boy</a:t>
              </a:r>
            </a:p>
          </p:txBody>
        </p:sp>
        <p:sp>
          <p:nvSpPr>
            <p:cNvPr id="32" name="TextBox 31">
              <a:extLst>
                <a:ext uri="{FF2B5EF4-FFF2-40B4-BE49-F238E27FC236}">
                  <a16:creationId xmlns:a16="http://schemas.microsoft.com/office/drawing/2014/main" id="{3F523679-AD9D-44AD-AB29-642ECF77C3B4}"/>
                </a:ext>
              </a:extLst>
            </p:cNvPr>
            <p:cNvSpPr txBox="1"/>
            <p:nvPr/>
          </p:nvSpPr>
          <p:spPr>
            <a:xfrm>
              <a:off x="3130611" y="5576112"/>
              <a:ext cx="2971800" cy="461665"/>
            </a:xfrm>
            <a:prstGeom prst="rect">
              <a:avLst/>
            </a:prstGeom>
            <a:noFill/>
          </p:spPr>
          <p:txBody>
            <a:bodyPr wrap="square" rtlCol="0">
              <a:spAutoFit/>
            </a:bodyPr>
            <a:lstStyle/>
            <a:p>
              <a:r>
                <a:rPr lang="en-GB" sz="2400" dirty="0">
                  <a:solidFill>
                    <a:srgbClr val="104F75"/>
                  </a:solidFill>
                  <a:latin typeface="+mj-lt"/>
                </a:rPr>
                <a:t>two houses</a:t>
              </a:r>
            </a:p>
          </p:txBody>
        </p:sp>
        <p:sp>
          <p:nvSpPr>
            <p:cNvPr id="33" name="TextBox 32">
              <a:extLst>
                <a:ext uri="{FF2B5EF4-FFF2-40B4-BE49-F238E27FC236}">
                  <a16:creationId xmlns:a16="http://schemas.microsoft.com/office/drawing/2014/main" id="{9BA6835A-516E-4A31-9114-58903CED4DE1}"/>
                </a:ext>
              </a:extLst>
            </p:cNvPr>
            <p:cNvSpPr txBox="1"/>
            <p:nvPr/>
          </p:nvSpPr>
          <p:spPr>
            <a:xfrm>
              <a:off x="3309941" y="2665444"/>
              <a:ext cx="2884809" cy="461665"/>
            </a:xfrm>
            <a:prstGeom prst="rect">
              <a:avLst/>
            </a:prstGeom>
            <a:noFill/>
          </p:spPr>
          <p:txBody>
            <a:bodyPr wrap="square" rtlCol="0">
              <a:spAutoFit/>
            </a:bodyPr>
            <a:lstStyle/>
            <a:p>
              <a:r>
                <a:rPr lang="en-GB" sz="2400" dirty="0">
                  <a:solidFill>
                    <a:srgbClr val="104F75"/>
                  </a:solidFill>
                  <a:latin typeface="+mj-lt"/>
                </a:rPr>
                <a:t>four cars</a:t>
              </a:r>
            </a:p>
          </p:txBody>
        </p:sp>
        <p:sp>
          <p:nvSpPr>
            <p:cNvPr id="34" name="TextBox 33">
              <a:extLst>
                <a:ext uri="{FF2B5EF4-FFF2-40B4-BE49-F238E27FC236}">
                  <a16:creationId xmlns:a16="http://schemas.microsoft.com/office/drawing/2014/main" id="{2B37B8F2-DEF2-4988-BB30-7C6FE5D271EE}"/>
                </a:ext>
              </a:extLst>
            </p:cNvPr>
            <p:cNvSpPr txBox="1"/>
            <p:nvPr/>
          </p:nvSpPr>
          <p:spPr>
            <a:xfrm>
              <a:off x="2871659" y="3657124"/>
              <a:ext cx="3221000" cy="461665"/>
            </a:xfrm>
            <a:prstGeom prst="rect">
              <a:avLst/>
            </a:prstGeom>
            <a:noFill/>
          </p:spPr>
          <p:txBody>
            <a:bodyPr wrap="square" rtlCol="0">
              <a:spAutoFit/>
            </a:bodyPr>
            <a:lstStyle/>
            <a:p>
              <a:r>
                <a:rPr lang="en-GB" sz="2400" dirty="0">
                  <a:solidFill>
                    <a:srgbClr val="104F75"/>
                  </a:solidFill>
                  <a:latin typeface="+mj-lt"/>
                </a:rPr>
                <a:t>seven computers</a:t>
              </a:r>
            </a:p>
          </p:txBody>
        </p:sp>
        <p:sp>
          <p:nvSpPr>
            <p:cNvPr id="35" name="TextBox 34">
              <a:extLst>
                <a:ext uri="{FF2B5EF4-FFF2-40B4-BE49-F238E27FC236}">
                  <a16:creationId xmlns:a16="http://schemas.microsoft.com/office/drawing/2014/main" id="{BFC85C23-0CB8-49D3-9713-9CC40C9A7DA9}"/>
                </a:ext>
              </a:extLst>
            </p:cNvPr>
            <p:cNvSpPr txBox="1"/>
            <p:nvPr/>
          </p:nvSpPr>
          <p:spPr>
            <a:xfrm>
              <a:off x="3266445" y="4623543"/>
              <a:ext cx="2971800" cy="461665"/>
            </a:xfrm>
            <a:prstGeom prst="rect">
              <a:avLst/>
            </a:prstGeom>
            <a:noFill/>
          </p:spPr>
          <p:txBody>
            <a:bodyPr wrap="square" rtlCol="0">
              <a:spAutoFit/>
            </a:bodyPr>
            <a:lstStyle/>
            <a:p>
              <a:r>
                <a:rPr lang="en-GB" sz="2400" dirty="0">
                  <a:solidFill>
                    <a:srgbClr val="104F75"/>
                  </a:solidFill>
                  <a:latin typeface="+mj-lt"/>
                </a:rPr>
                <a:t>five shops</a:t>
              </a:r>
            </a:p>
          </p:txBody>
        </p:sp>
        <p:sp>
          <p:nvSpPr>
            <p:cNvPr id="36" name="TextBox 35">
              <a:extLst>
                <a:ext uri="{FF2B5EF4-FFF2-40B4-BE49-F238E27FC236}">
                  <a16:creationId xmlns:a16="http://schemas.microsoft.com/office/drawing/2014/main" id="{EF78F48B-31F2-4AEF-921F-7A861F47DBD6}"/>
                </a:ext>
              </a:extLst>
            </p:cNvPr>
            <p:cNvSpPr txBox="1"/>
            <p:nvPr/>
          </p:nvSpPr>
          <p:spPr>
            <a:xfrm>
              <a:off x="3159793" y="5106326"/>
              <a:ext cx="2747211" cy="457200"/>
            </a:xfrm>
            <a:prstGeom prst="rect">
              <a:avLst/>
            </a:prstGeom>
            <a:noFill/>
          </p:spPr>
          <p:txBody>
            <a:bodyPr wrap="square" rtlCol="0">
              <a:spAutoFit/>
            </a:bodyPr>
            <a:lstStyle/>
            <a:p>
              <a:r>
                <a:rPr lang="en-GB" sz="2400" dirty="0">
                  <a:solidFill>
                    <a:srgbClr val="104F75"/>
                  </a:solidFill>
                  <a:latin typeface="+mj-lt"/>
                </a:rPr>
                <a:t>a window</a:t>
              </a:r>
            </a:p>
          </p:txBody>
        </p:sp>
        <p:sp>
          <p:nvSpPr>
            <p:cNvPr id="37" name="TextBox 36">
              <a:extLst>
                <a:ext uri="{FF2B5EF4-FFF2-40B4-BE49-F238E27FC236}">
                  <a16:creationId xmlns:a16="http://schemas.microsoft.com/office/drawing/2014/main" id="{F6A1FB33-C7BB-489E-AC02-E3E72803254F}"/>
                </a:ext>
              </a:extLst>
            </p:cNvPr>
            <p:cNvSpPr txBox="1"/>
            <p:nvPr/>
          </p:nvSpPr>
          <p:spPr>
            <a:xfrm>
              <a:off x="3149354" y="4153069"/>
              <a:ext cx="2971800" cy="461665"/>
            </a:xfrm>
            <a:prstGeom prst="rect">
              <a:avLst/>
            </a:prstGeom>
            <a:noFill/>
          </p:spPr>
          <p:txBody>
            <a:bodyPr wrap="square" rtlCol="0">
              <a:spAutoFit/>
            </a:bodyPr>
            <a:lstStyle/>
            <a:p>
              <a:r>
                <a:rPr lang="en-GB" sz="2400" dirty="0">
                  <a:solidFill>
                    <a:srgbClr val="104F75"/>
                  </a:solidFill>
                  <a:latin typeface="+mj-lt"/>
                </a:rPr>
                <a:t>nine people</a:t>
              </a:r>
            </a:p>
          </p:txBody>
        </p:sp>
        <p:sp>
          <p:nvSpPr>
            <p:cNvPr id="38" name="TextBox 37">
              <a:extLst>
                <a:ext uri="{FF2B5EF4-FFF2-40B4-BE49-F238E27FC236}">
                  <a16:creationId xmlns:a16="http://schemas.microsoft.com/office/drawing/2014/main" id="{7A94DE85-D43F-4718-A20D-7E8B3773846D}"/>
                </a:ext>
              </a:extLst>
            </p:cNvPr>
            <p:cNvSpPr txBox="1"/>
            <p:nvPr/>
          </p:nvSpPr>
          <p:spPr>
            <a:xfrm>
              <a:off x="3318691" y="3169098"/>
              <a:ext cx="2971800" cy="461665"/>
            </a:xfrm>
            <a:prstGeom prst="rect">
              <a:avLst/>
            </a:prstGeom>
            <a:noFill/>
          </p:spPr>
          <p:txBody>
            <a:bodyPr wrap="square" rtlCol="0">
              <a:spAutoFit/>
            </a:bodyPr>
            <a:lstStyle/>
            <a:p>
              <a:r>
                <a:rPr lang="en-GB" sz="2400" dirty="0">
                  <a:solidFill>
                    <a:srgbClr val="104F75"/>
                  </a:solidFill>
                  <a:latin typeface="+mj-lt"/>
                </a:rPr>
                <a:t>two girls</a:t>
              </a:r>
            </a:p>
          </p:txBody>
        </p:sp>
      </p:grpSp>
    </p:spTree>
    <p:extLst>
      <p:ext uri="{BB962C8B-B14F-4D97-AF65-F5344CB8AC3E}">
        <p14:creationId xmlns:p14="http://schemas.microsoft.com/office/powerpoint/2010/main" val="7071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1" grpId="0"/>
      <p:bldP spid="22" grpId="0"/>
      <p:bldP spid="23" grpId="0"/>
      <p:bldP spid="24" grpId="0"/>
      <p:bldP spid="25" grpId="0"/>
      <p:bldP spid="26" grpId="0"/>
      <p:bldP spid="27"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169000"/>
            <a:ext cx="11198087" cy="5009256"/>
          </a:xfrm>
          <a:prstGeom prst="rect">
            <a:avLst/>
          </a:prstGeom>
          <a:noFill/>
        </p:spPr>
        <p:txBody>
          <a:bodyPr wrap="square" rtlCol="0">
            <a:spAutoFit/>
          </a:bodyPr>
          <a:lstStyle/>
          <a:p>
            <a:pPr lvl="0">
              <a:lnSpc>
                <a:spcPct val="150000"/>
              </a:lnSpc>
              <a:buClr>
                <a:srgbClr val="000000"/>
              </a:buClr>
              <a:defRPr/>
            </a:pPr>
            <a:r>
              <a:rPr lang="fr-FR" sz="2400" kern="0" dirty="0">
                <a:solidFill>
                  <a:srgbClr val="4472C4">
                    <a:lumMod val="50000"/>
                  </a:srgbClr>
                </a:solidFill>
                <a:latin typeface="Century Gothic" panose="020B0502020202020204" pitchFamily="34" charset="0"/>
                <a:cs typeface="Arial"/>
                <a:sym typeface="Arial"/>
              </a:rPr>
              <a:t>Deu</a:t>
            </a:r>
            <a:r>
              <a:rPr lang="fr-FR" sz="2400" b="1" kern="0" dirty="0">
                <a:solidFill>
                  <a:srgbClr val="4472C4">
                    <a:lumMod val="50000"/>
                  </a:srgbClr>
                </a:solidFill>
                <a:latin typeface="Century Gothic" panose="020B0502020202020204" pitchFamily="34" charset="0"/>
                <a:cs typeface="Arial"/>
                <a:sym typeface="Arial"/>
              </a:rPr>
              <a:t>x</a:t>
            </a:r>
            <a:r>
              <a:rPr lang="fr-FR" sz="2400" kern="0" dirty="0">
                <a:solidFill>
                  <a:srgbClr val="4472C4">
                    <a:lumMod val="50000"/>
                  </a:srgbClr>
                </a:solidFill>
                <a:latin typeface="Century Gothic" panose="020B0502020202020204" pitchFamily="34" charset="0"/>
                <a:cs typeface="Arial"/>
                <a:sym typeface="Arial"/>
              </a:rPr>
              <a:t> maisons		</a:t>
            </a:r>
            <a:r>
              <a:rPr lang="en-GB" sz="2400" kern="0" dirty="0">
                <a:solidFill>
                  <a:srgbClr val="4472C4">
                    <a:lumMod val="50000"/>
                  </a:srgbClr>
                </a:solidFill>
                <a:latin typeface="Century Gothic" panose="020B0502020202020204" pitchFamily="34" charset="0"/>
                <a:cs typeface="Arial"/>
                <a:sym typeface="Arial"/>
              </a:rPr>
              <a:t>Two houses</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The final -</a:t>
            </a:r>
            <a:r>
              <a:rPr lang="en-GB" sz="2400" b="1" kern="0" dirty="0">
                <a:solidFill>
                  <a:srgbClr val="4472C4">
                    <a:lumMod val="50000"/>
                  </a:srgbClr>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in deu</a:t>
            </a:r>
            <a:r>
              <a:rPr lang="en-GB" sz="2400" b="1" kern="0" dirty="0">
                <a:solidFill>
                  <a:srgbClr val="4472C4">
                    <a:lumMod val="50000"/>
                  </a:srgbClr>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is a </a:t>
            </a:r>
            <a:r>
              <a:rPr lang="en-GB" sz="2400" b="1" kern="0" dirty="0">
                <a:solidFill>
                  <a:srgbClr val="4472C4">
                    <a:lumMod val="50000"/>
                  </a:srgbClr>
                </a:solidFill>
                <a:latin typeface="Century Gothic" panose="020B0502020202020204" pitchFamily="34" charset="0"/>
                <a:cs typeface="Arial"/>
                <a:sym typeface="Arial"/>
              </a:rPr>
              <a:t>Silent Final Consonant</a:t>
            </a:r>
            <a:r>
              <a:rPr lang="en-GB" sz="2400" kern="0" dirty="0">
                <a:solidFill>
                  <a:srgbClr val="4472C4">
                    <a:lumMod val="50000"/>
                  </a:srgbClr>
                </a:solidFill>
                <a:latin typeface="Century Gothic" panose="020B0502020202020204" pitchFamily="34" charset="0"/>
                <a:cs typeface="Arial"/>
                <a:sym typeface="Arial"/>
              </a:rPr>
              <a:t>.</a:t>
            </a:r>
          </a:p>
          <a:p>
            <a:pPr lvl="0">
              <a:lnSpc>
                <a:spcPct val="150000"/>
              </a:lnSpc>
              <a:buClr>
                <a:srgbClr val="000000"/>
              </a:buClr>
              <a:defRPr/>
            </a:pPr>
            <a:r>
              <a:rPr lang="en-GB" sz="2400" b="1" kern="0" dirty="0">
                <a:solidFill>
                  <a:srgbClr val="4472C4">
                    <a:lumMod val="50000"/>
                  </a:srgbClr>
                </a:solidFill>
                <a:latin typeface="Century Gothic" panose="020B0502020202020204" pitchFamily="34" charset="0"/>
                <a:cs typeface="Arial"/>
                <a:sym typeface="Arial"/>
              </a:rPr>
              <a:t>But …</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EE6000"/>
                </a:solidFill>
                <a:latin typeface="Century Gothic" panose="020B0502020202020204" pitchFamily="34" charset="0"/>
                <a:cs typeface="Arial"/>
                <a:sym typeface="Arial"/>
              </a:rPr>
              <a:t>e</a:t>
            </a:r>
            <a:r>
              <a:rPr lang="en-GB" sz="2400" kern="0" dirty="0">
                <a:solidFill>
                  <a:srgbClr val="4472C4">
                    <a:lumMod val="50000"/>
                  </a:srgbClr>
                </a:solidFill>
                <a:latin typeface="Century Gothic" panose="020B0502020202020204" pitchFamily="34" charset="0"/>
                <a:cs typeface="Arial"/>
                <a:sym typeface="Arial"/>
              </a:rPr>
              <a:t>nfants		Two children</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time, the final consonant in 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is </a:t>
            </a:r>
            <a:r>
              <a:rPr lang="en-GB" sz="2400" b="1" kern="0" dirty="0">
                <a:solidFill>
                  <a:srgbClr val="4472C4">
                    <a:lumMod val="50000"/>
                  </a:srgbClr>
                </a:solidFill>
                <a:latin typeface="Century Gothic" panose="020B0502020202020204" pitchFamily="34" charset="0"/>
                <a:cs typeface="Arial"/>
                <a:sym typeface="Arial"/>
              </a:rPr>
              <a:t>not</a:t>
            </a:r>
            <a:r>
              <a:rPr lang="en-GB" sz="2400" kern="0" dirty="0">
                <a:solidFill>
                  <a:srgbClr val="4472C4">
                    <a:lumMod val="50000"/>
                  </a:srgbClr>
                </a:solidFill>
                <a:latin typeface="Century Gothic" panose="020B0502020202020204" pitchFamily="34" charset="0"/>
                <a:cs typeface="Arial"/>
                <a:sym typeface="Arial"/>
              </a:rPr>
              <a:t> an SFC!</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Because the </a:t>
            </a:r>
            <a:r>
              <a:rPr lang="en-GB" sz="2400" b="1" kern="0" dirty="0">
                <a:solidFill>
                  <a:srgbClr val="FA6500"/>
                </a:solidFill>
                <a:latin typeface="Century Gothic" panose="020B0502020202020204" pitchFamily="34" charset="0"/>
                <a:cs typeface="Arial"/>
                <a:sym typeface="Arial"/>
              </a:rPr>
              <a:t>-x</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is followed by a </a:t>
            </a:r>
            <a:r>
              <a:rPr lang="en-GB" sz="2400" b="1" kern="0" dirty="0">
                <a:solidFill>
                  <a:srgbClr val="4472C4">
                    <a:lumMod val="50000"/>
                  </a:srgbClr>
                </a:solidFill>
                <a:latin typeface="Century Gothic" panose="020B0502020202020204" pitchFamily="34" charset="0"/>
                <a:cs typeface="Arial"/>
                <a:sym typeface="Arial"/>
              </a:rPr>
              <a:t>vowel, </a:t>
            </a:r>
            <a:r>
              <a:rPr lang="en-GB" sz="2400" kern="0" dirty="0">
                <a:solidFill>
                  <a:srgbClr val="4472C4">
                    <a:lumMod val="50000"/>
                  </a:srgbClr>
                </a:solidFill>
                <a:latin typeface="Century Gothic" panose="020B0502020202020204" pitchFamily="34" charset="0"/>
                <a:cs typeface="Arial"/>
                <a:sym typeface="Arial"/>
              </a:rPr>
              <a:t>it is pronounced.</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also happens when </a:t>
            </a:r>
            <a:r>
              <a:rPr lang="en-GB" sz="2400" b="1" kern="0" dirty="0">
                <a:solidFill>
                  <a:srgbClr val="FA6500"/>
                </a:solidFill>
                <a:latin typeface="Century Gothic" panose="020B0502020202020204" pitchFamily="34" charset="0"/>
                <a:cs typeface="Arial"/>
                <a:sym typeface="Arial"/>
              </a:rPr>
              <a:t>-x</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is followed by a </a:t>
            </a:r>
            <a:r>
              <a:rPr lang="en-GB" sz="2400" b="1" kern="0" dirty="0">
                <a:solidFill>
                  <a:srgbClr val="4472C4">
                    <a:lumMod val="50000"/>
                  </a:srgbClr>
                </a:solidFill>
                <a:latin typeface="Century Gothic" panose="020B0502020202020204" pitchFamily="34" charset="0"/>
                <a:cs typeface="Arial"/>
                <a:sym typeface="Arial"/>
              </a:rPr>
              <a:t>h-</a:t>
            </a:r>
            <a:r>
              <a:rPr lang="en-GB" sz="2400" kern="0" dirty="0">
                <a:solidFill>
                  <a:srgbClr val="4472C4">
                    <a:lumMod val="50000"/>
                  </a:srgbClr>
                </a:solidFill>
                <a:latin typeface="Century Gothic" panose="020B0502020202020204" pitchFamily="34" charset="0"/>
                <a:cs typeface="Arial"/>
                <a:sym typeface="Arial"/>
              </a:rPr>
              <a:t>.</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FA6500"/>
                </a:solidFill>
                <a:latin typeface="Century Gothic" panose="020B0502020202020204" pitchFamily="34" charset="0"/>
                <a:cs typeface="Arial"/>
                <a:sym typeface="Arial"/>
              </a:rPr>
              <a:t>h</a:t>
            </a:r>
            <a:r>
              <a:rPr lang="en-GB" sz="2400" kern="0" dirty="0">
                <a:solidFill>
                  <a:srgbClr val="4472C4">
                    <a:lumMod val="50000"/>
                  </a:srgbClr>
                </a:solidFill>
                <a:latin typeface="Century Gothic" panose="020B0502020202020204" pitchFamily="34" charset="0"/>
                <a:cs typeface="Arial"/>
                <a:sym typeface="Arial"/>
              </a:rPr>
              <a:t>ommes		Two men</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pronunciation change is known as </a:t>
            </a:r>
            <a:r>
              <a:rPr lang="en-GB" sz="2400" b="1" kern="0" dirty="0">
                <a:solidFill>
                  <a:srgbClr val="4472C4">
                    <a:lumMod val="50000"/>
                  </a:srgbClr>
                </a:solidFill>
                <a:latin typeface="Century Gothic" panose="020B0502020202020204" pitchFamily="34" charset="0"/>
                <a:cs typeface="Arial"/>
                <a:sym typeface="Arial"/>
              </a:rPr>
              <a:t>liaison</a:t>
            </a:r>
            <a:r>
              <a:rPr lang="en-GB" sz="2400" kern="0" dirty="0">
                <a:solidFill>
                  <a:srgbClr val="4472C4">
                    <a:lumMod val="50000"/>
                  </a:srgbClr>
                </a:solidFill>
                <a:latin typeface="Century Gothic" panose="020B0502020202020204" pitchFamily="34" charset="0"/>
                <a:cs typeface="Arial"/>
                <a:sym typeface="Arial"/>
              </a:rPr>
              <a:t>. </a:t>
            </a:r>
            <a:endParaRPr lang="en-GB" sz="2400" b="1" kern="0" dirty="0">
              <a:solidFill>
                <a:srgbClr val="4472C4">
                  <a:lumMod val="50000"/>
                </a:srgbClr>
              </a:solidFill>
              <a:latin typeface="Arial"/>
              <a:cs typeface="Arial"/>
              <a:sym typeface="Arial"/>
            </a:endParaRPr>
          </a:p>
        </p:txBody>
      </p:sp>
      <p:sp>
        <p:nvSpPr>
          <p:cNvPr id="10" name="Arc 9">
            <a:extLst>
              <a:ext uri="{FF2B5EF4-FFF2-40B4-BE49-F238E27FC236}">
                <a16:creationId xmlns:a16="http://schemas.microsoft.com/office/drawing/2014/main" id="{F900801C-211A-F342-982B-E0239D3526A8}"/>
              </a:ext>
            </a:extLst>
          </p:cNvPr>
          <p:cNvSpPr>
            <a:spLocks noChangeAspect="1"/>
          </p:cNvSpPr>
          <p:nvPr/>
        </p:nvSpPr>
        <p:spPr>
          <a:xfrm rot="7925323">
            <a:off x="903328" y="2997628"/>
            <a:ext cx="401876" cy="43200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rc 10">
            <a:extLst>
              <a:ext uri="{FF2B5EF4-FFF2-40B4-BE49-F238E27FC236}">
                <a16:creationId xmlns:a16="http://schemas.microsoft.com/office/drawing/2014/main" id="{5EEEA031-6060-E748-910A-33C63E99AF04}"/>
              </a:ext>
            </a:extLst>
          </p:cNvPr>
          <p:cNvSpPr>
            <a:spLocks noChangeAspect="1"/>
          </p:cNvSpPr>
          <p:nvPr/>
        </p:nvSpPr>
        <p:spPr>
          <a:xfrm rot="7925323">
            <a:off x="903329" y="5219000"/>
            <a:ext cx="401876" cy="43200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cartoon of a person&#10;&#10;Description automatically generated with low confidence">
            <a:hlinkClick r:id="" action="ppaction://noaction">
              <a:snd r:embed="rId4" name="deux hommes - liaison.wav"/>
            </a:hlinkClick>
            <a:extLst>
              <a:ext uri="{FF2B5EF4-FFF2-40B4-BE49-F238E27FC236}">
                <a16:creationId xmlns:a16="http://schemas.microsoft.com/office/drawing/2014/main" id="{95E17DD6-9486-2948-87AE-A33CA890F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282" y="4539007"/>
            <a:ext cx="916875" cy="1800000"/>
          </a:xfrm>
          <a:prstGeom prst="rect">
            <a:avLst/>
          </a:prstGeom>
        </p:spPr>
      </p:pic>
      <p:pic>
        <p:nvPicPr>
          <p:cNvPr id="12" name="Picture 11" descr="A cartoon of a person&#10;&#10;Description automatically generated with low confidence">
            <a:hlinkClick r:id="" action="ppaction://noaction">
              <a:snd r:embed="rId4" name="deux hommes - liaison.wav"/>
            </a:hlinkClick>
            <a:extLst>
              <a:ext uri="{FF2B5EF4-FFF2-40B4-BE49-F238E27FC236}">
                <a16:creationId xmlns:a16="http://schemas.microsoft.com/office/drawing/2014/main" id="{65587777-FC71-D045-99BB-2BC382B52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1892" y="4539007"/>
            <a:ext cx="916875" cy="1800000"/>
          </a:xfrm>
          <a:prstGeom prst="rect">
            <a:avLst/>
          </a:prstGeom>
        </p:spPr>
      </p:pic>
      <p:pic>
        <p:nvPicPr>
          <p:cNvPr id="13" name="Picture 12" descr="A picture containing toy, doll, vector graphics&#10;&#10;Description automatically generated">
            <a:hlinkClick r:id="" action="ppaction://noaction">
              <a:snd r:embed="rId6" name="deux enfants - liaison.wav"/>
            </a:hlinkClick>
            <a:extLst>
              <a:ext uri="{FF2B5EF4-FFF2-40B4-BE49-F238E27FC236}">
                <a16:creationId xmlns:a16="http://schemas.microsoft.com/office/drawing/2014/main" id="{18475BAE-D98A-444E-8F74-73C24DC316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3557" y="2595399"/>
            <a:ext cx="1950764" cy="1584996"/>
          </a:xfrm>
          <a:prstGeom prst="rect">
            <a:avLst/>
          </a:prstGeom>
        </p:spPr>
      </p:pic>
      <p:pic>
        <p:nvPicPr>
          <p:cNvPr id="15" name="Picture 14" descr="Icon&#10;&#10;Description automatically generated">
            <a:hlinkClick r:id="" action="ppaction://noaction">
              <a:snd r:embed="rId8" name="deux maisons - liaison.wav"/>
            </a:hlinkClick>
            <a:extLst>
              <a:ext uri="{FF2B5EF4-FFF2-40B4-BE49-F238E27FC236}">
                <a16:creationId xmlns:a16="http://schemas.microsoft.com/office/drawing/2014/main" id="{021170D0-ED81-0746-80CD-47A7693DA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6682" y="817779"/>
            <a:ext cx="1440000" cy="1440000"/>
          </a:xfrm>
          <a:prstGeom prst="rect">
            <a:avLst/>
          </a:prstGeom>
        </p:spPr>
      </p:pic>
      <p:pic>
        <p:nvPicPr>
          <p:cNvPr id="17" name="Picture 16" descr="Icon&#10;&#10;Description automatically generated">
            <a:hlinkClick r:id="" action="ppaction://noaction">
              <a:snd r:embed="rId8" name="deux maisons - liaison.wav"/>
            </a:hlinkClick>
            <a:extLst>
              <a:ext uri="{FF2B5EF4-FFF2-40B4-BE49-F238E27FC236}">
                <a16:creationId xmlns:a16="http://schemas.microsoft.com/office/drawing/2014/main" id="{1026548D-DD52-B74A-BB0F-800A5ADDE6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8264" y="796787"/>
            <a:ext cx="1440000" cy="1440000"/>
          </a:xfrm>
          <a:prstGeom prst="rect">
            <a:avLst/>
          </a:prstGeom>
        </p:spPr>
      </p:pic>
    </p:spTree>
    <p:extLst>
      <p:ext uri="{BB962C8B-B14F-4D97-AF65-F5344CB8AC3E}">
        <p14:creationId xmlns:p14="http://schemas.microsoft.com/office/powerpoint/2010/main" val="34518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six</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si</a:t>
            </a: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x</a:t>
            </a:r>
          </a:p>
        </p:txBody>
      </p:sp>
      <p:sp>
        <p:nvSpPr>
          <p:cNvPr id="10" name="Action Button: Forward or Next 9">
            <a:hlinkClick r:id="" action="ppaction://noaction" highlightClick="1">
              <a:snd r:embed="rId3" name="six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8481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s</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ix weeks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six semaines</a:t>
            </a:r>
          </a:p>
        </p:txBody>
      </p:sp>
      <p:sp>
        <p:nvSpPr>
          <p:cNvPr id="10" name="Action Button: Forward or Next 9">
            <a:hlinkClick r:id="" action="ppaction://noaction" highlightClick="1">
              <a:snd r:embed="rId3" name="six semaine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picture containing icon&#10;&#10;Description automatically generated">
            <a:extLst>
              <a:ext uri="{FF2B5EF4-FFF2-40B4-BE49-F238E27FC236}">
                <a16:creationId xmlns:a16="http://schemas.microsoft.com/office/drawing/2014/main" id="{E1B380DF-5549-8E4E-AFB9-36A545170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116" y="3567426"/>
            <a:ext cx="3303185" cy="2410293"/>
          </a:xfrm>
          <a:prstGeom prst="rect">
            <a:avLst/>
          </a:prstGeom>
        </p:spPr>
      </p:pic>
    </p:spTree>
    <p:extLst>
      <p:ext uri="{BB962C8B-B14F-4D97-AF65-F5344CB8AC3E}">
        <p14:creationId xmlns:p14="http://schemas.microsoft.com/office/powerpoint/2010/main" val="35912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semaine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si</a:t>
            </a:r>
            <a:r>
              <a:rPr lang="fr-FR" sz="13400" b="1" kern="0" dirty="0">
                <a:solidFill>
                  <a:srgbClr val="F66400"/>
                </a:solidFill>
                <a:latin typeface="Century Gothic" panose="020B0502020202020204" pitchFamily="34" charset="0"/>
                <a:cs typeface="Arial"/>
                <a:sym typeface="Arial"/>
              </a:rPr>
              <a:t>x</a:t>
            </a: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3400" b="1" kern="0" dirty="0">
                <a:solidFill>
                  <a:srgbClr val="F66400"/>
                </a:solidFill>
                <a:latin typeface="Century Gothic" panose="020B0502020202020204" pitchFamily="34" charset="0"/>
                <a:cs typeface="Arial"/>
                <a:sym typeface="Arial"/>
              </a:rPr>
              <a:t>é</a:t>
            </a:r>
            <a:r>
              <a:rPr lang="fr-FR" sz="13400" b="1" kern="0" dirty="0">
                <a:solidFill>
                  <a:srgbClr val="5B9BD5">
                    <a:lumMod val="50000"/>
                  </a:srgbClr>
                </a:solidFill>
                <a:latin typeface="Century Gothic" panose="020B0502020202020204" pitchFamily="34" charset="0"/>
                <a:cs typeface="Arial"/>
                <a:sym typeface="Arial"/>
              </a:rPr>
              <a:t>coles</a:t>
            </a:r>
            <a:endPar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six schools</a:t>
            </a:r>
          </a:p>
        </p:txBody>
      </p:sp>
      <p:sp>
        <p:nvSpPr>
          <p:cNvPr id="10" name="Action Button: Forward or Next 9">
            <a:hlinkClick r:id="" action="ppaction://noaction" highlightClick="1">
              <a:snd r:embed="rId3" name="six école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9" name="Arc 8">
            <a:extLst>
              <a:ext uri="{FF2B5EF4-FFF2-40B4-BE49-F238E27FC236}">
                <a16:creationId xmlns:a16="http://schemas.microsoft.com/office/drawing/2014/main" id="{00491C35-D8A6-41C2-BA73-44B8147A5324}"/>
              </a:ext>
            </a:extLst>
          </p:cNvPr>
          <p:cNvSpPr/>
          <p:nvPr/>
        </p:nvSpPr>
        <p:spPr>
          <a:xfrm rot="7925323">
            <a:off x="3513452" y="183832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picture containing text&#10;&#10;Description automatically generated">
            <a:extLst>
              <a:ext uri="{FF2B5EF4-FFF2-40B4-BE49-F238E27FC236}">
                <a16:creationId xmlns:a16="http://schemas.microsoft.com/office/drawing/2014/main" id="{D377FC87-B793-6245-A861-B0DDC9C11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2717" y="3565724"/>
            <a:ext cx="2674783" cy="2674783"/>
          </a:xfrm>
          <a:prstGeom prst="rect">
            <a:avLst/>
          </a:prstGeom>
        </p:spPr>
      </p:pic>
    </p:spTree>
    <p:extLst>
      <p:ext uri="{BB962C8B-B14F-4D97-AF65-F5344CB8AC3E}">
        <p14:creationId xmlns:p14="http://schemas.microsoft.com/office/powerpoint/2010/main" val="4105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école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ten</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dix</a:t>
            </a:r>
            <a:endPar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dix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14752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ten shops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dix magasins</a:t>
            </a:r>
          </a:p>
        </p:txBody>
      </p:sp>
      <p:sp>
        <p:nvSpPr>
          <p:cNvPr id="10" name="Action Button: Forward or Next 9">
            <a:hlinkClick r:id="" action="ppaction://noaction" highlightClick="1">
              <a:snd r:embed="rId3" name="dix magasin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Shape, rectangle&#10;&#10;Description automatically generated">
            <a:extLst>
              <a:ext uri="{FF2B5EF4-FFF2-40B4-BE49-F238E27FC236}">
                <a16:creationId xmlns:a16="http://schemas.microsoft.com/office/drawing/2014/main" id="{1541636B-B940-914A-8D1A-2974ED881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875" y="3240265"/>
            <a:ext cx="4454525" cy="3055526"/>
          </a:xfrm>
          <a:prstGeom prst="rect">
            <a:avLst/>
          </a:prstGeom>
        </p:spPr>
      </p:pic>
    </p:spTree>
    <p:extLst>
      <p:ext uri="{BB962C8B-B14F-4D97-AF65-F5344CB8AC3E}">
        <p14:creationId xmlns:p14="http://schemas.microsoft.com/office/powerpoint/2010/main" val="33088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magasin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ten</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activities</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0200" b="1" kern="0" dirty="0">
                <a:solidFill>
                  <a:srgbClr val="5B9BD5">
                    <a:lumMod val="50000"/>
                  </a:srgbClr>
                </a:solidFill>
                <a:latin typeface="Century Gothic" panose="020B0502020202020204" pitchFamily="34" charset="0"/>
                <a:cs typeface="Arial"/>
                <a:sym typeface="Arial"/>
              </a:rPr>
              <a:t>di</a:t>
            </a:r>
            <a:r>
              <a:rPr lang="fr-FR" sz="10200" b="1" kern="0" dirty="0">
                <a:solidFill>
                  <a:srgbClr val="F66400"/>
                </a:solidFill>
                <a:latin typeface="Century Gothic" panose="020B0502020202020204" pitchFamily="34" charset="0"/>
                <a:cs typeface="Arial"/>
                <a:sym typeface="Arial"/>
              </a:rPr>
              <a:t>x</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0200" b="1" kern="0" dirty="0">
                <a:solidFill>
                  <a:srgbClr val="F66400"/>
                </a:solidFill>
                <a:latin typeface="Century Gothic" panose="020B0502020202020204" pitchFamily="34" charset="0"/>
                <a:cs typeface="Arial"/>
                <a:sym typeface="Arial"/>
              </a:rPr>
              <a:t>a</a:t>
            </a:r>
            <a:r>
              <a:rPr lang="fr-FR" sz="10200" b="1" kern="0" dirty="0">
                <a:solidFill>
                  <a:srgbClr val="5B9BD5">
                    <a:lumMod val="50000"/>
                  </a:srgbClr>
                </a:solidFill>
                <a:latin typeface="Century Gothic" panose="020B0502020202020204" pitchFamily="34" charset="0"/>
                <a:cs typeface="Arial"/>
                <a:sym typeface="Arial"/>
              </a:rPr>
              <a:t>ctivités</a:t>
            </a:r>
            <a:endPar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dix activité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672213"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picture containing calendar&#10;&#10;Description automatically generated">
            <a:extLst>
              <a:ext uri="{FF2B5EF4-FFF2-40B4-BE49-F238E27FC236}">
                <a16:creationId xmlns:a16="http://schemas.microsoft.com/office/drawing/2014/main" id="{0E222EB2-2315-1549-8017-7C410B0AA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5064" y="3474574"/>
            <a:ext cx="2155051" cy="2503145"/>
          </a:xfrm>
          <a:prstGeom prst="rect">
            <a:avLst/>
          </a:prstGeom>
        </p:spPr>
      </p:pic>
    </p:spTree>
    <p:extLst>
      <p:ext uri="{BB962C8B-B14F-4D97-AF65-F5344CB8AC3E}">
        <p14:creationId xmlns:p14="http://schemas.microsoft.com/office/powerpoint/2010/main" val="17590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activité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two</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400" b="1" kern="0" dirty="0">
                <a:solidFill>
                  <a:srgbClr val="5B9BD5">
                    <a:lumMod val="50000"/>
                  </a:srgbClr>
                </a:solidFill>
                <a:latin typeface="Century Gothic" panose="020B0502020202020204" pitchFamily="34" charset="0"/>
                <a:cs typeface="Arial"/>
                <a:sym typeface="Arial"/>
              </a:rPr>
              <a:t>deux</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deux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1" name="Picture 10" descr="background rectangle">
            <a:extLst>
              <a:ext uri="{FF2B5EF4-FFF2-40B4-BE49-F238E27FC236}">
                <a16:creationId xmlns:a16="http://schemas.microsoft.com/office/drawing/2014/main" id="{37658A0F-BC19-457F-9765-E918E14F42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3231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two bikes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deux vélos</a:t>
            </a:r>
          </a:p>
        </p:txBody>
      </p:sp>
      <p:sp>
        <p:nvSpPr>
          <p:cNvPr id="10" name="Action Button: Forward or Next 9">
            <a:hlinkClick r:id="" action="ppaction://noaction" highlightClick="1">
              <a:snd r:embed="rId3" name="deux vélo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black and white bicycle&#10;&#10;Description automatically generated with medium confidence">
            <a:extLst>
              <a:ext uri="{FF2B5EF4-FFF2-40B4-BE49-F238E27FC236}">
                <a16:creationId xmlns:a16="http://schemas.microsoft.com/office/drawing/2014/main" id="{24E574C4-5BC6-824C-872B-33B3622CB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401" y="3622476"/>
            <a:ext cx="3517900" cy="2473523"/>
          </a:xfrm>
          <a:prstGeom prst="rect">
            <a:avLst/>
          </a:prstGeom>
        </p:spPr>
      </p:pic>
    </p:spTree>
    <p:extLst>
      <p:ext uri="{BB962C8B-B14F-4D97-AF65-F5344CB8AC3E}">
        <p14:creationId xmlns:p14="http://schemas.microsoft.com/office/powerpoint/2010/main" val="12590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vélo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two computers</a:t>
            </a:r>
          </a:p>
        </p:txBody>
      </p:sp>
      <p:sp>
        <p:nvSpPr>
          <p:cNvPr id="6" name="TextBox 5"/>
          <p:cNvSpPr txBox="1"/>
          <p:nvPr/>
        </p:nvSpPr>
        <p:spPr>
          <a:xfrm>
            <a:off x="527696" y="1671825"/>
            <a:ext cx="11136605" cy="1661993"/>
          </a:xfrm>
          <a:prstGeom prst="rect">
            <a:avLst/>
          </a:prstGeom>
          <a:noFill/>
        </p:spPr>
        <p:txBody>
          <a:bodyPr wrap="square" rtlCol="0">
            <a:spAutoFit/>
          </a:bodyPr>
          <a:lstStyle/>
          <a:p>
            <a:pPr lvl="0" algn="ctr">
              <a:buClr>
                <a:srgbClr val="000000"/>
              </a:buClr>
              <a:defRPr/>
            </a:pPr>
            <a:r>
              <a:rPr lang="fr-FR" sz="10200" b="1" kern="0" dirty="0">
                <a:solidFill>
                  <a:srgbClr val="5B9BD5">
                    <a:lumMod val="50000"/>
                  </a:srgbClr>
                </a:solidFill>
                <a:latin typeface="Century Gothic" panose="020B0502020202020204" pitchFamily="34" charset="0"/>
                <a:cs typeface="Arial"/>
                <a:sym typeface="Arial"/>
              </a:rPr>
              <a:t>deu</a:t>
            </a:r>
            <a:r>
              <a:rPr lang="fr-FR" sz="10200" b="1" kern="0" dirty="0">
                <a:solidFill>
                  <a:srgbClr val="F66400"/>
                </a:solidFill>
                <a:latin typeface="Century Gothic" panose="020B0502020202020204" pitchFamily="34" charset="0"/>
                <a:cs typeface="Arial"/>
                <a:sym typeface="Arial"/>
              </a:rPr>
              <a:t>x</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0200" b="1" kern="0" dirty="0">
                <a:solidFill>
                  <a:srgbClr val="F66400"/>
                </a:solidFill>
                <a:latin typeface="Century Gothic" panose="020B0502020202020204" pitchFamily="34" charset="0"/>
                <a:cs typeface="Arial"/>
                <a:sym typeface="Arial"/>
              </a:rPr>
              <a:t>o</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rdinateurs</a:t>
            </a:r>
          </a:p>
        </p:txBody>
      </p:sp>
      <p:sp>
        <p:nvSpPr>
          <p:cNvPr id="10" name="Action Button: Forward or Next 9">
            <a:hlinkClick r:id="" action="ppaction://noaction" highlightClick="1">
              <a:snd r:embed="rId3" name="deux ordinateurs - liaiso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computer with a blue screen&#10;&#10;Description automatically generated with low confidence">
            <a:extLst>
              <a:ext uri="{FF2B5EF4-FFF2-40B4-BE49-F238E27FC236}">
                <a16:creationId xmlns:a16="http://schemas.microsoft.com/office/drawing/2014/main" id="{23CB4158-6ED3-4942-B79A-092017C3F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0567" y="3333816"/>
            <a:ext cx="3069028" cy="2867623"/>
          </a:xfrm>
          <a:prstGeom prst="rect">
            <a:avLst/>
          </a:prstGeom>
        </p:spPr>
      </p:pic>
    </p:spTree>
    <p:extLst>
      <p:ext uri="{BB962C8B-B14F-4D97-AF65-F5344CB8AC3E}">
        <p14:creationId xmlns:p14="http://schemas.microsoft.com/office/powerpoint/2010/main" val="5888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ordinateur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040CB721-1409-DC43-94D2-4FBA39257C28}"/>
              </a:ext>
            </a:extLst>
          </p:cNvPr>
          <p:cNvGraphicFramePr>
            <a:graphicFrameLocks noGrp="1"/>
          </p:cNvGraphicFramePr>
          <p:nvPr>
            <p:extLst>
              <p:ext uri="{D42A27DB-BD31-4B8C-83A1-F6EECF244321}">
                <p14:modId xmlns:p14="http://schemas.microsoft.com/office/powerpoint/2010/main" val="4244943337"/>
              </p:ext>
            </p:extLst>
          </p:nvPr>
        </p:nvGraphicFramePr>
        <p:xfrm>
          <a:off x="234339" y="1870203"/>
          <a:ext cx="5248503" cy="43200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545801088"/>
                    </a:ext>
                  </a:extLst>
                </a:gridCol>
                <a:gridCol w="4708503">
                  <a:extLst>
                    <a:ext uri="{9D8B030D-6E8A-4147-A177-3AD203B41FA5}">
                      <a16:colId xmlns:a16="http://schemas.microsoft.com/office/drawing/2014/main" val="2930107505"/>
                    </a:ext>
                  </a:extLst>
                </a:gridCol>
              </a:tblGrid>
              <a:tr h="540000">
                <a:tc>
                  <a:txBody>
                    <a:bodyPr/>
                    <a:lstStyle/>
                    <a:p>
                      <a:endParaRPr lang="en-US" dirty="0"/>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deux chiens / uniformes.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2815296"/>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six portables / idées.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46837"/>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dix règles / ordinateurs.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3092901"/>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deux chambres / amis.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642056"/>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six livres / acteurs.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082681"/>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dix vélos / activités.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4667433"/>
                  </a:ext>
                </a:extLst>
              </a:tr>
              <a:tr h="540000">
                <a:tc>
                  <a:txBody>
                    <a:bodyPr/>
                    <a:lstStyle/>
                    <a:p>
                      <a:endParaRPr lang="en-US" dirty="0"/>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deux voitures / écoles.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051213"/>
                  </a:ext>
                </a:extLst>
              </a:tr>
              <a:tr h="540000">
                <a:tc>
                  <a:txBody>
                    <a:bodyPr/>
                    <a:lstStyle/>
                    <a:p>
                      <a:endParaRPr lang="en-US" dirty="0"/>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chemeClr val="accent5">
                              <a:lumMod val="50000"/>
                            </a:schemeClr>
                          </a:solidFill>
                        </a:rPr>
                        <a:t>Il y a six chanteurs / exemples.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6431332"/>
                  </a:ext>
                </a:extLst>
              </a:tr>
            </a:tbl>
          </a:graphicData>
        </a:graphic>
      </p:graphicFrame>
      <p:pic>
        <p:nvPicPr>
          <p:cNvPr id="14" name="Picture 13" descr="background rectangle">
            <a:extLst>
              <a:ext uri="{FF2B5EF4-FFF2-40B4-BE49-F238E27FC236}">
                <a16:creationId xmlns:a16="http://schemas.microsoft.com/office/drawing/2014/main" id="{3E6BB541-C449-4652-BB5A-2618208D431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36" name="Rectangle 35">
            <a:hlinkClick r:id="" action="ppaction://noaction">
              <a:snd r:embed="rId12" name="liaison 1 beep.wav"/>
            </a:hlinkClick>
            <a:extLst>
              <a:ext uri="{FF2B5EF4-FFF2-40B4-BE49-F238E27FC236}">
                <a16:creationId xmlns:a16="http://schemas.microsoft.com/office/drawing/2014/main" id="{F50BF039-1947-C84E-B710-078D9E2C2E12}"/>
              </a:ext>
            </a:extLst>
          </p:cNvPr>
          <p:cNvSpPr/>
          <p:nvPr/>
        </p:nvSpPr>
        <p:spPr>
          <a:xfrm>
            <a:off x="314711" y="191978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3" name="Rectangle 42">
            <a:hlinkClick r:id="" action="ppaction://noaction">
              <a:snd r:embed="rId13" name="liaison 2 beep.wav"/>
            </a:hlinkClick>
            <a:extLst>
              <a:ext uri="{FF2B5EF4-FFF2-40B4-BE49-F238E27FC236}">
                <a16:creationId xmlns:a16="http://schemas.microsoft.com/office/drawing/2014/main" id="{16C9BFCA-2844-5346-B38B-9FB265CB04CD}"/>
              </a:ext>
            </a:extLst>
          </p:cNvPr>
          <p:cNvSpPr/>
          <p:nvPr/>
        </p:nvSpPr>
        <p:spPr>
          <a:xfrm>
            <a:off x="313361" y="246296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47" name="Rectangle 46">
            <a:hlinkClick r:id="" action="ppaction://noaction">
              <a:snd r:embed="rId14" name="liaison 3 beep.wav"/>
            </a:hlinkClick>
            <a:extLst>
              <a:ext uri="{FF2B5EF4-FFF2-40B4-BE49-F238E27FC236}">
                <a16:creationId xmlns:a16="http://schemas.microsoft.com/office/drawing/2014/main" id="{4AF60BAF-230D-7D4A-A89F-F1E1D1D81F46}"/>
              </a:ext>
            </a:extLst>
          </p:cNvPr>
          <p:cNvSpPr/>
          <p:nvPr/>
        </p:nvSpPr>
        <p:spPr>
          <a:xfrm>
            <a:off x="313361" y="300614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8" name="Rectangle 47">
            <a:hlinkClick r:id="" action="ppaction://noaction">
              <a:snd r:embed="rId15" name="liaison 4 beep.wav"/>
            </a:hlinkClick>
            <a:extLst>
              <a:ext uri="{FF2B5EF4-FFF2-40B4-BE49-F238E27FC236}">
                <a16:creationId xmlns:a16="http://schemas.microsoft.com/office/drawing/2014/main" id="{966E8C2E-0006-2E45-A36D-1257EC9F5D41}"/>
              </a:ext>
            </a:extLst>
          </p:cNvPr>
          <p:cNvSpPr/>
          <p:nvPr/>
        </p:nvSpPr>
        <p:spPr>
          <a:xfrm>
            <a:off x="313361" y="354817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9" name="Rectangle 48">
            <a:hlinkClick r:id="" action="ppaction://noaction">
              <a:snd r:embed="rId16" name="liaison 5 beep.wav"/>
            </a:hlinkClick>
            <a:extLst>
              <a:ext uri="{FF2B5EF4-FFF2-40B4-BE49-F238E27FC236}">
                <a16:creationId xmlns:a16="http://schemas.microsoft.com/office/drawing/2014/main" id="{FCD0DA73-981A-074B-8B0B-BBF9BD481315}"/>
              </a:ext>
            </a:extLst>
          </p:cNvPr>
          <p:cNvSpPr/>
          <p:nvPr/>
        </p:nvSpPr>
        <p:spPr>
          <a:xfrm>
            <a:off x="312011" y="409020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0" name="Rectangle 49">
            <a:hlinkClick r:id="" action="ppaction://noaction">
              <a:snd r:embed="rId17" name="liaison 6 beep.wav"/>
            </a:hlinkClick>
            <a:extLst>
              <a:ext uri="{FF2B5EF4-FFF2-40B4-BE49-F238E27FC236}">
                <a16:creationId xmlns:a16="http://schemas.microsoft.com/office/drawing/2014/main" id="{9C07E9FF-7781-8A43-B31A-AC71A0E877EF}"/>
              </a:ext>
            </a:extLst>
          </p:cNvPr>
          <p:cNvSpPr/>
          <p:nvPr/>
        </p:nvSpPr>
        <p:spPr>
          <a:xfrm>
            <a:off x="312011" y="463223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1" name="Rectangle 50">
            <a:hlinkClick r:id="" action="ppaction://noaction">
              <a:snd r:embed="rId18" name="liaison 7 beep.wav"/>
            </a:hlinkClick>
            <a:extLst>
              <a:ext uri="{FF2B5EF4-FFF2-40B4-BE49-F238E27FC236}">
                <a16:creationId xmlns:a16="http://schemas.microsoft.com/office/drawing/2014/main" id="{19E1FEFD-ACC0-2741-9143-CC744B6FD0DE}"/>
              </a:ext>
            </a:extLst>
          </p:cNvPr>
          <p:cNvSpPr/>
          <p:nvPr/>
        </p:nvSpPr>
        <p:spPr>
          <a:xfrm>
            <a:off x="312011" y="517426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7</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2" name="Rectangle 51">
            <a:hlinkClick r:id="" action="ppaction://noaction">
              <a:snd r:embed="rId19" name="liaison 8 beep.wav"/>
            </a:hlinkClick>
            <a:extLst>
              <a:ext uri="{FF2B5EF4-FFF2-40B4-BE49-F238E27FC236}">
                <a16:creationId xmlns:a16="http://schemas.microsoft.com/office/drawing/2014/main" id="{5AA6D20C-3B59-F046-9F19-E2B90AC9D701}"/>
              </a:ext>
            </a:extLst>
          </p:cNvPr>
          <p:cNvSpPr/>
          <p:nvPr/>
        </p:nvSpPr>
        <p:spPr>
          <a:xfrm>
            <a:off x="312011" y="5716296"/>
            <a:ext cx="396000" cy="396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8</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C1768BE5-AE68-564D-A50B-08E9D3142744}"/>
              </a:ext>
            </a:extLst>
          </p:cNvPr>
          <p:cNvSpPr/>
          <p:nvPr/>
        </p:nvSpPr>
        <p:spPr>
          <a:xfrm>
            <a:off x="3528804" y="1955212"/>
            <a:ext cx="166318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F975411-0BC8-E547-884C-FAC15C6658A3}"/>
              </a:ext>
            </a:extLst>
          </p:cNvPr>
          <p:cNvSpPr/>
          <p:nvPr/>
        </p:nvSpPr>
        <p:spPr>
          <a:xfrm>
            <a:off x="3528805" y="2462966"/>
            <a:ext cx="107234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9CB138C-B0A4-8A4D-AF00-3BAF0A9BBE39}"/>
              </a:ext>
            </a:extLst>
          </p:cNvPr>
          <p:cNvSpPr/>
          <p:nvPr/>
        </p:nvSpPr>
        <p:spPr>
          <a:xfrm>
            <a:off x="2189804" y="3006146"/>
            <a:ext cx="111700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234C5B1-6938-6B4C-8B0B-00AF0226AC4B}"/>
              </a:ext>
            </a:extLst>
          </p:cNvPr>
          <p:cNvSpPr/>
          <p:nvPr/>
        </p:nvSpPr>
        <p:spPr>
          <a:xfrm>
            <a:off x="4064977" y="3548176"/>
            <a:ext cx="948984"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A1CDD8C-EB90-3445-9FF8-12F763336A46}"/>
              </a:ext>
            </a:extLst>
          </p:cNvPr>
          <p:cNvSpPr/>
          <p:nvPr/>
        </p:nvSpPr>
        <p:spPr>
          <a:xfrm>
            <a:off x="2100561" y="4128584"/>
            <a:ext cx="961753"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21F534D-230E-8945-B21B-C2314AF0689A}"/>
              </a:ext>
            </a:extLst>
          </p:cNvPr>
          <p:cNvSpPr/>
          <p:nvPr/>
        </p:nvSpPr>
        <p:spPr>
          <a:xfrm>
            <a:off x="3047928" y="4651462"/>
            <a:ext cx="140799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639C2EB-1E2C-9B4D-A820-0C1352D3C286}"/>
              </a:ext>
            </a:extLst>
          </p:cNvPr>
          <p:cNvSpPr/>
          <p:nvPr/>
        </p:nvSpPr>
        <p:spPr>
          <a:xfrm>
            <a:off x="2510860" y="5203272"/>
            <a:ext cx="140799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EB7A812-E05E-D940-8919-6280B9F995B0}"/>
              </a:ext>
            </a:extLst>
          </p:cNvPr>
          <p:cNvSpPr/>
          <p:nvPr/>
        </p:nvSpPr>
        <p:spPr>
          <a:xfrm>
            <a:off x="2100561" y="5726150"/>
            <a:ext cx="1724568"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862EFD-E124-BC4A-B2BB-C4B0EF909BB4}"/>
              </a:ext>
            </a:extLst>
          </p:cNvPr>
          <p:cNvSpPr txBox="1"/>
          <p:nvPr/>
        </p:nvSpPr>
        <p:spPr>
          <a:xfrm>
            <a:off x="216523" y="1201310"/>
            <a:ext cx="4310795" cy="584775"/>
          </a:xfrm>
          <a:prstGeom prst="rect">
            <a:avLst/>
          </a:prstGeom>
          <a:noFill/>
        </p:spPr>
        <p:txBody>
          <a:bodyPr wrap="none" rtlCol="0">
            <a:spAutoFit/>
          </a:bodyPr>
          <a:lstStyle/>
          <a:p>
            <a:pPr algn="l"/>
            <a:r>
              <a:rPr lang="fr-FR" sz="3200" b="1">
                <a:solidFill>
                  <a:schemeClr val="accent1">
                    <a:lumMod val="50000"/>
                  </a:schemeClr>
                </a:solidFill>
              </a:rPr>
              <a:t>Il y a quoi ? Écoute ! </a:t>
            </a:r>
          </a:p>
        </p:txBody>
      </p:sp>
      <p:pic>
        <p:nvPicPr>
          <p:cNvPr id="18" name="Picture 17">
            <a:extLst>
              <a:ext uri="{FF2B5EF4-FFF2-40B4-BE49-F238E27FC236}">
                <a16:creationId xmlns:a16="http://schemas.microsoft.com/office/drawing/2014/main" id="{C760C737-A592-694C-BBBC-EEF8EFF883D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67296" y="790203"/>
            <a:ext cx="1152000" cy="1080000"/>
          </a:xfrm>
          <a:prstGeom prst="rect">
            <a:avLst/>
          </a:prstGeom>
        </p:spPr>
      </p:pic>
      <p:pic>
        <p:nvPicPr>
          <p:cNvPr id="26" name="Picture 25" descr="A picture containing toy, doll, vector graphics&#10;&#10;Description automatically generated">
            <a:extLst>
              <a:ext uri="{FF2B5EF4-FFF2-40B4-BE49-F238E27FC236}">
                <a16:creationId xmlns:a16="http://schemas.microsoft.com/office/drawing/2014/main" id="{CCB5DA01-6931-CE40-A9A1-11E68B913C8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24966" y="296864"/>
            <a:ext cx="1329231" cy="1080000"/>
          </a:xfrm>
          <a:prstGeom prst="rect">
            <a:avLst/>
          </a:prstGeom>
        </p:spPr>
      </p:pic>
      <p:pic>
        <p:nvPicPr>
          <p:cNvPr id="34" name="Picture 33" descr="Icon&#10;&#10;Description automatically generated">
            <a:extLst>
              <a:ext uri="{FF2B5EF4-FFF2-40B4-BE49-F238E27FC236}">
                <a16:creationId xmlns:a16="http://schemas.microsoft.com/office/drawing/2014/main" id="{B278DD5F-AB23-4B49-8721-38A0EB1F531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3697" y="1265014"/>
            <a:ext cx="1080000" cy="1080000"/>
          </a:xfrm>
          <a:prstGeom prst="rect">
            <a:avLst/>
          </a:prstGeom>
        </p:spPr>
      </p:pic>
      <p:pic>
        <p:nvPicPr>
          <p:cNvPr id="60" name="Picture 59" descr="A picture containing text, electronics, indoor, computer&#10;&#10;Description automatically generated">
            <a:extLst>
              <a:ext uri="{FF2B5EF4-FFF2-40B4-BE49-F238E27FC236}">
                <a16:creationId xmlns:a16="http://schemas.microsoft.com/office/drawing/2014/main" id="{9E17B3DB-2D11-464A-A346-1F052A4CE3E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753699" y="2719357"/>
            <a:ext cx="696938" cy="1080000"/>
          </a:xfrm>
          <a:prstGeom prst="rect">
            <a:avLst/>
          </a:prstGeom>
        </p:spPr>
      </p:pic>
      <p:pic>
        <p:nvPicPr>
          <p:cNvPr id="62" name="Picture 61" descr="A picture containing text, measuring stick&#10;&#10;Description automatically generated">
            <a:extLst>
              <a:ext uri="{FF2B5EF4-FFF2-40B4-BE49-F238E27FC236}">
                <a16:creationId xmlns:a16="http://schemas.microsoft.com/office/drawing/2014/main" id="{6B6064B8-4ECF-0645-8EE8-CFE0880BC52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08616" y="2376119"/>
            <a:ext cx="1736684" cy="1080000"/>
          </a:xfrm>
          <a:prstGeom prst="rect">
            <a:avLst/>
          </a:prstGeom>
        </p:spPr>
      </p:pic>
      <p:pic>
        <p:nvPicPr>
          <p:cNvPr id="13312" name="Picture 13311" descr="A computer with a blue screen&#10;&#10;Description automatically generated with low confidence">
            <a:extLst>
              <a:ext uri="{FF2B5EF4-FFF2-40B4-BE49-F238E27FC236}">
                <a16:creationId xmlns:a16="http://schemas.microsoft.com/office/drawing/2014/main" id="{D677C44C-09E4-0241-942F-914448F22AA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37409" y="2345014"/>
            <a:ext cx="1155854" cy="1080000"/>
          </a:xfrm>
          <a:prstGeom prst="rect">
            <a:avLst/>
          </a:prstGeom>
        </p:spPr>
      </p:pic>
      <p:pic>
        <p:nvPicPr>
          <p:cNvPr id="13314" name="Picture 13313" descr="A picture containing diagram&#10;&#10;Description automatically generated">
            <a:extLst>
              <a:ext uri="{FF2B5EF4-FFF2-40B4-BE49-F238E27FC236}">
                <a16:creationId xmlns:a16="http://schemas.microsoft.com/office/drawing/2014/main" id="{3362C290-73AA-8944-A2A0-D094A6B9A27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73920" y="5052986"/>
            <a:ext cx="1536000" cy="1080000"/>
          </a:xfrm>
          <a:prstGeom prst="rect">
            <a:avLst/>
          </a:prstGeom>
        </p:spPr>
      </p:pic>
      <p:pic>
        <p:nvPicPr>
          <p:cNvPr id="13317" name="Picture 13316" descr="A picture containing text, clipart&#10;&#10;Description automatically generated">
            <a:extLst>
              <a:ext uri="{FF2B5EF4-FFF2-40B4-BE49-F238E27FC236}">
                <a16:creationId xmlns:a16="http://schemas.microsoft.com/office/drawing/2014/main" id="{3B0E0DCE-0BDA-CD4A-9E6B-34C0A218F6E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40464" y="1344932"/>
            <a:ext cx="1236494" cy="1080000"/>
          </a:xfrm>
          <a:prstGeom prst="rect">
            <a:avLst/>
          </a:prstGeom>
        </p:spPr>
      </p:pic>
      <p:pic>
        <p:nvPicPr>
          <p:cNvPr id="13319" name="Picture 13318" descr="A stack of books&#10;&#10;Description automatically generated with medium confidence">
            <a:extLst>
              <a:ext uri="{FF2B5EF4-FFF2-40B4-BE49-F238E27FC236}">
                <a16:creationId xmlns:a16="http://schemas.microsoft.com/office/drawing/2014/main" id="{921766F4-3321-8847-8480-80A2676AB30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437201" y="3527479"/>
            <a:ext cx="1104153" cy="1080000"/>
          </a:xfrm>
          <a:prstGeom prst="rect">
            <a:avLst/>
          </a:prstGeom>
        </p:spPr>
      </p:pic>
      <p:pic>
        <p:nvPicPr>
          <p:cNvPr id="13321" name="Picture 13320" descr="A picture containing logo&#10;&#10;Description automatically generated">
            <a:extLst>
              <a:ext uri="{FF2B5EF4-FFF2-40B4-BE49-F238E27FC236}">
                <a16:creationId xmlns:a16="http://schemas.microsoft.com/office/drawing/2014/main" id="{22D784FF-EDA5-784D-AC09-837E29BA205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910639" y="3809880"/>
            <a:ext cx="1473774" cy="1080000"/>
          </a:xfrm>
          <a:prstGeom prst="rect">
            <a:avLst/>
          </a:prstGeom>
        </p:spPr>
      </p:pic>
      <p:pic>
        <p:nvPicPr>
          <p:cNvPr id="13324" name="Picture 13323" descr="A picture containing calendar&#10;&#10;Description automatically generated">
            <a:extLst>
              <a:ext uri="{FF2B5EF4-FFF2-40B4-BE49-F238E27FC236}">
                <a16:creationId xmlns:a16="http://schemas.microsoft.com/office/drawing/2014/main" id="{F6CD370D-5620-2240-863B-A2B36907369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221976" y="4223162"/>
            <a:ext cx="929813" cy="1080000"/>
          </a:xfrm>
          <a:prstGeom prst="rect">
            <a:avLst/>
          </a:prstGeom>
        </p:spPr>
      </p:pic>
      <p:pic>
        <p:nvPicPr>
          <p:cNvPr id="13328" name="Picture 13327" descr="A picture containing car&#10;&#10;Description automatically generated">
            <a:extLst>
              <a:ext uri="{FF2B5EF4-FFF2-40B4-BE49-F238E27FC236}">
                <a16:creationId xmlns:a16="http://schemas.microsoft.com/office/drawing/2014/main" id="{E10377EE-E59C-0648-835F-117EC5088BE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952734" y="4898000"/>
            <a:ext cx="2021051" cy="1080000"/>
          </a:xfrm>
          <a:prstGeom prst="rect">
            <a:avLst/>
          </a:prstGeom>
        </p:spPr>
      </p:pic>
    </p:spTree>
    <p:extLst>
      <p:ext uri="{BB962C8B-B14F-4D97-AF65-F5344CB8AC3E}">
        <p14:creationId xmlns:p14="http://schemas.microsoft.com/office/powerpoint/2010/main" val="3771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iaison 1 answ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iaison 2 answ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liaison 3 answ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liaison 4 answ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iaison 5 answ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liaison 6 answ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liaison 7 answ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liaison 8 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4" grpId="0" animBg="1"/>
      <p:bldP spid="55" grpId="0" animBg="1"/>
      <p:bldP spid="56" grpId="0" animBg="1"/>
      <p:bldP spid="57" grpId="0" animBg="1"/>
      <p:bldP spid="58" grpId="0" animBg="1"/>
      <p:bldP spid="5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5003" y="1985838"/>
            <a:ext cx="7308549" cy="1062010"/>
          </a:xfrm>
        </p:spPr>
        <p:txBody>
          <a:bodyPr>
            <a:normAutofit fontScale="90000"/>
          </a:bodyPr>
          <a:lstStyle/>
          <a:p>
            <a:pPr algn="l"/>
            <a:r>
              <a:rPr lang="en-GB" sz="4000" b="1" dirty="0">
                <a:solidFill>
                  <a:prstClr val="white"/>
                </a:solidFill>
              </a:rPr>
              <a:t>Saying how many there are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5496" y="2644814"/>
            <a:ext cx="8216613" cy="886062"/>
          </a:xfrm>
        </p:spPr>
        <p:txBody>
          <a:bodyPr>
            <a:noAutofit/>
          </a:bodyPr>
          <a:lstStyle/>
          <a:p>
            <a:pPr algn="l"/>
            <a:r>
              <a:rPr lang="en-GB" sz="3000" dirty="0">
                <a:solidFill>
                  <a:prstClr val="white"/>
                </a:solidFill>
              </a:rPr>
              <a:t>des (plural indefinite article)[cont.]</a:t>
            </a:r>
          </a:p>
          <a:p>
            <a:pPr algn="l"/>
            <a:r>
              <a:rPr lang="en-GB" sz="3000" dirty="0">
                <a:solidFill>
                  <a:prstClr val="white"/>
                </a:solidFill>
              </a:rPr>
              <a:t>SSC [</a:t>
            </a:r>
            <a:r>
              <a:rPr lang="en-GB" sz="3000" dirty="0" err="1">
                <a:solidFill>
                  <a:prstClr val="white"/>
                </a:solidFill>
              </a:rPr>
              <a:t>eu</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30</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Stephen Owen / Emma Marsden / Catherine Morris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22/07/2022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27530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AB2D08B8-3F36-483B-88B3-EBBAD4FF4B98}"/>
              </a:ext>
            </a:extLst>
          </p:cNvPr>
          <p:cNvGraphicFramePr>
            <a:graphicFrameLocks noGrp="1"/>
          </p:cNvGraphicFramePr>
          <p:nvPr>
            <p:extLst>
              <p:ext uri="{D42A27DB-BD31-4B8C-83A1-F6EECF244321}">
                <p14:modId xmlns:p14="http://schemas.microsoft.com/office/powerpoint/2010/main" val="1846563239"/>
              </p:ext>
            </p:extLst>
          </p:nvPr>
        </p:nvGraphicFramePr>
        <p:xfrm>
          <a:off x="396695" y="1371081"/>
          <a:ext cx="11513224" cy="3888972"/>
        </p:xfrm>
        <a:graphic>
          <a:graphicData uri="http://schemas.openxmlformats.org/drawingml/2006/table">
            <a:tbl>
              <a:tblPr firstRow="1" bandRow="1">
                <a:tableStyleId>{5C22544A-7EE6-4342-B048-85BDC9FD1C3A}</a:tableStyleId>
              </a:tblPr>
              <a:tblGrid>
                <a:gridCol w="2878306">
                  <a:extLst>
                    <a:ext uri="{9D8B030D-6E8A-4147-A177-3AD203B41FA5}">
                      <a16:colId xmlns:a16="http://schemas.microsoft.com/office/drawing/2014/main" val="1505849347"/>
                    </a:ext>
                  </a:extLst>
                </a:gridCol>
                <a:gridCol w="2878306">
                  <a:extLst>
                    <a:ext uri="{9D8B030D-6E8A-4147-A177-3AD203B41FA5}">
                      <a16:colId xmlns:a16="http://schemas.microsoft.com/office/drawing/2014/main" val="3193885583"/>
                    </a:ext>
                  </a:extLst>
                </a:gridCol>
                <a:gridCol w="2878306">
                  <a:extLst>
                    <a:ext uri="{9D8B030D-6E8A-4147-A177-3AD203B41FA5}">
                      <a16:colId xmlns:a16="http://schemas.microsoft.com/office/drawing/2014/main" val="456620681"/>
                    </a:ext>
                  </a:extLst>
                </a:gridCol>
                <a:gridCol w="2878306">
                  <a:extLst>
                    <a:ext uri="{9D8B030D-6E8A-4147-A177-3AD203B41FA5}">
                      <a16:colId xmlns:a16="http://schemas.microsoft.com/office/drawing/2014/main" val="3943529233"/>
                    </a:ext>
                  </a:extLst>
                </a:gridCol>
              </a:tblGrid>
              <a:tr h="570937">
                <a:tc gridSpan="4">
                  <a:txBody>
                    <a:bodyPr/>
                    <a:lstStyle/>
                    <a:p>
                      <a:pPr algn="ctr"/>
                      <a:r>
                        <a:rPr lang="en-GB" sz="2600" b="0" noProof="0" dirty="0">
                          <a:solidFill>
                            <a:srgbClr val="115076"/>
                          </a:solidFill>
                        </a:rPr>
                        <a:t>Words containing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507638"/>
                  </a:ext>
                </a:extLst>
              </a:tr>
              <a:tr h="570937">
                <a:tc>
                  <a:txBody>
                    <a:bodyPr/>
                    <a:lstStyle/>
                    <a:p>
                      <a:pPr algn="ctr"/>
                      <a:r>
                        <a:rPr lang="fr-FR" sz="2600" b="0" dirty="0">
                          <a:solidFill>
                            <a:srgbClr val="115076"/>
                          </a:solidFill>
                        </a:rPr>
                        <a:t>[eu]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[è/ê]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114208"/>
                  </a:ext>
                </a:extLst>
              </a:tr>
              <a:tr h="931589">
                <a:tc>
                  <a:txBody>
                    <a:bodyPr/>
                    <a:lstStyle/>
                    <a:p>
                      <a:pPr algn="ctr"/>
                      <a:r>
                        <a:rPr lang="fr-FR" sz="2600" b="0" dirty="0">
                          <a:solidFill>
                            <a:srgbClr val="115076"/>
                          </a:solidFill>
                        </a:rPr>
                        <a:t>a. n</a:t>
                      </a:r>
                      <a:r>
                        <a:rPr lang="fr-FR" sz="2600" b="1" dirty="0">
                          <a:solidFill>
                            <a:srgbClr val="115076"/>
                          </a:solidFill>
                        </a:rPr>
                        <a:t>eu</a:t>
                      </a:r>
                      <a:r>
                        <a:rPr lang="fr-FR" sz="2600" b="0" dirty="0">
                          <a:solidFill>
                            <a:srgbClr val="115076"/>
                          </a:solidFill>
                        </a:rPr>
                        <a:t>tre (neutral)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b. ch</a:t>
                      </a:r>
                      <a:r>
                        <a:rPr lang="fr-FR" sz="2600" b="1" dirty="0">
                          <a:solidFill>
                            <a:srgbClr val="115076"/>
                          </a:solidFill>
                        </a:rPr>
                        <a:t>u</a:t>
                      </a:r>
                      <a:r>
                        <a:rPr lang="fr-FR" sz="2600" b="0" dirty="0">
                          <a:solidFill>
                            <a:srgbClr val="115076"/>
                          </a:solidFill>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(a </a:t>
                      </a:r>
                      <a:r>
                        <a:rPr lang="fr-FR" sz="2600" b="0" dirty="0" err="1">
                          <a:solidFill>
                            <a:srgbClr val="115076"/>
                          </a:solidFill>
                        </a:rPr>
                        <a:t>fall</a:t>
                      </a:r>
                      <a:r>
                        <a:rPr lang="fr-FR" sz="2600" b="0" dirty="0">
                          <a:solidFill>
                            <a:srgbClr val="115076"/>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e. m</a:t>
                      </a:r>
                      <a:r>
                        <a:rPr lang="fr-FR" sz="2600" b="1" dirty="0">
                          <a:solidFill>
                            <a:srgbClr val="115076"/>
                          </a:solidFill>
                        </a:rPr>
                        <a:t>è</a:t>
                      </a:r>
                      <a:r>
                        <a:rPr lang="fr-FR" sz="2600" b="0" dirty="0">
                          <a:solidFill>
                            <a:srgbClr val="115076"/>
                          </a:solidFill>
                        </a:rPr>
                        <a:t>re (</a:t>
                      </a:r>
                      <a:r>
                        <a:rPr lang="fr-FR" sz="2600" b="0" dirty="0" err="1">
                          <a:solidFill>
                            <a:srgbClr val="115076"/>
                          </a:solidFill>
                        </a:rPr>
                        <a:t>mother</a:t>
                      </a:r>
                      <a:r>
                        <a:rPr lang="fr-FR" sz="2600" b="0" dirty="0">
                          <a:solidFill>
                            <a:srgbClr val="115076"/>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115076"/>
                          </a:solidFill>
                        </a:rPr>
                        <a:t>c. ch</a:t>
                      </a:r>
                      <a:r>
                        <a:rPr lang="fr-FR" sz="2600" b="1" dirty="0">
                          <a:solidFill>
                            <a:srgbClr val="115076"/>
                          </a:solidFill>
                        </a:rPr>
                        <a:t>au</a:t>
                      </a:r>
                      <a:r>
                        <a:rPr lang="fr-FR" sz="2600" b="0" dirty="0">
                          <a:solidFill>
                            <a:srgbClr val="115076"/>
                          </a:solidFill>
                        </a:rPr>
                        <a:t>d</a:t>
                      </a:r>
                    </a:p>
                    <a:p>
                      <a:pPr algn="ctr"/>
                      <a:r>
                        <a:rPr lang="fr-FR" sz="2600" b="0" dirty="0">
                          <a:solidFill>
                            <a:srgbClr val="115076"/>
                          </a:solidFill>
                        </a:rPr>
                        <a:t>(hot)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46895684"/>
                  </a:ext>
                </a:extLst>
              </a:tr>
              <a:tr h="758287">
                <a:tc>
                  <a:txBody>
                    <a:bodyPr/>
                    <a:lstStyle/>
                    <a:p>
                      <a:pPr algn="ctr"/>
                      <a:r>
                        <a:rPr lang="fr-FR" sz="2600" b="0" dirty="0">
                          <a:solidFill>
                            <a:srgbClr val="115076"/>
                          </a:solidFill>
                        </a:rPr>
                        <a:t>d. </a:t>
                      </a:r>
                      <a:r>
                        <a:rPr lang="fr-FR" sz="2600" b="1" dirty="0">
                          <a:solidFill>
                            <a:srgbClr val="115076"/>
                          </a:solidFill>
                        </a:rPr>
                        <a:t>eu</a:t>
                      </a:r>
                      <a:r>
                        <a:rPr lang="fr-FR" sz="2600" b="0" dirty="0">
                          <a:solidFill>
                            <a:srgbClr val="115076"/>
                          </a:solidFill>
                        </a:rPr>
                        <a:t>x (</a:t>
                      </a:r>
                      <a:r>
                        <a:rPr lang="fr-FR" sz="2600" b="0" dirty="0" err="1">
                          <a:solidFill>
                            <a:srgbClr val="115076"/>
                          </a:solidFill>
                        </a:rPr>
                        <a:t>them</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g. m</a:t>
                      </a:r>
                      <a:r>
                        <a:rPr lang="fr-FR" sz="2600" b="1" dirty="0">
                          <a:solidFill>
                            <a:srgbClr val="115076"/>
                          </a:solidFill>
                        </a:rPr>
                        <a:t>u</a:t>
                      </a:r>
                      <a:r>
                        <a:rPr lang="fr-FR" sz="2600" b="0" dirty="0">
                          <a:solidFill>
                            <a:srgbClr val="115076"/>
                          </a:solidFill>
                        </a:rPr>
                        <a:t>r (</a:t>
                      </a:r>
                      <a:r>
                        <a:rPr lang="fr-FR" sz="2600" b="0" dirty="0" err="1">
                          <a:solidFill>
                            <a:srgbClr val="115076"/>
                          </a:solidFill>
                        </a:rPr>
                        <a:t>wall</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i. supr</a:t>
                      </a:r>
                      <a:r>
                        <a:rPr lang="fr-FR" sz="2600" b="1" dirty="0">
                          <a:solidFill>
                            <a:srgbClr val="115076"/>
                          </a:solidFill>
                        </a:rPr>
                        <a:t>ê</a:t>
                      </a:r>
                      <a:r>
                        <a:rPr lang="fr-FR" sz="2600" b="0" dirty="0">
                          <a:solidFill>
                            <a:srgbClr val="115076"/>
                          </a:solidFill>
                        </a:rPr>
                        <a:t>me </a:t>
                      </a:r>
                    </a:p>
                    <a:p>
                      <a:pPr algn="ctr"/>
                      <a:r>
                        <a:rPr lang="fr-FR" sz="2600" b="0" dirty="0">
                          <a:solidFill>
                            <a:srgbClr val="115076"/>
                          </a:solidFill>
                        </a:rPr>
                        <a:t>(</a:t>
                      </a:r>
                      <a:r>
                        <a:rPr lang="fr-FR" sz="2600" b="0" dirty="0" err="1">
                          <a:solidFill>
                            <a:srgbClr val="115076"/>
                          </a:solidFill>
                        </a:rPr>
                        <a:t>supreme</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115076"/>
                          </a:solidFill>
                        </a:rPr>
                        <a:t>f. d</a:t>
                      </a:r>
                      <a:r>
                        <a:rPr lang="fr-FR" sz="2600" b="1" dirty="0">
                          <a:solidFill>
                            <a:srgbClr val="115076"/>
                          </a:solidFill>
                        </a:rPr>
                        <a:t>au</a:t>
                      </a:r>
                      <a:r>
                        <a:rPr lang="fr-FR" sz="2600" b="0" dirty="0">
                          <a:solidFill>
                            <a:srgbClr val="115076"/>
                          </a:solidFill>
                        </a:rPr>
                        <a:t>be (</a:t>
                      </a:r>
                      <a:r>
                        <a:rPr lang="fr-FR" sz="2600" b="0" dirty="0" err="1">
                          <a:solidFill>
                            <a:srgbClr val="115076"/>
                          </a:solidFill>
                        </a:rPr>
                        <a:t>stew</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88957943"/>
                  </a:ext>
                </a:extLst>
              </a:tr>
              <a:tr h="931589">
                <a:tc>
                  <a:txBody>
                    <a:bodyPr/>
                    <a:lstStyle/>
                    <a:p>
                      <a:pPr algn="ctr"/>
                      <a:r>
                        <a:rPr lang="fr-FR" sz="2600" b="0" dirty="0">
                          <a:solidFill>
                            <a:srgbClr val="115076"/>
                          </a:solidFill>
                        </a:rPr>
                        <a:t>j. c</a:t>
                      </a:r>
                      <a:r>
                        <a:rPr lang="fr-FR" sz="2600" b="1" dirty="0">
                          <a:solidFill>
                            <a:srgbClr val="115076"/>
                          </a:solidFill>
                        </a:rPr>
                        <a:t>eu</a:t>
                      </a:r>
                      <a:r>
                        <a:rPr lang="fr-FR" sz="2600" b="0" dirty="0">
                          <a:solidFill>
                            <a:srgbClr val="115076"/>
                          </a:solidFill>
                        </a:rPr>
                        <a:t>x (</a:t>
                      </a:r>
                      <a:r>
                        <a:rPr lang="fr-FR" sz="2600" b="0" dirty="0" err="1">
                          <a:solidFill>
                            <a:srgbClr val="115076"/>
                          </a:solidFill>
                        </a:rPr>
                        <a:t>those</a:t>
                      </a:r>
                      <a:r>
                        <a:rPr lang="fr-FR" sz="2600" b="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k. z</a:t>
                      </a:r>
                      <a:r>
                        <a:rPr lang="fr-FR" sz="2600" b="1" dirty="0">
                          <a:solidFill>
                            <a:srgbClr val="115076"/>
                          </a:solidFill>
                        </a:rPr>
                        <a:t>u</a:t>
                      </a:r>
                      <a:r>
                        <a:rPr lang="fr-FR" sz="2600" b="0" dirty="0">
                          <a:solidFill>
                            <a:srgbClr val="115076"/>
                          </a:solidFill>
                        </a:rPr>
                        <a:t>t ! (</a:t>
                      </a:r>
                      <a:r>
                        <a:rPr lang="fr-FR" sz="2600" b="0" dirty="0" err="1">
                          <a:solidFill>
                            <a:srgbClr val="115076"/>
                          </a:solidFill>
                        </a:rPr>
                        <a:t>darn</a:t>
                      </a:r>
                      <a:r>
                        <a:rPr lang="fr-FR" sz="2600" b="0" dirty="0">
                          <a:solidFill>
                            <a:srgbClr val="115076"/>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l. sc</a:t>
                      </a:r>
                      <a:r>
                        <a:rPr lang="fr-FR" sz="2600" b="1" dirty="0">
                          <a:solidFill>
                            <a:srgbClr val="115076"/>
                          </a:solidFill>
                        </a:rPr>
                        <a:t>è</a:t>
                      </a:r>
                      <a:r>
                        <a:rPr lang="fr-FR" sz="2600" b="0" dirty="0">
                          <a:solidFill>
                            <a:srgbClr val="115076"/>
                          </a:solidFill>
                        </a:rPr>
                        <a:t>ne</a:t>
                      </a:r>
                      <a:r>
                        <a:rPr lang="fr-FR" sz="2600" b="1" dirty="0">
                          <a:solidFill>
                            <a:srgbClr val="115076"/>
                          </a:solidFill>
                        </a:rPr>
                        <a:t> </a:t>
                      </a:r>
                      <a:r>
                        <a:rPr lang="fr-FR" sz="2600" b="0" dirty="0">
                          <a:solidFill>
                            <a:srgbClr val="115076"/>
                          </a:solidFill>
                        </a:rPr>
                        <a:t>(stage)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115076"/>
                          </a:solidFill>
                        </a:rPr>
                        <a:t>h. p</a:t>
                      </a:r>
                      <a:r>
                        <a:rPr lang="fr-FR" sz="2600" b="1" dirty="0">
                          <a:solidFill>
                            <a:srgbClr val="115076"/>
                          </a:solidFill>
                        </a:rPr>
                        <a:t>au</a:t>
                      </a:r>
                      <a:r>
                        <a:rPr lang="fr-FR" sz="2600" b="0" dirty="0">
                          <a:solidFill>
                            <a:srgbClr val="115076"/>
                          </a:solidFill>
                        </a:rPr>
                        <a:t>se (pause)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1289737"/>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9" name="Rectangle 8">
            <a:hlinkClick r:id="" action="ppaction://noaction">
              <a:snd r:embed="rId4" name="neutre.wav"/>
            </a:hlinkClick>
            <a:extLst>
              <a:ext uri="{FF2B5EF4-FFF2-40B4-BE49-F238E27FC236}">
                <a16:creationId xmlns:a16="http://schemas.microsoft.com/office/drawing/2014/main" id="{2B1BA9DE-C72D-4E89-A08E-81A2A53BE083}"/>
              </a:ext>
            </a:extLst>
          </p:cNvPr>
          <p:cNvSpPr/>
          <p:nvPr/>
        </p:nvSpPr>
        <p:spPr>
          <a:xfrm>
            <a:off x="245498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5" name="chute.wav"/>
            </a:hlinkClick>
            <a:extLst>
              <a:ext uri="{FF2B5EF4-FFF2-40B4-BE49-F238E27FC236}">
                <a16:creationId xmlns:a16="http://schemas.microsoft.com/office/drawing/2014/main" id="{C2D1BC58-A3A6-49DF-A274-5A2B06C98141}"/>
              </a:ext>
            </a:extLst>
          </p:cNvPr>
          <p:cNvSpPr/>
          <p:nvPr/>
        </p:nvSpPr>
        <p:spPr>
          <a:xfrm>
            <a:off x="304081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1" name="Rectangle 10">
            <a:hlinkClick r:id="" action="ppaction://noaction">
              <a:snd r:embed="rId6" name="chaud.wav"/>
            </a:hlinkClick>
            <a:extLst>
              <a:ext uri="{FF2B5EF4-FFF2-40B4-BE49-F238E27FC236}">
                <a16:creationId xmlns:a16="http://schemas.microsoft.com/office/drawing/2014/main" id="{07115023-66EC-4C1F-ACFD-D17BF106BB48}"/>
              </a:ext>
            </a:extLst>
          </p:cNvPr>
          <p:cNvSpPr/>
          <p:nvPr/>
        </p:nvSpPr>
        <p:spPr>
          <a:xfrm>
            <a:off x="362664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2" name="Rectangle 11">
            <a:hlinkClick r:id="" action="ppaction://noaction">
              <a:snd r:embed="rId7" name="eux.wav"/>
            </a:hlinkClick>
            <a:extLst>
              <a:ext uri="{FF2B5EF4-FFF2-40B4-BE49-F238E27FC236}">
                <a16:creationId xmlns:a16="http://schemas.microsoft.com/office/drawing/2014/main" id="{A0CACD70-ABCA-402C-A170-12988E6D6934}"/>
              </a:ext>
            </a:extLst>
          </p:cNvPr>
          <p:cNvSpPr/>
          <p:nvPr/>
        </p:nvSpPr>
        <p:spPr>
          <a:xfrm>
            <a:off x="421247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3" name="Rectangle 12">
            <a:hlinkClick r:id="" action="ppaction://noaction">
              <a:snd r:embed="rId8" name="mere.wav"/>
            </a:hlinkClick>
            <a:extLst>
              <a:ext uri="{FF2B5EF4-FFF2-40B4-BE49-F238E27FC236}">
                <a16:creationId xmlns:a16="http://schemas.microsoft.com/office/drawing/2014/main" id="{5812A87F-02EA-4C4B-9206-2FF0336CAEAB}"/>
              </a:ext>
            </a:extLst>
          </p:cNvPr>
          <p:cNvSpPr/>
          <p:nvPr/>
        </p:nvSpPr>
        <p:spPr>
          <a:xfrm>
            <a:off x="479830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4" name="Rectangle 13">
            <a:hlinkClick r:id="" action="ppaction://noaction">
              <a:snd r:embed="rId9" name="daube.wav"/>
            </a:hlinkClick>
            <a:extLst>
              <a:ext uri="{FF2B5EF4-FFF2-40B4-BE49-F238E27FC236}">
                <a16:creationId xmlns:a16="http://schemas.microsoft.com/office/drawing/2014/main" id="{60BDC2FF-EBF0-4B64-93DE-8EDF26A658FC}"/>
              </a:ext>
            </a:extLst>
          </p:cNvPr>
          <p:cNvSpPr/>
          <p:nvPr/>
        </p:nvSpPr>
        <p:spPr>
          <a:xfrm>
            <a:off x="538413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5" name="Rectangle 14">
            <a:hlinkClick r:id="" action="ppaction://noaction">
              <a:snd r:embed="rId10" name="mur (maybe).wav"/>
            </a:hlinkClick>
            <a:extLst>
              <a:ext uri="{FF2B5EF4-FFF2-40B4-BE49-F238E27FC236}">
                <a16:creationId xmlns:a16="http://schemas.microsoft.com/office/drawing/2014/main" id="{0AD1F4EE-0D3E-4CF9-B237-4390845B9FB8}"/>
              </a:ext>
            </a:extLst>
          </p:cNvPr>
          <p:cNvSpPr/>
          <p:nvPr/>
        </p:nvSpPr>
        <p:spPr>
          <a:xfrm>
            <a:off x="596996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6" name="Rectangle 15">
            <a:hlinkClick r:id="" action="ppaction://noaction">
              <a:snd r:embed="rId11" name="pause.wav"/>
            </a:hlinkClick>
            <a:extLst>
              <a:ext uri="{FF2B5EF4-FFF2-40B4-BE49-F238E27FC236}">
                <a16:creationId xmlns:a16="http://schemas.microsoft.com/office/drawing/2014/main" id="{ECFA9491-A27C-42C1-B1D8-1CE299735010}"/>
              </a:ext>
            </a:extLst>
          </p:cNvPr>
          <p:cNvSpPr/>
          <p:nvPr/>
        </p:nvSpPr>
        <p:spPr>
          <a:xfrm>
            <a:off x="655579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17" name="Rectangle 16">
            <a:hlinkClick r:id="" action="ppaction://noaction">
              <a:snd r:embed="rId12" name="supreme.wav"/>
            </a:hlinkClick>
            <a:extLst>
              <a:ext uri="{FF2B5EF4-FFF2-40B4-BE49-F238E27FC236}">
                <a16:creationId xmlns:a16="http://schemas.microsoft.com/office/drawing/2014/main" id="{FF1126E7-9ABF-4C50-AD33-4012F3CF8D3F}"/>
              </a:ext>
            </a:extLst>
          </p:cNvPr>
          <p:cNvSpPr/>
          <p:nvPr/>
        </p:nvSpPr>
        <p:spPr>
          <a:xfrm>
            <a:off x="714162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8" name="Rectangle 17">
            <a:hlinkClick r:id="" action="ppaction://noaction">
              <a:snd r:embed="rId13" name="se.wav"/>
            </a:hlinkClick>
            <a:extLst>
              <a:ext uri="{FF2B5EF4-FFF2-40B4-BE49-F238E27FC236}">
                <a16:creationId xmlns:a16="http://schemas.microsoft.com/office/drawing/2014/main" id="{B4F9B52F-AF7A-4328-92DC-8CEA352BA167}"/>
              </a:ext>
            </a:extLst>
          </p:cNvPr>
          <p:cNvSpPr/>
          <p:nvPr/>
        </p:nvSpPr>
        <p:spPr>
          <a:xfrm>
            <a:off x="772745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j</a:t>
            </a:r>
          </a:p>
        </p:txBody>
      </p:sp>
      <p:sp>
        <p:nvSpPr>
          <p:cNvPr id="19" name="Rectangle 18">
            <a:hlinkClick r:id="" action="ppaction://noaction">
              <a:snd r:embed="rId14" name="zut.wav"/>
            </a:hlinkClick>
            <a:extLst>
              <a:ext uri="{FF2B5EF4-FFF2-40B4-BE49-F238E27FC236}">
                <a16:creationId xmlns:a16="http://schemas.microsoft.com/office/drawing/2014/main" id="{577BD698-A402-4483-97C7-D33B93239BD9}"/>
              </a:ext>
            </a:extLst>
          </p:cNvPr>
          <p:cNvSpPr/>
          <p:nvPr/>
        </p:nvSpPr>
        <p:spPr>
          <a:xfrm>
            <a:off x="831328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k</a:t>
            </a:r>
          </a:p>
        </p:txBody>
      </p:sp>
      <p:sp>
        <p:nvSpPr>
          <p:cNvPr id="20" name="Rectangle 19">
            <a:hlinkClick r:id="" action="ppaction://noaction">
              <a:snd r:embed="rId15" name="scene.wav"/>
            </a:hlinkClick>
            <a:extLst>
              <a:ext uri="{FF2B5EF4-FFF2-40B4-BE49-F238E27FC236}">
                <a16:creationId xmlns:a16="http://schemas.microsoft.com/office/drawing/2014/main" id="{DB5EED0E-2B06-4F9D-9771-0B49286854E9}"/>
              </a:ext>
            </a:extLst>
          </p:cNvPr>
          <p:cNvSpPr/>
          <p:nvPr/>
        </p:nvSpPr>
        <p:spPr>
          <a:xfrm>
            <a:off x="8899114" y="551070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a:t>
            </a:r>
          </a:p>
        </p:txBody>
      </p:sp>
      <p:sp>
        <p:nvSpPr>
          <p:cNvPr id="21" name="Rectangle 20">
            <a:extLst>
              <a:ext uri="{FF2B5EF4-FFF2-40B4-BE49-F238E27FC236}">
                <a16:creationId xmlns:a16="http://schemas.microsoft.com/office/drawing/2014/main" id="{8BBE0523-44D4-407D-BEC0-8FF826A5B295}"/>
              </a:ext>
            </a:extLst>
          </p:cNvPr>
          <p:cNvSpPr/>
          <p:nvPr/>
        </p:nvSpPr>
        <p:spPr>
          <a:xfrm>
            <a:off x="1016000"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E843F72-4C9A-41A0-90D8-E8E826116574}"/>
              </a:ext>
            </a:extLst>
          </p:cNvPr>
          <p:cNvSpPr/>
          <p:nvPr/>
        </p:nvSpPr>
        <p:spPr>
          <a:xfrm>
            <a:off x="38291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6CA0587-777D-4923-8C18-5B59DBF45CE8}"/>
              </a:ext>
            </a:extLst>
          </p:cNvPr>
          <p:cNvSpPr/>
          <p:nvPr/>
        </p:nvSpPr>
        <p:spPr>
          <a:xfrm>
            <a:off x="95147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0145F5F-9EC8-41F3-B708-19D2B38A4346}"/>
              </a:ext>
            </a:extLst>
          </p:cNvPr>
          <p:cNvSpPr/>
          <p:nvPr/>
        </p:nvSpPr>
        <p:spPr>
          <a:xfrm>
            <a:off x="673208" y="3584294"/>
            <a:ext cx="2276520" cy="566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4CF13D4-5467-47E3-AAE6-52F3240F5275}"/>
              </a:ext>
            </a:extLst>
          </p:cNvPr>
          <p:cNvSpPr/>
          <p:nvPr/>
        </p:nvSpPr>
        <p:spPr>
          <a:xfrm>
            <a:off x="6531952" y="2603689"/>
            <a:ext cx="2276520"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7DCC2A1E-F28E-4784-8FE3-BC44635D3D8C}"/>
              </a:ext>
            </a:extLst>
          </p:cNvPr>
          <p:cNvSpPr/>
          <p:nvPr/>
        </p:nvSpPr>
        <p:spPr>
          <a:xfrm>
            <a:off x="9128005" y="3640343"/>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5EBE45A3-1137-4797-AFC6-E864DEA4DD51}"/>
              </a:ext>
            </a:extLst>
          </p:cNvPr>
          <p:cNvSpPr/>
          <p:nvPr/>
        </p:nvSpPr>
        <p:spPr>
          <a:xfrm>
            <a:off x="3344029" y="3636089"/>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E56B03F6-03D2-4B7E-B4D1-F759D6BE1151}"/>
              </a:ext>
            </a:extLst>
          </p:cNvPr>
          <p:cNvSpPr/>
          <p:nvPr/>
        </p:nvSpPr>
        <p:spPr>
          <a:xfrm>
            <a:off x="9128005" y="4388842"/>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83680A3-343B-4FDB-B752-EE6BE3EB6290}"/>
              </a:ext>
            </a:extLst>
          </p:cNvPr>
          <p:cNvSpPr/>
          <p:nvPr/>
        </p:nvSpPr>
        <p:spPr>
          <a:xfrm>
            <a:off x="6236017" y="3558683"/>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FC4D65E-25E0-4776-BA4E-8B782D1872BF}"/>
              </a:ext>
            </a:extLst>
          </p:cNvPr>
          <p:cNvSpPr/>
          <p:nvPr/>
        </p:nvSpPr>
        <p:spPr>
          <a:xfrm>
            <a:off x="492176" y="4647293"/>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055E7CC-11AD-4E44-80B7-291BECEE5CED}"/>
              </a:ext>
            </a:extLst>
          </p:cNvPr>
          <p:cNvSpPr/>
          <p:nvPr/>
        </p:nvSpPr>
        <p:spPr>
          <a:xfrm>
            <a:off x="3376046" y="4659026"/>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BF8F55A-0365-43A7-B55B-0075A5A3B49D}"/>
              </a:ext>
            </a:extLst>
          </p:cNvPr>
          <p:cNvSpPr/>
          <p:nvPr/>
        </p:nvSpPr>
        <p:spPr>
          <a:xfrm>
            <a:off x="6288945" y="4488482"/>
            <a:ext cx="2694838" cy="551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9D1EE954-B553-4C6D-BFB3-1D2D6E150C4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8203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60" name="Cloud Callout 1">
            <a:extLst>
              <a:ext uri="{FF2B5EF4-FFF2-40B4-BE49-F238E27FC236}">
                <a16:creationId xmlns:a16="http://schemas.microsoft.com/office/drawing/2014/main" id="{87F1AB5C-3F3D-4A95-92E0-372670004001}"/>
              </a:ext>
            </a:extLst>
          </p:cNvPr>
          <p:cNvSpPr/>
          <p:nvPr/>
        </p:nvSpPr>
        <p:spPr>
          <a:xfrm>
            <a:off x="1192696" y="1145981"/>
            <a:ext cx="10999304" cy="5006740"/>
          </a:xfrm>
          <a:prstGeom prst="cloudCallout">
            <a:avLst>
              <a:gd name="adj1" fmla="val -59184"/>
              <a:gd name="adj2" fmla="val 51446"/>
            </a:avLst>
          </a:prstGeom>
          <a:no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noFill/>
                <a:effectLst/>
                <a:ea typeface="Calibri" panose="020F0502020204030204" pitchFamily="34" charset="0"/>
                <a:cs typeface="Times New Roman" panose="02020603050405020304" pitchFamily="18" charset="0"/>
              </a:rPr>
              <a:t> </a:t>
            </a:r>
            <a:endParaRPr lang="en-GB" sz="1100">
              <a:effectLst/>
              <a:ea typeface="Calibri" panose="020F0502020204030204" pitchFamily="34" charset="0"/>
              <a:cs typeface="Times New Roman" panose="02020603050405020304" pitchFamily="18" charset="0"/>
            </a:endParaRPr>
          </a:p>
        </p:txBody>
      </p:sp>
      <p:sp>
        <p:nvSpPr>
          <p:cNvPr id="62" name="TextBox 61">
            <a:hlinkClick r:id="" action="ppaction://noaction">
              <a:snd r:embed="rId4" name="bleu.wav"/>
            </a:hlinkClick>
            <a:extLst>
              <a:ext uri="{FF2B5EF4-FFF2-40B4-BE49-F238E27FC236}">
                <a16:creationId xmlns:a16="http://schemas.microsoft.com/office/drawing/2014/main" id="{2A705B14-BEB9-454A-82EC-4DCE4E8384F5}"/>
              </a:ext>
            </a:extLst>
          </p:cNvPr>
          <p:cNvSpPr txBox="1"/>
          <p:nvPr/>
        </p:nvSpPr>
        <p:spPr>
          <a:xfrm>
            <a:off x="2896808" y="2338900"/>
            <a:ext cx="1480458" cy="707886"/>
          </a:xfrm>
          <a:prstGeom prst="rect">
            <a:avLst/>
          </a:prstGeom>
          <a:solidFill>
            <a:srgbClr val="115076"/>
          </a:solidFill>
        </p:spPr>
        <p:txBody>
          <a:bodyPr wrap="square" rtlCol="0">
            <a:spAutoFit/>
          </a:bodyPr>
          <a:lstStyle/>
          <a:p>
            <a:pPr algn="ctr"/>
            <a:r>
              <a:rPr lang="en-GB" sz="4000" b="1" dirty="0">
                <a:solidFill>
                  <a:schemeClr val="bg1"/>
                </a:solidFill>
                <a:latin typeface="Century Gothic" panose="020B0502020202020204" pitchFamily="34" charset="0"/>
              </a:rPr>
              <a:t>bleu</a:t>
            </a:r>
          </a:p>
        </p:txBody>
      </p:sp>
      <p:sp>
        <p:nvSpPr>
          <p:cNvPr id="64" name="TextBox 63">
            <a:extLst>
              <a:ext uri="{FF2B5EF4-FFF2-40B4-BE49-F238E27FC236}">
                <a16:creationId xmlns:a16="http://schemas.microsoft.com/office/drawing/2014/main" id="{02A1AFDD-ABE6-40A3-951F-4D5C07554966}"/>
              </a:ext>
            </a:extLst>
          </p:cNvPr>
          <p:cNvSpPr txBox="1"/>
          <p:nvPr/>
        </p:nvSpPr>
        <p:spPr>
          <a:xfrm>
            <a:off x="2396064" y="2338900"/>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1</a:t>
            </a:r>
          </a:p>
        </p:txBody>
      </p:sp>
      <p:sp>
        <p:nvSpPr>
          <p:cNvPr id="66" name="TextBox 65">
            <a:extLst>
              <a:ext uri="{FF2B5EF4-FFF2-40B4-BE49-F238E27FC236}">
                <a16:creationId xmlns:a16="http://schemas.microsoft.com/office/drawing/2014/main" id="{A745CBE2-FDCA-4DF5-AD42-D6C2DBF47868}"/>
              </a:ext>
            </a:extLst>
          </p:cNvPr>
          <p:cNvSpPr txBox="1"/>
          <p:nvPr/>
        </p:nvSpPr>
        <p:spPr>
          <a:xfrm>
            <a:off x="4590373" y="1816371"/>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2</a:t>
            </a:r>
          </a:p>
        </p:txBody>
      </p:sp>
      <p:sp>
        <p:nvSpPr>
          <p:cNvPr id="68" name="TextBox 67">
            <a:extLst>
              <a:ext uri="{FF2B5EF4-FFF2-40B4-BE49-F238E27FC236}">
                <a16:creationId xmlns:a16="http://schemas.microsoft.com/office/drawing/2014/main" id="{689D3FA3-A4A3-4D9B-B159-A13DD8C0A859}"/>
              </a:ext>
            </a:extLst>
          </p:cNvPr>
          <p:cNvSpPr txBox="1"/>
          <p:nvPr/>
        </p:nvSpPr>
        <p:spPr>
          <a:xfrm>
            <a:off x="6766776" y="1634366"/>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3</a:t>
            </a:r>
          </a:p>
        </p:txBody>
      </p:sp>
      <p:sp>
        <p:nvSpPr>
          <p:cNvPr id="70" name="TextBox 69">
            <a:extLst>
              <a:ext uri="{FF2B5EF4-FFF2-40B4-BE49-F238E27FC236}">
                <a16:creationId xmlns:a16="http://schemas.microsoft.com/office/drawing/2014/main" id="{390B75A8-C2A7-4604-A36D-3BD87B84C196}"/>
              </a:ext>
            </a:extLst>
          </p:cNvPr>
          <p:cNvSpPr txBox="1"/>
          <p:nvPr/>
        </p:nvSpPr>
        <p:spPr>
          <a:xfrm>
            <a:off x="9036447" y="1942533"/>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4</a:t>
            </a:r>
          </a:p>
        </p:txBody>
      </p:sp>
      <p:sp>
        <p:nvSpPr>
          <p:cNvPr id="72" name="TextBox 71">
            <a:extLst>
              <a:ext uri="{FF2B5EF4-FFF2-40B4-BE49-F238E27FC236}">
                <a16:creationId xmlns:a16="http://schemas.microsoft.com/office/drawing/2014/main" id="{D35FDD64-3D69-4469-9834-3F81F218AC6E}"/>
              </a:ext>
            </a:extLst>
          </p:cNvPr>
          <p:cNvSpPr txBox="1"/>
          <p:nvPr/>
        </p:nvSpPr>
        <p:spPr>
          <a:xfrm>
            <a:off x="2319864" y="3936595"/>
            <a:ext cx="6531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5</a:t>
            </a:r>
          </a:p>
        </p:txBody>
      </p:sp>
      <p:sp>
        <p:nvSpPr>
          <p:cNvPr id="74" name="TextBox 73">
            <a:extLst>
              <a:ext uri="{FF2B5EF4-FFF2-40B4-BE49-F238E27FC236}">
                <a16:creationId xmlns:a16="http://schemas.microsoft.com/office/drawing/2014/main" id="{587C6343-C296-4B2C-9FE2-1E41F7930E6F}"/>
              </a:ext>
            </a:extLst>
          </p:cNvPr>
          <p:cNvSpPr txBox="1"/>
          <p:nvPr/>
        </p:nvSpPr>
        <p:spPr>
          <a:xfrm>
            <a:off x="4126894" y="4864385"/>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6</a:t>
            </a:r>
          </a:p>
        </p:txBody>
      </p:sp>
      <p:sp>
        <p:nvSpPr>
          <p:cNvPr id="76" name="TextBox 75">
            <a:extLst>
              <a:ext uri="{FF2B5EF4-FFF2-40B4-BE49-F238E27FC236}">
                <a16:creationId xmlns:a16="http://schemas.microsoft.com/office/drawing/2014/main" id="{993E2DE1-1808-4346-84F8-48D04F32A693}"/>
              </a:ext>
            </a:extLst>
          </p:cNvPr>
          <p:cNvSpPr txBox="1"/>
          <p:nvPr/>
        </p:nvSpPr>
        <p:spPr>
          <a:xfrm>
            <a:off x="6582456" y="4582926"/>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7</a:t>
            </a:r>
          </a:p>
        </p:txBody>
      </p:sp>
      <p:sp>
        <p:nvSpPr>
          <p:cNvPr id="78" name="TextBox 77">
            <a:extLst>
              <a:ext uri="{FF2B5EF4-FFF2-40B4-BE49-F238E27FC236}">
                <a16:creationId xmlns:a16="http://schemas.microsoft.com/office/drawing/2014/main" id="{0BF2C75E-3BFF-404A-ACEA-5A7A3E4BC4E2}"/>
              </a:ext>
            </a:extLst>
          </p:cNvPr>
          <p:cNvSpPr txBox="1"/>
          <p:nvPr/>
        </p:nvSpPr>
        <p:spPr>
          <a:xfrm>
            <a:off x="8281910" y="3346406"/>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8</a:t>
            </a:r>
          </a:p>
        </p:txBody>
      </p:sp>
      <p:sp>
        <p:nvSpPr>
          <p:cNvPr id="80" name="TextBox 79">
            <a:extLst>
              <a:ext uri="{FF2B5EF4-FFF2-40B4-BE49-F238E27FC236}">
                <a16:creationId xmlns:a16="http://schemas.microsoft.com/office/drawing/2014/main" id="{AB3BF73F-E18D-47AE-A5CD-39C393E9A811}"/>
              </a:ext>
            </a:extLst>
          </p:cNvPr>
          <p:cNvSpPr txBox="1"/>
          <p:nvPr/>
        </p:nvSpPr>
        <p:spPr>
          <a:xfrm>
            <a:off x="4486931" y="3276050"/>
            <a:ext cx="500744"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9</a:t>
            </a:r>
          </a:p>
        </p:txBody>
      </p:sp>
      <p:sp>
        <p:nvSpPr>
          <p:cNvPr id="82" name="TextBox 81">
            <a:hlinkClick r:id="" action="ppaction://noaction">
              <a:snd r:embed="rId5" name="yeux.wav"/>
            </a:hlinkClick>
            <a:extLst>
              <a:ext uri="{FF2B5EF4-FFF2-40B4-BE49-F238E27FC236}">
                <a16:creationId xmlns:a16="http://schemas.microsoft.com/office/drawing/2014/main" id="{05E5F5E2-69AB-40A0-A87B-B6F9D2DB3314}"/>
              </a:ext>
            </a:extLst>
          </p:cNvPr>
          <p:cNvSpPr txBox="1"/>
          <p:nvPr/>
        </p:nvSpPr>
        <p:spPr>
          <a:xfrm>
            <a:off x="4736492" y="4554459"/>
            <a:ext cx="1480458" cy="707886"/>
          </a:xfrm>
          <a:prstGeom prst="rect">
            <a:avLst/>
          </a:prstGeom>
          <a:solidFill>
            <a:srgbClr val="115076"/>
          </a:solidFill>
        </p:spPr>
        <p:txBody>
          <a:bodyPr wrap="square" rtlCol="0">
            <a:spAutoFit/>
          </a:bodyPr>
          <a:lstStyle/>
          <a:p>
            <a:r>
              <a:rPr lang="fr-FR" sz="4000" b="1" dirty="0">
                <a:solidFill>
                  <a:schemeClr val="bg1"/>
                </a:solidFill>
                <a:latin typeface="Century Gothic" panose="020B0502020202020204" pitchFamily="34" charset="0"/>
              </a:rPr>
              <a:t>yeu</a:t>
            </a:r>
            <a:r>
              <a:rPr lang="fr-FR" sz="4000" b="1" dirty="0">
                <a:solidFill>
                  <a:srgbClr val="FA6500"/>
                </a:solidFill>
                <a:latin typeface="Century Gothic" panose="020B0502020202020204" pitchFamily="34" charset="0"/>
              </a:rPr>
              <a:t>x</a:t>
            </a:r>
          </a:p>
        </p:txBody>
      </p:sp>
      <p:sp>
        <p:nvSpPr>
          <p:cNvPr id="84" name="TextBox 83">
            <a:hlinkClick r:id="" action="ppaction://noaction">
              <a:snd r:embed="rId6" name="mieux.wav"/>
            </a:hlinkClick>
            <a:extLst>
              <a:ext uri="{FF2B5EF4-FFF2-40B4-BE49-F238E27FC236}">
                <a16:creationId xmlns:a16="http://schemas.microsoft.com/office/drawing/2014/main" id="{DACAA76F-3CD8-43F9-B5B3-55CB6E932C42}"/>
              </a:ext>
            </a:extLst>
          </p:cNvPr>
          <p:cNvSpPr txBox="1"/>
          <p:nvPr/>
        </p:nvSpPr>
        <p:spPr>
          <a:xfrm>
            <a:off x="9602411" y="2102176"/>
            <a:ext cx="1828799" cy="707886"/>
          </a:xfrm>
          <a:prstGeom prst="rect">
            <a:avLst/>
          </a:prstGeom>
          <a:solidFill>
            <a:srgbClr val="115076"/>
          </a:solidFill>
        </p:spPr>
        <p:txBody>
          <a:bodyPr wrap="square" rtlCol="0">
            <a:spAutoFit/>
          </a:bodyPr>
          <a:lstStyle/>
          <a:p>
            <a:pPr algn="ctr"/>
            <a:r>
              <a:rPr lang="fr-FR" sz="4000" b="1" dirty="0">
                <a:solidFill>
                  <a:schemeClr val="bg1"/>
                </a:solidFill>
                <a:latin typeface="Century Gothic" panose="020B0502020202020204" pitchFamily="34" charset="0"/>
              </a:rPr>
              <a:t>mieu</a:t>
            </a:r>
            <a:r>
              <a:rPr lang="fr-FR" sz="4000" b="1" dirty="0">
                <a:solidFill>
                  <a:srgbClr val="FA6500"/>
                </a:solidFill>
                <a:latin typeface="Century Gothic" panose="020B0502020202020204" pitchFamily="34" charset="0"/>
              </a:rPr>
              <a:t>x</a:t>
            </a:r>
          </a:p>
        </p:txBody>
      </p:sp>
      <p:sp>
        <p:nvSpPr>
          <p:cNvPr id="86" name="TextBox 85">
            <a:hlinkClick r:id="" action="ppaction://noaction">
              <a:snd r:embed="rId7" name="eux.wav"/>
            </a:hlinkClick>
            <a:extLst>
              <a:ext uri="{FF2B5EF4-FFF2-40B4-BE49-F238E27FC236}">
                <a16:creationId xmlns:a16="http://schemas.microsoft.com/office/drawing/2014/main" id="{70B9D67F-0BAD-46E9-B1D3-CFE0B2E208FE}"/>
              </a:ext>
            </a:extLst>
          </p:cNvPr>
          <p:cNvSpPr txBox="1"/>
          <p:nvPr/>
        </p:nvSpPr>
        <p:spPr>
          <a:xfrm>
            <a:off x="2774129" y="3775720"/>
            <a:ext cx="1326047" cy="707886"/>
          </a:xfrm>
          <a:prstGeom prst="rect">
            <a:avLst/>
          </a:prstGeom>
          <a:solidFill>
            <a:srgbClr val="115076"/>
          </a:solidFill>
        </p:spPr>
        <p:txBody>
          <a:bodyPr wrap="square" rtlCol="0">
            <a:spAutoFit/>
          </a:bodyPr>
          <a:lstStyle/>
          <a:p>
            <a:pPr algn="ctr"/>
            <a:r>
              <a:rPr lang="fr-FR" sz="4000" b="1" dirty="0">
                <a:solidFill>
                  <a:schemeClr val="bg1"/>
                </a:solidFill>
                <a:latin typeface="Century Gothic" panose="020B0502020202020204" pitchFamily="34" charset="0"/>
              </a:rPr>
              <a:t>eu</a:t>
            </a:r>
            <a:r>
              <a:rPr lang="fr-FR" sz="4000" b="1" dirty="0">
                <a:solidFill>
                  <a:srgbClr val="FA6500"/>
                </a:solidFill>
                <a:latin typeface="Century Gothic" panose="020B0502020202020204" pitchFamily="34" charset="0"/>
              </a:rPr>
              <a:t>x</a:t>
            </a:r>
          </a:p>
        </p:txBody>
      </p:sp>
      <p:sp>
        <p:nvSpPr>
          <p:cNvPr id="88" name="TextBox 87">
            <a:hlinkClick r:id="" action="ppaction://noaction">
              <a:snd r:embed="rId8" name="dangereux.wav"/>
            </a:hlinkClick>
            <a:extLst>
              <a:ext uri="{FF2B5EF4-FFF2-40B4-BE49-F238E27FC236}">
                <a16:creationId xmlns:a16="http://schemas.microsoft.com/office/drawing/2014/main" id="{18F39B15-B6BB-4804-9B76-2A37344932B8}"/>
              </a:ext>
            </a:extLst>
          </p:cNvPr>
          <p:cNvSpPr txBox="1"/>
          <p:nvPr/>
        </p:nvSpPr>
        <p:spPr>
          <a:xfrm>
            <a:off x="6983567" y="4417296"/>
            <a:ext cx="3194121" cy="707886"/>
          </a:xfrm>
          <a:prstGeom prst="rect">
            <a:avLst/>
          </a:prstGeom>
          <a:solidFill>
            <a:srgbClr val="115076"/>
          </a:solidFill>
        </p:spPr>
        <p:txBody>
          <a:bodyPr wrap="square" rtlCol="0">
            <a:spAutoFit/>
          </a:bodyPr>
          <a:lstStyle/>
          <a:p>
            <a:pPr algn="ctr"/>
            <a:r>
              <a:rPr lang="fr-FR" sz="4000" b="1" dirty="0">
                <a:solidFill>
                  <a:schemeClr val="bg1"/>
                </a:solidFill>
                <a:latin typeface="Century Gothic" panose="020B0502020202020204" pitchFamily="34" charset="0"/>
              </a:rPr>
              <a:t>dangereu</a:t>
            </a:r>
            <a:r>
              <a:rPr lang="fr-FR" sz="4000" b="1" dirty="0">
                <a:solidFill>
                  <a:srgbClr val="FA6500"/>
                </a:solidFill>
                <a:latin typeface="Century Gothic" panose="020B0502020202020204" pitchFamily="34" charset="0"/>
              </a:rPr>
              <a:t>x</a:t>
            </a:r>
          </a:p>
        </p:txBody>
      </p:sp>
      <p:sp>
        <p:nvSpPr>
          <p:cNvPr id="90" name="TextBox 89">
            <a:hlinkClick r:id="" action="ppaction://noaction">
              <a:snd r:embed="rId9" name="nombreux.wav"/>
            </a:hlinkClick>
            <a:extLst>
              <a:ext uri="{FF2B5EF4-FFF2-40B4-BE49-F238E27FC236}">
                <a16:creationId xmlns:a16="http://schemas.microsoft.com/office/drawing/2014/main" id="{066EB308-FF87-443A-971C-851E488DB215}"/>
              </a:ext>
            </a:extLst>
          </p:cNvPr>
          <p:cNvSpPr txBox="1"/>
          <p:nvPr/>
        </p:nvSpPr>
        <p:spPr>
          <a:xfrm>
            <a:off x="8818365" y="3245272"/>
            <a:ext cx="2718646" cy="707886"/>
          </a:xfrm>
          <a:prstGeom prst="rect">
            <a:avLst/>
          </a:prstGeom>
          <a:solidFill>
            <a:srgbClr val="115076"/>
          </a:solidFill>
        </p:spPr>
        <p:txBody>
          <a:bodyPr wrap="square" rtlCol="0">
            <a:spAutoFit/>
          </a:bodyPr>
          <a:lstStyle/>
          <a:p>
            <a:pPr algn="ctr"/>
            <a:r>
              <a:rPr lang="fr-FR" sz="4000" b="1" dirty="0">
                <a:solidFill>
                  <a:schemeClr val="bg1"/>
                </a:solidFill>
                <a:latin typeface="Century Gothic" panose="020B0502020202020204" pitchFamily="34" charset="0"/>
              </a:rPr>
              <a:t>nombreu</a:t>
            </a:r>
            <a:r>
              <a:rPr lang="fr-FR" sz="4000" b="1" dirty="0">
                <a:solidFill>
                  <a:srgbClr val="FA6500"/>
                </a:solidFill>
                <a:latin typeface="Century Gothic" panose="020B0502020202020204" pitchFamily="34" charset="0"/>
              </a:rPr>
              <a:t>x</a:t>
            </a:r>
          </a:p>
        </p:txBody>
      </p:sp>
      <p:sp>
        <p:nvSpPr>
          <p:cNvPr id="92" name="TextBox 91">
            <a:hlinkClick r:id="" action="ppaction://noaction">
              <a:snd r:embed="rId10" name="peux.wav"/>
            </a:hlinkClick>
            <a:extLst>
              <a:ext uri="{FF2B5EF4-FFF2-40B4-BE49-F238E27FC236}">
                <a16:creationId xmlns:a16="http://schemas.microsoft.com/office/drawing/2014/main" id="{AC7EE419-EC5C-48BA-8281-D173E72CDCBE}"/>
              </a:ext>
            </a:extLst>
          </p:cNvPr>
          <p:cNvSpPr txBox="1"/>
          <p:nvPr/>
        </p:nvSpPr>
        <p:spPr>
          <a:xfrm>
            <a:off x="7267520" y="1714302"/>
            <a:ext cx="1480458" cy="707886"/>
          </a:xfrm>
          <a:prstGeom prst="rect">
            <a:avLst/>
          </a:prstGeom>
          <a:solidFill>
            <a:srgbClr val="115076"/>
          </a:solidFill>
        </p:spPr>
        <p:txBody>
          <a:bodyPr wrap="square" rtlCol="0">
            <a:spAutoFit/>
          </a:bodyPr>
          <a:lstStyle/>
          <a:p>
            <a:r>
              <a:rPr lang="fr-FR" sz="4000" b="1" dirty="0">
                <a:solidFill>
                  <a:schemeClr val="bg1"/>
                </a:solidFill>
                <a:latin typeface="Century Gothic" panose="020B0502020202020204" pitchFamily="34" charset="0"/>
              </a:rPr>
              <a:t>peu</a:t>
            </a:r>
            <a:r>
              <a:rPr lang="fr-FR" sz="4000" b="1" dirty="0">
                <a:solidFill>
                  <a:srgbClr val="FA6500"/>
                </a:solidFill>
                <a:latin typeface="Century Gothic" panose="020B0502020202020204" pitchFamily="34" charset="0"/>
              </a:rPr>
              <a:t>x</a:t>
            </a:r>
          </a:p>
        </p:txBody>
      </p:sp>
      <p:sp>
        <p:nvSpPr>
          <p:cNvPr id="94" name="TextBox 93">
            <a:hlinkClick r:id="" action="ppaction://noaction">
              <a:snd r:embed="rId11" name="euh.wav"/>
            </a:hlinkClick>
            <a:extLst>
              <a:ext uri="{FF2B5EF4-FFF2-40B4-BE49-F238E27FC236}">
                <a16:creationId xmlns:a16="http://schemas.microsoft.com/office/drawing/2014/main" id="{F84CB539-0840-4728-BC1C-C510CEFC3226}"/>
              </a:ext>
            </a:extLst>
          </p:cNvPr>
          <p:cNvSpPr txBox="1"/>
          <p:nvPr/>
        </p:nvSpPr>
        <p:spPr>
          <a:xfrm>
            <a:off x="4997849" y="1957532"/>
            <a:ext cx="1480458" cy="707886"/>
          </a:xfrm>
          <a:prstGeom prst="rect">
            <a:avLst/>
          </a:prstGeom>
          <a:solidFill>
            <a:srgbClr val="115076"/>
          </a:solidFill>
        </p:spPr>
        <p:txBody>
          <a:bodyPr wrap="square" rtlCol="0">
            <a:spAutoFit/>
          </a:bodyPr>
          <a:lstStyle/>
          <a:p>
            <a:r>
              <a:rPr lang="fr-FR" sz="4000" b="1" dirty="0">
                <a:solidFill>
                  <a:schemeClr val="bg1"/>
                </a:solidFill>
                <a:latin typeface="Century Gothic" panose="020B0502020202020204" pitchFamily="34" charset="0"/>
              </a:rPr>
              <a:t>euh</a:t>
            </a:r>
            <a:r>
              <a:rPr lang="en-GB" sz="4000" b="1" dirty="0">
                <a:solidFill>
                  <a:schemeClr val="bg1"/>
                </a:solidFill>
                <a:latin typeface="Century Gothic" panose="020B0502020202020204" pitchFamily="34" charset="0"/>
              </a:rPr>
              <a:t> !</a:t>
            </a:r>
          </a:p>
        </p:txBody>
      </p:sp>
      <p:sp>
        <p:nvSpPr>
          <p:cNvPr id="96" name="TextBox 95">
            <a:hlinkClick r:id="" action="ppaction://noaction">
              <a:snd r:embed="rId12" name="courageux.wav"/>
            </a:hlinkClick>
            <a:extLst>
              <a:ext uri="{FF2B5EF4-FFF2-40B4-BE49-F238E27FC236}">
                <a16:creationId xmlns:a16="http://schemas.microsoft.com/office/drawing/2014/main" id="{77CBE5BD-06CE-4A38-8E3E-5A1F9ECE5EA1}"/>
              </a:ext>
            </a:extLst>
          </p:cNvPr>
          <p:cNvSpPr txBox="1"/>
          <p:nvPr/>
        </p:nvSpPr>
        <p:spPr>
          <a:xfrm>
            <a:off x="4919225" y="3204568"/>
            <a:ext cx="3010716" cy="707886"/>
          </a:xfrm>
          <a:prstGeom prst="rect">
            <a:avLst/>
          </a:prstGeom>
          <a:solidFill>
            <a:srgbClr val="115076"/>
          </a:solidFill>
        </p:spPr>
        <p:txBody>
          <a:bodyPr wrap="square" rtlCol="0">
            <a:spAutoFit/>
          </a:bodyPr>
          <a:lstStyle/>
          <a:p>
            <a:pPr algn="ctr"/>
            <a:r>
              <a:rPr lang="fr-FR" sz="4000" b="1" dirty="0">
                <a:solidFill>
                  <a:schemeClr val="bg1"/>
                </a:solidFill>
                <a:latin typeface="Century Gothic" panose="020B0502020202020204" pitchFamily="34" charset="0"/>
              </a:rPr>
              <a:t>courageu</a:t>
            </a:r>
            <a:r>
              <a:rPr lang="fr-FR" sz="4000" b="1" dirty="0">
                <a:solidFill>
                  <a:srgbClr val="FA6500"/>
                </a:solidFill>
                <a:latin typeface="Century Gothic" panose="020B0502020202020204" pitchFamily="34" charset="0"/>
              </a:rPr>
              <a:t>x</a:t>
            </a:r>
          </a:p>
        </p:txBody>
      </p:sp>
      <p:pic>
        <p:nvPicPr>
          <p:cNvPr id="98" name="Picture 7">
            <a:extLst>
              <a:ext uri="{FF2B5EF4-FFF2-40B4-BE49-F238E27FC236}">
                <a16:creationId xmlns:a16="http://schemas.microsoft.com/office/drawing/2014/main" id="{834B62BB-767D-47BD-9919-041930927E7E}"/>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30940" y="1268765"/>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2" descr="Quiet Sign Clip Art">
            <a:extLst>
              <a:ext uri="{FF2B5EF4-FFF2-40B4-BE49-F238E27FC236}">
                <a16:creationId xmlns:a16="http://schemas.microsoft.com/office/drawing/2014/main" id="{CB428AD7-E56F-47CC-A50D-7D8B60826E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97835" y="516067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C42C8570-D35E-44C0-8E35-F7E344687AF8}"/>
              </a:ext>
            </a:extLst>
          </p:cNvPr>
          <p:cNvSpPr txBox="1"/>
          <p:nvPr/>
        </p:nvSpPr>
        <p:spPr>
          <a:xfrm>
            <a:off x="6832828" y="102951"/>
            <a:ext cx="3908121" cy="584775"/>
          </a:xfrm>
          <a:prstGeom prst="rect">
            <a:avLst/>
          </a:prstGeom>
          <a:noFill/>
        </p:spPr>
        <p:txBody>
          <a:bodyPr wrap="square" rtlCol="0">
            <a:spAutoFit/>
          </a:bodyPr>
          <a:lstStyle/>
          <a:p>
            <a:r>
              <a:rPr lang="fr-FR" sz="3200">
                <a:solidFill>
                  <a:schemeClr val="accent5">
                    <a:lumMod val="50000"/>
                  </a:schemeClr>
                </a:solidFill>
              </a:rPr>
              <a:t>Lisez en français !</a:t>
            </a:r>
          </a:p>
        </p:txBody>
      </p:sp>
      <p:sp>
        <p:nvSpPr>
          <p:cNvPr id="3" name="Rounded Rectangle 46">
            <a:extLst>
              <a:ext uri="{FF2B5EF4-FFF2-40B4-BE49-F238E27FC236}">
                <a16:creationId xmlns:a16="http://schemas.microsoft.com/office/drawing/2014/main" id="{CCFFD00F-3119-4EC1-A8B3-8AE10B1FC36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Tree>
    <p:extLst>
      <p:ext uri="{BB962C8B-B14F-4D97-AF65-F5344CB8AC3E}">
        <p14:creationId xmlns:p14="http://schemas.microsoft.com/office/powerpoint/2010/main" val="9856728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 name="Title 1">
            <a:extLst>
              <a:ext uri="{FF2B5EF4-FFF2-40B4-BE49-F238E27FC236}">
                <a16:creationId xmlns:a16="http://schemas.microsoft.com/office/drawing/2014/main" id="{026220A6-7E28-473B-8970-A273168104C1}"/>
              </a:ext>
            </a:extLst>
          </p:cNvPr>
          <p:cNvSpPr>
            <a:spLocks noGrp="1"/>
          </p:cNvSpPr>
          <p:nvPr>
            <p:ph type="title"/>
          </p:nvPr>
        </p:nvSpPr>
        <p:spPr>
          <a:xfrm>
            <a:off x="539266" y="89856"/>
            <a:ext cx="10515600" cy="583990"/>
          </a:xfrm>
        </p:spPr>
        <p:txBody>
          <a:bodyPr>
            <a:normAutofit/>
          </a:bodyPr>
          <a:lstStyle/>
          <a:p>
            <a:pPr lvl="0">
              <a:lnSpc>
                <a:spcPct val="100000"/>
              </a:lnSpc>
              <a:spcBef>
                <a:spcPts val="0"/>
              </a:spcBef>
            </a:pPr>
            <a:r>
              <a:rPr lang="fr-FR" sz="2800" b="1" i="1" dirty="0">
                <a:solidFill>
                  <a:srgbClr val="4472C4">
                    <a:lumMod val="50000"/>
                  </a:srgbClr>
                </a:solidFill>
                <a:ea typeface="+mn-ea"/>
                <a:cs typeface="+mn-cs"/>
              </a:rPr>
              <a:t>Comment dit-on en français? </a:t>
            </a:r>
            <a:r>
              <a:rPr lang="en-GB" sz="2000" b="1" i="1" dirty="0">
                <a:solidFill>
                  <a:srgbClr val="4472C4">
                    <a:lumMod val="50000"/>
                  </a:srgbClr>
                </a:solidFill>
                <a:ea typeface="+mn-ea"/>
                <a:cs typeface="+mn-cs"/>
              </a:rPr>
              <a:t>How do you say … in French? </a:t>
            </a:r>
            <a:endParaRPr lang="en-US" dirty="0"/>
          </a:p>
        </p:txBody>
      </p:sp>
      <p:sp>
        <p:nvSpPr>
          <p:cNvPr id="10" name="Heptagon 9">
            <a:extLst>
              <a:ext uri="{FF2B5EF4-FFF2-40B4-BE49-F238E27FC236}">
                <a16:creationId xmlns:a16="http://schemas.microsoft.com/office/drawing/2014/main" id="{68889C68-831E-4D22-A2B3-A0B615C0ECBB}"/>
              </a:ext>
            </a:extLst>
          </p:cNvPr>
          <p:cNvSpPr/>
          <p:nvPr/>
        </p:nvSpPr>
        <p:spPr>
          <a:xfrm>
            <a:off x="430050" y="2715823"/>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latin typeface="Century Gothic" panose="020B0502020202020204" pitchFamily="34" charset="0"/>
            </a:endParaRPr>
          </a:p>
        </p:txBody>
      </p:sp>
      <p:sp>
        <p:nvSpPr>
          <p:cNvPr id="11" name="Heptagon 10">
            <a:extLst>
              <a:ext uri="{FF2B5EF4-FFF2-40B4-BE49-F238E27FC236}">
                <a16:creationId xmlns:a16="http://schemas.microsoft.com/office/drawing/2014/main" id="{A905D776-61AD-43B7-9356-95EBF6CCB2FF}"/>
              </a:ext>
            </a:extLst>
          </p:cNvPr>
          <p:cNvSpPr/>
          <p:nvPr/>
        </p:nvSpPr>
        <p:spPr>
          <a:xfrm>
            <a:off x="9926162" y="2731395"/>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latin typeface="Century Gothic" panose="020B0502020202020204" pitchFamily="34" charset="0"/>
            </a:endParaRPr>
          </a:p>
        </p:txBody>
      </p:sp>
      <p:sp>
        <p:nvSpPr>
          <p:cNvPr id="12" name="Heptagon 11">
            <a:extLst>
              <a:ext uri="{FF2B5EF4-FFF2-40B4-BE49-F238E27FC236}">
                <a16:creationId xmlns:a16="http://schemas.microsoft.com/office/drawing/2014/main" id="{3BFC3DA4-7AC7-455A-A959-81DA8ABC5EDE}"/>
              </a:ext>
            </a:extLst>
          </p:cNvPr>
          <p:cNvSpPr/>
          <p:nvPr/>
        </p:nvSpPr>
        <p:spPr>
          <a:xfrm>
            <a:off x="435518"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two</a:t>
            </a:r>
          </a:p>
        </p:txBody>
      </p:sp>
      <p:sp>
        <p:nvSpPr>
          <p:cNvPr id="13" name="Heptagon 12">
            <a:extLst>
              <a:ext uri="{FF2B5EF4-FFF2-40B4-BE49-F238E27FC236}">
                <a16:creationId xmlns:a16="http://schemas.microsoft.com/office/drawing/2014/main" id="{EF5E3794-01CE-4AF9-A3C8-ED164097AA94}"/>
              </a:ext>
            </a:extLst>
          </p:cNvPr>
          <p:cNvSpPr/>
          <p:nvPr/>
        </p:nvSpPr>
        <p:spPr>
          <a:xfrm>
            <a:off x="2716240" y="833861"/>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six</a:t>
            </a:r>
          </a:p>
        </p:txBody>
      </p:sp>
      <p:sp>
        <p:nvSpPr>
          <p:cNvPr id="14" name="Heptagon 13">
            <a:extLst>
              <a:ext uri="{FF2B5EF4-FFF2-40B4-BE49-F238E27FC236}">
                <a16:creationId xmlns:a16="http://schemas.microsoft.com/office/drawing/2014/main" id="{0D36632E-3371-42FF-9E87-553F9F417EA5}"/>
              </a:ext>
            </a:extLst>
          </p:cNvPr>
          <p:cNvSpPr/>
          <p:nvPr/>
        </p:nvSpPr>
        <p:spPr>
          <a:xfrm>
            <a:off x="5031269"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twelve</a:t>
            </a:r>
          </a:p>
        </p:txBody>
      </p:sp>
      <p:sp>
        <p:nvSpPr>
          <p:cNvPr id="15" name="Heptagon 14">
            <a:extLst>
              <a:ext uri="{FF2B5EF4-FFF2-40B4-BE49-F238E27FC236}">
                <a16:creationId xmlns:a16="http://schemas.microsoft.com/office/drawing/2014/main" id="{0E36345B-38F9-430D-842D-1B5AFC4387E8}"/>
              </a:ext>
            </a:extLst>
          </p:cNvPr>
          <p:cNvSpPr/>
          <p:nvPr/>
        </p:nvSpPr>
        <p:spPr>
          <a:xfrm>
            <a:off x="7346298"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eight</a:t>
            </a:r>
          </a:p>
        </p:txBody>
      </p:sp>
      <p:sp>
        <p:nvSpPr>
          <p:cNvPr id="16" name="Heptagon 15">
            <a:extLst>
              <a:ext uri="{FF2B5EF4-FFF2-40B4-BE49-F238E27FC236}">
                <a16:creationId xmlns:a16="http://schemas.microsoft.com/office/drawing/2014/main" id="{211A016F-841C-48A3-AC98-6D71DB30DBF9}"/>
              </a:ext>
            </a:extLst>
          </p:cNvPr>
          <p:cNvSpPr/>
          <p:nvPr/>
        </p:nvSpPr>
        <p:spPr>
          <a:xfrm>
            <a:off x="9661327"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three</a:t>
            </a:r>
          </a:p>
        </p:txBody>
      </p:sp>
      <p:sp>
        <p:nvSpPr>
          <p:cNvPr id="17" name="Heptagon 16">
            <a:extLst>
              <a:ext uri="{FF2B5EF4-FFF2-40B4-BE49-F238E27FC236}">
                <a16:creationId xmlns:a16="http://schemas.microsoft.com/office/drawing/2014/main" id="{BC7EA5B5-94E2-4FDF-BE69-792327C529B9}"/>
              </a:ext>
            </a:extLst>
          </p:cNvPr>
          <p:cNvSpPr/>
          <p:nvPr/>
        </p:nvSpPr>
        <p:spPr>
          <a:xfrm>
            <a:off x="3852839" y="4520816"/>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five</a:t>
            </a:r>
          </a:p>
        </p:txBody>
      </p:sp>
      <p:sp>
        <p:nvSpPr>
          <p:cNvPr id="18" name="Heptagon 17">
            <a:extLst>
              <a:ext uri="{FF2B5EF4-FFF2-40B4-BE49-F238E27FC236}">
                <a16:creationId xmlns:a16="http://schemas.microsoft.com/office/drawing/2014/main" id="{3ECF329A-80E2-458C-83F0-3DC43F059805}"/>
              </a:ext>
            </a:extLst>
          </p:cNvPr>
          <p:cNvSpPr/>
          <p:nvPr/>
        </p:nvSpPr>
        <p:spPr>
          <a:xfrm>
            <a:off x="2784068" y="2739043"/>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seven</a:t>
            </a:r>
          </a:p>
        </p:txBody>
      </p:sp>
      <p:sp>
        <p:nvSpPr>
          <p:cNvPr id="19" name="Heptagon 18">
            <a:extLst>
              <a:ext uri="{FF2B5EF4-FFF2-40B4-BE49-F238E27FC236}">
                <a16:creationId xmlns:a16="http://schemas.microsoft.com/office/drawing/2014/main" id="{07AAB10E-93C2-4210-98E6-680A4CBEC8F0}"/>
              </a:ext>
            </a:extLst>
          </p:cNvPr>
          <p:cNvSpPr/>
          <p:nvPr/>
        </p:nvSpPr>
        <p:spPr>
          <a:xfrm>
            <a:off x="5099097" y="2739042"/>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four</a:t>
            </a:r>
          </a:p>
        </p:txBody>
      </p:sp>
      <p:sp>
        <p:nvSpPr>
          <p:cNvPr id="20" name="Heptagon 19">
            <a:extLst>
              <a:ext uri="{FF2B5EF4-FFF2-40B4-BE49-F238E27FC236}">
                <a16:creationId xmlns:a16="http://schemas.microsoft.com/office/drawing/2014/main" id="{369A040E-733E-4D53-88BC-48937060DB44}"/>
              </a:ext>
            </a:extLst>
          </p:cNvPr>
          <p:cNvSpPr/>
          <p:nvPr/>
        </p:nvSpPr>
        <p:spPr>
          <a:xfrm>
            <a:off x="7522983" y="2739041"/>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nine</a:t>
            </a:r>
            <a:endParaRPr lang="en-GB" sz="2400" b="1" dirty="0">
              <a:solidFill>
                <a:schemeClr val="accent5">
                  <a:lumMod val="50000"/>
                </a:schemeClr>
              </a:solidFill>
              <a:latin typeface="Century Gothic" panose="020B0502020202020204" pitchFamily="34" charset="0"/>
            </a:endParaRPr>
          </a:p>
        </p:txBody>
      </p:sp>
      <p:sp>
        <p:nvSpPr>
          <p:cNvPr id="21" name="Heptagon 20">
            <a:extLst>
              <a:ext uri="{FF2B5EF4-FFF2-40B4-BE49-F238E27FC236}">
                <a16:creationId xmlns:a16="http://schemas.microsoft.com/office/drawing/2014/main" id="{79CE1527-1AAE-47F8-B4E2-689CF00F5D3C}"/>
              </a:ext>
            </a:extLst>
          </p:cNvPr>
          <p:cNvSpPr/>
          <p:nvPr/>
        </p:nvSpPr>
        <p:spPr>
          <a:xfrm>
            <a:off x="6354419" y="4505244"/>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accent5">
                  <a:lumMod val="50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F264EE05-01E6-4C5C-9BCC-1AAFBDBAB2ED}"/>
              </a:ext>
            </a:extLst>
          </p:cNvPr>
          <p:cNvSpPr txBox="1"/>
          <p:nvPr/>
        </p:nvSpPr>
        <p:spPr>
          <a:xfrm>
            <a:off x="879888" y="1828457"/>
            <a:ext cx="1267386"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deux</a:t>
            </a:r>
          </a:p>
        </p:txBody>
      </p:sp>
      <p:sp>
        <p:nvSpPr>
          <p:cNvPr id="23" name="TextBox 22">
            <a:extLst>
              <a:ext uri="{FF2B5EF4-FFF2-40B4-BE49-F238E27FC236}">
                <a16:creationId xmlns:a16="http://schemas.microsoft.com/office/drawing/2014/main" id="{08F80D31-408A-43EC-A8A0-9A0F87DC234B}"/>
              </a:ext>
            </a:extLst>
          </p:cNvPr>
          <p:cNvSpPr txBox="1"/>
          <p:nvPr/>
        </p:nvSpPr>
        <p:spPr>
          <a:xfrm>
            <a:off x="3387860" y="1805323"/>
            <a:ext cx="1045029"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six</a:t>
            </a:r>
          </a:p>
        </p:txBody>
      </p:sp>
      <p:sp>
        <p:nvSpPr>
          <p:cNvPr id="24" name="TextBox 23">
            <a:extLst>
              <a:ext uri="{FF2B5EF4-FFF2-40B4-BE49-F238E27FC236}">
                <a16:creationId xmlns:a16="http://schemas.microsoft.com/office/drawing/2014/main" id="{DD765355-8D34-4070-9DE4-3A8FF2901703}"/>
              </a:ext>
            </a:extLst>
          </p:cNvPr>
          <p:cNvSpPr txBox="1"/>
          <p:nvPr/>
        </p:nvSpPr>
        <p:spPr>
          <a:xfrm>
            <a:off x="5416744" y="1841154"/>
            <a:ext cx="1470643"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douze</a:t>
            </a:r>
          </a:p>
        </p:txBody>
      </p:sp>
      <p:sp>
        <p:nvSpPr>
          <p:cNvPr id="25" name="TextBox 24">
            <a:extLst>
              <a:ext uri="{FF2B5EF4-FFF2-40B4-BE49-F238E27FC236}">
                <a16:creationId xmlns:a16="http://schemas.microsoft.com/office/drawing/2014/main" id="{E55D899F-6229-4235-A3DF-AA583DF5E8B8}"/>
              </a:ext>
            </a:extLst>
          </p:cNvPr>
          <p:cNvSpPr txBox="1"/>
          <p:nvPr/>
        </p:nvSpPr>
        <p:spPr>
          <a:xfrm>
            <a:off x="7896527" y="1848963"/>
            <a:ext cx="1470643"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huit</a:t>
            </a:r>
          </a:p>
        </p:txBody>
      </p:sp>
      <p:sp>
        <p:nvSpPr>
          <p:cNvPr id="26" name="TextBox 25">
            <a:extLst>
              <a:ext uri="{FF2B5EF4-FFF2-40B4-BE49-F238E27FC236}">
                <a16:creationId xmlns:a16="http://schemas.microsoft.com/office/drawing/2014/main" id="{D2DC5AF6-F0BC-40BF-8FA4-5948C2EE2281}"/>
              </a:ext>
            </a:extLst>
          </p:cNvPr>
          <p:cNvSpPr txBox="1"/>
          <p:nvPr/>
        </p:nvSpPr>
        <p:spPr>
          <a:xfrm>
            <a:off x="10186400" y="1841154"/>
            <a:ext cx="93361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trois</a:t>
            </a:r>
          </a:p>
        </p:txBody>
      </p:sp>
      <p:sp>
        <p:nvSpPr>
          <p:cNvPr id="27" name="TextBox 26">
            <a:extLst>
              <a:ext uri="{FF2B5EF4-FFF2-40B4-BE49-F238E27FC236}">
                <a16:creationId xmlns:a16="http://schemas.microsoft.com/office/drawing/2014/main" id="{7F2EA692-750C-432E-8485-5297D1F51CE2}"/>
              </a:ext>
            </a:extLst>
          </p:cNvPr>
          <p:cNvSpPr txBox="1"/>
          <p:nvPr/>
        </p:nvSpPr>
        <p:spPr>
          <a:xfrm>
            <a:off x="4395184" y="5566443"/>
            <a:ext cx="124097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cinq</a:t>
            </a:r>
          </a:p>
        </p:txBody>
      </p:sp>
      <p:sp>
        <p:nvSpPr>
          <p:cNvPr id="28" name="TextBox 27">
            <a:extLst>
              <a:ext uri="{FF2B5EF4-FFF2-40B4-BE49-F238E27FC236}">
                <a16:creationId xmlns:a16="http://schemas.microsoft.com/office/drawing/2014/main" id="{5A5B5DD3-FEB9-4440-8011-4F4D5C867C48}"/>
              </a:ext>
            </a:extLst>
          </p:cNvPr>
          <p:cNvSpPr txBox="1"/>
          <p:nvPr/>
        </p:nvSpPr>
        <p:spPr>
          <a:xfrm>
            <a:off x="3290656" y="3730213"/>
            <a:ext cx="147726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sept</a:t>
            </a:r>
          </a:p>
        </p:txBody>
      </p:sp>
      <p:sp>
        <p:nvSpPr>
          <p:cNvPr id="29" name="TextBox 28">
            <a:extLst>
              <a:ext uri="{FF2B5EF4-FFF2-40B4-BE49-F238E27FC236}">
                <a16:creationId xmlns:a16="http://schemas.microsoft.com/office/drawing/2014/main" id="{594E9111-8C9D-439C-9D7D-535304601C0A}"/>
              </a:ext>
            </a:extLst>
          </p:cNvPr>
          <p:cNvSpPr txBox="1"/>
          <p:nvPr/>
        </p:nvSpPr>
        <p:spPr>
          <a:xfrm>
            <a:off x="5447856" y="3762895"/>
            <a:ext cx="147726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quatre</a:t>
            </a:r>
          </a:p>
        </p:txBody>
      </p:sp>
      <p:sp>
        <p:nvSpPr>
          <p:cNvPr id="30" name="TextBox 29">
            <a:extLst>
              <a:ext uri="{FF2B5EF4-FFF2-40B4-BE49-F238E27FC236}">
                <a16:creationId xmlns:a16="http://schemas.microsoft.com/office/drawing/2014/main" id="{30C0F795-6BF2-4110-8DEF-50DD9F101974}"/>
              </a:ext>
            </a:extLst>
          </p:cNvPr>
          <p:cNvSpPr txBox="1"/>
          <p:nvPr/>
        </p:nvSpPr>
        <p:spPr>
          <a:xfrm>
            <a:off x="8065994" y="3698390"/>
            <a:ext cx="126406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neuf</a:t>
            </a:r>
          </a:p>
        </p:txBody>
      </p:sp>
      <p:sp>
        <p:nvSpPr>
          <p:cNvPr id="31" name="TextBox 30">
            <a:extLst>
              <a:ext uri="{FF2B5EF4-FFF2-40B4-BE49-F238E27FC236}">
                <a16:creationId xmlns:a16="http://schemas.microsoft.com/office/drawing/2014/main" id="{0D848E8E-5062-4883-8BD6-E86E80502D29}"/>
              </a:ext>
            </a:extLst>
          </p:cNvPr>
          <p:cNvSpPr txBox="1"/>
          <p:nvPr/>
        </p:nvSpPr>
        <p:spPr>
          <a:xfrm>
            <a:off x="6894240" y="5523516"/>
            <a:ext cx="93361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des</a:t>
            </a:r>
          </a:p>
        </p:txBody>
      </p:sp>
      <p:sp>
        <p:nvSpPr>
          <p:cNvPr id="32" name="TextBox 31">
            <a:extLst>
              <a:ext uri="{FF2B5EF4-FFF2-40B4-BE49-F238E27FC236}">
                <a16:creationId xmlns:a16="http://schemas.microsoft.com/office/drawing/2014/main" id="{01501F1A-4055-4EC6-9272-DC36AB4D1427}"/>
              </a:ext>
            </a:extLst>
          </p:cNvPr>
          <p:cNvSpPr txBox="1"/>
          <p:nvPr/>
        </p:nvSpPr>
        <p:spPr>
          <a:xfrm>
            <a:off x="10539123" y="3730213"/>
            <a:ext cx="110596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dix</a:t>
            </a:r>
            <a:endParaRPr lang="fr-FR" sz="2400" b="1" dirty="0">
              <a:solidFill>
                <a:schemeClr val="accent2"/>
              </a:solidFill>
              <a:latin typeface="Century Gothic" panose="020B0502020202020204" pitchFamily="34" charset="0"/>
            </a:endParaRPr>
          </a:p>
        </p:txBody>
      </p:sp>
      <p:sp>
        <p:nvSpPr>
          <p:cNvPr id="33" name="TextBox 32">
            <a:extLst>
              <a:ext uri="{FF2B5EF4-FFF2-40B4-BE49-F238E27FC236}">
                <a16:creationId xmlns:a16="http://schemas.microsoft.com/office/drawing/2014/main" id="{EAA99C46-6730-46EB-AED6-11040B0E1F01}"/>
              </a:ext>
            </a:extLst>
          </p:cNvPr>
          <p:cNvSpPr txBox="1"/>
          <p:nvPr/>
        </p:nvSpPr>
        <p:spPr>
          <a:xfrm>
            <a:off x="762953" y="3410918"/>
            <a:ext cx="1385188"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eleven</a:t>
            </a:r>
            <a:endParaRPr lang="en-GB" sz="2400" b="1"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B3B8DB80-09DC-42BE-A033-973E201D11F1}"/>
              </a:ext>
            </a:extLst>
          </p:cNvPr>
          <p:cNvSpPr txBox="1"/>
          <p:nvPr/>
        </p:nvSpPr>
        <p:spPr>
          <a:xfrm>
            <a:off x="974351" y="3775981"/>
            <a:ext cx="1478446"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onze</a:t>
            </a:r>
            <a:endParaRPr lang="fr-FR" sz="2400" b="1" dirty="0">
              <a:solidFill>
                <a:schemeClr val="accent2"/>
              </a:solidFill>
              <a:latin typeface="Century Gothic" panose="020B0502020202020204" pitchFamily="34" charset="0"/>
            </a:endParaRPr>
          </a:p>
        </p:txBody>
      </p:sp>
      <p:sp>
        <p:nvSpPr>
          <p:cNvPr id="35" name="TextBox 34">
            <a:extLst>
              <a:ext uri="{FF2B5EF4-FFF2-40B4-BE49-F238E27FC236}">
                <a16:creationId xmlns:a16="http://schemas.microsoft.com/office/drawing/2014/main" id="{354E4A43-EB59-4DE9-8C4D-15A98D58953D}"/>
              </a:ext>
            </a:extLst>
          </p:cNvPr>
          <p:cNvSpPr txBox="1"/>
          <p:nvPr/>
        </p:nvSpPr>
        <p:spPr>
          <a:xfrm>
            <a:off x="10063227" y="3397833"/>
            <a:ext cx="1725623"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ten</a:t>
            </a:r>
            <a:endParaRPr lang="en-GB" sz="2400" b="1" dirty="0">
              <a:solidFill>
                <a:schemeClr val="accent5">
                  <a:lumMod val="50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B02ADC1B-537E-457E-AE4B-6C89D137AE2D}"/>
              </a:ext>
            </a:extLst>
          </p:cNvPr>
          <p:cNvSpPr txBox="1"/>
          <p:nvPr/>
        </p:nvSpPr>
        <p:spPr>
          <a:xfrm>
            <a:off x="6720228" y="5127841"/>
            <a:ext cx="1281635" cy="523220"/>
          </a:xfrm>
          <a:prstGeom prst="rect">
            <a:avLst/>
          </a:prstGeom>
          <a:noFill/>
        </p:spPr>
        <p:txBody>
          <a:bodyPr wrap="square" rtlCol="0">
            <a:spAutoFit/>
          </a:bodyPr>
          <a:lstStyle/>
          <a:p>
            <a:pPr algn="ctr"/>
            <a:r>
              <a:rPr lang="en-GB" sz="2800" b="1" dirty="0">
                <a:solidFill>
                  <a:schemeClr val="accent5">
                    <a:lumMod val="50000"/>
                  </a:schemeClr>
                </a:solidFill>
                <a:latin typeface="Century Gothic" panose="020B0502020202020204" pitchFamily="34" charset="0"/>
              </a:rPr>
              <a:t>some</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a:t>
            </a:r>
          </a:p>
        </p:txBody>
      </p:sp>
      <p:graphicFrame>
        <p:nvGraphicFramePr>
          <p:cNvPr id="18" name="Table 17">
            <a:extLst>
              <a:ext uri="{FF2B5EF4-FFF2-40B4-BE49-F238E27FC236}">
                <a16:creationId xmlns:a16="http://schemas.microsoft.com/office/drawing/2014/main" id="{99F56A6E-CAF3-4B1F-8C4E-E90A89B76A5F}"/>
              </a:ext>
            </a:extLst>
          </p:cNvPr>
          <p:cNvGraphicFramePr>
            <a:graphicFrameLocks noGrp="1"/>
          </p:cNvGraphicFramePr>
          <p:nvPr>
            <p:extLst>
              <p:ext uri="{D42A27DB-BD31-4B8C-83A1-F6EECF244321}">
                <p14:modId xmlns:p14="http://schemas.microsoft.com/office/powerpoint/2010/main" val="4067457913"/>
              </p:ext>
            </p:extLst>
          </p:nvPr>
        </p:nvGraphicFramePr>
        <p:xfrm>
          <a:off x="6855278" y="976818"/>
          <a:ext cx="4542970" cy="5125720"/>
        </p:xfrm>
        <a:graphic>
          <a:graphicData uri="http://schemas.openxmlformats.org/drawingml/2006/table">
            <a:tbl>
              <a:tblPr firstRow="1" bandRow="1">
                <a:tableStyleId>{5C22544A-7EE6-4342-B048-85BDC9FD1C3A}</a:tableStyleId>
              </a:tblPr>
              <a:tblGrid>
                <a:gridCol w="541174">
                  <a:extLst>
                    <a:ext uri="{9D8B030D-6E8A-4147-A177-3AD203B41FA5}">
                      <a16:colId xmlns:a16="http://schemas.microsoft.com/office/drawing/2014/main" val="2301093726"/>
                    </a:ext>
                  </a:extLst>
                </a:gridCol>
                <a:gridCol w="1879812">
                  <a:extLst>
                    <a:ext uri="{9D8B030D-6E8A-4147-A177-3AD203B41FA5}">
                      <a16:colId xmlns:a16="http://schemas.microsoft.com/office/drawing/2014/main" val="3531174454"/>
                    </a:ext>
                  </a:extLst>
                </a:gridCol>
                <a:gridCol w="2121984">
                  <a:extLst>
                    <a:ext uri="{9D8B030D-6E8A-4147-A177-3AD203B41FA5}">
                      <a16:colId xmlns:a16="http://schemas.microsoft.com/office/drawing/2014/main" val="1078639713"/>
                    </a:ext>
                  </a:extLst>
                </a:gridCol>
              </a:tblGrid>
              <a:tr h="370840">
                <a:tc>
                  <a:txBody>
                    <a:bodyPr/>
                    <a:lstStyle/>
                    <a:p>
                      <a:r>
                        <a:rPr lang="en-GB" dirty="0">
                          <a:solidFill>
                            <a:schemeClr val="accent5">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2456F"/>
                          </a:solidFill>
                          <a:effectLst/>
                          <a:latin typeface="Century Gothic" panose="020B0502020202020204" pitchFamily="34" charset="0"/>
                        </a:rPr>
                        <a:t>français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1" noProof="0" dirty="0">
                          <a:solidFill>
                            <a:srgbClr val="02456F"/>
                          </a:solidFill>
                          <a:effectLst/>
                          <a:latin typeface="Century Gothic" panose="020B0502020202020204" pitchFamily="34" charset="0"/>
                          <a:ea typeface="+mn-ea"/>
                          <a:cs typeface="+mn-cs"/>
                        </a:rPr>
                        <a:t>anglais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786581"/>
                  </a:ext>
                </a:extLst>
              </a:tr>
              <a:tr h="370840">
                <a:tc>
                  <a:txBody>
                    <a:bodyPr/>
                    <a:lstStyle/>
                    <a:p>
                      <a:pPr algn="ctr"/>
                      <a:r>
                        <a:rPr lang="en-GB" sz="2000" dirty="0">
                          <a:solidFill>
                            <a:schemeClr val="accent5">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801680"/>
                  </a:ext>
                </a:extLst>
              </a:tr>
              <a:tr h="370840">
                <a:tc>
                  <a:txBody>
                    <a:bodyPr/>
                    <a:lstStyle/>
                    <a:p>
                      <a:pPr algn="ctr"/>
                      <a:r>
                        <a:rPr lang="en-GB" sz="2000" dirty="0">
                          <a:solidFill>
                            <a:schemeClr val="accent5">
                              <a:lumMod val="50000"/>
                            </a:schemeClr>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739020"/>
                  </a:ext>
                </a:extLst>
              </a:tr>
              <a:tr h="370840">
                <a:tc>
                  <a:txBody>
                    <a:bodyPr/>
                    <a:lstStyle/>
                    <a:p>
                      <a:pPr algn="ctr"/>
                      <a:r>
                        <a:rPr lang="en-GB" sz="2000" dirty="0">
                          <a:solidFill>
                            <a:schemeClr val="accent5">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917058"/>
                  </a:ext>
                </a:extLst>
              </a:tr>
              <a:tr h="370840">
                <a:tc>
                  <a:txBody>
                    <a:bodyPr/>
                    <a:lstStyle/>
                    <a:p>
                      <a:pPr algn="ctr"/>
                      <a:r>
                        <a:rPr lang="en-GB" sz="2000" dirty="0">
                          <a:solidFill>
                            <a:schemeClr val="accent5">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571950"/>
                  </a:ext>
                </a:extLst>
              </a:tr>
              <a:tr h="370840">
                <a:tc>
                  <a:txBody>
                    <a:bodyPr/>
                    <a:lstStyle/>
                    <a:p>
                      <a:pPr algn="ctr"/>
                      <a:r>
                        <a:rPr lang="en-GB" sz="2000" dirty="0">
                          <a:solidFill>
                            <a:schemeClr val="accent5">
                              <a:lumMod val="5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350229"/>
                  </a:ext>
                </a:extLst>
              </a:tr>
              <a:tr h="370840">
                <a:tc>
                  <a:txBody>
                    <a:bodyPr/>
                    <a:lstStyle/>
                    <a:p>
                      <a:pPr algn="ctr"/>
                      <a:r>
                        <a:rPr lang="en-GB" sz="2000" dirty="0">
                          <a:solidFill>
                            <a:schemeClr val="accent5">
                              <a:lumMod val="5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4135613"/>
                  </a:ext>
                </a:extLst>
              </a:tr>
              <a:tr h="370840">
                <a:tc>
                  <a:txBody>
                    <a:bodyPr/>
                    <a:lstStyle/>
                    <a:p>
                      <a:pPr algn="ctr"/>
                      <a:r>
                        <a:rPr lang="en-GB" sz="2000" dirty="0">
                          <a:solidFill>
                            <a:schemeClr val="accent5">
                              <a:lumMod val="5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370218"/>
                  </a:ext>
                </a:extLst>
              </a:tr>
              <a:tr h="370840">
                <a:tc>
                  <a:txBody>
                    <a:bodyPr/>
                    <a:lstStyle/>
                    <a:p>
                      <a:pPr algn="ctr"/>
                      <a:r>
                        <a:rPr lang="en-GB" sz="2000"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185148"/>
                  </a:ext>
                </a:extLst>
              </a:tr>
              <a:tr h="370840">
                <a:tc>
                  <a:txBody>
                    <a:bodyPr/>
                    <a:lstStyle/>
                    <a:p>
                      <a:pPr algn="ctr"/>
                      <a:r>
                        <a:rPr lang="en-GB" sz="2000" dirty="0">
                          <a:solidFill>
                            <a:schemeClr val="accent5">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096416"/>
                  </a:ext>
                </a:extLst>
              </a:tr>
              <a:tr h="370840">
                <a:tc>
                  <a:txBody>
                    <a:bodyPr/>
                    <a:lstStyle/>
                    <a:p>
                      <a:pPr algn="ctr"/>
                      <a:r>
                        <a:rPr lang="en-GB" sz="2000" dirty="0">
                          <a:solidFill>
                            <a:schemeClr val="accent5">
                              <a:lumMod val="50000"/>
                            </a:schemeClr>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588667"/>
                  </a:ext>
                </a:extLst>
              </a:tr>
              <a:tr h="370840">
                <a:tc>
                  <a:txBody>
                    <a:bodyPr/>
                    <a:lstStyle/>
                    <a:p>
                      <a:pPr algn="ctr"/>
                      <a:r>
                        <a:rPr lang="en-GB" sz="2000" dirty="0">
                          <a:solidFill>
                            <a:schemeClr val="accent5">
                              <a:lumMod val="50000"/>
                            </a:schemeClr>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67263"/>
                  </a:ext>
                </a:extLst>
              </a:tr>
              <a:tr h="370840">
                <a:tc>
                  <a:txBody>
                    <a:bodyPr/>
                    <a:lstStyle/>
                    <a:p>
                      <a:pPr algn="ctr"/>
                      <a:r>
                        <a:rPr lang="en-GB" sz="2000" dirty="0">
                          <a:solidFill>
                            <a:schemeClr val="accent5">
                              <a:lumMod val="50000"/>
                            </a:schemeClr>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948145"/>
                  </a:ext>
                </a:extLst>
              </a:tr>
            </a:tbl>
          </a:graphicData>
        </a:graphic>
      </p:graphicFrame>
      <p:grpSp>
        <p:nvGrpSpPr>
          <p:cNvPr id="19" name="Group 18">
            <a:extLst>
              <a:ext uri="{FF2B5EF4-FFF2-40B4-BE49-F238E27FC236}">
                <a16:creationId xmlns:a16="http://schemas.microsoft.com/office/drawing/2014/main" id="{6250D839-EDEC-49F5-B6A7-C1D1EAE67D77}"/>
              </a:ext>
            </a:extLst>
          </p:cNvPr>
          <p:cNvGrpSpPr/>
          <p:nvPr/>
        </p:nvGrpSpPr>
        <p:grpSpPr>
          <a:xfrm>
            <a:off x="7534408" y="1388100"/>
            <a:ext cx="1861091" cy="4714438"/>
            <a:chOff x="7572158" y="1156442"/>
            <a:chExt cx="1861091" cy="4714438"/>
          </a:xfrm>
        </p:grpSpPr>
        <p:sp>
          <p:nvSpPr>
            <p:cNvPr id="20" name="TextBox 19">
              <a:extLst>
                <a:ext uri="{FF2B5EF4-FFF2-40B4-BE49-F238E27FC236}">
                  <a16:creationId xmlns:a16="http://schemas.microsoft.com/office/drawing/2014/main" id="{4530575D-A713-4BAE-BD70-C670C6B04F74}"/>
                </a:ext>
              </a:extLst>
            </p:cNvPr>
            <p:cNvSpPr txBox="1"/>
            <p:nvPr/>
          </p:nvSpPr>
          <p:spPr>
            <a:xfrm>
              <a:off x="8471523" y="2262531"/>
              <a:ext cx="504526" cy="369332"/>
            </a:xfrm>
            <a:prstGeom prst="rect">
              <a:avLst/>
            </a:prstGeom>
            <a:noFill/>
          </p:spPr>
          <p:txBody>
            <a:bodyPr wrap="square" rtlCol="0">
              <a:spAutoFit/>
            </a:bodyPr>
            <a:lstStyle/>
            <a:p>
              <a:endParaRPr lang="en-GB" dirty="0">
                <a:latin typeface="+mj-lt"/>
              </a:endParaRPr>
            </a:p>
          </p:txBody>
        </p:sp>
        <p:sp>
          <p:nvSpPr>
            <p:cNvPr id="21" name="TextBox 20">
              <a:extLst>
                <a:ext uri="{FF2B5EF4-FFF2-40B4-BE49-F238E27FC236}">
                  <a16:creationId xmlns:a16="http://schemas.microsoft.com/office/drawing/2014/main" id="{2202D912-F9A9-4BCA-AE50-54450E7992B0}"/>
                </a:ext>
              </a:extLst>
            </p:cNvPr>
            <p:cNvSpPr txBox="1"/>
            <p:nvPr/>
          </p:nvSpPr>
          <p:spPr>
            <a:xfrm>
              <a:off x="8623923" y="2414931"/>
              <a:ext cx="504526" cy="369332"/>
            </a:xfrm>
            <a:prstGeom prst="rect">
              <a:avLst/>
            </a:prstGeom>
            <a:noFill/>
          </p:spPr>
          <p:txBody>
            <a:bodyPr wrap="square" rtlCol="0">
              <a:spAutoFit/>
            </a:bodyPr>
            <a:lstStyle/>
            <a:p>
              <a:endParaRPr lang="en-GB" dirty="0">
                <a:latin typeface="+mj-lt"/>
              </a:endParaRPr>
            </a:p>
          </p:txBody>
        </p:sp>
        <p:sp>
          <p:nvSpPr>
            <p:cNvPr id="22" name="TextBox 21">
              <a:extLst>
                <a:ext uri="{FF2B5EF4-FFF2-40B4-BE49-F238E27FC236}">
                  <a16:creationId xmlns:a16="http://schemas.microsoft.com/office/drawing/2014/main" id="{7213028C-20A2-4E50-A16B-0298FDD0D4A7}"/>
                </a:ext>
              </a:extLst>
            </p:cNvPr>
            <p:cNvSpPr txBox="1"/>
            <p:nvPr/>
          </p:nvSpPr>
          <p:spPr>
            <a:xfrm>
              <a:off x="8776323" y="2567331"/>
              <a:ext cx="504526" cy="369332"/>
            </a:xfrm>
            <a:prstGeom prst="rect">
              <a:avLst/>
            </a:prstGeom>
            <a:noFill/>
          </p:spPr>
          <p:txBody>
            <a:bodyPr wrap="square" rtlCol="0">
              <a:spAutoFit/>
            </a:bodyPr>
            <a:lstStyle/>
            <a:p>
              <a:endParaRPr lang="en-GB" dirty="0">
                <a:latin typeface="+mj-lt"/>
              </a:endParaRPr>
            </a:p>
          </p:txBody>
        </p:sp>
        <p:sp>
          <p:nvSpPr>
            <p:cNvPr id="23" name="TextBox 22">
              <a:extLst>
                <a:ext uri="{FF2B5EF4-FFF2-40B4-BE49-F238E27FC236}">
                  <a16:creationId xmlns:a16="http://schemas.microsoft.com/office/drawing/2014/main" id="{F7A25C94-0257-4FB3-8933-06622B594A87}"/>
                </a:ext>
              </a:extLst>
            </p:cNvPr>
            <p:cNvSpPr txBox="1"/>
            <p:nvPr/>
          </p:nvSpPr>
          <p:spPr>
            <a:xfrm>
              <a:off x="8928723" y="2719731"/>
              <a:ext cx="504526" cy="369332"/>
            </a:xfrm>
            <a:prstGeom prst="rect">
              <a:avLst/>
            </a:prstGeom>
            <a:noFill/>
          </p:spPr>
          <p:txBody>
            <a:bodyPr wrap="square" rtlCol="0">
              <a:spAutoFit/>
            </a:bodyPr>
            <a:lstStyle/>
            <a:p>
              <a:endParaRPr lang="en-GB" dirty="0">
                <a:latin typeface="+mj-lt"/>
              </a:endParaRPr>
            </a:p>
          </p:txBody>
        </p:sp>
        <p:sp>
          <p:nvSpPr>
            <p:cNvPr id="24" name="TextBox 23">
              <a:extLst>
                <a:ext uri="{FF2B5EF4-FFF2-40B4-BE49-F238E27FC236}">
                  <a16:creationId xmlns:a16="http://schemas.microsoft.com/office/drawing/2014/main" id="{D982DA03-D4B0-4747-A31F-255C94F66020}"/>
                </a:ext>
              </a:extLst>
            </p:cNvPr>
            <p:cNvSpPr txBox="1"/>
            <p:nvPr/>
          </p:nvSpPr>
          <p:spPr>
            <a:xfrm>
              <a:off x="7779137" y="1517817"/>
              <a:ext cx="1026368" cy="400110"/>
            </a:xfrm>
            <a:prstGeom prst="rect">
              <a:avLst/>
            </a:prstGeom>
            <a:noFill/>
          </p:spPr>
          <p:txBody>
            <a:bodyPr wrap="square" rtlCol="0">
              <a:spAutoFit/>
            </a:bodyPr>
            <a:lstStyle/>
            <a:p>
              <a:pPr algn="ctr"/>
              <a:r>
                <a:rPr lang="fr-FR" sz="2000" dirty="0">
                  <a:solidFill>
                    <a:schemeClr val="accent5">
                      <a:lumMod val="50000"/>
                    </a:schemeClr>
                  </a:solidFill>
                  <a:latin typeface="+mj-lt"/>
                </a:rPr>
                <a:t>deux</a:t>
              </a:r>
            </a:p>
          </p:txBody>
        </p:sp>
        <p:sp>
          <p:nvSpPr>
            <p:cNvPr id="25" name="TextBox 24">
              <a:extLst>
                <a:ext uri="{FF2B5EF4-FFF2-40B4-BE49-F238E27FC236}">
                  <a16:creationId xmlns:a16="http://schemas.microsoft.com/office/drawing/2014/main" id="{5DF70C78-9167-4351-BAAC-882BC2101FBB}"/>
                </a:ext>
              </a:extLst>
            </p:cNvPr>
            <p:cNvSpPr txBox="1"/>
            <p:nvPr/>
          </p:nvSpPr>
          <p:spPr>
            <a:xfrm>
              <a:off x="7658722" y="1926531"/>
              <a:ext cx="1234750" cy="400110"/>
            </a:xfrm>
            <a:prstGeom prst="rect">
              <a:avLst/>
            </a:prstGeom>
            <a:noFill/>
          </p:spPr>
          <p:txBody>
            <a:bodyPr wrap="square" rtlCol="0">
              <a:spAutoFit/>
            </a:bodyPr>
            <a:lstStyle/>
            <a:p>
              <a:pPr algn="ctr"/>
              <a:r>
                <a:rPr lang="fr-FR" sz="2000" dirty="0">
                  <a:solidFill>
                    <a:schemeClr val="accent5">
                      <a:lumMod val="50000"/>
                    </a:schemeClr>
                  </a:solidFill>
                  <a:latin typeface="+mj-lt"/>
                </a:rPr>
                <a:t>trois</a:t>
              </a:r>
            </a:p>
          </p:txBody>
        </p:sp>
        <p:sp>
          <p:nvSpPr>
            <p:cNvPr id="26" name="TextBox 25">
              <a:extLst>
                <a:ext uri="{FF2B5EF4-FFF2-40B4-BE49-F238E27FC236}">
                  <a16:creationId xmlns:a16="http://schemas.microsoft.com/office/drawing/2014/main" id="{E04C7B1B-86E7-489B-8C0B-8595CD5F30AA}"/>
                </a:ext>
              </a:extLst>
            </p:cNvPr>
            <p:cNvSpPr txBox="1"/>
            <p:nvPr/>
          </p:nvSpPr>
          <p:spPr>
            <a:xfrm>
              <a:off x="7572158" y="2302993"/>
              <a:ext cx="1456028" cy="400110"/>
            </a:xfrm>
            <a:prstGeom prst="rect">
              <a:avLst/>
            </a:prstGeom>
            <a:noFill/>
          </p:spPr>
          <p:txBody>
            <a:bodyPr wrap="square" rtlCol="0">
              <a:spAutoFit/>
            </a:bodyPr>
            <a:lstStyle/>
            <a:p>
              <a:pPr algn="ctr"/>
              <a:r>
                <a:rPr lang="fr-FR" sz="2000" dirty="0">
                  <a:solidFill>
                    <a:schemeClr val="accent5">
                      <a:lumMod val="50000"/>
                    </a:schemeClr>
                  </a:solidFill>
                  <a:latin typeface="+mj-lt"/>
                </a:rPr>
                <a:t>quatre</a:t>
              </a:r>
            </a:p>
          </p:txBody>
        </p:sp>
        <p:sp>
          <p:nvSpPr>
            <p:cNvPr id="27" name="TextBox 26">
              <a:extLst>
                <a:ext uri="{FF2B5EF4-FFF2-40B4-BE49-F238E27FC236}">
                  <a16:creationId xmlns:a16="http://schemas.microsoft.com/office/drawing/2014/main" id="{FD721F9B-E5DF-459C-A429-A02AF328FE48}"/>
                </a:ext>
              </a:extLst>
            </p:cNvPr>
            <p:cNvSpPr txBox="1"/>
            <p:nvPr/>
          </p:nvSpPr>
          <p:spPr>
            <a:xfrm>
              <a:off x="7572158" y="2694445"/>
              <a:ext cx="1454347" cy="400110"/>
            </a:xfrm>
            <a:prstGeom prst="rect">
              <a:avLst/>
            </a:prstGeom>
            <a:noFill/>
          </p:spPr>
          <p:txBody>
            <a:bodyPr wrap="square" rtlCol="0">
              <a:spAutoFit/>
            </a:bodyPr>
            <a:lstStyle/>
            <a:p>
              <a:pPr algn="ctr"/>
              <a:r>
                <a:rPr lang="fr-FR" sz="2000" dirty="0">
                  <a:solidFill>
                    <a:schemeClr val="accent5">
                      <a:lumMod val="50000"/>
                    </a:schemeClr>
                  </a:solidFill>
                  <a:latin typeface="+mj-lt"/>
                </a:rPr>
                <a:t>cinq</a:t>
              </a:r>
            </a:p>
          </p:txBody>
        </p:sp>
        <p:sp>
          <p:nvSpPr>
            <p:cNvPr id="28" name="TextBox 27">
              <a:extLst>
                <a:ext uri="{FF2B5EF4-FFF2-40B4-BE49-F238E27FC236}">
                  <a16:creationId xmlns:a16="http://schemas.microsoft.com/office/drawing/2014/main" id="{536F0AE8-60C4-4E6D-96C6-B352F9304043}"/>
                </a:ext>
              </a:extLst>
            </p:cNvPr>
            <p:cNvSpPr txBox="1"/>
            <p:nvPr/>
          </p:nvSpPr>
          <p:spPr>
            <a:xfrm>
              <a:off x="7846099" y="3147367"/>
              <a:ext cx="942844" cy="400110"/>
            </a:xfrm>
            <a:prstGeom prst="rect">
              <a:avLst/>
            </a:prstGeom>
            <a:noFill/>
          </p:spPr>
          <p:txBody>
            <a:bodyPr wrap="square" rtlCol="0">
              <a:spAutoFit/>
            </a:bodyPr>
            <a:lstStyle/>
            <a:p>
              <a:pPr algn="ctr"/>
              <a:r>
                <a:rPr lang="fr-FR" sz="2000" dirty="0">
                  <a:solidFill>
                    <a:schemeClr val="accent5">
                      <a:lumMod val="50000"/>
                    </a:schemeClr>
                  </a:solidFill>
                  <a:latin typeface="+mj-lt"/>
                </a:rPr>
                <a:t>six</a:t>
              </a:r>
            </a:p>
          </p:txBody>
        </p:sp>
        <p:sp>
          <p:nvSpPr>
            <p:cNvPr id="29" name="TextBox 28">
              <a:extLst>
                <a:ext uri="{FF2B5EF4-FFF2-40B4-BE49-F238E27FC236}">
                  <a16:creationId xmlns:a16="http://schemas.microsoft.com/office/drawing/2014/main" id="{B694DCC0-FCAB-4F64-82BF-5FEFB805C0CE}"/>
                </a:ext>
              </a:extLst>
            </p:cNvPr>
            <p:cNvSpPr txBox="1"/>
            <p:nvPr/>
          </p:nvSpPr>
          <p:spPr>
            <a:xfrm>
              <a:off x="7672725" y="3516895"/>
              <a:ext cx="1303324" cy="400110"/>
            </a:xfrm>
            <a:prstGeom prst="rect">
              <a:avLst/>
            </a:prstGeom>
            <a:noFill/>
          </p:spPr>
          <p:txBody>
            <a:bodyPr wrap="square" rtlCol="0">
              <a:spAutoFit/>
            </a:bodyPr>
            <a:lstStyle/>
            <a:p>
              <a:pPr algn="ctr"/>
              <a:r>
                <a:rPr lang="fr-FR" sz="2000" dirty="0">
                  <a:solidFill>
                    <a:schemeClr val="accent5">
                      <a:lumMod val="50000"/>
                    </a:schemeClr>
                  </a:solidFill>
                  <a:latin typeface="+mj-lt"/>
                </a:rPr>
                <a:t>sept</a:t>
              </a:r>
            </a:p>
          </p:txBody>
        </p:sp>
        <p:sp>
          <p:nvSpPr>
            <p:cNvPr id="30" name="TextBox 29">
              <a:extLst>
                <a:ext uri="{FF2B5EF4-FFF2-40B4-BE49-F238E27FC236}">
                  <a16:creationId xmlns:a16="http://schemas.microsoft.com/office/drawing/2014/main" id="{A776C84B-B39C-4435-95D8-DB3AC2957837}"/>
                </a:ext>
              </a:extLst>
            </p:cNvPr>
            <p:cNvSpPr txBox="1"/>
            <p:nvPr/>
          </p:nvSpPr>
          <p:spPr>
            <a:xfrm>
              <a:off x="8035727" y="3909256"/>
              <a:ext cx="701902" cy="677108"/>
            </a:xfrm>
            <a:prstGeom prst="rect">
              <a:avLst/>
            </a:prstGeom>
            <a:noFill/>
          </p:spPr>
          <p:txBody>
            <a:bodyPr wrap="square" rtlCol="0">
              <a:spAutoFit/>
            </a:bodyPr>
            <a:lstStyle/>
            <a:p>
              <a:r>
                <a:rPr lang="fr-FR" sz="2000" dirty="0">
                  <a:solidFill>
                    <a:schemeClr val="accent5">
                      <a:lumMod val="50000"/>
                    </a:schemeClr>
                  </a:solidFill>
                  <a:latin typeface="+mj-lt"/>
                </a:rPr>
                <a:t>huit</a:t>
              </a:r>
            </a:p>
            <a:p>
              <a:endParaRPr lang="en-GB" dirty="0">
                <a:latin typeface="+mj-lt"/>
              </a:endParaRPr>
            </a:p>
          </p:txBody>
        </p:sp>
        <p:sp>
          <p:nvSpPr>
            <p:cNvPr id="31" name="TextBox 30">
              <a:extLst>
                <a:ext uri="{FF2B5EF4-FFF2-40B4-BE49-F238E27FC236}">
                  <a16:creationId xmlns:a16="http://schemas.microsoft.com/office/drawing/2014/main" id="{A59CE85B-5816-4315-BC2F-8F1FB75762A3}"/>
                </a:ext>
              </a:extLst>
            </p:cNvPr>
            <p:cNvSpPr txBox="1"/>
            <p:nvPr/>
          </p:nvSpPr>
          <p:spPr>
            <a:xfrm>
              <a:off x="7897413" y="4323139"/>
              <a:ext cx="840216" cy="400110"/>
            </a:xfrm>
            <a:prstGeom prst="rect">
              <a:avLst/>
            </a:prstGeom>
            <a:noFill/>
          </p:spPr>
          <p:txBody>
            <a:bodyPr wrap="square" rtlCol="0">
              <a:spAutoFit/>
            </a:bodyPr>
            <a:lstStyle/>
            <a:p>
              <a:pPr algn="ctr"/>
              <a:r>
                <a:rPr lang="fr-FR" sz="2000" dirty="0">
                  <a:solidFill>
                    <a:schemeClr val="accent5">
                      <a:lumMod val="50000"/>
                    </a:schemeClr>
                  </a:solidFill>
                  <a:latin typeface="+mj-lt"/>
                </a:rPr>
                <a:t>neuf</a:t>
              </a:r>
            </a:p>
          </p:txBody>
        </p:sp>
        <p:sp>
          <p:nvSpPr>
            <p:cNvPr id="32" name="TextBox 31">
              <a:extLst>
                <a:ext uri="{FF2B5EF4-FFF2-40B4-BE49-F238E27FC236}">
                  <a16:creationId xmlns:a16="http://schemas.microsoft.com/office/drawing/2014/main" id="{30C8BC97-9BA0-4720-BD18-7A395D886FA0}"/>
                </a:ext>
              </a:extLst>
            </p:cNvPr>
            <p:cNvSpPr txBox="1"/>
            <p:nvPr/>
          </p:nvSpPr>
          <p:spPr>
            <a:xfrm>
              <a:off x="7881017" y="4707589"/>
              <a:ext cx="873008" cy="400110"/>
            </a:xfrm>
            <a:prstGeom prst="rect">
              <a:avLst/>
            </a:prstGeom>
            <a:noFill/>
          </p:spPr>
          <p:txBody>
            <a:bodyPr wrap="square" rtlCol="0">
              <a:spAutoFit/>
            </a:bodyPr>
            <a:lstStyle/>
            <a:p>
              <a:pPr algn="ctr"/>
              <a:r>
                <a:rPr lang="fr-FR" sz="2000" dirty="0">
                  <a:solidFill>
                    <a:schemeClr val="accent5">
                      <a:lumMod val="50000"/>
                    </a:schemeClr>
                  </a:solidFill>
                  <a:latin typeface="+mj-lt"/>
                </a:rPr>
                <a:t>dix</a:t>
              </a:r>
            </a:p>
          </p:txBody>
        </p:sp>
        <p:sp>
          <p:nvSpPr>
            <p:cNvPr id="33" name="TextBox 32">
              <a:extLst>
                <a:ext uri="{FF2B5EF4-FFF2-40B4-BE49-F238E27FC236}">
                  <a16:creationId xmlns:a16="http://schemas.microsoft.com/office/drawing/2014/main" id="{DA46B713-E850-40D0-8042-D23CB3CDF3A4}"/>
                </a:ext>
              </a:extLst>
            </p:cNvPr>
            <p:cNvSpPr txBox="1"/>
            <p:nvPr/>
          </p:nvSpPr>
          <p:spPr>
            <a:xfrm>
              <a:off x="7861324" y="5082428"/>
              <a:ext cx="944181" cy="400110"/>
            </a:xfrm>
            <a:prstGeom prst="rect">
              <a:avLst/>
            </a:prstGeom>
            <a:noFill/>
          </p:spPr>
          <p:txBody>
            <a:bodyPr wrap="square" rtlCol="0">
              <a:spAutoFit/>
            </a:bodyPr>
            <a:lstStyle/>
            <a:p>
              <a:pPr algn="ctr"/>
              <a:r>
                <a:rPr lang="fr-FR" sz="2000">
                  <a:solidFill>
                    <a:schemeClr val="accent5">
                      <a:lumMod val="50000"/>
                    </a:schemeClr>
                  </a:solidFill>
                  <a:latin typeface="+mj-lt"/>
                </a:rPr>
                <a:t>onze</a:t>
              </a:r>
              <a:endParaRPr lang="fr-FR" sz="2000" dirty="0">
                <a:solidFill>
                  <a:schemeClr val="accent5">
                    <a:lumMod val="50000"/>
                  </a:schemeClr>
                </a:solidFill>
                <a:latin typeface="+mj-lt"/>
              </a:endParaRPr>
            </a:p>
          </p:txBody>
        </p:sp>
        <p:sp>
          <p:nvSpPr>
            <p:cNvPr id="34" name="TextBox 33">
              <a:extLst>
                <a:ext uri="{FF2B5EF4-FFF2-40B4-BE49-F238E27FC236}">
                  <a16:creationId xmlns:a16="http://schemas.microsoft.com/office/drawing/2014/main" id="{E6213619-F170-4F9B-BE94-3C70C2F7E293}"/>
                </a:ext>
              </a:extLst>
            </p:cNvPr>
            <p:cNvSpPr txBox="1"/>
            <p:nvPr/>
          </p:nvSpPr>
          <p:spPr>
            <a:xfrm>
              <a:off x="7803032" y="5470770"/>
              <a:ext cx="1028979" cy="400110"/>
            </a:xfrm>
            <a:prstGeom prst="rect">
              <a:avLst/>
            </a:prstGeom>
            <a:noFill/>
          </p:spPr>
          <p:txBody>
            <a:bodyPr wrap="square" rtlCol="0">
              <a:spAutoFit/>
            </a:bodyPr>
            <a:lstStyle/>
            <a:p>
              <a:pPr algn="ctr"/>
              <a:r>
                <a:rPr lang="fr-FR" sz="2000" dirty="0">
                  <a:solidFill>
                    <a:schemeClr val="accent5">
                      <a:lumMod val="50000"/>
                    </a:schemeClr>
                  </a:solidFill>
                  <a:latin typeface="+mj-lt"/>
                </a:rPr>
                <a:t>douze</a:t>
              </a:r>
            </a:p>
          </p:txBody>
        </p:sp>
        <p:sp>
          <p:nvSpPr>
            <p:cNvPr id="35" name="TextBox 34">
              <a:extLst>
                <a:ext uri="{FF2B5EF4-FFF2-40B4-BE49-F238E27FC236}">
                  <a16:creationId xmlns:a16="http://schemas.microsoft.com/office/drawing/2014/main" id="{97057A1A-943C-41DF-AA23-C9DA667BBA3C}"/>
                </a:ext>
              </a:extLst>
            </p:cNvPr>
            <p:cNvSpPr txBox="1"/>
            <p:nvPr/>
          </p:nvSpPr>
          <p:spPr>
            <a:xfrm flipH="1">
              <a:off x="8005417" y="1156442"/>
              <a:ext cx="637939" cy="400110"/>
            </a:xfrm>
            <a:prstGeom prst="rect">
              <a:avLst/>
            </a:prstGeom>
            <a:noFill/>
          </p:spPr>
          <p:txBody>
            <a:bodyPr wrap="square" rtlCol="0">
              <a:spAutoFit/>
            </a:bodyPr>
            <a:lstStyle/>
            <a:p>
              <a:r>
                <a:rPr lang="en-GB" sz="2000" dirty="0">
                  <a:solidFill>
                    <a:schemeClr val="accent5">
                      <a:lumMod val="50000"/>
                    </a:schemeClr>
                  </a:solidFill>
                  <a:latin typeface="+mj-lt"/>
                </a:rPr>
                <a:t>des</a:t>
              </a:r>
            </a:p>
          </p:txBody>
        </p:sp>
      </p:grpSp>
      <p:grpSp>
        <p:nvGrpSpPr>
          <p:cNvPr id="36" name="Group 35">
            <a:extLst>
              <a:ext uri="{FF2B5EF4-FFF2-40B4-BE49-F238E27FC236}">
                <a16:creationId xmlns:a16="http://schemas.microsoft.com/office/drawing/2014/main" id="{E1B6F936-2EA8-418A-87F9-3C7EB67A139E}"/>
              </a:ext>
            </a:extLst>
          </p:cNvPr>
          <p:cNvGrpSpPr/>
          <p:nvPr/>
        </p:nvGrpSpPr>
        <p:grpSpPr>
          <a:xfrm>
            <a:off x="9348975" y="1380143"/>
            <a:ext cx="1922106" cy="4730751"/>
            <a:chOff x="9386725" y="1148485"/>
            <a:chExt cx="1922106" cy="4730751"/>
          </a:xfrm>
        </p:grpSpPr>
        <p:sp>
          <p:nvSpPr>
            <p:cNvPr id="37" name="TextBox 36">
              <a:extLst>
                <a:ext uri="{FF2B5EF4-FFF2-40B4-BE49-F238E27FC236}">
                  <a16:creationId xmlns:a16="http://schemas.microsoft.com/office/drawing/2014/main" id="{725042D9-59AC-4098-965E-D2DB4FF24C20}"/>
                </a:ext>
              </a:extLst>
            </p:cNvPr>
            <p:cNvSpPr txBox="1"/>
            <p:nvPr/>
          </p:nvSpPr>
          <p:spPr>
            <a:xfrm>
              <a:off x="9386725" y="1148485"/>
              <a:ext cx="1922106" cy="400110"/>
            </a:xfrm>
            <a:prstGeom prst="rect">
              <a:avLst/>
            </a:prstGeom>
            <a:noFill/>
          </p:spPr>
          <p:txBody>
            <a:bodyPr wrap="square" rtlCol="0">
              <a:spAutoFit/>
            </a:bodyPr>
            <a:lstStyle/>
            <a:p>
              <a:pPr algn="ctr"/>
              <a:r>
                <a:rPr lang="en-GB" sz="2000">
                  <a:solidFill>
                    <a:schemeClr val="accent5">
                      <a:lumMod val="50000"/>
                    </a:schemeClr>
                  </a:solidFill>
                  <a:latin typeface="+mj-lt"/>
                </a:rPr>
                <a:t>some (plural)</a:t>
              </a:r>
              <a:endParaRPr lang="en-GB" sz="2000" dirty="0">
                <a:solidFill>
                  <a:schemeClr val="accent5">
                    <a:lumMod val="50000"/>
                  </a:schemeClr>
                </a:solidFill>
                <a:latin typeface="+mj-lt"/>
              </a:endParaRPr>
            </a:p>
          </p:txBody>
        </p:sp>
        <p:sp>
          <p:nvSpPr>
            <p:cNvPr id="38" name="TextBox 37">
              <a:extLst>
                <a:ext uri="{FF2B5EF4-FFF2-40B4-BE49-F238E27FC236}">
                  <a16:creationId xmlns:a16="http://schemas.microsoft.com/office/drawing/2014/main" id="{4E0E11D4-5A0D-4C72-BB50-FD42A23C5DCF}"/>
                </a:ext>
              </a:extLst>
            </p:cNvPr>
            <p:cNvSpPr txBox="1"/>
            <p:nvPr/>
          </p:nvSpPr>
          <p:spPr>
            <a:xfrm>
              <a:off x="9453720" y="1564776"/>
              <a:ext cx="1757275" cy="400110"/>
            </a:xfrm>
            <a:prstGeom prst="rect">
              <a:avLst/>
            </a:prstGeom>
            <a:noFill/>
          </p:spPr>
          <p:txBody>
            <a:bodyPr wrap="square" rtlCol="0">
              <a:spAutoFit/>
            </a:bodyPr>
            <a:lstStyle/>
            <a:p>
              <a:pPr algn="ctr"/>
              <a:r>
                <a:rPr lang="en-GB" sz="2000">
                  <a:solidFill>
                    <a:schemeClr val="accent5">
                      <a:lumMod val="50000"/>
                    </a:schemeClr>
                  </a:solidFill>
                  <a:latin typeface="+mj-lt"/>
                </a:rPr>
                <a:t>two</a:t>
              </a:r>
              <a:endParaRPr lang="en-GB" sz="2000" dirty="0">
                <a:solidFill>
                  <a:schemeClr val="accent5">
                    <a:lumMod val="50000"/>
                  </a:schemeClr>
                </a:solidFill>
                <a:latin typeface="+mj-lt"/>
              </a:endParaRPr>
            </a:p>
          </p:txBody>
        </p:sp>
        <p:sp>
          <p:nvSpPr>
            <p:cNvPr id="39" name="TextBox 38">
              <a:extLst>
                <a:ext uri="{FF2B5EF4-FFF2-40B4-BE49-F238E27FC236}">
                  <a16:creationId xmlns:a16="http://schemas.microsoft.com/office/drawing/2014/main" id="{6E9DC921-05F5-4C26-A472-4F716E7D76B6}"/>
                </a:ext>
              </a:extLst>
            </p:cNvPr>
            <p:cNvSpPr txBox="1"/>
            <p:nvPr/>
          </p:nvSpPr>
          <p:spPr>
            <a:xfrm>
              <a:off x="9779592" y="1917927"/>
              <a:ext cx="1136371" cy="400110"/>
            </a:xfrm>
            <a:prstGeom prst="rect">
              <a:avLst/>
            </a:prstGeom>
            <a:noFill/>
          </p:spPr>
          <p:txBody>
            <a:bodyPr wrap="square" rtlCol="0">
              <a:spAutoFit/>
            </a:bodyPr>
            <a:lstStyle/>
            <a:p>
              <a:pPr algn="ctr"/>
              <a:r>
                <a:rPr lang="en-GB" sz="2000">
                  <a:solidFill>
                    <a:schemeClr val="accent5">
                      <a:lumMod val="50000"/>
                    </a:schemeClr>
                  </a:solidFill>
                  <a:latin typeface="+mj-lt"/>
                </a:rPr>
                <a:t>three</a:t>
              </a:r>
              <a:endParaRPr lang="en-GB" sz="2000" dirty="0">
                <a:solidFill>
                  <a:schemeClr val="accent5">
                    <a:lumMod val="50000"/>
                  </a:schemeClr>
                </a:solidFill>
                <a:latin typeface="+mj-lt"/>
              </a:endParaRPr>
            </a:p>
          </p:txBody>
        </p:sp>
        <p:sp>
          <p:nvSpPr>
            <p:cNvPr id="40" name="TextBox 39">
              <a:extLst>
                <a:ext uri="{FF2B5EF4-FFF2-40B4-BE49-F238E27FC236}">
                  <a16:creationId xmlns:a16="http://schemas.microsoft.com/office/drawing/2014/main" id="{953C86BD-EDEC-449A-8121-B2D70D7CE98B}"/>
                </a:ext>
              </a:extLst>
            </p:cNvPr>
            <p:cNvSpPr txBox="1"/>
            <p:nvPr/>
          </p:nvSpPr>
          <p:spPr>
            <a:xfrm>
              <a:off x="9586753" y="2343490"/>
              <a:ext cx="1510498" cy="400110"/>
            </a:xfrm>
            <a:prstGeom prst="rect">
              <a:avLst/>
            </a:prstGeom>
            <a:noFill/>
          </p:spPr>
          <p:txBody>
            <a:bodyPr wrap="square" rtlCol="0">
              <a:spAutoFit/>
            </a:bodyPr>
            <a:lstStyle/>
            <a:p>
              <a:pPr algn="ctr"/>
              <a:r>
                <a:rPr lang="en-GB" sz="2000" dirty="0">
                  <a:solidFill>
                    <a:schemeClr val="accent5">
                      <a:lumMod val="50000"/>
                    </a:schemeClr>
                  </a:solidFill>
                  <a:latin typeface="+mj-lt"/>
                </a:rPr>
                <a:t>four</a:t>
              </a:r>
            </a:p>
          </p:txBody>
        </p:sp>
        <p:sp>
          <p:nvSpPr>
            <p:cNvPr id="41" name="TextBox 40">
              <a:extLst>
                <a:ext uri="{FF2B5EF4-FFF2-40B4-BE49-F238E27FC236}">
                  <a16:creationId xmlns:a16="http://schemas.microsoft.com/office/drawing/2014/main" id="{E4EDA9CC-1EB6-4693-AD20-9C0FAE656BF7}"/>
                </a:ext>
              </a:extLst>
            </p:cNvPr>
            <p:cNvSpPr txBox="1"/>
            <p:nvPr/>
          </p:nvSpPr>
          <p:spPr>
            <a:xfrm>
              <a:off x="9645513" y="2712822"/>
              <a:ext cx="1398434" cy="400110"/>
            </a:xfrm>
            <a:prstGeom prst="rect">
              <a:avLst/>
            </a:prstGeom>
            <a:noFill/>
          </p:spPr>
          <p:txBody>
            <a:bodyPr wrap="square" rtlCol="0">
              <a:spAutoFit/>
            </a:bodyPr>
            <a:lstStyle/>
            <a:p>
              <a:pPr algn="ctr"/>
              <a:r>
                <a:rPr lang="en-GB" sz="2000" dirty="0">
                  <a:solidFill>
                    <a:schemeClr val="accent5">
                      <a:lumMod val="50000"/>
                    </a:schemeClr>
                  </a:solidFill>
                  <a:latin typeface="+mj-lt"/>
                </a:rPr>
                <a:t>five</a:t>
              </a:r>
            </a:p>
          </p:txBody>
        </p:sp>
        <p:sp>
          <p:nvSpPr>
            <p:cNvPr id="42" name="TextBox 41">
              <a:extLst>
                <a:ext uri="{FF2B5EF4-FFF2-40B4-BE49-F238E27FC236}">
                  <a16:creationId xmlns:a16="http://schemas.microsoft.com/office/drawing/2014/main" id="{AA046038-0A9B-4856-A222-773C62DC2B06}"/>
                </a:ext>
              </a:extLst>
            </p:cNvPr>
            <p:cNvSpPr txBox="1"/>
            <p:nvPr/>
          </p:nvSpPr>
          <p:spPr>
            <a:xfrm>
              <a:off x="9467528" y="3120174"/>
              <a:ext cx="1765392" cy="400110"/>
            </a:xfrm>
            <a:prstGeom prst="rect">
              <a:avLst/>
            </a:prstGeom>
            <a:noFill/>
          </p:spPr>
          <p:txBody>
            <a:bodyPr wrap="square" rtlCol="0">
              <a:spAutoFit/>
            </a:bodyPr>
            <a:lstStyle/>
            <a:p>
              <a:pPr algn="ctr"/>
              <a:r>
                <a:rPr lang="en-GB" sz="2000">
                  <a:solidFill>
                    <a:schemeClr val="accent5">
                      <a:lumMod val="50000"/>
                    </a:schemeClr>
                  </a:solidFill>
                  <a:latin typeface="+mj-lt"/>
                </a:rPr>
                <a:t>six</a:t>
              </a:r>
              <a:endParaRPr lang="en-GB" sz="2000" dirty="0">
                <a:solidFill>
                  <a:schemeClr val="accent5">
                    <a:lumMod val="50000"/>
                  </a:schemeClr>
                </a:solidFill>
                <a:latin typeface="+mj-lt"/>
              </a:endParaRPr>
            </a:p>
          </p:txBody>
        </p:sp>
        <p:sp>
          <p:nvSpPr>
            <p:cNvPr id="43" name="TextBox 42">
              <a:extLst>
                <a:ext uri="{FF2B5EF4-FFF2-40B4-BE49-F238E27FC236}">
                  <a16:creationId xmlns:a16="http://schemas.microsoft.com/office/drawing/2014/main" id="{A70F6F3D-8B03-41D6-B657-C83B12732F6D}"/>
                </a:ext>
              </a:extLst>
            </p:cNvPr>
            <p:cNvSpPr txBox="1"/>
            <p:nvPr/>
          </p:nvSpPr>
          <p:spPr>
            <a:xfrm>
              <a:off x="9555114" y="3526986"/>
              <a:ext cx="1581913" cy="400110"/>
            </a:xfrm>
            <a:prstGeom prst="rect">
              <a:avLst/>
            </a:prstGeom>
            <a:noFill/>
          </p:spPr>
          <p:txBody>
            <a:bodyPr wrap="square" rtlCol="0">
              <a:spAutoFit/>
            </a:bodyPr>
            <a:lstStyle/>
            <a:p>
              <a:pPr algn="ctr"/>
              <a:r>
                <a:rPr lang="en-GB" sz="2000" dirty="0">
                  <a:solidFill>
                    <a:schemeClr val="accent5">
                      <a:lumMod val="50000"/>
                    </a:schemeClr>
                  </a:solidFill>
                  <a:latin typeface="+mj-lt"/>
                </a:rPr>
                <a:t>seven</a:t>
              </a:r>
            </a:p>
          </p:txBody>
        </p:sp>
        <p:sp>
          <p:nvSpPr>
            <p:cNvPr id="44" name="TextBox 43">
              <a:extLst>
                <a:ext uri="{FF2B5EF4-FFF2-40B4-BE49-F238E27FC236}">
                  <a16:creationId xmlns:a16="http://schemas.microsoft.com/office/drawing/2014/main" id="{AF6F9C4A-0FCC-4223-8791-7FD55035F230}"/>
                </a:ext>
              </a:extLst>
            </p:cNvPr>
            <p:cNvSpPr txBox="1"/>
            <p:nvPr/>
          </p:nvSpPr>
          <p:spPr>
            <a:xfrm>
              <a:off x="9595213" y="3907872"/>
              <a:ext cx="1535296" cy="400110"/>
            </a:xfrm>
            <a:prstGeom prst="rect">
              <a:avLst/>
            </a:prstGeom>
            <a:noFill/>
          </p:spPr>
          <p:txBody>
            <a:bodyPr wrap="square" rtlCol="0">
              <a:spAutoFit/>
            </a:bodyPr>
            <a:lstStyle/>
            <a:p>
              <a:pPr algn="ctr"/>
              <a:r>
                <a:rPr lang="en-GB" sz="2000">
                  <a:solidFill>
                    <a:schemeClr val="accent5">
                      <a:lumMod val="50000"/>
                    </a:schemeClr>
                  </a:solidFill>
                  <a:latin typeface="+mj-lt"/>
                </a:rPr>
                <a:t>eight</a:t>
              </a:r>
              <a:endParaRPr lang="en-GB" sz="2000" dirty="0">
                <a:solidFill>
                  <a:schemeClr val="accent5">
                    <a:lumMod val="50000"/>
                  </a:schemeClr>
                </a:solidFill>
                <a:latin typeface="+mj-lt"/>
              </a:endParaRPr>
            </a:p>
          </p:txBody>
        </p:sp>
        <p:sp>
          <p:nvSpPr>
            <p:cNvPr id="45" name="TextBox 44">
              <a:extLst>
                <a:ext uri="{FF2B5EF4-FFF2-40B4-BE49-F238E27FC236}">
                  <a16:creationId xmlns:a16="http://schemas.microsoft.com/office/drawing/2014/main" id="{458C9FE6-FC4C-4A28-B629-40422FD30B73}"/>
                </a:ext>
              </a:extLst>
            </p:cNvPr>
            <p:cNvSpPr txBox="1"/>
            <p:nvPr/>
          </p:nvSpPr>
          <p:spPr>
            <a:xfrm>
              <a:off x="9677805" y="4289245"/>
              <a:ext cx="1328393" cy="400110"/>
            </a:xfrm>
            <a:prstGeom prst="rect">
              <a:avLst/>
            </a:prstGeom>
            <a:noFill/>
          </p:spPr>
          <p:txBody>
            <a:bodyPr wrap="square" rtlCol="0">
              <a:spAutoFit/>
            </a:bodyPr>
            <a:lstStyle/>
            <a:p>
              <a:pPr algn="ctr"/>
              <a:r>
                <a:rPr lang="en-GB" sz="2000">
                  <a:solidFill>
                    <a:schemeClr val="accent5">
                      <a:lumMod val="50000"/>
                    </a:schemeClr>
                  </a:solidFill>
                  <a:latin typeface="+mj-lt"/>
                </a:rPr>
                <a:t>nine</a:t>
              </a:r>
              <a:endParaRPr lang="en-GB" sz="2000" dirty="0">
                <a:solidFill>
                  <a:schemeClr val="accent5">
                    <a:lumMod val="50000"/>
                  </a:schemeClr>
                </a:solidFill>
                <a:latin typeface="+mj-lt"/>
              </a:endParaRPr>
            </a:p>
          </p:txBody>
        </p:sp>
        <p:sp>
          <p:nvSpPr>
            <p:cNvPr id="46" name="TextBox 45">
              <a:extLst>
                <a:ext uri="{FF2B5EF4-FFF2-40B4-BE49-F238E27FC236}">
                  <a16:creationId xmlns:a16="http://schemas.microsoft.com/office/drawing/2014/main" id="{36E1C2FD-360B-4213-872B-62C21B994AEF}"/>
                </a:ext>
              </a:extLst>
            </p:cNvPr>
            <p:cNvSpPr txBox="1"/>
            <p:nvPr/>
          </p:nvSpPr>
          <p:spPr>
            <a:xfrm>
              <a:off x="9799718" y="4681239"/>
              <a:ext cx="1101012" cy="400110"/>
            </a:xfrm>
            <a:prstGeom prst="rect">
              <a:avLst/>
            </a:prstGeom>
            <a:noFill/>
          </p:spPr>
          <p:txBody>
            <a:bodyPr wrap="square" rtlCol="0">
              <a:spAutoFit/>
            </a:bodyPr>
            <a:lstStyle/>
            <a:p>
              <a:pPr algn="ctr"/>
              <a:r>
                <a:rPr lang="en-GB" sz="2000">
                  <a:solidFill>
                    <a:schemeClr val="accent5">
                      <a:lumMod val="50000"/>
                    </a:schemeClr>
                  </a:solidFill>
                  <a:latin typeface="+mj-lt"/>
                </a:rPr>
                <a:t>ten</a:t>
              </a:r>
              <a:endParaRPr lang="en-GB" sz="2000" dirty="0">
                <a:solidFill>
                  <a:schemeClr val="accent5">
                    <a:lumMod val="50000"/>
                  </a:schemeClr>
                </a:solidFill>
                <a:latin typeface="+mj-lt"/>
              </a:endParaRPr>
            </a:p>
          </p:txBody>
        </p:sp>
        <p:sp>
          <p:nvSpPr>
            <p:cNvPr id="47" name="TextBox 46">
              <a:extLst>
                <a:ext uri="{FF2B5EF4-FFF2-40B4-BE49-F238E27FC236}">
                  <a16:creationId xmlns:a16="http://schemas.microsoft.com/office/drawing/2014/main" id="{6FEB0DD8-052F-4B8C-A0C9-BDB5C05C6109}"/>
                </a:ext>
              </a:extLst>
            </p:cNvPr>
            <p:cNvSpPr txBox="1"/>
            <p:nvPr/>
          </p:nvSpPr>
          <p:spPr>
            <a:xfrm>
              <a:off x="9660337" y="5091863"/>
              <a:ext cx="1436914" cy="400110"/>
            </a:xfrm>
            <a:prstGeom prst="rect">
              <a:avLst/>
            </a:prstGeom>
            <a:noFill/>
          </p:spPr>
          <p:txBody>
            <a:bodyPr wrap="square" rtlCol="0">
              <a:spAutoFit/>
            </a:bodyPr>
            <a:lstStyle/>
            <a:p>
              <a:pPr algn="ctr"/>
              <a:r>
                <a:rPr lang="en-GB" sz="2000">
                  <a:solidFill>
                    <a:schemeClr val="accent5">
                      <a:lumMod val="50000"/>
                    </a:schemeClr>
                  </a:solidFill>
                  <a:latin typeface="+mj-lt"/>
                </a:rPr>
                <a:t>eleven</a:t>
              </a:r>
              <a:endParaRPr lang="en-GB" sz="2000" dirty="0">
                <a:solidFill>
                  <a:schemeClr val="accent5">
                    <a:lumMod val="50000"/>
                  </a:schemeClr>
                </a:solidFill>
                <a:latin typeface="+mj-lt"/>
              </a:endParaRPr>
            </a:p>
          </p:txBody>
        </p:sp>
        <p:sp>
          <p:nvSpPr>
            <p:cNvPr id="48" name="TextBox 47">
              <a:extLst>
                <a:ext uri="{FF2B5EF4-FFF2-40B4-BE49-F238E27FC236}">
                  <a16:creationId xmlns:a16="http://schemas.microsoft.com/office/drawing/2014/main" id="{9C4EC752-9552-45E4-93AD-34664543C9AD}"/>
                </a:ext>
              </a:extLst>
            </p:cNvPr>
            <p:cNvSpPr txBox="1"/>
            <p:nvPr/>
          </p:nvSpPr>
          <p:spPr>
            <a:xfrm>
              <a:off x="9812355" y="5479126"/>
              <a:ext cx="1101012" cy="400110"/>
            </a:xfrm>
            <a:prstGeom prst="rect">
              <a:avLst/>
            </a:prstGeom>
            <a:noFill/>
          </p:spPr>
          <p:txBody>
            <a:bodyPr wrap="square" rtlCol="0">
              <a:spAutoFit/>
            </a:bodyPr>
            <a:lstStyle/>
            <a:p>
              <a:pPr algn="ctr"/>
              <a:r>
                <a:rPr lang="en-GB" sz="2000">
                  <a:solidFill>
                    <a:schemeClr val="accent5">
                      <a:lumMod val="50000"/>
                    </a:schemeClr>
                  </a:solidFill>
                  <a:latin typeface="+mj-lt"/>
                </a:rPr>
                <a:t>twelve</a:t>
              </a:r>
              <a:endParaRPr lang="en-GB" sz="2000" dirty="0">
                <a:solidFill>
                  <a:schemeClr val="accent5">
                    <a:lumMod val="50000"/>
                  </a:schemeClr>
                </a:solidFill>
                <a:latin typeface="+mj-lt"/>
              </a:endParaRPr>
            </a:p>
          </p:txBody>
        </p:sp>
      </p:grpSp>
      <p:sp>
        <p:nvSpPr>
          <p:cNvPr id="2" name="Rounded Rectangle 46">
            <a:extLst>
              <a:ext uri="{FF2B5EF4-FFF2-40B4-BE49-F238E27FC236}">
                <a16:creationId xmlns:a16="http://schemas.microsoft.com/office/drawing/2014/main" id="{C384D4C9-35C9-43EC-B733-501726337E2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pic>
        <p:nvPicPr>
          <p:cNvPr id="1026" name="Picture 2" descr="Paper Pencil Clip Art">
            <a:extLst>
              <a:ext uri="{FF2B5EF4-FFF2-40B4-BE49-F238E27FC236}">
                <a16:creationId xmlns:a16="http://schemas.microsoft.com/office/drawing/2014/main" id="{185E6293-189D-4E3B-AE6E-78CCBCD92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4531">
            <a:off x="2250554" y="2658450"/>
            <a:ext cx="2097795" cy="233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6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878" y="1138378"/>
            <a:ext cx="1109595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Say how many items there are, e.g., </a:t>
            </a:r>
            <a:r>
              <a:rPr lang="fr-FR" sz="2800" b="1" i="1" dirty="0">
                <a:solidFill>
                  <a:srgbClr val="FA6500"/>
                </a:solidFill>
                <a:latin typeface="Century Gothic" panose="020B0502020202020204" pitchFamily="34" charset="0"/>
              </a:rPr>
              <a:t>Il y a deux chiens</a:t>
            </a:r>
            <a:r>
              <a:rPr lang="en-GB" sz="2800" dirty="0">
                <a:solidFill>
                  <a:srgbClr val="002060"/>
                </a:solidFill>
                <a:latin typeface="Century Gothic" panose="020B0502020202020204" pitchFamily="34" charset="0"/>
              </a:rPr>
              <a:t>. </a:t>
            </a:r>
          </a:p>
        </p:txBody>
      </p:sp>
      <p:pic>
        <p:nvPicPr>
          <p:cNvPr id="25" name="Picture 24" descr="background rectangle">
            <a:extLst>
              <a:ext uri="{FF2B5EF4-FFF2-40B4-BE49-F238E27FC236}">
                <a16:creationId xmlns:a16="http://schemas.microsoft.com/office/drawing/2014/main" id="{0F994C66-9BC9-4235-8FFB-E42A3539F70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1981A425-238A-42DB-BAFF-3C13CDFBDD83}"/>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Il y a …? </a:t>
            </a:r>
          </a:p>
        </p:txBody>
      </p:sp>
      <p:sp>
        <p:nvSpPr>
          <p:cNvPr id="38" name="Rounded Rectangle 46">
            <a:extLst>
              <a:ext uri="{FF2B5EF4-FFF2-40B4-BE49-F238E27FC236}">
                <a16:creationId xmlns:a16="http://schemas.microsoft.com/office/drawing/2014/main" id="{DDE798E6-1140-487C-87F6-F6EE42DADAC2}"/>
              </a:ext>
            </a:extLst>
          </p:cNvPr>
          <p:cNvSpPr/>
          <p:nvPr/>
        </p:nvSpPr>
        <p:spPr>
          <a:xfrm>
            <a:off x="10384971" y="249870"/>
            <a:ext cx="15249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TextBox 3">
            <a:extLst>
              <a:ext uri="{FF2B5EF4-FFF2-40B4-BE49-F238E27FC236}">
                <a16:creationId xmlns:a16="http://schemas.microsoft.com/office/drawing/2014/main" id="{CDF1D106-5C38-7B48-80D6-C79B05DE4564}"/>
              </a:ext>
            </a:extLst>
          </p:cNvPr>
          <p:cNvSpPr txBox="1"/>
          <p:nvPr/>
        </p:nvSpPr>
        <p:spPr>
          <a:xfrm>
            <a:off x="449561" y="1800000"/>
            <a:ext cx="2138727" cy="1015663"/>
          </a:xfrm>
          <a:prstGeom prst="rect">
            <a:avLst/>
          </a:prstGeom>
          <a:noFill/>
        </p:spPr>
        <p:txBody>
          <a:bodyPr wrap="none" rtlCol="0">
            <a:spAutoFit/>
          </a:bodyPr>
          <a:lstStyle/>
          <a:p>
            <a:pPr algn="ctr"/>
            <a:r>
              <a:rPr lang="en-US" sz="6000" b="1" dirty="0">
                <a:solidFill>
                  <a:schemeClr val="accent5">
                    <a:lumMod val="50000"/>
                  </a:schemeClr>
                </a:solidFill>
              </a:rPr>
              <a:t>DEUX</a:t>
            </a:r>
          </a:p>
        </p:txBody>
      </p:sp>
      <p:sp>
        <p:nvSpPr>
          <p:cNvPr id="20" name="TextBox 19">
            <a:extLst>
              <a:ext uri="{FF2B5EF4-FFF2-40B4-BE49-F238E27FC236}">
                <a16:creationId xmlns:a16="http://schemas.microsoft.com/office/drawing/2014/main" id="{F3E9CA97-BA3D-6F41-9642-F09A643258D3}"/>
              </a:ext>
            </a:extLst>
          </p:cNvPr>
          <p:cNvSpPr txBox="1"/>
          <p:nvPr/>
        </p:nvSpPr>
        <p:spPr>
          <a:xfrm>
            <a:off x="410984" y="3421197"/>
            <a:ext cx="2138400" cy="1015663"/>
          </a:xfrm>
          <a:prstGeom prst="rect">
            <a:avLst/>
          </a:prstGeom>
          <a:noFill/>
        </p:spPr>
        <p:txBody>
          <a:bodyPr wrap="none" rtlCol="0">
            <a:spAutoFit/>
          </a:bodyPr>
          <a:lstStyle/>
          <a:p>
            <a:pPr algn="ctr"/>
            <a:r>
              <a:rPr lang="en-US" sz="6000" b="1" dirty="0">
                <a:solidFill>
                  <a:schemeClr val="accent5">
                    <a:lumMod val="50000"/>
                  </a:schemeClr>
                </a:solidFill>
              </a:rPr>
              <a:t>SIX</a:t>
            </a:r>
          </a:p>
        </p:txBody>
      </p:sp>
      <p:sp>
        <p:nvSpPr>
          <p:cNvPr id="21" name="TextBox 20">
            <a:extLst>
              <a:ext uri="{FF2B5EF4-FFF2-40B4-BE49-F238E27FC236}">
                <a16:creationId xmlns:a16="http://schemas.microsoft.com/office/drawing/2014/main" id="{2A625701-A99F-1F45-96C9-F9461276474B}"/>
              </a:ext>
            </a:extLst>
          </p:cNvPr>
          <p:cNvSpPr txBox="1"/>
          <p:nvPr/>
        </p:nvSpPr>
        <p:spPr>
          <a:xfrm>
            <a:off x="432755" y="5123440"/>
            <a:ext cx="2138400" cy="1015663"/>
          </a:xfrm>
          <a:prstGeom prst="rect">
            <a:avLst/>
          </a:prstGeom>
          <a:noFill/>
        </p:spPr>
        <p:txBody>
          <a:bodyPr wrap="none" rtlCol="0">
            <a:spAutoFit/>
          </a:bodyPr>
          <a:lstStyle/>
          <a:p>
            <a:pPr algn="ctr"/>
            <a:r>
              <a:rPr lang="en-US" sz="6000" b="1" dirty="0">
                <a:solidFill>
                  <a:schemeClr val="accent5">
                    <a:lumMod val="50000"/>
                  </a:schemeClr>
                </a:solidFill>
              </a:rPr>
              <a:t>DIX</a:t>
            </a:r>
          </a:p>
        </p:txBody>
      </p:sp>
      <p:pic>
        <p:nvPicPr>
          <p:cNvPr id="6" name="Picture 5" descr="A picture containing toy, doll, vector graphics&#10;&#10;Description automatically generated">
            <a:extLst>
              <a:ext uri="{FF2B5EF4-FFF2-40B4-BE49-F238E27FC236}">
                <a16:creationId xmlns:a16="http://schemas.microsoft.com/office/drawing/2014/main" id="{AEBFA0E4-5A39-784A-9656-D1C3D7AC8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4549" y="1710000"/>
            <a:ext cx="1329231" cy="1080000"/>
          </a:xfrm>
          <a:prstGeom prst="rect">
            <a:avLst/>
          </a:prstGeom>
        </p:spPr>
      </p:pic>
      <p:sp>
        <p:nvSpPr>
          <p:cNvPr id="7" name="TextBox 6">
            <a:extLst>
              <a:ext uri="{FF2B5EF4-FFF2-40B4-BE49-F238E27FC236}">
                <a16:creationId xmlns:a16="http://schemas.microsoft.com/office/drawing/2014/main" id="{C9BFFD31-889D-4440-9DE5-B78DEA36ADB0}"/>
              </a:ext>
            </a:extLst>
          </p:cNvPr>
          <p:cNvSpPr txBox="1"/>
          <p:nvPr/>
        </p:nvSpPr>
        <p:spPr>
          <a:xfrm>
            <a:off x="3321585" y="2790000"/>
            <a:ext cx="1515158" cy="461665"/>
          </a:xfrm>
          <a:prstGeom prst="rect">
            <a:avLst/>
          </a:prstGeom>
          <a:noFill/>
        </p:spPr>
        <p:txBody>
          <a:bodyPr wrap="none" rtlCol="0">
            <a:spAutoFit/>
          </a:bodyPr>
          <a:lstStyle/>
          <a:p>
            <a:pPr algn="l"/>
            <a:r>
              <a:rPr lang="en-US" sz="2400" b="1" dirty="0">
                <a:solidFill>
                  <a:schemeClr val="accent5">
                    <a:lumMod val="50000"/>
                  </a:schemeClr>
                </a:solidFill>
              </a:rPr>
              <a:t>[uniform]</a:t>
            </a:r>
          </a:p>
        </p:txBody>
      </p:sp>
      <p:pic>
        <p:nvPicPr>
          <p:cNvPr id="9" name="Picture 8" descr="A picture containing logo&#10;&#10;Description automatically generated">
            <a:extLst>
              <a:ext uri="{FF2B5EF4-FFF2-40B4-BE49-F238E27FC236}">
                <a16:creationId xmlns:a16="http://schemas.microsoft.com/office/drawing/2014/main" id="{285A281A-42A1-6C40-B314-126E38781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065" y="3281398"/>
            <a:ext cx="1473774" cy="1080000"/>
          </a:xfrm>
          <a:prstGeom prst="rect">
            <a:avLst/>
          </a:prstGeom>
        </p:spPr>
      </p:pic>
      <p:sp>
        <p:nvSpPr>
          <p:cNvPr id="31" name="TextBox 30">
            <a:extLst>
              <a:ext uri="{FF2B5EF4-FFF2-40B4-BE49-F238E27FC236}">
                <a16:creationId xmlns:a16="http://schemas.microsoft.com/office/drawing/2014/main" id="{C3420AA8-7CEC-FA42-96FE-DD49206D82A9}"/>
              </a:ext>
            </a:extLst>
          </p:cNvPr>
          <p:cNvSpPr txBox="1"/>
          <p:nvPr/>
        </p:nvSpPr>
        <p:spPr>
          <a:xfrm>
            <a:off x="5634231" y="4436860"/>
            <a:ext cx="1327608" cy="461665"/>
          </a:xfrm>
          <a:prstGeom prst="rect">
            <a:avLst/>
          </a:prstGeom>
          <a:noFill/>
        </p:spPr>
        <p:txBody>
          <a:bodyPr wrap="none" rtlCol="0">
            <a:spAutoFit/>
          </a:bodyPr>
          <a:lstStyle/>
          <a:p>
            <a:pPr algn="l"/>
            <a:r>
              <a:rPr lang="en-US" sz="2400" b="1" dirty="0">
                <a:solidFill>
                  <a:schemeClr val="accent5">
                    <a:lumMod val="50000"/>
                  </a:schemeClr>
                </a:solidFill>
              </a:rPr>
              <a:t>[actors]</a:t>
            </a:r>
          </a:p>
        </p:txBody>
      </p:sp>
      <p:pic>
        <p:nvPicPr>
          <p:cNvPr id="11" name="Picture 10" descr="A picture containing text, clipart&#10;&#10;Description automatically generated">
            <a:extLst>
              <a:ext uri="{FF2B5EF4-FFF2-40B4-BE49-F238E27FC236}">
                <a16:creationId xmlns:a16="http://schemas.microsoft.com/office/drawing/2014/main" id="{AEF2D3B8-8C67-054D-95C1-A025E658E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3055" y="1710000"/>
            <a:ext cx="1236494" cy="1080000"/>
          </a:xfrm>
          <a:prstGeom prst="rect">
            <a:avLst/>
          </a:prstGeom>
        </p:spPr>
      </p:pic>
      <p:sp>
        <p:nvSpPr>
          <p:cNvPr id="39" name="TextBox 38">
            <a:extLst>
              <a:ext uri="{FF2B5EF4-FFF2-40B4-BE49-F238E27FC236}">
                <a16:creationId xmlns:a16="http://schemas.microsoft.com/office/drawing/2014/main" id="{E49A2289-3E1F-BF49-A836-66B40EF51C45}"/>
              </a:ext>
            </a:extLst>
          </p:cNvPr>
          <p:cNvSpPr txBox="1"/>
          <p:nvPr/>
        </p:nvSpPr>
        <p:spPr>
          <a:xfrm>
            <a:off x="7973055" y="2790000"/>
            <a:ext cx="1369286" cy="461665"/>
          </a:xfrm>
          <a:prstGeom prst="rect">
            <a:avLst/>
          </a:prstGeom>
          <a:noFill/>
        </p:spPr>
        <p:txBody>
          <a:bodyPr wrap="none" rtlCol="0">
            <a:spAutoFit/>
          </a:bodyPr>
          <a:lstStyle/>
          <a:p>
            <a:pPr algn="l"/>
            <a:r>
              <a:rPr lang="en-US" sz="2400" b="1" dirty="0">
                <a:solidFill>
                  <a:srgbClr val="FA6500"/>
                </a:solidFill>
              </a:rPr>
              <a:t>[friends]</a:t>
            </a:r>
          </a:p>
        </p:txBody>
      </p:sp>
      <p:pic>
        <p:nvPicPr>
          <p:cNvPr id="14" name="Picture 13" descr="A cartoon of a person&#10;&#10;Description automatically generated with low confidence">
            <a:extLst>
              <a:ext uri="{FF2B5EF4-FFF2-40B4-BE49-F238E27FC236}">
                <a16:creationId xmlns:a16="http://schemas.microsoft.com/office/drawing/2014/main" id="{FA06A259-0531-D146-9C1A-C1B2A53DF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3065" y="4999667"/>
            <a:ext cx="458437" cy="900000"/>
          </a:xfrm>
          <a:prstGeom prst="rect">
            <a:avLst/>
          </a:prstGeom>
        </p:spPr>
      </p:pic>
      <p:sp>
        <p:nvSpPr>
          <p:cNvPr id="40" name="TextBox 39">
            <a:extLst>
              <a:ext uri="{FF2B5EF4-FFF2-40B4-BE49-F238E27FC236}">
                <a16:creationId xmlns:a16="http://schemas.microsoft.com/office/drawing/2014/main" id="{9776009F-8E33-B241-ABF8-DBCB6DF670ED}"/>
              </a:ext>
            </a:extLst>
          </p:cNvPr>
          <p:cNvSpPr txBox="1"/>
          <p:nvPr/>
        </p:nvSpPr>
        <p:spPr>
          <a:xfrm>
            <a:off x="3541196" y="5940000"/>
            <a:ext cx="1075936" cy="461665"/>
          </a:xfrm>
          <a:prstGeom prst="rect">
            <a:avLst/>
          </a:prstGeom>
          <a:noFill/>
        </p:spPr>
        <p:txBody>
          <a:bodyPr wrap="none" rtlCol="0">
            <a:spAutoFit/>
          </a:bodyPr>
          <a:lstStyle/>
          <a:p>
            <a:pPr algn="l"/>
            <a:r>
              <a:rPr lang="en-US" sz="2400" b="1" dirty="0">
                <a:solidFill>
                  <a:schemeClr val="accent5">
                    <a:lumMod val="50000"/>
                  </a:schemeClr>
                </a:solidFill>
              </a:rPr>
              <a:t>[men]</a:t>
            </a:r>
          </a:p>
        </p:txBody>
      </p:sp>
      <p:pic>
        <p:nvPicPr>
          <p:cNvPr id="16" name="Picture 15" descr="A computer with a blue screen&#10;&#10;Description automatically generated with low confidence">
            <a:extLst>
              <a:ext uri="{FF2B5EF4-FFF2-40B4-BE49-F238E27FC236}">
                <a16:creationId xmlns:a16="http://schemas.microsoft.com/office/drawing/2014/main" id="{39D5C480-5A3E-EE4B-B917-147128802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3376" y="4890807"/>
            <a:ext cx="1155852" cy="1080000"/>
          </a:xfrm>
          <a:prstGeom prst="rect">
            <a:avLst/>
          </a:prstGeom>
        </p:spPr>
      </p:pic>
      <p:sp>
        <p:nvSpPr>
          <p:cNvPr id="41" name="TextBox 40">
            <a:extLst>
              <a:ext uri="{FF2B5EF4-FFF2-40B4-BE49-F238E27FC236}">
                <a16:creationId xmlns:a16="http://schemas.microsoft.com/office/drawing/2014/main" id="{88672719-AB12-6542-950D-D0DDCE020889}"/>
              </a:ext>
            </a:extLst>
          </p:cNvPr>
          <p:cNvSpPr txBox="1"/>
          <p:nvPr/>
        </p:nvSpPr>
        <p:spPr>
          <a:xfrm>
            <a:off x="7655660" y="5940000"/>
            <a:ext cx="2004075" cy="461665"/>
          </a:xfrm>
          <a:prstGeom prst="rect">
            <a:avLst/>
          </a:prstGeom>
          <a:noFill/>
        </p:spPr>
        <p:txBody>
          <a:bodyPr wrap="none" rtlCol="0">
            <a:spAutoFit/>
          </a:bodyPr>
          <a:lstStyle/>
          <a:p>
            <a:pPr algn="l"/>
            <a:r>
              <a:rPr lang="en-US" sz="2400" b="1" dirty="0">
                <a:solidFill>
                  <a:srgbClr val="FA6500"/>
                </a:solidFill>
              </a:rPr>
              <a:t>[computers]</a:t>
            </a:r>
          </a:p>
        </p:txBody>
      </p:sp>
      <p:pic>
        <p:nvPicPr>
          <p:cNvPr id="18" name="Picture 17" descr="Icon&#10;&#10;Description automatically generated">
            <a:extLst>
              <a:ext uri="{FF2B5EF4-FFF2-40B4-BE49-F238E27FC236}">
                <a16:creationId xmlns:a16="http://schemas.microsoft.com/office/drawing/2014/main" id="{2190AD92-7564-254D-86FD-F030C6088D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3003" y="3281398"/>
            <a:ext cx="1080000" cy="1080000"/>
          </a:xfrm>
          <a:prstGeom prst="rect">
            <a:avLst/>
          </a:prstGeom>
        </p:spPr>
      </p:pic>
      <p:sp>
        <p:nvSpPr>
          <p:cNvPr id="42" name="TextBox 41">
            <a:extLst>
              <a:ext uri="{FF2B5EF4-FFF2-40B4-BE49-F238E27FC236}">
                <a16:creationId xmlns:a16="http://schemas.microsoft.com/office/drawing/2014/main" id="{5A43AD35-60F8-0E47-B017-7E133BE9E00E}"/>
              </a:ext>
            </a:extLst>
          </p:cNvPr>
          <p:cNvSpPr txBox="1"/>
          <p:nvPr/>
        </p:nvSpPr>
        <p:spPr>
          <a:xfrm>
            <a:off x="9906039" y="4436860"/>
            <a:ext cx="1202573" cy="461665"/>
          </a:xfrm>
          <a:prstGeom prst="rect">
            <a:avLst/>
          </a:prstGeom>
          <a:noFill/>
        </p:spPr>
        <p:txBody>
          <a:bodyPr wrap="none" rtlCol="0">
            <a:spAutoFit/>
          </a:bodyPr>
          <a:lstStyle/>
          <a:p>
            <a:pPr algn="l"/>
            <a:r>
              <a:rPr lang="en-US" sz="2400" b="1" dirty="0">
                <a:solidFill>
                  <a:srgbClr val="FA6500"/>
                </a:solidFill>
              </a:rPr>
              <a:t>[ideas]</a:t>
            </a:r>
          </a:p>
        </p:txBody>
      </p:sp>
      <p:pic>
        <p:nvPicPr>
          <p:cNvPr id="23" name="Picture 22" descr="A picture containing car&#10;&#10;Description automatically generated">
            <a:extLst>
              <a:ext uri="{FF2B5EF4-FFF2-40B4-BE49-F238E27FC236}">
                <a16:creationId xmlns:a16="http://schemas.microsoft.com/office/drawing/2014/main" id="{041DF74C-CE64-5646-8461-1C22614230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7439" y="3281398"/>
            <a:ext cx="2021053" cy="1080000"/>
          </a:xfrm>
          <a:prstGeom prst="rect">
            <a:avLst/>
          </a:prstGeom>
        </p:spPr>
      </p:pic>
      <p:sp>
        <p:nvSpPr>
          <p:cNvPr id="43" name="TextBox 42">
            <a:extLst>
              <a:ext uri="{FF2B5EF4-FFF2-40B4-BE49-F238E27FC236}">
                <a16:creationId xmlns:a16="http://schemas.microsoft.com/office/drawing/2014/main" id="{413F0DB0-D187-9248-9158-CA33A0565758}"/>
              </a:ext>
            </a:extLst>
          </p:cNvPr>
          <p:cNvSpPr txBox="1"/>
          <p:nvPr/>
        </p:nvSpPr>
        <p:spPr>
          <a:xfrm>
            <a:off x="8053619" y="4436860"/>
            <a:ext cx="1021433" cy="461665"/>
          </a:xfrm>
          <a:prstGeom prst="rect">
            <a:avLst/>
          </a:prstGeom>
          <a:noFill/>
        </p:spPr>
        <p:txBody>
          <a:bodyPr wrap="none" rtlCol="0">
            <a:spAutoFit/>
          </a:bodyPr>
          <a:lstStyle/>
          <a:p>
            <a:pPr algn="l"/>
            <a:r>
              <a:rPr lang="en-US" sz="2400" b="1" dirty="0">
                <a:solidFill>
                  <a:srgbClr val="FA6500"/>
                </a:solidFill>
              </a:rPr>
              <a:t>[cars]</a:t>
            </a:r>
          </a:p>
        </p:txBody>
      </p:sp>
      <p:pic>
        <p:nvPicPr>
          <p:cNvPr id="44" name="Picture 43" descr="A black and white bicycle&#10;&#10;Description automatically generated with medium confidence">
            <a:extLst>
              <a:ext uri="{FF2B5EF4-FFF2-40B4-BE49-F238E27FC236}">
                <a16:creationId xmlns:a16="http://schemas.microsoft.com/office/drawing/2014/main" id="{BF36D039-8B0B-F24B-9775-2D0694DF9C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1585" y="3281398"/>
            <a:ext cx="1536000" cy="1080000"/>
          </a:xfrm>
          <a:prstGeom prst="rect">
            <a:avLst/>
          </a:prstGeom>
        </p:spPr>
      </p:pic>
      <p:sp>
        <p:nvSpPr>
          <p:cNvPr id="45" name="TextBox 44">
            <a:extLst>
              <a:ext uri="{FF2B5EF4-FFF2-40B4-BE49-F238E27FC236}">
                <a16:creationId xmlns:a16="http://schemas.microsoft.com/office/drawing/2014/main" id="{880F804A-41F0-B449-AF6B-A270E080CE6F}"/>
              </a:ext>
            </a:extLst>
          </p:cNvPr>
          <p:cNvSpPr txBox="1"/>
          <p:nvPr/>
        </p:nvSpPr>
        <p:spPr>
          <a:xfrm>
            <a:off x="3436319" y="4436860"/>
            <a:ext cx="1167307" cy="461665"/>
          </a:xfrm>
          <a:prstGeom prst="rect">
            <a:avLst/>
          </a:prstGeom>
          <a:noFill/>
        </p:spPr>
        <p:txBody>
          <a:bodyPr wrap="none" rtlCol="0">
            <a:spAutoFit/>
          </a:bodyPr>
          <a:lstStyle/>
          <a:p>
            <a:pPr algn="l"/>
            <a:r>
              <a:rPr lang="en-US" sz="2400" b="1" dirty="0">
                <a:solidFill>
                  <a:schemeClr val="accent5">
                    <a:lumMod val="50000"/>
                  </a:schemeClr>
                </a:solidFill>
              </a:rPr>
              <a:t>[bikes]</a:t>
            </a:r>
          </a:p>
        </p:txBody>
      </p:sp>
      <p:pic>
        <p:nvPicPr>
          <p:cNvPr id="47" name="Picture 46" descr="A stack of books&#10;&#10;Description automatically generated with medium confidence">
            <a:extLst>
              <a:ext uri="{FF2B5EF4-FFF2-40B4-BE49-F238E27FC236}">
                <a16:creationId xmlns:a16="http://schemas.microsoft.com/office/drawing/2014/main" id="{FBF17E1F-C236-E74F-8FB6-F25C2BF35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970" y="5014999"/>
            <a:ext cx="920128" cy="900000"/>
          </a:xfrm>
          <a:prstGeom prst="rect">
            <a:avLst/>
          </a:prstGeom>
        </p:spPr>
      </p:pic>
      <p:sp>
        <p:nvSpPr>
          <p:cNvPr id="48" name="TextBox 47">
            <a:extLst>
              <a:ext uri="{FF2B5EF4-FFF2-40B4-BE49-F238E27FC236}">
                <a16:creationId xmlns:a16="http://schemas.microsoft.com/office/drawing/2014/main" id="{E3B677F7-1692-4745-AFC3-2158CE5DB4FA}"/>
              </a:ext>
            </a:extLst>
          </p:cNvPr>
          <p:cNvSpPr txBox="1"/>
          <p:nvPr/>
        </p:nvSpPr>
        <p:spPr>
          <a:xfrm>
            <a:off x="5634231" y="5940000"/>
            <a:ext cx="1287532" cy="461665"/>
          </a:xfrm>
          <a:prstGeom prst="rect">
            <a:avLst/>
          </a:prstGeom>
          <a:noFill/>
        </p:spPr>
        <p:txBody>
          <a:bodyPr wrap="none" rtlCol="0">
            <a:spAutoFit/>
          </a:bodyPr>
          <a:lstStyle/>
          <a:p>
            <a:pPr algn="l"/>
            <a:r>
              <a:rPr lang="en-US" sz="2400" b="1" dirty="0">
                <a:solidFill>
                  <a:schemeClr val="accent5">
                    <a:lumMod val="50000"/>
                  </a:schemeClr>
                </a:solidFill>
              </a:rPr>
              <a:t>[books]</a:t>
            </a:r>
          </a:p>
        </p:txBody>
      </p:sp>
      <p:pic>
        <p:nvPicPr>
          <p:cNvPr id="50" name="Picture 49" descr="A picture containing text, measuring stick&#10;&#10;Description automatically generated">
            <a:extLst>
              <a:ext uri="{FF2B5EF4-FFF2-40B4-BE49-F238E27FC236}">
                <a16:creationId xmlns:a16="http://schemas.microsoft.com/office/drawing/2014/main" id="{980CEC29-F469-524F-8090-143A304F5E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09655" y="1710000"/>
            <a:ext cx="1736683" cy="1080000"/>
          </a:xfrm>
          <a:prstGeom prst="rect">
            <a:avLst/>
          </a:prstGeom>
        </p:spPr>
      </p:pic>
      <p:sp>
        <p:nvSpPr>
          <p:cNvPr id="51" name="TextBox 50">
            <a:extLst>
              <a:ext uri="{FF2B5EF4-FFF2-40B4-BE49-F238E27FC236}">
                <a16:creationId xmlns:a16="http://schemas.microsoft.com/office/drawing/2014/main" id="{2A44D238-18F9-3042-8FA1-B7864E506FE4}"/>
              </a:ext>
            </a:extLst>
          </p:cNvPr>
          <p:cNvSpPr txBox="1"/>
          <p:nvPr/>
        </p:nvSpPr>
        <p:spPr>
          <a:xfrm>
            <a:off x="5588082" y="2790000"/>
            <a:ext cx="1154483" cy="461665"/>
          </a:xfrm>
          <a:prstGeom prst="rect">
            <a:avLst/>
          </a:prstGeom>
          <a:noFill/>
        </p:spPr>
        <p:txBody>
          <a:bodyPr wrap="none" rtlCol="0">
            <a:spAutoFit/>
          </a:bodyPr>
          <a:lstStyle/>
          <a:p>
            <a:pPr algn="l"/>
            <a:r>
              <a:rPr lang="en-US" sz="2400" b="1" dirty="0">
                <a:solidFill>
                  <a:schemeClr val="accent5">
                    <a:lumMod val="50000"/>
                  </a:schemeClr>
                </a:solidFill>
              </a:rPr>
              <a:t>[rulers]</a:t>
            </a:r>
          </a:p>
        </p:txBody>
      </p:sp>
      <p:pic>
        <p:nvPicPr>
          <p:cNvPr id="53" name="Picture 52" descr="A picture containing text, electronics, indoor, computer&#10;&#10;Description automatically generated">
            <a:extLst>
              <a:ext uri="{FF2B5EF4-FFF2-40B4-BE49-F238E27FC236}">
                <a16:creationId xmlns:a16="http://schemas.microsoft.com/office/drawing/2014/main" id="{AB5679E6-D4C0-C341-B1D1-6A7A9BA588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85675" y="1710000"/>
            <a:ext cx="696937" cy="1080000"/>
          </a:xfrm>
          <a:prstGeom prst="rect">
            <a:avLst/>
          </a:prstGeom>
        </p:spPr>
      </p:pic>
      <p:sp>
        <p:nvSpPr>
          <p:cNvPr id="54" name="TextBox 53">
            <a:extLst>
              <a:ext uri="{FF2B5EF4-FFF2-40B4-BE49-F238E27FC236}">
                <a16:creationId xmlns:a16="http://schemas.microsoft.com/office/drawing/2014/main" id="{D2C6C55B-94A0-EE43-9E6E-ED58E5BDF2B0}"/>
              </a:ext>
            </a:extLst>
          </p:cNvPr>
          <p:cNvSpPr txBox="1"/>
          <p:nvPr/>
        </p:nvSpPr>
        <p:spPr>
          <a:xfrm>
            <a:off x="9937974" y="2790000"/>
            <a:ext cx="1422184" cy="461665"/>
          </a:xfrm>
          <a:prstGeom prst="rect">
            <a:avLst/>
          </a:prstGeom>
          <a:noFill/>
        </p:spPr>
        <p:txBody>
          <a:bodyPr wrap="none" rtlCol="0">
            <a:spAutoFit/>
          </a:bodyPr>
          <a:lstStyle/>
          <a:p>
            <a:pPr algn="l"/>
            <a:r>
              <a:rPr lang="en-US" sz="2400" b="1" dirty="0">
                <a:solidFill>
                  <a:srgbClr val="FA6500"/>
                </a:solidFill>
              </a:rPr>
              <a:t>[mobile]</a:t>
            </a:r>
          </a:p>
        </p:txBody>
      </p:sp>
      <p:pic>
        <p:nvPicPr>
          <p:cNvPr id="56" name="Picture 55">
            <a:extLst>
              <a:ext uri="{FF2B5EF4-FFF2-40B4-BE49-F238E27FC236}">
                <a16:creationId xmlns:a16="http://schemas.microsoft.com/office/drawing/2014/main" id="{DBD1C0CD-E1B3-DE4C-A86B-1117804747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75824" y="4859128"/>
            <a:ext cx="1152000" cy="1080000"/>
          </a:xfrm>
          <a:prstGeom prst="rect">
            <a:avLst/>
          </a:prstGeom>
        </p:spPr>
      </p:pic>
      <p:sp>
        <p:nvSpPr>
          <p:cNvPr id="57" name="TextBox 56">
            <a:extLst>
              <a:ext uri="{FF2B5EF4-FFF2-40B4-BE49-F238E27FC236}">
                <a16:creationId xmlns:a16="http://schemas.microsoft.com/office/drawing/2014/main" id="{559550D1-4395-874C-9179-4E5D3A6987E9}"/>
              </a:ext>
            </a:extLst>
          </p:cNvPr>
          <p:cNvSpPr txBox="1"/>
          <p:nvPr/>
        </p:nvSpPr>
        <p:spPr>
          <a:xfrm>
            <a:off x="10005647" y="5940000"/>
            <a:ext cx="1140056" cy="461665"/>
          </a:xfrm>
          <a:prstGeom prst="rect">
            <a:avLst/>
          </a:prstGeom>
          <a:noFill/>
        </p:spPr>
        <p:txBody>
          <a:bodyPr wrap="none" rtlCol="0">
            <a:spAutoFit/>
          </a:bodyPr>
          <a:lstStyle/>
          <a:p>
            <a:pPr algn="l"/>
            <a:r>
              <a:rPr lang="en-US" sz="2400" b="1" dirty="0">
                <a:solidFill>
                  <a:srgbClr val="FA6500"/>
                </a:solidFill>
              </a:rPr>
              <a:t>[dogs]</a:t>
            </a:r>
          </a:p>
        </p:txBody>
      </p:sp>
    </p:spTree>
    <p:extLst>
      <p:ext uri="{BB962C8B-B14F-4D97-AF65-F5344CB8AC3E}">
        <p14:creationId xmlns:p14="http://schemas.microsoft.com/office/powerpoint/2010/main" val="37206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192E2F-0201-4B59-9889-14965B0DD1E6}"/>
              </a:ext>
            </a:extLst>
          </p:cNvPr>
          <p:cNvSpPr txBox="1"/>
          <p:nvPr/>
        </p:nvSpPr>
        <p:spPr>
          <a:xfrm>
            <a:off x="756222" y="5019175"/>
            <a:ext cx="10551858" cy="830997"/>
          </a:xfrm>
          <a:prstGeom prst="rect">
            <a:avLst/>
          </a:prstGeom>
          <a:noFill/>
        </p:spPr>
        <p:txBody>
          <a:bodyPr wrap="square" rtlCol="0">
            <a:spAutoFit/>
          </a:bodyPr>
          <a:lstStyle/>
          <a:p>
            <a:r>
              <a:rPr lang="en-GB" sz="2400" dirty="0">
                <a:solidFill>
                  <a:srgbClr val="FA6500"/>
                </a:solidFill>
              </a:rPr>
              <a:t>des</a:t>
            </a:r>
            <a:r>
              <a:rPr lang="en-GB" sz="2400" dirty="0">
                <a:solidFill>
                  <a:schemeClr val="accent5">
                    <a:lumMod val="50000"/>
                  </a:schemeClr>
                </a:solidFill>
              </a:rPr>
              <a:t> is the plural form of the indefinite article (=some)</a:t>
            </a:r>
          </a:p>
          <a:p>
            <a:r>
              <a:rPr lang="en-GB" sz="2400" dirty="0">
                <a:solidFill>
                  <a:srgbClr val="FA6500"/>
                </a:solidFill>
              </a:rPr>
              <a:t>un</a:t>
            </a:r>
            <a:r>
              <a:rPr lang="en-GB" sz="2400" dirty="0">
                <a:solidFill>
                  <a:schemeClr val="accent4">
                    <a:lumMod val="75000"/>
                  </a:schemeClr>
                </a:solidFill>
              </a:rPr>
              <a:t> </a:t>
            </a:r>
            <a:r>
              <a:rPr lang="en-GB" sz="2400" dirty="0">
                <a:solidFill>
                  <a:schemeClr val="accent5">
                    <a:lumMod val="50000"/>
                  </a:schemeClr>
                </a:solidFill>
              </a:rPr>
              <a:t>and </a:t>
            </a:r>
            <a:r>
              <a:rPr lang="en-GB" sz="2400" dirty="0" err="1">
                <a:solidFill>
                  <a:srgbClr val="FA6500"/>
                </a:solidFill>
              </a:rPr>
              <a:t>une</a:t>
            </a:r>
            <a:r>
              <a:rPr lang="en-GB" sz="2400" dirty="0">
                <a:solidFill>
                  <a:schemeClr val="accent4">
                    <a:lumMod val="75000"/>
                  </a:schemeClr>
                </a:solidFill>
              </a:rPr>
              <a:t> </a:t>
            </a:r>
            <a:r>
              <a:rPr lang="en-GB" sz="2400" dirty="0">
                <a:solidFill>
                  <a:schemeClr val="accent5">
                    <a:lumMod val="50000"/>
                  </a:schemeClr>
                </a:solidFill>
              </a:rPr>
              <a:t>are the singular forms of the indefinite article (=one, a, an)</a:t>
            </a:r>
            <a:endParaRPr lang="en-GB" sz="3200" dirty="0">
              <a:solidFill>
                <a:srgbClr val="00B050"/>
              </a:solidFill>
            </a:endParaRPr>
          </a:p>
        </p:txBody>
      </p:sp>
      <p:sp>
        <p:nvSpPr>
          <p:cNvPr id="9" name="TextBox 8">
            <a:extLst>
              <a:ext uri="{FF2B5EF4-FFF2-40B4-BE49-F238E27FC236}">
                <a16:creationId xmlns:a16="http://schemas.microsoft.com/office/drawing/2014/main" id="{2F70960B-5338-4449-9F3D-1A5D19B0F72C}"/>
              </a:ext>
            </a:extLst>
          </p:cNvPr>
          <p:cNvSpPr txBox="1"/>
          <p:nvPr/>
        </p:nvSpPr>
        <p:spPr>
          <a:xfrm>
            <a:off x="768081" y="4204797"/>
            <a:ext cx="10270065" cy="523220"/>
          </a:xfrm>
          <a:prstGeom prst="rect">
            <a:avLst/>
          </a:prstGeom>
          <a:noFill/>
        </p:spPr>
        <p:txBody>
          <a:bodyPr wrap="square" rtlCol="0">
            <a:spAutoFit/>
          </a:bodyPr>
          <a:lstStyle/>
          <a:p>
            <a:r>
              <a:rPr lang="en-GB" sz="2400" dirty="0">
                <a:solidFill>
                  <a:schemeClr val="accent5">
                    <a:lumMod val="50000"/>
                  </a:schemeClr>
                </a:solidFill>
              </a:rPr>
              <a:t>We add </a:t>
            </a:r>
            <a:r>
              <a:rPr lang="en-GB" sz="2800" dirty="0">
                <a:solidFill>
                  <a:srgbClr val="FA6500"/>
                </a:solidFill>
              </a:rPr>
              <a:t>–s</a:t>
            </a:r>
            <a:r>
              <a:rPr lang="en-GB" sz="2400" dirty="0">
                <a:solidFill>
                  <a:srgbClr val="FA6500"/>
                </a:solidFill>
              </a:rPr>
              <a:t> </a:t>
            </a:r>
            <a:r>
              <a:rPr lang="en-GB" sz="2400" dirty="0">
                <a:solidFill>
                  <a:schemeClr val="accent5">
                    <a:lumMod val="50000"/>
                  </a:schemeClr>
                </a:solidFill>
              </a:rPr>
              <a:t>to the end of the noun to make it plural, as in English.</a:t>
            </a:r>
            <a:endParaRPr lang="en-GB" sz="3200" dirty="0">
              <a:solidFill>
                <a:srgbClr val="00B050"/>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There are … </a:t>
            </a:r>
            <a:r>
              <a:rPr lang="fr-FR" sz="3600" b="1" dirty="0">
                <a:solidFill>
                  <a:schemeClr val="bg1"/>
                </a:solidFill>
              </a:rPr>
              <a:t>au pluriel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1" name="Oval Callout 24">
            <a:extLst>
              <a:ext uri="{FF2B5EF4-FFF2-40B4-BE49-F238E27FC236}">
                <a16:creationId xmlns:a16="http://schemas.microsoft.com/office/drawing/2014/main" id="{84892340-180F-434D-992A-B3D7E38D531F}"/>
              </a:ext>
            </a:extLst>
          </p:cNvPr>
          <p:cNvSpPr/>
          <p:nvPr/>
        </p:nvSpPr>
        <p:spPr>
          <a:xfrm>
            <a:off x="230673" y="4405182"/>
            <a:ext cx="4110831" cy="1885781"/>
          </a:xfrm>
          <a:prstGeom prst="wedgeEllipseCallout">
            <a:avLst>
              <a:gd name="adj1" fmla="val 10679"/>
              <a:gd name="adj2" fmla="val -76789"/>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Callout 18">
            <a:extLst>
              <a:ext uri="{FF2B5EF4-FFF2-40B4-BE49-F238E27FC236}">
                <a16:creationId xmlns:a16="http://schemas.microsoft.com/office/drawing/2014/main" id="{A45D02E9-548C-40B1-A3FE-4CC99B896BA8}"/>
              </a:ext>
            </a:extLst>
          </p:cNvPr>
          <p:cNvSpPr/>
          <p:nvPr/>
        </p:nvSpPr>
        <p:spPr>
          <a:xfrm>
            <a:off x="255930" y="4393773"/>
            <a:ext cx="4110831" cy="1885781"/>
          </a:xfrm>
          <a:prstGeom prst="wedgeEllipseCallout">
            <a:avLst>
              <a:gd name="adj1" fmla="val 157774"/>
              <a:gd name="adj2" fmla="val -76789"/>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A3C901B-C9AB-4A2F-A516-0CD1940C6335}"/>
              </a:ext>
            </a:extLst>
          </p:cNvPr>
          <p:cNvSpPr txBox="1"/>
          <p:nvPr/>
        </p:nvSpPr>
        <p:spPr>
          <a:xfrm>
            <a:off x="900026" y="4739426"/>
            <a:ext cx="2822638" cy="1323439"/>
          </a:xfrm>
          <a:prstGeom prst="rect">
            <a:avLst/>
          </a:prstGeom>
          <a:noFill/>
        </p:spPr>
        <p:txBody>
          <a:bodyPr wrap="square" rtlCol="0">
            <a:spAutoFit/>
          </a:bodyPr>
          <a:lstStyle/>
          <a:p>
            <a:r>
              <a:rPr lang="en-GB" sz="2000" b="1" dirty="0">
                <a:solidFill>
                  <a:schemeClr val="bg1"/>
                </a:solidFill>
              </a:rPr>
              <a:t>The word ‘some is often missed out in English, but we need ‘</a:t>
            </a:r>
            <a:r>
              <a:rPr lang="en-GB" sz="2000" b="1" dirty="0">
                <a:solidFill>
                  <a:srgbClr val="FA6500"/>
                </a:solidFill>
              </a:rPr>
              <a:t>des</a:t>
            </a:r>
            <a:r>
              <a:rPr lang="en-GB" sz="2000" b="1" dirty="0">
                <a:solidFill>
                  <a:schemeClr val="bg1"/>
                </a:solidFill>
              </a:rPr>
              <a:t>’ in French!</a:t>
            </a:r>
          </a:p>
        </p:txBody>
      </p:sp>
      <p:sp>
        <p:nvSpPr>
          <p:cNvPr id="14" name="TextBox 13">
            <a:extLst>
              <a:ext uri="{FF2B5EF4-FFF2-40B4-BE49-F238E27FC236}">
                <a16:creationId xmlns:a16="http://schemas.microsoft.com/office/drawing/2014/main" id="{D4C69F4B-2AA2-423B-93FA-65084D254326}"/>
              </a:ext>
            </a:extLst>
          </p:cNvPr>
          <p:cNvSpPr txBox="1"/>
          <p:nvPr/>
        </p:nvSpPr>
        <p:spPr>
          <a:xfrm>
            <a:off x="255930" y="1416063"/>
            <a:ext cx="11206885" cy="584775"/>
          </a:xfrm>
          <a:prstGeom prst="rect">
            <a:avLst/>
          </a:prstGeom>
          <a:noFill/>
        </p:spPr>
        <p:txBody>
          <a:bodyPr wrap="square" rtlCol="0">
            <a:spAutoFit/>
          </a:bodyPr>
          <a:lstStyle/>
          <a:p>
            <a:r>
              <a:rPr lang="en-GB" sz="3200" dirty="0">
                <a:solidFill>
                  <a:schemeClr val="accent5">
                    <a:lumMod val="50000"/>
                  </a:schemeClr>
                </a:solidFill>
              </a:rPr>
              <a:t>To say “some” (plural),</a:t>
            </a:r>
            <a:r>
              <a:rPr lang="en-GB" sz="3200" dirty="0">
                <a:solidFill>
                  <a:srgbClr val="00B050"/>
                </a:solidFill>
              </a:rPr>
              <a:t> </a:t>
            </a:r>
            <a:r>
              <a:rPr lang="en-GB" sz="3200" dirty="0">
                <a:solidFill>
                  <a:schemeClr val="accent5">
                    <a:lumMod val="50000"/>
                  </a:schemeClr>
                </a:solidFill>
              </a:rPr>
              <a:t>we use </a:t>
            </a:r>
            <a:r>
              <a:rPr lang="en-GB" sz="3200" dirty="0">
                <a:solidFill>
                  <a:srgbClr val="FA6500"/>
                </a:solidFill>
              </a:rPr>
              <a:t>des</a:t>
            </a:r>
            <a:r>
              <a:rPr lang="en-GB" sz="3200" dirty="0">
                <a:solidFill>
                  <a:schemeClr val="accent1">
                    <a:lumMod val="50000"/>
                  </a:schemeClr>
                </a:solidFill>
              </a:rPr>
              <a:t>:</a:t>
            </a:r>
          </a:p>
        </p:txBody>
      </p:sp>
      <p:sp>
        <p:nvSpPr>
          <p:cNvPr id="15" name="TextBox 14">
            <a:extLst>
              <a:ext uri="{FF2B5EF4-FFF2-40B4-BE49-F238E27FC236}">
                <a16:creationId xmlns:a16="http://schemas.microsoft.com/office/drawing/2014/main" id="{2F7B691A-8B00-4B51-822E-5C23870A0CEF}"/>
              </a:ext>
            </a:extLst>
          </p:cNvPr>
          <p:cNvSpPr txBox="1"/>
          <p:nvPr/>
        </p:nvSpPr>
        <p:spPr>
          <a:xfrm>
            <a:off x="1270579" y="2741564"/>
            <a:ext cx="3199284" cy="584775"/>
          </a:xfrm>
          <a:prstGeom prst="rect">
            <a:avLst/>
          </a:prstGeom>
          <a:noFill/>
        </p:spPr>
        <p:txBody>
          <a:bodyPr wrap="square" rtlCol="0">
            <a:spAutoFit/>
          </a:bodyPr>
          <a:lstStyle/>
          <a:p>
            <a:r>
              <a:rPr lang="fr-FR" sz="3200" b="1" dirty="0">
                <a:solidFill>
                  <a:schemeClr val="accent5">
                    <a:lumMod val="50000"/>
                  </a:schemeClr>
                </a:solidFill>
              </a:rPr>
              <a:t>il y a</a:t>
            </a:r>
            <a:r>
              <a:rPr lang="fr-FR" sz="3200" b="1" dirty="0">
                <a:solidFill>
                  <a:srgbClr val="FA6500"/>
                </a:solidFill>
              </a:rPr>
              <a:t> des </a:t>
            </a:r>
            <a:r>
              <a:rPr lang="fr-FR" sz="3200" b="1" dirty="0">
                <a:solidFill>
                  <a:srgbClr val="002060"/>
                </a:solidFill>
              </a:rPr>
              <a:t>livre</a:t>
            </a:r>
            <a:endParaRPr lang="fr-FR" sz="3200" b="1" dirty="0">
              <a:solidFill>
                <a:srgbClr val="FF0000"/>
              </a:solidFill>
            </a:endParaRPr>
          </a:p>
        </p:txBody>
      </p:sp>
      <p:sp>
        <p:nvSpPr>
          <p:cNvPr id="16" name="TextBox 15">
            <a:extLst>
              <a:ext uri="{FF2B5EF4-FFF2-40B4-BE49-F238E27FC236}">
                <a16:creationId xmlns:a16="http://schemas.microsoft.com/office/drawing/2014/main" id="{77ACAD8F-A7BE-4211-BB15-CE191D8EE936}"/>
              </a:ext>
            </a:extLst>
          </p:cNvPr>
          <p:cNvSpPr txBox="1"/>
          <p:nvPr/>
        </p:nvSpPr>
        <p:spPr>
          <a:xfrm>
            <a:off x="1270579" y="3446797"/>
            <a:ext cx="3961284" cy="584775"/>
          </a:xfrm>
          <a:prstGeom prst="rect">
            <a:avLst/>
          </a:prstGeom>
          <a:noFill/>
        </p:spPr>
        <p:txBody>
          <a:bodyPr wrap="square" rtlCol="0">
            <a:spAutoFit/>
          </a:bodyPr>
          <a:lstStyle/>
          <a:p>
            <a:r>
              <a:rPr lang="fr-FR" sz="3200" b="1" dirty="0">
                <a:solidFill>
                  <a:schemeClr val="accent5">
                    <a:lumMod val="50000"/>
                  </a:schemeClr>
                </a:solidFill>
              </a:rPr>
              <a:t>il y a </a:t>
            </a:r>
            <a:r>
              <a:rPr lang="fr-FR" sz="3200" b="1" dirty="0">
                <a:solidFill>
                  <a:srgbClr val="FA6500"/>
                </a:solidFill>
              </a:rPr>
              <a:t>des</a:t>
            </a:r>
            <a:r>
              <a:rPr lang="fr-FR" sz="3200" b="1" dirty="0">
                <a:solidFill>
                  <a:schemeClr val="accent4">
                    <a:lumMod val="75000"/>
                  </a:schemeClr>
                </a:solidFill>
              </a:rPr>
              <a:t> </a:t>
            </a:r>
            <a:r>
              <a:rPr lang="fr-FR" sz="3200" b="1" dirty="0">
                <a:solidFill>
                  <a:schemeClr val="accent5">
                    <a:lumMod val="50000"/>
                  </a:schemeClr>
                </a:solidFill>
              </a:rPr>
              <a:t>maison</a:t>
            </a:r>
            <a:endParaRPr lang="fr-FR" sz="3200" b="1" dirty="0">
              <a:solidFill>
                <a:srgbClr val="FF0000"/>
              </a:solidFill>
            </a:endParaRPr>
          </a:p>
        </p:txBody>
      </p:sp>
      <p:sp>
        <p:nvSpPr>
          <p:cNvPr id="17" name="TextBox 16">
            <a:extLst>
              <a:ext uri="{FF2B5EF4-FFF2-40B4-BE49-F238E27FC236}">
                <a16:creationId xmlns:a16="http://schemas.microsoft.com/office/drawing/2014/main" id="{5010CC33-B655-4900-915F-7A20AB73B0FC}"/>
              </a:ext>
            </a:extLst>
          </p:cNvPr>
          <p:cNvSpPr txBox="1"/>
          <p:nvPr/>
        </p:nvSpPr>
        <p:spPr>
          <a:xfrm>
            <a:off x="6906210" y="2790915"/>
            <a:ext cx="4401870" cy="584775"/>
          </a:xfrm>
          <a:prstGeom prst="rect">
            <a:avLst/>
          </a:prstGeom>
          <a:noFill/>
        </p:spPr>
        <p:txBody>
          <a:bodyPr wrap="square" rtlCol="0">
            <a:spAutoFit/>
          </a:bodyPr>
          <a:lstStyle/>
          <a:p>
            <a:r>
              <a:rPr lang="en-GB" sz="3200" b="1" dirty="0">
                <a:solidFill>
                  <a:schemeClr val="accent5">
                    <a:lumMod val="50000"/>
                  </a:schemeClr>
                </a:solidFill>
              </a:rPr>
              <a:t>there are </a:t>
            </a:r>
            <a:r>
              <a:rPr lang="en-GB" sz="3200" b="1" dirty="0">
                <a:solidFill>
                  <a:srgbClr val="FA6500"/>
                </a:solidFill>
              </a:rPr>
              <a:t>some</a:t>
            </a:r>
            <a:r>
              <a:rPr lang="en-GB" sz="3200" b="1" dirty="0">
                <a:solidFill>
                  <a:schemeClr val="accent5">
                    <a:lumMod val="50000"/>
                  </a:schemeClr>
                </a:solidFill>
              </a:rPr>
              <a:t> book</a:t>
            </a:r>
            <a:endParaRPr lang="en-GB" sz="4000" b="1" dirty="0">
              <a:solidFill>
                <a:srgbClr val="FF0000"/>
              </a:solidFill>
            </a:endParaRPr>
          </a:p>
        </p:txBody>
      </p:sp>
      <p:sp>
        <p:nvSpPr>
          <p:cNvPr id="18" name="TextBox 17">
            <a:extLst>
              <a:ext uri="{FF2B5EF4-FFF2-40B4-BE49-F238E27FC236}">
                <a16:creationId xmlns:a16="http://schemas.microsoft.com/office/drawing/2014/main" id="{997651AC-975D-4EE6-90CB-DAAC282DDAA9}"/>
              </a:ext>
            </a:extLst>
          </p:cNvPr>
          <p:cNvSpPr txBox="1"/>
          <p:nvPr/>
        </p:nvSpPr>
        <p:spPr>
          <a:xfrm>
            <a:off x="6906210" y="3474443"/>
            <a:ext cx="4790532" cy="584775"/>
          </a:xfrm>
          <a:prstGeom prst="rect">
            <a:avLst/>
          </a:prstGeom>
          <a:noFill/>
        </p:spPr>
        <p:txBody>
          <a:bodyPr wrap="square" rtlCol="0">
            <a:spAutoFit/>
          </a:bodyPr>
          <a:lstStyle/>
          <a:p>
            <a:r>
              <a:rPr lang="en-GB" sz="3200" b="1" dirty="0">
                <a:solidFill>
                  <a:schemeClr val="accent5">
                    <a:lumMod val="50000"/>
                  </a:schemeClr>
                </a:solidFill>
              </a:rPr>
              <a:t>there are house</a:t>
            </a:r>
            <a:endParaRPr lang="en-GB" sz="4000" b="1" dirty="0">
              <a:solidFill>
                <a:srgbClr val="FF0000"/>
              </a:solidFill>
            </a:endParaRPr>
          </a:p>
        </p:txBody>
      </p:sp>
      <p:sp>
        <p:nvSpPr>
          <p:cNvPr id="19" name="TextBox 18">
            <a:extLst>
              <a:ext uri="{FF2B5EF4-FFF2-40B4-BE49-F238E27FC236}">
                <a16:creationId xmlns:a16="http://schemas.microsoft.com/office/drawing/2014/main" id="{511D4FB6-190C-4785-8615-090EEAA8BA62}"/>
              </a:ext>
            </a:extLst>
          </p:cNvPr>
          <p:cNvSpPr txBox="1"/>
          <p:nvPr/>
        </p:nvSpPr>
        <p:spPr>
          <a:xfrm>
            <a:off x="4564191" y="3446796"/>
            <a:ext cx="269934" cy="584775"/>
          </a:xfrm>
          <a:prstGeom prst="rect">
            <a:avLst/>
          </a:prstGeom>
          <a:noFill/>
        </p:spPr>
        <p:txBody>
          <a:bodyPr wrap="square" rtlCol="0">
            <a:spAutoFit/>
          </a:bodyPr>
          <a:lstStyle/>
          <a:p>
            <a:r>
              <a:rPr lang="en-GB" sz="3200" b="1" dirty="0">
                <a:solidFill>
                  <a:srgbClr val="FA6500"/>
                </a:solidFill>
              </a:rPr>
              <a:t>s</a:t>
            </a:r>
          </a:p>
        </p:txBody>
      </p:sp>
      <p:sp>
        <p:nvSpPr>
          <p:cNvPr id="20" name="TextBox 19">
            <a:extLst>
              <a:ext uri="{FF2B5EF4-FFF2-40B4-BE49-F238E27FC236}">
                <a16:creationId xmlns:a16="http://schemas.microsoft.com/office/drawing/2014/main" id="{1FE1640C-4DAC-4ED8-B16C-2CC0590E1D12}"/>
              </a:ext>
            </a:extLst>
          </p:cNvPr>
          <p:cNvSpPr txBox="1"/>
          <p:nvPr/>
        </p:nvSpPr>
        <p:spPr>
          <a:xfrm>
            <a:off x="11038146" y="2790915"/>
            <a:ext cx="269934" cy="584775"/>
          </a:xfrm>
          <a:prstGeom prst="rect">
            <a:avLst/>
          </a:prstGeom>
          <a:noFill/>
        </p:spPr>
        <p:txBody>
          <a:bodyPr wrap="square" rtlCol="0">
            <a:spAutoFit/>
          </a:bodyPr>
          <a:lstStyle/>
          <a:p>
            <a:r>
              <a:rPr lang="en-GB" sz="3200" b="1" dirty="0">
                <a:solidFill>
                  <a:srgbClr val="FA6500"/>
                </a:solidFill>
              </a:rPr>
              <a:t>s</a:t>
            </a:r>
          </a:p>
        </p:txBody>
      </p:sp>
      <p:sp>
        <p:nvSpPr>
          <p:cNvPr id="21" name="TextBox 20">
            <a:extLst>
              <a:ext uri="{FF2B5EF4-FFF2-40B4-BE49-F238E27FC236}">
                <a16:creationId xmlns:a16="http://schemas.microsoft.com/office/drawing/2014/main" id="{74020E54-C7A2-404F-BA59-EE4D295C9FB1}"/>
              </a:ext>
            </a:extLst>
          </p:cNvPr>
          <p:cNvSpPr txBox="1"/>
          <p:nvPr/>
        </p:nvSpPr>
        <p:spPr>
          <a:xfrm>
            <a:off x="10001625" y="3474443"/>
            <a:ext cx="273928" cy="584775"/>
          </a:xfrm>
          <a:prstGeom prst="rect">
            <a:avLst/>
          </a:prstGeom>
          <a:noFill/>
        </p:spPr>
        <p:txBody>
          <a:bodyPr wrap="square" rtlCol="0">
            <a:spAutoFit/>
          </a:bodyPr>
          <a:lstStyle/>
          <a:p>
            <a:r>
              <a:rPr lang="en-GB" sz="3200" b="1" dirty="0">
                <a:solidFill>
                  <a:srgbClr val="FA6500"/>
                </a:solidFill>
              </a:rPr>
              <a:t>s</a:t>
            </a:r>
          </a:p>
        </p:txBody>
      </p:sp>
      <p:sp>
        <p:nvSpPr>
          <p:cNvPr id="22" name="TextBox 21">
            <a:extLst>
              <a:ext uri="{FF2B5EF4-FFF2-40B4-BE49-F238E27FC236}">
                <a16:creationId xmlns:a16="http://schemas.microsoft.com/office/drawing/2014/main" id="{C661F2DC-D3BA-4646-8F22-91C3907801B1}"/>
              </a:ext>
            </a:extLst>
          </p:cNvPr>
          <p:cNvSpPr txBox="1"/>
          <p:nvPr/>
        </p:nvSpPr>
        <p:spPr>
          <a:xfrm>
            <a:off x="3965232" y="2741563"/>
            <a:ext cx="269934" cy="584775"/>
          </a:xfrm>
          <a:prstGeom prst="rect">
            <a:avLst/>
          </a:prstGeom>
          <a:noFill/>
        </p:spPr>
        <p:txBody>
          <a:bodyPr wrap="square" rtlCol="0">
            <a:spAutoFit/>
          </a:bodyPr>
          <a:lstStyle/>
          <a:p>
            <a:r>
              <a:rPr lang="en-GB" sz="3200" b="1" dirty="0">
                <a:solidFill>
                  <a:srgbClr val="FA6500"/>
                </a:solidFill>
              </a:rPr>
              <a:t>s</a:t>
            </a:r>
          </a:p>
        </p:txBody>
      </p:sp>
      <p:sp>
        <p:nvSpPr>
          <p:cNvPr id="23" name="Oval Callout 26">
            <a:extLst>
              <a:ext uri="{FF2B5EF4-FFF2-40B4-BE49-F238E27FC236}">
                <a16:creationId xmlns:a16="http://schemas.microsoft.com/office/drawing/2014/main" id="{032B22B4-F560-49CC-9C84-98D18FD792EF}"/>
              </a:ext>
            </a:extLst>
          </p:cNvPr>
          <p:cNvSpPr/>
          <p:nvPr/>
        </p:nvSpPr>
        <p:spPr>
          <a:xfrm>
            <a:off x="7946210" y="879781"/>
            <a:ext cx="4110831" cy="1885781"/>
          </a:xfrm>
          <a:prstGeom prst="wedgeEllipseCallout">
            <a:avLst>
              <a:gd name="adj1" fmla="val -122783"/>
              <a:gd name="adj2" fmla="val 99078"/>
            </a:avLst>
          </a:prstGeom>
          <a:solidFill>
            <a:schemeClr val="accent1">
              <a:lumMod val="50000"/>
            </a:schemeClr>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EC30EE5-49B5-475D-9358-762F6EF345D1}"/>
              </a:ext>
            </a:extLst>
          </p:cNvPr>
          <p:cNvSpPr txBox="1"/>
          <p:nvPr/>
        </p:nvSpPr>
        <p:spPr>
          <a:xfrm>
            <a:off x="8599685" y="1035213"/>
            <a:ext cx="2949784" cy="1631216"/>
          </a:xfrm>
          <a:prstGeom prst="rect">
            <a:avLst/>
          </a:prstGeom>
          <a:noFill/>
        </p:spPr>
        <p:txBody>
          <a:bodyPr wrap="square" rtlCol="0">
            <a:spAutoFit/>
          </a:bodyPr>
          <a:lstStyle/>
          <a:p>
            <a:pPr algn="ctr"/>
            <a:r>
              <a:rPr lang="en-GB" sz="2000" b="1" dirty="0">
                <a:solidFill>
                  <a:schemeClr val="bg1"/>
                </a:solidFill>
              </a:rPr>
              <a:t>The </a:t>
            </a:r>
            <a:r>
              <a:rPr lang="en-GB" sz="2000" b="1" dirty="0">
                <a:solidFill>
                  <a:srgbClr val="FA6500"/>
                </a:solidFill>
              </a:rPr>
              <a:t>–s </a:t>
            </a:r>
            <a:r>
              <a:rPr lang="en-GB" sz="2000" b="1" dirty="0">
                <a:solidFill>
                  <a:schemeClr val="bg1"/>
                </a:solidFill>
              </a:rPr>
              <a:t>on the end of the noun is usually not pronounced in French - it is a silent final consonant (SFC).</a:t>
            </a:r>
          </a:p>
        </p:txBody>
      </p:sp>
    </p:spTree>
    <p:extLst>
      <p:ext uri="{BB962C8B-B14F-4D97-AF65-F5344CB8AC3E}">
        <p14:creationId xmlns:p14="http://schemas.microsoft.com/office/powerpoint/2010/main" val="34165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wheel(1)">
                                      <p:cBhvr>
                                        <p:cTn id="13" dur="2000"/>
                                        <p:tgtEl>
                                          <p:spTgt spid="22">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21" presetClass="entr" presetSubtype="1" fill="hold"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heel(1)">
                                      <p:cBhvr>
                                        <p:cTn id="18" dur="20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wheel(1)">
                                      <p:cBhvr>
                                        <p:cTn id="25" dur="2000"/>
                                        <p:tgtEl>
                                          <p:spTgt spid="19">
                                            <p:txEl>
                                              <p:pRg st="0" end="0"/>
                                            </p:tx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21" presetClass="entr" presetSubtype="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heel(1)">
                                      <p:cBhvr>
                                        <p:cTn id="30" dur="2000"/>
                                        <p:tgtEl>
                                          <p:spTgt spid="21">
                                            <p:txEl>
                                              <p:pRg st="0" end="0"/>
                                            </p:txEl>
                                          </p:spTgt>
                                        </p:tgtEl>
                                      </p:cBhvr>
                                    </p:animEffect>
                                  </p:childTnLst>
                                </p:cTn>
                              </p:par>
                            </p:childTnLst>
                          </p:cTn>
                        </p:par>
                        <p:par>
                          <p:cTn id="31" fill="hold">
                            <p:stCondLst>
                              <p:cond delay="2000"/>
                            </p:stCondLst>
                            <p:childTnLst>
                              <p:par>
                                <p:cTn id="32" presetID="1" presetClass="entr" presetSubtype="0" fill="hold" grpId="0" nodeType="afterEffect">
                                  <p:stCondLst>
                                    <p:cond delay="50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animBg="1"/>
      <p:bldP spid="11" grpId="1" animBg="1"/>
      <p:bldP spid="12" grpId="0" animBg="1"/>
      <p:bldP spid="12" grpId="1" animBg="1"/>
      <p:bldP spid="13" grpId="0"/>
      <p:bldP spid="13" grpId="1"/>
      <p:bldP spid="14" grpId="0"/>
      <p:bldP spid="15" grpId="0"/>
      <p:bldP spid="16" grpId="0"/>
      <p:bldP spid="17" grpId="0"/>
      <p:bldP spid="18" grpId="0"/>
      <p:bldP spid="23" grpId="0" animBg="1"/>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CE0FE2FF-321F-49B2-B0C8-A2F5EACA8935}"/>
              </a:ext>
            </a:extLst>
          </p:cNvPr>
          <p:cNvSpPr txBox="1"/>
          <p:nvPr/>
        </p:nvSpPr>
        <p:spPr>
          <a:xfrm>
            <a:off x="508456" y="1315651"/>
            <a:ext cx="11548189" cy="1077218"/>
          </a:xfrm>
          <a:prstGeom prst="rect">
            <a:avLst/>
          </a:prstGeom>
          <a:noFill/>
        </p:spPr>
        <p:txBody>
          <a:bodyPr wrap="square" rtlCol="0">
            <a:spAutoFit/>
          </a:bodyPr>
          <a:lstStyle/>
          <a:p>
            <a:r>
              <a:rPr lang="en-GB" sz="3200" dirty="0">
                <a:solidFill>
                  <a:schemeClr val="accent5">
                    <a:lumMod val="50000"/>
                  </a:schemeClr>
                </a:solidFill>
              </a:rPr>
              <a:t>To say how many of something there are, </a:t>
            </a:r>
          </a:p>
          <a:p>
            <a:r>
              <a:rPr lang="en-GB" sz="3200" dirty="0">
                <a:solidFill>
                  <a:schemeClr val="accent5">
                    <a:lumMod val="50000"/>
                  </a:schemeClr>
                </a:solidFill>
              </a:rPr>
              <a:t>use ‘</a:t>
            </a:r>
            <a:r>
              <a:rPr lang="fr-FR" sz="3200" dirty="0">
                <a:solidFill>
                  <a:schemeClr val="accent5">
                    <a:lumMod val="50000"/>
                  </a:schemeClr>
                </a:solidFill>
              </a:rPr>
              <a:t>il y a</a:t>
            </a:r>
            <a:r>
              <a:rPr lang="en-GB" sz="3200" dirty="0">
                <a:solidFill>
                  <a:schemeClr val="accent5">
                    <a:lumMod val="50000"/>
                  </a:schemeClr>
                </a:solidFill>
              </a:rPr>
              <a:t>’ + </a:t>
            </a:r>
            <a:r>
              <a:rPr lang="en-GB" sz="3200" dirty="0">
                <a:solidFill>
                  <a:srgbClr val="FA6500"/>
                </a:solidFill>
              </a:rPr>
              <a:t>number</a:t>
            </a:r>
            <a:r>
              <a:rPr lang="en-GB" sz="3200" dirty="0">
                <a:solidFill>
                  <a:srgbClr val="EE6000"/>
                </a:solidFill>
              </a:rPr>
              <a:t> </a:t>
            </a:r>
            <a:r>
              <a:rPr lang="en-GB" sz="3200" dirty="0">
                <a:solidFill>
                  <a:schemeClr val="accent5">
                    <a:lumMod val="50000"/>
                  </a:schemeClr>
                </a:solidFill>
              </a:rPr>
              <a:t>(or the plural article ‘</a:t>
            </a:r>
            <a:r>
              <a:rPr lang="en-GB" sz="3200" dirty="0">
                <a:solidFill>
                  <a:srgbClr val="FA6500"/>
                </a:solidFill>
              </a:rPr>
              <a:t>des</a:t>
            </a:r>
            <a:r>
              <a:rPr lang="en-GB" sz="3200" dirty="0">
                <a:solidFill>
                  <a:schemeClr val="accent1">
                    <a:lumMod val="50000"/>
                  </a:schemeClr>
                </a:solidFill>
              </a:rPr>
              <a:t>’</a:t>
            </a:r>
            <a:r>
              <a:rPr lang="en-GB" sz="3200" dirty="0">
                <a:solidFill>
                  <a:schemeClr val="accent5">
                    <a:lumMod val="50000"/>
                  </a:schemeClr>
                </a:solidFill>
              </a:rPr>
              <a:t> = some):</a:t>
            </a:r>
          </a:p>
        </p:txBody>
      </p:sp>
      <p:sp>
        <p:nvSpPr>
          <p:cNvPr id="10" name="TextBox 9">
            <a:extLst>
              <a:ext uri="{FF2B5EF4-FFF2-40B4-BE49-F238E27FC236}">
                <a16:creationId xmlns:a16="http://schemas.microsoft.com/office/drawing/2014/main" id="{7A850780-8408-45F2-B129-9ADD0D6ED07A}"/>
              </a:ext>
            </a:extLst>
          </p:cNvPr>
          <p:cNvSpPr txBox="1"/>
          <p:nvPr/>
        </p:nvSpPr>
        <p:spPr>
          <a:xfrm>
            <a:off x="1173009" y="2670583"/>
            <a:ext cx="3199284" cy="584775"/>
          </a:xfrm>
          <a:prstGeom prst="rect">
            <a:avLst/>
          </a:prstGeom>
          <a:noFill/>
        </p:spPr>
        <p:txBody>
          <a:bodyPr wrap="square" rtlCol="0">
            <a:spAutoFit/>
          </a:bodyPr>
          <a:lstStyle/>
          <a:p>
            <a:r>
              <a:rPr lang="fr-FR" sz="3200" b="1" dirty="0">
                <a:solidFill>
                  <a:schemeClr val="accent5">
                    <a:lumMod val="50000"/>
                  </a:schemeClr>
                </a:solidFill>
              </a:rPr>
              <a:t>il y a </a:t>
            </a:r>
            <a:r>
              <a:rPr lang="fr-FR" sz="3200" b="1" dirty="0">
                <a:solidFill>
                  <a:srgbClr val="FA6500"/>
                </a:solidFill>
              </a:rPr>
              <a:t>deux</a:t>
            </a:r>
            <a:r>
              <a:rPr lang="fr-FR" sz="3200" b="1" dirty="0">
                <a:solidFill>
                  <a:schemeClr val="accent4">
                    <a:lumMod val="75000"/>
                  </a:schemeClr>
                </a:solidFill>
              </a:rPr>
              <a:t> </a:t>
            </a:r>
            <a:r>
              <a:rPr lang="fr-FR" sz="3200" b="1" dirty="0">
                <a:solidFill>
                  <a:srgbClr val="002060"/>
                </a:solidFill>
              </a:rPr>
              <a:t>livre</a:t>
            </a:r>
            <a:endParaRPr lang="fr-FR" sz="3200" b="1" dirty="0">
              <a:solidFill>
                <a:srgbClr val="FF0000"/>
              </a:solidFill>
            </a:endParaRPr>
          </a:p>
        </p:txBody>
      </p:sp>
      <p:sp>
        <p:nvSpPr>
          <p:cNvPr id="11" name="TextBox 10">
            <a:extLst>
              <a:ext uri="{FF2B5EF4-FFF2-40B4-BE49-F238E27FC236}">
                <a16:creationId xmlns:a16="http://schemas.microsoft.com/office/drawing/2014/main" id="{0D6FAE75-F693-4E9D-B111-0C35D72E1C65}"/>
              </a:ext>
            </a:extLst>
          </p:cNvPr>
          <p:cNvSpPr txBox="1"/>
          <p:nvPr/>
        </p:nvSpPr>
        <p:spPr>
          <a:xfrm>
            <a:off x="1142241" y="3840132"/>
            <a:ext cx="3961284" cy="584775"/>
          </a:xfrm>
          <a:prstGeom prst="rect">
            <a:avLst/>
          </a:prstGeom>
          <a:noFill/>
        </p:spPr>
        <p:txBody>
          <a:bodyPr wrap="square" rtlCol="0">
            <a:spAutoFit/>
          </a:bodyPr>
          <a:lstStyle/>
          <a:p>
            <a:r>
              <a:rPr lang="fr-FR" sz="3200" b="1" dirty="0">
                <a:solidFill>
                  <a:schemeClr val="accent5">
                    <a:lumMod val="50000"/>
                  </a:schemeClr>
                </a:solidFill>
              </a:rPr>
              <a:t>il y a </a:t>
            </a:r>
            <a:r>
              <a:rPr lang="fr-FR" sz="3200" b="1" dirty="0">
                <a:solidFill>
                  <a:srgbClr val="FA6500"/>
                </a:solidFill>
              </a:rPr>
              <a:t>trois</a:t>
            </a:r>
            <a:r>
              <a:rPr lang="fr-FR" sz="3200" b="1" dirty="0">
                <a:solidFill>
                  <a:schemeClr val="accent5">
                    <a:lumMod val="50000"/>
                  </a:schemeClr>
                </a:solidFill>
              </a:rPr>
              <a:t> maison</a:t>
            </a:r>
            <a:endParaRPr lang="fr-FR" sz="3200" b="1" dirty="0">
              <a:solidFill>
                <a:srgbClr val="FF0000"/>
              </a:solidFill>
            </a:endParaRPr>
          </a:p>
        </p:txBody>
      </p:sp>
      <p:sp>
        <p:nvSpPr>
          <p:cNvPr id="12" name="TextBox 11">
            <a:extLst>
              <a:ext uri="{FF2B5EF4-FFF2-40B4-BE49-F238E27FC236}">
                <a16:creationId xmlns:a16="http://schemas.microsoft.com/office/drawing/2014/main" id="{6EBD40AE-1223-4419-91DE-9D2708EB9F0D}"/>
              </a:ext>
            </a:extLst>
          </p:cNvPr>
          <p:cNvSpPr txBox="1"/>
          <p:nvPr/>
        </p:nvSpPr>
        <p:spPr>
          <a:xfrm>
            <a:off x="6674853" y="2671159"/>
            <a:ext cx="4132806" cy="584775"/>
          </a:xfrm>
          <a:prstGeom prst="rect">
            <a:avLst/>
          </a:prstGeom>
          <a:noFill/>
        </p:spPr>
        <p:txBody>
          <a:bodyPr wrap="square" rtlCol="0">
            <a:spAutoFit/>
          </a:bodyPr>
          <a:lstStyle/>
          <a:p>
            <a:r>
              <a:rPr lang="en-GB" sz="3200" b="1" dirty="0">
                <a:solidFill>
                  <a:schemeClr val="accent5">
                    <a:lumMod val="50000"/>
                  </a:schemeClr>
                </a:solidFill>
              </a:rPr>
              <a:t>there are </a:t>
            </a:r>
            <a:r>
              <a:rPr lang="en-GB" sz="3200" b="1" dirty="0">
                <a:solidFill>
                  <a:srgbClr val="FA6500"/>
                </a:solidFill>
              </a:rPr>
              <a:t>two</a:t>
            </a:r>
            <a:r>
              <a:rPr lang="en-GB" sz="3200" b="1" dirty="0">
                <a:solidFill>
                  <a:schemeClr val="accent5">
                    <a:lumMod val="50000"/>
                  </a:schemeClr>
                </a:solidFill>
              </a:rPr>
              <a:t> book</a:t>
            </a:r>
            <a:endParaRPr lang="en-GB" sz="4000" b="1" dirty="0">
              <a:solidFill>
                <a:srgbClr val="FF0000"/>
              </a:solidFill>
            </a:endParaRPr>
          </a:p>
        </p:txBody>
      </p:sp>
      <p:sp>
        <p:nvSpPr>
          <p:cNvPr id="13" name="TextBox 12">
            <a:extLst>
              <a:ext uri="{FF2B5EF4-FFF2-40B4-BE49-F238E27FC236}">
                <a16:creationId xmlns:a16="http://schemas.microsoft.com/office/drawing/2014/main" id="{737419B8-ABB0-4F22-9392-12855D0129CB}"/>
              </a:ext>
            </a:extLst>
          </p:cNvPr>
          <p:cNvSpPr txBox="1"/>
          <p:nvPr/>
        </p:nvSpPr>
        <p:spPr>
          <a:xfrm>
            <a:off x="6689540" y="3840132"/>
            <a:ext cx="4724574" cy="584775"/>
          </a:xfrm>
          <a:prstGeom prst="rect">
            <a:avLst/>
          </a:prstGeom>
          <a:noFill/>
        </p:spPr>
        <p:txBody>
          <a:bodyPr wrap="square" rtlCol="0">
            <a:spAutoFit/>
          </a:bodyPr>
          <a:lstStyle/>
          <a:p>
            <a:r>
              <a:rPr lang="en-GB" sz="3200" b="1" dirty="0">
                <a:solidFill>
                  <a:schemeClr val="accent5">
                    <a:lumMod val="50000"/>
                  </a:schemeClr>
                </a:solidFill>
              </a:rPr>
              <a:t>there are </a:t>
            </a:r>
            <a:r>
              <a:rPr lang="en-GB" sz="3200" b="1" dirty="0">
                <a:solidFill>
                  <a:srgbClr val="FA6500"/>
                </a:solidFill>
              </a:rPr>
              <a:t>three</a:t>
            </a:r>
            <a:r>
              <a:rPr lang="en-GB" sz="3200" b="1" dirty="0">
                <a:solidFill>
                  <a:schemeClr val="accent5">
                    <a:lumMod val="50000"/>
                  </a:schemeClr>
                </a:solidFill>
              </a:rPr>
              <a:t> house</a:t>
            </a:r>
            <a:endParaRPr lang="en-GB" sz="4000" b="1" dirty="0">
              <a:solidFill>
                <a:srgbClr val="FF0000"/>
              </a:solidFill>
            </a:endParaRPr>
          </a:p>
        </p:txBody>
      </p:sp>
      <p:sp>
        <p:nvSpPr>
          <p:cNvPr id="14" name="TextBox 13">
            <a:extLst>
              <a:ext uri="{FF2B5EF4-FFF2-40B4-BE49-F238E27FC236}">
                <a16:creationId xmlns:a16="http://schemas.microsoft.com/office/drawing/2014/main" id="{CB6069EB-EB65-47F1-8888-3B691E7FAB43}"/>
              </a:ext>
            </a:extLst>
          </p:cNvPr>
          <p:cNvSpPr txBox="1"/>
          <p:nvPr/>
        </p:nvSpPr>
        <p:spPr>
          <a:xfrm>
            <a:off x="4537540" y="3832794"/>
            <a:ext cx="537410" cy="592111"/>
          </a:xfrm>
          <a:prstGeom prst="rect">
            <a:avLst/>
          </a:prstGeom>
          <a:noFill/>
        </p:spPr>
        <p:txBody>
          <a:bodyPr wrap="square" rtlCol="0">
            <a:spAutoFit/>
          </a:bodyPr>
          <a:lstStyle/>
          <a:p>
            <a:r>
              <a:rPr lang="en-GB" sz="3200" b="1" dirty="0">
                <a:solidFill>
                  <a:srgbClr val="FA6500"/>
                </a:solidFill>
              </a:rPr>
              <a:t>s</a:t>
            </a:r>
          </a:p>
        </p:txBody>
      </p:sp>
      <p:sp>
        <p:nvSpPr>
          <p:cNvPr id="15" name="TextBox 14">
            <a:extLst>
              <a:ext uri="{FF2B5EF4-FFF2-40B4-BE49-F238E27FC236}">
                <a16:creationId xmlns:a16="http://schemas.microsoft.com/office/drawing/2014/main" id="{5D05FC79-DE47-4418-B7A1-EB78065B3EE4}"/>
              </a:ext>
            </a:extLst>
          </p:cNvPr>
          <p:cNvSpPr txBox="1"/>
          <p:nvPr/>
        </p:nvSpPr>
        <p:spPr>
          <a:xfrm>
            <a:off x="10434270" y="2671159"/>
            <a:ext cx="373389" cy="599746"/>
          </a:xfrm>
          <a:prstGeom prst="rect">
            <a:avLst/>
          </a:prstGeom>
          <a:noFill/>
        </p:spPr>
        <p:txBody>
          <a:bodyPr wrap="square" rtlCol="0">
            <a:spAutoFit/>
          </a:bodyPr>
          <a:lstStyle/>
          <a:p>
            <a:r>
              <a:rPr lang="en-GB" sz="3200" b="1" dirty="0">
                <a:solidFill>
                  <a:srgbClr val="FA6500"/>
                </a:solidFill>
              </a:rPr>
              <a:t>s</a:t>
            </a:r>
          </a:p>
        </p:txBody>
      </p:sp>
      <p:sp>
        <p:nvSpPr>
          <p:cNvPr id="16" name="TextBox 15">
            <a:extLst>
              <a:ext uri="{FF2B5EF4-FFF2-40B4-BE49-F238E27FC236}">
                <a16:creationId xmlns:a16="http://schemas.microsoft.com/office/drawing/2014/main" id="{887FFDA9-A070-4912-84BF-19BA23D05517}"/>
              </a:ext>
            </a:extLst>
          </p:cNvPr>
          <p:cNvSpPr txBox="1"/>
          <p:nvPr/>
        </p:nvSpPr>
        <p:spPr>
          <a:xfrm>
            <a:off x="10930057" y="3840130"/>
            <a:ext cx="269934" cy="584775"/>
          </a:xfrm>
          <a:prstGeom prst="rect">
            <a:avLst/>
          </a:prstGeom>
          <a:noFill/>
        </p:spPr>
        <p:txBody>
          <a:bodyPr wrap="square" rtlCol="0">
            <a:spAutoFit/>
          </a:bodyPr>
          <a:lstStyle/>
          <a:p>
            <a:r>
              <a:rPr lang="en-GB" sz="3200" b="1" dirty="0">
                <a:solidFill>
                  <a:srgbClr val="FA6500"/>
                </a:solidFill>
              </a:rPr>
              <a:t>s</a:t>
            </a:r>
          </a:p>
        </p:txBody>
      </p:sp>
      <p:sp>
        <p:nvSpPr>
          <p:cNvPr id="17" name="TextBox 16">
            <a:extLst>
              <a:ext uri="{FF2B5EF4-FFF2-40B4-BE49-F238E27FC236}">
                <a16:creationId xmlns:a16="http://schemas.microsoft.com/office/drawing/2014/main" id="{7221F280-71BF-4C62-8507-33E68AB63059}"/>
              </a:ext>
            </a:extLst>
          </p:cNvPr>
          <p:cNvSpPr txBox="1"/>
          <p:nvPr/>
        </p:nvSpPr>
        <p:spPr>
          <a:xfrm>
            <a:off x="4161126" y="2669613"/>
            <a:ext cx="269934" cy="584775"/>
          </a:xfrm>
          <a:prstGeom prst="rect">
            <a:avLst/>
          </a:prstGeom>
          <a:noFill/>
        </p:spPr>
        <p:txBody>
          <a:bodyPr wrap="square" rtlCol="0">
            <a:spAutoFit/>
          </a:bodyPr>
          <a:lstStyle/>
          <a:p>
            <a:r>
              <a:rPr lang="en-GB" sz="3200" b="1" dirty="0">
                <a:solidFill>
                  <a:srgbClr val="FA6500"/>
                </a:solidFill>
              </a:rPr>
              <a:t>s</a:t>
            </a:r>
          </a:p>
        </p:txBody>
      </p:sp>
      <p:sp>
        <p:nvSpPr>
          <p:cNvPr id="18" name="TextBox 17">
            <a:extLst>
              <a:ext uri="{FF2B5EF4-FFF2-40B4-BE49-F238E27FC236}">
                <a16:creationId xmlns:a16="http://schemas.microsoft.com/office/drawing/2014/main" id="{4D51FB82-C22C-4391-82B1-9210DE2E61E7}"/>
              </a:ext>
            </a:extLst>
          </p:cNvPr>
          <p:cNvSpPr txBox="1"/>
          <p:nvPr/>
        </p:nvSpPr>
        <p:spPr>
          <a:xfrm>
            <a:off x="1173009" y="5098206"/>
            <a:ext cx="3961284" cy="584775"/>
          </a:xfrm>
          <a:prstGeom prst="rect">
            <a:avLst/>
          </a:prstGeom>
          <a:noFill/>
        </p:spPr>
        <p:txBody>
          <a:bodyPr wrap="square" rtlCol="0">
            <a:spAutoFit/>
          </a:bodyPr>
          <a:lstStyle/>
          <a:p>
            <a:r>
              <a:rPr lang="fr-FR" sz="3200" b="1" dirty="0">
                <a:solidFill>
                  <a:schemeClr val="accent5">
                    <a:lumMod val="50000"/>
                  </a:schemeClr>
                </a:solidFill>
              </a:rPr>
              <a:t>il y a </a:t>
            </a:r>
            <a:r>
              <a:rPr lang="fr-FR" sz="3200" b="1" dirty="0">
                <a:solidFill>
                  <a:srgbClr val="FA6500"/>
                </a:solidFill>
              </a:rPr>
              <a:t>des</a:t>
            </a:r>
            <a:r>
              <a:rPr lang="fr-FR" sz="3200" b="1" dirty="0">
                <a:solidFill>
                  <a:schemeClr val="accent5">
                    <a:lumMod val="50000"/>
                  </a:schemeClr>
                </a:solidFill>
              </a:rPr>
              <a:t> voiture</a:t>
            </a:r>
            <a:endParaRPr lang="fr-FR" sz="3200" b="1" dirty="0">
              <a:solidFill>
                <a:srgbClr val="FF0000"/>
              </a:solidFill>
            </a:endParaRPr>
          </a:p>
        </p:txBody>
      </p:sp>
      <p:sp>
        <p:nvSpPr>
          <p:cNvPr id="19" name="TextBox 18">
            <a:extLst>
              <a:ext uri="{FF2B5EF4-FFF2-40B4-BE49-F238E27FC236}">
                <a16:creationId xmlns:a16="http://schemas.microsoft.com/office/drawing/2014/main" id="{20F711BA-E232-4CF8-8E3E-F05C7E718AD0}"/>
              </a:ext>
            </a:extLst>
          </p:cNvPr>
          <p:cNvSpPr txBox="1"/>
          <p:nvPr/>
        </p:nvSpPr>
        <p:spPr>
          <a:xfrm>
            <a:off x="6675501" y="5084478"/>
            <a:ext cx="4724574" cy="584775"/>
          </a:xfrm>
          <a:prstGeom prst="rect">
            <a:avLst/>
          </a:prstGeom>
          <a:noFill/>
        </p:spPr>
        <p:txBody>
          <a:bodyPr wrap="square" rtlCol="0">
            <a:spAutoFit/>
          </a:bodyPr>
          <a:lstStyle/>
          <a:p>
            <a:r>
              <a:rPr lang="en-GB" sz="3200" b="1" dirty="0">
                <a:solidFill>
                  <a:schemeClr val="accent5">
                    <a:lumMod val="50000"/>
                  </a:schemeClr>
                </a:solidFill>
              </a:rPr>
              <a:t>there </a:t>
            </a:r>
            <a:r>
              <a:rPr lang="en-GB" sz="3200" b="1" dirty="0">
                <a:solidFill>
                  <a:srgbClr val="FA6500"/>
                </a:solidFill>
              </a:rPr>
              <a:t>are (some) </a:t>
            </a:r>
            <a:r>
              <a:rPr lang="en-GB" sz="3200" b="1" dirty="0">
                <a:solidFill>
                  <a:schemeClr val="accent5">
                    <a:lumMod val="50000"/>
                  </a:schemeClr>
                </a:solidFill>
              </a:rPr>
              <a:t>car</a:t>
            </a:r>
            <a:endParaRPr lang="en-GB" sz="4000" b="1" dirty="0">
              <a:solidFill>
                <a:schemeClr val="accent5">
                  <a:lumMod val="50000"/>
                </a:schemeClr>
              </a:solidFill>
            </a:endParaRPr>
          </a:p>
        </p:txBody>
      </p:sp>
      <p:sp>
        <p:nvSpPr>
          <p:cNvPr id="20" name="TextBox 19">
            <a:extLst>
              <a:ext uri="{FF2B5EF4-FFF2-40B4-BE49-F238E27FC236}">
                <a16:creationId xmlns:a16="http://schemas.microsoft.com/office/drawing/2014/main" id="{82C5D94E-0A0C-4CA2-87F2-95D5E92C9379}"/>
              </a:ext>
            </a:extLst>
          </p:cNvPr>
          <p:cNvSpPr txBox="1"/>
          <p:nvPr/>
        </p:nvSpPr>
        <p:spPr>
          <a:xfrm>
            <a:off x="4372293" y="5098204"/>
            <a:ext cx="623201" cy="584775"/>
          </a:xfrm>
          <a:prstGeom prst="rect">
            <a:avLst/>
          </a:prstGeom>
          <a:noFill/>
        </p:spPr>
        <p:txBody>
          <a:bodyPr wrap="square" rtlCol="0">
            <a:spAutoFit/>
          </a:bodyPr>
          <a:lstStyle/>
          <a:p>
            <a:r>
              <a:rPr lang="en-GB" sz="3200" b="1" dirty="0">
                <a:solidFill>
                  <a:srgbClr val="FA6500"/>
                </a:solidFill>
              </a:rPr>
              <a:t>s</a:t>
            </a:r>
          </a:p>
        </p:txBody>
      </p:sp>
      <p:sp>
        <p:nvSpPr>
          <p:cNvPr id="21" name="TextBox 20">
            <a:extLst>
              <a:ext uri="{FF2B5EF4-FFF2-40B4-BE49-F238E27FC236}">
                <a16:creationId xmlns:a16="http://schemas.microsoft.com/office/drawing/2014/main" id="{B3676A61-C552-4E29-B746-E4A3BADFAC10}"/>
              </a:ext>
            </a:extLst>
          </p:cNvPr>
          <p:cNvSpPr txBox="1"/>
          <p:nvPr/>
        </p:nvSpPr>
        <p:spPr>
          <a:xfrm rot="10800000" flipV="1">
            <a:off x="10733228" y="5084476"/>
            <a:ext cx="571525" cy="584775"/>
          </a:xfrm>
          <a:prstGeom prst="rect">
            <a:avLst/>
          </a:prstGeom>
          <a:noFill/>
        </p:spPr>
        <p:txBody>
          <a:bodyPr wrap="square" rtlCol="0">
            <a:spAutoFit/>
          </a:bodyPr>
          <a:lstStyle/>
          <a:p>
            <a:r>
              <a:rPr lang="en-GB" sz="3200" b="1" dirty="0">
                <a:solidFill>
                  <a:srgbClr val="FA6500"/>
                </a:solidFill>
              </a:rPr>
              <a:t>s</a:t>
            </a:r>
          </a:p>
        </p:txBody>
      </p:sp>
    </p:spTree>
    <p:extLst>
      <p:ext uri="{BB962C8B-B14F-4D97-AF65-F5344CB8AC3E}">
        <p14:creationId xmlns:p14="http://schemas.microsoft.com/office/powerpoint/2010/main" val="312737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wheel(1)">
                                      <p:cBhvr>
                                        <p:cTn id="13" dur="2000"/>
                                        <p:tgtEl>
                                          <p:spTgt spid="17">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21" presetClass="entr" presetSubtype="1"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heel(1)">
                                      <p:cBhvr>
                                        <p:cTn id="18" dur="20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heel(1)">
                                      <p:cBhvr>
                                        <p:cTn id="25" dur="2000"/>
                                        <p:tgtEl>
                                          <p:spTgt spid="14">
                                            <p:txEl>
                                              <p:pRg st="0" end="0"/>
                                            </p:tx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21" presetClass="entr" presetSubtype="1" fill="hold"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heel(1)">
                                      <p:cBhvr>
                                        <p:cTn id="30" dur="20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21" presetClass="entr" presetSubtype="1" fill="hold"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wheel(1)">
                                      <p:cBhvr>
                                        <p:cTn id="39" dur="2000"/>
                                        <p:tgtEl>
                                          <p:spTgt spid="20">
                                            <p:txEl>
                                              <p:pRg st="0" end="0"/>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wheel(1)">
                                      <p:cBhvr>
                                        <p:cTn id="42"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8" grpId="0"/>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9" name="Table 8">
            <a:extLst>
              <a:ext uri="{FF2B5EF4-FFF2-40B4-BE49-F238E27FC236}">
                <a16:creationId xmlns:a16="http://schemas.microsoft.com/office/drawing/2014/main" id="{8E884B6E-6B6E-469B-9A2E-93667D290EFD}"/>
              </a:ext>
            </a:extLst>
          </p:cNvPr>
          <p:cNvGraphicFramePr>
            <a:graphicFrameLocks noGrp="1"/>
          </p:cNvGraphicFramePr>
          <p:nvPr>
            <p:extLst>
              <p:ext uri="{D42A27DB-BD31-4B8C-83A1-F6EECF244321}">
                <p14:modId xmlns:p14="http://schemas.microsoft.com/office/powerpoint/2010/main" val="688886567"/>
              </p:ext>
            </p:extLst>
          </p:nvPr>
        </p:nvGraphicFramePr>
        <p:xfrm>
          <a:off x="2149475" y="1696632"/>
          <a:ext cx="8128000" cy="444320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681812">
                <a:tc>
                  <a:txBody>
                    <a:bodyPr/>
                    <a:lstStyle/>
                    <a:p>
                      <a:pPr algn="ctr"/>
                      <a:r>
                        <a:rPr lang="en-GB" sz="2000" b="1" dirty="0">
                          <a:solidFill>
                            <a:schemeClr val="accent5">
                              <a:lumMod val="50000"/>
                            </a:schemeClr>
                          </a:solidFill>
                        </a:rPr>
                        <a:t>one thing (‘a’/’an’) – UN / UNE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more than one (‘some’) - 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70174">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29AF89BC-769D-496D-ABE8-BC563652FDA9}"/>
              </a:ext>
            </a:extLst>
          </p:cNvPr>
          <p:cNvSpPr txBox="1"/>
          <p:nvPr/>
        </p:nvSpPr>
        <p:spPr>
          <a:xfrm>
            <a:off x="3284260" y="2354389"/>
            <a:ext cx="2971800" cy="461665"/>
          </a:xfrm>
          <a:prstGeom prst="rect">
            <a:avLst/>
          </a:prstGeom>
          <a:noFill/>
        </p:spPr>
        <p:txBody>
          <a:bodyPr wrap="square" rtlCol="0">
            <a:spAutoFit/>
          </a:bodyPr>
          <a:lstStyle/>
          <a:p>
            <a:r>
              <a:rPr lang="en-GB" sz="2400" dirty="0">
                <a:solidFill>
                  <a:schemeClr val="accent5">
                    <a:lumMod val="50000"/>
                  </a:schemeClr>
                </a:solidFill>
              </a:rPr>
              <a:t>computer</a:t>
            </a:r>
          </a:p>
        </p:txBody>
      </p:sp>
      <p:sp>
        <p:nvSpPr>
          <p:cNvPr id="11" name="TextBox 10">
            <a:extLst>
              <a:ext uri="{FF2B5EF4-FFF2-40B4-BE49-F238E27FC236}">
                <a16:creationId xmlns:a16="http://schemas.microsoft.com/office/drawing/2014/main" id="{13CE6ADC-192B-4F54-AC18-E6E23FC588D0}"/>
              </a:ext>
            </a:extLst>
          </p:cNvPr>
          <p:cNvSpPr txBox="1"/>
          <p:nvPr/>
        </p:nvSpPr>
        <p:spPr>
          <a:xfrm>
            <a:off x="7583927" y="2874445"/>
            <a:ext cx="2971800" cy="461665"/>
          </a:xfrm>
          <a:prstGeom prst="rect">
            <a:avLst/>
          </a:prstGeom>
          <a:noFill/>
        </p:spPr>
        <p:txBody>
          <a:bodyPr wrap="square" rtlCol="0">
            <a:spAutoFit/>
          </a:bodyPr>
          <a:lstStyle/>
          <a:p>
            <a:r>
              <a:rPr lang="en-GB" sz="2400" dirty="0">
                <a:solidFill>
                  <a:schemeClr val="accent5">
                    <a:lumMod val="50000"/>
                  </a:schemeClr>
                </a:solidFill>
              </a:rPr>
              <a:t>houses</a:t>
            </a:r>
          </a:p>
        </p:txBody>
      </p:sp>
      <p:sp>
        <p:nvSpPr>
          <p:cNvPr id="12" name="TextBox 11">
            <a:extLst>
              <a:ext uri="{FF2B5EF4-FFF2-40B4-BE49-F238E27FC236}">
                <a16:creationId xmlns:a16="http://schemas.microsoft.com/office/drawing/2014/main" id="{A4DBEC11-D7DB-42A3-9C52-CF3AF503CE29}"/>
              </a:ext>
            </a:extLst>
          </p:cNvPr>
          <p:cNvSpPr txBox="1"/>
          <p:nvPr/>
        </p:nvSpPr>
        <p:spPr>
          <a:xfrm>
            <a:off x="3777371" y="3320088"/>
            <a:ext cx="2971800" cy="461665"/>
          </a:xfrm>
          <a:prstGeom prst="rect">
            <a:avLst/>
          </a:prstGeom>
          <a:noFill/>
        </p:spPr>
        <p:txBody>
          <a:bodyPr wrap="square" rtlCol="0">
            <a:spAutoFit/>
          </a:bodyPr>
          <a:lstStyle/>
          <a:p>
            <a:r>
              <a:rPr lang="en-GB" sz="2400" dirty="0">
                <a:solidFill>
                  <a:schemeClr val="accent5">
                    <a:lumMod val="50000"/>
                  </a:schemeClr>
                </a:solidFill>
              </a:rPr>
              <a:t>car</a:t>
            </a:r>
          </a:p>
        </p:txBody>
      </p:sp>
      <p:sp>
        <p:nvSpPr>
          <p:cNvPr id="13" name="TextBox 12">
            <a:extLst>
              <a:ext uri="{FF2B5EF4-FFF2-40B4-BE49-F238E27FC236}">
                <a16:creationId xmlns:a16="http://schemas.microsoft.com/office/drawing/2014/main" id="{EDD0C646-26FC-49A8-A254-E5F25776597E}"/>
              </a:ext>
            </a:extLst>
          </p:cNvPr>
          <p:cNvSpPr txBox="1"/>
          <p:nvPr/>
        </p:nvSpPr>
        <p:spPr>
          <a:xfrm>
            <a:off x="3777371" y="3781753"/>
            <a:ext cx="2971800" cy="461665"/>
          </a:xfrm>
          <a:prstGeom prst="rect">
            <a:avLst/>
          </a:prstGeom>
          <a:noFill/>
        </p:spPr>
        <p:txBody>
          <a:bodyPr wrap="square" rtlCol="0">
            <a:spAutoFit/>
          </a:bodyPr>
          <a:lstStyle/>
          <a:p>
            <a:r>
              <a:rPr lang="en-GB" sz="2400" dirty="0">
                <a:solidFill>
                  <a:schemeClr val="accent5">
                    <a:lumMod val="50000"/>
                  </a:schemeClr>
                </a:solidFill>
              </a:rPr>
              <a:t>boy</a:t>
            </a:r>
          </a:p>
        </p:txBody>
      </p:sp>
      <p:sp>
        <p:nvSpPr>
          <p:cNvPr id="14" name="TextBox 13">
            <a:extLst>
              <a:ext uri="{FF2B5EF4-FFF2-40B4-BE49-F238E27FC236}">
                <a16:creationId xmlns:a16="http://schemas.microsoft.com/office/drawing/2014/main" id="{7B278ABA-CBD4-431D-8F23-33282844ED07}"/>
              </a:ext>
            </a:extLst>
          </p:cNvPr>
          <p:cNvSpPr txBox="1"/>
          <p:nvPr/>
        </p:nvSpPr>
        <p:spPr>
          <a:xfrm>
            <a:off x="7625096" y="4301672"/>
            <a:ext cx="2971800" cy="461665"/>
          </a:xfrm>
          <a:prstGeom prst="rect">
            <a:avLst/>
          </a:prstGeom>
          <a:noFill/>
        </p:spPr>
        <p:txBody>
          <a:bodyPr wrap="square" rtlCol="0">
            <a:spAutoFit/>
          </a:bodyPr>
          <a:lstStyle/>
          <a:p>
            <a:r>
              <a:rPr lang="en-GB" sz="2400" dirty="0">
                <a:solidFill>
                  <a:schemeClr val="accent5">
                    <a:lumMod val="50000"/>
                  </a:schemeClr>
                </a:solidFill>
              </a:rPr>
              <a:t>shops</a:t>
            </a:r>
          </a:p>
        </p:txBody>
      </p:sp>
      <p:sp>
        <p:nvSpPr>
          <p:cNvPr id="15" name="TextBox 14">
            <a:extLst>
              <a:ext uri="{FF2B5EF4-FFF2-40B4-BE49-F238E27FC236}">
                <a16:creationId xmlns:a16="http://schemas.microsoft.com/office/drawing/2014/main" id="{5C528A31-0734-40F1-BA28-9841D068C489}"/>
              </a:ext>
            </a:extLst>
          </p:cNvPr>
          <p:cNvSpPr txBox="1"/>
          <p:nvPr/>
        </p:nvSpPr>
        <p:spPr>
          <a:xfrm>
            <a:off x="7493985" y="4798735"/>
            <a:ext cx="2747211" cy="457200"/>
          </a:xfrm>
          <a:prstGeom prst="rect">
            <a:avLst/>
          </a:prstGeom>
          <a:noFill/>
        </p:spPr>
        <p:txBody>
          <a:bodyPr wrap="square" rtlCol="0">
            <a:spAutoFit/>
          </a:bodyPr>
          <a:lstStyle/>
          <a:p>
            <a:r>
              <a:rPr lang="en-GB" sz="2400" dirty="0">
                <a:solidFill>
                  <a:schemeClr val="accent5">
                    <a:lumMod val="50000"/>
                  </a:schemeClr>
                </a:solidFill>
              </a:rPr>
              <a:t>machines</a:t>
            </a:r>
          </a:p>
        </p:txBody>
      </p:sp>
      <p:sp>
        <p:nvSpPr>
          <p:cNvPr id="16" name="TextBox 15">
            <a:extLst>
              <a:ext uri="{FF2B5EF4-FFF2-40B4-BE49-F238E27FC236}">
                <a16:creationId xmlns:a16="http://schemas.microsoft.com/office/drawing/2014/main" id="{651A1956-8AC6-4BC7-A5B9-BB02575DFB59}"/>
              </a:ext>
            </a:extLst>
          </p:cNvPr>
          <p:cNvSpPr txBox="1"/>
          <p:nvPr/>
        </p:nvSpPr>
        <p:spPr>
          <a:xfrm>
            <a:off x="3561096" y="5209118"/>
            <a:ext cx="2971800" cy="461665"/>
          </a:xfrm>
          <a:prstGeom prst="rect">
            <a:avLst/>
          </a:prstGeom>
          <a:noFill/>
        </p:spPr>
        <p:txBody>
          <a:bodyPr wrap="square" rtlCol="0">
            <a:spAutoFit/>
          </a:bodyPr>
          <a:lstStyle/>
          <a:p>
            <a:r>
              <a:rPr lang="en-GB" sz="2400" dirty="0">
                <a:solidFill>
                  <a:schemeClr val="accent5">
                    <a:lumMod val="50000"/>
                  </a:schemeClr>
                </a:solidFill>
              </a:rPr>
              <a:t>person</a:t>
            </a:r>
          </a:p>
        </p:txBody>
      </p:sp>
      <p:sp>
        <p:nvSpPr>
          <p:cNvPr id="17" name="TextBox 16">
            <a:extLst>
              <a:ext uri="{FF2B5EF4-FFF2-40B4-BE49-F238E27FC236}">
                <a16:creationId xmlns:a16="http://schemas.microsoft.com/office/drawing/2014/main" id="{48E5D416-8E7F-470E-9307-89A4D82B7F07}"/>
              </a:ext>
            </a:extLst>
          </p:cNvPr>
          <p:cNvSpPr txBox="1"/>
          <p:nvPr/>
        </p:nvSpPr>
        <p:spPr>
          <a:xfrm>
            <a:off x="7786220" y="5649773"/>
            <a:ext cx="2971800" cy="461665"/>
          </a:xfrm>
          <a:prstGeom prst="rect">
            <a:avLst/>
          </a:prstGeom>
          <a:noFill/>
        </p:spPr>
        <p:txBody>
          <a:bodyPr wrap="square" rtlCol="0">
            <a:spAutoFit/>
          </a:bodyPr>
          <a:lstStyle/>
          <a:p>
            <a:r>
              <a:rPr lang="en-GB" sz="2400" dirty="0">
                <a:solidFill>
                  <a:schemeClr val="accent5">
                    <a:lumMod val="50000"/>
                  </a:schemeClr>
                </a:solidFill>
              </a:rPr>
              <a:t>girls</a:t>
            </a:r>
          </a:p>
        </p:txBody>
      </p:sp>
      <p:sp>
        <p:nvSpPr>
          <p:cNvPr id="41" name="Rectangle 40">
            <a:hlinkClick r:id="" action="ppaction://noaction">
              <a:snd r:embed="rId4" name="il y a un ordinateur.wav"/>
            </a:hlinkClick>
            <a:extLst>
              <a:ext uri="{FF2B5EF4-FFF2-40B4-BE49-F238E27FC236}">
                <a16:creationId xmlns:a16="http://schemas.microsoft.com/office/drawing/2014/main" id="{F17C5CB2-312B-4875-9CA8-08F5C61D42B6}"/>
              </a:ext>
            </a:extLst>
          </p:cNvPr>
          <p:cNvSpPr/>
          <p:nvPr/>
        </p:nvSpPr>
        <p:spPr>
          <a:xfrm>
            <a:off x="1630835" y="2412978"/>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3" name="Rectangle 42">
            <a:hlinkClick r:id="" action="ppaction://noaction">
              <a:snd r:embed="rId5" name="il y a des maisons.wav"/>
            </a:hlinkClick>
            <a:extLst>
              <a:ext uri="{FF2B5EF4-FFF2-40B4-BE49-F238E27FC236}">
                <a16:creationId xmlns:a16="http://schemas.microsoft.com/office/drawing/2014/main" id="{D6446439-368D-4D41-A7CA-DAC31BD2EE2F}"/>
              </a:ext>
            </a:extLst>
          </p:cNvPr>
          <p:cNvSpPr/>
          <p:nvPr/>
        </p:nvSpPr>
        <p:spPr>
          <a:xfrm>
            <a:off x="1622395" y="2873402"/>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45" name="Rectangle 44">
            <a:hlinkClick r:id="" action="ppaction://noaction">
              <a:snd r:embed="rId6" name="il y a une voiture.wav"/>
            </a:hlinkClick>
            <a:extLst>
              <a:ext uri="{FF2B5EF4-FFF2-40B4-BE49-F238E27FC236}">
                <a16:creationId xmlns:a16="http://schemas.microsoft.com/office/drawing/2014/main" id="{CE875716-55A6-49B5-88C9-DADD1ED56B56}"/>
              </a:ext>
            </a:extLst>
          </p:cNvPr>
          <p:cNvSpPr/>
          <p:nvPr/>
        </p:nvSpPr>
        <p:spPr>
          <a:xfrm>
            <a:off x="1624083" y="3333826"/>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7" name="Rectangle 46">
            <a:hlinkClick r:id="" action="ppaction://noaction">
              <a:snd r:embed="rId7" name="il y a un garcon.wav"/>
            </a:hlinkClick>
            <a:extLst>
              <a:ext uri="{FF2B5EF4-FFF2-40B4-BE49-F238E27FC236}">
                <a16:creationId xmlns:a16="http://schemas.microsoft.com/office/drawing/2014/main" id="{4B61FC23-E5BF-4C1F-8969-7200043DCC54}"/>
              </a:ext>
            </a:extLst>
          </p:cNvPr>
          <p:cNvSpPr/>
          <p:nvPr/>
        </p:nvSpPr>
        <p:spPr>
          <a:xfrm>
            <a:off x="1625771" y="3794250"/>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9" name="Rectangle 48">
            <a:hlinkClick r:id="" action="ppaction://noaction">
              <a:snd r:embed="rId8" name="il y a des magasins.wav"/>
            </a:hlinkClick>
            <a:extLst>
              <a:ext uri="{FF2B5EF4-FFF2-40B4-BE49-F238E27FC236}">
                <a16:creationId xmlns:a16="http://schemas.microsoft.com/office/drawing/2014/main" id="{498360F8-877D-4CCC-96A6-6BA3DDD4AE73}"/>
              </a:ext>
            </a:extLst>
          </p:cNvPr>
          <p:cNvSpPr/>
          <p:nvPr/>
        </p:nvSpPr>
        <p:spPr>
          <a:xfrm>
            <a:off x="1632523" y="4254674"/>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1" name="Rectangle 50">
            <a:hlinkClick r:id="" action="ppaction://noaction">
              <a:snd r:embed="rId9" name="il y a des machines.wav"/>
            </a:hlinkClick>
            <a:extLst>
              <a:ext uri="{FF2B5EF4-FFF2-40B4-BE49-F238E27FC236}">
                <a16:creationId xmlns:a16="http://schemas.microsoft.com/office/drawing/2014/main" id="{BECCA727-6AC8-4699-890D-9EE4A9FD7DD5}"/>
              </a:ext>
            </a:extLst>
          </p:cNvPr>
          <p:cNvSpPr/>
          <p:nvPr/>
        </p:nvSpPr>
        <p:spPr>
          <a:xfrm>
            <a:off x="1634212" y="4733452"/>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3" name="Rectangle 52">
            <a:hlinkClick r:id="" action="ppaction://noaction">
              <a:snd r:embed="rId10" name="il y a une personne.wav"/>
            </a:hlinkClick>
            <a:extLst>
              <a:ext uri="{FF2B5EF4-FFF2-40B4-BE49-F238E27FC236}">
                <a16:creationId xmlns:a16="http://schemas.microsoft.com/office/drawing/2014/main" id="{06BA8C9D-D534-4432-8EF6-871271BF1988}"/>
              </a:ext>
            </a:extLst>
          </p:cNvPr>
          <p:cNvSpPr/>
          <p:nvPr/>
        </p:nvSpPr>
        <p:spPr>
          <a:xfrm>
            <a:off x="1627459" y="5212230"/>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7</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5" name="Rectangle 54">
            <a:hlinkClick r:id="" action="ppaction://noaction">
              <a:snd r:embed="rId11" name="il y a des filles.wav"/>
            </a:hlinkClick>
            <a:extLst>
              <a:ext uri="{FF2B5EF4-FFF2-40B4-BE49-F238E27FC236}">
                <a16:creationId xmlns:a16="http://schemas.microsoft.com/office/drawing/2014/main" id="{635185AE-EEA0-4326-932D-59497D92F2B6}"/>
              </a:ext>
            </a:extLst>
          </p:cNvPr>
          <p:cNvSpPr/>
          <p:nvPr/>
        </p:nvSpPr>
        <p:spPr>
          <a:xfrm>
            <a:off x="1629147" y="5691010"/>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8</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2" name="TextBox 1">
            <a:extLst>
              <a:ext uri="{FF2B5EF4-FFF2-40B4-BE49-F238E27FC236}">
                <a16:creationId xmlns:a16="http://schemas.microsoft.com/office/drawing/2014/main" id="{C9A9E36A-6DA4-4B75-A716-D9373FB30087}"/>
              </a:ext>
            </a:extLst>
          </p:cNvPr>
          <p:cNvSpPr txBox="1"/>
          <p:nvPr/>
        </p:nvSpPr>
        <p:spPr>
          <a:xfrm>
            <a:off x="69071" y="1220565"/>
            <a:ext cx="9955849" cy="400110"/>
          </a:xfrm>
          <a:prstGeom prst="rect">
            <a:avLst/>
          </a:prstGeom>
          <a:noFill/>
        </p:spPr>
        <p:txBody>
          <a:bodyPr wrap="square" rtlCol="0">
            <a:spAutoFit/>
          </a:bodyPr>
          <a:lstStyle/>
          <a:p>
            <a:r>
              <a:rPr lang="fr-FR" sz="2000">
                <a:solidFill>
                  <a:schemeClr val="accent5">
                    <a:lumMod val="50000"/>
                  </a:schemeClr>
                </a:solidFill>
              </a:rPr>
              <a:t>Il y a quoi? Écris en anglais!</a:t>
            </a:r>
          </a:p>
        </p:txBody>
      </p:sp>
    </p:spTree>
    <p:extLst>
      <p:ext uri="{BB962C8B-B14F-4D97-AF65-F5344CB8AC3E}">
        <p14:creationId xmlns:p14="http://schemas.microsoft.com/office/powerpoint/2010/main" val="25437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96849448-411C-4233-8B6D-D3C93CA10DA7}"/>
              </a:ext>
            </a:extLst>
          </p:cNvPr>
          <p:cNvSpPr/>
          <p:nvPr/>
        </p:nvSpPr>
        <p:spPr>
          <a:xfrm>
            <a:off x="658951" y="2435007"/>
            <a:ext cx="10746985" cy="3412108"/>
          </a:xfrm>
          <a:prstGeom prst="wedgeRoundRectCallout">
            <a:avLst>
              <a:gd name="adj1" fmla="val 37577"/>
              <a:gd name="adj2" fmla="val -5987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F6DD2B43-774F-4162-A52E-8636D1C4B07D}"/>
              </a:ext>
            </a:extLst>
          </p:cNvPr>
          <p:cNvSpPr txBox="1"/>
          <p:nvPr/>
        </p:nvSpPr>
        <p:spPr>
          <a:xfrm>
            <a:off x="747182" y="2637868"/>
            <a:ext cx="10570521" cy="3046988"/>
          </a:xfrm>
          <a:prstGeom prst="rect">
            <a:avLst/>
          </a:prstGeom>
          <a:noFill/>
        </p:spPr>
        <p:txBody>
          <a:bodyPr wrap="square" rtlCol="0">
            <a:spAutoFit/>
          </a:bodyPr>
          <a:lstStyle/>
          <a:p>
            <a:pPr algn="ctr"/>
            <a:r>
              <a:rPr lang="fr-FR" sz="2400" dirty="0">
                <a:solidFill>
                  <a:schemeClr val="accent5">
                    <a:lumMod val="50000"/>
                  </a:schemeClr>
                </a:solidFill>
                <a:latin typeface="+mj-lt"/>
              </a:rPr>
              <a:t>Bonjour, c’est Léa ! Voici Antoine et Élodie. Nous avons une maison en France. Il y a quatre chambres dans la maison. La maison est rouge et nous avons deux voitures. Antoine est grand et intelligent. Il aime faire la cuisine. Il a trois ordinateurs et un portable. Élodie est petite et calme. Elle aime écouter la radio et lire. Elle lis douze livres en ce moment ! J’aime regarder la télé. Nous regardons des films chaque semaine. Antoine fait le ménage en ce moment. Normalement, je suis à l’école. Je porte un uniforme. J’étudie l’anglais et je travaille bien ! </a:t>
            </a:r>
          </a:p>
        </p:txBody>
      </p:sp>
      <p:sp>
        <p:nvSpPr>
          <p:cNvPr id="3" name="TextBox 2">
            <a:extLst>
              <a:ext uri="{FF2B5EF4-FFF2-40B4-BE49-F238E27FC236}">
                <a16:creationId xmlns:a16="http://schemas.microsoft.com/office/drawing/2014/main" id="{E4299C56-EFAF-41FC-ACC8-385DBE80C31B}"/>
              </a:ext>
            </a:extLst>
          </p:cNvPr>
          <p:cNvSpPr txBox="1"/>
          <p:nvPr/>
        </p:nvSpPr>
        <p:spPr>
          <a:xfrm>
            <a:off x="156411" y="1331319"/>
            <a:ext cx="11887200" cy="830997"/>
          </a:xfrm>
          <a:prstGeom prst="rect">
            <a:avLst/>
          </a:prstGeom>
          <a:noFill/>
        </p:spPr>
        <p:txBody>
          <a:bodyPr wrap="square" rtlCol="0">
            <a:spAutoFit/>
          </a:bodyPr>
          <a:lstStyle/>
          <a:p>
            <a:r>
              <a:rPr lang="en-GB" sz="2400" dirty="0">
                <a:solidFill>
                  <a:schemeClr val="accent5">
                    <a:lumMod val="50000"/>
                  </a:schemeClr>
                </a:solidFill>
                <a:latin typeface="+mj-lt"/>
              </a:rPr>
              <a:t>Léa is writing about her brother (Antoine) and sister (</a:t>
            </a:r>
            <a:r>
              <a:rPr lang="fr-FR" sz="2400" dirty="0">
                <a:solidFill>
                  <a:schemeClr val="accent5">
                    <a:lumMod val="50000"/>
                  </a:schemeClr>
                </a:solidFill>
                <a:latin typeface="+mj-lt"/>
              </a:rPr>
              <a:t>Élodie</a:t>
            </a:r>
            <a:r>
              <a:rPr lang="en-GB" sz="2400" dirty="0">
                <a:solidFill>
                  <a:schemeClr val="accent5">
                    <a:lumMod val="50000"/>
                  </a:schemeClr>
                </a:solidFill>
                <a:latin typeface="+mj-lt"/>
              </a:rPr>
              <a:t>). </a:t>
            </a:r>
          </a:p>
          <a:p>
            <a:r>
              <a:rPr lang="fr-FR" sz="2400" dirty="0">
                <a:solidFill>
                  <a:schemeClr val="accent5">
                    <a:lumMod val="50000"/>
                  </a:schemeClr>
                </a:solidFill>
                <a:latin typeface="+mj-lt"/>
              </a:rPr>
              <a:t>Lisez le texte - il y a des questions! Complétez la table...</a:t>
            </a:r>
          </a:p>
        </p:txBody>
      </p:sp>
      <p:pic>
        <p:nvPicPr>
          <p:cNvPr id="9" name="Picture 8" descr="A close up of a logo&#10;&#10;Description automatically generated">
            <a:extLst>
              <a:ext uri="{FF2B5EF4-FFF2-40B4-BE49-F238E27FC236}">
                <a16:creationId xmlns:a16="http://schemas.microsoft.com/office/drawing/2014/main" id="{206D55FB-0C64-4BEE-84A1-E01265260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840" y="826798"/>
            <a:ext cx="1471863" cy="1471863"/>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4CB1D155-AD02-4EF6-BC21-FCDFC0836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119" y="-113469"/>
            <a:ext cx="1254997" cy="1254997"/>
          </a:xfrm>
          <a:prstGeom prst="rect">
            <a:avLst/>
          </a:prstGeom>
        </p:spPr>
      </p:pic>
      <p:pic>
        <p:nvPicPr>
          <p:cNvPr id="13" name="Picture 12" descr="A picture containing food, clock, light&#10;&#10;Description automatically generated">
            <a:extLst>
              <a:ext uri="{FF2B5EF4-FFF2-40B4-BE49-F238E27FC236}">
                <a16:creationId xmlns:a16="http://schemas.microsoft.com/office/drawing/2014/main" id="{150D6F3E-9C46-437B-B7CD-865191CED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0643" y="-113469"/>
            <a:ext cx="1254997" cy="1254997"/>
          </a:xfrm>
          <a:prstGeom prst="rect">
            <a:avLst/>
          </a:prstGeom>
        </p:spPr>
      </p:pic>
    </p:spTree>
    <p:extLst>
      <p:ext uri="{BB962C8B-B14F-4D97-AF65-F5344CB8AC3E}">
        <p14:creationId xmlns:p14="http://schemas.microsoft.com/office/powerpoint/2010/main" val="17872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8">
            <a:extLst>
              <a:ext uri="{FF2B5EF4-FFF2-40B4-BE49-F238E27FC236}">
                <a16:creationId xmlns:a16="http://schemas.microsoft.com/office/drawing/2014/main" id="{179ED34C-9B6D-47CB-B09F-EAE6CFA782D4}"/>
              </a:ext>
            </a:extLst>
          </p:cNvPr>
          <p:cNvGraphicFramePr>
            <a:graphicFrameLocks noGrp="1"/>
          </p:cNvGraphicFramePr>
          <p:nvPr>
            <p:extLst>
              <p:ext uri="{D42A27DB-BD31-4B8C-83A1-F6EECF244321}">
                <p14:modId xmlns:p14="http://schemas.microsoft.com/office/powerpoint/2010/main" val="759328989"/>
              </p:ext>
            </p:extLst>
          </p:nvPr>
        </p:nvGraphicFramePr>
        <p:xfrm>
          <a:off x="319451" y="1733621"/>
          <a:ext cx="11377534" cy="4480560"/>
        </p:xfrm>
        <a:graphic>
          <a:graphicData uri="http://schemas.openxmlformats.org/drawingml/2006/table">
            <a:tbl>
              <a:tblPr firstRow="1" bandRow="1">
                <a:tableStyleId>{5940675A-B579-460E-94D1-54222C63F5DA}</a:tableStyleId>
              </a:tblPr>
              <a:tblGrid>
                <a:gridCol w="851513">
                  <a:extLst>
                    <a:ext uri="{9D8B030D-6E8A-4147-A177-3AD203B41FA5}">
                      <a16:colId xmlns:a16="http://schemas.microsoft.com/office/drawing/2014/main" val="20000"/>
                    </a:ext>
                  </a:extLst>
                </a:gridCol>
                <a:gridCol w="4837253">
                  <a:extLst>
                    <a:ext uri="{9D8B030D-6E8A-4147-A177-3AD203B41FA5}">
                      <a16:colId xmlns:a16="http://schemas.microsoft.com/office/drawing/2014/main" val="2925881753"/>
                    </a:ext>
                  </a:extLst>
                </a:gridCol>
                <a:gridCol w="1422192">
                  <a:extLst>
                    <a:ext uri="{9D8B030D-6E8A-4147-A177-3AD203B41FA5}">
                      <a16:colId xmlns:a16="http://schemas.microsoft.com/office/drawing/2014/main" val="20001"/>
                    </a:ext>
                  </a:extLst>
                </a:gridCol>
                <a:gridCol w="1422192">
                  <a:extLst>
                    <a:ext uri="{9D8B030D-6E8A-4147-A177-3AD203B41FA5}">
                      <a16:colId xmlns:a16="http://schemas.microsoft.com/office/drawing/2014/main" val="873556035"/>
                    </a:ext>
                  </a:extLst>
                </a:gridCol>
                <a:gridCol w="1422192">
                  <a:extLst>
                    <a:ext uri="{9D8B030D-6E8A-4147-A177-3AD203B41FA5}">
                      <a16:colId xmlns:a16="http://schemas.microsoft.com/office/drawing/2014/main" val="3742948035"/>
                    </a:ext>
                  </a:extLst>
                </a:gridCol>
                <a:gridCol w="1422192">
                  <a:extLst>
                    <a:ext uri="{9D8B030D-6E8A-4147-A177-3AD203B41FA5}">
                      <a16:colId xmlns:a16="http://schemas.microsoft.com/office/drawing/2014/main" val="680276356"/>
                    </a:ext>
                  </a:extLst>
                </a:gridCol>
              </a:tblGrid>
              <a:tr h="785630">
                <a:tc>
                  <a:txBody>
                    <a:bodyPr/>
                    <a:lstStyle/>
                    <a:p>
                      <a:pPr algn="ctr"/>
                      <a:endParaRPr lang="en-GB" sz="2400" b="1"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04F75"/>
                          </a:solidFill>
                        </a:rPr>
                        <a:t>Qui?</a:t>
                      </a:r>
                    </a:p>
                    <a:p>
                      <a:pPr algn="ctr"/>
                      <a:endParaRPr lang="en-GB" sz="2400" b="1"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rgbClr val="104F75"/>
                          </a:solidFill>
                        </a:rPr>
                        <a:t>Léa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04F75"/>
                          </a:solidFill>
                        </a:rPr>
                        <a:t>Antoine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rgbClr val="104F75"/>
                          </a:solidFill>
                        </a:rPr>
                        <a:t>Élodie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04F75"/>
                          </a:solidFill>
                        </a:rPr>
                        <a:t>everyone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86980896"/>
                  </a:ext>
                </a:extLst>
              </a:tr>
              <a:tr h="443451">
                <a:tc>
                  <a:txBody>
                    <a:bodyPr/>
                    <a:lstStyle/>
                    <a:p>
                      <a:pPr algn="ctr"/>
                      <a:r>
                        <a:rPr lang="en-GB" sz="2400" b="1" dirty="0">
                          <a:solidFill>
                            <a:srgbClr val="104F7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3451">
                <a:tc>
                  <a:txBody>
                    <a:bodyPr/>
                    <a:lstStyle/>
                    <a:p>
                      <a:pPr algn="ctr"/>
                      <a:r>
                        <a:rPr lang="en-GB" sz="2400" b="1" dirty="0">
                          <a:solidFill>
                            <a:srgbClr val="104F75"/>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3451">
                <a:tc>
                  <a:txBody>
                    <a:bodyPr/>
                    <a:lstStyle/>
                    <a:p>
                      <a:pPr algn="ctr"/>
                      <a:r>
                        <a:rPr lang="en-GB" sz="2400" b="1" dirty="0">
                          <a:solidFill>
                            <a:srgbClr val="104F75"/>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3451">
                <a:tc>
                  <a:txBody>
                    <a:bodyPr/>
                    <a:lstStyle/>
                    <a:p>
                      <a:pPr algn="ctr"/>
                      <a:r>
                        <a:rPr lang="en-GB" sz="2400" b="1" dirty="0">
                          <a:solidFill>
                            <a:srgbClr val="104F75"/>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3451">
                <a:tc>
                  <a:txBody>
                    <a:bodyPr/>
                    <a:lstStyle/>
                    <a:p>
                      <a:pPr algn="ctr"/>
                      <a:r>
                        <a:rPr lang="en-GB" sz="2400" b="1" dirty="0">
                          <a:solidFill>
                            <a:srgbClr val="104F75"/>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3451">
                <a:tc>
                  <a:txBody>
                    <a:bodyPr/>
                    <a:lstStyle/>
                    <a:p>
                      <a:pPr algn="ctr"/>
                      <a:r>
                        <a:rPr lang="en-GB" sz="2400" b="1" dirty="0">
                          <a:solidFill>
                            <a:srgbClr val="104F75"/>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3451">
                <a:tc>
                  <a:txBody>
                    <a:bodyPr/>
                    <a:lstStyle/>
                    <a:p>
                      <a:pPr algn="ctr"/>
                      <a:r>
                        <a:rPr lang="en-GB" sz="2400" b="1" dirty="0">
                          <a:solidFill>
                            <a:srgbClr val="104F75"/>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3451">
                <a:tc>
                  <a:txBody>
                    <a:bodyPr/>
                    <a:lstStyle/>
                    <a:p>
                      <a:pPr algn="ctr"/>
                      <a:r>
                        <a:rPr lang="en-GB" sz="2400" b="1" dirty="0">
                          <a:solidFill>
                            <a:srgbClr val="104F75"/>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04F7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718A9C55-C1FE-4542-A7EC-7E3A44BE79BA}"/>
              </a:ext>
            </a:extLst>
          </p:cNvPr>
          <p:cNvSpPr txBox="1"/>
          <p:nvPr/>
        </p:nvSpPr>
        <p:spPr>
          <a:xfrm>
            <a:off x="1881552" y="2558394"/>
            <a:ext cx="3574868" cy="461665"/>
          </a:xfrm>
          <a:prstGeom prst="rect">
            <a:avLst/>
          </a:prstGeom>
          <a:noFill/>
        </p:spPr>
        <p:txBody>
          <a:bodyPr wrap="square" rtlCol="0">
            <a:spAutoFit/>
          </a:bodyPr>
          <a:lstStyle/>
          <a:p>
            <a:r>
              <a:rPr lang="en-GB" sz="2400" dirty="0">
                <a:solidFill>
                  <a:schemeClr val="accent5">
                    <a:lumMod val="50000"/>
                  </a:schemeClr>
                </a:solidFill>
              </a:rPr>
              <a:t>has three computers</a:t>
            </a:r>
          </a:p>
        </p:txBody>
      </p:sp>
      <p:sp>
        <p:nvSpPr>
          <p:cNvPr id="11" name="TextBox 10">
            <a:extLst>
              <a:ext uri="{FF2B5EF4-FFF2-40B4-BE49-F238E27FC236}">
                <a16:creationId xmlns:a16="http://schemas.microsoft.com/office/drawing/2014/main" id="{88AA4C1B-2873-4457-8DF0-A3AE94F5DCB9}"/>
              </a:ext>
            </a:extLst>
          </p:cNvPr>
          <p:cNvSpPr txBox="1"/>
          <p:nvPr/>
        </p:nvSpPr>
        <p:spPr>
          <a:xfrm>
            <a:off x="2345456" y="3949634"/>
            <a:ext cx="3407235" cy="461665"/>
          </a:xfrm>
          <a:prstGeom prst="rect">
            <a:avLst/>
          </a:prstGeom>
          <a:noFill/>
        </p:spPr>
        <p:txBody>
          <a:bodyPr wrap="square" rtlCol="0">
            <a:spAutoFit/>
          </a:bodyPr>
          <a:lstStyle/>
          <a:p>
            <a:r>
              <a:rPr lang="en-GB" sz="2400" dirty="0">
                <a:solidFill>
                  <a:schemeClr val="accent5">
                    <a:lumMod val="50000"/>
                  </a:schemeClr>
                </a:solidFill>
              </a:rPr>
              <a:t>likes cooking</a:t>
            </a:r>
          </a:p>
        </p:txBody>
      </p:sp>
      <p:sp>
        <p:nvSpPr>
          <p:cNvPr id="12" name="TextBox 11">
            <a:extLst>
              <a:ext uri="{FF2B5EF4-FFF2-40B4-BE49-F238E27FC236}">
                <a16:creationId xmlns:a16="http://schemas.microsoft.com/office/drawing/2014/main" id="{CCE03C75-3465-499D-9B52-3579C949B8F0}"/>
              </a:ext>
            </a:extLst>
          </p:cNvPr>
          <p:cNvSpPr txBox="1"/>
          <p:nvPr/>
        </p:nvSpPr>
        <p:spPr>
          <a:xfrm>
            <a:off x="1787295" y="4854047"/>
            <a:ext cx="3763381" cy="461665"/>
          </a:xfrm>
          <a:prstGeom prst="rect">
            <a:avLst/>
          </a:prstGeom>
          <a:noFill/>
        </p:spPr>
        <p:txBody>
          <a:bodyPr wrap="square" rtlCol="0">
            <a:spAutoFit/>
          </a:bodyPr>
          <a:lstStyle/>
          <a:p>
            <a:r>
              <a:rPr lang="en-GB" sz="2400" dirty="0">
                <a:solidFill>
                  <a:schemeClr val="accent5">
                    <a:lumMod val="50000"/>
                  </a:schemeClr>
                </a:solidFill>
              </a:rPr>
              <a:t>is reading twelve books</a:t>
            </a:r>
          </a:p>
        </p:txBody>
      </p:sp>
      <p:sp>
        <p:nvSpPr>
          <p:cNvPr id="13" name="TextBox 12">
            <a:extLst>
              <a:ext uri="{FF2B5EF4-FFF2-40B4-BE49-F238E27FC236}">
                <a16:creationId xmlns:a16="http://schemas.microsoft.com/office/drawing/2014/main" id="{07B3687D-D1E2-43B6-98E8-D479F06B11C9}"/>
              </a:ext>
            </a:extLst>
          </p:cNvPr>
          <p:cNvSpPr txBox="1"/>
          <p:nvPr/>
        </p:nvSpPr>
        <p:spPr>
          <a:xfrm>
            <a:off x="1717432" y="5775622"/>
            <a:ext cx="4148178" cy="461665"/>
          </a:xfrm>
          <a:prstGeom prst="rect">
            <a:avLst/>
          </a:prstGeom>
          <a:noFill/>
        </p:spPr>
        <p:txBody>
          <a:bodyPr wrap="square" rtlCol="0">
            <a:spAutoFit/>
          </a:bodyPr>
          <a:lstStyle/>
          <a:p>
            <a:r>
              <a:rPr lang="en-GB" sz="2400" dirty="0">
                <a:solidFill>
                  <a:schemeClr val="accent5">
                    <a:lumMod val="50000"/>
                  </a:schemeClr>
                </a:solidFill>
              </a:rPr>
              <a:t>is doing the housework</a:t>
            </a:r>
          </a:p>
        </p:txBody>
      </p:sp>
      <p:sp>
        <p:nvSpPr>
          <p:cNvPr id="14" name="TextBox 13">
            <a:extLst>
              <a:ext uri="{FF2B5EF4-FFF2-40B4-BE49-F238E27FC236}">
                <a16:creationId xmlns:a16="http://schemas.microsoft.com/office/drawing/2014/main" id="{BA9F3548-AF55-4D24-BF9E-4531117DFA00}"/>
              </a:ext>
            </a:extLst>
          </p:cNvPr>
          <p:cNvSpPr txBox="1"/>
          <p:nvPr/>
        </p:nvSpPr>
        <p:spPr>
          <a:xfrm>
            <a:off x="2819667" y="3472927"/>
            <a:ext cx="2971800" cy="461665"/>
          </a:xfrm>
          <a:prstGeom prst="rect">
            <a:avLst/>
          </a:prstGeom>
          <a:noFill/>
        </p:spPr>
        <p:txBody>
          <a:bodyPr wrap="square" rtlCol="0">
            <a:spAutoFit/>
          </a:bodyPr>
          <a:lstStyle/>
          <a:p>
            <a:r>
              <a:rPr lang="en-GB" sz="2400" dirty="0">
                <a:solidFill>
                  <a:schemeClr val="accent5">
                    <a:lumMod val="50000"/>
                  </a:schemeClr>
                </a:solidFill>
              </a:rPr>
              <a:t>is little</a:t>
            </a:r>
          </a:p>
        </p:txBody>
      </p:sp>
      <p:sp>
        <p:nvSpPr>
          <p:cNvPr id="15" name="TextBox 14">
            <a:extLst>
              <a:ext uri="{FF2B5EF4-FFF2-40B4-BE49-F238E27FC236}">
                <a16:creationId xmlns:a16="http://schemas.microsoft.com/office/drawing/2014/main" id="{6682500B-4813-44CD-A871-351456705EC2}"/>
              </a:ext>
            </a:extLst>
          </p:cNvPr>
          <p:cNvSpPr txBox="1"/>
          <p:nvPr/>
        </p:nvSpPr>
        <p:spPr>
          <a:xfrm>
            <a:off x="2563173" y="5302448"/>
            <a:ext cx="2971800" cy="461665"/>
          </a:xfrm>
          <a:prstGeom prst="rect">
            <a:avLst/>
          </a:prstGeom>
          <a:noFill/>
        </p:spPr>
        <p:txBody>
          <a:bodyPr wrap="square" rtlCol="0">
            <a:spAutoFit/>
          </a:bodyPr>
          <a:lstStyle/>
          <a:p>
            <a:r>
              <a:rPr lang="en-GB" sz="2400" dirty="0">
                <a:solidFill>
                  <a:schemeClr val="accent5">
                    <a:lumMod val="50000"/>
                  </a:schemeClr>
                </a:solidFill>
              </a:rPr>
              <a:t>works well</a:t>
            </a:r>
          </a:p>
        </p:txBody>
      </p:sp>
      <p:sp>
        <p:nvSpPr>
          <p:cNvPr id="16" name="TextBox 15">
            <a:extLst>
              <a:ext uri="{FF2B5EF4-FFF2-40B4-BE49-F238E27FC236}">
                <a16:creationId xmlns:a16="http://schemas.microsoft.com/office/drawing/2014/main" id="{ADC2CBA8-8AA0-44FF-9863-77A544FF9DE9}"/>
              </a:ext>
            </a:extLst>
          </p:cNvPr>
          <p:cNvSpPr txBox="1"/>
          <p:nvPr/>
        </p:nvSpPr>
        <p:spPr>
          <a:xfrm>
            <a:off x="2305621" y="3028059"/>
            <a:ext cx="2971800" cy="461665"/>
          </a:xfrm>
          <a:prstGeom prst="rect">
            <a:avLst/>
          </a:prstGeom>
          <a:noFill/>
        </p:spPr>
        <p:txBody>
          <a:bodyPr wrap="square" rtlCol="0">
            <a:spAutoFit/>
          </a:bodyPr>
          <a:lstStyle/>
          <a:p>
            <a:r>
              <a:rPr lang="en-GB" sz="2400" dirty="0">
                <a:solidFill>
                  <a:schemeClr val="accent5">
                    <a:lumMod val="50000"/>
                  </a:schemeClr>
                </a:solidFill>
              </a:rPr>
              <a:t>studies English</a:t>
            </a:r>
          </a:p>
        </p:txBody>
      </p:sp>
      <p:sp>
        <p:nvSpPr>
          <p:cNvPr id="17" name="TextBox 16">
            <a:extLst>
              <a:ext uri="{FF2B5EF4-FFF2-40B4-BE49-F238E27FC236}">
                <a16:creationId xmlns:a16="http://schemas.microsoft.com/office/drawing/2014/main" id="{75B850BE-1142-4FAF-B2CA-BB8E14EE703A}"/>
              </a:ext>
            </a:extLst>
          </p:cNvPr>
          <p:cNvSpPr txBox="1"/>
          <p:nvPr/>
        </p:nvSpPr>
        <p:spPr>
          <a:xfrm>
            <a:off x="1597589" y="4384382"/>
            <a:ext cx="4047344" cy="461665"/>
          </a:xfrm>
          <a:prstGeom prst="rect">
            <a:avLst/>
          </a:prstGeom>
          <a:noFill/>
        </p:spPr>
        <p:txBody>
          <a:bodyPr wrap="square" rtlCol="0">
            <a:spAutoFit/>
          </a:bodyPr>
          <a:lstStyle/>
          <a:p>
            <a:r>
              <a:rPr lang="en-GB" sz="2400" dirty="0">
                <a:solidFill>
                  <a:schemeClr val="accent5">
                    <a:lumMod val="50000"/>
                  </a:schemeClr>
                </a:solidFill>
              </a:rPr>
              <a:t>watches films each week</a:t>
            </a:r>
          </a:p>
        </p:txBody>
      </p:sp>
      <p:pic>
        <p:nvPicPr>
          <p:cNvPr id="18" name="Picture 17">
            <a:extLst>
              <a:ext uri="{FF2B5EF4-FFF2-40B4-BE49-F238E27FC236}">
                <a16:creationId xmlns:a16="http://schemas.microsoft.com/office/drawing/2014/main" id="{1E53E9AC-81C4-4FE9-A9A6-2BBB87FA0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062285" y="2584116"/>
            <a:ext cx="346161" cy="360584"/>
          </a:xfrm>
          <a:prstGeom prst="rect">
            <a:avLst/>
          </a:prstGeom>
        </p:spPr>
      </p:pic>
      <p:pic>
        <p:nvPicPr>
          <p:cNvPr id="19" name="Picture 18">
            <a:extLst>
              <a:ext uri="{FF2B5EF4-FFF2-40B4-BE49-F238E27FC236}">
                <a16:creationId xmlns:a16="http://schemas.microsoft.com/office/drawing/2014/main" id="{34691A14-A459-4832-9B05-E58593EA1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6512568" y="3078599"/>
            <a:ext cx="346161" cy="360584"/>
          </a:xfrm>
          <a:prstGeom prst="rect">
            <a:avLst/>
          </a:prstGeom>
        </p:spPr>
      </p:pic>
      <p:pic>
        <p:nvPicPr>
          <p:cNvPr id="20" name="Picture 19">
            <a:extLst>
              <a:ext uri="{FF2B5EF4-FFF2-40B4-BE49-F238E27FC236}">
                <a16:creationId xmlns:a16="http://schemas.microsoft.com/office/drawing/2014/main" id="{D7B7B096-5026-4024-9BC4-CEB5C5D97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466714" y="3518599"/>
            <a:ext cx="346161" cy="360584"/>
          </a:xfrm>
          <a:prstGeom prst="rect">
            <a:avLst/>
          </a:prstGeom>
        </p:spPr>
      </p:pic>
      <p:pic>
        <p:nvPicPr>
          <p:cNvPr id="21" name="Picture 20">
            <a:extLst>
              <a:ext uri="{FF2B5EF4-FFF2-40B4-BE49-F238E27FC236}">
                <a16:creationId xmlns:a16="http://schemas.microsoft.com/office/drawing/2014/main" id="{AD32DFB0-9897-42A8-A3DF-39F84B910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062286" y="3975356"/>
            <a:ext cx="346161" cy="360584"/>
          </a:xfrm>
          <a:prstGeom prst="rect">
            <a:avLst/>
          </a:prstGeom>
        </p:spPr>
      </p:pic>
      <p:pic>
        <p:nvPicPr>
          <p:cNvPr id="22" name="Picture 21">
            <a:extLst>
              <a:ext uri="{FF2B5EF4-FFF2-40B4-BE49-F238E27FC236}">
                <a16:creationId xmlns:a16="http://schemas.microsoft.com/office/drawing/2014/main" id="{C9256367-9829-4DF6-B4E5-7A8A1B63AB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1043617" y="4387385"/>
            <a:ext cx="346161" cy="360584"/>
          </a:xfrm>
          <a:prstGeom prst="rect">
            <a:avLst/>
          </a:prstGeom>
        </p:spPr>
      </p:pic>
      <p:pic>
        <p:nvPicPr>
          <p:cNvPr id="23" name="Picture 22">
            <a:extLst>
              <a:ext uri="{FF2B5EF4-FFF2-40B4-BE49-F238E27FC236}">
                <a16:creationId xmlns:a16="http://schemas.microsoft.com/office/drawing/2014/main" id="{2CFA668E-47A0-49BC-8F83-E67BBCA8D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6512569" y="5327102"/>
            <a:ext cx="346161" cy="360584"/>
          </a:xfrm>
          <a:prstGeom prst="rect">
            <a:avLst/>
          </a:prstGeom>
        </p:spPr>
      </p:pic>
      <p:pic>
        <p:nvPicPr>
          <p:cNvPr id="24" name="Picture 23">
            <a:extLst>
              <a:ext uri="{FF2B5EF4-FFF2-40B4-BE49-F238E27FC236}">
                <a16:creationId xmlns:a16="http://schemas.microsoft.com/office/drawing/2014/main" id="{DF5E0CB4-F19A-45BB-833E-544FE8DCB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8062285" y="5789834"/>
            <a:ext cx="346161" cy="360584"/>
          </a:xfrm>
          <a:prstGeom prst="rect">
            <a:avLst/>
          </a:prstGeom>
        </p:spPr>
      </p:pic>
      <p:pic>
        <p:nvPicPr>
          <p:cNvPr id="25" name="Picture 24">
            <a:extLst>
              <a:ext uri="{FF2B5EF4-FFF2-40B4-BE49-F238E27FC236}">
                <a16:creationId xmlns:a16="http://schemas.microsoft.com/office/drawing/2014/main" id="{1A72AACA-188B-4DE7-A723-49E26DFEC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9466714" y="4915073"/>
            <a:ext cx="346161" cy="360584"/>
          </a:xfrm>
          <a:prstGeom prst="rect">
            <a:avLst/>
          </a:prstGeom>
        </p:spPr>
      </p:pic>
      <p:sp>
        <p:nvSpPr>
          <p:cNvPr id="26" name="TextBox 25">
            <a:extLst>
              <a:ext uri="{FF2B5EF4-FFF2-40B4-BE49-F238E27FC236}">
                <a16:creationId xmlns:a16="http://schemas.microsoft.com/office/drawing/2014/main" id="{A42144A2-3CEF-4B9D-A104-73CC8A654CDC}"/>
              </a:ext>
            </a:extLst>
          </p:cNvPr>
          <p:cNvSpPr txBox="1"/>
          <p:nvPr/>
        </p:nvSpPr>
        <p:spPr>
          <a:xfrm>
            <a:off x="299496" y="1223077"/>
            <a:ext cx="9955849" cy="461665"/>
          </a:xfrm>
          <a:prstGeom prst="rect">
            <a:avLst/>
          </a:prstGeom>
          <a:noFill/>
        </p:spPr>
        <p:txBody>
          <a:bodyPr wrap="square" rtlCol="0">
            <a:spAutoFit/>
          </a:bodyPr>
          <a:lstStyle/>
          <a:p>
            <a:r>
              <a:rPr lang="fr-FR" sz="2400">
                <a:solidFill>
                  <a:schemeClr val="accent5">
                    <a:lumMod val="50000"/>
                  </a:schemeClr>
                </a:solidFill>
              </a:rPr>
              <a:t>De qui parle Jean?</a:t>
            </a:r>
          </a:p>
        </p:txBody>
      </p:sp>
    </p:spTree>
    <p:extLst>
      <p:ext uri="{BB962C8B-B14F-4D97-AF65-F5344CB8AC3E}">
        <p14:creationId xmlns:p14="http://schemas.microsoft.com/office/powerpoint/2010/main" val="41399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E4299C56-EFAF-41FC-ACC8-385DBE80C31B}"/>
              </a:ext>
            </a:extLst>
          </p:cNvPr>
          <p:cNvSpPr txBox="1"/>
          <p:nvPr/>
        </p:nvSpPr>
        <p:spPr>
          <a:xfrm>
            <a:off x="152400" y="1502943"/>
            <a:ext cx="1188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solution</a:t>
            </a:r>
          </a:p>
        </p:txBody>
      </p:sp>
      <p:pic>
        <p:nvPicPr>
          <p:cNvPr id="11" name="Picture 10" descr="A picture containing shirt&#10;&#10;Description automatically generated">
            <a:extLst>
              <a:ext uri="{FF2B5EF4-FFF2-40B4-BE49-F238E27FC236}">
                <a16:creationId xmlns:a16="http://schemas.microsoft.com/office/drawing/2014/main" id="{4CB1D155-AD02-4EF6-BC21-FCDFC083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119" y="-113469"/>
            <a:ext cx="1254997" cy="1254997"/>
          </a:xfrm>
          <a:prstGeom prst="rect">
            <a:avLst/>
          </a:prstGeom>
        </p:spPr>
      </p:pic>
      <p:pic>
        <p:nvPicPr>
          <p:cNvPr id="13" name="Picture 12" descr="A picture containing food, clock, light&#10;&#10;Description automatically generated">
            <a:extLst>
              <a:ext uri="{FF2B5EF4-FFF2-40B4-BE49-F238E27FC236}">
                <a16:creationId xmlns:a16="http://schemas.microsoft.com/office/drawing/2014/main" id="{150D6F3E-9C46-437B-B7CD-865191CED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643" y="-113469"/>
            <a:ext cx="1254997" cy="1254997"/>
          </a:xfrm>
          <a:prstGeom prst="rect">
            <a:avLst/>
          </a:prstGeom>
        </p:spPr>
      </p:pic>
      <p:sp>
        <p:nvSpPr>
          <p:cNvPr id="6" name="Speech Bubble: Rectangle with Corners Rounded 5">
            <a:extLst>
              <a:ext uri="{FF2B5EF4-FFF2-40B4-BE49-F238E27FC236}">
                <a16:creationId xmlns:a16="http://schemas.microsoft.com/office/drawing/2014/main" id="{B4E84262-F27F-48A4-A531-60F819C2855F}"/>
              </a:ext>
            </a:extLst>
          </p:cNvPr>
          <p:cNvSpPr/>
          <p:nvPr/>
        </p:nvSpPr>
        <p:spPr>
          <a:xfrm>
            <a:off x="722507" y="2482748"/>
            <a:ext cx="10746985" cy="3412108"/>
          </a:xfrm>
          <a:prstGeom prst="wedgeRoundRectCallout">
            <a:avLst>
              <a:gd name="adj1" fmla="val 37577"/>
              <a:gd name="adj2" fmla="val -5987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7DEE898-694D-4543-8456-FFF00F4CB0E2}"/>
              </a:ext>
            </a:extLst>
          </p:cNvPr>
          <p:cNvSpPr txBox="1"/>
          <p:nvPr/>
        </p:nvSpPr>
        <p:spPr>
          <a:xfrm>
            <a:off x="771860" y="2675077"/>
            <a:ext cx="10570521" cy="3046988"/>
          </a:xfrm>
          <a:prstGeom prst="rect">
            <a:avLst/>
          </a:prstGeom>
          <a:noFill/>
        </p:spPr>
        <p:txBody>
          <a:bodyPr wrap="square" rtlCol="0">
            <a:spAutoFit/>
          </a:bodyPr>
          <a:lstStyle/>
          <a:p>
            <a:pPr algn="ctr"/>
            <a:r>
              <a:rPr lang="en-GB" sz="2400" dirty="0">
                <a:solidFill>
                  <a:schemeClr val="accent5">
                    <a:lumMod val="50000"/>
                  </a:schemeClr>
                </a:solidFill>
                <a:latin typeface="+mj-lt"/>
              </a:rPr>
              <a:t>Hello, it’s Léa! Here are Antoine and </a:t>
            </a:r>
            <a:r>
              <a:rPr lang="fr-FR" sz="2400" dirty="0">
                <a:solidFill>
                  <a:schemeClr val="accent5">
                    <a:lumMod val="50000"/>
                  </a:schemeClr>
                </a:solidFill>
                <a:latin typeface="+mj-lt"/>
              </a:rPr>
              <a:t>Élodie</a:t>
            </a:r>
            <a:r>
              <a:rPr lang="en-GB" sz="2400" dirty="0">
                <a:solidFill>
                  <a:schemeClr val="accent5">
                    <a:lumMod val="50000"/>
                  </a:schemeClr>
                </a:solidFill>
                <a:latin typeface="+mj-lt"/>
              </a:rPr>
              <a:t>. We have a house in France. There are four rooms in the house. The house is red and we have four cars. Antoine is tall and intelligent. He likes cooking. He has three computers and a mobile phone. </a:t>
            </a:r>
            <a:r>
              <a:rPr lang="fr-FR" sz="2400" dirty="0">
                <a:solidFill>
                  <a:schemeClr val="accent5">
                    <a:lumMod val="50000"/>
                  </a:schemeClr>
                </a:solidFill>
                <a:latin typeface="+mj-lt"/>
              </a:rPr>
              <a:t>Élodie</a:t>
            </a:r>
            <a:r>
              <a:rPr lang="en-GB" sz="2400" dirty="0">
                <a:solidFill>
                  <a:schemeClr val="accent5">
                    <a:lumMod val="50000"/>
                  </a:schemeClr>
                </a:solidFill>
                <a:latin typeface="+mj-lt"/>
              </a:rPr>
              <a:t> is short and quiet/calm. She likes listening to the radio and reading. She is reading twelve books at the moment ! I like watching TV. We watch films every week. Antoine is cleaning at the moment. I’m normally at school. I wear a uniform. I study English and I work hard/well! </a:t>
            </a:r>
          </a:p>
        </p:txBody>
      </p:sp>
      <p:pic>
        <p:nvPicPr>
          <p:cNvPr id="16" name="Picture 15" descr="A close up of a logo&#10;&#10;Description automatically generated">
            <a:extLst>
              <a:ext uri="{FF2B5EF4-FFF2-40B4-BE49-F238E27FC236}">
                <a16:creationId xmlns:a16="http://schemas.microsoft.com/office/drawing/2014/main" id="{FFFB4328-328A-45F2-AF72-2A0623191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178" y="837881"/>
            <a:ext cx="1471863" cy="1471863"/>
          </a:xfrm>
          <a:prstGeom prst="rect">
            <a:avLst/>
          </a:prstGeom>
        </p:spPr>
      </p:pic>
    </p:spTree>
    <p:extLst>
      <p:ext uri="{BB962C8B-B14F-4D97-AF65-F5344CB8AC3E}">
        <p14:creationId xmlns:p14="http://schemas.microsoft.com/office/powerpoint/2010/main" val="18201046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197548" y="249869"/>
            <a:ext cx="1712372" cy="40611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F790B509-DB3B-41F7-A458-CA0A4F7A7AA7}"/>
              </a:ext>
            </a:extLst>
          </p:cNvPr>
          <p:cNvGraphicFramePr>
            <a:graphicFrameLocks noGrp="1"/>
          </p:cNvGraphicFramePr>
          <p:nvPr>
            <p:extLst>
              <p:ext uri="{D42A27DB-BD31-4B8C-83A1-F6EECF244321}">
                <p14:modId xmlns:p14="http://schemas.microsoft.com/office/powerpoint/2010/main" val="2472896085"/>
              </p:ext>
            </p:extLst>
          </p:nvPr>
        </p:nvGraphicFramePr>
        <p:xfrm>
          <a:off x="623809" y="1598159"/>
          <a:ext cx="11373660" cy="4710860"/>
        </p:xfrm>
        <a:graphic>
          <a:graphicData uri="http://schemas.openxmlformats.org/drawingml/2006/table">
            <a:tbl>
              <a:tblPr firstRow="1" bandRow="1">
                <a:tableStyleId>{5C22544A-7EE6-4342-B048-85BDC9FD1C3A}</a:tableStyleId>
              </a:tblPr>
              <a:tblGrid>
                <a:gridCol w="1197779">
                  <a:extLst>
                    <a:ext uri="{9D8B030D-6E8A-4147-A177-3AD203B41FA5}">
                      <a16:colId xmlns:a16="http://schemas.microsoft.com/office/drawing/2014/main" val="10461504"/>
                    </a:ext>
                  </a:extLst>
                </a:gridCol>
                <a:gridCol w="4023361">
                  <a:extLst>
                    <a:ext uri="{9D8B030D-6E8A-4147-A177-3AD203B41FA5}">
                      <a16:colId xmlns:a16="http://schemas.microsoft.com/office/drawing/2014/main" val="3167010617"/>
                    </a:ext>
                  </a:extLst>
                </a:gridCol>
                <a:gridCol w="6152520">
                  <a:extLst>
                    <a:ext uri="{9D8B030D-6E8A-4147-A177-3AD203B41FA5}">
                      <a16:colId xmlns:a16="http://schemas.microsoft.com/office/drawing/2014/main" val="1838342017"/>
                    </a:ext>
                  </a:extLst>
                </a:gridCol>
              </a:tblGrid>
              <a:tr h="6129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accent5">
                              <a:lumMod val="50000"/>
                            </a:schemeClr>
                          </a:solidFill>
                        </a:rPr>
                        <a:t>(adapted)</a:t>
                      </a:r>
                      <a:r>
                        <a:rPr lang="en-GB" sz="2400" baseline="0" dirty="0">
                          <a:solidFill>
                            <a:schemeClr val="accent5">
                              <a:lumMod val="50000"/>
                            </a:schemeClr>
                          </a:solidFill>
                        </a:rPr>
                        <a:t> English</a:t>
                      </a:r>
                      <a:endParaRPr lang="en-GB" sz="24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noProof="0" dirty="0">
                          <a:solidFill>
                            <a:schemeClr val="accent5">
                              <a:lumMod val="50000"/>
                            </a:schemeClr>
                          </a:solidFill>
                        </a:rPr>
                        <a:t>fran</a:t>
                      </a:r>
                      <a:r>
                        <a:rPr lang="fr-FR" sz="2400" noProof="0" dirty="0">
                          <a:solidFill>
                            <a:schemeClr val="accent5">
                              <a:lumMod val="50000"/>
                            </a:schemeClr>
                          </a:solidFill>
                          <a:latin typeface="Century Gothic" panose="020B0502020202020204" pitchFamily="34" charset="0"/>
                        </a:rPr>
                        <a:t>çais</a:t>
                      </a:r>
                      <a:endParaRPr lang="fr-FR" sz="2400" noProof="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1354961"/>
                  </a:ext>
                </a:extLst>
              </a:tr>
              <a:tr h="612988">
                <a:tc>
                  <a:txBody>
                    <a:bodyPr/>
                    <a:lstStyle/>
                    <a:p>
                      <a:pPr algn="ctr"/>
                      <a:r>
                        <a:rPr lang="en-GB" sz="2400" dirty="0">
                          <a:solidFill>
                            <a:schemeClr val="accent5">
                              <a:lumMod val="50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There are three bedrooms in the 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8913762"/>
                  </a:ext>
                </a:extLst>
              </a:tr>
              <a:tr h="612988">
                <a:tc>
                  <a:txBody>
                    <a:bodyPr/>
                    <a:lstStyle/>
                    <a:p>
                      <a:pPr algn="ctr"/>
                      <a:r>
                        <a:rPr lang="en-GB" sz="2400" dirty="0">
                          <a:solidFill>
                            <a:schemeClr val="accent5">
                              <a:lumMod val="50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We have one car.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533103"/>
                  </a:ext>
                </a:extLst>
              </a:tr>
              <a:tr h="612988">
                <a:tc>
                  <a:txBody>
                    <a:bodyPr/>
                    <a:lstStyle/>
                    <a:p>
                      <a:pPr algn="ctr"/>
                      <a:r>
                        <a:rPr lang="en-GB" sz="2400" dirty="0">
                          <a:solidFill>
                            <a:schemeClr val="accent5">
                              <a:lumMod val="50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He has six</a:t>
                      </a:r>
                      <a:r>
                        <a:rPr lang="en-GB" sz="2400" baseline="0" dirty="0">
                          <a:solidFill>
                            <a:schemeClr val="accent5">
                              <a:lumMod val="50000"/>
                            </a:schemeClr>
                          </a:solidFill>
                        </a:rPr>
                        <a:t> shirts.</a:t>
                      </a:r>
                      <a:endParaRPr lang="en-GB" sz="2400" dirty="0">
                        <a:solidFill>
                          <a:schemeClr val="accent5">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208510"/>
                  </a:ext>
                </a:extLst>
              </a:tr>
              <a:tr h="612988">
                <a:tc>
                  <a:txBody>
                    <a:bodyPr/>
                    <a:lstStyle/>
                    <a:p>
                      <a:pPr algn="ctr"/>
                      <a:r>
                        <a:rPr lang="en-GB" sz="2400" dirty="0">
                          <a:solidFill>
                            <a:schemeClr val="accent5">
                              <a:lumMod val="50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She is reading ten books.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6159373"/>
                  </a:ext>
                </a:extLst>
              </a:tr>
              <a:tr h="724929">
                <a:tc>
                  <a:txBody>
                    <a:bodyPr/>
                    <a:lstStyle/>
                    <a:p>
                      <a:pPr algn="ctr"/>
                      <a:r>
                        <a:rPr lang="en-GB" sz="2400" dirty="0">
                          <a:solidFill>
                            <a:schemeClr val="accent5">
                              <a:lumMod val="50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We watch four films each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3741428"/>
                  </a:ext>
                </a:extLst>
              </a:tr>
              <a:tr h="612988">
                <a:tc>
                  <a:txBody>
                    <a:bodyPr/>
                    <a:lstStyle/>
                    <a:p>
                      <a:pPr algn="ctr"/>
                      <a:r>
                        <a:rPr lang="en-GB" sz="2400" dirty="0">
                          <a:solidFill>
                            <a:schemeClr val="accent5">
                              <a:lumMod val="50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chemeClr val="accent5">
                              <a:lumMod val="50000"/>
                            </a:schemeClr>
                          </a:solidFill>
                        </a:rPr>
                        <a:t>I wear two uniforms.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010554"/>
                  </a:ext>
                </a:extLst>
              </a:tr>
            </a:tbl>
          </a:graphicData>
        </a:graphic>
      </p:graphicFrame>
      <p:sp>
        <p:nvSpPr>
          <p:cNvPr id="10" name="TextBox 9">
            <a:extLst>
              <a:ext uri="{FF2B5EF4-FFF2-40B4-BE49-F238E27FC236}">
                <a16:creationId xmlns:a16="http://schemas.microsoft.com/office/drawing/2014/main" id="{69AE11A7-BF43-4407-8BCE-6F52BE97EAE2}"/>
              </a:ext>
            </a:extLst>
          </p:cNvPr>
          <p:cNvSpPr txBox="1"/>
          <p:nvPr/>
        </p:nvSpPr>
        <p:spPr>
          <a:xfrm>
            <a:off x="6183760" y="2358126"/>
            <a:ext cx="5619016" cy="461665"/>
          </a:xfrm>
          <a:prstGeom prst="rect">
            <a:avLst/>
          </a:prstGeom>
          <a:noFill/>
          <a:ln>
            <a:noFill/>
          </a:ln>
        </p:spPr>
        <p:txBody>
          <a:bodyPr wrap="square" rtlCol="0">
            <a:spAutoFit/>
          </a:bodyPr>
          <a:lstStyle/>
          <a:p>
            <a:r>
              <a:rPr lang="fr-FR" sz="2400" dirty="0">
                <a:solidFill>
                  <a:schemeClr val="accent5">
                    <a:lumMod val="50000"/>
                  </a:schemeClr>
                </a:solidFill>
              </a:rPr>
              <a:t>Il y a trois chambres dans la maison.</a:t>
            </a:r>
          </a:p>
        </p:txBody>
      </p:sp>
      <p:sp>
        <p:nvSpPr>
          <p:cNvPr id="11" name="TextBox 10">
            <a:extLst>
              <a:ext uri="{FF2B5EF4-FFF2-40B4-BE49-F238E27FC236}">
                <a16:creationId xmlns:a16="http://schemas.microsoft.com/office/drawing/2014/main" id="{8771841C-B38F-4DDD-A9A1-4F4F4783086C}"/>
              </a:ext>
            </a:extLst>
          </p:cNvPr>
          <p:cNvSpPr txBox="1"/>
          <p:nvPr/>
        </p:nvSpPr>
        <p:spPr>
          <a:xfrm>
            <a:off x="6183760" y="3722756"/>
            <a:ext cx="3510838" cy="461665"/>
          </a:xfrm>
          <a:prstGeom prst="rect">
            <a:avLst/>
          </a:prstGeom>
          <a:noFill/>
          <a:ln>
            <a:noFill/>
          </a:ln>
        </p:spPr>
        <p:txBody>
          <a:bodyPr wrap="square" rtlCol="0">
            <a:spAutoFit/>
          </a:bodyPr>
          <a:lstStyle/>
          <a:p>
            <a:r>
              <a:rPr lang="fr-FR" sz="2400" dirty="0">
                <a:solidFill>
                  <a:schemeClr val="accent5">
                    <a:lumMod val="50000"/>
                  </a:schemeClr>
                </a:solidFill>
              </a:rPr>
              <a:t>Il a six chemises.</a:t>
            </a:r>
          </a:p>
        </p:txBody>
      </p:sp>
      <p:sp>
        <p:nvSpPr>
          <p:cNvPr id="12" name="TextBox 11">
            <a:extLst>
              <a:ext uri="{FF2B5EF4-FFF2-40B4-BE49-F238E27FC236}">
                <a16:creationId xmlns:a16="http://schemas.microsoft.com/office/drawing/2014/main" id="{0F2B811B-786A-4545-B3D0-D709C9871327}"/>
              </a:ext>
            </a:extLst>
          </p:cNvPr>
          <p:cNvSpPr txBox="1"/>
          <p:nvPr/>
        </p:nvSpPr>
        <p:spPr>
          <a:xfrm>
            <a:off x="6183760" y="5754277"/>
            <a:ext cx="5057319" cy="461665"/>
          </a:xfrm>
          <a:prstGeom prst="rect">
            <a:avLst/>
          </a:prstGeom>
          <a:noFill/>
          <a:ln>
            <a:noFill/>
          </a:ln>
        </p:spPr>
        <p:txBody>
          <a:bodyPr wrap="square" rtlCol="0">
            <a:spAutoFit/>
          </a:bodyPr>
          <a:lstStyle/>
          <a:p>
            <a:r>
              <a:rPr lang="fr-FR" sz="2400" dirty="0">
                <a:solidFill>
                  <a:schemeClr val="accent5">
                    <a:lumMod val="50000"/>
                  </a:schemeClr>
                </a:solidFill>
              </a:rPr>
              <a:t>Je porte deux uniformes.</a:t>
            </a:r>
          </a:p>
        </p:txBody>
      </p:sp>
      <p:sp>
        <p:nvSpPr>
          <p:cNvPr id="13" name="TextBox 12">
            <a:extLst>
              <a:ext uri="{FF2B5EF4-FFF2-40B4-BE49-F238E27FC236}">
                <a16:creationId xmlns:a16="http://schemas.microsoft.com/office/drawing/2014/main" id="{F3E56C91-4B0F-4FC8-8986-183A2D2FE71B}"/>
              </a:ext>
            </a:extLst>
          </p:cNvPr>
          <p:cNvSpPr txBox="1"/>
          <p:nvPr/>
        </p:nvSpPr>
        <p:spPr>
          <a:xfrm>
            <a:off x="6183760" y="4858160"/>
            <a:ext cx="6008240" cy="830997"/>
          </a:xfrm>
          <a:prstGeom prst="rect">
            <a:avLst/>
          </a:prstGeom>
          <a:noFill/>
          <a:ln>
            <a:noFill/>
          </a:ln>
        </p:spPr>
        <p:txBody>
          <a:bodyPr wrap="square" rtlCol="0">
            <a:spAutoFit/>
          </a:bodyPr>
          <a:lstStyle/>
          <a:p>
            <a:r>
              <a:rPr lang="fr-FR" sz="2400" dirty="0">
                <a:solidFill>
                  <a:schemeClr val="accent5">
                    <a:lumMod val="50000"/>
                  </a:schemeClr>
                </a:solidFill>
              </a:rPr>
              <a:t>Nous regardons quatre films chaque </a:t>
            </a:r>
          </a:p>
          <a:p>
            <a:r>
              <a:rPr lang="fr-FR" sz="2400" dirty="0">
                <a:solidFill>
                  <a:schemeClr val="accent5">
                    <a:lumMod val="50000"/>
                  </a:schemeClr>
                </a:solidFill>
              </a:rPr>
              <a:t>semaine.</a:t>
            </a:r>
          </a:p>
        </p:txBody>
      </p:sp>
      <p:sp>
        <p:nvSpPr>
          <p:cNvPr id="14" name="TextBox 13">
            <a:extLst>
              <a:ext uri="{FF2B5EF4-FFF2-40B4-BE49-F238E27FC236}">
                <a16:creationId xmlns:a16="http://schemas.microsoft.com/office/drawing/2014/main" id="{130E3AB5-420D-49A0-AC0C-3C5899293ABB}"/>
              </a:ext>
            </a:extLst>
          </p:cNvPr>
          <p:cNvSpPr txBox="1"/>
          <p:nvPr/>
        </p:nvSpPr>
        <p:spPr>
          <a:xfrm>
            <a:off x="6183760" y="3109001"/>
            <a:ext cx="4047344" cy="461665"/>
          </a:xfrm>
          <a:prstGeom prst="rect">
            <a:avLst/>
          </a:prstGeom>
          <a:noFill/>
          <a:ln>
            <a:noFill/>
          </a:ln>
        </p:spPr>
        <p:txBody>
          <a:bodyPr wrap="square" rtlCol="0">
            <a:spAutoFit/>
          </a:bodyPr>
          <a:lstStyle/>
          <a:p>
            <a:r>
              <a:rPr lang="fr-FR" sz="2400" dirty="0">
                <a:solidFill>
                  <a:schemeClr val="accent5">
                    <a:lumMod val="50000"/>
                  </a:schemeClr>
                </a:solidFill>
              </a:rPr>
              <a:t>Nous avons une voiture</a:t>
            </a:r>
            <a:r>
              <a:rPr lang="en-GB" sz="2400" dirty="0">
                <a:solidFill>
                  <a:schemeClr val="accent5">
                    <a:lumMod val="50000"/>
                  </a:schemeClr>
                </a:solidFill>
              </a:rPr>
              <a:t>.</a:t>
            </a:r>
          </a:p>
        </p:txBody>
      </p:sp>
      <p:sp>
        <p:nvSpPr>
          <p:cNvPr id="15" name="TextBox 14">
            <a:extLst>
              <a:ext uri="{FF2B5EF4-FFF2-40B4-BE49-F238E27FC236}">
                <a16:creationId xmlns:a16="http://schemas.microsoft.com/office/drawing/2014/main" id="{15BDBB20-3919-4395-AB95-0FA67EE9E98D}"/>
              </a:ext>
            </a:extLst>
          </p:cNvPr>
          <p:cNvSpPr txBox="1"/>
          <p:nvPr/>
        </p:nvSpPr>
        <p:spPr>
          <a:xfrm>
            <a:off x="6183760" y="4330632"/>
            <a:ext cx="3961719" cy="461665"/>
          </a:xfrm>
          <a:prstGeom prst="rect">
            <a:avLst/>
          </a:prstGeom>
          <a:noFill/>
          <a:ln>
            <a:noFill/>
          </a:ln>
        </p:spPr>
        <p:txBody>
          <a:bodyPr wrap="square" rtlCol="0">
            <a:spAutoFit/>
          </a:bodyPr>
          <a:lstStyle/>
          <a:p>
            <a:r>
              <a:rPr lang="fr-FR" sz="2400" dirty="0">
                <a:solidFill>
                  <a:schemeClr val="accent5">
                    <a:lumMod val="50000"/>
                  </a:schemeClr>
                </a:solidFill>
              </a:rPr>
              <a:t>Elle lit dix livres.</a:t>
            </a:r>
          </a:p>
        </p:txBody>
      </p:sp>
      <p:sp>
        <p:nvSpPr>
          <p:cNvPr id="16" name="TextBox 15">
            <a:extLst>
              <a:ext uri="{FF2B5EF4-FFF2-40B4-BE49-F238E27FC236}">
                <a16:creationId xmlns:a16="http://schemas.microsoft.com/office/drawing/2014/main" id="{23BDC78D-76F0-436A-99D0-E3D96A0D54F4}"/>
              </a:ext>
            </a:extLst>
          </p:cNvPr>
          <p:cNvSpPr txBox="1"/>
          <p:nvPr/>
        </p:nvSpPr>
        <p:spPr>
          <a:xfrm>
            <a:off x="568315" y="1103562"/>
            <a:ext cx="11230889" cy="461665"/>
          </a:xfrm>
          <a:prstGeom prst="rect">
            <a:avLst/>
          </a:prstGeom>
          <a:noFill/>
        </p:spPr>
        <p:txBody>
          <a:bodyPr wrap="square" rtlCol="0">
            <a:spAutoFit/>
          </a:bodyPr>
          <a:lstStyle/>
          <a:p>
            <a:r>
              <a:rPr lang="fr-FR" sz="2400">
                <a:solidFill>
                  <a:schemeClr val="accent5">
                    <a:lumMod val="50000"/>
                  </a:schemeClr>
                </a:solidFill>
              </a:rPr>
              <a:t>Adaptez les phrases. Écrivez en français. </a:t>
            </a:r>
          </a:p>
        </p:txBody>
      </p:sp>
    </p:spTree>
    <p:extLst>
      <p:ext uri="{BB962C8B-B14F-4D97-AF65-F5344CB8AC3E}">
        <p14:creationId xmlns:p14="http://schemas.microsoft.com/office/powerpoint/2010/main" val="29305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197548" y="249869"/>
            <a:ext cx="1712372" cy="40611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lire / parler</a:t>
            </a:r>
          </a:p>
        </p:txBody>
      </p:sp>
      <p:graphicFrame>
        <p:nvGraphicFramePr>
          <p:cNvPr id="15" name="Table 14">
            <a:extLst>
              <a:ext uri="{FF2B5EF4-FFF2-40B4-BE49-F238E27FC236}">
                <a16:creationId xmlns:a16="http://schemas.microsoft.com/office/drawing/2014/main" id="{6F33FC4A-AEE8-4A78-A5C9-51C3E6072D24}"/>
              </a:ext>
            </a:extLst>
          </p:cNvPr>
          <p:cNvGraphicFramePr>
            <a:graphicFrameLocks noGrp="1"/>
          </p:cNvGraphicFramePr>
          <p:nvPr>
            <p:extLst>
              <p:ext uri="{D42A27DB-BD31-4B8C-83A1-F6EECF244321}">
                <p14:modId xmlns:p14="http://schemas.microsoft.com/office/powerpoint/2010/main" val="2402397041"/>
              </p:ext>
            </p:extLst>
          </p:nvPr>
        </p:nvGraphicFramePr>
        <p:xfrm>
          <a:off x="498991" y="1693361"/>
          <a:ext cx="11407518" cy="4380120"/>
        </p:xfrm>
        <a:graphic>
          <a:graphicData uri="http://schemas.openxmlformats.org/drawingml/2006/table">
            <a:tbl>
              <a:tblPr firstRow="1" bandRow="1">
                <a:tableStyleId>{5940675A-B579-460E-94D1-54222C63F5DA}</a:tableStyleId>
              </a:tblPr>
              <a:tblGrid>
                <a:gridCol w="729393">
                  <a:extLst>
                    <a:ext uri="{9D8B030D-6E8A-4147-A177-3AD203B41FA5}">
                      <a16:colId xmlns:a16="http://schemas.microsoft.com/office/drawing/2014/main" val="20000"/>
                    </a:ext>
                  </a:extLst>
                </a:gridCol>
                <a:gridCol w="3728627">
                  <a:extLst>
                    <a:ext uri="{9D8B030D-6E8A-4147-A177-3AD203B41FA5}">
                      <a16:colId xmlns:a16="http://schemas.microsoft.com/office/drawing/2014/main" val="2088154298"/>
                    </a:ext>
                  </a:extLst>
                </a:gridCol>
                <a:gridCol w="4790905">
                  <a:extLst>
                    <a:ext uri="{9D8B030D-6E8A-4147-A177-3AD203B41FA5}">
                      <a16:colId xmlns:a16="http://schemas.microsoft.com/office/drawing/2014/main" val="20001"/>
                    </a:ext>
                  </a:extLst>
                </a:gridCol>
                <a:gridCol w="1115122">
                  <a:extLst>
                    <a:ext uri="{9D8B030D-6E8A-4147-A177-3AD203B41FA5}">
                      <a16:colId xmlns:a16="http://schemas.microsoft.com/office/drawing/2014/main" val="3742948035"/>
                    </a:ext>
                  </a:extLst>
                </a:gridCol>
                <a:gridCol w="1043471">
                  <a:extLst>
                    <a:ext uri="{9D8B030D-6E8A-4147-A177-3AD203B41FA5}">
                      <a16:colId xmlns:a16="http://schemas.microsoft.com/office/drawing/2014/main" val="680276356"/>
                    </a:ext>
                  </a:extLst>
                </a:gridCol>
              </a:tblGrid>
              <a:tr h="486680">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chemeClr val="accent5">
                              <a:lumMod val="50000"/>
                            </a:schemeClr>
                          </a:solidFill>
                        </a:rPr>
                        <a:t>fran</a:t>
                      </a:r>
                      <a:r>
                        <a:rPr lang="fr-FR" sz="2000" b="1" noProof="0" dirty="0">
                          <a:solidFill>
                            <a:schemeClr val="accent5">
                              <a:lumMod val="50000"/>
                            </a:schemeClr>
                          </a:solidFill>
                          <a:latin typeface="Century Gothic" panose="020B0502020202020204" pitchFamily="34" charset="0"/>
                        </a:rPr>
                        <a:t>çais</a:t>
                      </a:r>
                      <a:endParaRPr lang="fr-FR" sz="2000" b="1" noProof="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Normal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chemeClr val="accent5">
                              <a:lumMod val="50000"/>
                            </a:schemeClr>
                          </a:solidFill>
                        </a:rPr>
                        <a:t>Bizarre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8124353"/>
                  </a:ext>
                </a:extLst>
              </a:tr>
              <a:tr h="486680">
                <a:tc>
                  <a:txBody>
                    <a:bodyPr/>
                    <a:lstStyle/>
                    <a:p>
                      <a:pPr algn="ctr"/>
                      <a:r>
                        <a:rPr lang="en-GB" sz="24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chemeClr val="accent5">
                              <a:lumMod val="50000"/>
                            </a:schemeClr>
                          </a:solidFill>
                        </a:rPr>
                        <a:t>Élodie</a:t>
                      </a:r>
                      <a:r>
                        <a:rPr lang="en-GB" sz="2000" dirty="0">
                          <a:solidFill>
                            <a:schemeClr val="accent5">
                              <a:lumMod val="50000"/>
                            </a:schemeClr>
                          </a:solidFill>
                        </a:rPr>
                        <a:t> has seven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6680">
                <a:tc>
                  <a:txBody>
                    <a:bodyPr/>
                    <a:lstStyle/>
                    <a:p>
                      <a:pPr algn="ctr"/>
                      <a:r>
                        <a:rPr lang="en-GB" sz="24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She</a:t>
                      </a:r>
                      <a:r>
                        <a:rPr lang="en-GB" sz="2000" baseline="0" dirty="0">
                          <a:solidFill>
                            <a:schemeClr val="accent5">
                              <a:lumMod val="50000"/>
                            </a:schemeClr>
                          </a:solidFill>
                        </a:rPr>
                        <a:t> studies history.</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6680">
                <a:tc>
                  <a:txBody>
                    <a:bodyPr/>
                    <a:lstStyle/>
                    <a:p>
                      <a:pPr algn="ctr"/>
                      <a:r>
                        <a:rPr lang="en-GB" sz="24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Antoine is tall and 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6680">
                <a:tc>
                  <a:txBody>
                    <a:bodyPr/>
                    <a:lstStyle/>
                    <a:p>
                      <a:pPr algn="ctr"/>
                      <a:r>
                        <a:rPr lang="en-GB" sz="24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He likes going shopping.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6680">
                <a:tc>
                  <a:txBody>
                    <a:bodyPr/>
                    <a:lstStyle/>
                    <a:p>
                      <a:pPr algn="ctr"/>
                      <a:r>
                        <a:rPr lang="en-GB" sz="24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Antoine</a:t>
                      </a:r>
                      <a:r>
                        <a:rPr lang="en-GB" sz="2000" baseline="0" dirty="0">
                          <a:solidFill>
                            <a:schemeClr val="accent5">
                              <a:lumMod val="50000"/>
                            </a:schemeClr>
                          </a:solidFill>
                        </a:rPr>
                        <a:t> watches TV.</a:t>
                      </a:r>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6680">
                <a:tc>
                  <a:txBody>
                    <a:bodyPr/>
                    <a:lstStyle/>
                    <a:p>
                      <a:pPr algn="ctr"/>
                      <a:r>
                        <a:rPr lang="en-GB" sz="24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He is funny.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6680">
                <a:tc>
                  <a:txBody>
                    <a:bodyPr/>
                    <a:lstStyle/>
                    <a:p>
                      <a:pPr algn="ctr"/>
                      <a:r>
                        <a:rPr lang="en-GB" sz="24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Antoine has nine shirts.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6680">
                <a:tc>
                  <a:txBody>
                    <a:bodyPr/>
                    <a:lstStyle/>
                    <a:p>
                      <a:pPr algn="ctr"/>
                      <a:r>
                        <a:rPr lang="en-GB" sz="24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5">
                              <a:lumMod val="50000"/>
                            </a:schemeClr>
                          </a:solidFill>
                        </a:rPr>
                        <a:t>We like listening to the radio.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6" name="TextBox 15">
            <a:extLst>
              <a:ext uri="{FF2B5EF4-FFF2-40B4-BE49-F238E27FC236}">
                <a16:creationId xmlns:a16="http://schemas.microsoft.com/office/drawing/2014/main" id="{D057B6BD-81C3-4AC7-84BC-98F9034360C6}"/>
              </a:ext>
            </a:extLst>
          </p:cNvPr>
          <p:cNvSpPr txBox="1"/>
          <p:nvPr/>
        </p:nvSpPr>
        <p:spPr>
          <a:xfrm>
            <a:off x="4940932" y="2224258"/>
            <a:ext cx="4086262" cy="461665"/>
          </a:xfrm>
          <a:prstGeom prst="rect">
            <a:avLst/>
          </a:prstGeom>
          <a:noFill/>
        </p:spPr>
        <p:txBody>
          <a:bodyPr wrap="square" rtlCol="0">
            <a:spAutoFit/>
          </a:bodyPr>
          <a:lstStyle/>
          <a:p>
            <a:r>
              <a:rPr lang="fr-FR" sz="2400" dirty="0">
                <a:solidFill>
                  <a:schemeClr val="accent5">
                    <a:lumMod val="50000"/>
                  </a:schemeClr>
                </a:solidFill>
              </a:rPr>
              <a:t>Élodie a sept livres.</a:t>
            </a:r>
          </a:p>
        </p:txBody>
      </p:sp>
      <p:sp>
        <p:nvSpPr>
          <p:cNvPr id="17" name="TextBox 16">
            <a:extLst>
              <a:ext uri="{FF2B5EF4-FFF2-40B4-BE49-F238E27FC236}">
                <a16:creationId xmlns:a16="http://schemas.microsoft.com/office/drawing/2014/main" id="{7DE94ED1-C00F-4B27-8BED-CB3AB5013F20}"/>
              </a:ext>
            </a:extLst>
          </p:cNvPr>
          <p:cNvSpPr txBox="1"/>
          <p:nvPr/>
        </p:nvSpPr>
        <p:spPr>
          <a:xfrm>
            <a:off x="4973432" y="3645266"/>
            <a:ext cx="4403906" cy="461665"/>
          </a:xfrm>
          <a:prstGeom prst="rect">
            <a:avLst/>
          </a:prstGeom>
          <a:noFill/>
        </p:spPr>
        <p:txBody>
          <a:bodyPr wrap="square" rtlCol="0">
            <a:spAutoFit/>
          </a:bodyPr>
          <a:lstStyle/>
          <a:p>
            <a:r>
              <a:rPr lang="fr-FR" sz="2400" dirty="0">
                <a:solidFill>
                  <a:schemeClr val="accent5">
                    <a:lumMod val="50000"/>
                  </a:schemeClr>
                </a:solidFill>
              </a:rPr>
              <a:t>Il aime faire les courses.</a:t>
            </a:r>
          </a:p>
        </p:txBody>
      </p:sp>
      <p:sp>
        <p:nvSpPr>
          <p:cNvPr id="18" name="TextBox 17">
            <a:extLst>
              <a:ext uri="{FF2B5EF4-FFF2-40B4-BE49-F238E27FC236}">
                <a16:creationId xmlns:a16="http://schemas.microsoft.com/office/drawing/2014/main" id="{40AAA5F6-B719-4C3D-8272-0B46F9AC7368}"/>
              </a:ext>
            </a:extLst>
          </p:cNvPr>
          <p:cNvSpPr txBox="1"/>
          <p:nvPr/>
        </p:nvSpPr>
        <p:spPr>
          <a:xfrm>
            <a:off x="4973432" y="5087789"/>
            <a:ext cx="4403906" cy="461665"/>
          </a:xfrm>
          <a:prstGeom prst="rect">
            <a:avLst/>
          </a:prstGeom>
          <a:noFill/>
        </p:spPr>
        <p:txBody>
          <a:bodyPr wrap="square" rtlCol="0">
            <a:spAutoFit/>
          </a:bodyPr>
          <a:lstStyle/>
          <a:p>
            <a:r>
              <a:rPr lang="fr-FR" sz="2400" dirty="0">
                <a:solidFill>
                  <a:schemeClr val="accent5">
                    <a:lumMod val="50000"/>
                  </a:schemeClr>
                </a:solidFill>
              </a:rPr>
              <a:t>Antoine a neuf chemises.</a:t>
            </a:r>
          </a:p>
        </p:txBody>
      </p:sp>
      <p:sp>
        <p:nvSpPr>
          <p:cNvPr id="19" name="TextBox 18">
            <a:extLst>
              <a:ext uri="{FF2B5EF4-FFF2-40B4-BE49-F238E27FC236}">
                <a16:creationId xmlns:a16="http://schemas.microsoft.com/office/drawing/2014/main" id="{E1310DDD-8CA2-462F-B665-1335DDE22025}"/>
              </a:ext>
            </a:extLst>
          </p:cNvPr>
          <p:cNvSpPr txBox="1"/>
          <p:nvPr/>
        </p:nvSpPr>
        <p:spPr>
          <a:xfrm>
            <a:off x="4940932" y="5559330"/>
            <a:ext cx="4917143" cy="461665"/>
          </a:xfrm>
          <a:prstGeom prst="rect">
            <a:avLst/>
          </a:prstGeom>
          <a:noFill/>
        </p:spPr>
        <p:txBody>
          <a:bodyPr wrap="square" rtlCol="0">
            <a:spAutoFit/>
          </a:bodyPr>
          <a:lstStyle/>
          <a:p>
            <a:r>
              <a:rPr lang="fr-FR" sz="2400" dirty="0">
                <a:solidFill>
                  <a:schemeClr val="accent5">
                    <a:lumMod val="50000"/>
                  </a:schemeClr>
                </a:solidFill>
              </a:rPr>
              <a:t>Nous aimons écouter la radio.</a:t>
            </a:r>
          </a:p>
        </p:txBody>
      </p:sp>
      <p:sp>
        <p:nvSpPr>
          <p:cNvPr id="20" name="TextBox 19">
            <a:extLst>
              <a:ext uri="{FF2B5EF4-FFF2-40B4-BE49-F238E27FC236}">
                <a16:creationId xmlns:a16="http://schemas.microsoft.com/office/drawing/2014/main" id="{04512619-8626-4FB0-B2B6-C1D5C5797DA0}"/>
              </a:ext>
            </a:extLst>
          </p:cNvPr>
          <p:cNvSpPr txBox="1"/>
          <p:nvPr/>
        </p:nvSpPr>
        <p:spPr>
          <a:xfrm>
            <a:off x="4940932" y="3162011"/>
            <a:ext cx="4917142" cy="461665"/>
          </a:xfrm>
          <a:prstGeom prst="rect">
            <a:avLst/>
          </a:prstGeom>
          <a:noFill/>
        </p:spPr>
        <p:txBody>
          <a:bodyPr wrap="square" rtlCol="0">
            <a:spAutoFit/>
          </a:bodyPr>
          <a:lstStyle/>
          <a:p>
            <a:r>
              <a:rPr lang="fr-FR" sz="2400" dirty="0">
                <a:solidFill>
                  <a:schemeClr val="accent5">
                    <a:lumMod val="50000"/>
                  </a:schemeClr>
                </a:solidFill>
              </a:rPr>
              <a:t>Antoine est grand et intelligent.</a:t>
            </a:r>
          </a:p>
        </p:txBody>
      </p:sp>
      <p:sp>
        <p:nvSpPr>
          <p:cNvPr id="21" name="TextBox 20">
            <a:extLst>
              <a:ext uri="{FF2B5EF4-FFF2-40B4-BE49-F238E27FC236}">
                <a16:creationId xmlns:a16="http://schemas.microsoft.com/office/drawing/2014/main" id="{497570A1-4C3E-474F-AF99-FDF4BD04BC7C}"/>
              </a:ext>
            </a:extLst>
          </p:cNvPr>
          <p:cNvSpPr txBox="1"/>
          <p:nvPr/>
        </p:nvSpPr>
        <p:spPr>
          <a:xfrm>
            <a:off x="4973432" y="4626124"/>
            <a:ext cx="2971800" cy="461665"/>
          </a:xfrm>
          <a:prstGeom prst="rect">
            <a:avLst/>
          </a:prstGeom>
          <a:noFill/>
        </p:spPr>
        <p:txBody>
          <a:bodyPr wrap="square" rtlCol="0">
            <a:spAutoFit/>
          </a:bodyPr>
          <a:lstStyle/>
          <a:p>
            <a:r>
              <a:rPr lang="fr-FR" sz="2400" dirty="0">
                <a:solidFill>
                  <a:schemeClr val="accent5">
                    <a:lumMod val="50000"/>
                  </a:schemeClr>
                </a:solidFill>
              </a:rPr>
              <a:t>Il est drôle.</a:t>
            </a:r>
          </a:p>
        </p:txBody>
      </p:sp>
      <p:sp>
        <p:nvSpPr>
          <p:cNvPr id="22" name="TextBox 21">
            <a:extLst>
              <a:ext uri="{FF2B5EF4-FFF2-40B4-BE49-F238E27FC236}">
                <a16:creationId xmlns:a16="http://schemas.microsoft.com/office/drawing/2014/main" id="{5F240088-E54D-4149-A56F-7CDD925C08F9}"/>
              </a:ext>
            </a:extLst>
          </p:cNvPr>
          <p:cNvSpPr txBox="1"/>
          <p:nvPr/>
        </p:nvSpPr>
        <p:spPr>
          <a:xfrm>
            <a:off x="4940932" y="2703892"/>
            <a:ext cx="3463060" cy="461665"/>
          </a:xfrm>
          <a:prstGeom prst="rect">
            <a:avLst/>
          </a:prstGeom>
          <a:noFill/>
        </p:spPr>
        <p:txBody>
          <a:bodyPr wrap="square" rtlCol="0">
            <a:spAutoFit/>
          </a:bodyPr>
          <a:lstStyle/>
          <a:p>
            <a:r>
              <a:rPr lang="fr-FR" sz="2400" dirty="0">
                <a:solidFill>
                  <a:schemeClr val="accent5">
                    <a:lumMod val="50000"/>
                  </a:schemeClr>
                </a:solidFill>
              </a:rPr>
              <a:t>Elle étudie l’histoire.</a:t>
            </a:r>
          </a:p>
        </p:txBody>
      </p:sp>
      <p:sp>
        <p:nvSpPr>
          <p:cNvPr id="23" name="TextBox 22">
            <a:extLst>
              <a:ext uri="{FF2B5EF4-FFF2-40B4-BE49-F238E27FC236}">
                <a16:creationId xmlns:a16="http://schemas.microsoft.com/office/drawing/2014/main" id="{36E88BB4-841F-427E-8C5B-FE88A6307ED3}"/>
              </a:ext>
            </a:extLst>
          </p:cNvPr>
          <p:cNvSpPr txBox="1"/>
          <p:nvPr/>
        </p:nvSpPr>
        <p:spPr>
          <a:xfrm>
            <a:off x="4940932" y="4124900"/>
            <a:ext cx="5384288" cy="461665"/>
          </a:xfrm>
          <a:prstGeom prst="rect">
            <a:avLst/>
          </a:prstGeom>
          <a:noFill/>
        </p:spPr>
        <p:txBody>
          <a:bodyPr wrap="square" rtlCol="0">
            <a:spAutoFit/>
          </a:bodyPr>
          <a:lstStyle/>
          <a:p>
            <a:r>
              <a:rPr lang="fr-FR" sz="2400" dirty="0">
                <a:solidFill>
                  <a:schemeClr val="accent5">
                    <a:lumMod val="50000"/>
                  </a:schemeClr>
                </a:solidFill>
              </a:rPr>
              <a:t>Antoine regarde la télé.</a:t>
            </a:r>
          </a:p>
        </p:txBody>
      </p:sp>
      <p:sp>
        <p:nvSpPr>
          <p:cNvPr id="24" name="TextBox 23">
            <a:extLst>
              <a:ext uri="{FF2B5EF4-FFF2-40B4-BE49-F238E27FC236}">
                <a16:creationId xmlns:a16="http://schemas.microsoft.com/office/drawing/2014/main" id="{0DFB3740-EC1E-43CE-871F-A8C450594CD6}"/>
              </a:ext>
            </a:extLst>
          </p:cNvPr>
          <p:cNvSpPr txBox="1"/>
          <p:nvPr/>
        </p:nvSpPr>
        <p:spPr>
          <a:xfrm>
            <a:off x="408031" y="1142741"/>
            <a:ext cx="11589438" cy="461665"/>
          </a:xfrm>
          <a:prstGeom prst="rect">
            <a:avLst/>
          </a:prstGeom>
          <a:noFill/>
        </p:spPr>
        <p:txBody>
          <a:bodyPr wrap="square" rtlCol="0">
            <a:spAutoFit/>
          </a:bodyPr>
          <a:lstStyle/>
          <a:p>
            <a:r>
              <a:rPr lang="fr-FR" sz="2400" dirty="0">
                <a:solidFill>
                  <a:srgbClr val="115076"/>
                </a:solidFill>
              </a:rPr>
              <a:t>Écrivez en français. C’est ‘normal’ ou ‘bizarre’?</a:t>
            </a:r>
          </a:p>
        </p:txBody>
      </p:sp>
    </p:spTree>
    <p:extLst>
      <p:ext uri="{BB962C8B-B14F-4D97-AF65-F5344CB8AC3E}">
        <p14:creationId xmlns:p14="http://schemas.microsoft.com/office/powerpoint/2010/main" val="16534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A5BDDDC1-826E-4086-9CE3-2B1A34C1C84B}"/>
              </a:ext>
            </a:extLst>
          </p:cNvPr>
          <p:cNvGraphicFramePr>
            <a:graphicFrameLocks noGrp="1"/>
          </p:cNvGraphicFramePr>
          <p:nvPr>
            <p:extLst>
              <p:ext uri="{D42A27DB-BD31-4B8C-83A1-F6EECF244321}">
                <p14:modId xmlns:p14="http://schemas.microsoft.com/office/powerpoint/2010/main" val="203877010"/>
              </p:ext>
            </p:extLst>
          </p:nvPr>
        </p:nvGraphicFramePr>
        <p:xfrm>
          <a:off x="7614356" y="1765598"/>
          <a:ext cx="4064002" cy="3819725"/>
        </p:xfrm>
        <a:graphic>
          <a:graphicData uri="http://schemas.openxmlformats.org/drawingml/2006/table">
            <a:tbl>
              <a:tblPr firstRow="1" bandRow="1">
                <a:tableStyleId>{5C22544A-7EE6-4342-B048-85BDC9FD1C3A}</a:tableStyleId>
              </a:tblPr>
              <a:tblGrid>
                <a:gridCol w="1315157">
                  <a:extLst>
                    <a:ext uri="{9D8B030D-6E8A-4147-A177-3AD203B41FA5}">
                      <a16:colId xmlns:a16="http://schemas.microsoft.com/office/drawing/2014/main" val="2304693900"/>
                    </a:ext>
                  </a:extLst>
                </a:gridCol>
                <a:gridCol w="2748845">
                  <a:extLst>
                    <a:ext uri="{9D8B030D-6E8A-4147-A177-3AD203B41FA5}">
                      <a16:colId xmlns:a16="http://schemas.microsoft.com/office/drawing/2014/main" val="697191485"/>
                    </a:ext>
                  </a:extLst>
                </a:gridCol>
              </a:tblGrid>
              <a:tr h="763945">
                <a:tc>
                  <a:txBody>
                    <a:bodyPr/>
                    <a:lstStyle/>
                    <a:p>
                      <a:endParaRPr lang="fr-FR" dirty="0"/>
                    </a:p>
                  </a:txBody>
                  <a:tcPr>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urgent</a:t>
                      </a:r>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118017714"/>
                  </a:ext>
                </a:extLst>
              </a:tr>
              <a:tr h="763945">
                <a:tc>
                  <a:txBody>
                    <a:bodyPr/>
                    <a:lstStyle/>
                    <a:p>
                      <a:endParaRPr lang="fr-FR"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malheureux</a:t>
                      </a:r>
                    </a:p>
                  </a:txBody>
                  <a:tcPr anchor="ctr">
                    <a:lnT w="38100" cmpd="sng">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999885350"/>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merveilleux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48236211"/>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respectueux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5699306"/>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heureux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4237458"/>
                  </a:ext>
                </a:extLst>
              </a:tr>
            </a:tbl>
          </a:graphicData>
        </a:graphic>
      </p:graphicFrame>
      <p:sp>
        <p:nvSpPr>
          <p:cNvPr id="37" name="Rectangle 36">
            <a:extLst>
              <a:ext uri="{FF2B5EF4-FFF2-40B4-BE49-F238E27FC236}">
                <a16:creationId xmlns:a16="http://schemas.microsoft.com/office/drawing/2014/main" id="{72403517-4B54-4BAB-A584-55093534F1C3}"/>
              </a:ext>
            </a:extLst>
          </p:cNvPr>
          <p:cNvSpPr/>
          <p:nvPr/>
        </p:nvSpPr>
        <p:spPr>
          <a:xfrm>
            <a:off x="9400825" y="4123179"/>
            <a:ext cx="1813274" cy="620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accent1">
                    <a:lumMod val="50000"/>
                  </a:schemeClr>
                </a:solidFill>
                <a:latin typeface="+mj-lt"/>
              </a:rPr>
              <a:t>respectful</a:t>
            </a:r>
            <a:endParaRPr kumimoji="0" lang="en-GB" sz="2400" b="0" i="0" u="none" strike="noStrike" kern="1200" cap="none" spc="0" normalizeH="0" baseline="0" dirty="0">
              <a:ln>
                <a:noFill/>
              </a:ln>
              <a:solidFill>
                <a:schemeClr val="accent1">
                  <a:lumMod val="50000"/>
                </a:schemeClr>
              </a:solidFill>
              <a:effectLst/>
              <a:uLnTx/>
              <a:uFillTx/>
              <a:latin typeface="+mj-lt"/>
            </a:endParaRPr>
          </a:p>
        </p:txBody>
      </p:sp>
      <p:graphicFrame>
        <p:nvGraphicFramePr>
          <p:cNvPr id="9" name="Table 2">
            <a:extLst>
              <a:ext uri="{FF2B5EF4-FFF2-40B4-BE49-F238E27FC236}">
                <a16:creationId xmlns:a16="http://schemas.microsoft.com/office/drawing/2014/main" id="{FF0A1CA2-BF5A-4A47-9FD5-A485B953E5E0}"/>
              </a:ext>
            </a:extLst>
          </p:cNvPr>
          <p:cNvGraphicFramePr>
            <a:graphicFrameLocks noGrp="1"/>
          </p:cNvGraphicFramePr>
          <p:nvPr>
            <p:extLst>
              <p:ext uri="{D42A27DB-BD31-4B8C-83A1-F6EECF244321}">
                <p14:modId xmlns:p14="http://schemas.microsoft.com/office/powerpoint/2010/main" val="3630871968"/>
              </p:ext>
            </p:extLst>
          </p:nvPr>
        </p:nvGraphicFramePr>
        <p:xfrm>
          <a:off x="2240843" y="1720999"/>
          <a:ext cx="4064002" cy="4583670"/>
        </p:xfrm>
        <a:graphic>
          <a:graphicData uri="http://schemas.openxmlformats.org/drawingml/2006/table">
            <a:tbl>
              <a:tblPr firstRow="1" bandRow="1">
                <a:tableStyleId>{5C22544A-7EE6-4342-B048-85BDC9FD1C3A}</a:tableStyleId>
              </a:tblPr>
              <a:tblGrid>
                <a:gridCol w="1315157">
                  <a:extLst>
                    <a:ext uri="{9D8B030D-6E8A-4147-A177-3AD203B41FA5}">
                      <a16:colId xmlns:a16="http://schemas.microsoft.com/office/drawing/2014/main" val="2304693900"/>
                    </a:ext>
                  </a:extLst>
                </a:gridCol>
                <a:gridCol w="2748845">
                  <a:extLst>
                    <a:ext uri="{9D8B030D-6E8A-4147-A177-3AD203B41FA5}">
                      <a16:colId xmlns:a16="http://schemas.microsoft.com/office/drawing/2014/main" val="697191485"/>
                    </a:ext>
                  </a:extLst>
                </a:gridCol>
              </a:tblGrid>
              <a:tr h="763945">
                <a:tc>
                  <a:txBody>
                    <a:bodyPr/>
                    <a:lstStyle/>
                    <a:p>
                      <a:endParaRPr lang="fr-FR" dirty="0"/>
                    </a:p>
                  </a:txBody>
                  <a:tcPr>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nerveux</a:t>
                      </a:r>
                    </a:p>
                  </a:txBody>
                  <a:tcPr anchor="ctr">
                    <a:lnB w="12700" cap="flat" cmpd="sng" algn="ctr">
                      <a:noFill/>
                      <a:prstDash val="solid"/>
                      <a:round/>
                      <a:headEnd type="none" w="med" len="med"/>
                      <a:tailEnd type="none" w="med" len="med"/>
                    </a:lnB>
                    <a:noFill/>
                  </a:tcPr>
                </a:tc>
                <a:extLst>
                  <a:ext uri="{0D108BD9-81ED-4DB2-BD59-A6C34878D82A}">
                    <a16:rowId xmlns:a16="http://schemas.microsoft.com/office/drawing/2014/main" val="1999885350"/>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certain</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48236211"/>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peureux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45699306"/>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rigoureux</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04237458"/>
                  </a:ext>
                </a:extLst>
              </a:tr>
              <a:tr h="763945">
                <a:tc>
                  <a:txBody>
                    <a:bodyPr/>
                    <a:lstStyle/>
                    <a:p>
                      <a:endParaRPr lang="fr-F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b="0" dirty="0">
                          <a:solidFill>
                            <a:srgbClr val="115076"/>
                          </a:solidFill>
                        </a:rPr>
                        <a:t>surprise</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21660714"/>
                  </a:ext>
                </a:extLst>
              </a:tr>
              <a:tr h="763945">
                <a:tc>
                  <a:txBody>
                    <a:bodyPr/>
                    <a:lstStyle/>
                    <a:p>
                      <a:endParaRPr lang="fr-FR" dirty="0"/>
                    </a:p>
                  </a:txBody>
                  <a:tcPr>
                    <a:lnT w="12700" cap="flat" cmpd="sng" algn="ctr">
                      <a:solidFill>
                        <a:schemeClr val="tx1"/>
                      </a:solidFill>
                      <a:prstDash val="solid"/>
                      <a:round/>
                      <a:headEnd type="none" w="med" len="med"/>
                      <a:tailEnd type="none" w="med" len="med"/>
                    </a:lnT>
                    <a:noFill/>
                  </a:tcPr>
                </a:tc>
                <a:tc>
                  <a:txBody>
                    <a:bodyPr/>
                    <a:lstStyle/>
                    <a:p>
                      <a:pPr algn="ctr"/>
                      <a:endParaRPr lang="fr-FR" sz="2400" b="0" dirty="0">
                        <a:solidFill>
                          <a:srgbClr val="115076"/>
                        </a:solidFill>
                      </a:endParaRPr>
                    </a:p>
                  </a:txBody>
                  <a:tcPr anchor="ctr">
                    <a:lnT w="12700" cap="flat" cmpd="sng" algn="ctr">
                      <a:noFill/>
                      <a:prstDash val="solid"/>
                      <a:round/>
                      <a:headEnd type="none" w="med" len="med"/>
                      <a:tailEnd type="none" w="med" len="med"/>
                    </a:lnT>
                    <a:noFill/>
                  </a:tcPr>
                </a:tc>
                <a:extLst>
                  <a:ext uri="{0D108BD9-81ED-4DB2-BD59-A6C34878D82A}">
                    <a16:rowId xmlns:a16="http://schemas.microsoft.com/office/drawing/2014/main" val="2586418202"/>
                  </a:ext>
                </a:extLst>
              </a:tr>
            </a:tbl>
          </a:graphicData>
        </a:graphic>
      </p:graphicFrame>
      <p:sp>
        <p:nvSpPr>
          <p:cNvPr id="23" name="Rectangle 22">
            <a:extLst>
              <a:ext uri="{FF2B5EF4-FFF2-40B4-BE49-F238E27FC236}">
                <a16:creationId xmlns:a16="http://schemas.microsoft.com/office/drawing/2014/main" id="{1CCBC04C-0C83-4AB2-862C-170BC57E5E99}"/>
              </a:ext>
            </a:extLst>
          </p:cNvPr>
          <p:cNvSpPr/>
          <p:nvPr/>
        </p:nvSpPr>
        <p:spPr>
          <a:xfrm>
            <a:off x="4126774" y="4232199"/>
            <a:ext cx="1629874" cy="539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chemeClr val="accent1">
                    <a:lumMod val="50000"/>
                  </a:schemeClr>
                </a:solidFill>
                <a:latin typeface="+mj-lt"/>
              </a:rPr>
              <a:t>thorough, strict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10" name="Rectangle 9">
            <a:hlinkClick r:id="" action="ppaction://noaction">
              <a:snd r:embed="rId4" name="a.wav"/>
            </a:hlinkClick>
            <a:extLst>
              <a:ext uri="{FF2B5EF4-FFF2-40B4-BE49-F238E27FC236}">
                <a16:creationId xmlns:a16="http://schemas.microsoft.com/office/drawing/2014/main" id="{C5441814-FE42-43F8-9507-5A7E23FFE99B}"/>
              </a:ext>
            </a:extLst>
          </p:cNvPr>
          <p:cNvSpPr/>
          <p:nvPr/>
        </p:nvSpPr>
        <p:spPr>
          <a:xfrm>
            <a:off x="1514080" y="195443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a</a:t>
            </a:r>
          </a:p>
        </p:txBody>
      </p:sp>
      <p:sp>
        <p:nvSpPr>
          <p:cNvPr id="11" name="Rectangle 10">
            <a:hlinkClick r:id="" action="ppaction://noaction">
              <a:snd r:embed="rId5" name="b.wav"/>
            </a:hlinkClick>
            <a:extLst>
              <a:ext uri="{FF2B5EF4-FFF2-40B4-BE49-F238E27FC236}">
                <a16:creationId xmlns:a16="http://schemas.microsoft.com/office/drawing/2014/main" id="{82887D18-DDB7-4F3B-86BA-48FB00FDE039}"/>
              </a:ext>
            </a:extLst>
          </p:cNvPr>
          <p:cNvSpPr/>
          <p:nvPr/>
        </p:nvSpPr>
        <p:spPr>
          <a:xfrm>
            <a:off x="1514080" y="270318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b</a:t>
            </a:r>
          </a:p>
        </p:txBody>
      </p:sp>
      <p:sp>
        <p:nvSpPr>
          <p:cNvPr id="12" name="Rectangle 11">
            <a:hlinkClick r:id="" action="ppaction://noaction">
              <a:snd r:embed="rId6" name="c.wav"/>
            </a:hlinkClick>
            <a:extLst>
              <a:ext uri="{FF2B5EF4-FFF2-40B4-BE49-F238E27FC236}">
                <a16:creationId xmlns:a16="http://schemas.microsoft.com/office/drawing/2014/main" id="{781F43DB-EE7B-41CB-A96E-08F0BEACF1FD}"/>
              </a:ext>
            </a:extLst>
          </p:cNvPr>
          <p:cNvSpPr/>
          <p:nvPr/>
        </p:nvSpPr>
        <p:spPr>
          <a:xfrm>
            <a:off x="1514080" y="345193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c</a:t>
            </a:r>
          </a:p>
        </p:txBody>
      </p:sp>
      <p:sp>
        <p:nvSpPr>
          <p:cNvPr id="13" name="Rectangle 12">
            <a:hlinkClick r:id="" action="ppaction://noaction">
              <a:snd r:embed="rId7" name="d.wav"/>
            </a:hlinkClick>
            <a:extLst>
              <a:ext uri="{FF2B5EF4-FFF2-40B4-BE49-F238E27FC236}">
                <a16:creationId xmlns:a16="http://schemas.microsoft.com/office/drawing/2014/main" id="{A03BE919-27F3-40FF-A626-A8887EB6D8F6}"/>
              </a:ext>
            </a:extLst>
          </p:cNvPr>
          <p:cNvSpPr/>
          <p:nvPr/>
        </p:nvSpPr>
        <p:spPr>
          <a:xfrm>
            <a:off x="1494283" y="4200684"/>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d</a:t>
            </a:r>
          </a:p>
        </p:txBody>
      </p:sp>
      <p:sp>
        <p:nvSpPr>
          <p:cNvPr id="14" name="Rectangle 13">
            <a:hlinkClick r:id="" action="ppaction://noaction">
              <a:snd r:embed="rId8" name="e.wav"/>
            </a:hlinkClick>
            <a:extLst>
              <a:ext uri="{FF2B5EF4-FFF2-40B4-BE49-F238E27FC236}">
                <a16:creationId xmlns:a16="http://schemas.microsoft.com/office/drawing/2014/main" id="{38A1C672-D103-4E74-A32B-7AD38E903913}"/>
              </a:ext>
            </a:extLst>
          </p:cNvPr>
          <p:cNvSpPr/>
          <p:nvPr/>
        </p:nvSpPr>
        <p:spPr>
          <a:xfrm>
            <a:off x="1516902" y="4949433"/>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e</a:t>
            </a:r>
          </a:p>
        </p:txBody>
      </p:sp>
      <p:sp>
        <p:nvSpPr>
          <p:cNvPr id="15" name="Rectangle 14">
            <a:hlinkClick r:id="" action="ppaction://noaction">
              <a:snd r:embed="rId9" name="f.wav"/>
            </a:hlinkClick>
            <a:extLst>
              <a:ext uri="{FF2B5EF4-FFF2-40B4-BE49-F238E27FC236}">
                <a16:creationId xmlns:a16="http://schemas.microsoft.com/office/drawing/2014/main" id="{0AEE4172-245B-4272-B996-2B5D8BFD13FE}"/>
              </a:ext>
            </a:extLst>
          </p:cNvPr>
          <p:cNvSpPr/>
          <p:nvPr/>
        </p:nvSpPr>
        <p:spPr>
          <a:xfrm>
            <a:off x="6898600" y="1954435"/>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f</a:t>
            </a:r>
          </a:p>
        </p:txBody>
      </p:sp>
      <p:cxnSp>
        <p:nvCxnSpPr>
          <p:cNvPr id="16" name="Straight Connector 15">
            <a:extLst>
              <a:ext uri="{FF2B5EF4-FFF2-40B4-BE49-F238E27FC236}">
                <a16:creationId xmlns:a16="http://schemas.microsoft.com/office/drawing/2014/main" id="{BD76FB50-4182-4CED-8795-7057CA32BC8D}"/>
              </a:ext>
            </a:extLst>
          </p:cNvPr>
          <p:cNvCxnSpPr/>
          <p:nvPr/>
        </p:nvCxnSpPr>
        <p:spPr>
          <a:xfrm>
            <a:off x="2780780" y="1954435"/>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D97277-BC44-4E60-BE4E-81EAEA4BA78F}"/>
              </a:ext>
            </a:extLst>
          </p:cNvPr>
          <p:cNvCxnSpPr/>
          <p:nvPr/>
        </p:nvCxnSpPr>
        <p:spPr>
          <a:xfrm>
            <a:off x="2958580" y="345193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C965C-3B9C-4505-82FD-2DF65955FFE2}"/>
              </a:ext>
            </a:extLst>
          </p:cNvPr>
          <p:cNvCxnSpPr/>
          <p:nvPr/>
        </p:nvCxnSpPr>
        <p:spPr>
          <a:xfrm>
            <a:off x="2780780" y="345193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105DC9-077F-4C46-B972-734D918B330C}"/>
              </a:ext>
            </a:extLst>
          </p:cNvPr>
          <p:cNvCxnSpPr/>
          <p:nvPr/>
        </p:nvCxnSpPr>
        <p:spPr>
          <a:xfrm>
            <a:off x="2780780" y="4200684"/>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71193AB-4D61-4E55-8059-EABABF17590E}"/>
              </a:ext>
            </a:extLst>
          </p:cNvPr>
          <p:cNvSpPr/>
          <p:nvPr/>
        </p:nvSpPr>
        <p:spPr>
          <a:xfrm>
            <a:off x="4230512" y="1867439"/>
            <a:ext cx="1422400"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chemeClr val="accent1">
                    <a:lumMod val="50000"/>
                  </a:schemeClr>
                </a:solidFill>
                <a:effectLst/>
                <a:uLnTx/>
                <a:uFillTx/>
                <a:latin typeface="+mj-lt"/>
                <a:ea typeface="+mn-ea"/>
                <a:cs typeface="+mn-cs"/>
              </a:rPr>
              <a:t>nervous</a:t>
            </a:r>
          </a:p>
        </p:txBody>
      </p:sp>
      <p:sp>
        <p:nvSpPr>
          <p:cNvPr id="21" name="Rectangle 20">
            <a:extLst>
              <a:ext uri="{FF2B5EF4-FFF2-40B4-BE49-F238E27FC236}">
                <a16:creationId xmlns:a16="http://schemas.microsoft.com/office/drawing/2014/main" id="{A0FEBE7A-A633-4178-B810-9F8109ACFA83}"/>
              </a:ext>
            </a:extLst>
          </p:cNvPr>
          <p:cNvSpPr/>
          <p:nvPr/>
        </p:nvSpPr>
        <p:spPr>
          <a:xfrm>
            <a:off x="4230512" y="2610811"/>
            <a:ext cx="1422400"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chemeClr val="accent1">
                    <a:lumMod val="50000"/>
                  </a:schemeClr>
                </a:solidFill>
                <a:effectLst/>
                <a:uLnTx/>
                <a:uFillTx/>
                <a:latin typeface="+mj-lt"/>
                <a:ea typeface="+mn-ea"/>
                <a:cs typeface="+mn-cs"/>
              </a:rPr>
              <a:t>certain</a:t>
            </a:r>
          </a:p>
        </p:txBody>
      </p:sp>
      <p:sp>
        <p:nvSpPr>
          <p:cNvPr id="22" name="Rectangle 21">
            <a:extLst>
              <a:ext uri="{FF2B5EF4-FFF2-40B4-BE49-F238E27FC236}">
                <a16:creationId xmlns:a16="http://schemas.microsoft.com/office/drawing/2014/main" id="{62791D95-EA1F-428C-BC72-E72F0BB7ADF2}"/>
              </a:ext>
            </a:extLst>
          </p:cNvPr>
          <p:cNvSpPr/>
          <p:nvPr/>
        </p:nvSpPr>
        <p:spPr>
          <a:xfrm>
            <a:off x="4344119" y="3361496"/>
            <a:ext cx="1195184" cy="620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mj-lt"/>
              </a:rPr>
              <a:t>fearful</a:t>
            </a:r>
          </a:p>
        </p:txBody>
      </p:sp>
      <p:sp>
        <p:nvSpPr>
          <p:cNvPr id="24" name="Rectangle 23">
            <a:extLst>
              <a:ext uri="{FF2B5EF4-FFF2-40B4-BE49-F238E27FC236}">
                <a16:creationId xmlns:a16="http://schemas.microsoft.com/office/drawing/2014/main" id="{93061C02-C0EF-4659-B34C-6E2A8FF21B60}"/>
              </a:ext>
            </a:extLst>
          </p:cNvPr>
          <p:cNvSpPr/>
          <p:nvPr/>
        </p:nvSpPr>
        <p:spPr>
          <a:xfrm>
            <a:off x="4329470" y="4900101"/>
            <a:ext cx="1276700" cy="523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chemeClr val="accent1">
                    <a:lumMod val="50000"/>
                  </a:schemeClr>
                </a:solidFill>
                <a:effectLst/>
                <a:uLnTx/>
                <a:uFillTx/>
                <a:latin typeface="+mj-lt"/>
                <a:ea typeface="+mn-ea"/>
                <a:cs typeface="+mn-cs"/>
              </a:rPr>
              <a:t>surprise</a:t>
            </a:r>
          </a:p>
        </p:txBody>
      </p:sp>
      <p:sp>
        <p:nvSpPr>
          <p:cNvPr id="25" name="Rectangle 24">
            <a:extLst>
              <a:ext uri="{FF2B5EF4-FFF2-40B4-BE49-F238E27FC236}">
                <a16:creationId xmlns:a16="http://schemas.microsoft.com/office/drawing/2014/main" id="{31ED619E-3A84-4010-8106-E58AD9F91F5F}"/>
              </a:ext>
            </a:extLst>
          </p:cNvPr>
          <p:cNvSpPr/>
          <p:nvPr/>
        </p:nvSpPr>
        <p:spPr>
          <a:xfrm>
            <a:off x="9601348" y="1883805"/>
            <a:ext cx="1229815"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accent1">
                    <a:lumMod val="50000"/>
                  </a:schemeClr>
                </a:solidFill>
                <a:latin typeface="+mj-lt"/>
              </a:rPr>
              <a:t>urgent</a:t>
            </a:r>
            <a:endParaRPr kumimoji="0" lang="en-GB" sz="2400" b="0" i="0" u="none" strike="noStrike" kern="1200" cap="none" spc="0" normalizeH="0" baseline="0" dirty="0">
              <a:ln>
                <a:noFill/>
              </a:ln>
              <a:solidFill>
                <a:schemeClr val="accent1">
                  <a:lumMod val="50000"/>
                </a:schemeClr>
              </a:solidFill>
              <a:effectLst/>
              <a:uLnTx/>
              <a:uFillTx/>
              <a:latin typeface="+mj-lt"/>
            </a:endParaRPr>
          </a:p>
        </p:txBody>
      </p:sp>
      <p:sp>
        <p:nvSpPr>
          <p:cNvPr id="26" name="Rectangle 25">
            <a:hlinkClick r:id="" action="ppaction://noaction">
              <a:snd r:embed="rId10" name="g.wav"/>
            </a:hlinkClick>
            <a:extLst>
              <a:ext uri="{FF2B5EF4-FFF2-40B4-BE49-F238E27FC236}">
                <a16:creationId xmlns:a16="http://schemas.microsoft.com/office/drawing/2014/main" id="{1176AF6D-E79C-4E18-9A51-E74DED588B54}"/>
              </a:ext>
            </a:extLst>
          </p:cNvPr>
          <p:cNvSpPr/>
          <p:nvPr/>
        </p:nvSpPr>
        <p:spPr>
          <a:xfrm>
            <a:off x="6901596" y="2701599"/>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g</a:t>
            </a:r>
          </a:p>
        </p:txBody>
      </p:sp>
      <p:sp>
        <p:nvSpPr>
          <p:cNvPr id="27" name="Rectangle 26">
            <a:hlinkClick r:id="" action="ppaction://noaction">
              <a:snd r:embed="rId11" name="h.wav"/>
            </a:hlinkClick>
            <a:extLst>
              <a:ext uri="{FF2B5EF4-FFF2-40B4-BE49-F238E27FC236}">
                <a16:creationId xmlns:a16="http://schemas.microsoft.com/office/drawing/2014/main" id="{66DCEA21-5174-4986-8563-0A2029618008}"/>
              </a:ext>
            </a:extLst>
          </p:cNvPr>
          <p:cNvSpPr/>
          <p:nvPr/>
        </p:nvSpPr>
        <p:spPr>
          <a:xfrm>
            <a:off x="6901596" y="345034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h</a:t>
            </a:r>
          </a:p>
        </p:txBody>
      </p:sp>
      <p:sp>
        <p:nvSpPr>
          <p:cNvPr id="28" name="Rectangle 27">
            <a:hlinkClick r:id="" action="ppaction://noaction">
              <a:snd r:embed="rId12" name="i.wav"/>
            </a:hlinkClick>
            <a:extLst>
              <a:ext uri="{FF2B5EF4-FFF2-40B4-BE49-F238E27FC236}">
                <a16:creationId xmlns:a16="http://schemas.microsoft.com/office/drawing/2014/main" id="{E8A4E19E-AC23-42FB-8F95-7F4D8FB1E009}"/>
              </a:ext>
            </a:extLst>
          </p:cNvPr>
          <p:cNvSpPr/>
          <p:nvPr/>
        </p:nvSpPr>
        <p:spPr>
          <a:xfrm>
            <a:off x="6901596" y="419909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i</a:t>
            </a:r>
          </a:p>
        </p:txBody>
      </p:sp>
      <p:sp>
        <p:nvSpPr>
          <p:cNvPr id="29" name="Rectangle 28">
            <a:hlinkClick r:id="" action="ppaction://noaction">
              <a:snd r:embed="rId13" name="j.wav"/>
            </a:hlinkClick>
            <a:extLst>
              <a:ext uri="{FF2B5EF4-FFF2-40B4-BE49-F238E27FC236}">
                <a16:creationId xmlns:a16="http://schemas.microsoft.com/office/drawing/2014/main" id="{C1633BE9-A48E-4558-9761-6622F8D11722}"/>
              </a:ext>
            </a:extLst>
          </p:cNvPr>
          <p:cNvSpPr/>
          <p:nvPr/>
        </p:nvSpPr>
        <p:spPr>
          <a:xfrm>
            <a:off x="6881799" y="4947848"/>
            <a:ext cx="504000" cy="504000"/>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j</a:t>
            </a:r>
          </a:p>
        </p:txBody>
      </p:sp>
      <p:cxnSp>
        <p:nvCxnSpPr>
          <p:cNvPr id="30" name="Straight Connector 29">
            <a:extLst>
              <a:ext uri="{FF2B5EF4-FFF2-40B4-BE49-F238E27FC236}">
                <a16:creationId xmlns:a16="http://schemas.microsoft.com/office/drawing/2014/main" id="{E922BA99-0A9C-4A2E-936B-7D2A6EDB9085}"/>
              </a:ext>
            </a:extLst>
          </p:cNvPr>
          <p:cNvCxnSpPr/>
          <p:nvPr/>
        </p:nvCxnSpPr>
        <p:spPr>
          <a:xfrm>
            <a:off x="8294513" y="2701599"/>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796916-1EB9-4559-9005-36EE275C4904}"/>
              </a:ext>
            </a:extLst>
          </p:cNvPr>
          <p:cNvCxnSpPr/>
          <p:nvPr/>
        </p:nvCxnSpPr>
        <p:spPr>
          <a:xfrm>
            <a:off x="8091313" y="34503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FA7802-F71F-42A4-A79D-460FD1806FDD}"/>
              </a:ext>
            </a:extLst>
          </p:cNvPr>
          <p:cNvCxnSpPr/>
          <p:nvPr/>
        </p:nvCxnSpPr>
        <p:spPr>
          <a:xfrm>
            <a:off x="8091313" y="419909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B7F293-0D4C-4188-B66E-4ACD491DB466}"/>
              </a:ext>
            </a:extLst>
          </p:cNvPr>
          <p:cNvCxnSpPr/>
          <p:nvPr/>
        </p:nvCxnSpPr>
        <p:spPr>
          <a:xfrm>
            <a:off x="8091313" y="49478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CBAB3C-AA2F-4BBC-9163-0DE9E6C5D083}"/>
              </a:ext>
            </a:extLst>
          </p:cNvPr>
          <p:cNvCxnSpPr/>
          <p:nvPr/>
        </p:nvCxnSpPr>
        <p:spPr>
          <a:xfrm>
            <a:off x="8294513" y="4947848"/>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A57B36-B284-4F51-81C0-407DBA8D3EBD}"/>
              </a:ext>
            </a:extLst>
          </p:cNvPr>
          <p:cNvSpPr/>
          <p:nvPr/>
        </p:nvSpPr>
        <p:spPr>
          <a:xfrm>
            <a:off x="9432927" y="2701599"/>
            <a:ext cx="1740334" cy="431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dirty="0">
                <a:solidFill>
                  <a:schemeClr val="accent1">
                    <a:lumMod val="50000"/>
                  </a:schemeClr>
                </a:solidFill>
                <a:latin typeface="+mj-lt"/>
              </a:rPr>
              <a:t>unhappy</a:t>
            </a:r>
            <a:endParaRPr kumimoji="0" lang="en-GB" sz="2400" b="0" i="0" u="none" strike="noStrike" kern="1200" cap="none" spc="0" normalizeH="0" baseline="0" dirty="0">
              <a:ln>
                <a:noFill/>
              </a:ln>
              <a:solidFill>
                <a:schemeClr val="accent1">
                  <a:lumMod val="50000"/>
                </a:schemeClr>
              </a:solidFill>
              <a:effectLst/>
              <a:uLnTx/>
              <a:uFillTx/>
              <a:latin typeface="+mj-lt"/>
            </a:endParaRPr>
          </a:p>
        </p:txBody>
      </p:sp>
      <p:sp>
        <p:nvSpPr>
          <p:cNvPr id="36" name="Rectangle 35">
            <a:extLst>
              <a:ext uri="{FF2B5EF4-FFF2-40B4-BE49-F238E27FC236}">
                <a16:creationId xmlns:a16="http://schemas.microsoft.com/office/drawing/2014/main" id="{10107447-FCDF-4861-8BA3-7E9F30F69B5C}"/>
              </a:ext>
            </a:extLst>
          </p:cNvPr>
          <p:cNvSpPr/>
          <p:nvPr/>
        </p:nvSpPr>
        <p:spPr>
          <a:xfrm>
            <a:off x="9418574" y="3429000"/>
            <a:ext cx="1769039" cy="470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chemeClr val="accent1">
                    <a:lumMod val="50000"/>
                  </a:schemeClr>
                </a:solidFill>
                <a:effectLst/>
                <a:uLnTx/>
                <a:uFillTx/>
                <a:latin typeface="+mj-lt"/>
                <a:ea typeface="+mn-ea"/>
                <a:cs typeface="+mn-cs"/>
              </a:rPr>
              <a:t>marvellous</a:t>
            </a:r>
          </a:p>
        </p:txBody>
      </p:sp>
      <p:sp>
        <p:nvSpPr>
          <p:cNvPr id="38" name="Rectangle 37">
            <a:extLst>
              <a:ext uri="{FF2B5EF4-FFF2-40B4-BE49-F238E27FC236}">
                <a16:creationId xmlns:a16="http://schemas.microsoft.com/office/drawing/2014/main" id="{26C65506-F323-49CE-B70C-FE4179F59CFC}"/>
              </a:ext>
            </a:extLst>
          </p:cNvPr>
          <p:cNvSpPr/>
          <p:nvPr/>
        </p:nvSpPr>
        <p:spPr>
          <a:xfrm>
            <a:off x="9725031" y="4941095"/>
            <a:ext cx="1193794" cy="5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chemeClr val="accent1">
                    <a:lumMod val="50000"/>
                  </a:schemeClr>
                </a:solidFill>
                <a:effectLst/>
                <a:uLnTx/>
                <a:uFillTx/>
                <a:latin typeface="+mj-lt"/>
                <a:ea typeface="+mn-ea"/>
                <a:cs typeface="+mn-cs"/>
              </a:rPr>
              <a:t>happy</a:t>
            </a:r>
          </a:p>
        </p:txBody>
      </p:sp>
      <p:cxnSp>
        <p:nvCxnSpPr>
          <p:cNvPr id="39" name="Straight Connector 38">
            <a:extLst>
              <a:ext uri="{FF2B5EF4-FFF2-40B4-BE49-F238E27FC236}">
                <a16:creationId xmlns:a16="http://schemas.microsoft.com/office/drawing/2014/main" id="{BCAE2C5F-6C86-4C4F-BC74-3FF4F7D89D15}"/>
              </a:ext>
            </a:extLst>
          </p:cNvPr>
          <p:cNvCxnSpPr/>
          <p:nvPr/>
        </p:nvCxnSpPr>
        <p:spPr>
          <a:xfrm>
            <a:off x="8093246" y="2701599"/>
            <a:ext cx="0" cy="504000"/>
          </a:xfrm>
          <a:prstGeom prst="line">
            <a:avLst/>
          </a:prstGeom>
          <a:ln w="57150">
            <a:solidFill>
              <a:srgbClr val="EE6000"/>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4F39DB77-4160-4DEA-BFFE-119FAB5296C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0" nodeType="withEffect">
                                  <p:stCondLst>
                                    <p:cond delay="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xit" presetSubtype="0" fill="hold" grpId="0"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xit" presetSubtype="0" fill="hold" grpId="0"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xit" presetSubtype="0" fill="hold" grpId="0"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xit" presetSubtype="0" fill="hold" grpId="0"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xit" presetSubtype="0" fill="hold" grpId="0" nodeType="withEffect">
                                  <p:stCondLst>
                                    <p:cond delay="0"/>
                                  </p:stCondLst>
                                  <p:childTnLst>
                                    <p:animEffect transition="out" filter="fade">
                                      <p:cBhvr>
                                        <p:cTn id="81" dur="500"/>
                                        <p:tgtEl>
                                          <p:spTgt spid="38"/>
                                        </p:tgtEl>
                                      </p:cBhvr>
                                    </p:animEffect>
                                    <p:set>
                                      <p:cBhvr>
                                        <p:cTn id="8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3" grpId="0" animBg="1"/>
      <p:bldP spid="20" grpId="0" animBg="1"/>
      <p:bldP spid="21" grpId="0" animBg="1"/>
      <p:bldP spid="22" grpId="0" animBg="1"/>
      <p:bldP spid="24" grpId="0" animBg="1"/>
      <p:bldP spid="25" grpId="0" animBg="1"/>
      <p:bldP spid="35" grpId="0" animBg="1"/>
      <p:bldP spid="36" grpId="0" animBg="1"/>
      <p:bldP spid="38"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n-ea"/>
                <a:cs typeface="+mn-cs"/>
              </a:rPr>
              <a:t>Trouve le trésor !</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graphicFrame>
        <p:nvGraphicFramePr>
          <p:cNvPr id="9" name="Group 239">
            <a:extLst>
              <a:ext uri="{FF2B5EF4-FFF2-40B4-BE49-F238E27FC236}">
                <a16:creationId xmlns:a16="http://schemas.microsoft.com/office/drawing/2014/main" id="{2722FC6D-5254-4D16-AEC2-7026F92CB7E2}"/>
              </a:ext>
            </a:extLst>
          </p:cNvPr>
          <p:cNvGraphicFramePr>
            <a:graphicFrameLocks noGrp="1"/>
          </p:cNvGraphicFramePr>
          <p:nvPr>
            <p:extLst>
              <p:ext uri="{D42A27DB-BD31-4B8C-83A1-F6EECF244321}">
                <p14:modId xmlns:p14="http://schemas.microsoft.com/office/powerpoint/2010/main" val="376081690"/>
              </p:ext>
            </p:extLst>
          </p:nvPr>
        </p:nvGraphicFramePr>
        <p:xfrm>
          <a:off x="1003435" y="1871900"/>
          <a:ext cx="10080000" cy="3960727"/>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tblGrid>
              <a:tr h="7207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5</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000">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000">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00">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80000">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 name="Picture 6" descr="C:\Users\Winnie\AppData\Local\Microsoft\Windows\Temporary Internet Files\Content.IE5\83P2KKZX\MC900441717[1].png">
            <a:extLst>
              <a:ext uri="{FF2B5EF4-FFF2-40B4-BE49-F238E27FC236}">
                <a16:creationId xmlns:a16="http://schemas.microsoft.com/office/drawing/2014/main" id="{A52BE520-C4C3-4C4E-A9E8-9EB9FC06B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153" y="2650597"/>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Winnie\AppData\Local\Microsoft\Windows\Temporary Internet Files\Content.IE5\0VQ72ZAA\MC900439825[1].png">
            <a:extLst>
              <a:ext uri="{FF2B5EF4-FFF2-40B4-BE49-F238E27FC236}">
                <a16:creationId xmlns:a16="http://schemas.microsoft.com/office/drawing/2014/main" id="{EF64815E-A571-4F8B-8D64-C5D3748D59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5557" y="413009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119498563188281957tasto_8_architetto_franc_01">
            <a:extLst>
              <a:ext uri="{FF2B5EF4-FFF2-40B4-BE49-F238E27FC236}">
                <a16:creationId xmlns:a16="http://schemas.microsoft.com/office/drawing/2014/main" id="{A08C096C-57A5-40C6-A7AF-605819D0CD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813" y="343438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Users\Winnie\AppData\Local\Microsoft\Windows\Temporary Internet Files\Content.IE5\RJE6RGHW\MC900441703[1].png">
            <a:extLst>
              <a:ext uri="{FF2B5EF4-FFF2-40B4-BE49-F238E27FC236}">
                <a16:creationId xmlns:a16="http://schemas.microsoft.com/office/drawing/2014/main" id="{633F9D04-2621-484B-B3D7-A42D246B99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2597" y="2680739"/>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e 116">
            <a:extLst>
              <a:ext uri="{FF2B5EF4-FFF2-40B4-BE49-F238E27FC236}">
                <a16:creationId xmlns:a16="http://schemas.microsoft.com/office/drawing/2014/main" id="{7A1B2327-B08A-4CC3-A174-9B7332198592}"/>
              </a:ext>
            </a:extLst>
          </p:cNvPr>
          <p:cNvGrpSpPr>
            <a:grpSpLocks/>
          </p:cNvGrpSpPr>
          <p:nvPr/>
        </p:nvGrpSpPr>
        <p:grpSpPr bwMode="auto">
          <a:xfrm>
            <a:off x="4479389" y="3448146"/>
            <a:ext cx="576262" cy="504825"/>
            <a:chOff x="2123728" y="332656"/>
            <a:chExt cx="1326976" cy="1326976"/>
          </a:xfrm>
        </p:grpSpPr>
        <p:pic>
          <p:nvPicPr>
            <p:cNvPr id="15" name="Picture 11" descr="C:\Users\Winnie\AppData\Local\Microsoft\Windows\Temporary Internet Files\Content.IE5\RJE6RGHW\MC900439825[1].png">
              <a:extLst>
                <a:ext uri="{FF2B5EF4-FFF2-40B4-BE49-F238E27FC236}">
                  <a16:creationId xmlns:a16="http://schemas.microsoft.com/office/drawing/2014/main" id="{E0CB9A4B-0730-4C4D-8153-D07295C1AD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C:\Users\Winnie\AppData\Local\Microsoft\Windows\Temporary Internet Files\Content.IE5\RJE6RGHW\MC900439825[1].png">
              <a:extLst>
                <a:ext uri="{FF2B5EF4-FFF2-40B4-BE49-F238E27FC236}">
                  <a16:creationId xmlns:a16="http://schemas.microsoft.com/office/drawing/2014/main" id="{4A980C5E-1BC7-4BA8-8353-97A663685C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C:\Users\Winnie\AppData\Local\Microsoft\Windows\Temporary Internet Files\Content.IE5\0VQ72ZAA\MC900441703[1].png">
              <a:extLst>
                <a:ext uri="{FF2B5EF4-FFF2-40B4-BE49-F238E27FC236}">
                  <a16:creationId xmlns:a16="http://schemas.microsoft.com/office/drawing/2014/main" id="{210297C5-C6AE-4531-AFD8-CFA4A8AD00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e 116">
            <a:extLst>
              <a:ext uri="{FF2B5EF4-FFF2-40B4-BE49-F238E27FC236}">
                <a16:creationId xmlns:a16="http://schemas.microsoft.com/office/drawing/2014/main" id="{B332A669-7554-4C60-80BA-D4380AC8D716}"/>
              </a:ext>
            </a:extLst>
          </p:cNvPr>
          <p:cNvGrpSpPr>
            <a:grpSpLocks/>
          </p:cNvGrpSpPr>
          <p:nvPr/>
        </p:nvGrpSpPr>
        <p:grpSpPr bwMode="auto">
          <a:xfrm>
            <a:off x="6349975" y="4157289"/>
            <a:ext cx="576262" cy="504825"/>
            <a:chOff x="2123728" y="332656"/>
            <a:chExt cx="1326976" cy="1326976"/>
          </a:xfrm>
        </p:grpSpPr>
        <p:pic>
          <p:nvPicPr>
            <p:cNvPr id="19" name="Picture 11" descr="C:\Users\Winnie\AppData\Local\Microsoft\Windows\Temporary Internet Files\Content.IE5\RJE6RGHW\MC900439825[1].png">
              <a:extLst>
                <a:ext uri="{FF2B5EF4-FFF2-40B4-BE49-F238E27FC236}">
                  <a16:creationId xmlns:a16="http://schemas.microsoft.com/office/drawing/2014/main" id="{DA2A0D3F-9C35-4FF1-855E-05D0C5869D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C:\Users\Winnie\AppData\Local\Microsoft\Windows\Temporary Internet Files\Content.IE5\RJE6RGHW\MC900439825[1].png">
              <a:extLst>
                <a:ext uri="{FF2B5EF4-FFF2-40B4-BE49-F238E27FC236}">
                  <a16:creationId xmlns:a16="http://schemas.microsoft.com/office/drawing/2014/main" id="{8463874F-8F98-46C3-9016-2B8243B7DB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Winnie\AppData\Local\Microsoft\Windows\Temporary Internet Files\Content.IE5\0VQ72ZAA\MC900441703[1].png">
              <a:extLst>
                <a:ext uri="{FF2B5EF4-FFF2-40B4-BE49-F238E27FC236}">
                  <a16:creationId xmlns:a16="http://schemas.microsoft.com/office/drawing/2014/main" id="{9008DB9F-DF40-4B20-9B60-9135D483C0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e 116">
            <a:extLst>
              <a:ext uri="{FF2B5EF4-FFF2-40B4-BE49-F238E27FC236}">
                <a16:creationId xmlns:a16="http://schemas.microsoft.com/office/drawing/2014/main" id="{F0E99AA2-94B8-43D1-8512-68D71D5E2C1C}"/>
              </a:ext>
            </a:extLst>
          </p:cNvPr>
          <p:cNvGrpSpPr>
            <a:grpSpLocks/>
          </p:cNvGrpSpPr>
          <p:nvPr/>
        </p:nvGrpSpPr>
        <p:grpSpPr bwMode="auto">
          <a:xfrm>
            <a:off x="8109557" y="3492220"/>
            <a:ext cx="576262" cy="504825"/>
            <a:chOff x="2123728" y="332656"/>
            <a:chExt cx="1326976" cy="1326976"/>
          </a:xfrm>
        </p:grpSpPr>
        <p:pic>
          <p:nvPicPr>
            <p:cNvPr id="23" name="Picture 11" descr="C:\Users\Winnie\AppData\Local\Microsoft\Windows\Temporary Internet Files\Content.IE5\RJE6RGHW\MC900439825[1].png">
              <a:extLst>
                <a:ext uri="{FF2B5EF4-FFF2-40B4-BE49-F238E27FC236}">
                  <a16:creationId xmlns:a16="http://schemas.microsoft.com/office/drawing/2014/main" id="{F1ECCBDD-3418-4449-8F50-918B84D712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Users\Winnie\AppData\Local\Microsoft\Windows\Temporary Internet Files\Content.IE5\RJE6RGHW\MC900439825[1].png">
              <a:extLst>
                <a:ext uri="{FF2B5EF4-FFF2-40B4-BE49-F238E27FC236}">
                  <a16:creationId xmlns:a16="http://schemas.microsoft.com/office/drawing/2014/main" id="{DA17A866-DD31-4C36-A783-A1BD6DF4C5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C:\Users\Winnie\AppData\Local\Microsoft\Windows\Temporary Internet Files\Content.IE5\0VQ72ZAA\MC900441703[1].png">
              <a:extLst>
                <a:ext uri="{FF2B5EF4-FFF2-40B4-BE49-F238E27FC236}">
                  <a16:creationId xmlns:a16="http://schemas.microsoft.com/office/drawing/2014/main" id="{CF12E6DF-4DCA-49B6-9642-A6EAD8CB5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6" descr="C:\Users\Winnie\AppData\Local\Microsoft\Windows\Temporary Internet Files\Content.IE5\83P2KKZX\MC900441717[1].png">
            <a:extLst>
              <a:ext uri="{FF2B5EF4-FFF2-40B4-BE49-F238E27FC236}">
                <a16:creationId xmlns:a16="http://schemas.microsoft.com/office/drawing/2014/main" id="{7FE1E0E4-3F01-442D-BF0E-D3B3187EF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604" y="5050181"/>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C:\Users\Winnie\AppData\Local\Microsoft\Windows\Temporary Internet Files\Content.IE5\83P2KKZX\MC900441717[1].png">
            <a:extLst>
              <a:ext uri="{FF2B5EF4-FFF2-40B4-BE49-F238E27FC236}">
                <a16:creationId xmlns:a16="http://schemas.microsoft.com/office/drawing/2014/main" id="{C20A520C-62FB-4078-9613-3BDABBF93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4930" y="3327667"/>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Winnie\AppData\Local\Microsoft\Windows\Temporary Internet Files\Content.IE5\83P2KKZX\MC900441717[1].png">
            <a:extLst>
              <a:ext uri="{FF2B5EF4-FFF2-40B4-BE49-F238E27FC236}">
                <a16:creationId xmlns:a16="http://schemas.microsoft.com/office/drawing/2014/main" id="{B0058AA1-24ED-4550-8EF1-11D5A7983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943" y="5012082"/>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C:\Users\Winnie\AppData\Local\Microsoft\Windows\Temporary Internet Files\Content.IE5\83P2KKZX\MC900441717[1].png">
            <a:extLst>
              <a:ext uri="{FF2B5EF4-FFF2-40B4-BE49-F238E27FC236}">
                <a16:creationId xmlns:a16="http://schemas.microsoft.com/office/drawing/2014/main" id="{7DEC1FD3-ADCC-48C6-8346-3669868B4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1794" y="2644562"/>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1" descr="119498563188281957tasto_8_architetto_franc_01">
            <a:extLst>
              <a:ext uri="{FF2B5EF4-FFF2-40B4-BE49-F238E27FC236}">
                <a16:creationId xmlns:a16="http://schemas.microsoft.com/office/drawing/2014/main" id="{825BA10E-17E7-4F61-96A5-18D9DD3024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182" y="4157289"/>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4" descr="119498563188281957tasto_8_architetto_franc_01">
            <a:extLst>
              <a:ext uri="{FF2B5EF4-FFF2-40B4-BE49-F238E27FC236}">
                <a16:creationId xmlns:a16="http://schemas.microsoft.com/office/drawing/2014/main" id="{6FCBEBAF-CC77-4307-9E5D-D6D147BDA3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9543" y="5052382"/>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67" descr="119498563188281957tasto_8_architetto_franc_01">
            <a:extLst>
              <a:ext uri="{FF2B5EF4-FFF2-40B4-BE49-F238E27FC236}">
                <a16:creationId xmlns:a16="http://schemas.microsoft.com/office/drawing/2014/main" id="{0F40C01D-6FF6-4CA0-AB61-16F2915B31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1147" y="2710011"/>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Winnie\AppData\Local\Microsoft\Windows\Temporary Internet Files\Content.IE5\RJE6RGHW\MC900441703[1].png">
            <a:extLst>
              <a:ext uri="{FF2B5EF4-FFF2-40B4-BE49-F238E27FC236}">
                <a16:creationId xmlns:a16="http://schemas.microsoft.com/office/drawing/2014/main" id="{1E07294A-8D77-4784-A249-1988D42499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4473" y="3411856"/>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C:\Users\Winnie\AppData\Local\Microsoft\Windows\Temporary Internet Files\Content.IE5\0VQ72ZAA\MC900439825[1].png">
            <a:extLst>
              <a:ext uri="{FF2B5EF4-FFF2-40B4-BE49-F238E27FC236}">
                <a16:creationId xmlns:a16="http://schemas.microsoft.com/office/drawing/2014/main" id="{D1D311B9-8C1B-4DAE-B553-270E423B5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482" y="5012082"/>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C:\Users\Winnie\AppData\Local\Microsoft\Windows\Temporary Internet Files\Content.IE5\0VQ72ZAA\MC900439825[1].png">
            <a:extLst>
              <a:ext uri="{FF2B5EF4-FFF2-40B4-BE49-F238E27FC236}">
                <a16:creationId xmlns:a16="http://schemas.microsoft.com/office/drawing/2014/main" id="{58D03728-20F6-4DC6-BA11-343F31538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3968" y="5050181"/>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C:\Users\Winnie\AppData\Local\Microsoft\Windows\Temporary Internet Files\Content.IE5\0VQ72ZAA\MC900439825[1].png">
            <a:extLst>
              <a:ext uri="{FF2B5EF4-FFF2-40B4-BE49-F238E27FC236}">
                <a16:creationId xmlns:a16="http://schemas.microsoft.com/office/drawing/2014/main" id="{AEC9B3BE-CCD5-40DF-9BE7-03581F9A88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866" y="2644562"/>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C:\Users\Winnie\AppData\Local\Microsoft\Windows\Temporary Internet Files\Content.IE5\0VQ72ZAA\MC900439825[1].png">
            <a:extLst>
              <a:ext uri="{FF2B5EF4-FFF2-40B4-BE49-F238E27FC236}">
                <a16:creationId xmlns:a16="http://schemas.microsoft.com/office/drawing/2014/main" id="{3DEF79B4-04A3-40F7-B397-61CE0D6104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6885" y="4123641"/>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C:\Users\Winnie\AppData\Local\Microsoft\Windows\Temporary Internet Files\Content.IE5\0VQ72ZAA\MC900439825[1].png">
            <a:extLst>
              <a:ext uri="{FF2B5EF4-FFF2-40B4-BE49-F238E27FC236}">
                <a16:creationId xmlns:a16="http://schemas.microsoft.com/office/drawing/2014/main" id="{A6F45685-9ABB-4459-BB2B-AFC6C6F4EB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4009" y="4123641"/>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99B814F6-47BE-424E-AE1D-5E8BC759BF94}"/>
              </a:ext>
            </a:extLst>
          </p:cNvPr>
          <p:cNvSpPr/>
          <p:nvPr/>
        </p:nvSpPr>
        <p:spPr>
          <a:xfrm>
            <a:off x="2172704"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je mange le déjeuner</a:t>
            </a:r>
          </a:p>
        </p:txBody>
      </p:sp>
      <p:sp>
        <p:nvSpPr>
          <p:cNvPr id="40" name="venir">
            <a:extLst>
              <a:ext uri="{FF2B5EF4-FFF2-40B4-BE49-F238E27FC236}">
                <a16:creationId xmlns:a16="http://schemas.microsoft.com/office/drawing/2014/main" id="{CDA93C9A-280B-4C96-AAF3-70477C0CE05D}"/>
              </a:ext>
            </a:extLst>
          </p:cNvPr>
          <p:cNvSpPr/>
          <p:nvPr/>
        </p:nvSpPr>
        <p:spPr>
          <a:xfrm>
            <a:off x="2178815" y="2629184"/>
            <a:ext cx="1705585"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faire la cuisine</a:t>
            </a:r>
          </a:p>
        </p:txBody>
      </p:sp>
      <p:sp>
        <p:nvSpPr>
          <p:cNvPr id="41" name="il vient">
            <a:extLst>
              <a:ext uri="{FF2B5EF4-FFF2-40B4-BE49-F238E27FC236}">
                <a16:creationId xmlns:a16="http://schemas.microsoft.com/office/drawing/2014/main" id="{D6EA67EF-E65C-4208-A688-3DB3CAC0244B}"/>
              </a:ext>
            </a:extLst>
          </p:cNvPr>
          <p:cNvSpPr/>
          <p:nvPr/>
        </p:nvSpPr>
        <p:spPr>
          <a:xfrm>
            <a:off x="2165087" y="405029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ça</a:t>
            </a:r>
          </a:p>
        </p:txBody>
      </p:sp>
      <p:sp>
        <p:nvSpPr>
          <p:cNvPr id="42" name="je viens de France">
            <a:extLst>
              <a:ext uri="{FF2B5EF4-FFF2-40B4-BE49-F238E27FC236}">
                <a16:creationId xmlns:a16="http://schemas.microsoft.com/office/drawing/2014/main" id="{97629AED-6137-45F7-8CAC-F05F20B263BB}"/>
              </a:ext>
            </a:extLst>
          </p:cNvPr>
          <p:cNvSpPr/>
          <p:nvPr/>
        </p:nvSpPr>
        <p:spPr>
          <a:xfrm>
            <a:off x="2172704" y="4760579"/>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marcher</a:t>
            </a:r>
          </a:p>
        </p:txBody>
      </p:sp>
      <p:sp>
        <p:nvSpPr>
          <p:cNvPr id="43" name="dire">
            <a:extLst>
              <a:ext uri="{FF2B5EF4-FFF2-40B4-BE49-F238E27FC236}">
                <a16:creationId xmlns:a16="http://schemas.microsoft.com/office/drawing/2014/main" id="{BC2A9C84-0640-4795-9BF1-A10811B9A972}"/>
              </a:ext>
            </a:extLst>
          </p:cNvPr>
          <p:cNvSpPr/>
          <p:nvPr/>
        </p:nvSpPr>
        <p:spPr>
          <a:xfrm>
            <a:off x="3962389" y="2629184"/>
            <a:ext cx="1702443"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travailler</a:t>
            </a:r>
          </a:p>
        </p:txBody>
      </p:sp>
      <p:sp>
        <p:nvSpPr>
          <p:cNvPr id="44" name="je dis">
            <a:extLst>
              <a:ext uri="{FF2B5EF4-FFF2-40B4-BE49-F238E27FC236}">
                <a16:creationId xmlns:a16="http://schemas.microsoft.com/office/drawing/2014/main" id="{AAE14957-4CEB-45C3-AB99-4E4A0CA860DF}"/>
              </a:ext>
            </a:extLst>
          </p:cNvPr>
          <p:cNvSpPr/>
          <p:nvPr/>
        </p:nvSpPr>
        <p:spPr>
          <a:xfrm>
            <a:off x="3956400" y="333207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’activité (f)</a:t>
            </a:r>
          </a:p>
        </p:txBody>
      </p:sp>
      <p:sp>
        <p:nvSpPr>
          <p:cNvPr id="45" name="tu dis">
            <a:extLst>
              <a:ext uri="{FF2B5EF4-FFF2-40B4-BE49-F238E27FC236}">
                <a16:creationId xmlns:a16="http://schemas.microsoft.com/office/drawing/2014/main" id="{245BB9AA-DF9D-4183-95BC-EF8DC14B8939}"/>
              </a:ext>
            </a:extLst>
          </p:cNvPr>
          <p:cNvSpPr/>
          <p:nvPr/>
        </p:nvSpPr>
        <p:spPr>
          <a:xfrm>
            <a:off x="3954832" y="404902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e partenaire</a:t>
            </a:r>
          </a:p>
        </p:txBody>
      </p:sp>
      <p:sp>
        <p:nvSpPr>
          <p:cNvPr id="46" name="elle dit">
            <a:extLst>
              <a:ext uri="{FF2B5EF4-FFF2-40B4-BE49-F238E27FC236}">
                <a16:creationId xmlns:a16="http://schemas.microsoft.com/office/drawing/2014/main" id="{83EE558F-ED06-48FF-876D-42DB97771FE5}"/>
              </a:ext>
            </a:extLst>
          </p:cNvPr>
          <p:cNvSpPr/>
          <p:nvPr/>
        </p:nvSpPr>
        <p:spPr>
          <a:xfrm>
            <a:off x="5741253" y="2629184"/>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r</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egarder</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la télé</a:t>
            </a:r>
          </a:p>
        </p:txBody>
      </p:sp>
      <p:sp>
        <p:nvSpPr>
          <p:cNvPr id="47" name="je dis la vérité">
            <a:extLst>
              <a:ext uri="{FF2B5EF4-FFF2-40B4-BE49-F238E27FC236}">
                <a16:creationId xmlns:a16="http://schemas.microsoft.com/office/drawing/2014/main" id="{19CE5A66-DCA6-413B-A9C1-72BB313CBC9E}"/>
              </a:ext>
            </a:extLst>
          </p:cNvPr>
          <p:cNvSpPr/>
          <p:nvPr/>
        </p:nvSpPr>
        <p:spPr>
          <a:xfrm>
            <a:off x="3956400" y="4756817"/>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f</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aire le modèle</a:t>
            </a:r>
          </a:p>
        </p:txBody>
      </p:sp>
      <p:sp>
        <p:nvSpPr>
          <p:cNvPr id="48" name="je sors">
            <a:extLst>
              <a:ext uri="{FF2B5EF4-FFF2-40B4-BE49-F238E27FC236}">
                <a16:creationId xmlns:a16="http://schemas.microsoft.com/office/drawing/2014/main" id="{5211C7E4-0EA3-4027-8249-07867C1C6A64}"/>
              </a:ext>
            </a:extLst>
          </p:cNvPr>
          <p:cNvSpPr/>
          <p:nvPr/>
        </p:nvSpPr>
        <p:spPr>
          <a:xfrm>
            <a:off x="5753341"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quoi ?</a:t>
            </a:r>
          </a:p>
        </p:txBody>
      </p:sp>
      <p:sp>
        <p:nvSpPr>
          <p:cNvPr id="49" name="il sort">
            <a:extLst>
              <a:ext uri="{FF2B5EF4-FFF2-40B4-BE49-F238E27FC236}">
                <a16:creationId xmlns:a16="http://schemas.microsoft.com/office/drawing/2014/main" id="{D6FD4590-B598-4871-8120-6BD998B5E715}"/>
              </a:ext>
            </a:extLst>
          </p:cNvPr>
          <p:cNvSpPr/>
          <p:nvPr/>
        </p:nvSpPr>
        <p:spPr>
          <a:xfrm>
            <a:off x="9378950" y="3341212"/>
            <a:ext cx="1696094" cy="626286"/>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es devoirs</a:t>
            </a:r>
          </a:p>
        </p:txBody>
      </p:sp>
      <p:sp>
        <p:nvSpPr>
          <p:cNvPr id="50" name="je sors avec des amis">
            <a:extLst>
              <a:ext uri="{FF2B5EF4-FFF2-40B4-BE49-F238E27FC236}">
                <a16:creationId xmlns:a16="http://schemas.microsoft.com/office/drawing/2014/main" id="{B2E90E6C-F072-46FD-8278-CA2E967BB990}"/>
              </a:ext>
            </a:extLst>
          </p:cNvPr>
          <p:cNvSpPr/>
          <p:nvPr/>
        </p:nvSpPr>
        <p:spPr>
          <a:xfrm>
            <a:off x="5752020" y="4757594"/>
            <a:ext cx="1710000" cy="98312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elle prépare le déjeuner</a:t>
            </a:r>
          </a:p>
        </p:txBody>
      </p:sp>
      <p:sp>
        <p:nvSpPr>
          <p:cNvPr id="51" name="je prends">
            <a:extLst>
              <a:ext uri="{FF2B5EF4-FFF2-40B4-BE49-F238E27FC236}">
                <a16:creationId xmlns:a16="http://schemas.microsoft.com/office/drawing/2014/main" id="{028A16EC-BD6C-4D02-AF99-363D81E0164D}"/>
              </a:ext>
            </a:extLst>
          </p:cNvPr>
          <p:cNvSpPr/>
          <p:nvPr/>
        </p:nvSpPr>
        <p:spPr>
          <a:xfrm>
            <a:off x="7555587"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film préféré</a:t>
            </a:r>
          </a:p>
        </p:txBody>
      </p:sp>
      <p:sp>
        <p:nvSpPr>
          <p:cNvPr id="52" name="tu prends">
            <a:extLst>
              <a:ext uri="{FF2B5EF4-FFF2-40B4-BE49-F238E27FC236}">
                <a16:creationId xmlns:a16="http://schemas.microsoft.com/office/drawing/2014/main" id="{3FBFC435-0FD0-4AD7-B983-F68BF760E682}"/>
              </a:ext>
            </a:extLst>
          </p:cNvPr>
          <p:cNvSpPr/>
          <p:nvPr/>
        </p:nvSpPr>
        <p:spPr>
          <a:xfrm>
            <a:off x="7550128" y="404385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faire le lit</a:t>
            </a:r>
          </a:p>
        </p:txBody>
      </p:sp>
      <p:sp>
        <p:nvSpPr>
          <p:cNvPr id="53" name="elle prend">
            <a:extLst>
              <a:ext uri="{FF2B5EF4-FFF2-40B4-BE49-F238E27FC236}">
                <a16:creationId xmlns:a16="http://schemas.microsoft.com/office/drawing/2014/main" id="{568A0A17-DF2B-429E-A0B8-DD299ADD37F7}"/>
              </a:ext>
            </a:extLst>
          </p:cNvPr>
          <p:cNvSpPr/>
          <p:nvPr/>
        </p:nvSpPr>
        <p:spPr>
          <a:xfrm>
            <a:off x="5754508" y="4044370"/>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l</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 maison</a:t>
            </a:r>
          </a:p>
        </p:txBody>
      </p:sp>
      <p:sp>
        <p:nvSpPr>
          <p:cNvPr id="54" name="je prends le train">
            <a:extLst>
              <a:ext uri="{FF2B5EF4-FFF2-40B4-BE49-F238E27FC236}">
                <a16:creationId xmlns:a16="http://schemas.microsoft.com/office/drawing/2014/main" id="{9D5F6A24-9095-4B08-9772-9D440C7688D3}"/>
              </a:ext>
            </a:extLst>
          </p:cNvPr>
          <p:cNvSpPr/>
          <p:nvPr/>
        </p:nvSpPr>
        <p:spPr>
          <a:xfrm>
            <a:off x="7554643" y="4750718"/>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je fais la cuisine</a:t>
            </a:r>
          </a:p>
        </p:txBody>
      </p:sp>
      <p:sp>
        <p:nvSpPr>
          <p:cNvPr id="55" name="apprendre">
            <a:extLst>
              <a:ext uri="{FF2B5EF4-FFF2-40B4-BE49-F238E27FC236}">
                <a16:creationId xmlns:a16="http://schemas.microsoft.com/office/drawing/2014/main" id="{FF86EE6F-DF1E-4BAF-A8FB-BCE1BBF2A43A}"/>
              </a:ext>
            </a:extLst>
          </p:cNvPr>
          <p:cNvSpPr/>
          <p:nvPr/>
        </p:nvSpPr>
        <p:spPr>
          <a:xfrm>
            <a:off x="9366955" y="263057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15076"/>
                </a:solidFill>
                <a:latin typeface="Century Gothic" panose="020F0302020204030204"/>
                <a:cs typeface="Arial" charset="0"/>
              </a:rPr>
              <a:t>j</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e fais le ménage</a:t>
            </a:r>
          </a:p>
        </p:txBody>
      </p:sp>
      <p:sp>
        <p:nvSpPr>
          <p:cNvPr id="56" name="tu apprends">
            <a:extLst>
              <a:ext uri="{FF2B5EF4-FFF2-40B4-BE49-F238E27FC236}">
                <a16:creationId xmlns:a16="http://schemas.microsoft.com/office/drawing/2014/main" id="{A733CB68-C213-4D92-A2C6-D2EBD3D5B72E}"/>
              </a:ext>
            </a:extLst>
          </p:cNvPr>
          <p:cNvSpPr/>
          <p:nvPr/>
        </p:nvSpPr>
        <p:spPr>
          <a:xfrm>
            <a:off x="9363248" y="404115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nous</a:t>
            </a:r>
          </a:p>
        </p:txBody>
      </p:sp>
      <p:sp>
        <p:nvSpPr>
          <p:cNvPr id="57" name="il apprend">
            <a:extLst>
              <a:ext uri="{FF2B5EF4-FFF2-40B4-BE49-F238E27FC236}">
                <a16:creationId xmlns:a16="http://schemas.microsoft.com/office/drawing/2014/main" id="{9471021E-522C-457D-BC97-FF985358432B}"/>
              </a:ext>
            </a:extLst>
          </p:cNvPr>
          <p:cNvSpPr/>
          <p:nvPr/>
        </p:nvSpPr>
        <p:spPr>
          <a:xfrm>
            <a:off x="7550128" y="2625873"/>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dehors</a:t>
            </a:r>
          </a:p>
        </p:txBody>
      </p:sp>
      <p:sp>
        <p:nvSpPr>
          <p:cNvPr id="58" name="j'apprends l'histoire">
            <a:extLst>
              <a:ext uri="{FF2B5EF4-FFF2-40B4-BE49-F238E27FC236}">
                <a16:creationId xmlns:a16="http://schemas.microsoft.com/office/drawing/2014/main" id="{09541CA9-A1EC-4A89-A4D3-4AD37F1D1548}"/>
              </a:ext>
            </a:extLst>
          </p:cNvPr>
          <p:cNvSpPr/>
          <p:nvPr/>
        </p:nvSpPr>
        <p:spPr>
          <a:xfrm>
            <a:off x="9364557" y="4743286"/>
            <a:ext cx="1710000" cy="997432"/>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il fait les courses</a:t>
            </a:r>
          </a:p>
        </p:txBody>
      </p:sp>
      <p:grpSp>
        <p:nvGrpSpPr>
          <p:cNvPr id="59" name="Groupe 112">
            <a:extLst>
              <a:ext uri="{FF2B5EF4-FFF2-40B4-BE49-F238E27FC236}">
                <a16:creationId xmlns:a16="http://schemas.microsoft.com/office/drawing/2014/main" id="{AED76C12-A332-4DAF-AF9B-7700ABD20996}"/>
              </a:ext>
            </a:extLst>
          </p:cNvPr>
          <p:cNvGrpSpPr>
            <a:grpSpLocks/>
          </p:cNvGrpSpPr>
          <p:nvPr/>
        </p:nvGrpSpPr>
        <p:grpSpPr bwMode="auto">
          <a:xfrm>
            <a:off x="9318005" y="799907"/>
            <a:ext cx="647700" cy="720725"/>
            <a:chOff x="2123728" y="332656"/>
            <a:chExt cx="1326976" cy="1326976"/>
          </a:xfrm>
        </p:grpSpPr>
        <p:pic>
          <p:nvPicPr>
            <p:cNvPr id="60" name="Picture 11" descr="C:\Users\Winnie\AppData\Local\Microsoft\Windows\Temporary Internet Files\Content.IE5\RJE6RGHW\MC900439825[1].png">
              <a:extLst>
                <a:ext uri="{FF2B5EF4-FFF2-40B4-BE49-F238E27FC236}">
                  <a16:creationId xmlns:a16="http://schemas.microsoft.com/office/drawing/2014/main" id="{68B1937A-0259-4EBA-8BE2-D031C3DF36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1" descr="C:\Users\Winnie\AppData\Local\Microsoft\Windows\Temporary Internet Files\Content.IE5\RJE6RGHW\MC900439825[1].png">
              <a:extLst>
                <a:ext uri="{FF2B5EF4-FFF2-40B4-BE49-F238E27FC236}">
                  <a16:creationId xmlns:a16="http://schemas.microsoft.com/office/drawing/2014/main" id="{45B42A03-A81B-4FE5-91CE-6D04AC830B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2" descr="C:\Users\Winnie\AppData\Local\Microsoft\Windows\Temporary Internet Files\Content.IE5\0VQ72ZAA\MC900441703[1].png">
              <a:extLst>
                <a:ext uri="{FF2B5EF4-FFF2-40B4-BE49-F238E27FC236}">
                  <a16:creationId xmlns:a16="http://schemas.microsoft.com/office/drawing/2014/main" id="{578E90D1-F5E5-449C-B1FA-AC5C9FDBE6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 name="Picture 9" descr="C:\Users\Winnie\AppData\Local\Microsoft\Windows\Temporary Internet Files\Content.IE5\0VQ72ZAA\MC900439825[1].png">
            <a:extLst>
              <a:ext uri="{FF2B5EF4-FFF2-40B4-BE49-F238E27FC236}">
                <a16:creationId xmlns:a16="http://schemas.microsoft.com/office/drawing/2014/main" id="{FC711CFD-4036-47CC-A118-66E5365F9E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1141" y="82400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0" descr="C:\Users\Winnie\AppData\Local\Microsoft\Windows\Temporary Internet Files\Content.IE5\9M0I6R03\MC900441717[1].png">
            <a:extLst>
              <a:ext uri="{FF2B5EF4-FFF2-40B4-BE49-F238E27FC236}">
                <a16:creationId xmlns:a16="http://schemas.microsoft.com/office/drawing/2014/main" id="{D5D10E32-088A-4665-8F04-0B5D2C49E5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81389" y="81597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ZoneTexte 45">
            <a:extLst>
              <a:ext uri="{FF2B5EF4-FFF2-40B4-BE49-F238E27FC236}">
                <a16:creationId xmlns:a16="http://schemas.microsoft.com/office/drawing/2014/main" id="{700BEDCD-4A14-4F4D-A46D-386A423BA00C}"/>
              </a:ext>
            </a:extLst>
          </p:cNvPr>
          <p:cNvSpPr txBox="1">
            <a:spLocks noChangeArrowheads="1"/>
          </p:cNvSpPr>
          <p:nvPr/>
        </p:nvSpPr>
        <p:spPr bwMode="auto">
          <a:xfrm>
            <a:off x="11462844" y="912412"/>
            <a:ext cx="729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+ 25</a:t>
            </a:r>
          </a:p>
        </p:txBody>
      </p:sp>
      <p:pic>
        <p:nvPicPr>
          <p:cNvPr id="66" name="Picture 12" descr="C:\Users\Winnie\AppData\Local\Microsoft\Windows\Temporary Internet Files\Content.IE5\0VQ72ZAA\MC900441703[1].png">
            <a:extLst>
              <a:ext uri="{FF2B5EF4-FFF2-40B4-BE49-F238E27FC236}">
                <a16:creationId xmlns:a16="http://schemas.microsoft.com/office/drawing/2014/main" id="{A70B6932-2F8E-47FE-936A-C3475E7374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61806" y="894004"/>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ZoneTexte 49">
            <a:extLst>
              <a:ext uri="{FF2B5EF4-FFF2-40B4-BE49-F238E27FC236}">
                <a16:creationId xmlns:a16="http://schemas.microsoft.com/office/drawing/2014/main" id="{32639046-3A1C-4A01-A054-B9694FB3E65F}"/>
              </a:ext>
            </a:extLst>
          </p:cNvPr>
          <p:cNvSpPr txBox="1">
            <a:spLocks noChangeArrowheads="1"/>
          </p:cNvSpPr>
          <p:nvPr/>
        </p:nvSpPr>
        <p:spPr bwMode="auto">
          <a:xfrm>
            <a:off x="6856072" y="967006"/>
            <a:ext cx="639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+5</a:t>
            </a:r>
          </a:p>
        </p:txBody>
      </p:sp>
      <p:sp>
        <p:nvSpPr>
          <p:cNvPr id="68" name="ZoneTexte 50">
            <a:extLst>
              <a:ext uri="{FF2B5EF4-FFF2-40B4-BE49-F238E27FC236}">
                <a16:creationId xmlns:a16="http://schemas.microsoft.com/office/drawing/2014/main" id="{F2D77873-AB7B-44AE-9ED0-230664677C53}"/>
              </a:ext>
            </a:extLst>
          </p:cNvPr>
          <p:cNvSpPr txBox="1">
            <a:spLocks noChangeArrowheads="1"/>
          </p:cNvSpPr>
          <p:nvPr/>
        </p:nvSpPr>
        <p:spPr bwMode="auto">
          <a:xfrm>
            <a:off x="8364636" y="902416"/>
            <a:ext cx="65372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+10</a:t>
            </a:r>
          </a:p>
        </p:txBody>
      </p:sp>
      <p:sp>
        <p:nvSpPr>
          <p:cNvPr id="69" name="ZoneTexte 103">
            <a:extLst>
              <a:ext uri="{FF2B5EF4-FFF2-40B4-BE49-F238E27FC236}">
                <a16:creationId xmlns:a16="http://schemas.microsoft.com/office/drawing/2014/main" id="{4928DEC9-EC15-4F64-9B9A-B3DED87968BA}"/>
              </a:ext>
            </a:extLst>
          </p:cNvPr>
          <p:cNvSpPr txBox="1">
            <a:spLocks noChangeArrowheads="1"/>
          </p:cNvSpPr>
          <p:nvPr/>
        </p:nvSpPr>
        <p:spPr bwMode="auto">
          <a:xfrm>
            <a:off x="9863904" y="960807"/>
            <a:ext cx="723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 +15</a:t>
            </a:r>
          </a:p>
        </p:txBody>
      </p:sp>
      <p:pic>
        <p:nvPicPr>
          <p:cNvPr id="70" name="Picture 74" descr="119498563188281957tasto_8_architetto_franc_01">
            <a:extLst>
              <a:ext uri="{FF2B5EF4-FFF2-40B4-BE49-F238E27FC236}">
                <a16:creationId xmlns:a16="http://schemas.microsoft.com/office/drawing/2014/main" id="{4BFD78C9-7872-470C-82FF-068C5A4404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05236" y="104314"/>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ZoneTexte 49">
            <a:extLst>
              <a:ext uri="{FF2B5EF4-FFF2-40B4-BE49-F238E27FC236}">
                <a16:creationId xmlns:a16="http://schemas.microsoft.com/office/drawing/2014/main" id="{3A0486CC-AA42-4535-9D93-0D99FE02CF5A}"/>
              </a:ext>
            </a:extLst>
          </p:cNvPr>
          <p:cNvSpPr txBox="1">
            <a:spLocks noChangeArrowheads="1"/>
          </p:cNvSpPr>
          <p:nvPr/>
        </p:nvSpPr>
        <p:spPr bwMode="auto">
          <a:xfrm>
            <a:off x="9316418" y="232242"/>
            <a:ext cx="649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panose="020B0604020202020204" pitchFamily="34" charset="0"/>
              </a:rPr>
              <a:t>0</a:t>
            </a:r>
          </a:p>
        </p:txBody>
      </p:sp>
      <p:sp>
        <p:nvSpPr>
          <p:cNvPr id="72" name="to come">
            <a:extLst>
              <a:ext uri="{FF2B5EF4-FFF2-40B4-BE49-F238E27FC236}">
                <a16:creationId xmlns:a16="http://schemas.microsoft.com/office/drawing/2014/main" id="{48B643A9-129D-497F-B250-AA7E312F1D22}"/>
              </a:ext>
            </a:extLst>
          </p:cNvPr>
          <p:cNvSpPr/>
          <p:nvPr/>
        </p:nvSpPr>
        <p:spPr>
          <a:xfrm>
            <a:off x="2171264" y="2625873"/>
            <a:ext cx="1712784" cy="64627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cs typeface="Arial" charset="0"/>
              </a:rPr>
              <a:t>t</a:t>
            </a:r>
            <a:r>
              <a:rPr kumimoji="0" lang="en-GB" sz="2000" b="1" i="0" u="none" strike="noStrike" kern="1200" cap="none" spc="0" normalizeH="0" baseline="0" noProof="0" dirty="0">
                <a:ln>
                  <a:noFill/>
                </a:ln>
                <a:solidFill>
                  <a:srgbClr val="115076"/>
                </a:solidFill>
                <a:effectLst/>
                <a:uLnTx/>
                <a:uFillTx/>
                <a:latin typeface="Century Gothic" panose="020F0302020204030204"/>
                <a:cs typeface="Arial" charset="0"/>
              </a:rPr>
              <a:t>o do the cooking</a:t>
            </a:r>
          </a:p>
        </p:txBody>
      </p:sp>
      <p:sp>
        <p:nvSpPr>
          <p:cNvPr id="73" name="to say / tell">
            <a:extLst>
              <a:ext uri="{FF2B5EF4-FFF2-40B4-BE49-F238E27FC236}">
                <a16:creationId xmlns:a16="http://schemas.microsoft.com/office/drawing/2014/main" id="{CCAAA32B-AB93-4B7F-9DF3-F3BA829DDE56}"/>
              </a:ext>
            </a:extLst>
          </p:cNvPr>
          <p:cNvSpPr/>
          <p:nvPr/>
        </p:nvSpPr>
        <p:spPr>
          <a:xfrm>
            <a:off x="3953264" y="2625872"/>
            <a:ext cx="1710000" cy="6462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working</a:t>
            </a:r>
          </a:p>
        </p:txBody>
      </p:sp>
      <p:sp>
        <p:nvSpPr>
          <p:cNvPr id="74" name="to learn">
            <a:extLst>
              <a:ext uri="{FF2B5EF4-FFF2-40B4-BE49-F238E27FC236}">
                <a16:creationId xmlns:a16="http://schemas.microsoft.com/office/drawing/2014/main" id="{93DEB6C0-AD15-4E4C-BA41-FB104008C8D4}"/>
              </a:ext>
            </a:extLst>
          </p:cNvPr>
          <p:cNvSpPr/>
          <p:nvPr/>
        </p:nvSpPr>
        <p:spPr>
          <a:xfrm>
            <a:off x="9364519" y="2624007"/>
            <a:ext cx="1710000" cy="64306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I do the housework</a:t>
            </a:r>
          </a:p>
        </p:txBody>
      </p:sp>
      <p:sp>
        <p:nvSpPr>
          <p:cNvPr id="75" name="I understand">
            <a:extLst>
              <a:ext uri="{FF2B5EF4-FFF2-40B4-BE49-F238E27FC236}">
                <a16:creationId xmlns:a16="http://schemas.microsoft.com/office/drawing/2014/main" id="{9975FC7C-A6AE-4C94-8110-798C9CBFE169}"/>
              </a:ext>
            </a:extLst>
          </p:cNvPr>
          <p:cNvSpPr/>
          <p:nvPr/>
        </p:nvSpPr>
        <p:spPr>
          <a:xfrm>
            <a:off x="2170908" y="3327667"/>
            <a:ext cx="1713492" cy="6353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I eat lunch</a:t>
            </a:r>
          </a:p>
        </p:txBody>
      </p:sp>
      <p:sp>
        <p:nvSpPr>
          <p:cNvPr id="76" name="she is coming">
            <a:extLst>
              <a:ext uri="{FF2B5EF4-FFF2-40B4-BE49-F238E27FC236}">
                <a16:creationId xmlns:a16="http://schemas.microsoft.com/office/drawing/2014/main" id="{0C1FE89F-7EB8-4554-AF52-20920D8EC1AF}"/>
              </a:ext>
            </a:extLst>
          </p:cNvPr>
          <p:cNvSpPr/>
          <p:nvPr/>
        </p:nvSpPr>
        <p:spPr>
          <a:xfrm>
            <a:off x="3956400" y="3323673"/>
            <a:ext cx="1710000" cy="6393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activity</a:t>
            </a:r>
          </a:p>
        </p:txBody>
      </p:sp>
      <p:sp>
        <p:nvSpPr>
          <p:cNvPr id="77" name="you learn">
            <a:extLst>
              <a:ext uri="{FF2B5EF4-FFF2-40B4-BE49-F238E27FC236}">
                <a16:creationId xmlns:a16="http://schemas.microsoft.com/office/drawing/2014/main" id="{6AEBAD02-B765-41A1-99B7-D6CDB032EDDB}"/>
              </a:ext>
            </a:extLst>
          </p:cNvPr>
          <p:cNvSpPr/>
          <p:nvPr/>
        </p:nvSpPr>
        <p:spPr>
          <a:xfrm>
            <a:off x="5752019" y="3327667"/>
            <a:ext cx="1715579" cy="6353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what?</a:t>
            </a:r>
          </a:p>
        </p:txBody>
      </p:sp>
      <p:sp>
        <p:nvSpPr>
          <p:cNvPr id="78" name="he tells">
            <a:extLst>
              <a:ext uri="{FF2B5EF4-FFF2-40B4-BE49-F238E27FC236}">
                <a16:creationId xmlns:a16="http://schemas.microsoft.com/office/drawing/2014/main" id="{99BB7CBF-FF3B-4B3D-87CF-7CD115CB990D}"/>
              </a:ext>
            </a:extLst>
          </p:cNvPr>
          <p:cNvSpPr/>
          <p:nvPr/>
        </p:nvSpPr>
        <p:spPr>
          <a:xfrm>
            <a:off x="7556400" y="3328531"/>
            <a:ext cx="1710000" cy="63444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favourite film</a:t>
            </a:r>
          </a:p>
        </p:txBody>
      </p:sp>
      <p:sp>
        <p:nvSpPr>
          <p:cNvPr id="79" name="I am taking">
            <a:extLst>
              <a:ext uri="{FF2B5EF4-FFF2-40B4-BE49-F238E27FC236}">
                <a16:creationId xmlns:a16="http://schemas.microsoft.com/office/drawing/2014/main" id="{0F396781-65E4-49D0-B89A-E1A7F2DB2557}"/>
              </a:ext>
            </a:extLst>
          </p:cNvPr>
          <p:cNvSpPr/>
          <p:nvPr/>
        </p:nvSpPr>
        <p:spPr>
          <a:xfrm>
            <a:off x="3953264" y="4046198"/>
            <a:ext cx="1710000" cy="64394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cs typeface="Arial" charset="0"/>
              </a:rPr>
              <a:t>pa</a:t>
            </a:r>
            <a:r>
              <a:rPr kumimoji="0" lang="en-GB" sz="2000" b="1" i="0" u="none" strike="noStrike" kern="1200" cap="none" spc="0" normalizeH="0" baseline="0" noProof="0" dirty="0" err="1">
                <a:ln>
                  <a:noFill/>
                </a:ln>
                <a:solidFill>
                  <a:srgbClr val="115076"/>
                </a:solidFill>
                <a:effectLst/>
                <a:uLnTx/>
                <a:uFillTx/>
                <a:latin typeface="Century Gothic" panose="020F0302020204030204"/>
                <a:cs typeface="Arial" charset="0"/>
              </a:rPr>
              <a:t>rtner</a:t>
            </a:r>
            <a:r>
              <a:rPr kumimoji="0" lang="en-GB" sz="2000" b="1" i="0" u="none" strike="noStrike" kern="1200" cap="none" spc="0" normalizeH="0" baseline="0" noProof="0" dirty="0">
                <a:ln>
                  <a:noFill/>
                </a:ln>
                <a:solidFill>
                  <a:srgbClr val="115076"/>
                </a:solidFill>
                <a:effectLst/>
                <a:uLnTx/>
                <a:uFillTx/>
                <a:latin typeface="Century Gothic" panose="020F0302020204030204"/>
                <a:cs typeface="Arial" charset="0"/>
              </a:rPr>
              <a:t> (m)</a:t>
            </a:r>
          </a:p>
        </p:txBody>
      </p:sp>
      <p:sp>
        <p:nvSpPr>
          <p:cNvPr id="80" name="you say">
            <a:extLst>
              <a:ext uri="{FF2B5EF4-FFF2-40B4-BE49-F238E27FC236}">
                <a16:creationId xmlns:a16="http://schemas.microsoft.com/office/drawing/2014/main" id="{1DBD78AE-4E18-42F5-ABA2-0621AC58053F}"/>
              </a:ext>
            </a:extLst>
          </p:cNvPr>
          <p:cNvSpPr/>
          <p:nvPr/>
        </p:nvSpPr>
        <p:spPr>
          <a:xfrm>
            <a:off x="7550128" y="4032088"/>
            <a:ext cx="1710000" cy="64394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making the bed</a:t>
            </a:r>
          </a:p>
        </p:txBody>
      </p:sp>
      <p:sp>
        <p:nvSpPr>
          <p:cNvPr id="81" name="she understands">
            <a:extLst>
              <a:ext uri="{FF2B5EF4-FFF2-40B4-BE49-F238E27FC236}">
                <a16:creationId xmlns:a16="http://schemas.microsoft.com/office/drawing/2014/main" id="{60A5C45E-B0F4-4A32-89F5-87661CFB658E}"/>
              </a:ext>
            </a:extLst>
          </p:cNvPr>
          <p:cNvSpPr/>
          <p:nvPr/>
        </p:nvSpPr>
        <p:spPr>
          <a:xfrm>
            <a:off x="9360463" y="4039627"/>
            <a:ext cx="1722971" cy="63657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we</a:t>
            </a:r>
          </a:p>
        </p:txBody>
      </p:sp>
      <p:sp>
        <p:nvSpPr>
          <p:cNvPr id="82" name="he goes out">
            <a:extLst>
              <a:ext uri="{FF2B5EF4-FFF2-40B4-BE49-F238E27FC236}">
                <a16:creationId xmlns:a16="http://schemas.microsoft.com/office/drawing/2014/main" id="{0159BB12-F25B-4A12-B880-58B16819494A}"/>
              </a:ext>
            </a:extLst>
          </p:cNvPr>
          <p:cNvSpPr/>
          <p:nvPr/>
        </p:nvSpPr>
        <p:spPr>
          <a:xfrm>
            <a:off x="2165087" y="4046198"/>
            <a:ext cx="1716177" cy="64469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that</a:t>
            </a:r>
          </a:p>
        </p:txBody>
      </p:sp>
      <p:sp>
        <p:nvSpPr>
          <p:cNvPr id="83" name="you understand">
            <a:extLst>
              <a:ext uri="{FF2B5EF4-FFF2-40B4-BE49-F238E27FC236}">
                <a16:creationId xmlns:a16="http://schemas.microsoft.com/office/drawing/2014/main" id="{021A95EC-4063-4E35-8CF7-260E86061621}"/>
              </a:ext>
            </a:extLst>
          </p:cNvPr>
          <p:cNvSpPr/>
          <p:nvPr/>
        </p:nvSpPr>
        <p:spPr>
          <a:xfrm>
            <a:off x="5740468" y="2629183"/>
            <a:ext cx="1727131" cy="64296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cs typeface="Arial" charset="0"/>
              </a:rPr>
              <a:t>t</a:t>
            </a:r>
            <a:r>
              <a:rPr kumimoji="0" lang="en-GB" sz="2000" b="1" i="0" u="none" strike="noStrike" kern="1200" cap="none" spc="0" normalizeH="0" baseline="0" noProof="0" dirty="0">
                <a:ln>
                  <a:noFill/>
                </a:ln>
                <a:solidFill>
                  <a:srgbClr val="115076"/>
                </a:solidFill>
                <a:effectLst/>
                <a:uLnTx/>
                <a:uFillTx/>
                <a:latin typeface="Century Gothic" panose="020F0302020204030204"/>
                <a:cs typeface="Arial" charset="0"/>
              </a:rPr>
              <a:t>o watch television</a:t>
            </a:r>
          </a:p>
        </p:txBody>
      </p:sp>
      <p:sp>
        <p:nvSpPr>
          <p:cNvPr id="84" name="I am saying">
            <a:extLst>
              <a:ext uri="{FF2B5EF4-FFF2-40B4-BE49-F238E27FC236}">
                <a16:creationId xmlns:a16="http://schemas.microsoft.com/office/drawing/2014/main" id="{CEDBDCB7-CF4C-430C-8286-2D29120EF1D9}"/>
              </a:ext>
            </a:extLst>
          </p:cNvPr>
          <p:cNvSpPr/>
          <p:nvPr/>
        </p:nvSpPr>
        <p:spPr>
          <a:xfrm>
            <a:off x="9363248" y="3334162"/>
            <a:ext cx="1710000" cy="63486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homework</a:t>
            </a:r>
          </a:p>
        </p:txBody>
      </p:sp>
      <p:sp>
        <p:nvSpPr>
          <p:cNvPr id="85" name="I learn">
            <a:extLst>
              <a:ext uri="{FF2B5EF4-FFF2-40B4-BE49-F238E27FC236}">
                <a16:creationId xmlns:a16="http://schemas.microsoft.com/office/drawing/2014/main" id="{8EEF944E-A6A2-49BF-B5CE-4B121CECE7D0}"/>
              </a:ext>
            </a:extLst>
          </p:cNvPr>
          <p:cNvSpPr/>
          <p:nvPr/>
        </p:nvSpPr>
        <p:spPr>
          <a:xfrm>
            <a:off x="5748883" y="4029431"/>
            <a:ext cx="1718715" cy="64676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house</a:t>
            </a:r>
          </a:p>
        </p:txBody>
      </p:sp>
      <p:sp>
        <p:nvSpPr>
          <p:cNvPr id="86" name="you are coming">
            <a:extLst>
              <a:ext uri="{FF2B5EF4-FFF2-40B4-BE49-F238E27FC236}">
                <a16:creationId xmlns:a16="http://schemas.microsoft.com/office/drawing/2014/main" id="{4ED76C71-B4DC-40DD-B8FF-6999CDD39F06}"/>
              </a:ext>
            </a:extLst>
          </p:cNvPr>
          <p:cNvSpPr/>
          <p:nvPr/>
        </p:nvSpPr>
        <p:spPr>
          <a:xfrm>
            <a:off x="7550128" y="2625872"/>
            <a:ext cx="1710000" cy="64120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outside</a:t>
            </a:r>
          </a:p>
        </p:txBody>
      </p:sp>
      <p:sp>
        <p:nvSpPr>
          <p:cNvPr id="87" name="I come from Paris">
            <a:extLst>
              <a:ext uri="{FF2B5EF4-FFF2-40B4-BE49-F238E27FC236}">
                <a16:creationId xmlns:a16="http://schemas.microsoft.com/office/drawing/2014/main" id="{53DBB099-1F5C-4B4E-8279-69AD710992F5}"/>
              </a:ext>
            </a:extLst>
          </p:cNvPr>
          <p:cNvSpPr/>
          <p:nvPr/>
        </p:nvSpPr>
        <p:spPr>
          <a:xfrm>
            <a:off x="2165087" y="4749987"/>
            <a:ext cx="1718961" cy="10017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cs typeface="Arial" charset="0"/>
              </a:rPr>
              <a:t>t</a:t>
            </a:r>
            <a:r>
              <a:rPr kumimoji="0" lang="en-GB" sz="2000" b="1" i="0" u="none" strike="noStrike" kern="1200" cap="none" spc="0" normalizeH="0" baseline="0" noProof="0" dirty="0">
                <a:ln>
                  <a:noFill/>
                </a:ln>
                <a:solidFill>
                  <a:srgbClr val="115076"/>
                </a:solidFill>
                <a:effectLst/>
                <a:uLnTx/>
                <a:uFillTx/>
                <a:latin typeface="Century Gothic" panose="020F0302020204030204"/>
                <a:cs typeface="Arial" charset="0"/>
              </a:rPr>
              <a:t>o walk, walking</a:t>
            </a:r>
          </a:p>
        </p:txBody>
      </p:sp>
      <p:sp>
        <p:nvSpPr>
          <p:cNvPr id="88" name="I'm telling the truth">
            <a:extLst>
              <a:ext uri="{FF2B5EF4-FFF2-40B4-BE49-F238E27FC236}">
                <a16:creationId xmlns:a16="http://schemas.microsoft.com/office/drawing/2014/main" id="{5564D352-ACAA-45BE-BB6B-E2F59EC87B1A}"/>
              </a:ext>
            </a:extLst>
          </p:cNvPr>
          <p:cNvSpPr/>
          <p:nvPr/>
        </p:nvSpPr>
        <p:spPr>
          <a:xfrm>
            <a:off x="3956048" y="4753298"/>
            <a:ext cx="1707216" cy="99839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making a model</a:t>
            </a:r>
          </a:p>
        </p:txBody>
      </p:sp>
      <p:sp>
        <p:nvSpPr>
          <p:cNvPr id="89" name="I go out with friends">
            <a:extLst>
              <a:ext uri="{FF2B5EF4-FFF2-40B4-BE49-F238E27FC236}">
                <a16:creationId xmlns:a16="http://schemas.microsoft.com/office/drawing/2014/main" id="{7D29A2BF-435A-46AE-9106-70E78A43257D}"/>
              </a:ext>
            </a:extLst>
          </p:cNvPr>
          <p:cNvSpPr/>
          <p:nvPr/>
        </p:nvSpPr>
        <p:spPr>
          <a:xfrm>
            <a:off x="5751668" y="4757594"/>
            <a:ext cx="1710000" cy="99409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cs typeface="Arial" charset="0"/>
              </a:rPr>
              <a:t>s</a:t>
            </a:r>
            <a:r>
              <a:rPr kumimoji="0" lang="en-GB" sz="2000" b="1" i="0" u="none" strike="noStrike" kern="1200" cap="none" spc="0" normalizeH="0" baseline="0" noProof="0" dirty="0">
                <a:ln>
                  <a:noFill/>
                </a:ln>
                <a:solidFill>
                  <a:srgbClr val="115076"/>
                </a:solidFill>
                <a:effectLst/>
                <a:uLnTx/>
                <a:uFillTx/>
                <a:latin typeface="Century Gothic" panose="020F0302020204030204"/>
                <a:cs typeface="Arial" charset="0"/>
              </a:rPr>
              <a:t>he is preparing lunch</a:t>
            </a:r>
          </a:p>
        </p:txBody>
      </p:sp>
      <p:sp>
        <p:nvSpPr>
          <p:cNvPr id="90" name="I'm taking the train">
            <a:extLst>
              <a:ext uri="{FF2B5EF4-FFF2-40B4-BE49-F238E27FC236}">
                <a16:creationId xmlns:a16="http://schemas.microsoft.com/office/drawing/2014/main" id="{5B46D2E1-F2D8-48FF-A201-148617BF15DF}"/>
              </a:ext>
            </a:extLst>
          </p:cNvPr>
          <p:cNvSpPr/>
          <p:nvPr/>
        </p:nvSpPr>
        <p:spPr>
          <a:xfrm>
            <a:off x="7556048" y="4748063"/>
            <a:ext cx="1710000" cy="100363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I do the cooking</a:t>
            </a:r>
          </a:p>
        </p:txBody>
      </p:sp>
      <p:sp>
        <p:nvSpPr>
          <p:cNvPr id="91" name="I'm learning an important language">
            <a:extLst>
              <a:ext uri="{FF2B5EF4-FFF2-40B4-BE49-F238E27FC236}">
                <a16:creationId xmlns:a16="http://schemas.microsoft.com/office/drawing/2014/main" id="{2B767251-643F-49A9-9142-6A22C904A48C}"/>
              </a:ext>
            </a:extLst>
          </p:cNvPr>
          <p:cNvSpPr/>
          <p:nvPr/>
        </p:nvSpPr>
        <p:spPr>
          <a:xfrm>
            <a:off x="9363248" y="4744816"/>
            <a:ext cx="1710000" cy="1006877"/>
          </a:xfrm>
          <a:prstGeom prst="rect">
            <a:avLst/>
          </a:prstGeom>
        </p:spPr>
        <p:style>
          <a:lnRef idx="1">
            <a:schemeClr val="accent1"/>
          </a:lnRef>
          <a:fillRef idx="2">
            <a:schemeClr val="accent1"/>
          </a:fillRef>
          <a:effectRef idx="1">
            <a:schemeClr val="accent1"/>
          </a:effectRef>
          <a:fontRef idx="minor">
            <a:schemeClr val="dk1"/>
          </a:fontRef>
        </p:style>
        <p:txBody>
          <a:bodyPr l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he does the food shopping</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8"/>
                                        </p:tgtEl>
                                      </p:cBhvr>
                                    </p:animEffect>
                                    <p:set>
                                      <p:cBhvr>
                                        <p:cTn id="4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4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41"/>
                                        </p:tgtEl>
                                      </p:cBhvr>
                                    </p:animEffect>
                                    <p:set>
                                      <p:cBhvr>
                                        <p:cTn id="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4" restart="whenNotActive" fill="hold" evtFilter="cancelBubble" nodeType="interactiveSeq">
                <p:stCondLst>
                  <p:cond evt="onClick" delay="0">
                    <p:tgtEl>
                      <p:spTgt spid="4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7"/>
                                        </p:tgtEl>
                                      </p:cBhvr>
                                    </p:animEffect>
                                    <p:set>
                                      <p:cBhvr>
                                        <p:cTn id="1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0" restart="whenNotActive" fill="hold" evtFilter="cancelBubble" nodeType="interactiveSeq">
                <p:stCondLst>
                  <p:cond evt="onClick" delay="0">
                    <p:tgtEl>
                      <p:spTgt spid="50"/>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16" restart="whenNotActive" fill="hold" evtFilter="cancelBubble" nodeType="interactiveSeq">
                <p:stCondLst>
                  <p:cond evt="onClick" delay="0">
                    <p:tgtEl>
                      <p:spTgt spid="54"/>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4"/>
                                        </p:tgtEl>
                                      </p:cBhvr>
                                    </p:animEffect>
                                    <p:set>
                                      <p:cBhvr>
                                        <p:cTn id="12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2" restart="whenNotActive" fill="hold" evtFilter="cancelBubble" nodeType="interactiveSeq">
                <p:stCondLst>
                  <p:cond evt="onClick" delay="0">
                    <p:tgtEl>
                      <p:spTgt spid="7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72"/>
                                        </p:tgtEl>
                                      </p:cBhvr>
                                    </p:animEffect>
                                    <p:set>
                                      <p:cBhvr>
                                        <p:cTn id="12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8" restart="whenNotActive" fill="hold" evtFilter="cancelBubble" nodeType="interactiveSeq">
                <p:stCondLst>
                  <p:cond evt="onClick" delay="0">
                    <p:tgtEl>
                      <p:spTgt spid="7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4" restart="whenNotActive" fill="hold" evtFilter="cancelBubble" nodeType="interactiveSeq">
                <p:stCondLst>
                  <p:cond evt="onClick" delay="0">
                    <p:tgtEl>
                      <p:spTgt spid="7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74"/>
                                        </p:tgtEl>
                                      </p:cBhvr>
                                    </p:animEffect>
                                    <p:set>
                                      <p:cBhvr>
                                        <p:cTn id="13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40" restart="whenNotActive" fill="hold" evtFilter="cancelBubble" nodeType="interactiveSeq">
                <p:stCondLst>
                  <p:cond evt="onClick" delay="0">
                    <p:tgtEl>
                      <p:spTgt spid="75"/>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75"/>
                                        </p:tgtEl>
                                      </p:cBhvr>
                                    </p:animEffect>
                                    <p:set>
                                      <p:cBhvr>
                                        <p:cTn id="14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6" restart="whenNotActive" fill="hold" evtFilter="cancelBubble" nodeType="interactiveSeq">
                <p:stCondLst>
                  <p:cond evt="onClick" delay="0">
                    <p:tgtEl>
                      <p:spTgt spid="76"/>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76"/>
                                        </p:tgtEl>
                                      </p:cBhvr>
                                    </p:animEffect>
                                    <p:set>
                                      <p:cBhvr>
                                        <p:cTn id="15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52" restart="whenNotActive" fill="hold" evtFilter="cancelBubble" nodeType="interactiveSeq">
                <p:stCondLst>
                  <p:cond evt="onClick" delay="0">
                    <p:tgtEl>
                      <p:spTgt spid="7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77"/>
                                        </p:tgtEl>
                                      </p:cBhvr>
                                    </p:animEffect>
                                    <p:set>
                                      <p:cBhvr>
                                        <p:cTn id="157"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58" restart="whenNotActive" fill="hold" evtFilter="cancelBubble" nodeType="interactiveSeq">
                <p:stCondLst>
                  <p:cond evt="onClick" delay="0">
                    <p:tgtEl>
                      <p:spTgt spid="7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78"/>
                                        </p:tgtEl>
                                      </p:cBhvr>
                                    </p:animEffect>
                                    <p:set>
                                      <p:cBhvr>
                                        <p:cTn id="16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64" restart="whenNotActive" fill="hold" evtFilter="cancelBubble" nodeType="interactiveSeq">
                <p:stCondLst>
                  <p:cond evt="onClick" delay="0">
                    <p:tgtEl>
                      <p:spTgt spid="79"/>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9"/>
                                        </p:tgtEl>
                                      </p:cBhvr>
                                    </p:animEffect>
                                    <p:set>
                                      <p:cBhvr>
                                        <p:cTn id="16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70" restart="whenNotActive" fill="hold" evtFilter="cancelBubble" nodeType="interactiveSeq">
                <p:stCondLst>
                  <p:cond evt="onClick" delay="0">
                    <p:tgtEl>
                      <p:spTgt spid="8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0"/>
                                        </p:tgtEl>
                                      </p:cBhvr>
                                    </p:animEffect>
                                    <p:set>
                                      <p:cBhvr>
                                        <p:cTn id="17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76" restart="whenNotActive" fill="hold" evtFilter="cancelBubble" nodeType="interactiveSeq">
                <p:stCondLst>
                  <p:cond evt="onClick" delay="0">
                    <p:tgtEl>
                      <p:spTgt spid="81"/>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81"/>
                                        </p:tgtEl>
                                      </p:cBhvr>
                                    </p:animEffect>
                                    <p:set>
                                      <p:cBhvr>
                                        <p:cTn id="18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82" restart="whenNotActive" fill="hold" evtFilter="cancelBubble" nodeType="interactiveSeq">
                <p:stCondLst>
                  <p:cond evt="onClick" delay="0">
                    <p:tgtEl>
                      <p:spTgt spid="82"/>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82"/>
                                        </p:tgtEl>
                                      </p:cBhvr>
                                    </p:animEffect>
                                    <p:set>
                                      <p:cBhvr>
                                        <p:cTn id="18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88" restart="whenNotActive" fill="hold" evtFilter="cancelBubble" nodeType="interactiveSeq">
                <p:stCondLst>
                  <p:cond evt="onClick" delay="0">
                    <p:tgtEl>
                      <p:spTgt spid="83"/>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83"/>
                                        </p:tgtEl>
                                      </p:cBhvr>
                                    </p:animEffect>
                                    <p:set>
                                      <p:cBhvr>
                                        <p:cTn id="193"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94" restart="whenNotActive" fill="hold" evtFilter="cancelBubble" nodeType="interactiveSeq">
                <p:stCondLst>
                  <p:cond evt="onClick" delay="0">
                    <p:tgtEl>
                      <p:spTgt spid="8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84"/>
                                        </p:tgtEl>
                                      </p:cBhvr>
                                    </p:animEffect>
                                    <p:set>
                                      <p:cBhvr>
                                        <p:cTn id="199"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00" restart="whenNotActive" fill="hold" evtFilter="cancelBubble" nodeType="interactiveSeq">
                <p:stCondLst>
                  <p:cond evt="onClick" delay="0">
                    <p:tgtEl>
                      <p:spTgt spid="8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85"/>
                                        </p:tgtEl>
                                      </p:cBhvr>
                                    </p:animEffect>
                                    <p:set>
                                      <p:cBhvr>
                                        <p:cTn id="205"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06" restart="whenNotActive" fill="hold" evtFilter="cancelBubble" nodeType="interactiveSeq">
                <p:stCondLst>
                  <p:cond evt="onClick" delay="0">
                    <p:tgtEl>
                      <p:spTgt spid="8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86"/>
                                        </p:tgtEl>
                                      </p:cBhvr>
                                    </p:animEffect>
                                    <p:set>
                                      <p:cBhvr>
                                        <p:cTn id="211"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12" restart="whenNotActive" fill="hold" evtFilter="cancelBubble" nodeType="interactiveSeq">
                <p:stCondLst>
                  <p:cond evt="onClick" delay="0">
                    <p:tgtEl>
                      <p:spTgt spid="87"/>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7"/>
                                        </p:tgtEl>
                                      </p:cBhvr>
                                    </p:animEffect>
                                    <p:set>
                                      <p:cBhvr>
                                        <p:cTn id="21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18" restart="whenNotActive" fill="hold" evtFilter="cancelBubble" nodeType="interactiveSeq">
                <p:stCondLst>
                  <p:cond evt="onClick" delay="0">
                    <p:tgtEl>
                      <p:spTgt spid="88"/>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8"/>
                                        </p:tgtEl>
                                      </p:cBhvr>
                                    </p:animEffect>
                                    <p:set>
                                      <p:cBhvr>
                                        <p:cTn id="223"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24" restart="whenNotActive" fill="hold" evtFilter="cancelBubble" nodeType="interactiveSeq">
                <p:stCondLst>
                  <p:cond evt="onClick" delay="0">
                    <p:tgtEl>
                      <p:spTgt spid="8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89"/>
                                        </p:tgtEl>
                                      </p:cBhvr>
                                    </p:animEffect>
                                    <p:set>
                                      <p:cBhvr>
                                        <p:cTn id="229"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30" restart="whenNotActive" fill="hold" evtFilter="cancelBubble" nodeType="interactiveSeq">
                <p:stCondLst>
                  <p:cond evt="onClick" delay="0">
                    <p:tgtEl>
                      <p:spTgt spid="9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90"/>
                                        </p:tgtEl>
                                      </p:cBhvr>
                                    </p:animEffect>
                                    <p:set>
                                      <p:cBhvr>
                                        <p:cTn id="235"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36" restart="whenNotActive" fill="hold" evtFilter="cancelBubble" nodeType="interactiveSeq">
                <p:stCondLst>
                  <p:cond evt="onClick" delay="0">
                    <p:tgtEl>
                      <p:spTgt spid="9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91"/>
                                        </p:tgtEl>
                                      </p:cBhvr>
                                    </p:animEffect>
                                    <p:set>
                                      <p:cBhvr>
                                        <p:cTn id="24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Indefinite articles: Gender (Article agreement)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Articles: Number (Article agreement)</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206262" y="2445432"/>
            <a:ext cx="7396217" cy="3949036"/>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24778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7"/>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1.2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1.2 Week 1</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a:extLst>
              <a:ext uri="{FF2B5EF4-FFF2-40B4-BE49-F238E27FC236}">
                <a16:creationId xmlns:a16="http://schemas.microsoft.com/office/drawing/2014/main" id="{DF6E84CF-FA94-4CC9-9FA3-CBC0E3BA4C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0524" y="2578878"/>
            <a:ext cx="1093470" cy="1093470"/>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7">
            <a:extLst>
              <a:ext uri="{FF2B5EF4-FFF2-40B4-BE49-F238E27FC236}">
                <a16:creationId xmlns:a16="http://schemas.microsoft.com/office/drawing/2014/main" id="{1E0A5AC3-7E90-4711-82EA-2EFC9390BAD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86424" y="1366116"/>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0B7D28-8A85-41A9-91EA-21675C197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787" y="1291217"/>
            <a:ext cx="551646" cy="535097"/>
          </a:xfrm>
          <a:prstGeom prst="rect">
            <a:avLst/>
          </a:prstGeom>
        </p:spPr>
      </p:pic>
      <p:sp>
        <p:nvSpPr>
          <p:cNvPr id="20" name="TextBox 19">
            <a:hlinkClick r:id="" action="ppaction://noaction">
              <a:snd r:embed="rId7" name="europe (maybe).wav"/>
            </a:hlinkClick>
            <a:extLst>
              <a:ext uri="{FF2B5EF4-FFF2-40B4-BE49-F238E27FC236}">
                <a16:creationId xmlns:a16="http://schemas.microsoft.com/office/drawing/2014/main" id="{AD9EAE9A-8259-4F10-B26C-C0F884271B2A}"/>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22" name="TextBox 20">
            <a:hlinkClick r:id="" action="ppaction://noaction">
              <a:snd r:embed="rId8" name="serieux.wav"/>
            </a:hlinkClick>
            <a:extLst>
              <a:ext uri="{FF2B5EF4-FFF2-40B4-BE49-F238E27FC236}">
                <a16:creationId xmlns:a16="http://schemas.microsoft.com/office/drawing/2014/main" id="{34F6D7A5-C3EF-4975-B457-188DD55DE962}"/>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4" name="TextBox 21">
            <a:hlinkClick r:id="" action="ppaction://noaction">
              <a:snd r:embed="rId9" name="affreux.wav"/>
            </a:hlinkClick>
            <a:extLst>
              <a:ext uri="{FF2B5EF4-FFF2-40B4-BE49-F238E27FC236}">
                <a16:creationId xmlns:a16="http://schemas.microsoft.com/office/drawing/2014/main" id="{51E107FB-B316-4EED-8A23-88B47DBB4E33}"/>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6" name="TextBox 22">
            <a:hlinkClick r:id="" action="ppaction://noaction">
              <a:snd r:embed="rId10" name="feutre.wav"/>
            </a:hlinkClick>
            <a:extLst>
              <a:ext uri="{FF2B5EF4-FFF2-40B4-BE49-F238E27FC236}">
                <a16:creationId xmlns:a16="http://schemas.microsoft.com/office/drawing/2014/main" id="{4061C488-F269-4EFE-9727-BEC656D34717}"/>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8" name="TextBox 18">
            <a:hlinkClick r:id="" action="ppaction://noaction">
              <a:snd r:embed="rId11" name="euro.wav"/>
            </a:hlinkClick>
            <a:extLst>
              <a:ext uri="{FF2B5EF4-FFF2-40B4-BE49-F238E27FC236}">
                <a16:creationId xmlns:a16="http://schemas.microsoft.com/office/drawing/2014/main" id="{27FCCFF0-1C1E-464B-B44A-4913D5F55329}"/>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30" name="TextBox 29">
            <a:hlinkClick r:id="" action="ppaction://noaction">
              <a:snd r:embed="rId12" name="vieux (1).wav"/>
            </a:hlinkClick>
            <a:extLst>
              <a:ext uri="{FF2B5EF4-FFF2-40B4-BE49-F238E27FC236}">
                <a16:creationId xmlns:a16="http://schemas.microsoft.com/office/drawing/2014/main" id="{9E0AD67D-B99C-4801-B259-4C82ED8FED91}"/>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2" name="TextBox 18">
            <a:hlinkClick r:id="" action="ppaction://noaction">
              <a:snd r:embed="rId13" name="pneu.wav"/>
            </a:hlinkClick>
            <a:extLst>
              <a:ext uri="{FF2B5EF4-FFF2-40B4-BE49-F238E27FC236}">
                <a16:creationId xmlns:a16="http://schemas.microsoft.com/office/drawing/2014/main" id="{DEF48331-4F84-4574-8B13-18FB3E70318D}"/>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18">
            <a:hlinkClick r:id="" action="ppaction://noaction">
              <a:snd r:embed="rId14" name="fameux.wav"/>
            </a:hlinkClick>
            <a:extLst>
              <a:ext uri="{FF2B5EF4-FFF2-40B4-BE49-F238E27FC236}">
                <a16:creationId xmlns:a16="http://schemas.microsoft.com/office/drawing/2014/main" id="{4F421A81-369E-42B4-9316-894F6311DC78}"/>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6" name="TextBox 18">
            <a:hlinkClick r:id="" action="ppaction://noaction">
              <a:snd r:embed="rId15" name="mieux.wav"/>
            </a:hlinkClick>
            <a:extLst>
              <a:ext uri="{FF2B5EF4-FFF2-40B4-BE49-F238E27FC236}">
                <a16:creationId xmlns:a16="http://schemas.microsoft.com/office/drawing/2014/main" id="{1E261A0D-1F40-4F23-A50B-158DC6CC82A4}"/>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8" name="TextBox 37">
            <a:extLst>
              <a:ext uri="{FF2B5EF4-FFF2-40B4-BE49-F238E27FC236}">
                <a16:creationId xmlns:a16="http://schemas.microsoft.com/office/drawing/2014/main" id="{33FACB43-952C-4666-8432-498E144F304A}"/>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40" name="TextBox 39">
            <a:extLst>
              <a:ext uri="{FF2B5EF4-FFF2-40B4-BE49-F238E27FC236}">
                <a16:creationId xmlns:a16="http://schemas.microsoft.com/office/drawing/2014/main" id="{ECBBA280-46C4-4740-93B5-E04ACB92338A}"/>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42" name="TextBox 41">
            <a:extLst>
              <a:ext uri="{FF2B5EF4-FFF2-40B4-BE49-F238E27FC236}">
                <a16:creationId xmlns:a16="http://schemas.microsoft.com/office/drawing/2014/main" id="{8A446900-3D53-49E5-B225-05FB66993D97}"/>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44" name="TextBox 43">
            <a:extLst>
              <a:ext uri="{FF2B5EF4-FFF2-40B4-BE49-F238E27FC236}">
                <a16:creationId xmlns:a16="http://schemas.microsoft.com/office/drawing/2014/main" id="{C895573A-D420-4FC1-A645-E6A79799A9FB}"/>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46" name="TextBox 45">
            <a:extLst>
              <a:ext uri="{FF2B5EF4-FFF2-40B4-BE49-F238E27FC236}">
                <a16:creationId xmlns:a16="http://schemas.microsoft.com/office/drawing/2014/main" id="{98219457-D1AC-4D3A-915C-D03E00F65F86}"/>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48" name="TextBox 47">
            <a:extLst>
              <a:ext uri="{FF2B5EF4-FFF2-40B4-BE49-F238E27FC236}">
                <a16:creationId xmlns:a16="http://schemas.microsoft.com/office/drawing/2014/main" id="{A1FA27F5-583F-477B-B83B-70A52302BBD4}"/>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50" name="TextBox 49">
            <a:extLst>
              <a:ext uri="{FF2B5EF4-FFF2-40B4-BE49-F238E27FC236}">
                <a16:creationId xmlns:a16="http://schemas.microsoft.com/office/drawing/2014/main" id="{C1F79D53-650F-4FE1-8B2D-08C3D0E41F37}"/>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sp>
        <p:nvSpPr>
          <p:cNvPr id="52" name="TextBox 51">
            <a:extLst>
              <a:ext uri="{FF2B5EF4-FFF2-40B4-BE49-F238E27FC236}">
                <a16:creationId xmlns:a16="http://schemas.microsoft.com/office/drawing/2014/main" id="{CDD7C0C2-6543-4B79-80BC-D0A8261198CD}"/>
              </a:ext>
            </a:extLst>
          </p:cNvPr>
          <p:cNvSpPr txBox="1"/>
          <p:nvPr/>
        </p:nvSpPr>
        <p:spPr>
          <a:xfrm>
            <a:off x="2122041" y="5911172"/>
            <a:ext cx="16888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[Europe]</a:t>
            </a:r>
          </a:p>
        </p:txBody>
      </p:sp>
      <p:sp>
        <p:nvSpPr>
          <p:cNvPr id="54" name="TextBox 53">
            <a:extLst>
              <a:ext uri="{FF2B5EF4-FFF2-40B4-BE49-F238E27FC236}">
                <a16:creationId xmlns:a16="http://schemas.microsoft.com/office/drawing/2014/main" id="{A394EDF2-BB5F-4972-849A-0B34AF1F52C1}"/>
              </a:ext>
            </a:extLst>
          </p:cNvPr>
          <p:cNvSpPr txBox="1"/>
          <p:nvPr/>
        </p:nvSpPr>
        <p:spPr>
          <a:xfrm>
            <a:off x="6668323" y="5890600"/>
            <a:ext cx="15467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[felt tip]</a:t>
            </a:r>
          </a:p>
        </p:txBody>
      </p:sp>
    </p:spTree>
    <p:extLst>
      <p:ext uri="{BB962C8B-B14F-4D97-AF65-F5344CB8AC3E}">
        <p14:creationId xmlns:p14="http://schemas.microsoft.com/office/powerpoint/2010/main" val="1485201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8814</Words>
  <Application>Microsoft Office PowerPoint</Application>
  <PresentationFormat>Widescreen</PresentationFormat>
  <Paragraphs>1817</Paragraphs>
  <Slides>82</Slides>
  <Notes>82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82</vt:i4>
      </vt:variant>
    </vt:vector>
  </HeadingPairs>
  <TitlesOfParts>
    <vt:vector size="89" baseType="lpstr">
      <vt:lpstr>Arial</vt:lpstr>
      <vt:lpstr>Calibri</vt:lpstr>
      <vt:lpstr>Century Gothic</vt:lpstr>
      <vt:lpstr>Tw Cen MT</vt:lpstr>
      <vt:lpstr>1_Office Theme</vt:lpstr>
      <vt:lpstr>NCELP Theme</vt:lpstr>
      <vt:lpstr>2_Office Theme</vt:lpstr>
      <vt:lpstr>Saying how many there are </vt:lpstr>
      <vt:lpstr>eu</vt:lpstr>
      <vt:lpstr>eu</vt:lpstr>
      <vt:lpstr>eu</vt:lpstr>
      <vt:lpstr>eu</vt:lpstr>
      <vt:lpstr>eu</vt:lpstr>
      <vt:lpstr>eu</vt:lpstr>
      <vt:lpstr>Phonétique  </vt:lpstr>
      <vt:lpstr>Phonétique  </vt:lpstr>
      <vt:lpstr>Phonétique  </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To say what there is</vt:lpstr>
      <vt:lpstr>How many?</vt:lpstr>
      <vt:lpstr>How many?</vt:lpstr>
      <vt:lpstr>Vocabulaire</vt:lpstr>
      <vt:lpstr>Role-cards</vt:lpstr>
      <vt:lpstr>Réponses - Partenaire A</vt:lpstr>
      <vt:lpstr>Réponses - Partenaire B</vt:lpstr>
      <vt:lpstr>Liaison</vt:lpstr>
      <vt:lpstr>Liaison</vt:lpstr>
      <vt:lpstr>Liaison</vt:lpstr>
      <vt:lpstr>Liaison</vt:lpstr>
      <vt:lpstr>Liaison</vt:lpstr>
      <vt:lpstr>Liaison</vt:lpstr>
      <vt:lpstr>Liaison</vt:lpstr>
      <vt:lpstr>Liaison</vt:lpstr>
      <vt:lpstr>Liaison</vt:lpstr>
      <vt:lpstr>Liaison</vt:lpstr>
      <vt:lpstr>Liaison</vt:lpstr>
      <vt:lpstr>Saying how many there are </vt:lpstr>
      <vt:lpstr>Phonétique  </vt:lpstr>
      <vt:lpstr>Phonétique  </vt:lpstr>
      <vt:lpstr>Comment dit-on en français? How do you say … in French? </vt:lpstr>
      <vt:lpstr>Vocabulaire</vt:lpstr>
      <vt:lpstr>Il y a …? </vt:lpstr>
      <vt:lpstr>There are … au pluriel</vt:lpstr>
      <vt:lpstr>How many?</vt:lpstr>
      <vt:lpstr>How many?</vt:lpstr>
      <vt:lpstr>La famille de Léa</vt:lpstr>
      <vt:lpstr>La famille de Léa</vt:lpstr>
      <vt:lpstr>La famille de Léa</vt:lpstr>
      <vt:lpstr>La famille de Léa</vt:lpstr>
      <vt:lpstr>La famille de Léa</vt:lpstr>
      <vt:lpstr>Trouve le trésor !</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Peacock</dc:creator>
  <cp:lastModifiedBy>Louise Bibbey</cp:lastModifiedBy>
  <cp:revision>191</cp:revision>
  <dcterms:created xsi:type="dcterms:W3CDTF">2020-07-28T12:41:15Z</dcterms:created>
  <dcterms:modified xsi:type="dcterms:W3CDTF">2022-07-25T09:23:56Z</dcterms:modified>
</cp:coreProperties>
</file>