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8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58" r:id="rId11"/>
    <p:sldId id="362" r:id="rId12"/>
    <p:sldId id="356" r:id="rId13"/>
    <p:sldId id="357" r:id="rId14"/>
    <p:sldId id="364" r:id="rId15"/>
    <p:sldId id="365" r:id="rId16"/>
    <p:sldId id="375" r:id="rId17"/>
    <p:sldId id="376" r:id="rId18"/>
    <p:sldId id="379" r:id="rId19"/>
    <p:sldId id="380" r:id="rId20"/>
    <p:sldId id="381" r:id="rId21"/>
    <p:sldId id="382" r:id="rId22"/>
    <p:sldId id="383" r:id="rId23"/>
    <p:sldId id="3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71628" autoAdjust="0"/>
  </p:normalViewPr>
  <p:slideViewPr>
    <p:cSldViewPr snapToGrid="0">
      <p:cViewPr varScale="1">
        <p:scale>
          <a:sx n="82" d="100"/>
          <a:sy n="82" d="100"/>
        </p:scale>
        <p:origin x="16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8985E-0F4F-41AC-9593-F75E1C41C6E9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EAFA8-B0CC-48C1-B905-FD06CFF41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67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Learning </a:t>
            </a:r>
            <a:r>
              <a:rPr lang="en-GB" b="1" smtClean="0"/>
              <a:t>outcomes</a:t>
            </a:r>
            <a:endParaRPr lang="en-GB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Revisiting SSC </a:t>
            </a:r>
            <a:r>
              <a:rPr lang="en-GB" dirty="0">
                <a:solidFill>
                  <a:srgbClr val="FFFFFF"/>
                </a:solidFill>
              </a:rPr>
              <a:t>[ç] and soft [c]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[393</a:t>
            </a:r>
            <a:r>
              <a:rPr lang="fr-FR" sz="1200" b="0" i="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jardin [2284], pont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[1889]</a:t>
            </a:r>
            <a:endParaRPr lang="fr-FR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revisited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3.1.3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langue</a:t>
            </a:r>
            <a:r>
              <a:rPr lang="fr-FR" sz="1200" b="0" i="0" u="none" strike="noStrike" kern="1200" cap="none" baseline="300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[712], matière</a:t>
            </a:r>
            <a:r>
              <a:rPr lang="fr-FR" sz="1200" b="0" i="0" u="none" strike="noStrike" kern="1200" cap="none" baseline="300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[562], quel [146], combien [800], que</a:t>
            </a:r>
            <a:r>
              <a:rPr lang="fr-FR" sz="1200" b="0" i="0" u="none" strike="noStrike" kern="1200" cap="none" baseline="300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[9]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2.2.3 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frapper [745], ressembler [1398], cœur [568], temps [65], noir [572], blanc [708], pourquoi [193], si</a:t>
            </a:r>
            <a:r>
              <a:rPr lang="fr-FR" sz="1200" b="0" i="0" u="none" strike="noStrike" kern="1200" cap="none" baseline="300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[34]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921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/>
              <a:t>The answers to the listening exercise are on this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Word</a:t>
            </a:r>
            <a:r>
              <a:rPr lang="en-GB" b="1" baseline="0"/>
              <a:t> frequency rankings: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beau [393], belle [393],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école [477], pont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1889], université [1398], plage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[2693]</a:t>
            </a:r>
            <a:endParaRPr lang="fr-FR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Londsale, D., &amp; Le Bras, Y.  (2009). </a:t>
            </a:r>
            <a:r>
              <a:rPr lang="en-GB" sz="1200" b="0" i="1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597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 NOT DISPLAY.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There is a student worksheet for this activity, which can be downloaded from the NCELP Resource Portal and printed out.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Some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ew adjectives from this week’s vocabulary set are now presented in their masculine and feminine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forms. Those featured here are irregular.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baseline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Students work in pairs, one reading the start of each sentence on their card, the other selecting the appropriate noun to complete it, based upon the gender of the adjective.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baseline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These slides should not be displayed during the exercise, but are animated to reveal the correct answers.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  <a:endParaRPr lang="fr-FR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Londsale, D., &amp; Le Bras, Y.  (2009). </a:t>
            </a:r>
            <a:r>
              <a:rPr lang="en-GB" sz="1200" b="0" i="1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/>
              <a:t>Timing (total for speaking activities on Slides 28-31): 10 minutes</a:t>
            </a:r>
            <a:endParaRPr lang="en-GB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1212F4-EB5A-464B-92EC-DACFCB1CC2C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220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 NOT DISPLAY.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There is a student worksheet for this activity, which can be downloaded from the NCELP Resource Portal and printed out.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  <a:endParaRPr lang="fr-FR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Londsale, D., &amp; Le Bras, Y.  (2009). </a:t>
            </a:r>
            <a:r>
              <a:rPr lang="en-GB" sz="1200" b="0" i="1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1212F4-EB5A-464B-92EC-DACFCB1CC2C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414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 NOT DISPLAY.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There is a student worksheet for this activity, which can be downloaded from the NCELP Resource Portal and printed out.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  <a:endParaRPr lang="fr-FR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Londsale, D., &amp; Le Bras, Y.  (2009). </a:t>
            </a:r>
            <a:r>
              <a:rPr lang="en-GB" sz="1200" b="0" i="1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1212F4-EB5A-464B-92EC-DACFCB1CC2C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7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DO NOT DISPLAY.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There is a student worksheet for this activity, which can be downloaded from the NCELP Resource Portal and printed out.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  <a:endParaRPr lang="fr-FR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Londsale, D., &amp; Le Bras, Y.  (2009). </a:t>
            </a:r>
            <a:r>
              <a:rPr lang="en-GB" sz="1200" b="0" i="1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1212F4-EB5A-464B-92EC-DACFCB1CC2C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269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aseline="0" dirty="0"/>
              <a:t>This slide revises the remaining vocabulary set prescribed for this week – 3.1.3.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3.1.3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langue1 [712], matière</a:t>
            </a:r>
            <a:r>
              <a:rPr lang="fr-FR" sz="1200" b="0" i="0" u="none" strike="noStrike" kern="1200" cap="none" baseline="300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[562], quel [146], combien [800], que</a:t>
            </a:r>
            <a:r>
              <a:rPr lang="fr-FR" sz="1200" b="0" i="0" u="none" strike="noStrike" kern="1200" cap="none" baseline="300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[</a:t>
            </a:r>
            <a:r>
              <a:rPr lang="fr-FR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9]</a:t>
            </a:r>
            <a:endParaRPr lang="en-GB" sz="1200" b="0" i="0" u="none" strike="noStrike" kern="0" cap="none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i="0" u="none" strike="noStrike" kern="0" cap="none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baseline="0"/>
              <a:t>Timing (total for vocabulary activities on Slides 34-35): 5 minutes</a:t>
            </a:r>
            <a:endParaRPr lang="en-GB" b="1"/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r-FR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715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baseline="0" dirty="0"/>
              <a:t>This slide revises all but one of the words (</a:t>
            </a:r>
            <a:r>
              <a:rPr lang="en-GB" i="1" baseline="0" dirty="0"/>
              <a:t>noir) </a:t>
            </a:r>
            <a:r>
              <a:rPr lang="en-GB" baseline="0" dirty="0"/>
              <a:t>in one of the other two vocabulary sets prescribed for this week – 2.2.3.</a:t>
            </a:r>
          </a:p>
          <a:p>
            <a:pPr marL="0"/>
            <a:endParaRPr lang="en-GB" baseline="0" dirty="0"/>
          </a:p>
          <a:p>
            <a:pPr marL="0"/>
            <a:r>
              <a:rPr lang="en-GB" baseline="0" dirty="0"/>
              <a:t>Students complete the dialogue on the theme of visiting a monument in Paris, inserting the correct word in each blank. This can be done orally and/or in writing. The answers are </a:t>
            </a:r>
            <a:r>
              <a:rPr lang="en-GB" baseline="0"/>
              <a:t>animated</a:t>
            </a:r>
            <a:r>
              <a:rPr lang="en-GB" baseline="0" smtClean="0"/>
              <a:t>. Click on the text to play audio.</a:t>
            </a:r>
            <a:endParaRPr lang="en-GB" baseline="0" dirty="0"/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i="0" u="none" strike="noStrike" kern="0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2.2.3 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frapper [745], ressembler [1398], cœur [568], temps [65], blanc [708], pourquoi [193], si</a:t>
            </a:r>
            <a:r>
              <a:rPr lang="fr-FR" sz="1200" b="0" i="0" u="none" strike="noStrike" kern="1200" cap="none" baseline="3000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[34]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/>
            <a:endParaRPr lang="en-GB" dirty="0"/>
          </a:p>
          <a:p>
            <a:pPr marL="0"/>
            <a:r>
              <a:rPr lang="en-GB" b="1" dirty="0"/>
              <a:t>Transcript</a:t>
            </a:r>
          </a:p>
          <a:p>
            <a:pPr marL="0"/>
            <a:endParaRPr lang="en-GB" b="1" dirty="0"/>
          </a:p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On </a:t>
            </a:r>
            <a:r>
              <a:rPr lang="en-GB" sz="1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visiter</a:t>
            </a: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le Sacré-</a:t>
            </a:r>
            <a:r>
              <a:rPr lang="en-GB" sz="12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Cœur</a:t>
            </a:r>
            <a:r>
              <a:rPr lang="en-GB" sz="1200" b="1" baseline="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Je ne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sais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pas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nous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le temps. 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Pourquoi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GB" sz="1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comment ?</a:t>
            </a:r>
          </a:p>
          <a:p>
            <a:pPr>
              <a:lnSpc>
                <a:spcPct val="150000"/>
              </a:lnSpc>
            </a:pP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un grand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bâtiment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blanc .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église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qui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ressemble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à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cathédrale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Ah </a:t>
            </a:r>
            <a:r>
              <a:rPr lang="en-GB" sz="1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oui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?</a:t>
            </a: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Qui frappe à la </a:t>
            </a:r>
            <a:r>
              <a:rPr lang="en-GB" sz="1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porte</a:t>
            </a: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?</a:t>
            </a:r>
          </a:p>
          <a:p>
            <a:pPr mar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335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/>
              <a:t>These are the instructions for the speaking task, with an example which is different from those on the cards. The cards themselves are available to print</a:t>
            </a:r>
            <a:r>
              <a:rPr lang="en-GB" baseline="0"/>
              <a:t> out in a separate document on the NCELP Resource Portal, as are the answer grids</a:t>
            </a:r>
            <a:r>
              <a:rPr lang="en-GB" baseline="0" smtClean="0"/>
              <a:t>. The harder version removes the noun and adjective prompts from the answer grid.</a:t>
            </a:r>
          </a:p>
          <a:p>
            <a:pPr marL="0"/>
            <a:endParaRPr lang="en-GB" baseline="0" smtClean="0"/>
          </a:p>
          <a:p>
            <a:pPr marL="0"/>
            <a:r>
              <a:rPr lang="en-GB" baseline="0" smtClean="0"/>
              <a:t>Students should take turns, and can describe their pictures in any order.</a:t>
            </a:r>
          </a:p>
          <a:p>
            <a:pPr marL="0"/>
            <a:endParaRPr lang="en-GB" baseline="0"/>
          </a:p>
          <a:p>
            <a:pPr marL="0"/>
            <a:r>
              <a:rPr lang="en-GB" baseline="0"/>
              <a:t>These following two slides cannot be displayed during the exercise, but may be useful in reviewing it</a:t>
            </a:r>
            <a:r>
              <a:rPr lang="en-GB" baseline="0" smtClean="0"/>
              <a:t>. </a:t>
            </a:r>
          </a:p>
          <a:p>
            <a:pPr marL="0"/>
            <a:endParaRPr lang="en-GB" baseline="0"/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baseline="0"/>
              <a:t>Timing (total for speaking activities on Slides 51-55): 5 minutes</a:t>
            </a:r>
            <a:endParaRPr lang="en-GB" b="1"/>
          </a:p>
          <a:p>
            <a:pPr marL="0"/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950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DO NOT DISPLAY. 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There is a student worksheet for this activity, which can be downloaded from the NCELP Resource Portal and printed out.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/>
            <a:endParaRPr lang="en-GB" dirty="0"/>
          </a:p>
          <a:p>
            <a:pPr marL="0"/>
            <a:r>
              <a:rPr lang="en-GB" dirty="0"/>
              <a:t>Pupils have to describe what</a:t>
            </a:r>
            <a:r>
              <a:rPr lang="en-GB" baseline="0" dirty="0"/>
              <a:t> i</a:t>
            </a:r>
            <a:r>
              <a:rPr lang="en-GB" dirty="0"/>
              <a:t>s in each</a:t>
            </a:r>
            <a:r>
              <a:rPr lang="en-GB" baseline="0" dirty="0"/>
              <a:t> </a:t>
            </a:r>
            <a:r>
              <a:rPr lang="en-GB" dirty="0"/>
              <a:t>box</a:t>
            </a:r>
            <a:r>
              <a:rPr lang="en-GB" baseline="0" dirty="0"/>
              <a:t> – their partner has to specify what they say, on one of the response sheets which follow. This is Partner A’s prompt card (the answer grids follow the prompt cards).</a:t>
            </a:r>
          </a:p>
          <a:p>
            <a:pPr marL="0"/>
            <a:endParaRPr lang="en-GB" baseline="0" dirty="0"/>
          </a:p>
          <a:p>
            <a:pPr marL="0"/>
            <a:r>
              <a:rPr lang="en-GB" baseline="0" dirty="0"/>
              <a:t>These slides cannot be displayed during the exercise.</a:t>
            </a:r>
          </a:p>
          <a:p>
            <a:pPr marL="0"/>
            <a:endParaRPr lang="en-GB" b="0" baseline="0" dirty="0"/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N.B. in this task it</a:t>
            </a:r>
            <a:r>
              <a:rPr lang="en-GB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ha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 been impossible to make the grammar,</a:t>
            </a:r>
            <a:r>
              <a:rPr lang="en-GB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terms of the position of the adjective,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task-essential (i.e. students can put the adjective before or after the noun and meanings will still be successfully conveyed). Teachers</a:t>
            </a:r>
            <a:r>
              <a:rPr lang="en-GB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should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circulate and listen in,</a:t>
            </a:r>
            <a:r>
              <a:rPr lang="en-GB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offering feedback to prompt students to correct their adjectival placement as necessary.</a:t>
            </a:r>
          </a:p>
          <a:p>
            <a:pPr marL="0"/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Home learning 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 the audio for each complete French sentence is accessible upon clicking the button.</a:t>
            </a:r>
            <a:endParaRPr lang="en-GB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1. </a:t>
            </a:r>
            <a:r>
              <a:rPr lang="en-GB" dirty="0" err="1" smtClean="0"/>
              <a:t>C’est</a:t>
            </a:r>
            <a:r>
              <a:rPr lang="en-GB" dirty="0" smtClean="0"/>
              <a:t> un nouveau </a:t>
            </a:r>
            <a:r>
              <a:rPr lang="en-GB" dirty="0" err="1" smtClean="0"/>
              <a:t>bâtiment</a:t>
            </a:r>
            <a:r>
              <a:rPr lang="en-GB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2.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fille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intelligente</a:t>
            </a:r>
            <a:r>
              <a:rPr lang="en-GB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3.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professeur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dr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ôle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belle idée.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matière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intéressante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bonne question.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1212F4-EB5A-464B-92EC-DACFCB1CC2C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285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DO NOT DISPLAY.  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There is a student worksheet for this activity, which can be downloaded from the NCELP Resource Portal and printed out.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Pupils have to describe what</a:t>
            </a:r>
            <a:r>
              <a:rPr lang="en-GB" baseline="0" dirty="0"/>
              <a:t> i</a:t>
            </a:r>
            <a:r>
              <a:rPr lang="en-GB" dirty="0"/>
              <a:t>s in each</a:t>
            </a:r>
            <a:r>
              <a:rPr lang="en-GB" baseline="0" dirty="0"/>
              <a:t> </a:t>
            </a:r>
            <a:r>
              <a:rPr lang="en-GB" dirty="0"/>
              <a:t>box</a:t>
            </a:r>
            <a:r>
              <a:rPr lang="en-GB" baseline="0" dirty="0"/>
              <a:t> – their partner has to specify what they say, on one of the response sheets which follows. This is Partner B’s card. Two answer grids – an easier and a more difficult one – follow on the next two sides.</a:t>
            </a:r>
          </a:p>
          <a:p>
            <a:pPr marL="0"/>
            <a:endParaRPr lang="en-GB" baseline="0" dirty="0"/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aseline="0" dirty="0"/>
              <a:t>These slides cannot be displayed during the exercise.</a:t>
            </a:r>
          </a:p>
          <a:p>
            <a:pPr marL="0"/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Home learning </a:t>
            </a:r>
            <a:r>
              <a:rPr lang="en-GB" sz="1200" b="0" i="0" u="none" strike="noStrike" kern="1200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 the audio for each complete French sentence is accessible upon clicking the button.</a:t>
            </a:r>
            <a:endParaRPr lang="en-GB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1. </a:t>
            </a:r>
            <a:r>
              <a:rPr lang="en-GB" dirty="0" err="1" smtClean="0"/>
              <a:t>C’est</a:t>
            </a:r>
            <a:r>
              <a:rPr lang="en-GB" dirty="0" smtClean="0"/>
              <a:t> un beau </a:t>
            </a:r>
            <a:r>
              <a:rPr lang="en-GB" dirty="0" err="1" smtClean="0"/>
              <a:t>bâtiment</a:t>
            </a:r>
            <a:r>
              <a:rPr lang="en-GB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2.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nouvelle </a:t>
            </a:r>
            <a:r>
              <a:rPr lang="en-GB" baseline="0" dirty="0" err="1" smtClean="0"/>
              <a:t>fille</a:t>
            </a:r>
            <a:r>
              <a:rPr lang="en-GB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3.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professeur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intéressant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idée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intelligente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bonne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matière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question </a:t>
            </a:r>
            <a:r>
              <a:rPr lang="en-GB" baseline="0" dirty="0" err="1" smtClean="0"/>
              <a:t>dr</a:t>
            </a:r>
            <a:r>
              <a:rPr lang="en-GB" baseline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ôle</a:t>
            </a:r>
            <a:r>
              <a:rPr lang="en-GB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1212F4-EB5A-464B-92EC-DACFCB1CC2C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716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b="1" dirty="0"/>
              <a:t>Vocabulary: French </a:t>
            </a:r>
            <a:r>
              <a:rPr lang="en-GB" b="1" dirty="0">
                <a:sym typeface="Wingdings" panose="05000000000000000000" pitchFamily="2" charset="2"/>
              </a:rPr>
              <a:t> English - </a:t>
            </a:r>
            <a:r>
              <a:rPr lang="en-GB" b="1" dirty="0"/>
              <a:t>SLOW VERSION</a:t>
            </a:r>
          </a:p>
          <a:p>
            <a:pPr marL="0"/>
            <a:endParaRPr lang="en-GB" dirty="0"/>
          </a:p>
          <a:p>
            <a:pPr marL="0"/>
            <a:r>
              <a:rPr lang="en-GB"/>
              <a:t>There are three versions of this slide (this and the next two</a:t>
            </a:r>
            <a:r>
              <a:rPr lang="en-GB" baseline="0"/>
              <a:t> slides), getting progressively faster. </a:t>
            </a:r>
            <a:r>
              <a:rPr lang="en-GB"/>
              <a:t>Students</a:t>
            </a:r>
            <a:r>
              <a:rPr lang="en-GB" baseline="0"/>
              <a:t> </a:t>
            </a:r>
            <a:r>
              <a:rPr lang="en-GB" baseline="0" dirty="0"/>
              <a:t>are challenged to note the English for </a:t>
            </a:r>
            <a:r>
              <a:rPr lang="en-GB" baseline="0"/>
              <a:t>the </a:t>
            </a:r>
            <a:r>
              <a:rPr lang="en-GB" b="1" baseline="0"/>
              <a:t>twelve</a:t>
            </a:r>
            <a:r>
              <a:rPr lang="en-GB" baseline="0"/>
              <a:t> vocabulary items, taken from those </a:t>
            </a:r>
            <a:r>
              <a:rPr lang="en-GB" baseline="0" dirty="0"/>
              <a:t>introduced this week, before the blocks cover the French </a:t>
            </a:r>
            <a:r>
              <a:rPr lang="en-GB" baseline="0"/>
              <a:t>words.</a:t>
            </a: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If students don’t immediately know the English, they should write down the French word, as the meaning may come to them later during the activity.</a:t>
            </a:r>
            <a:r>
              <a:rPr lang="en-GB" sz="1200" b="0" i="0" u="none" strike="noStrike" cap="none" baseline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Before viewing the answers on the slide following this set of three, students could engage in a </a:t>
            </a: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one-minute ‘pair-share’ with a partner,</a:t>
            </a:r>
            <a:r>
              <a:rPr lang="en-GB" sz="1200" b="0" i="0" u="none" strike="noStrike" cap="none" baseline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to compare answers.</a:t>
            </a:r>
            <a:endParaRPr lang="en-GB" b="0" baseline="0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Routledge.</a:t>
            </a:r>
            <a:endParaRPr lang="es-ES" sz="1200" b="0" i="0" u="none" strike="noStrike" kern="0" cap="none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u="none" strike="noStrike" kern="0" cap="none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/>
              <a:t>Timing (total for vocabulary activities on Slides 10-16): 10 minutes</a:t>
            </a:r>
            <a:endParaRPr lang="en-GB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68C13-4E43-4A2F-988E-5C4C05B1F88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814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dirty="0"/>
              <a:t>Writing</a:t>
            </a:r>
            <a:r>
              <a:rPr lang="en-GB" baseline="0" dirty="0"/>
              <a:t> exercise with animated answers – Partner </a:t>
            </a:r>
            <a:r>
              <a:rPr lang="en-GB" baseline="0"/>
              <a:t>A.</a:t>
            </a:r>
          </a:p>
          <a:p>
            <a:pPr marL="0"/>
            <a:endParaRPr lang="en-GB" baseline="0"/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baseline="0"/>
              <a:t>Timing (total for writing activities on Slides 56-58): 15 minutes</a:t>
            </a:r>
            <a:endParaRPr lang="en-GB" b="1"/>
          </a:p>
          <a:p>
            <a:pPr marL="0"/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81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dirty="0"/>
              <a:t>Writing</a:t>
            </a:r>
            <a:r>
              <a:rPr lang="en-GB" baseline="0" dirty="0"/>
              <a:t> exercise with animated answers – Partner 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69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baseline="0"/>
              <a:t>Students are now challenged to write some sentences of their own, contrasting their town/village with their ideal town/village (note that the conditional tense is not introduced at this stage), following the model of the sentences in this resource sequence.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72843D9-4757-4631-B0CD-BAA271821DF5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4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b="1"/>
              <a:t>Vocabulary: French </a:t>
            </a:r>
            <a:r>
              <a:rPr lang="en-GB" b="1">
                <a:sym typeface="Wingdings" panose="05000000000000000000" pitchFamily="2" charset="2"/>
              </a:rPr>
              <a:t> English - </a:t>
            </a:r>
            <a:r>
              <a:rPr lang="en-GB" b="1">
                <a:sym typeface="Calibri"/>
              </a:rPr>
              <a:t>MEDIUM</a:t>
            </a:r>
            <a:r>
              <a:rPr lang="en-GB" b="1"/>
              <a:t> VERSION</a:t>
            </a:r>
          </a:p>
          <a:p>
            <a:pPr marL="0"/>
            <a:endParaRPr lang="en-GB"/>
          </a:p>
          <a:p>
            <a:pPr marL="0"/>
            <a:r>
              <a:rPr lang="en-GB"/>
              <a:t>Students</a:t>
            </a:r>
            <a:r>
              <a:rPr lang="en-GB" baseline="0"/>
              <a:t> are challenged to note the English for the vocabulary items introduced this week, before the blocks cover the French words.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  <a:endParaRPr lang="fr-FR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Londsale, D., &amp; Le Bras, Y.  (2009). </a:t>
            </a:r>
            <a:r>
              <a:rPr lang="en-GB" sz="1200" b="0" i="1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68C13-4E43-4A2F-988E-5C4C05B1F88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50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b="1"/>
              <a:t>Vocabulary: French </a:t>
            </a:r>
            <a:r>
              <a:rPr lang="en-GB" b="1">
                <a:sym typeface="Wingdings" panose="05000000000000000000" pitchFamily="2" charset="2"/>
              </a:rPr>
              <a:t> English - </a:t>
            </a:r>
            <a:r>
              <a:rPr lang="en-GB" b="1"/>
              <a:t>FAST VERSION</a:t>
            </a:r>
          </a:p>
          <a:p>
            <a:pPr marL="0"/>
            <a:endParaRPr lang="en-GB"/>
          </a:p>
          <a:p>
            <a:pPr marL="0"/>
            <a:r>
              <a:rPr lang="en-GB"/>
              <a:t>Students</a:t>
            </a:r>
            <a:r>
              <a:rPr lang="en-GB" baseline="0"/>
              <a:t> are challenged to note the English for the vocabulary items introduced this week, before the blocks cover the French words.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  <a:endParaRPr lang="fr-FR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Londsale, D., &amp; Le Bras, Y.  (2009). </a:t>
            </a:r>
            <a:r>
              <a:rPr lang="en-GB" sz="1200" b="0" i="1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endParaRPr lang="es-ES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68C13-4E43-4A2F-988E-5C4C05B1F88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814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/>
              <a:t>ANSWERS</a:t>
            </a:r>
          </a:p>
          <a:p>
            <a:pPr marL="0"/>
            <a:endParaRPr lang="en-GB"/>
          </a:p>
          <a:p>
            <a:pPr marL="0"/>
            <a:r>
              <a:rPr lang="en-GB"/>
              <a:t>This slide provides</a:t>
            </a:r>
            <a:r>
              <a:rPr lang="en-GB" baseline="0"/>
              <a:t> the answers to the French-English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68C13-4E43-4A2F-988E-5C4C05B1F88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39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Vocabulary: English 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French – SPEAKING – VERY SLOW VERSION</a:t>
            </a:r>
            <a:b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GB" dirty="0"/>
          </a:p>
          <a:p>
            <a:pPr marL="0"/>
            <a:r>
              <a:rPr lang="en-GB" dirty="0"/>
              <a:t>Students</a:t>
            </a:r>
            <a:r>
              <a:rPr lang="en-GB" baseline="0" dirty="0"/>
              <a:t> are challenged to </a:t>
            </a:r>
            <a:r>
              <a:rPr lang="en-GB" b="1" baseline="0" dirty="0"/>
              <a:t>say the French </a:t>
            </a:r>
            <a:r>
              <a:rPr lang="en-GB" baseline="0" dirty="0"/>
              <a:t>from the English for the vocabulary items introduced this week, before the blocks cover the French words.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  <a:endParaRPr lang="fr-FR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68C13-4E43-4A2F-988E-5C4C05B1F88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115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Vocabulary: English 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French – WRITING – ULTRA-SLOW VERSION</a:t>
            </a:r>
            <a:r>
              <a:rPr lang="en-GB" sz="1200" b="1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200" b="1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GB" dirty="0"/>
          </a:p>
          <a:p>
            <a:pPr marL="0"/>
            <a:r>
              <a:rPr lang="en-GB" dirty="0"/>
              <a:t>Students</a:t>
            </a:r>
            <a:r>
              <a:rPr lang="en-GB" baseline="0" dirty="0"/>
              <a:t> are challenged to </a:t>
            </a:r>
            <a:r>
              <a:rPr lang="en-GB" b="1" baseline="0" dirty="0"/>
              <a:t>write the French </a:t>
            </a:r>
            <a:r>
              <a:rPr lang="en-GB" baseline="0" dirty="0"/>
              <a:t>from the English for the vocabulary items introduced this week, before the blocks cover the French words.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  <a:endParaRPr lang="fr-FR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68C13-4E43-4A2F-988E-5C4C05B1F88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011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/>
              <a:t>ANSWERS</a:t>
            </a:r>
          </a:p>
          <a:p>
            <a:pPr marL="0"/>
            <a:endParaRPr lang="en-GB"/>
          </a:p>
          <a:p>
            <a:pPr marL="0"/>
            <a:r>
              <a:rPr lang="en-GB"/>
              <a:t>This slide provides</a:t>
            </a:r>
            <a:r>
              <a:rPr lang="en-GB" baseline="0"/>
              <a:t> the answers to the speaking/writing tasks.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week (1 is the most common word in French):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3.1.6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bon [54], bonne [54],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[393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jardin [2284], pont [1889]</a:t>
            </a:r>
            <a:endParaRPr lang="fr-FR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Londsale, D., &amp; Le Bras, Y.  (2009). </a:t>
            </a:r>
            <a:r>
              <a:rPr lang="en-GB" sz="1200" b="0" i="1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68C13-4E43-4A2F-988E-5C4C05B1F88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032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/>
              <a:t>This listening exercise further practises adjective agreement</a:t>
            </a:r>
            <a:r>
              <a:rPr lang="en-GB" b="0" baseline="0" dirty="0"/>
              <a:t> (including irregular forms).</a:t>
            </a:r>
            <a:r>
              <a:rPr lang="en-GB" baseline="0" dirty="0"/>
              <a:t> It continues the storyline with our characters.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Students have to </a:t>
            </a:r>
            <a:r>
              <a:rPr lang="en-GB" b="0"/>
              <a:t>decide</a:t>
            </a:r>
            <a:r>
              <a:rPr lang="en-GB" b="0" baseline="0"/>
              <a:t> which noun </a:t>
            </a:r>
            <a:r>
              <a:rPr lang="en-GB" b="0" baseline="0" dirty="0"/>
              <a:t>follows the adjective heard, based upon the adjective gender agreement (pre-nominal </a:t>
            </a:r>
            <a:r>
              <a:rPr lang="en-GB" b="0" baseline="0"/>
              <a:t>adjectives). The article also gives gender information of course, but we felt it would be confusing to have this beeped out immediately prior to the gap which students have to fill. </a:t>
            </a: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1)</a:t>
            </a:r>
            <a:r>
              <a:rPr lang="en-GB" baseline="0" dirty="0"/>
              <a:t> À Nice, </a:t>
            </a:r>
            <a:r>
              <a:rPr lang="en-GB" baseline="0" dirty="0" err="1"/>
              <a:t>il</a:t>
            </a:r>
            <a:r>
              <a:rPr lang="en-GB" baseline="0" dirty="0"/>
              <a:t> y </a:t>
            </a:r>
            <a:r>
              <a:rPr lang="en-GB" baseline="0"/>
              <a:t>a une belle [plage].</a:t>
            </a:r>
            <a:endParaRPr lang="en-GB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2) Il y </a:t>
            </a:r>
            <a:r>
              <a:rPr lang="en-GB" baseline="0"/>
              <a:t>a un </a:t>
            </a:r>
            <a:r>
              <a:rPr lang="en-GB" baseline="0" dirty="0" err="1"/>
              <a:t>vieux</a:t>
            </a:r>
            <a:r>
              <a:rPr lang="en-GB" baseline="0" dirty="0"/>
              <a:t> [</a:t>
            </a:r>
            <a:r>
              <a:rPr lang="en-GB" baseline="0" dirty="0" err="1"/>
              <a:t>pont</a:t>
            </a:r>
            <a:r>
              <a:rPr lang="en-GB" baseline="0" dirty="0"/>
              <a:t>] </a:t>
            </a:r>
            <a:r>
              <a:rPr lang="en-GB" baseline="0" dirty="0" err="1"/>
              <a:t>aussi</a:t>
            </a:r>
            <a:r>
              <a:rPr lang="en-GB" baseline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3) </a:t>
            </a:r>
            <a:r>
              <a:rPr lang="en-GB" baseline="0" dirty="0" err="1"/>
              <a:t>Devant</a:t>
            </a:r>
            <a:r>
              <a:rPr lang="en-GB" baseline="0" dirty="0"/>
              <a:t> le </a:t>
            </a:r>
            <a:r>
              <a:rPr lang="en-GB" baseline="0" dirty="0" err="1"/>
              <a:t>pont</a:t>
            </a:r>
            <a:r>
              <a:rPr lang="en-GB" baseline="0" dirty="0"/>
              <a:t>, </a:t>
            </a:r>
            <a:r>
              <a:rPr lang="en-GB" baseline="0" dirty="0" err="1"/>
              <a:t>il</a:t>
            </a:r>
            <a:r>
              <a:rPr lang="en-GB" baseline="0" dirty="0"/>
              <a:t> y </a:t>
            </a:r>
            <a:r>
              <a:rPr lang="en-GB" baseline="0"/>
              <a:t>a une bonne </a:t>
            </a:r>
            <a:r>
              <a:rPr lang="en-GB" baseline="0" dirty="0"/>
              <a:t>[école].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4) </a:t>
            </a:r>
            <a:r>
              <a:rPr lang="en-GB" err="1"/>
              <a:t>C’est</a:t>
            </a:r>
            <a:r>
              <a:rPr lang="en-GB"/>
              <a:t> un</a:t>
            </a:r>
            <a:r>
              <a:rPr lang="en-GB" baseline="0"/>
              <a:t> </a:t>
            </a:r>
            <a:r>
              <a:rPr lang="en-GB" baseline="0" dirty="0"/>
              <a:t>beau [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bâtiment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5)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Il y </a:t>
            </a:r>
            <a:r>
              <a:rPr lang="en-GB" sz="1200" baseline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une nouvelle 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université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  <a:endParaRPr lang="en-GB" sz="1200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6) Il y </a:t>
            </a:r>
            <a:r>
              <a:rPr lang="en-GB"/>
              <a:t>a aussi un </a:t>
            </a:r>
            <a:r>
              <a:rPr lang="en-GB" dirty="0"/>
              <a:t>nouveau [</a:t>
            </a:r>
            <a:r>
              <a:rPr lang="en-GB" dirty="0" err="1"/>
              <a:t>magasin</a:t>
            </a:r>
            <a:r>
              <a:rPr lang="en-GB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7) Il y </a:t>
            </a:r>
            <a:r>
              <a:rPr lang="en-GB"/>
              <a:t>a une </a:t>
            </a:r>
            <a:r>
              <a:rPr lang="en-GB" dirty="0"/>
              <a:t>haute [</a:t>
            </a:r>
            <a:r>
              <a:rPr lang="en-GB" baseline="0" dirty="0" err="1"/>
              <a:t>église</a:t>
            </a:r>
            <a:r>
              <a:rPr lang="en-GB" baseline="0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8</a:t>
            </a:r>
            <a:r>
              <a:rPr lang="en-GB" baseline="0"/>
              <a:t>) Et il </a:t>
            </a:r>
            <a:r>
              <a:rPr lang="en-GB" baseline="0" dirty="0"/>
              <a:t>y </a:t>
            </a:r>
            <a:r>
              <a:rPr lang="en-GB" baseline="0"/>
              <a:t>a un </a:t>
            </a:r>
            <a:r>
              <a:rPr lang="en-GB" baseline="0" dirty="0" err="1"/>
              <a:t>haut</a:t>
            </a:r>
            <a:r>
              <a:rPr lang="en-GB" baseline="0" dirty="0"/>
              <a:t> [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bâtiment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Word</a:t>
            </a:r>
            <a:r>
              <a:rPr lang="en-GB" b="1" baseline="0"/>
              <a:t> frequency rankings:</a:t>
            </a:r>
            <a:endParaRPr lang="en-GB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beau [393], belle [393],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 [264], nouveau [52], nouvelle [52], vieille [671], vieux [671], bâtiment [1952], église [1782], école [477], pont [1889], université [1398], plage</a:t>
            </a:r>
            <a:r>
              <a:rPr lang="fr-FR" sz="1200" b="0" i="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[2693]</a:t>
            </a:r>
            <a:endParaRPr lang="fr-FR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Source: Londsale, D., &amp; Le Bras, Y.  (2009). </a:t>
            </a:r>
            <a:r>
              <a:rPr lang="en-GB" sz="1200" b="0" i="1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20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0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011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843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49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942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407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048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144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878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8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05/06/2020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92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87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75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4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47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96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73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5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1507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3.png"/><Relationship Id="rId7" Type="http://schemas.openxmlformats.org/officeDocument/2006/relationships/audio" Target="../media/audio12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22.wav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12" Type="http://schemas.openxmlformats.org/officeDocument/2006/relationships/audio" Target="../media/audio2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audio" Target="../media/audio20.wav"/><Relationship Id="rId5" Type="http://schemas.openxmlformats.org/officeDocument/2006/relationships/image" Target="../media/image27.png"/><Relationship Id="rId10" Type="http://schemas.openxmlformats.org/officeDocument/2006/relationships/audio" Target="../media/audio19.wav"/><Relationship Id="rId4" Type="http://schemas.openxmlformats.org/officeDocument/2006/relationships/image" Target="../media/image26.png"/><Relationship Id="rId9" Type="http://schemas.openxmlformats.org/officeDocument/2006/relationships/audio" Target="../media/audio18.wav"/><Relationship Id="rId14" Type="http://schemas.openxmlformats.org/officeDocument/2006/relationships/audio" Target="../media/audio2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28.wav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12" Type="http://schemas.openxmlformats.org/officeDocument/2006/relationships/audio" Target="../media/audio27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audio" Target="../media/audio26.wav"/><Relationship Id="rId5" Type="http://schemas.openxmlformats.org/officeDocument/2006/relationships/image" Target="../media/image27.png"/><Relationship Id="rId10" Type="http://schemas.openxmlformats.org/officeDocument/2006/relationships/audio" Target="../media/audio25.wav"/><Relationship Id="rId4" Type="http://schemas.openxmlformats.org/officeDocument/2006/relationships/image" Target="../media/image26.png"/><Relationship Id="rId9" Type="http://schemas.openxmlformats.org/officeDocument/2006/relationships/audio" Target="../media/audio24.wav"/><Relationship Id="rId14" Type="http://schemas.openxmlformats.org/officeDocument/2006/relationships/audio" Target="../media/audio2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610" y="-2763"/>
            <a:ext cx="12172735" cy="6860761"/>
            <a:chOff x="-5614" y="-2779"/>
            <a:chExt cx="12172735" cy="6906416"/>
          </a:xfrm>
        </p:grpSpPr>
        <p:grpSp>
          <p:nvGrpSpPr>
            <p:cNvPr id="8" name="Group 7"/>
            <p:cNvGrpSpPr/>
            <p:nvPr/>
          </p:nvGrpSpPr>
          <p:grpSpPr>
            <a:xfrm>
              <a:off x="-2804" y="-1388"/>
              <a:ext cx="12169925" cy="6903634"/>
              <a:chOff x="53641" y="-1388"/>
              <a:chExt cx="12169925" cy="6903634"/>
            </a:xfrm>
            <a:solidFill>
              <a:srgbClr val="E3EAFD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89567" y="-331753"/>
                <a:ext cx="6903634" cy="7564364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641" y="0"/>
                <a:ext cx="4635976" cy="6902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64041" y="-321449"/>
              <a:ext cx="6903637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5614" y="1"/>
              <a:ext cx="4350984" cy="6903636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64517F0-A710-4042-8099-701E8D464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320" y="1838654"/>
            <a:ext cx="7866540" cy="1062010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prstClr val="white"/>
                </a:solidFill>
              </a:rPr>
              <a:t>Vocabulary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580B7-C268-0342-99CB-FE5B50319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699" y="2839180"/>
            <a:ext cx="6400693" cy="1257888"/>
          </a:xfrm>
        </p:spPr>
        <p:txBody>
          <a:bodyPr>
            <a:normAutofit/>
          </a:bodyPr>
          <a:lstStyle/>
          <a:p>
            <a:pPr lvl="0" algn="l"/>
            <a:r>
              <a:rPr lang="en-GB" dirty="0">
                <a:solidFill>
                  <a:prstClr val="white"/>
                </a:solidFill>
              </a:rPr>
              <a:t>Common irregular adjectives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55699" y="5153439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Y7 French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Term 3.1 - Week 6 - Lesson 59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0508B9B-5891-4D3C-9F6E-ECDA43B43AC2}"/>
              </a:ext>
            </a:extLst>
          </p:cNvPr>
          <p:cNvSpPr txBox="1">
            <a:spLocks/>
          </p:cNvSpPr>
          <p:nvPr/>
        </p:nvSpPr>
        <p:spPr>
          <a:xfrm>
            <a:off x="283304" y="6008293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Jane Wood / Stephen Owen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Date updated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: </a:t>
            </a:r>
            <a:r>
              <a:rPr lang="en-GB" sz="1400" smtClean="0">
                <a:solidFill>
                  <a:prstClr val="white"/>
                </a:solidFill>
                <a:latin typeface="Century Gothic" panose="020B0502020202020204" pitchFamily="34" charset="0"/>
                <a:sym typeface="Arial"/>
              </a:rPr>
              <a:t>5/06/2020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4236C240-E291-4CD8-8E5D-2663D44C5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85"/>
            <a:ext cx="6457246" cy="867128"/>
          </a:xfrm>
          <a:prstGeom prst="rect">
            <a:avLst/>
          </a:prstGeom>
        </p:spPr>
      </p:pic>
      <p:graphicFrame>
        <p:nvGraphicFramePr>
          <p:cNvPr id="169" name="Google Shape;169;p5" descr="Table for exercises"/>
          <p:cNvGraphicFramePr/>
          <p:nvPr/>
        </p:nvGraphicFramePr>
        <p:xfrm>
          <a:off x="828898" y="1145737"/>
          <a:ext cx="10576925" cy="49979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6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98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70" name="Google Shape;170;p5" descr="Table for exercises"/>
          <p:cNvGrpSpPr/>
          <p:nvPr/>
        </p:nvGrpSpPr>
        <p:grpSpPr>
          <a:xfrm>
            <a:off x="1052783" y="1160719"/>
            <a:ext cx="10288727" cy="4937384"/>
            <a:chOff x="1052783" y="973910"/>
            <a:chExt cx="10288727" cy="4937384"/>
          </a:xfrm>
        </p:grpSpPr>
        <p:sp>
          <p:nvSpPr>
            <p:cNvPr id="182" name="Google Shape;182;p5"/>
            <p:cNvSpPr txBox="1"/>
            <p:nvPr/>
          </p:nvSpPr>
          <p:spPr>
            <a:xfrm>
              <a:off x="1983598" y="3207273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bâtiment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1" name="Google Shape;171;p5"/>
            <p:cNvSpPr txBox="1"/>
            <p:nvPr/>
          </p:nvSpPr>
          <p:spPr>
            <a:xfrm>
              <a:off x="1924748" y="973910"/>
              <a:ext cx="479795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EITHER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2" name="Google Shape;172;p5">
              <a:hlinkClick r:id="" action="ppaction://noaction">
                <a:snd r:embed="rId4" name="27.1.wav"/>
              </a:hlinkClick>
            </p:cNvPr>
            <p:cNvSpPr/>
            <p:nvPr/>
          </p:nvSpPr>
          <p:spPr>
            <a:xfrm>
              <a:off x="1052785" y="1546840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1983598" y="1520013"/>
              <a:ext cx="48809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plage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6805680" y="1500513"/>
              <a:ext cx="453583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bâtiment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5" name="Google Shape;175;p5">
              <a:hlinkClick r:id="" action="ppaction://noaction">
                <a:snd r:embed="rId5" name="27.2.wav"/>
              </a:hlinkClick>
            </p:cNvPr>
            <p:cNvSpPr/>
            <p:nvPr/>
          </p:nvSpPr>
          <p:spPr>
            <a:xfrm>
              <a:off x="1052785" y="2095650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 txBox="1"/>
            <p:nvPr/>
          </p:nvSpPr>
          <p:spPr>
            <a:xfrm>
              <a:off x="1963981" y="2059026"/>
              <a:ext cx="48809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maison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7" name="Google Shape;177;p5"/>
            <p:cNvSpPr txBox="1"/>
            <p:nvPr/>
          </p:nvSpPr>
          <p:spPr>
            <a:xfrm>
              <a:off x="6805680" y="2057860"/>
              <a:ext cx="453583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pont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8" name="Google Shape;178;p5">
              <a:hlinkClick r:id="" action="ppaction://noaction">
                <a:snd r:embed="rId6" name="27.3.wav"/>
              </a:hlinkClick>
            </p:cNvPr>
            <p:cNvSpPr/>
            <p:nvPr/>
          </p:nvSpPr>
          <p:spPr>
            <a:xfrm>
              <a:off x="1052784" y="2673151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1963981" y="2630656"/>
              <a:ext cx="475871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magasin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0" name="Google Shape;180;p5"/>
            <p:cNvSpPr txBox="1"/>
            <p:nvPr/>
          </p:nvSpPr>
          <p:spPr>
            <a:xfrm>
              <a:off x="6825938" y="2639262"/>
              <a:ext cx="451557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école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1" name="Google Shape;181;p5">
              <a:hlinkClick r:id="" action="ppaction://noaction">
                <a:snd r:embed="rId7" name="27.4.wav"/>
              </a:hlinkClick>
            </p:cNvPr>
            <p:cNvSpPr/>
            <p:nvPr/>
          </p:nvSpPr>
          <p:spPr>
            <a:xfrm>
              <a:off x="1052783" y="3228369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 txBox="1"/>
            <p:nvPr/>
          </p:nvSpPr>
          <p:spPr>
            <a:xfrm>
              <a:off x="6825939" y="3212238"/>
              <a:ext cx="44123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poste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4" name="Google Shape;184;p5">
              <a:hlinkClick r:id="" action="ppaction://noaction">
                <a:snd r:embed="rId8" name="27.5.wav"/>
              </a:hlinkClick>
            </p:cNvPr>
            <p:cNvSpPr/>
            <p:nvPr/>
          </p:nvSpPr>
          <p:spPr>
            <a:xfrm>
              <a:off x="1052783" y="3762528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 txBox="1"/>
            <p:nvPr/>
          </p:nvSpPr>
          <p:spPr>
            <a:xfrm>
              <a:off x="1963981" y="3746222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université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6" name="Google Shape;186;p5"/>
            <p:cNvSpPr txBox="1"/>
            <p:nvPr/>
          </p:nvSpPr>
          <p:spPr>
            <a:xfrm>
              <a:off x="6813399" y="3743702"/>
              <a:ext cx="44123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parc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7" name="Google Shape;187;p5">
              <a:hlinkClick r:id="" action="ppaction://noaction">
                <a:snd r:embed="rId9" name="27.6.wav"/>
              </a:hlinkClick>
            </p:cNvPr>
            <p:cNvSpPr/>
            <p:nvPr/>
          </p:nvSpPr>
          <p:spPr>
            <a:xfrm>
              <a:off x="1052783" y="4361088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6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1963981" y="4323490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poste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9" name="Google Shape;189;p5"/>
            <p:cNvSpPr txBox="1"/>
            <p:nvPr/>
          </p:nvSpPr>
          <p:spPr>
            <a:xfrm>
              <a:off x="6825939" y="4338805"/>
              <a:ext cx="451557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magasin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0" name="Google Shape;190;p5">
              <a:hlinkClick r:id="" action="ppaction://noaction">
                <a:snd r:embed="rId10" name="27.7.wav"/>
              </a:hlinkClick>
            </p:cNvPr>
            <p:cNvSpPr/>
            <p:nvPr/>
          </p:nvSpPr>
          <p:spPr>
            <a:xfrm>
              <a:off x="1052783" y="4912430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7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 txBox="1"/>
            <p:nvPr/>
          </p:nvSpPr>
          <p:spPr>
            <a:xfrm>
              <a:off x="1983598" y="4873322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bâtiment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6813399" y="4848142"/>
              <a:ext cx="452811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église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3" name="Google Shape;193;p5">
              <a:hlinkClick r:id="" action="ppaction://noaction">
                <a:snd r:embed="rId11" name="27.8.wav"/>
              </a:hlinkClick>
            </p:cNvPr>
            <p:cNvSpPr/>
            <p:nvPr/>
          </p:nvSpPr>
          <p:spPr>
            <a:xfrm>
              <a:off x="1052783" y="5458367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8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1983598" y="5433580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église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5" name="Google Shape;195;p5"/>
            <p:cNvSpPr txBox="1"/>
            <p:nvPr/>
          </p:nvSpPr>
          <p:spPr>
            <a:xfrm>
              <a:off x="6825939" y="5443245"/>
              <a:ext cx="44123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bâtiment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0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10882536" y="12284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écouter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1" name="Google Shape;171;p5"/>
          <p:cNvSpPr txBox="1"/>
          <p:nvPr/>
        </p:nvSpPr>
        <p:spPr>
          <a:xfrm>
            <a:off x="6665286" y="1193450"/>
            <a:ext cx="47979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-179826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en-GB" sz="3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Comment </a:t>
            </a:r>
            <a:r>
              <a:rPr lang="en-GB" sz="3200" b="1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est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Nice?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24748" y="1664496"/>
            <a:ext cx="1153395" cy="73455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15663" y="2215090"/>
            <a:ext cx="1828830" cy="73455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415660" y="2757787"/>
            <a:ext cx="1828830" cy="73455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687970" y="3298541"/>
            <a:ext cx="2192359" cy="73455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688693" y="3821144"/>
            <a:ext cx="2223794" cy="79650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644292" y="4442462"/>
            <a:ext cx="2094594" cy="73455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417527" y="4951799"/>
            <a:ext cx="1909941" cy="73455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429864" y="5555754"/>
            <a:ext cx="2446107" cy="73455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51D611E-8287-4BB0-89C5-C8662A30046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61" y="-408261"/>
            <a:ext cx="1799792" cy="17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2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061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Nice </a:t>
            </a:r>
            <a:r>
              <a:rPr lang="en-GB" sz="3200" b="1" dirty="0">
                <a:solidFill>
                  <a:schemeClr val="bg1"/>
                </a:solidFill>
              </a:rPr>
              <a:t>[A]</a:t>
            </a:r>
          </a:p>
        </p:txBody>
      </p:sp>
      <p:sp>
        <p:nvSpPr>
          <p:cNvPr id="13" name="Google Shape;147;p2"/>
          <p:cNvSpPr/>
          <p:nvPr/>
        </p:nvSpPr>
        <p:spPr>
          <a:xfrm>
            <a:off x="9948231" y="249869"/>
            <a:ext cx="1961689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parler / écrire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848" y="1615440"/>
            <a:ext cx="672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À Nice, il y a une belle...</a:t>
            </a:r>
          </a:p>
        </p:txBody>
      </p:sp>
      <p:sp>
        <p:nvSpPr>
          <p:cNvPr id="7" name="TextBox 6"/>
          <p:cNvSpPr txBox="1">
            <a:spLocks noChangeAspect="1"/>
          </p:cNvSpPr>
          <p:nvPr/>
        </p:nvSpPr>
        <p:spPr>
          <a:xfrm>
            <a:off x="892313" y="4256416"/>
            <a:ext cx="6691810" cy="52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y a un vieux 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61424" y="5654007"/>
            <a:ext cx="1621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4236" y="5654007"/>
            <a:ext cx="1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4236" y="2962165"/>
            <a:ext cx="1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61424" y="2961330"/>
            <a:ext cx="1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plage</a:t>
            </a:r>
          </a:p>
        </p:txBody>
      </p:sp>
      <p:pic>
        <p:nvPicPr>
          <p:cNvPr id="1026" name="Picture 2" descr="Studio Flat for rent in Nice IHA 77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099" y="1087348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K7A1012 | Parc Phoenix Nice | Bernard SANTUCCI | Flick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45" y="1203334"/>
            <a:ext cx="2535936" cy="16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nt Napoléon, Nice, France (Riviera)] (LOC) | [Pont Napolé… | Flick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45" y="3763005"/>
            <a:ext cx="2438400" cy="18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Rue Hotel des Postes, La Post, Nice, Provence-Alpes-Côte d ...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9653588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Rue Hotel des Postes, La Post, Nice, Provence-Alpes-Côte d ...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19" y="3686074"/>
            <a:ext cx="2503424" cy="18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5867276" y="5603141"/>
            <a:ext cx="1179937" cy="66181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61424" y="2894784"/>
            <a:ext cx="1179937" cy="66181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9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3038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575" y="273038"/>
            <a:ext cx="5265384" cy="707849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Nice </a:t>
            </a:r>
            <a:r>
              <a:rPr lang="en-GB" sz="3200" b="1" dirty="0">
                <a:solidFill>
                  <a:schemeClr val="bg1"/>
                </a:solidFill>
              </a:rPr>
              <a:t>[B]</a:t>
            </a:r>
          </a:p>
        </p:txBody>
      </p:sp>
      <p:sp>
        <p:nvSpPr>
          <p:cNvPr id="13" name="Google Shape;147;p2"/>
          <p:cNvSpPr/>
          <p:nvPr/>
        </p:nvSpPr>
        <p:spPr>
          <a:xfrm>
            <a:off x="9948231" y="249869"/>
            <a:ext cx="1961689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parler / écrire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251" y="1806960"/>
            <a:ext cx="672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y a une vieille...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3251" y="4254606"/>
            <a:ext cx="672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y a aussi un bon 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2656" y="5697200"/>
            <a:ext cx="106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café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48231" y="5697200"/>
            <a:ext cx="1322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63771" y="3124802"/>
            <a:ext cx="194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bâtiment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6559" y="3084209"/>
            <a:ext cx="155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église</a:t>
            </a:r>
          </a:p>
        </p:txBody>
      </p:sp>
      <p:pic>
        <p:nvPicPr>
          <p:cNvPr id="2056" name="Picture 8" descr="Nice. Notre-Dame of N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1" y="1368727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le:Nice-clocher-place-rue-Prefecture.jp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21" y="820514"/>
            <a:ext cx="1728216" cy="2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ile:Café de Turin.jpg - Wikimedia Commons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04" y="3897596"/>
            <a:ext cx="2438400" cy="16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ile:Ecole Primaire Jean Mermoz Roissy-en-France 2018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829" y="391085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6616559" y="3026111"/>
            <a:ext cx="1179937" cy="66181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46414" y="5627903"/>
            <a:ext cx="1179937" cy="66181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07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49375" y="2931694"/>
            <a:ext cx="1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église</a:t>
            </a:r>
          </a:p>
        </p:txBody>
      </p:sp>
      <p:pic>
        <p:nvPicPr>
          <p:cNvPr id="1036" name="Picture 12" descr="L'école maternelle et primaire Pajol située dans le 18èm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44" y="3558394"/>
            <a:ext cx="1603756" cy="207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061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Paris </a:t>
            </a:r>
            <a:r>
              <a:rPr lang="en-GB" sz="3200" b="1" dirty="0">
                <a:solidFill>
                  <a:schemeClr val="bg1"/>
                </a:solidFill>
              </a:rPr>
              <a:t>[A]</a:t>
            </a:r>
          </a:p>
        </p:txBody>
      </p:sp>
      <p:sp>
        <p:nvSpPr>
          <p:cNvPr id="13" name="Google Shape;147;p2"/>
          <p:cNvSpPr/>
          <p:nvPr/>
        </p:nvSpPr>
        <p:spPr>
          <a:xfrm>
            <a:off x="9948231" y="249869"/>
            <a:ext cx="1961689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parler / écrire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848" y="1615440"/>
            <a:ext cx="672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À Paris, il y a un haut...</a:t>
            </a:r>
          </a:p>
        </p:txBody>
      </p:sp>
      <p:sp>
        <p:nvSpPr>
          <p:cNvPr id="7" name="TextBox 6"/>
          <p:cNvSpPr txBox="1">
            <a:spLocks noChangeAspect="1"/>
          </p:cNvSpPr>
          <p:nvPr/>
        </p:nvSpPr>
        <p:spPr>
          <a:xfrm>
            <a:off x="892313" y="4256416"/>
            <a:ext cx="6691810" cy="52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y a une nouvelle 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61424" y="5654007"/>
            <a:ext cx="1621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66048" y="5647846"/>
            <a:ext cx="1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64414" y="2974330"/>
            <a:ext cx="1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bâtiment</a:t>
            </a:r>
          </a:p>
        </p:txBody>
      </p:sp>
      <p:sp>
        <p:nvSpPr>
          <p:cNvPr id="21" name="Oval 20"/>
          <p:cNvSpPr/>
          <p:nvPr/>
        </p:nvSpPr>
        <p:spPr>
          <a:xfrm>
            <a:off x="9567958" y="5614665"/>
            <a:ext cx="1179937" cy="66181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316384" y="2923473"/>
            <a:ext cx="1818075" cy="66181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Paris France - Saint Augustin Church - Historic | SAINT AUGU… | Flick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65" y="866362"/>
            <a:ext cx="146304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ffice building in Paris, Fra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44" y="779770"/>
            <a:ext cx="164592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ont Alexandre III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10" y="3686074"/>
            <a:ext cx="252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8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3038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575" y="273038"/>
            <a:ext cx="5265384" cy="707849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Paris </a:t>
            </a:r>
            <a:r>
              <a:rPr lang="en-GB" sz="3200" b="1" dirty="0">
                <a:solidFill>
                  <a:schemeClr val="bg1"/>
                </a:solidFill>
              </a:rPr>
              <a:t>[B]</a:t>
            </a:r>
          </a:p>
        </p:txBody>
      </p:sp>
      <p:sp>
        <p:nvSpPr>
          <p:cNvPr id="13" name="Google Shape;147;p2"/>
          <p:cNvSpPr/>
          <p:nvPr/>
        </p:nvSpPr>
        <p:spPr>
          <a:xfrm>
            <a:off x="9948231" y="249869"/>
            <a:ext cx="1961689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parler / écrire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251" y="1806960"/>
            <a:ext cx="672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y a une vieille...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3251" y="4254606"/>
            <a:ext cx="672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y a aussi un beau 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7080" y="5697200"/>
            <a:ext cx="175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48231" y="5697200"/>
            <a:ext cx="1322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jardin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86684" y="3124802"/>
            <a:ext cx="194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café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1890" y="3078118"/>
            <a:ext cx="1808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université</a:t>
            </a:r>
          </a:p>
        </p:txBody>
      </p:sp>
      <p:pic>
        <p:nvPicPr>
          <p:cNvPr id="2050" name="Picture 2" descr="File:Eglise Notre-Dame du Port Nice.jpg - Wikimedia Commons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2946064"/>
            <a:ext cx="1725930" cy="129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6431890" y="2996974"/>
            <a:ext cx="1808984" cy="66181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749138" y="5621403"/>
            <a:ext cx="1419605" cy="66181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2" descr="Studying at the Sorbon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04" y="1158803"/>
            <a:ext cx="2514600" cy="167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ow to Drink Coffee Like a Local in Paris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0" y="1384646"/>
            <a:ext cx="2926080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All post offices in France will be open by end of M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82" y="3790305"/>
            <a:ext cx="2180844" cy="171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Jardin des Tuileries in autumn leading to the Louvre Museum in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983" y="3845734"/>
            <a:ext cx="2924937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9006895" y="2381778"/>
            <a:ext cx="250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115076"/>
                </a:solidFill>
                <a:latin typeface="Century Gothic" panose="020B0502020202020204" pitchFamily="34" charset="0"/>
              </a:rPr>
              <a:t>1) _ é _ o</a:t>
            </a:r>
            <a:endParaRPr lang="en-GB" sz="36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2883" y="4480491"/>
            <a:ext cx="6142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 _ _ _ _ _ _</a:t>
            </a:r>
          </a:p>
        </p:txBody>
      </p:sp>
      <p:pic>
        <p:nvPicPr>
          <p:cNvPr id="14" name="Google Shape;14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638" y="141860"/>
            <a:ext cx="645724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9699"/>
            <a:ext cx="4081399" cy="1325563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Vocabulaire</a:t>
            </a: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67155" y="1574770"/>
            <a:ext cx="296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115076"/>
                </a:solidFill>
                <a:latin typeface="Century Gothic" panose="020B0502020202020204" pitchFamily="34" charset="0"/>
              </a:rPr>
              <a:t>2) _ angue</a:t>
            </a:r>
            <a:endParaRPr lang="en-GB" sz="36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6920" y="2322586"/>
            <a:ext cx="250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115076"/>
                </a:solidFill>
                <a:latin typeface="Century Gothic" panose="020B0502020202020204" pitchFamily="34" charset="0"/>
              </a:rPr>
              <a:t>3) qu _ l</a:t>
            </a:r>
            <a:endParaRPr lang="en-GB" sz="36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191" y="3389268"/>
            <a:ext cx="454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115076"/>
                </a:solidFill>
                <a:latin typeface="Century Gothic" panose="020B0502020202020204" pitchFamily="34" charset="0"/>
              </a:rPr>
              <a:t>6) comb _ en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9304" y="3625955"/>
            <a:ext cx="545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115076"/>
                </a:solidFill>
                <a:latin typeface="Century Gothic" panose="020B0502020202020204" pitchFamily="34" charset="0"/>
              </a:rPr>
              <a:t>5) q u _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4988" y="4846697"/>
            <a:ext cx="389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rgbClr val="DAA520"/>
                </a:solidFill>
                <a:latin typeface="Century Gothic" panose="020B0502020202020204" pitchFamily="34" charset="0"/>
              </a:rPr>
              <a:t>v</a:t>
            </a:r>
            <a:endParaRPr lang="en-GB" sz="54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84967" y="2327902"/>
            <a:ext cx="38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rgbClr val="DAA520"/>
                </a:solidFill>
                <a:latin typeface="Century Gothic" panose="020B0502020202020204" pitchFamily="34" charset="0"/>
              </a:rPr>
              <a:t>v</a:t>
            </a:r>
            <a:endParaRPr lang="en-GB" sz="36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1907" y="4846697"/>
            <a:ext cx="352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rgbClr val="DAA520"/>
                </a:solidFill>
                <a:latin typeface="Century Gothic" panose="020B0502020202020204" pitchFamily="34" charset="0"/>
              </a:rPr>
              <a:t>i</a:t>
            </a:r>
            <a:endParaRPr lang="en-GB" sz="54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9955" y="4846697"/>
            <a:ext cx="389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rgbClr val="DAA520"/>
                </a:solidFill>
                <a:latin typeface="Century Gothic" panose="020B0502020202020204" pitchFamily="34" charset="0"/>
              </a:rPr>
              <a:t>e</a:t>
            </a:r>
            <a:endParaRPr lang="en-GB" sz="54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4906" y="4865041"/>
            <a:ext cx="389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rgbClr val="DAA520"/>
                </a:solidFill>
                <a:latin typeface="Century Gothic" panose="020B0502020202020204" pitchFamily="34" charset="0"/>
              </a:rPr>
              <a:t>i</a:t>
            </a:r>
            <a:endParaRPr lang="en-GB" sz="54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6034" y="4846697"/>
            <a:ext cx="295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rgbClr val="DAA520"/>
                </a:solidFill>
                <a:latin typeface="Century Gothic" panose="020B0502020202020204" pitchFamily="34" charset="0"/>
              </a:rPr>
              <a:t>l</a:t>
            </a:r>
            <a:endParaRPr lang="en-GB" sz="54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5958" y="1295352"/>
            <a:ext cx="4922366" cy="66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rgbClr val="115076"/>
                </a:solidFill>
                <a:latin typeface="Century Gothic" panose="020B0502020202020204" pitchFamily="34" charset="0"/>
              </a:rPr>
              <a:t>4) mat _ ère</a:t>
            </a:r>
            <a:endParaRPr lang="en-GB" sz="36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06849" y="2350149"/>
            <a:ext cx="38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rgbClr val="DAA520"/>
                </a:solidFill>
                <a:latin typeface="Century Gothic" panose="020B0502020202020204" pitchFamily="34" charset="0"/>
              </a:rPr>
              <a:t>l</a:t>
            </a:r>
            <a:endParaRPr lang="en-GB" sz="36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25962" y="1509539"/>
            <a:ext cx="38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rgbClr val="DAA520"/>
                </a:solidFill>
                <a:latin typeface="Century Gothic" panose="020B0502020202020204" pitchFamily="34" charset="0"/>
              </a:rPr>
              <a:t>l</a:t>
            </a:r>
            <a:endParaRPr lang="en-GB" sz="36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8636" y="3302788"/>
            <a:ext cx="38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rgbClr val="DAA520"/>
                </a:solidFill>
                <a:latin typeface="Century Gothic" panose="020B0502020202020204" pitchFamily="34" charset="0"/>
              </a:rPr>
              <a:t>i</a:t>
            </a:r>
            <a:endParaRPr lang="en-GB" sz="36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25818" y="1243871"/>
            <a:ext cx="38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rgbClr val="DAA520"/>
                </a:solidFill>
                <a:latin typeface="Century Gothic" panose="020B0502020202020204" pitchFamily="34" charset="0"/>
              </a:rPr>
              <a:t>i</a:t>
            </a:r>
            <a:endParaRPr lang="en-GB" sz="36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6608" y="2253251"/>
            <a:ext cx="38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rgbClr val="DAA520"/>
                </a:solidFill>
                <a:latin typeface="Century Gothic" panose="020B0502020202020204" pitchFamily="34" charset="0"/>
              </a:rPr>
              <a:t>e</a:t>
            </a:r>
            <a:endParaRPr lang="en-GB" sz="36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37886" y="3571167"/>
            <a:ext cx="53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rgbClr val="DAA520"/>
                </a:solidFill>
                <a:latin typeface="Century Gothic" panose="020B0502020202020204" pitchFamily="34" charset="0"/>
              </a:rPr>
              <a:t>e</a:t>
            </a:r>
            <a:endParaRPr lang="en-GB" sz="36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275" y="4807693"/>
            <a:ext cx="389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rgbClr val="DAA520"/>
                </a:solidFill>
                <a:latin typeface="Century Gothic" panose="020B0502020202020204" pitchFamily="34" charset="0"/>
              </a:rPr>
              <a:t>l</a:t>
            </a:r>
            <a:endParaRPr lang="en-GB" sz="54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17546" y="4807693"/>
            <a:ext cx="389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rgbClr val="DAA520"/>
                </a:solidFill>
                <a:latin typeface="Century Gothic" panose="020B0502020202020204" pitchFamily="34" charset="0"/>
              </a:rPr>
              <a:t>e</a:t>
            </a:r>
            <a:endParaRPr lang="en-GB" sz="5400" b="1" dirty="0">
              <a:solidFill>
                <a:srgbClr val="DAA52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85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noaction">
              <a:snd r:embed="rId3" name="35 dialogue.wav"/>
            </a:hlinkClick>
          </p:cNvPr>
          <p:cNvSpPr txBox="1"/>
          <p:nvPr/>
        </p:nvSpPr>
        <p:spPr>
          <a:xfrm>
            <a:off x="1481030" y="1215513"/>
            <a:ext cx="9714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On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visiter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le Sacré-______?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Je ne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sais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pas __ nous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le _______ .  __________ ?</a:t>
            </a:r>
          </a:p>
          <a:p>
            <a:pPr>
              <a:lnSpc>
                <a:spcPct val="150000"/>
              </a:lnSpc>
            </a:pP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comment ?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un grand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bâtiment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______ .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église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qui __________  à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cathédrale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Ah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oui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? Qui _______ à la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porte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10" name="Google Shape;1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38" y="141860"/>
            <a:ext cx="645724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38" y="-16132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Vocabulaire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D26FA-94A4-1144-96A1-85AEBB6344BB}"/>
              </a:ext>
            </a:extLst>
          </p:cNvPr>
          <p:cNvSpPr txBox="1"/>
          <p:nvPr/>
        </p:nvSpPr>
        <p:spPr>
          <a:xfrm>
            <a:off x="8487060" y="5170423"/>
            <a:ext cx="4035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temps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38FBB-20C6-3E42-B716-8A878A628A10}"/>
              </a:ext>
            </a:extLst>
          </p:cNvPr>
          <p:cNvSpPr txBox="1"/>
          <p:nvPr/>
        </p:nvSpPr>
        <p:spPr>
          <a:xfrm>
            <a:off x="922423" y="5162209"/>
            <a:ext cx="403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Cœur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9B460-5B60-CB46-8749-5EBC17551F12}"/>
              </a:ext>
            </a:extLst>
          </p:cNvPr>
          <p:cNvSpPr txBox="1"/>
          <p:nvPr/>
        </p:nvSpPr>
        <p:spPr>
          <a:xfrm>
            <a:off x="1448120" y="5827539"/>
            <a:ext cx="4363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ressemble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BC167-1F65-FD4A-A280-00090C3DC4D8}"/>
              </a:ext>
            </a:extLst>
          </p:cNvPr>
          <p:cNvSpPr txBox="1"/>
          <p:nvPr/>
        </p:nvSpPr>
        <p:spPr>
          <a:xfrm>
            <a:off x="4680476" y="5724259"/>
            <a:ext cx="411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frappe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D5847-8EDE-BE49-93AA-37E24BB16B8E}"/>
              </a:ext>
            </a:extLst>
          </p:cNvPr>
          <p:cNvSpPr txBox="1"/>
          <p:nvPr/>
        </p:nvSpPr>
        <p:spPr>
          <a:xfrm>
            <a:off x="5760855" y="5211551"/>
            <a:ext cx="4371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blanc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D5847-8EDE-BE49-93AA-37E24BB16B8E}"/>
              </a:ext>
            </a:extLst>
          </p:cNvPr>
          <p:cNvSpPr txBox="1"/>
          <p:nvPr/>
        </p:nvSpPr>
        <p:spPr>
          <a:xfrm>
            <a:off x="3107017" y="5201039"/>
            <a:ext cx="4371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si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D5847-8EDE-BE49-93AA-37E24BB16B8E}"/>
              </a:ext>
            </a:extLst>
          </p:cNvPr>
          <p:cNvSpPr txBox="1"/>
          <p:nvPr/>
        </p:nvSpPr>
        <p:spPr>
          <a:xfrm>
            <a:off x="7820142" y="5775899"/>
            <a:ext cx="4371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Pourquoi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5109" y="320781"/>
            <a:ext cx="377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quel mot ?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10863463" y="120322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ED26FA-94A4-1144-96A1-85AEBB6344BB}"/>
              </a:ext>
            </a:extLst>
          </p:cNvPr>
          <p:cNvSpPr txBox="1"/>
          <p:nvPr/>
        </p:nvSpPr>
        <p:spPr>
          <a:xfrm>
            <a:off x="5819625" y="1959430"/>
            <a:ext cx="4035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temps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38FBB-20C6-3E42-B716-8A878A628A10}"/>
              </a:ext>
            </a:extLst>
          </p:cNvPr>
          <p:cNvSpPr txBox="1"/>
          <p:nvPr/>
        </p:nvSpPr>
        <p:spPr>
          <a:xfrm>
            <a:off x="3840222" y="1321586"/>
            <a:ext cx="403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Cœur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A9B460-5B60-CB46-8749-5EBC17551F12}"/>
              </a:ext>
            </a:extLst>
          </p:cNvPr>
          <p:cNvSpPr txBox="1"/>
          <p:nvPr/>
        </p:nvSpPr>
        <p:spPr>
          <a:xfrm>
            <a:off x="289610" y="3880874"/>
            <a:ext cx="4363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ressemble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FBC167-1F65-FD4A-A280-00090C3DC4D8}"/>
              </a:ext>
            </a:extLst>
          </p:cNvPr>
          <p:cNvSpPr txBox="1"/>
          <p:nvPr/>
        </p:nvSpPr>
        <p:spPr>
          <a:xfrm>
            <a:off x="2595542" y="4535709"/>
            <a:ext cx="411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frappe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D5847-8EDE-BE49-93AA-37E24BB16B8E}"/>
              </a:ext>
            </a:extLst>
          </p:cNvPr>
          <p:cNvSpPr txBox="1"/>
          <p:nvPr/>
        </p:nvSpPr>
        <p:spPr>
          <a:xfrm>
            <a:off x="4440270" y="3227338"/>
            <a:ext cx="4371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blanc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CD5847-8EDE-BE49-93AA-37E24BB16B8E}"/>
              </a:ext>
            </a:extLst>
          </p:cNvPr>
          <p:cNvSpPr txBox="1"/>
          <p:nvPr/>
        </p:nvSpPr>
        <p:spPr>
          <a:xfrm>
            <a:off x="2333767" y="1960201"/>
            <a:ext cx="4371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si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CD5847-8EDE-BE49-93AA-37E24BB16B8E}"/>
              </a:ext>
            </a:extLst>
          </p:cNvPr>
          <p:cNvSpPr txBox="1"/>
          <p:nvPr/>
        </p:nvSpPr>
        <p:spPr>
          <a:xfrm>
            <a:off x="7653007" y="1935183"/>
            <a:ext cx="4371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2"/>
                </a:solidFill>
                <a:latin typeface="Century Gothic" panose="020B0502020202020204" pitchFamily="34" charset="0"/>
              </a:rPr>
              <a:t>Pourquoi</a:t>
            </a:r>
            <a:endParaRPr lang="en-GB" sz="28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" descr="Paris, Sacrée-Cœu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4" y="2482650"/>
            <a:ext cx="127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38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268791" y="1972738"/>
            <a:ext cx="3626069" cy="2836112"/>
            <a:chOff x="4419472" y="3438495"/>
            <a:chExt cx="3626069" cy="2836112"/>
          </a:xfrm>
        </p:grpSpPr>
        <p:sp>
          <p:nvSpPr>
            <p:cNvPr id="10" name="Rectangle 9"/>
            <p:cNvSpPr/>
            <p:nvPr/>
          </p:nvSpPr>
          <p:spPr>
            <a:xfrm>
              <a:off x="4419472" y="3438495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endParaRP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endParaRP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endParaRP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endParaRP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endParaRP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endParaRP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61465" y="5430791"/>
              <a:ext cx="3542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sz="2800" kern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[easy subject]</a:t>
              </a:r>
              <a:endPara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lang="en-GB" sz="14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80" y="2365376"/>
            <a:ext cx="2156888" cy="1437925"/>
          </a:xfrm>
          <a:prstGeom prst="rect">
            <a:avLst/>
          </a:prstGeom>
        </p:spPr>
      </p:pic>
      <p:sp>
        <p:nvSpPr>
          <p:cNvPr id="32" name="Google Shape;147;p2"/>
          <p:cNvSpPr/>
          <p:nvPr/>
        </p:nvSpPr>
        <p:spPr>
          <a:xfrm>
            <a:off x="10058400" y="180713"/>
            <a:ext cx="2027374" cy="330051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b="1" kern="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parler</a:t>
            </a: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 </a:t>
            </a:r>
            <a:r>
              <a:rPr lang="en-GB" b="1" kern="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écouter</a:t>
            </a:r>
            <a:endParaRPr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2486" y="180713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en-GB" sz="2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Parlez</a:t>
            </a:r>
            <a:r>
              <a:rPr lang="en-GB" sz="2800" b="1" i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GB" sz="2800" b="1" i="0" baseline="0" dirty="0" err="1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</a:t>
            </a:r>
            <a:r>
              <a:rPr lang="en-GB" sz="2800" b="1" i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GB" sz="2800" b="1" i="0" baseline="0" dirty="0" err="1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fran</a:t>
            </a:r>
            <a:r>
              <a:rPr lang="en-GB" sz="2800" b="1" i="0" baseline="0" dirty="0" err="1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çais</a:t>
            </a:r>
            <a:r>
              <a:rPr lang="en-GB" sz="2400" b="1" i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! </a:t>
            </a:r>
            <a:endParaRPr lang="en-GB" sz="5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270" y="1456687"/>
            <a:ext cx="76598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Décris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les images 1-6: “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un/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....”.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2000" i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/>
            </a:r>
            <a:br>
              <a:rPr lang="en-GB" sz="2000" i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000" i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Use the correct adjective in French to go with the noun (remember </a:t>
            </a:r>
            <a:r>
              <a:rPr lang="en-GB" sz="2000" b="1" i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position</a:t>
            </a:r>
            <a:r>
              <a:rPr lang="en-GB" sz="2000" i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and </a:t>
            </a:r>
            <a:r>
              <a:rPr lang="en-GB" sz="2000" b="1" i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agreement</a:t>
            </a:r>
            <a:r>
              <a:rPr lang="en-GB" sz="2000" i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!).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GB" sz="24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E.g.,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matière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facile.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GB" sz="24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Écoute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ton/ta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partenaire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b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Coche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la description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correcte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la description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50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2547" y="-92618"/>
            <a:ext cx="11977629" cy="6366602"/>
            <a:chOff x="-64282" y="-67264"/>
            <a:chExt cx="11977629" cy="6366602"/>
          </a:xfrm>
        </p:grpSpPr>
        <p:sp>
          <p:nvSpPr>
            <p:cNvPr id="8" name="Rectangle 7"/>
            <p:cNvSpPr/>
            <p:nvPr/>
          </p:nvSpPr>
          <p:spPr>
            <a:xfrm>
              <a:off x="451817" y="3438495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1817" y="483476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19472" y="3438495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19470" y="483476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         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87278" y="3438495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[good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question]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87277" y="469285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73125" y="2648098"/>
              <a:ext cx="2763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[new building]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95642" y="2634565"/>
              <a:ext cx="3356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[funny teacher]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06866" y="2608888"/>
              <a:ext cx="29744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</a:t>
              </a: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intelligent girl]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6629" y="5560674"/>
              <a:ext cx="32967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[beautiful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idea]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09344" y="5548482"/>
              <a:ext cx="40424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</a:t>
              </a: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interesting subject]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-64282" y="-67264"/>
              <a:ext cx="1430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 </a:t>
              </a:r>
              <a:r>
                <a:rPr kumimoji="0" lang="en-GB" sz="32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7" name="Oval Callout 16"/>
          <p:cNvSpPr/>
          <p:nvPr/>
        </p:nvSpPr>
        <p:spPr>
          <a:xfrm>
            <a:off x="10330525" y="1190371"/>
            <a:ext cx="1336126" cy="89213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Hahaha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21" y="770590"/>
            <a:ext cx="717030" cy="1693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19" y="978289"/>
            <a:ext cx="939426" cy="1361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72" y="929086"/>
            <a:ext cx="868632" cy="1743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08" y="3531658"/>
            <a:ext cx="1806081" cy="1812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40" y="3932410"/>
            <a:ext cx="2156888" cy="1437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31" y="3852702"/>
            <a:ext cx="1004928" cy="1340630"/>
          </a:xfrm>
          <a:prstGeom prst="rect">
            <a:avLst/>
          </a:prstGeom>
        </p:spPr>
      </p:pic>
      <p:sp>
        <p:nvSpPr>
          <p:cNvPr id="32" name="Google Shape;147;p2"/>
          <p:cNvSpPr/>
          <p:nvPr/>
        </p:nvSpPr>
        <p:spPr>
          <a:xfrm>
            <a:off x="10956320" y="43029"/>
            <a:ext cx="1161402" cy="330051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parler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7276" y="-424440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en-GB" sz="28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Parlez</a:t>
            </a:r>
            <a:r>
              <a:rPr lang="en-GB" sz="2800" b="1" i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GB" sz="2800" b="1" i="0" baseline="0" dirty="0" err="1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</a:t>
            </a:r>
            <a:r>
              <a:rPr lang="en-GB" sz="2800" b="1" i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GB" sz="2800" b="1" i="0" baseline="0" dirty="0" err="1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fran</a:t>
            </a:r>
            <a:r>
              <a:rPr lang="en-GB" sz="2800" b="1" i="0" baseline="0" dirty="0" err="1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çais</a:t>
            </a:r>
            <a:r>
              <a:rPr lang="en-GB" sz="2400" b="1" i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!</a:t>
            </a:r>
            <a:endParaRPr lang="en-GB" sz="5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Google Shape;172;p5">
            <a:hlinkClick r:id="" action="ppaction://noaction">
              <a:snd r:embed="rId9" name="53. 1. C'est.wav"/>
            </a:hlinkClick>
          </p:cNvPr>
          <p:cNvSpPr/>
          <p:nvPr/>
        </p:nvSpPr>
        <p:spPr>
          <a:xfrm>
            <a:off x="479994" y="503835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72;p5">
            <a:hlinkClick r:id="" action="ppaction://noaction">
              <a:snd r:embed="rId10" name="53. 2. C'est une.wav"/>
            </a:hlinkClick>
          </p:cNvPr>
          <p:cNvSpPr/>
          <p:nvPr/>
        </p:nvSpPr>
        <p:spPr>
          <a:xfrm>
            <a:off x="4446713" y="498688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72;p5">
            <a:hlinkClick r:id="" action="ppaction://noaction">
              <a:snd r:embed="rId11" name="53. 3. C'est.wav"/>
            </a:hlinkClick>
          </p:cNvPr>
          <p:cNvSpPr/>
          <p:nvPr/>
        </p:nvSpPr>
        <p:spPr>
          <a:xfrm>
            <a:off x="8312926" y="467567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72;p5">
            <a:hlinkClick r:id="" action="ppaction://noaction">
              <a:snd r:embed="rId12" name="53. 4. C'est un.wav"/>
            </a:hlinkClick>
          </p:cNvPr>
          <p:cNvSpPr/>
          <p:nvPr/>
        </p:nvSpPr>
        <p:spPr>
          <a:xfrm>
            <a:off x="481073" y="3449914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72;p5">
            <a:hlinkClick r:id="" action="ppaction://noaction">
              <a:snd r:embed="rId13" name="53. 5. C'est.wav"/>
            </a:hlinkClick>
          </p:cNvPr>
          <p:cNvSpPr/>
          <p:nvPr/>
        </p:nvSpPr>
        <p:spPr>
          <a:xfrm>
            <a:off x="4437781" y="3449747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72;p5">
            <a:hlinkClick r:id="" action="ppaction://noaction">
              <a:snd r:embed="rId14" name="53. 6. C'est.wav"/>
            </a:hlinkClick>
          </p:cNvPr>
          <p:cNvSpPr/>
          <p:nvPr/>
        </p:nvSpPr>
        <p:spPr>
          <a:xfrm>
            <a:off x="8303273" y="3444730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4282" y="-67264"/>
            <a:ext cx="12341625" cy="6341871"/>
            <a:chOff x="-64282" y="-67264"/>
            <a:chExt cx="12341625" cy="6341871"/>
          </a:xfrm>
        </p:grpSpPr>
        <p:sp>
          <p:nvSpPr>
            <p:cNvPr id="8" name="Rectangle 7"/>
            <p:cNvSpPr/>
            <p:nvPr/>
          </p:nvSpPr>
          <p:spPr>
            <a:xfrm>
              <a:off x="451817" y="3438495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1817" y="483476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19472" y="3438495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19470" y="483476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         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87278" y="3438495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[funny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question]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87277" y="469285"/>
              <a:ext cx="3626069" cy="2836112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1096" y="2612410"/>
              <a:ext cx="35226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[beautiful building]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60402" y="2626727"/>
              <a:ext cx="4316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[interesting teacher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06866" y="2608888"/>
              <a:ext cx="29744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[new girl]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008" y="5525907"/>
              <a:ext cx="31282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[intelligent idea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14143" y="5535943"/>
              <a:ext cx="3542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[good subject]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-64282" y="-67264"/>
              <a:ext cx="1430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 </a:t>
              </a:r>
              <a:r>
                <a:rPr kumimoji="0" lang="en-GB" sz="32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B</a:t>
              </a:r>
              <a:endPara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7" name="Oval Callout 16"/>
          <p:cNvSpPr/>
          <p:nvPr/>
        </p:nvSpPr>
        <p:spPr>
          <a:xfrm>
            <a:off x="10312514" y="4193298"/>
            <a:ext cx="1336126" cy="89213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Hahaha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60" y="697856"/>
            <a:ext cx="717030" cy="1693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03" y="978289"/>
            <a:ext cx="939426" cy="1361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83" y="807547"/>
            <a:ext cx="865214" cy="17361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08" y="3568234"/>
            <a:ext cx="1806081" cy="1812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39" y="3979111"/>
            <a:ext cx="2156888" cy="1437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959" y="3852702"/>
            <a:ext cx="1004928" cy="1340630"/>
          </a:xfrm>
          <a:prstGeom prst="rect">
            <a:avLst/>
          </a:prstGeom>
        </p:spPr>
      </p:pic>
      <p:sp>
        <p:nvSpPr>
          <p:cNvPr id="32" name="Google Shape;147;p2"/>
          <p:cNvSpPr/>
          <p:nvPr/>
        </p:nvSpPr>
        <p:spPr>
          <a:xfrm>
            <a:off x="10956320" y="43029"/>
            <a:ext cx="1161402" cy="330051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parler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0236" y="-223839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en-GB" sz="2800" b="1" i="0" u="none" strike="noStrike" cap="none" dirty="0" err="1">
                <a:solidFill>
                  <a:srgbClr val="1F3864"/>
                </a:solidFill>
                <a:effectLst/>
                <a:sym typeface="Century Gothic"/>
              </a:rPr>
              <a:t>Parlez</a:t>
            </a:r>
            <a:r>
              <a:rPr lang="en-GB" sz="2800" b="1" i="0" u="none" strike="noStrike" cap="none" baseline="0" dirty="0">
                <a:solidFill>
                  <a:srgbClr val="1F3864"/>
                </a:solidFill>
                <a:effectLst/>
                <a:sym typeface="Century Gothic"/>
              </a:rPr>
              <a:t> </a:t>
            </a:r>
            <a:r>
              <a:rPr lang="en-GB" sz="2800" b="1" i="0" u="none" strike="noStrike" cap="none" baseline="0" dirty="0" err="1">
                <a:solidFill>
                  <a:srgbClr val="1F3864"/>
                </a:solidFill>
                <a:effectLst/>
                <a:sym typeface="Century Gothic"/>
              </a:rPr>
              <a:t>en</a:t>
            </a:r>
            <a:r>
              <a:rPr lang="en-GB" sz="2800" b="1" i="0" u="none" strike="noStrike" cap="none" baseline="0" dirty="0">
                <a:solidFill>
                  <a:srgbClr val="1F3864"/>
                </a:solidFill>
                <a:effectLst/>
                <a:sym typeface="Century Gothic"/>
              </a:rPr>
              <a:t> </a:t>
            </a:r>
            <a:r>
              <a:rPr lang="en-GB" sz="2800" b="1" i="0" u="none" strike="noStrike" cap="none" baseline="0" dirty="0" err="1">
                <a:solidFill>
                  <a:srgbClr val="1F3864"/>
                </a:solidFill>
                <a:effectLst/>
                <a:sym typeface="Century Gothic"/>
              </a:rPr>
              <a:t>français</a:t>
            </a:r>
            <a:r>
              <a:rPr lang="en-GB" sz="2800" b="1" i="0" u="none" strike="noStrike" cap="none" baseline="0" dirty="0">
                <a:solidFill>
                  <a:srgbClr val="1F3864"/>
                </a:solidFill>
                <a:effectLst/>
                <a:sym typeface="Century Gothic"/>
              </a:rPr>
              <a:t>!</a:t>
            </a:r>
            <a:endParaRPr lang="en-GB" sz="280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endParaRPr lang="en-GB" sz="2800" dirty="0"/>
          </a:p>
        </p:txBody>
      </p:sp>
      <p:sp>
        <p:nvSpPr>
          <p:cNvPr id="24" name="Google Shape;172;p5">
            <a:hlinkClick r:id="" action="ppaction://noaction">
              <a:snd r:embed="rId9" name="54. 1. Batiment.wav"/>
            </a:hlinkClick>
          </p:cNvPr>
          <p:cNvSpPr/>
          <p:nvPr/>
        </p:nvSpPr>
        <p:spPr>
          <a:xfrm>
            <a:off x="492186" y="516027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72;p5">
            <a:hlinkClick r:id="" action="ppaction://noaction">
              <a:snd r:embed="rId10" name="54. 2. Fille.wav"/>
            </a:hlinkClick>
          </p:cNvPr>
          <p:cNvSpPr/>
          <p:nvPr/>
        </p:nvSpPr>
        <p:spPr>
          <a:xfrm>
            <a:off x="4446713" y="510880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72;p5">
            <a:hlinkClick r:id="" action="ppaction://noaction">
              <a:snd r:embed="rId11" name="54. 3. Professeur.wav"/>
            </a:hlinkClick>
          </p:cNvPr>
          <p:cNvSpPr/>
          <p:nvPr/>
        </p:nvSpPr>
        <p:spPr>
          <a:xfrm>
            <a:off x="8312926" y="491951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72;p5">
            <a:hlinkClick r:id="" action="ppaction://noaction">
              <a:snd r:embed="rId12" name="54. 4. Idée.wav"/>
            </a:hlinkClick>
          </p:cNvPr>
          <p:cNvSpPr/>
          <p:nvPr/>
        </p:nvSpPr>
        <p:spPr>
          <a:xfrm>
            <a:off x="493265" y="3462106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72;p5">
            <a:hlinkClick r:id="" action="ppaction://noaction">
              <a:snd r:embed="rId13" name="54. 5. Matiere.wav"/>
            </a:hlinkClick>
          </p:cNvPr>
          <p:cNvSpPr/>
          <p:nvPr/>
        </p:nvSpPr>
        <p:spPr>
          <a:xfrm>
            <a:off x="4449973" y="3461939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72;p5">
            <a:hlinkClick r:id="" action="ppaction://noaction">
              <a:snd r:embed="rId14" name="54. 6. Question.wav"/>
            </a:hlinkClick>
          </p:cNvPr>
          <p:cNvSpPr/>
          <p:nvPr/>
        </p:nvSpPr>
        <p:spPr>
          <a:xfrm>
            <a:off x="8327657" y="3469114"/>
            <a:ext cx="583765" cy="45292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15076"/>
          </a:solidFill>
          <a:ln w="28575" cap="flat" cmpd="sng">
            <a:solidFill>
              <a:srgbClr val="E3EA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Arial"/>
                <a:sym typeface="Century Gothic"/>
              </a:rPr>
              <a:t>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1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45" name="Google Shape;147;p2"/>
          <p:cNvSpPr/>
          <p:nvPr/>
        </p:nvSpPr>
        <p:spPr>
          <a:xfrm>
            <a:off x="10227735" y="249869"/>
            <a:ext cx="1682185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lire</a:t>
            </a:r>
            <a:endParaRPr sz="1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3160"/>
            <a:ext cx="10363200" cy="510541"/>
          </a:xfrm>
        </p:spPr>
        <p:txBody>
          <a:bodyPr>
            <a:noAutofit/>
          </a:bodyPr>
          <a:lstStyle/>
          <a:p>
            <a:pPr algn="l"/>
            <a:r>
              <a:rPr lang="en-GB" sz="3200" b="1" dirty="0" err="1">
                <a:solidFill>
                  <a:schemeClr val="bg1"/>
                </a:solidFill>
              </a:rPr>
              <a:t>Vocabulaire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44" name="Content Placeholder 2"/>
          <p:cNvSpPr txBox="1">
            <a:spLocks/>
          </p:cNvSpPr>
          <p:nvPr/>
        </p:nvSpPr>
        <p:spPr>
          <a:xfrm>
            <a:off x="2342689" y="1372549"/>
            <a:ext cx="9108504" cy="671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10) bon			11) bonne		12) le jardin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sz="2400" b="1" i="1" dirty="0">
              <a:solidFill>
                <a:schemeClr val="tx1"/>
              </a:solidFill>
            </a:endParaRPr>
          </a:p>
          <a:p>
            <a:pPr algn="l"/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8) belle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9) nouveau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6) haut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7) vieille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5) une église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3) le pont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4) nouvelle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fr-FR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1) le bâtiment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2) vieux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400" b="1" i="1" dirty="0">
              <a:solidFill>
                <a:schemeClr val="tx1"/>
              </a:solidFill>
            </a:endParaRPr>
          </a:p>
        </p:txBody>
      </p:sp>
      <p:grpSp>
        <p:nvGrpSpPr>
          <p:cNvPr id="255" name="Group 254"/>
          <p:cNvGrpSpPr/>
          <p:nvPr/>
        </p:nvGrpSpPr>
        <p:grpSpPr>
          <a:xfrm>
            <a:off x="10164578" y="5711690"/>
            <a:ext cx="1140560" cy="1146310"/>
            <a:chOff x="8003440" y="5711690"/>
            <a:chExt cx="1140560" cy="1146310"/>
          </a:xfrm>
        </p:grpSpPr>
        <p:sp>
          <p:nvSpPr>
            <p:cNvPr id="256" name="Bevel 255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7" name="Bevel 256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8" name="Bevel 257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9" name="Bevel 258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0" name="Group 259"/>
          <p:cNvGrpSpPr/>
          <p:nvPr/>
        </p:nvGrpSpPr>
        <p:grpSpPr>
          <a:xfrm rot="10800000">
            <a:off x="10164578" y="2818686"/>
            <a:ext cx="1140560" cy="1722408"/>
            <a:chOff x="2324328" y="-1131166"/>
            <a:chExt cx="1140560" cy="1722408"/>
          </a:xfrm>
        </p:grpSpPr>
        <p:sp>
          <p:nvSpPr>
            <p:cNvPr id="261" name="Bevel 260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2" name="Bevel 261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3" name="Bevel 262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4" name="Bevel 263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9666987" y="2855363"/>
            <a:ext cx="570280" cy="2286870"/>
            <a:chOff x="323528" y="1640368"/>
            <a:chExt cx="570280" cy="2286870"/>
          </a:xfrm>
        </p:grpSpPr>
        <p:sp>
          <p:nvSpPr>
            <p:cNvPr id="266" name="Bevel 265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7" name="Bevel 266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8" name="Bevel 267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9" name="Bevel 268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10164578" y="3989350"/>
            <a:ext cx="1140560" cy="1716590"/>
            <a:chOff x="7656408" y="2363048"/>
            <a:chExt cx="1140560" cy="1716590"/>
          </a:xfrm>
        </p:grpSpPr>
        <p:sp>
          <p:nvSpPr>
            <p:cNvPr id="271" name="Bevel 270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2" name="Bevel 271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3" name="Bevel 272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4" name="Bevel 273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6208629" y="4577703"/>
            <a:ext cx="1140560" cy="1710840"/>
            <a:chOff x="3342080" y="4313306"/>
            <a:chExt cx="1140560" cy="1710840"/>
          </a:xfrm>
        </p:grpSpPr>
        <p:sp>
          <p:nvSpPr>
            <p:cNvPr id="276" name="Bevel 275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7" name="Bevel 276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8" name="Bevel 277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9" name="Bevel 278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9583658" y="5141410"/>
            <a:ext cx="1140560" cy="1710840"/>
            <a:chOff x="1259632" y="4643510"/>
            <a:chExt cx="1140560" cy="1710840"/>
          </a:xfrm>
        </p:grpSpPr>
        <p:sp>
          <p:nvSpPr>
            <p:cNvPr id="281" name="Bevel 280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2" name="Bevel 281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3" name="Bevel 282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4" name="Bevel 283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85" name="Group 284"/>
          <p:cNvGrpSpPr/>
          <p:nvPr/>
        </p:nvGrpSpPr>
        <p:grpSpPr>
          <a:xfrm rot="5400000">
            <a:off x="8247071" y="5433123"/>
            <a:ext cx="1140560" cy="1710840"/>
            <a:chOff x="7992800" y="214662"/>
            <a:chExt cx="1140560" cy="1710840"/>
          </a:xfrm>
        </p:grpSpPr>
        <p:sp>
          <p:nvSpPr>
            <p:cNvPr id="286" name="Bevel 285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7" name="Bevel 286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8" name="Bevel 287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9" name="Bevel 288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0" name="Group 289"/>
          <p:cNvGrpSpPr/>
          <p:nvPr/>
        </p:nvGrpSpPr>
        <p:grpSpPr>
          <a:xfrm rot="16200000">
            <a:off x="3065652" y="4851309"/>
            <a:ext cx="1140560" cy="1722408"/>
            <a:chOff x="2324328" y="-1131166"/>
            <a:chExt cx="1140560" cy="1722408"/>
          </a:xfrm>
        </p:grpSpPr>
        <p:sp>
          <p:nvSpPr>
            <p:cNvPr id="291" name="Bevel 290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2" name="Bevel 291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3" name="Bevel 292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4" name="Bevel 293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5" name="Group 294"/>
          <p:cNvGrpSpPr/>
          <p:nvPr/>
        </p:nvGrpSpPr>
        <p:grpSpPr>
          <a:xfrm rot="10800000">
            <a:off x="5083420" y="4589743"/>
            <a:ext cx="1140560" cy="1710840"/>
            <a:chOff x="1259632" y="4643510"/>
            <a:chExt cx="1140560" cy="1710840"/>
          </a:xfrm>
        </p:grpSpPr>
        <p:sp>
          <p:nvSpPr>
            <p:cNvPr id="296" name="Bevel 295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7" name="Bevel 296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8" name="Bevel 297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9" name="Bevel 298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7961931" y="5153733"/>
            <a:ext cx="1140560" cy="1146310"/>
            <a:chOff x="8003440" y="5711690"/>
            <a:chExt cx="1140560" cy="1146310"/>
          </a:xfrm>
        </p:grpSpPr>
        <p:sp>
          <p:nvSpPr>
            <p:cNvPr id="301" name="Bevel 300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2" name="Bevel 301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3" name="Bevel 302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4" name="Bevel 303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5" name="Group 304"/>
          <p:cNvGrpSpPr/>
          <p:nvPr/>
        </p:nvGrpSpPr>
        <p:grpSpPr>
          <a:xfrm>
            <a:off x="9086067" y="3431393"/>
            <a:ext cx="570280" cy="2286870"/>
            <a:chOff x="323528" y="1640368"/>
            <a:chExt cx="570280" cy="2286870"/>
          </a:xfrm>
        </p:grpSpPr>
        <p:sp>
          <p:nvSpPr>
            <p:cNvPr id="306" name="Bevel 305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7" name="Bevel 306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8" name="Bevel 307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9" name="Bevel 308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10" name="Group 309"/>
          <p:cNvGrpSpPr/>
          <p:nvPr/>
        </p:nvGrpSpPr>
        <p:grpSpPr>
          <a:xfrm rot="16200000">
            <a:off x="6514903" y="5439379"/>
            <a:ext cx="1140560" cy="1722408"/>
            <a:chOff x="2324328" y="-1131166"/>
            <a:chExt cx="1140560" cy="1722408"/>
          </a:xfrm>
        </p:grpSpPr>
        <p:sp>
          <p:nvSpPr>
            <p:cNvPr id="311" name="Bevel 310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2" name="Bevel 311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3" name="Bevel 312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4" name="Bevel 313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15" name="Group 314"/>
          <p:cNvGrpSpPr/>
          <p:nvPr/>
        </p:nvGrpSpPr>
        <p:grpSpPr>
          <a:xfrm rot="16200000">
            <a:off x="4792529" y="5445163"/>
            <a:ext cx="1140560" cy="1710840"/>
            <a:chOff x="1259632" y="4643510"/>
            <a:chExt cx="1140560" cy="1710840"/>
          </a:xfrm>
        </p:grpSpPr>
        <p:sp>
          <p:nvSpPr>
            <p:cNvPr id="316" name="Bevel 315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7" name="Bevel 316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8" name="Bevel 317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9" name="Bevel 318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0" name="Group 319"/>
          <p:cNvGrpSpPr/>
          <p:nvPr/>
        </p:nvGrpSpPr>
        <p:grpSpPr>
          <a:xfrm rot="16200000">
            <a:off x="3051770" y="5416287"/>
            <a:ext cx="570280" cy="2286870"/>
            <a:chOff x="323528" y="1640368"/>
            <a:chExt cx="570280" cy="2286870"/>
          </a:xfrm>
        </p:grpSpPr>
        <p:sp>
          <p:nvSpPr>
            <p:cNvPr id="321" name="Bevel 320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2" name="Bevel 321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3" name="Bevel 322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4" name="Bevel 323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7364941" y="4571953"/>
            <a:ext cx="1140560" cy="1710840"/>
            <a:chOff x="1259632" y="4643510"/>
            <a:chExt cx="1140560" cy="1710840"/>
          </a:xfrm>
        </p:grpSpPr>
        <p:sp>
          <p:nvSpPr>
            <p:cNvPr id="326" name="Bevel 325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7" name="Bevel 326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8" name="Bevel 327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9" name="Bevel 328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7945507" y="3400419"/>
            <a:ext cx="1140560" cy="1716590"/>
            <a:chOff x="7656408" y="2363048"/>
            <a:chExt cx="1140560" cy="1716590"/>
          </a:xfrm>
        </p:grpSpPr>
        <p:sp>
          <p:nvSpPr>
            <p:cNvPr id="331" name="Bevel 330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2" name="Bevel 331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3" name="Bevel 332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4" name="Bevel 333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5" name="Group 334"/>
          <p:cNvGrpSpPr/>
          <p:nvPr/>
        </p:nvGrpSpPr>
        <p:grpSpPr>
          <a:xfrm>
            <a:off x="2210916" y="4530407"/>
            <a:ext cx="1140560" cy="1710840"/>
            <a:chOff x="3342080" y="4313306"/>
            <a:chExt cx="1140560" cy="1710840"/>
          </a:xfrm>
        </p:grpSpPr>
        <p:sp>
          <p:nvSpPr>
            <p:cNvPr id="336" name="Bevel 335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7" name="Bevel 336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8" name="Bevel 337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9" name="Bevel 338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0" name="Group 339"/>
          <p:cNvGrpSpPr/>
          <p:nvPr/>
        </p:nvGrpSpPr>
        <p:grpSpPr>
          <a:xfrm>
            <a:off x="4513140" y="4593451"/>
            <a:ext cx="1140560" cy="1146310"/>
            <a:chOff x="8003440" y="5711690"/>
            <a:chExt cx="1140560" cy="1146310"/>
          </a:xfrm>
        </p:grpSpPr>
        <p:sp>
          <p:nvSpPr>
            <p:cNvPr id="341" name="Bevel 340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2" name="Bevel 341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3" name="Bevel 342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4" name="Bevel 343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5" name="Group 344"/>
          <p:cNvGrpSpPr/>
          <p:nvPr/>
        </p:nvGrpSpPr>
        <p:grpSpPr>
          <a:xfrm>
            <a:off x="3350826" y="3961157"/>
            <a:ext cx="1140560" cy="1716590"/>
            <a:chOff x="7656408" y="2363048"/>
            <a:chExt cx="1140560" cy="1716590"/>
          </a:xfrm>
        </p:grpSpPr>
        <p:sp>
          <p:nvSpPr>
            <p:cNvPr id="346" name="Bevel 345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7" name="Bevel 346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8" name="Bevel 347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9" name="Bevel 348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2210266" y="2873154"/>
            <a:ext cx="570280" cy="2286870"/>
            <a:chOff x="323528" y="1640368"/>
            <a:chExt cx="570280" cy="2286870"/>
          </a:xfrm>
        </p:grpSpPr>
        <p:sp>
          <p:nvSpPr>
            <p:cNvPr id="351" name="Bevel 350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2" name="Bevel 351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3" name="Bevel 352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4" name="Bevel 353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5" name="Group 354"/>
          <p:cNvGrpSpPr/>
          <p:nvPr/>
        </p:nvGrpSpPr>
        <p:grpSpPr>
          <a:xfrm rot="5400000">
            <a:off x="5917705" y="3693563"/>
            <a:ext cx="1140560" cy="1722408"/>
            <a:chOff x="2324328" y="-1131166"/>
            <a:chExt cx="1140560" cy="1722408"/>
          </a:xfrm>
        </p:grpSpPr>
        <p:sp>
          <p:nvSpPr>
            <p:cNvPr id="356" name="Bevel 355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7" name="Bevel 356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8" name="Bevel 357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9" name="Bevel 358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60" name="Group 359"/>
          <p:cNvGrpSpPr/>
          <p:nvPr/>
        </p:nvGrpSpPr>
        <p:grpSpPr>
          <a:xfrm rot="5400000">
            <a:off x="4191074" y="3105737"/>
            <a:ext cx="1140560" cy="1710840"/>
            <a:chOff x="7992800" y="214662"/>
            <a:chExt cx="1140560" cy="1710840"/>
          </a:xfrm>
        </p:grpSpPr>
        <p:sp>
          <p:nvSpPr>
            <p:cNvPr id="361" name="Bevel 360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2" name="Bevel 361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3" name="Bevel 362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4" name="Bevel 363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65" name="Group 364"/>
          <p:cNvGrpSpPr/>
          <p:nvPr/>
        </p:nvGrpSpPr>
        <p:grpSpPr>
          <a:xfrm>
            <a:off x="6773091" y="2843961"/>
            <a:ext cx="1140560" cy="1716590"/>
            <a:chOff x="7656408" y="2363048"/>
            <a:chExt cx="1140560" cy="1716590"/>
          </a:xfrm>
        </p:grpSpPr>
        <p:sp>
          <p:nvSpPr>
            <p:cNvPr id="366" name="Bevel 365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7" name="Bevel 366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8" name="Bevel 367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9" name="Bevel 368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2774728" y="2244567"/>
            <a:ext cx="570280" cy="2286870"/>
            <a:chOff x="323528" y="1640368"/>
            <a:chExt cx="570280" cy="2286870"/>
          </a:xfrm>
        </p:grpSpPr>
        <p:sp>
          <p:nvSpPr>
            <p:cNvPr id="371" name="Bevel 370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2" name="Bevel 371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3" name="Bevel 372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4" name="Bevel 373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75" name="Group 374"/>
          <p:cNvGrpSpPr/>
          <p:nvPr/>
        </p:nvGrpSpPr>
        <p:grpSpPr>
          <a:xfrm rot="16200000">
            <a:off x="3620794" y="2511807"/>
            <a:ext cx="1140560" cy="1710840"/>
            <a:chOff x="1259632" y="4643510"/>
            <a:chExt cx="1140560" cy="1710840"/>
          </a:xfrm>
        </p:grpSpPr>
        <p:sp>
          <p:nvSpPr>
            <p:cNvPr id="376" name="Bevel 375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7" name="Bevel 376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8" name="Bevel 377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9" name="Bevel 378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0" name="Group 379"/>
          <p:cNvGrpSpPr/>
          <p:nvPr/>
        </p:nvGrpSpPr>
        <p:grpSpPr>
          <a:xfrm rot="5400000">
            <a:off x="5359972" y="2529707"/>
            <a:ext cx="1140560" cy="1710840"/>
            <a:chOff x="3342080" y="4313306"/>
            <a:chExt cx="1140560" cy="1710840"/>
          </a:xfrm>
        </p:grpSpPr>
        <p:sp>
          <p:nvSpPr>
            <p:cNvPr id="381" name="Bevel 380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2" name="Bevel 381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3" name="Bevel 382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4" name="Bevel 383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5" name="Group 384"/>
          <p:cNvGrpSpPr/>
          <p:nvPr/>
        </p:nvGrpSpPr>
        <p:grpSpPr>
          <a:xfrm rot="5400000">
            <a:off x="8241287" y="2553037"/>
            <a:ext cx="1140560" cy="1722408"/>
            <a:chOff x="2324328" y="-1131166"/>
            <a:chExt cx="1140560" cy="1722408"/>
          </a:xfrm>
        </p:grpSpPr>
        <p:sp>
          <p:nvSpPr>
            <p:cNvPr id="386" name="Bevel 385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7" name="Bevel 386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8" name="Bevel 387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9" name="Bevel 388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90" name="Group 389"/>
          <p:cNvGrpSpPr/>
          <p:nvPr/>
        </p:nvGrpSpPr>
        <p:grpSpPr>
          <a:xfrm rot="5400000">
            <a:off x="3599990" y="1941526"/>
            <a:ext cx="1140560" cy="1710840"/>
            <a:chOff x="3342080" y="4313306"/>
            <a:chExt cx="1140560" cy="1710840"/>
          </a:xfrm>
        </p:grpSpPr>
        <p:sp>
          <p:nvSpPr>
            <p:cNvPr id="391" name="Bevel 390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2" name="Bevel 391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3" name="Bevel 392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4" name="Bevel 393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95" name="Group 394"/>
          <p:cNvGrpSpPr/>
          <p:nvPr/>
        </p:nvGrpSpPr>
        <p:grpSpPr>
          <a:xfrm>
            <a:off x="4491386" y="1641123"/>
            <a:ext cx="1140560" cy="1146310"/>
            <a:chOff x="8003440" y="5711690"/>
            <a:chExt cx="1140560" cy="1146310"/>
          </a:xfrm>
        </p:grpSpPr>
        <p:sp>
          <p:nvSpPr>
            <p:cNvPr id="396" name="Bevel 395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7" name="Bevel 396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8" name="Bevel 397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9" name="Bevel 398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00" name="Group 399"/>
          <p:cNvGrpSpPr/>
          <p:nvPr/>
        </p:nvGrpSpPr>
        <p:grpSpPr>
          <a:xfrm rot="16200000">
            <a:off x="8769071" y="1420858"/>
            <a:ext cx="570280" cy="2286870"/>
            <a:chOff x="323528" y="1640368"/>
            <a:chExt cx="570280" cy="2286870"/>
          </a:xfrm>
        </p:grpSpPr>
        <p:sp>
          <p:nvSpPr>
            <p:cNvPr id="401" name="Bevel 400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2" name="Bevel 401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3" name="Bevel 402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4" name="Bevel 403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05" name="Group 404"/>
          <p:cNvGrpSpPr/>
          <p:nvPr/>
        </p:nvGrpSpPr>
        <p:grpSpPr>
          <a:xfrm>
            <a:off x="10153938" y="1644528"/>
            <a:ext cx="1140560" cy="1710840"/>
            <a:chOff x="3342080" y="4313306"/>
            <a:chExt cx="1140560" cy="1710840"/>
          </a:xfrm>
        </p:grpSpPr>
        <p:sp>
          <p:nvSpPr>
            <p:cNvPr id="406" name="Bevel 405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7" name="Bevel 406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8" name="Bevel 407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9" name="Bevel 408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7340496" y="1156564"/>
            <a:ext cx="570280" cy="2286870"/>
            <a:chOff x="323528" y="1640368"/>
            <a:chExt cx="570280" cy="2286870"/>
          </a:xfrm>
        </p:grpSpPr>
        <p:sp>
          <p:nvSpPr>
            <p:cNvPr id="411" name="Bevel 410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2" name="Bevel 411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3" name="Bevel 412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4" name="Bevel 413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15" name="Group 414"/>
          <p:cNvGrpSpPr/>
          <p:nvPr/>
        </p:nvGrpSpPr>
        <p:grpSpPr>
          <a:xfrm rot="5400000">
            <a:off x="5944624" y="1951771"/>
            <a:ext cx="1140560" cy="1722408"/>
            <a:chOff x="2324328" y="-1131166"/>
            <a:chExt cx="1140560" cy="1722408"/>
          </a:xfrm>
        </p:grpSpPr>
        <p:sp>
          <p:nvSpPr>
            <p:cNvPr id="416" name="Bevel 415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7" name="Bevel 416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8" name="Bevel 417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9" name="Bevel 418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2195094" y="1135399"/>
            <a:ext cx="1140560" cy="1710840"/>
            <a:chOff x="3342080" y="4313306"/>
            <a:chExt cx="1140560" cy="1710840"/>
          </a:xfrm>
        </p:grpSpPr>
        <p:sp>
          <p:nvSpPr>
            <p:cNvPr id="421" name="Bevel 420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2" name="Bevel 421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3" name="Bevel 422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4" name="Bevel 423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3361011" y="1065059"/>
            <a:ext cx="1140560" cy="1146310"/>
            <a:chOff x="8003440" y="5711690"/>
            <a:chExt cx="1140560" cy="1146310"/>
          </a:xfrm>
        </p:grpSpPr>
        <p:sp>
          <p:nvSpPr>
            <p:cNvPr id="426" name="Bevel 425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7" name="Bevel 426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8" name="Bevel 427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9" name="Bevel 428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30" name="Group 429"/>
          <p:cNvGrpSpPr/>
          <p:nvPr/>
        </p:nvGrpSpPr>
        <p:grpSpPr>
          <a:xfrm rot="5400000">
            <a:off x="4804030" y="822779"/>
            <a:ext cx="1140560" cy="1710840"/>
            <a:chOff x="1259632" y="4643510"/>
            <a:chExt cx="1140560" cy="1710840"/>
          </a:xfrm>
        </p:grpSpPr>
        <p:sp>
          <p:nvSpPr>
            <p:cNvPr id="431" name="Bevel 430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2" name="Bevel 431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3" name="Bevel 432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4" name="Bevel 433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35" name="Group 434"/>
          <p:cNvGrpSpPr/>
          <p:nvPr/>
        </p:nvGrpSpPr>
        <p:grpSpPr>
          <a:xfrm>
            <a:off x="6209956" y="1098619"/>
            <a:ext cx="1140560" cy="1146310"/>
            <a:chOff x="8003440" y="5711690"/>
            <a:chExt cx="1140560" cy="1146310"/>
          </a:xfrm>
        </p:grpSpPr>
        <p:sp>
          <p:nvSpPr>
            <p:cNvPr id="436" name="Bevel 435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7" name="Bevel 436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8" name="Bevel 437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9" name="Bevel 438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40" name="Group 439"/>
          <p:cNvGrpSpPr/>
          <p:nvPr/>
        </p:nvGrpSpPr>
        <p:grpSpPr>
          <a:xfrm rot="16200000">
            <a:off x="8199021" y="838725"/>
            <a:ext cx="1140560" cy="1722408"/>
            <a:chOff x="2324328" y="-1131166"/>
            <a:chExt cx="1140560" cy="1722408"/>
          </a:xfrm>
        </p:grpSpPr>
        <p:sp>
          <p:nvSpPr>
            <p:cNvPr id="441" name="Bevel 440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2" name="Bevel 441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3" name="Bevel 442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4" name="Bevel 443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45" name="Group 444"/>
          <p:cNvGrpSpPr/>
          <p:nvPr/>
        </p:nvGrpSpPr>
        <p:grpSpPr>
          <a:xfrm rot="10800000">
            <a:off x="9600082" y="498218"/>
            <a:ext cx="1140560" cy="1710840"/>
            <a:chOff x="7992800" y="214662"/>
            <a:chExt cx="1140560" cy="1710840"/>
          </a:xfrm>
        </p:grpSpPr>
        <p:sp>
          <p:nvSpPr>
            <p:cNvPr id="446" name="Bevel 445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7" name="Bevel 446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8" name="Bevel 447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9" name="Bevel 448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50" name="Group 449"/>
          <p:cNvGrpSpPr/>
          <p:nvPr/>
        </p:nvGrpSpPr>
        <p:grpSpPr>
          <a:xfrm rot="16200000">
            <a:off x="2501156" y="252499"/>
            <a:ext cx="1140560" cy="1710840"/>
            <a:chOff x="7992800" y="214662"/>
            <a:chExt cx="1140560" cy="1710840"/>
          </a:xfrm>
        </p:grpSpPr>
        <p:sp>
          <p:nvSpPr>
            <p:cNvPr id="451" name="Bevel 450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2" name="Bevel 451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3" name="Bevel 452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4" name="Bevel 453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55" name="Group 454"/>
          <p:cNvGrpSpPr/>
          <p:nvPr/>
        </p:nvGrpSpPr>
        <p:grpSpPr>
          <a:xfrm rot="16200000">
            <a:off x="4238263" y="-350663"/>
            <a:ext cx="1140560" cy="1722408"/>
            <a:chOff x="2324328" y="-1131166"/>
            <a:chExt cx="1140560" cy="1722408"/>
          </a:xfrm>
        </p:grpSpPr>
        <p:sp>
          <p:nvSpPr>
            <p:cNvPr id="456" name="Bevel 455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7" name="Bevel 456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8" name="Bevel 457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9" name="Bevel 458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60" name="Group 459"/>
          <p:cNvGrpSpPr/>
          <p:nvPr/>
        </p:nvGrpSpPr>
        <p:grpSpPr>
          <a:xfrm rot="5400000">
            <a:off x="5397890" y="-354303"/>
            <a:ext cx="1140560" cy="1710840"/>
            <a:chOff x="3342080" y="4313306"/>
            <a:chExt cx="1140560" cy="1710840"/>
          </a:xfrm>
        </p:grpSpPr>
        <p:sp>
          <p:nvSpPr>
            <p:cNvPr id="461" name="Bevel 460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2" name="Bevel 461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3" name="Bevel 462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4" name="Bevel 463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65" name="Group 464"/>
          <p:cNvGrpSpPr/>
          <p:nvPr/>
        </p:nvGrpSpPr>
        <p:grpSpPr>
          <a:xfrm rot="5400000">
            <a:off x="7058495" y="243199"/>
            <a:ext cx="1140560" cy="1710840"/>
            <a:chOff x="1259632" y="4643510"/>
            <a:chExt cx="1140560" cy="1710840"/>
          </a:xfrm>
        </p:grpSpPr>
        <p:sp>
          <p:nvSpPr>
            <p:cNvPr id="466" name="Bevel 465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7" name="Bevel 466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8" name="Bevel 467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9" name="Bevel 468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70" name="Group 469"/>
          <p:cNvGrpSpPr/>
          <p:nvPr/>
        </p:nvGrpSpPr>
        <p:grpSpPr>
          <a:xfrm>
            <a:off x="10184117" y="492434"/>
            <a:ext cx="1140560" cy="1146310"/>
            <a:chOff x="8003440" y="5711690"/>
            <a:chExt cx="1140560" cy="1146310"/>
          </a:xfrm>
        </p:grpSpPr>
        <p:sp>
          <p:nvSpPr>
            <p:cNvPr id="471" name="Bevel 470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2" name="Bevel 471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3" name="Bevel 472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4" name="Bevel 473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75" name="Group 474"/>
          <p:cNvGrpSpPr/>
          <p:nvPr/>
        </p:nvGrpSpPr>
        <p:grpSpPr>
          <a:xfrm rot="16200000">
            <a:off x="3062743" y="-918034"/>
            <a:ext cx="570280" cy="2286870"/>
            <a:chOff x="323528" y="1640368"/>
            <a:chExt cx="570280" cy="2286870"/>
          </a:xfrm>
        </p:grpSpPr>
        <p:sp>
          <p:nvSpPr>
            <p:cNvPr id="476" name="Bevel 475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7" name="Bevel 476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8" name="Bevel 477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9" name="Bevel 478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80" name="Group 479"/>
          <p:cNvGrpSpPr/>
          <p:nvPr/>
        </p:nvGrpSpPr>
        <p:grpSpPr>
          <a:xfrm rot="16200000">
            <a:off x="7055356" y="-907214"/>
            <a:ext cx="570280" cy="2286870"/>
            <a:chOff x="323528" y="1640368"/>
            <a:chExt cx="570280" cy="2286870"/>
          </a:xfrm>
        </p:grpSpPr>
        <p:sp>
          <p:nvSpPr>
            <p:cNvPr id="481" name="Bevel 480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2" name="Bevel 481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3" name="Bevel 482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4" name="Bevel 483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85" name="Group 484"/>
          <p:cNvGrpSpPr/>
          <p:nvPr/>
        </p:nvGrpSpPr>
        <p:grpSpPr>
          <a:xfrm>
            <a:off x="8486806" y="-22445"/>
            <a:ext cx="1140560" cy="1716590"/>
            <a:chOff x="7656408" y="2363048"/>
            <a:chExt cx="1140560" cy="1716590"/>
          </a:xfrm>
        </p:grpSpPr>
        <p:sp>
          <p:nvSpPr>
            <p:cNvPr id="486" name="Bevel 485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7" name="Bevel 486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8" name="Bevel 487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9" name="Bevel 488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0" name="Group 489"/>
          <p:cNvGrpSpPr/>
          <p:nvPr/>
        </p:nvGrpSpPr>
        <p:grpSpPr>
          <a:xfrm rot="16200000">
            <a:off x="9936846" y="-893680"/>
            <a:ext cx="570280" cy="2286870"/>
            <a:chOff x="323528" y="1640368"/>
            <a:chExt cx="570280" cy="2286870"/>
          </a:xfrm>
        </p:grpSpPr>
        <p:sp>
          <p:nvSpPr>
            <p:cNvPr id="491" name="Bevel 490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2" name="Bevel 491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3" name="Bevel 492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4" name="Bevel 493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42615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2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2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2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2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2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2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2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10863463" y="120322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7892764" y="521241"/>
            <a:ext cx="3945112" cy="1947964"/>
          </a:xfrm>
          <a:prstGeom prst="wedgeEllipseCallout">
            <a:avLst>
              <a:gd name="adj1" fmla="val -35181"/>
              <a:gd name="adj2" fmla="val 46853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8185136" y="739262"/>
            <a:ext cx="3259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Remember!</a:t>
            </a:r>
          </a:p>
          <a:p>
            <a:pPr algn="ctr"/>
            <a:r>
              <a:rPr lang="en-GB" sz="280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position</a:t>
            </a:r>
          </a:p>
          <a:p>
            <a:pPr algn="ctr"/>
            <a:r>
              <a:rPr lang="en-GB" sz="280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agreement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59080" y="1908257"/>
            <a:ext cx="432000" cy="432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59080" y="2626070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47797" y="3343883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39023" y="4061696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47797" y="4779509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47797" y="5497322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6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885136"/>
            <a:ext cx="526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 nouveau bâtiment.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81200" y="2603946"/>
            <a:ext cx="526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une fille intelligente.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81200" y="3343883"/>
            <a:ext cx="526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 professeur drôle.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81200" y="4028940"/>
            <a:ext cx="526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une belle idée.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81200" y="4732902"/>
            <a:ext cx="591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une matière intéressante.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81200" y="5451712"/>
            <a:ext cx="526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une bonne question.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GB" sz="3200" b="1" i="0">
                <a:solidFill>
                  <a:srgbClr val="203864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Partenaire A</a:t>
            </a:r>
            <a:endParaRPr lang="en-GB">
              <a:effectLst/>
            </a:endParaRPr>
          </a:p>
          <a:p>
            <a:pPr rtl="0"/>
            <a:r>
              <a:rPr lang="en-GB" sz="3200" b="1" i="0">
                <a:solidFill>
                  <a:srgbClr val="203864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Utilise les cartes. Écris les 6 phrases. </a:t>
            </a:r>
            <a:endParaRPr lang="en-GB">
              <a:effectLst/>
            </a:endParaRPr>
          </a:p>
          <a:p>
            <a:endParaRPr lang="en-GB"/>
          </a:p>
        </p:txBody>
      </p:sp>
      <p:pic>
        <p:nvPicPr>
          <p:cNvPr id="1026" name="Picture 2" descr="Paris: La 'Seine musicale' | The Seine Musicale is a set of …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36" y="2708268"/>
            <a:ext cx="390144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373980" y="4925223"/>
            <a:ext cx="526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La Seine Musicale, Paris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70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5" grpId="0"/>
      <p:bldP spid="34" grpId="0"/>
      <p:bldP spid="38" grpId="0"/>
      <p:bldP spid="39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10863463" y="120322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7892764" y="521241"/>
            <a:ext cx="3945112" cy="1947964"/>
          </a:xfrm>
          <a:prstGeom prst="wedgeEllipseCallout">
            <a:avLst>
              <a:gd name="adj1" fmla="val -35181"/>
              <a:gd name="adj2" fmla="val 46853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8185136" y="739262"/>
            <a:ext cx="3259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Remember!</a:t>
            </a:r>
          </a:p>
          <a:p>
            <a:pPr algn="ctr"/>
            <a:r>
              <a:rPr lang="en-GB" sz="280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position</a:t>
            </a:r>
          </a:p>
          <a:p>
            <a:pPr algn="ctr"/>
            <a:r>
              <a:rPr lang="en-GB" sz="280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agreement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59080" y="1908257"/>
            <a:ext cx="432000" cy="432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59080" y="2626070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47797" y="3343883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39023" y="4061696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47797" y="4779509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C2727-3C71-4C33-B20A-B9E27BC516A6}"/>
              </a:ext>
            </a:extLst>
          </p:cNvPr>
          <p:cNvSpPr txBox="1"/>
          <p:nvPr/>
        </p:nvSpPr>
        <p:spPr>
          <a:xfrm>
            <a:off x="647797" y="5497322"/>
            <a:ext cx="432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6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885136"/>
            <a:ext cx="526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 beau bâtiment.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81200" y="2603946"/>
            <a:ext cx="526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une nouvelle fille.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81200" y="3343883"/>
            <a:ext cx="591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 professeur intéressant.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81200" y="4028940"/>
            <a:ext cx="526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une idée intelligente.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81200" y="4732902"/>
            <a:ext cx="591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une bonne matière.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81200" y="5451712"/>
            <a:ext cx="526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C’est une question drôle.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GB" sz="3200" b="1" i="0">
                <a:solidFill>
                  <a:srgbClr val="203864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Partenaire B</a:t>
            </a:r>
            <a:endParaRPr lang="en-GB">
              <a:effectLst/>
            </a:endParaRPr>
          </a:p>
          <a:p>
            <a:pPr rtl="0"/>
            <a:r>
              <a:rPr lang="en-GB" sz="3200" b="1" i="0">
                <a:solidFill>
                  <a:srgbClr val="203864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Utilise les cartes. Écris les 6 phrases. </a:t>
            </a:r>
            <a:endParaRPr lang="en-GB">
              <a:effectLst/>
            </a:endParaRPr>
          </a:p>
          <a:p>
            <a:endParaRPr lang="en-GB"/>
          </a:p>
        </p:txBody>
      </p:sp>
      <p:pic>
        <p:nvPicPr>
          <p:cNvPr id="2050" name="Picture 2" descr="File:Paris Opera full frontal architecture, May 2009.jpg ...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64" y="2626070"/>
            <a:ext cx="3960495" cy="266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566533" y="5330377"/>
            <a:ext cx="526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Palais Garnier, Paris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095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5" grpId="0"/>
      <p:bldP spid="34" grpId="0"/>
      <p:bldP spid="38" grpId="0"/>
      <p:bldP spid="39" grpId="0"/>
      <p:bldP spid="40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E488B7-187C-4137-B095-59985CD81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752"/>
            <a:ext cx="6457246" cy="867128"/>
          </a:xfrm>
          <a:prstGeom prst="rect">
            <a:avLst/>
          </a:prstGeom>
        </p:spPr>
      </p:pic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10863463" y="120322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écrire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50" y="1411327"/>
            <a:ext cx="115061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Write some sentences contrasting your town/village with your ideal town/village. You could start as follows:</a:t>
            </a:r>
          </a:p>
          <a:p>
            <a:endParaRPr lang="en-GB" sz="320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Dans mon village  / ma ville, il y a ...</a:t>
            </a:r>
            <a:br>
              <a:rPr lang="fr-FR"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fr-FR" sz="3200" b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3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Dans mon village idéal  / ma ville idéale, il y a ...</a:t>
            </a:r>
            <a:endParaRPr lang="en-GB" sz="3200" b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3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Use the vocabulary from this sequence, and the dictionary to look up other places to mention.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073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en-GB" sz="3200" b="1" i="0" u="none" strike="noStrike" cap="none" dirty="0" err="1">
                <a:solidFill>
                  <a:schemeClr val="bg1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lang="en-GB" sz="3200" b="1" i="0" u="none" strike="noStrike" cap="none" dirty="0">
                <a:solidFill>
                  <a:schemeClr val="bg1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chemeClr val="bg1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chemeClr val="bg1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chemeClr val="bg1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lang="en-GB" sz="3200" b="1" i="0" u="none" strike="noStrike" cap="none" dirty="0">
                <a:solidFill>
                  <a:schemeClr val="bg1"/>
                </a:solidFill>
                <a:effectLst/>
                <a:sym typeface="Century Gothic"/>
              </a:rPr>
              <a:t> ! </a:t>
            </a:r>
            <a:endParaRPr lang="en-GB" sz="3200" b="1" dirty="0">
              <a:solidFill>
                <a:schemeClr val="bg1"/>
              </a:solidFill>
              <a:effectLst/>
            </a:endParaRPr>
          </a:p>
          <a:p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697685" y="631371"/>
            <a:ext cx="3327179" cy="3178629"/>
          </a:xfrm>
          <a:prstGeom prst="wedgeRoundRectCallout">
            <a:avLst>
              <a:gd name="adj1" fmla="val -63043"/>
              <a:gd name="adj2" fmla="val 34843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>
                <a:latin typeface="Century Gothic" panose="020B0502020202020204" pitchFamily="34" charset="0"/>
              </a:rPr>
              <a:t>Remember to make longer sentences using these conjunctions (linking words):</a:t>
            </a:r>
          </a:p>
          <a:p>
            <a:pPr algn="ctr"/>
            <a:endParaRPr lang="fr-FR" sz="2000">
              <a:latin typeface="Century Gothic" panose="020B0502020202020204" pitchFamily="34" charset="0"/>
            </a:endParaRPr>
          </a:p>
          <a:p>
            <a:r>
              <a:rPr lang="fr-FR" sz="2000">
                <a:latin typeface="Century Gothic" panose="020B0502020202020204" pitchFamily="34" charset="0"/>
              </a:rPr>
              <a:t>et		and</a:t>
            </a:r>
          </a:p>
          <a:p>
            <a:r>
              <a:rPr lang="fr-FR" sz="2000">
                <a:latin typeface="Century Gothic" panose="020B0502020202020204" pitchFamily="34" charset="0"/>
              </a:rPr>
              <a:t>mais		but</a:t>
            </a:r>
          </a:p>
          <a:p>
            <a:r>
              <a:rPr lang="fr-FR" sz="2000">
                <a:latin typeface="Century Gothic" panose="020B0502020202020204" pitchFamily="34" charset="0"/>
              </a:rPr>
              <a:t>ou		or</a:t>
            </a:r>
          </a:p>
          <a:p>
            <a:r>
              <a:rPr lang="fr-FR" sz="2000">
                <a:latin typeface="Century Gothic" panose="020B0502020202020204" pitchFamily="34" charset="0"/>
              </a:rPr>
              <a:t>comme	like</a:t>
            </a:r>
          </a:p>
          <a:p>
            <a:r>
              <a:rPr lang="fr-FR" sz="2000">
                <a:latin typeface="Century Gothic" panose="020B0502020202020204" pitchFamily="34" charset="0"/>
              </a:rPr>
              <a:t>aussi		also</a:t>
            </a:r>
          </a:p>
        </p:txBody>
      </p:sp>
    </p:spTree>
    <p:extLst>
      <p:ext uri="{BB962C8B-B14F-4D97-AF65-F5344CB8AC3E}">
        <p14:creationId xmlns:p14="http://schemas.microsoft.com/office/powerpoint/2010/main" val="316596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ntent Placeholder 2"/>
          <p:cNvSpPr txBox="1">
            <a:spLocks/>
          </p:cNvSpPr>
          <p:nvPr/>
        </p:nvSpPr>
        <p:spPr>
          <a:xfrm>
            <a:off x="2342689" y="1372549"/>
            <a:ext cx="9108504" cy="671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10) bon			11) bonne		12) le jardin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sz="2400" b="1" i="1" dirty="0">
              <a:solidFill>
                <a:schemeClr val="tx1"/>
              </a:solidFill>
            </a:endParaRPr>
          </a:p>
          <a:p>
            <a:pPr algn="l"/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8) belle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9) nouveau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6) haut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7) vieille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5) une église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3) le pont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4) nouvelle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fr-FR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1) le bâtiment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2) vieux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400" b="1" i="1" dirty="0">
              <a:solidFill>
                <a:schemeClr val="tx1"/>
              </a:solidFill>
            </a:endParaRPr>
          </a:p>
        </p:txBody>
      </p:sp>
      <p:sp>
        <p:nvSpPr>
          <p:cNvPr id="245" name="Google Shape;147;p2"/>
          <p:cNvSpPr/>
          <p:nvPr/>
        </p:nvSpPr>
        <p:spPr>
          <a:xfrm>
            <a:off x="10227735" y="249869"/>
            <a:ext cx="1682185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lire</a:t>
            </a:r>
            <a:endParaRPr sz="1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563" y="413186"/>
            <a:ext cx="10363200" cy="510541"/>
          </a:xfrm>
        </p:spPr>
        <p:txBody>
          <a:bodyPr>
            <a:noAutofit/>
          </a:bodyPr>
          <a:lstStyle/>
          <a:p>
            <a:pPr algn="l"/>
            <a:r>
              <a:rPr lang="en-GB" sz="3200" b="1" dirty="0" err="1">
                <a:solidFill>
                  <a:schemeClr val="bg1"/>
                </a:solidFill>
              </a:rPr>
              <a:t>Vocabulaire</a:t>
            </a:r>
            <a:endParaRPr lang="en-GB" sz="3200" b="1" dirty="0">
              <a:solidFill>
                <a:schemeClr val="bg1"/>
              </a:solidFill>
            </a:endParaRPr>
          </a:p>
        </p:txBody>
      </p:sp>
      <p:grpSp>
        <p:nvGrpSpPr>
          <p:cNvPr id="246" name="Group 245"/>
          <p:cNvGrpSpPr/>
          <p:nvPr/>
        </p:nvGrpSpPr>
        <p:grpSpPr>
          <a:xfrm rot="16200000">
            <a:off x="2337559" y="246326"/>
            <a:ext cx="1140560" cy="1710840"/>
            <a:chOff x="7992800" y="214662"/>
            <a:chExt cx="1140560" cy="1710840"/>
          </a:xfrm>
        </p:grpSpPr>
        <p:sp>
          <p:nvSpPr>
            <p:cNvPr id="247" name="Bevel 246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8" name="Bevel 247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9" name="Bevel 248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0" name="Bevel 249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10000981" y="5705517"/>
            <a:ext cx="1140560" cy="1146310"/>
            <a:chOff x="8003440" y="5711690"/>
            <a:chExt cx="1140560" cy="1146310"/>
          </a:xfrm>
        </p:grpSpPr>
        <p:sp>
          <p:nvSpPr>
            <p:cNvPr id="252" name="Bevel 25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3" name="Bevel 25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4" name="Bevel 25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5" name="Bevel 49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6" name="Group 495"/>
          <p:cNvGrpSpPr/>
          <p:nvPr/>
        </p:nvGrpSpPr>
        <p:grpSpPr>
          <a:xfrm rot="10800000">
            <a:off x="10000981" y="2812513"/>
            <a:ext cx="1140560" cy="1722408"/>
            <a:chOff x="2324328" y="-1131166"/>
            <a:chExt cx="1140560" cy="1722408"/>
          </a:xfrm>
        </p:grpSpPr>
        <p:sp>
          <p:nvSpPr>
            <p:cNvPr id="497" name="Bevel 49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8" name="Bevel 49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9" name="Bevel 49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0" name="Bevel 49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9503390" y="2849190"/>
            <a:ext cx="570280" cy="2286870"/>
            <a:chOff x="323528" y="1640368"/>
            <a:chExt cx="570280" cy="2286870"/>
          </a:xfrm>
        </p:grpSpPr>
        <p:sp>
          <p:nvSpPr>
            <p:cNvPr id="502" name="Bevel 50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3" name="Bevel 50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4" name="Bevel 50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5" name="Bevel 50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6" name="Group 505"/>
          <p:cNvGrpSpPr/>
          <p:nvPr/>
        </p:nvGrpSpPr>
        <p:grpSpPr>
          <a:xfrm>
            <a:off x="10000981" y="3983177"/>
            <a:ext cx="1140560" cy="1716590"/>
            <a:chOff x="7656408" y="2363048"/>
            <a:chExt cx="1140560" cy="1716590"/>
          </a:xfrm>
        </p:grpSpPr>
        <p:sp>
          <p:nvSpPr>
            <p:cNvPr id="507" name="Bevel 50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8" name="Bevel 50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9" name="Bevel 50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0" name="Bevel 50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6045032" y="4571530"/>
            <a:ext cx="1140560" cy="1710840"/>
            <a:chOff x="3342080" y="4313306"/>
            <a:chExt cx="1140560" cy="1710840"/>
          </a:xfrm>
        </p:grpSpPr>
        <p:sp>
          <p:nvSpPr>
            <p:cNvPr id="512" name="Bevel 51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3" name="Bevel 51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4" name="Bevel 51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5" name="Bevel 51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16" name="Group 515"/>
          <p:cNvGrpSpPr/>
          <p:nvPr/>
        </p:nvGrpSpPr>
        <p:grpSpPr>
          <a:xfrm>
            <a:off x="9420061" y="5135237"/>
            <a:ext cx="1140560" cy="1710840"/>
            <a:chOff x="1259632" y="4643510"/>
            <a:chExt cx="1140560" cy="1710840"/>
          </a:xfrm>
        </p:grpSpPr>
        <p:sp>
          <p:nvSpPr>
            <p:cNvPr id="517" name="Bevel 51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8" name="Bevel 51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9" name="Bevel 51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0" name="Bevel 51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1" name="Group 520"/>
          <p:cNvGrpSpPr/>
          <p:nvPr/>
        </p:nvGrpSpPr>
        <p:grpSpPr>
          <a:xfrm rot="5400000">
            <a:off x="8083474" y="5426950"/>
            <a:ext cx="1140560" cy="1710840"/>
            <a:chOff x="7992800" y="214662"/>
            <a:chExt cx="1140560" cy="1710840"/>
          </a:xfrm>
        </p:grpSpPr>
        <p:sp>
          <p:nvSpPr>
            <p:cNvPr id="522" name="Bevel 521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3" name="Bevel 522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4" name="Bevel 523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5" name="Bevel 524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6" name="Group 525"/>
          <p:cNvGrpSpPr/>
          <p:nvPr/>
        </p:nvGrpSpPr>
        <p:grpSpPr>
          <a:xfrm rot="16200000">
            <a:off x="2902055" y="4845136"/>
            <a:ext cx="1140560" cy="1722408"/>
            <a:chOff x="2324328" y="-1131166"/>
            <a:chExt cx="1140560" cy="1722408"/>
          </a:xfrm>
        </p:grpSpPr>
        <p:sp>
          <p:nvSpPr>
            <p:cNvPr id="527" name="Bevel 52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8" name="Bevel 52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9" name="Bevel 52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0" name="Bevel 52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1" name="Group 530"/>
          <p:cNvGrpSpPr/>
          <p:nvPr/>
        </p:nvGrpSpPr>
        <p:grpSpPr>
          <a:xfrm rot="10800000">
            <a:off x="4919823" y="4583570"/>
            <a:ext cx="1140560" cy="1710840"/>
            <a:chOff x="1259632" y="4643510"/>
            <a:chExt cx="1140560" cy="1710840"/>
          </a:xfrm>
        </p:grpSpPr>
        <p:sp>
          <p:nvSpPr>
            <p:cNvPr id="532" name="Bevel 53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3" name="Bevel 53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4" name="Bevel 53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5" name="Bevel 53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6" name="Group 535"/>
          <p:cNvGrpSpPr/>
          <p:nvPr/>
        </p:nvGrpSpPr>
        <p:grpSpPr>
          <a:xfrm>
            <a:off x="7798334" y="5147560"/>
            <a:ext cx="1140560" cy="1146310"/>
            <a:chOff x="8003440" y="5711690"/>
            <a:chExt cx="1140560" cy="1146310"/>
          </a:xfrm>
        </p:grpSpPr>
        <p:sp>
          <p:nvSpPr>
            <p:cNvPr id="537" name="Bevel 53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8" name="Bevel 53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9" name="Bevel 53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0" name="Bevel 53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1" name="Group 540"/>
          <p:cNvGrpSpPr/>
          <p:nvPr/>
        </p:nvGrpSpPr>
        <p:grpSpPr>
          <a:xfrm>
            <a:off x="8922470" y="3425220"/>
            <a:ext cx="570280" cy="2286870"/>
            <a:chOff x="323528" y="1640368"/>
            <a:chExt cx="570280" cy="2286870"/>
          </a:xfrm>
        </p:grpSpPr>
        <p:sp>
          <p:nvSpPr>
            <p:cNvPr id="542" name="Bevel 54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3" name="Bevel 54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4" name="Bevel 54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5" name="Bevel 54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6" name="Group 545"/>
          <p:cNvGrpSpPr/>
          <p:nvPr/>
        </p:nvGrpSpPr>
        <p:grpSpPr>
          <a:xfrm rot="16200000">
            <a:off x="6351306" y="5433206"/>
            <a:ext cx="1140560" cy="1722408"/>
            <a:chOff x="2324328" y="-1131166"/>
            <a:chExt cx="1140560" cy="1722408"/>
          </a:xfrm>
        </p:grpSpPr>
        <p:sp>
          <p:nvSpPr>
            <p:cNvPr id="547" name="Bevel 54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8" name="Bevel 54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9" name="Bevel 54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0" name="Bevel 54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51" name="Group 550"/>
          <p:cNvGrpSpPr/>
          <p:nvPr/>
        </p:nvGrpSpPr>
        <p:grpSpPr>
          <a:xfrm rot="16200000">
            <a:off x="4628932" y="5438990"/>
            <a:ext cx="1140560" cy="1710840"/>
            <a:chOff x="1259632" y="4643510"/>
            <a:chExt cx="1140560" cy="1710840"/>
          </a:xfrm>
        </p:grpSpPr>
        <p:sp>
          <p:nvSpPr>
            <p:cNvPr id="552" name="Bevel 55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3" name="Bevel 55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4" name="Bevel 55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5" name="Bevel 55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56" name="Group 555"/>
          <p:cNvGrpSpPr/>
          <p:nvPr/>
        </p:nvGrpSpPr>
        <p:grpSpPr>
          <a:xfrm rot="16200000">
            <a:off x="2904964" y="5435575"/>
            <a:ext cx="570280" cy="2286870"/>
            <a:chOff x="323528" y="1640368"/>
            <a:chExt cx="570280" cy="2286870"/>
          </a:xfrm>
        </p:grpSpPr>
        <p:sp>
          <p:nvSpPr>
            <p:cNvPr id="557" name="Bevel 55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8" name="Bevel 55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9" name="Bevel 55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0" name="Bevel 55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61" name="Group 560"/>
          <p:cNvGrpSpPr/>
          <p:nvPr/>
        </p:nvGrpSpPr>
        <p:grpSpPr>
          <a:xfrm>
            <a:off x="7201344" y="4565780"/>
            <a:ext cx="1140560" cy="1710840"/>
            <a:chOff x="1259632" y="4643510"/>
            <a:chExt cx="1140560" cy="1710840"/>
          </a:xfrm>
        </p:grpSpPr>
        <p:sp>
          <p:nvSpPr>
            <p:cNvPr id="562" name="Bevel 56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3" name="Bevel 56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4" name="Bevel 56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5" name="Bevel 56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66" name="Group 565"/>
          <p:cNvGrpSpPr/>
          <p:nvPr/>
        </p:nvGrpSpPr>
        <p:grpSpPr>
          <a:xfrm>
            <a:off x="7781910" y="3394246"/>
            <a:ext cx="1140560" cy="1716590"/>
            <a:chOff x="7656408" y="2363048"/>
            <a:chExt cx="1140560" cy="1716590"/>
          </a:xfrm>
        </p:grpSpPr>
        <p:sp>
          <p:nvSpPr>
            <p:cNvPr id="567" name="Bevel 56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8" name="Bevel 56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9" name="Bevel 56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0" name="Bevel 56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1" name="Group 570"/>
          <p:cNvGrpSpPr/>
          <p:nvPr/>
        </p:nvGrpSpPr>
        <p:grpSpPr>
          <a:xfrm>
            <a:off x="2046668" y="4557154"/>
            <a:ext cx="1140560" cy="1710840"/>
            <a:chOff x="3342080" y="4313306"/>
            <a:chExt cx="1140560" cy="1710840"/>
          </a:xfrm>
        </p:grpSpPr>
        <p:sp>
          <p:nvSpPr>
            <p:cNvPr id="572" name="Bevel 57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3" name="Bevel 57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4" name="Bevel 57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5" name="Bevel 57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4349543" y="4587278"/>
            <a:ext cx="1140560" cy="1146310"/>
            <a:chOff x="8003440" y="5711690"/>
            <a:chExt cx="1140560" cy="1146310"/>
          </a:xfrm>
        </p:grpSpPr>
        <p:sp>
          <p:nvSpPr>
            <p:cNvPr id="577" name="Bevel 57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8" name="Bevel 57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9" name="Bevel 57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0" name="Bevel 57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81" name="Group 580"/>
          <p:cNvGrpSpPr/>
          <p:nvPr/>
        </p:nvGrpSpPr>
        <p:grpSpPr>
          <a:xfrm>
            <a:off x="3187229" y="3954984"/>
            <a:ext cx="1140560" cy="1716590"/>
            <a:chOff x="7656408" y="2363048"/>
            <a:chExt cx="1140560" cy="1716590"/>
          </a:xfrm>
        </p:grpSpPr>
        <p:sp>
          <p:nvSpPr>
            <p:cNvPr id="582" name="Bevel 581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3" name="Bevel 582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4" name="Bevel 583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5" name="Bevel 584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2046669" y="2866981"/>
            <a:ext cx="570280" cy="2286870"/>
            <a:chOff x="323528" y="1640368"/>
            <a:chExt cx="570280" cy="2286870"/>
          </a:xfrm>
        </p:grpSpPr>
        <p:sp>
          <p:nvSpPr>
            <p:cNvPr id="587" name="Bevel 58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8" name="Bevel 58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9" name="Bevel 58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0" name="Bevel 58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1" name="Group 590"/>
          <p:cNvGrpSpPr/>
          <p:nvPr/>
        </p:nvGrpSpPr>
        <p:grpSpPr>
          <a:xfrm rot="5400000">
            <a:off x="5754108" y="3687390"/>
            <a:ext cx="1140560" cy="1722408"/>
            <a:chOff x="2324328" y="-1131166"/>
            <a:chExt cx="1140560" cy="1722408"/>
          </a:xfrm>
        </p:grpSpPr>
        <p:sp>
          <p:nvSpPr>
            <p:cNvPr id="592" name="Bevel 59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3" name="Bevel 59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4" name="Bevel 59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5" name="Bevel 59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6" name="Group 595"/>
          <p:cNvGrpSpPr/>
          <p:nvPr/>
        </p:nvGrpSpPr>
        <p:grpSpPr>
          <a:xfrm rot="5400000">
            <a:off x="4027477" y="3099564"/>
            <a:ext cx="1140560" cy="1710840"/>
            <a:chOff x="7992800" y="214662"/>
            <a:chExt cx="1140560" cy="1710840"/>
          </a:xfrm>
        </p:grpSpPr>
        <p:sp>
          <p:nvSpPr>
            <p:cNvPr id="597" name="Bevel 596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8" name="Bevel 597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9" name="Bevel 598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0" name="Bevel 599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1" name="Group 600"/>
          <p:cNvGrpSpPr/>
          <p:nvPr/>
        </p:nvGrpSpPr>
        <p:grpSpPr>
          <a:xfrm>
            <a:off x="6609494" y="2837788"/>
            <a:ext cx="1140560" cy="1716590"/>
            <a:chOff x="7656408" y="2363048"/>
            <a:chExt cx="1140560" cy="1716590"/>
          </a:xfrm>
        </p:grpSpPr>
        <p:sp>
          <p:nvSpPr>
            <p:cNvPr id="602" name="Bevel 601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3" name="Bevel 602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4" name="Bevel 603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5" name="Bevel 604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6" name="Group 605"/>
          <p:cNvGrpSpPr/>
          <p:nvPr/>
        </p:nvGrpSpPr>
        <p:grpSpPr>
          <a:xfrm>
            <a:off x="2611131" y="2238394"/>
            <a:ext cx="570280" cy="2286870"/>
            <a:chOff x="323528" y="1640368"/>
            <a:chExt cx="570280" cy="2286870"/>
          </a:xfrm>
        </p:grpSpPr>
        <p:sp>
          <p:nvSpPr>
            <p:cNvPr id="607" name="Bevel 60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8" name="Bevel 60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9" name="Bevel 60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0" name="Bevel 60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1" name="Group 610"/>
          <p:cNvGrpSpPr/>
          <p:nvPr/>
        </p:nvGrpSpPr>
        <p:grpSpPr>
          <a:xfrm rot="16200000">
            <a:off x="3457197" y="2505634"/>
            <a:ext cx="1140560" cy="1710840"/>
            <a:chOff x="1259632" y="4643510"/>
            <a:chExt cx="1140560" cy="1710840"/>
          </a:xfrm>
        </p:grpSpPr>
        <p:sp>
          <p:nvSpPr>
            <p:cNvPr id="612" name="Bevel 61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3" name="Bevel 61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4" name="Bevel 61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5" name="Bevel 61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6" name="Group 615"/>
          <p:cNvGrpSpPr/>
          <p:nvPr/>
        </p:nvGrpSpPr>
        <p:grpSpPr>
          <a:xfrm rot="5400000">
            <a:off x="5196375" y="2523534"/>
            <a:ext cx="1140560" cy="1710840"/>
            <a:chOff x="3342080" y="4313306"/>
            <a:chExt cx="1140560" cy="1710840"/>
          </a:xfrm>
        </p:grpSpPr>
        <p:sp>
          <p:nvSpPr>
            <p:cNvPr id="617" name="Bevel 61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8" name="Bevel 61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9" name="Bevel 61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0" name="Bevel 61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21" name="Group 620"/>
          <p:cNvGrpSpPr/>
          <p:nvPr/>
        </p:nvGrpSpPr>
        <p:grpSpPr>
          <a:xfrm rot="5400000">
            <a:off x="8077690" y="2546864"/>
            <a:ext cx="1140560" cy="1722408"/>
            <a:chOff x="2324328" y="-1131166"/>
            <a:chExt cx="1140560" cy="1722408"/>
          </a:xfrm>
        </p:grpSpPr>
        <p:sp>
          <p:nvSpPr>
            <p:cNvPr id="622" name="Bevel 62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3" name="Bevel 62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4" name="Bevel 62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5" name="Bevel 62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26" name="Group 625"/>
          <p:cNvGrpSpPr/>
          <p:nvPr/>
        </p:nvGrpSpPr>
        <p:grpSpPr>
          <a:xfrm rot="5400000">
            <a:off x="3436393" y="1935353"/>
            <a:ext cx="1140560" cy="1710840"/>
            <a:chOff x="3342080" y="4313306"/>
            <a:chExt cx="1140560" cy="1710840"/>
          </a:xfrm>
        </p:grpSpPr>
        <p:sp>
          <p:nvSpPr>
            <p:cNvPr id="627" name="Bevel 62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8" name="Bevel 62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9" name="Bevel 62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0" name="Bevel 62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1" name="Group 630"/>
          <p:cNvGrpSpPr/>
          <p:nvPr/>
        </p:nvGrpSpPr>
        <p:grpSpPr>
          <a:xfrm>
            <a:off x="4327789" y="1634950"/>
            <a:ext cx="1140560" cy="1146310"/>
            <a:chOff x="8003440" y="5711690"/>
            <a:chExt cx="1140560" cy="1146310"/>
          </a:xfrm>
        </p:grpSpPr>
        <p:sp>
          <p:nvSpPr>
            <p:cNvPr id="632" name="Bevel 63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3" name="Bevel 63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4" name="Bevel 63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5" name="Bevel 63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6" name="Group 635"/>
          <p:cNvGrpSpPr/>
          <p:nvPr/>
        </p:nvGrpSpPr>
        <p:grpSpPr>
          <a:xfrm rot="16200000">
            <a:off x="8605474" y="1414685"/>
            <a:ext cx="570280" cy="2286870"/>
            <a:chOff x="323528" y="1640368"/>
            <a:chExt cx="570280" cy="2286870"/>
          </a:xfrm>
        </p:grpSpPr>
        <p:sp>
          <p:nvSpPr>
            <p:cNvPr id="637" name="Bevel 63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8" name="Bevel 63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9" name="Bevel 63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0" name="Bevel 63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1" name="Group 640"/>
          <p:cNvGrpSpPr/>
          <p:nvPr/>
        </p:nvGrpSpPr>
        <p:grpSpPr>
          <a:xfrm>
            <a:off x="9990341" y="1638355"/>
            <a:ext cx="1140560" cy="1710840"/>
            <a:chOff x="3342080" y="4313306"/>
            <a:chExt cx="1140560" cy="1710840"/>
          </a:xfrm>
        </p:grpSpPr>
        <p:sp>
          <p:nvSpPr>
            <p:cNvPr id="642" name="Bevel 64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3" name="Bevel 64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4" name="Bevel 64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5" name="Bevel 64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6" name="Group 645"/>
          <p:cNvGrpSpPr/>
          <p:nvPr/>
        </p:nvGrpSpPr>
        <p:grpSpPr>
          <a:xfrm>
            <a:off x="7176899" y="1150391"/>
            <a:ext cx="570280" cy="2286870"/>
            <a:chOff x="323528" y="1640368"/>
            <a:chExt cx="570280" cy="2286870"/>
          </a:xfrm>
        </p:grpSpPr>
        <p:sp>
          <p:nvSpPr>
            <p:cNvPr id="647" name="Bevel 64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8" name="Bevel 64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9" name="Bevel 64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0" name="Bevel 64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1" name="Group 650"/>
          <p:cNvGrpSpPr/>
          <p:nvPr/>
        </p:nvGrpSpPr>
        <p:grpSpPr>
          <a:xfrm rot="5400000">
            <a:off x="5781027" y="1945598"/>
            <a:ext cx="1140560" cy="1722408"/>
            <a:chOff x="2324328" y="-1131166"/>
            <a:chExt cx="1140560" cy="1722408"/>
          </a:xfrm>
        </p:grpSpPr>
        <p:sp>
          <p:nvSpPr>
            <p:cNvPr id="652" name="Bevel 65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3" name="Bevel 65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4" name="Bevel 65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5" name="Bevel 65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6" name="Group 655"/>
          <p:cNvGrpSpPr/>
          <p:nvPr/>
        </p:nvGrpSpPr>
        <p:grpSpPr>
          <a:xfrm>
            <a:off x="3197414" y="1058886"/>
            <a:ext cx="1140560" cy="1146310"/>
            <a:chOff x="8003440" y="5711690"/>
            <a:chExt cx="1140560" cy="1146310"/>
          </a:xfrm>
        </p:grpSpPr>
        <p:sp>
          <p:nvSpPr>
            <p:cNvPr id="657" name="Bevel 65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8" name="Bevel 65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9" name="Bevel 65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0" name="Bevel 65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61" name="Group 660"/>
          <p:cNvGrpSpPr/>
          <p:nvPr/>
        </p:nvGrpSpPr>
        <p:grpSpPr>
          <a:xfrm rot="5400000">
            <a:off x="4640433" y="816606"/>
            <a:ext cx="1140560" cy="1710840"/>
            <a:chOff x="1259632" y="4643510"/>
            <a:chExt cx="1140560" cy="1710840"/>
          </a:xfrm>
        </p:grpSpPr>
        <p:sp>
          <p:nvSpPr>
            <p:cNvPr id="662" name="Bevel 66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3" name="Bevel 66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4" name="Bevel 66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5" name="Bevel 66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66" name="Group 665"/>
          <p:cNvGrpSpPr/>
          <p:nvPr/>
        </p:nvGrpSpPr>
        <p:grpSpPr>
          <a:xfrm>
            <a:off x="6046359" y="1092446"/>
            <a:ext cx="1140560" cy="1146310"/>
            <a:chOff x="8003440" y="5711690"/>
            <a:chExt cx="1140560" cy="1146310"/>
          </a:xfrm>
        </p:grpSpPr>
        <p:sp>
          <p:nvSpPr>
            <p:cNvPr id="667" name="Bevel 66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8" name="Bevel 66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9" name="Bevel 66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0" name="Bevel 66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71" name="Group 670"/>
          <p:cNvGrpSpPr/>
          <p:nvPr/>
        </p:nvGrpSpPr>
        <p:grpSpPr>
          <a:xfrm rot="16200000">
            <a:off x="8035424" y="832552"/>
            <a:ext cx="1140560" cy="1722408"/>
            <a:chOff x="2324328" y="-1131166"/>
            <a:chExt cx="1140560" cy="1722408"/>
          </a:xfrm>
        </p:grpSpPr>
        <p:sp>
          <p:nvSpPr>
            <p:cNvPr id="672" name="Bevel 67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3" name="Bevel 67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4" name="Bevel 67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5" name="Bevel 67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76" name="Group 675"/>
          <p:cNvGrpSpPr/>
          <p:nvPr/>
        </p:nvGrpSpPr>
        <p:grpSpPr>
          <a:xfrm rot="10800000">
            <a:off x="9436485" y="492045"/>
            <a:ext cx="1140560" cy="1710840"/>
            <a:chOff x="7992800" y="214662"/>
            <a:chExt cx="1140560" cy="1710840"/>
          </a:xfrm>
        </p:grpSpPr>
        <p:sp>
          <p:nvSpPr>
            <p:cNvPr id="677" name="Bevel 676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8" name="Bevel 677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9" name="Bevel 678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0" name="Bevel 679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81" name="Group 680"/>
          <p:cNvGrpSpPr/>
          <p:nvPr/>
        </p:nvGrpSpPr>
        <p:grpSpPr>
          <a:xfrm rot="16200000">
            <a:off x="4074666" y="-356836"/>
            <a:ext cx="1140560" cy="1722408"/>
            <a:chOff x="2324328" y="-1131166"/>
            <a:chExt cx="1140560" cy="1722408"/>
          </a:xfrm>
        </p:grpSpPr>
        <p:sp>
          <p:nvSpPr>
            <p:cNvPr id="682" name="Bevel 68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3" name="Bevel 68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4" name="Bevel 68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5" name="Bevel 68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86" name="Group 685"/>
          <p:cNvGrpSpPr/>
          <p:nvPr/>
        </p:nvGrpSpPr>
        <p:grpSpPr>
          <a:xfrm rot="5400000">
            <a:off x="5234293" y="-360476"/>
            <a:ext cx="1140560" cy="1710840"/>
            <a:chOff x="3342080" y="4313306"/>
            <a:chExt cx="1140560" cy="1710840"/>
          </a:xfrm>
        </p:grpSpPr>
        <p:sp>
          <p:nvSpPr>
            <p:cNvPr id="687" name="Bevel 68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8" name="Bevel 68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9" name="Bevel 68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0" name="Bevel 68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91" name="Group 690"/>
          <p:cNvGrpSpPr/>
          <p:nvPr/>
        </p:nvGrpSpPr>
        <p:grpSpPr>
          <a:xfrm rot="5400000">
            <a:off x="6894898" y="237026"/>
            <a:ext cx="1140560" cy="1710840"/>
            <a:chOff x="1259632" y="4643510"/>
            <a:chExt cx="1140560" cy="1710840"/>
          </a:xfrm>
        </p:grpSpPr>
        <p:sp>
          <p:nvSpPr>
            <p:cNvPr id="692" name="Bevel 69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3" name="Bevel 69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4" name="Bevel 69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5" name="Bevel 69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96" name="Group 695"/>
          <p:cNvGrpSpPr/>
          <p:nvPr/>
        </p:nvGrpSpPr>
        <p:grpSpPr>
          <a:xfrm>
            <a:off x="10020520" y="486261"/>
            <a:ext cx="1140560" cy="1146310"/>
            <a:chOff x="8003440" y="5711690"/>
            <a:chExt cx="1140560" cy="1146310"/>
          </a:xfrm>
        </p:grpSpPr>
        <p:sp>
          <p:nvSpPr>
            <p:cNvPr id="697" name="Bevel 69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8" name="Bevel 69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9" name="Bevel 69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0" name="Bevel 69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01" name="Group 700"/>
          <p:cNvGrpSpPr/>
          <p:nvPr/>
        </p:nvGrpSpPr>
        <p:grpSpPr>
          <a:xfrm rot="16200000">
            <a:off x="2899146" y="-924207"/>
            <a:ext cx="570280" cy="2286870"/>
            <a:chOff x="323528" y="1640368"/>
            <a:chExt cx="570280" cy="2286870"/>
          </a:xfrm>
        </p:grpSpPr>
        <p:sp>
          <p:nvSpPr>
            <p:cNvPr id="702" name="Bevel 70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3" name="Bevel 70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4" name="Bevel 70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5" name="Bevel 70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06" name="Group 705"/>
          <p:cNvGrpSpPr/>
          <p:nvPr/>
        </p:nvGrpSpPr>
        <p:grpSpPr>
          <a:xfrm rot="16200000">
            <a:off x="6891759" y="-913387"/>
            <a:ext cx="570280" cy="2286870"/>
            <a:chOff x="323528" y="1640368"/>
            <a:chExt cx="570280" cy="2286870"/>
          </a:xfrm>
        </p:grpSpPr>
        <p:sp>
          <p:nvSpPr>
            <p:cNvPr id="707" name="Bevel 70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8" name="Bevel 70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9" name="Bevel 70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0" name="Bevel 70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11" name="Group 710"/>
          <p:cNvGrpSpPr/>
          <p:nvPr/>
        </p:nvGrpSpPr>
        <p:grpSpPr>
          <a:xfrm>
            <a:off x="8323209" y="-28618"/>
            <a:ext cx="1140560" cy="1716590"/>
            <a:chOff x="7656408" y="2363048"/>
            <a:chExt cx="1140560" cy="1716590"/>
          </a:xfrm>
        </p:grpSpPr>
        <p:sp>
          <p:nvSpPr>
            <p:cNvPr id="712" name="Bevel 711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3" name="Bevel 712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4" name="Bevel 713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5" name="Bevel 714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16" name="Group 715"/>
          <p:cNvGrpSpPr/>
          <p:nvPr/>
        </p:nvGrpSpPr>
        <p:grpSpPr>
          <a:xfrm rot="16200000">
            <a:off x="9761384" y="-899630"/>
            <a:ext cx="570280" cy="2286870"/>
            <a:chOff x="323528" y="1640368"/>
            <a:chExt cx="570280" cy="2286870"/>
          </a:xfrm>
        </p:grpSpPr>
        <p:sp>
          <p:nvSpPr>
            <p:cNvPr id="717" name="Bevel 71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8" name="Bevel 71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9" name="Bevel 71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0" name="Bevel 71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21" name="Group 720"/>
          <p:cNvGrpSpPr/>
          <p:nvPr/>
        </p:nvGrpSpPr>
        <p:grpSpPr>
          <a:xfrm>
            <a:off x="2031497" y="1129226"/>
            <a:ext cx="1140560" cy="1710840"/>
            <a:chOff x="3342080" y="4313306"/>
            <a:chExt cx="1140560" cy="1710840"/>
          </a:xfrm>
        </p:grpSpPr>
        <p:sp>
          <p:nvSpPr>
            <p:cNvPr id="722" name="Bevel 72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3" name="Bevel 72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4" name="Bevel 72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5" name="Bevel 72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09672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10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4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0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9000"/>
                            </p:stCondLst>
                            <p:childTnLst>
                              <p:par>
                                <p:cTn id="1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2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1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8000"/>
                            </p:stCondLst>
                            <p:childTnLst>
                              <p:par>
                                <p:cTn id="1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3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3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10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3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4000"/>
                            </p:stCondLst>
                            <p:childTnLst>
                              <p:par>
                                <p:cTn id="1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3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7000"/>
                            </p:stCondLst>
                            <p:childTnLst>
                              <p:par>
                                <p:cTn id="1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3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0000"/>
                            </p:stCondLst>
                            <p:childTnLst>
                              <p:par>
                                <p:cTn id="1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3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3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3000"/>
                            </p:stCondLst>
                            <p:childTnLst>
                              <p:par>
                                <p:cTn id="1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3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3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6000"/>
                            </p:stCondLst>
                            <p:childTnLst>
                              <p:par>
                                <p:cTn id="1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3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9000"/>
                            </p:stCondLst>
                            <p:childTnLst>
                              <p:par>
                                <p:cTn id="1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3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3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3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3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3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3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3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3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3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3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3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3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2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3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3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3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3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2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3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3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3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3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3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3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3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3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3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3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2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3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3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41000"/>
                            </p:stCondLst>
                            <p:childTnLst>
                              <p:par>
                                <p:cTn id="2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3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3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ontent Placeholder 2"/>
          <p:cNvSpPr txBox="1">
            <a:spLocks/>
          </p:cNvSpPr>
          <p:nvPr/>
        </p:nvSpPr>
        <p:spPr>
          <a:xfrm>
            <a:off x="2342689" y="1372549"/>
            <a:ext cx="9108504" cy="671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10) bon			11) bonne		12) le jardin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sz="2400" b="1" i="1" dirty="0">
              <a:solidFill>
                <a:schemeClr val="tx1"/>
              </a:solidFill>
            </a:endParaRPr>
          </a:p>
          <a:p>
            <a:pPr algn="l"/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8) belle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9) nouveau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6) haut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7) vieille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5) une église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3) le pont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4) nouvelle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fr-FR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1) le bâtiment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2) vieux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400" b="1" i="1" dirty="0">
              <a:solidFill>
                <a:schemeClr val="tx1"/>
              </a:solidFill>
            </a:endParaRPr>
          </a:p>
        </p:txBody>
      </p:sp>
      <p:sp>
        <p:nvSpPr>
          <p:cNvPr id="245" name="Google Shape;147;p2"/>
          <p:cNvSpPr/>
          <p:nvPr/>
        </p:nvSpPr>
        <p:spPr>
          <a:xfrm>
            <a:off x="10227735" y="249869"/>
            <a:ext cx="1682185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lire</a:t>
            </a:r>
            <a:endParaRPr sz="1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2946"/>
            <a:ext cx="10363200" cy="510541"/>
          </a:xfrm>
        </p:spPr>
        <p:txBody>
          <a:bodyPr>
            <a:noAutofit/>
          </a:bodyPr>
          <a:lstStyle/>
          <a:p>
            <a:pPr algn="l"/>
            <a:r>
              <a:rPr lang="en-GB" sz="3200" b="1" dirty="0" err="1">
                <a:solidFill>
                  <a:schemeClr val="bg1"/>
                </a:solidFill>
              </a:rPr>
              <a:t>Vocabulaire</a:t>
            </a:r>
            <a:endParaRPr lang="en-GB" sz="3200" b="1" dirty="0">
              <a:solidFill>
                <a:schemeClr val="bg1"/>
              </a:solidFill>
            </a:endParaRPr>
          </a:p>
        </p:txBody>
      </p:sp>
      <p:grpSp>
        <p:nvGrpSpPr>
          <p:cNvPr id="246" name="Group 245"/>
          <p:cNvGrpSpPr/>
          <p:nvPr/>
        </p:nvGrpSpPr>
        <p:grpSpPr>
          <a:xfrm rot="16200000">
            <a:off x="2337559" y="308572"/>
            <a:ext cx="1140560" cy="1710840"/>
            <a:chOff x="7992800" y="214662"/>
            <a:chExt cx="1140560" cy="1710840"/>
          </a:xfrm>
        </p:grpSpPr>
        <p:sp>
          <p:nvSpPr>
            <p:cNvPr id="247" name="Bevel 246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8" name="Bevel 247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9" name="Bevel 248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0" name="Bevel 249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10000981" y="5767763"/>
            <a:ext cx="1140560" cy="1146310"/>
            <a:chOff x="8003440" y="5711690"/>
            <a:chExt cx="1140560" cy="1146310"/>
          </a:xfrm>
        </p:grpSpPr>
        <p:sp>
          <p:nvSpPr>
            <p:cNvPr id="252" name="Bevel 25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3" name="Bevel 25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4" name="Bevel 25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5" name="Bevel 49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6" name="Group 495"/>
          <p:cNvGrpSpPr/>
          <p:nvPr/>
        </p:nvGrpSpPr>
        <p:grpSpPr>
          <a:xfrm rot="10800000">
            <a:off x="10000981" y="2874759"/>
            <a:ext cx="1140560" cy="1722408"/>
            <a:chOff x="2324328" y="-1131166"/>
            <a:chExt cx="1140560" cy="1722408"/>
          </a:xfrm>
        </p:grpSpPr>
        <p:sp>
          <p:nvSpPr>
            <p:cNvPr id="497" name="Bevel 49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8" name="Bevel 49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9" name="Bevel 49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0" name="Bevel 49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9503390" y="2911436"/>
            <a:ext cx="570280" cy="2286870"/>
            <a:chOff x="323528" y="1640368"/>
            <a:chExt cx="570280" cy="2286870"/>
          </a:xfrm>
        </p:grpSpPr>
        <p:sp>
          <p:nvSpPr>
            <p:cNvPr id="502" name="Bevel 50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3" name="Bevel 50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4" name="Bevel 50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5" name="Bevel 50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6" name="Group 505"/>
          <p:cNvGrpSpPr/>
          <p:nvPr/>
        </p:nvGrpSpPr>
        <p:grpSpPr>
          <a:xfrm>
            <a:off x="10000981" y="4045423"/>
            <a:ext cx="1140560" cy="1716590"/>
            <a:chOff x="7656408" y="2363048"/>
            <a:chExt cx="1140560" cy="1716590"/>
          </a:xfrm>
        </p:grpSpPr>
        <p:sp>
          <p:nvSpPr>
            <p:cNvPr id="507" name="Bevel 50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8" name="Bevel 50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9" name="Bevel 50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0" name="Bevel 50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6045032" y="4633776"/>
            <a:ext cx="1140560" cy="1710840"/>
            <a:chOff x="3342080" y="4313306"/>
            <a:chExt cx="1140560" cy="1710840"/>
          </a:xfrm>
        </p:grpSpPr>
        <p:sp>
          <p:nvSpPr>
            <p:cNvPr id="512" name="Bevel 51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3" name="Bevel 51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4" name="Bevel 51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5" name="Bevel 51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16" name="Group 515"/>
          <p:cNvGrpSpPr/>
          <p:nvPr/>
        </p:nvGrpSpPr>
        <p:grpSpPr>
          <a:xfrm>
            <a:off x="9420061" y="5197483"/>
            <a:ext cx="1140560" cy="1710840"/>
            <a:chOff x="1259632" y="4643510"/>
            <a:chExt cx="1140560" cy="1710840"/>
          </a:xfrm>
        </p:grpSpPr>
        <p:sp>
          <p:nvSpPr>
            <p:cNvPr id="517" name="Bevel 51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8" name="Bevel 51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9" name="Bevel 51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0" name="Bevel 51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1" name="Group 520"/>
          <p:cNvGrpSpPr/>
          <p:nvPr/>
        </p:nvGrpSpPr>
        <p:grpSpPr>
          <a:xfrm rot="5400000">
            <a:off x="8083474" y="5489196"/>
            <a:ext cx="1140560" cy="1710840"/>
            <a:chOff x="7992800" y="214662"/>
            <a:chExt cx="1140560" cy="1710840"/>
          </a:xfrm>
        </p:grpSpPr>
        <p:sp>
          <p:nvSpPr>
            <p:cNvPr id="522" name="Bevel 521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3" name="Bevel 522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4" name="Bevel 523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5" name="Bevel 524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6" name="Group 525"/>
          <p:cNvGrpSpPr/>
          <p:nvPr/>
        </p:nvGrpSpPr>
        <p:grpSpPr>
          <a:xfrm rot="16200000">
            <a:off x="2902055" y="4907382"/>
            <a:ext cx="1140560" cy="1722408"/>
            <a:chOff x="2324328" y="-1131166"/>
            <a:chExt cx="1140560" cy="1722408"/>
          </a:xfrm>
        </p:grpSpPr>
        <p:sp>
          <p:nvSpPr>
            <p:cNvPr id="527" name="Bevel 52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8" name="Bevel 52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9" name="Bevel 52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0" name="Bevel 52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1" name="Group 530"/>
          <p:cNvGrpSpPr/>
          <p:nvPr/>
        </p:nvGrpSpPr>
        <p:grpSpPr>
          <a:xfrm rot="10800000">
            <a:off x="4919823" y="4645816"/>
            <a:ext cx="1140560" cy="1710840"/>
            <a:chOff x="1259632" y="4643510"/>
            <a:chExt cx="1140560" cy="1710840"/>
          </a:xfrm>
        </p:grpSpPr>
        <p:sp>
          <p:nvSpPr>
            <p:cNvPr id="532" name="Bevel 53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3" name="Bevel 53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4" name="Bevel 53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5" name="Bevel 53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6" name="Group 535"/>
          <p:cNvGrpSpPr/>
          <p:nvPr/>
        </p:nvGrpSpPr>
        <p:grpSpPr>
          <a:xfrm>
            <a:off x="7798334" y="5209806"/>
            <a:ext cx="1140560" cy="1146310"/>
            <a:chOff x="8003440" y="5711690"/>
            <a:chExt cx="1140560" cy="1146310"/>
          </a:xfrm>
        </p:grpSpPr>
        <p:sp>
          <p:nvSpPr>
            <p:cNvPr id="537" name="Bevel 53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8" name="Bevel 53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9" name="Bevel 53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0" name="Bevel 53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1" name="Group 540"/>
          <p:cNvGrpSpPr/>
          <p:nvPr/>
        </p:nvGrpSpPr>
        <p:grpSpPr>
          <a:xfrm>
            <a:off x="8922470" y="3487466"/>
            <a:ext cx="570280" cy="2286870"/>
            <a:chOff x="323528" y="1640368"/>
            <a:chExt cx="570280" cy="2286870"/>
          </a:xfrm>
        </p:grpSpPr>
        <p:sp>
          <p:nvSpPr>
            <p:cNvPr id="542" name="Bevel 54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3" name="Bevel 54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4" name="Bevel 54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5" name="Bevel 54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6" name="Group 545"/>
          <p:cNvGrpSpPr/>
          <p:nvPr/>
        </p:nvGrpSpPr>
        <p:grpSpPr>
          <a:xfrm rot="16200000">
            <a:off x="6351306" y="5495452"/>
            <a:ext cx="1140560" cy="1722408"/>
            <a:chOff x="2324328" y="-1131166"/>
            <a:chExt cx="1140560" cy="1722408"/>
          </a:xfrm>
        </p:grpSpPr>
        <p:sp>
          <p:nvSpPr>
            <p:cNvPr id="547" name="Bevel 54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8" name="Bevel 54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9" name="Bevel 54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0" name="Bevel 54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51" name="Group 550"/>
          <p:cNvGrpSpPr/>
          <p:nvPr/>
        </p:nvGrpSpPr>
        <p:grpSpPr>
          <a:xfrm rot="16200000">
            <a:off x="4628932" y="5501236"/>
            <a:ext cx="1140560" cy="1710840"/>
            <a:chOff x="1259632" y="4643510"/>
            <a:chExt cx="1140560" cy="1710840"/>
          </a:xfrm>
        </p:grpSpPr>
        <p:sp>
          <p:nvSpPr>
            <p:cNvPr id="552" name="Bevel 55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3" name="Bevel 55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4" name="Bevel 55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5" name="Bevel 55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56" name="Group 555"/>
          <p:cNvGrpSpPr/>
          <p:nvPr/>
        </p:nvGrpSpPr>
        <p:grpSpPr>
          <a:xfrm rot="16200000">
            <a:off x="2904964" y="5497821"/>
            <a:ext cx="570280" cy="2286870"/>
            <a:chOff x="323528" y="1640368"/>
            <a:chExt cx="570280" cy="2286870"/>
          </a:xfrm>
        </p:grpSpPr>
        <p:sp>
          <p:nvSpPr>
            <p:cNvPr id="557" name="Bevel 55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8" name="Bevel 55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9" name="Bevel 55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0" name="Bevel 55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61" name="Group 560"/>
          <p:cNvGrpSpPr/>
          <p:nvPr/>
        </p:nvGrpSpPr>
        <p:grpSpPr>
          <a:xfrm>
            <a:off x="7201344" y="4628026"/>
            <a:ext cx="1140560" cy="1710840"/>
            <a:chOff x="1259632" y="4643510"/>
            <a:chExt cx="1140560" cy="1710840"/>
          </a:xfrm>
        </p:grpSpPr>
        <p:sp>
          <p:nvSpPr>
            <p:cNvPr id="562" name="Bevel 56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3" name="Bevel 56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4" name="Bevel 56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5" name="Bevel 56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66" name="Group 565"/>
          <p:cNvGrpSpPr/>
          <p:nvPr/>
        </p:nvGrpSpPr>
        <p:grpSpPr>
          <a:xfrm>
            <a:off x="7781910" y="3456492"/>
            <a:ext cx="1140560" cy="1716590"/>
            <a:chOff x="7656408" y="2363048"/>
            <a:chExt cx="1140560" cy="1716590"/>
          </a:xfrm>
        </p:grpSpPr>
        <p:sp>
          <p:nvSpPr>
            <p:cNvPr id="567" name="Bevel 56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8" name="Bevel 56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9" name="Bevel 56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0" name="Bevel 56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1" name="Group 570"/>
          <p:cNvGrpSpPr/>
          <p:nvPr/>
        </p:nvGrpSpPr>
        <p:grpSpPr>
          <a:xfrm>
            <a:off x="2040266" y="4610544"/>
            <a:ext cx="1140560" cy="1710840"/>
            <a:chOff x="3342080" y="4313306"/>
            <a:chExt cx="1140560" cy="1710840"/>
          </a:xfrm>
        </p:grpSpPr>
        <p:sp>
          <p:nvSpPr>
            <p:cNvPr id="572" name="Bevel 57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3" name="Bevel 57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4" name="Bevel 57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5" name="Bevel 57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4349543" y="4649524"/>
            <a:ext cx="1140560" cy="1146310"/>
            <a:chOff x="8003440" y="5711690"/>
            <a:chExt cx="1140560" cy="1146310"/>
          </a:xfrm>
        </p:grpSpPr>
        <p:sp>
          <p:nvSpPr>
            <p:cNvPr id="577" name="Bevel 57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8" name="Bevel 57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9" name="Bevel 57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0" name="Bevel 57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81" name="Group 580"/>
          <p:cNvGrpSpPr/>
          <p:nvPr/>
        </p:nvGrpSpPr>
        <p:grpSpPr>
          <a:xfrm>
            <a:off x="3187229" y="4017230"/>
            <a:ext cx="1140560" cy="1716590"/>
            <a:chOff x="7656408" y="2363048"/>
            <a:chExt cx="1140560" cy="1716590"/>
          </a:xfrm>
        </p:grpSpPr>
        <p:sp>
          <p:nvSpPr>
            <p:cNvPr id="582" name="Bevel 581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3" name="Bevel 582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4" name="Bevel 583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5" name="Bevel 584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2046669" y="2929227"/>
            <a:ext cx="570280" cy="2286870"/>
            <a:chOff x="323528" y="1640368"/>
            <a:chExt cx="570280" cy="2286870"/>
          </a:xfrm>
        </p:grpSpPr>
        <p:sp>
          <p:nvSpPr>
            <p:cNvPr id="587" name="Bevel 58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8" name="Bevel 58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9" name="Bevel 58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0" name="Bevel 58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1" name="Group 590"/>
          <p:cNvGrpSpPr/>
          <p:nvPr/>
        </p:nvGrpSpPr>
        <p:grpSpPr>
          <a:xfrm rot="5400000">
            <a:off x="5754108" y="3749636"/>
            <a:ext cx="1140560" cy="1722408"/>
            <a:chOff x="2324328" y="-1131166"/>
            <a:chExt cx="1140560" cy="1722408"/>
          </a:xfrm>
        </p:grpSpPr>
        <p:sp>
          <p:nvSpPr>
            <p:cNvPr id="592" name="Bevel 59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3" name="Bevel 59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4" name="Bevel 59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5" name="Bevel 59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6" name="Group 595"/>
          <p:cNvGrpSpPr/>
          <p:nvPr/>
        </p:nvGrpSpPr>
        <p:grpSpPr>
          <a:xfrm rot="5400000">
            <a:off x="4027477" y="3161810"/>
            <a:ext cx="1140560" cy="1710840"/>
            <a:chOff x="7992800" y="214662"/>
            <a:chExt cx="1140560" cy="1710840"/>
          </a:xfrm>
        </p:grpSpPr>
        <p:sp>
          <p:nvSpPr>
            <p:cNvPr id="597" name="Bevel 596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8" name="Bevel 597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9" name="Bevel 598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0" name="Bevel 599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1" name="Group 600"/>
          <p:cNvGrpSpPr/>
          <p:nvPr/>
        </p:nvGrpSpPr>
        <p:grpSpPr>
          <a:xfrm>
            <a:off x="6609494" y="2900034"/>
            <a:ext cx="1140560" cy="1716590"/>
            <a:chOff x="7656408" y="2363048"/>
            <a:chExt cx="1140560" cy="1716590"/>
          </a:xfrm>
        </p:grpSpPr>
        <p:sp>
          <p:nvSpPr>
            <p:cNvPr id="602" name="Bevel 601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3" name="Bevel 602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4" name="Bevel 603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5" name="Bevel 604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6" name="Group 605"/>
          <p:cNvGrpSpPr/>
          <p:nvPr/>
        </p:nvGrpSpPr>
        <p:grpSpPr>
          <a:xfrm>
            <a:off x="2611131" y="2300640"/>
            <a:ext cx="570280" cy="2286870"/>
            <a:chOff x="323528" y="1640368"/>
            <a:chExt cx="570280" cy="2286870"/>
          </a:xfrm>
        </p:grpSpPr>
        <p:sp>
          <p:nvSpPr>
            <p:cNvPr id="607" name="Bevel 60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8" name="Bevel 60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9" name="Bevel 60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0" name="Bevel 60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1" name="Group 610"/>
          <p:cNvGrpSpPr/>
          <p:nvPr/>
        </p:nvGrpSpPr>
        <p:grpSpPr>
          <a:xfrm rot="16200000">
            <a:off x="3457197" y="2567880"/>
            <a:ext cx="1140560" cy="1710840"/>
            <a:chOff x="1259632" y="4643510"/>
            <a:chExt cx="1140560" cy="1710840"/>
          </a:xfrm>
        </p:grpSpPr>
        <p:sp>
          <p:nvSpPr>
            <p:cNvPr id="612" name="Bevel 61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3" name="Bevel 61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4" name="Bevel 61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5" name="Bevel 61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6" name="Group 615"/>
          <p:cNvGrpSpPr/>
          <p:nvPr/>
        </p:nvGrpSpPr>
        <p:grpSpPr>
          <a:xfrm rot="5400000">
            <a:off x="5196375" y="2585780"/>
            <a:ext cx="1140560" cy="1710840"/>
            <a:chOff x="3342080" y="4313306"/>
            <a:chExt cx="1140560" cy="1710840"/>
          </a:xfrm>
        </p:grpSpPr>
        <p:sp>
          <p:nvSpPr>
            <p:cNvPr id="617" name="Bevel 61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8" name="Bevel 61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9" name="Bevel 61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0" name="Bevel 61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21" name="Group 620"/>
          <p:cNvGrpSpPr/>
          <p:nvPr/>
        </p:nvGrpSpPr>
        <p:grpSpPr>
          <a:xfrm rot="5400000">
            <a:off x="8077690" y="2609110"/>
            <a:ext cx="1140560" cy="1722408"/>
            <a:chOff x="2324328" y="-1131166"/>
            <a:chExt cx="1140560" cy="1722408"/>
          </a:xfrm>
        </p:grpSpPr>
        <p:sp>
          <p:nvSpPr>
            <p:cNvPr id="622" name="Bevel 62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3" name="Bevel 62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4" name="Bevel 62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5" name="Bevel 62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26" name="Group 625"/>
          <p:cNvGrpSpPr/>
          <p:nvPr/>
        </p:nvGrpSpPr>
        <p:grpSpPr>
          <a:xfrm rot="5400000">
            <a:off x="3436393" y="1997599"/>
            <a:ext cx="1140560" cy="1710840"/>
            <a:chOff x="3342080" y="4313306"/>
            <a:chExt cx="1140560" cy="1710840"/>
          </a:xfrm>
        </p:grpSpPr>
        <p:sp>
          <p:nvSpPr>
            <p:cNvPr id="627" name="Bevel 62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8" name="Bevel 62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9" name="Bevel 62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0" name="Bevel 62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1" name="Group 630"/>
          <p:cNvGrpSpPr/>
          <p:nvPr/>
        </p:nvGrpSpPr>
        <p:grpSpPr>
          <a:xfrm>
            <a:off x="4327789" y="1697196"/>
            <a:ext cx="1140560" cy="1146310"/>
            <a:chOff x="8003440" y="5711690"/>
            <a:chExt cx="1140560" cy="1146310"/>
          </a:xfrm>
        </p:grpSpPr>
        <p:sp>
          <p:nvSpPr>
            <p:cNvPr id="632" name="Bevel 63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3" name="Bevel 63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4" name="Bevel 63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5" name="Bevel 63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6" name="Group 635"/>
          <p:cNvGrpSpPr/>
          <p:nvPr/>
        </p:nvGrpSpPr>
        <p:grpSpPr>
          <a:xfrm rot="16200000">
            <a:off x="8605474" y="1476931"/>
            <a:ext cx="570280" cy="2286870"/>
            <a:chOff x="323528" y="1640368"/>
            <a:chExt cx="570280" cy="2286870"/>
          </a:xfrm>
        </p:grpSpPr>
        <p:sp>
          <p:nvSpPr>
            <p:cNvPr id="637" name="Bevel 63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8" name="Bevel 63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9" name="Bevel 63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0" name="Bevel 63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1" name="Group 640"/>
          <p:cNvGrpSpPr/>
          <p:nvPr/>
        </p:nvGrpSpPr>
        <p:grpSpPr>
          <a:xfrm>
            <a:off x="9990341" y="1700601"/>
            <a:ext cx="1140560" cy="1710840"/>
            <a:chOff x="3342080" y="4313306"/>
            <a:chExt cx="1140560" cy="1710840"/>
          </a:xfrm>
        </p:grpSpPr>
        <p:sp>
          <p:nvSpPr>
            <p:cNvPr id="642" name="Bevel 64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3" name="Bevel 64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4" name="Bevel 64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5" name="Bevel 64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6" name="Group 645"/>
          <p:cNvGrpSpPr/>
          <p:nvPr/>
        </p:nvGrpSpPr>
        <p:grpSpPr>
          <a:xfrm>
            <a:off x="7176899" y="1212637"/>
            <a:ext cx="570280" cy="2286870"/>
            <a:chOff x="323528" y="1640368"/>
            <a:chExt cx="570280" cy="2286870"/>
          </a:xfrm>
        </p:grpSpPr>
        <p:sp>
          <p:nvSpPr>
            <p:cNvPr id="647" name="Bevel 64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8" name="Bevel 64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9" name="Bevel 64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0" name="Bevel 64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1" name="Group 650"/>
          <p:cNvGrpSpPr/>
          <p:nvPr/>
        </p:nvGrpSpPr>
        <p:grpSpPr>
          <a:xfrm rot="5400000">
            <a:off x="5781027" y="2007844"/>
            <a:ext cx="1140560" cy="1722408"/>
            <a:chOff x="2324328" y="-1131166"/>
            <a:chExt cx="1140560" cy="1722408"/>
          </a:xfrm>
        </p:grpSpPr>
        <p:sp>
          <p:nvSpPr>
            <p:cNvPr id="652" name="Bevel 65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3" name="Bevel 65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4" name="Bevel 65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5" name="Bevel 65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6" name="Group 655"/>
          <p:cNvGrpSpPr/>
          <p:nvPr/>
        </p:nvGrpSpPr>
        <p:grpSpPr>
          <a:xfrm>
            <a:off x="2031497" y="1191472"/>
            <a:ext cx="1140560" cy="1710840"/>
            <a:chOff x="3342080" y="4313306"/>
            <a:chExt cx="1140560" cy="1710840"/>
          </a:xfrm>
        </p:grpSpPr>
        <p:sp>
          <p:nvSpPr>
            <p:cNvPr id="657" name="Bevel 65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8" name="Bevel 65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9" name="Bevel 65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0" name="Bevel 65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61" name="Group 660"/>
          <p:cNvGrpSpPr/>
          <p:nvPr/>
        </p:nvGrpSpPr>
        <p:grpSpPr>
          <a:xfrm>
            <a:off x="3197414" y="1121132"/>
            <a:ext cx="1140560" cy="1146310"/>
            <a:chOff x="8003440" y="5711690"/>
            <a:chExt cx="1140560" cy="1146310"/>
          </a:xfrm>
        </p:grpSpPr>
        <p:sp>
          <p:nvSpPr>
            <p:cNvPr id="662" name="Bevel 66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3" name="Bevel 66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4" name="Bevel 66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5" name="Bevel 66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66" name="Group 665"/>
          <p:cNvGrpSpPr/>
          <p:nvPr/>
        </p:nvGrpSpPr>
        <p:grpSpPr>
          <a:xfrm rot="5400000">
            <a:off x="4640433" y="878852"/>
            <a:ext cx="1140560" cy="1710840"/>
            <a:chOff x="1259632" y="4643510"/>
            <a:chExt cx="1140560" cy="1710840"/>
          </a:xfrm>
        </p:grpSpPr>
        <p:sp>
          <p:nvSpPr>
            <p:cNvPr id="667" name="Bevel 66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8" name="Bevel 66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9" name="Bevel 66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0" name="Bevel 66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71" name="Group 670"/>
          <p:cNvGrpSpPr/>
          <p:nvPr/>
        </p:nvGrpSpPr>
        <p:grpSpPr>
          <a:xfrm>
            <a:off x="6046359" y="1154692"/>
            <a:ext cx="1140560" cy="1146310"/>
            <a:chOff x="8003440" y="5711690"/>
            <a:chExt cx="1140560" cy="1146310"/>
          </a:xfrm>
        </p:grpSpPr>
        <p:sp>
          <p:nvSpPr>
            <p:cNvPr id="672" name="Bevel 67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3" name="Bevel 67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4" name="Bevel 67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5" name="Bevel 67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76" name="Group 675"/>
          <p:cNvGrpSpPr/>
          <p:nvPr/>
        </p:nvGrpSpPr>
        <p:grpSpPr>
          <a:xfrm rot="16200000">
            <a:off x="8035424" y="894798"/>
            <a:ext cx="1140560" cy="1722408"/>
            <a:chOff x="2324328" y="-1131166"/>
            <a:chExt cx="1140560" cy="1722408"/>
          </a:xfrm>
        </p:grpSpPr>
        <p:sp>
          <p:nvSpPr>
            <p:cNvPr id="677" name="Bevel 67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8" name="Bevel 67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9" name="Bevel 67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0" name="Bevel 67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81" name="Group 680"/>
          <p:cNvGrpSpPr/>
          <p:nvPr/>
        </p:nvGrpSpPr>
        <p:grpSpPr>
          <a:xfrm rot="10800000">
            <a:off x="9436485" y="554291"/>
            <a:ext cx="1140560" cy="1710840"/>
            <a:chOff x="7992800" y="214662"/>
            <a:chExt cx="1140560" cy="1710840"/>
          </a:xfrm>
        </p:grpSpPr>
        <p:sp>
          <p:nvSpPr>
            <p:cNvPr id="682" name="Bevel 681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3" name="Bevel 682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4" name="Bevel 683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5" name="Bevel 684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86" name="Group 685"/>
          <p:cNvGrpSpPr/>
          <p:nvPr/>
        </p:nvGrpSpPr>
        <p:grpSpPr>
          <a:xfrm rot="16200000">
            <a:off x="4074666" y="-294590"/>
            <a:ext cx="1140560" cy="1722408"/>
            <a:chOff x="2324328" y="-1131166"/>
            <a:chExt cx="1140560" cy="1722408"/>
          </a:xfrm>
        </p:grpSpPr>
        <p:sp>
          <p:nvSpPr>
            <p:cNvPr id="687" name="Bevel 68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8" name="Bevel 68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9" name="Bevel 68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0" name="Bevel 68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91" name="Group 690"/>
          <p:cNvGrpSpPr/>
          <p:nvPr/>
        </p:nvGrpSpPr>
        <p:grpSpPr>
          <a:xfrm rot="5400000">
            <a:off x="5234293" y="-298230"/>
            <a:ext cx="1140560" cy="1710840"/>
            <a:chOff x="3342080" y="4313306"/>
            <a:chExt cx="1140560" cy="1710840"/>
          </a:xfrm>
        </p:grpSpPr>
        <p:sp>
          <p:nvSpPr>
            <p:cNvPr id="692" name="Bevel 69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3" name="Bevel 69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4" name="Bevel 69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5" name="Bevel 69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96" name="Group 695"/>
          <p:cNvGrpSpPr/>
          <p:nvPr/>
        </p:nvGrpSpPr>
        <p:grpSpPr>
          <a:xfrm rot="5400000">
            <a:off x="6894898" y="299272"/>
            <a:ext cx="1140560" cy="1710840"/>
            <a:chOff x="1259632" y="4643510"/>
            <a:chExt cx="1140560" cy="1710840"/>
          </a:xfrm>
        </p:grpSpPr>
        <p:sp>
          <p:nvSpPr>
            <p:cNvPr id="697" name="Bevel 69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8" name="Bevel 69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9" name="Bevel 69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0" name="Bevel 69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01" name="Group 700"/>
          <p:cNvGrpSpPr/>
          <p:nvPr/>
        </p:nvGrpSpPr>
        <p:grpSpPr>
          <a:xfrm>
            <a:off x="10020520" y="548507"/>
            <a:ext cx="1140560" cy="1146310"/>
            <a:chOff x="8003440" y="5711690"/>
            <a:chExt cx="1140560" cy="1146310"/>
          </a:xfrm>
        </p:grpSpPr>
        <p:sp>
          <p:nvSpPr>
            <p:cNvPr id="702" name="Bevel 70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3" name="Bevel 70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4" name="Bevel 70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5" name="Bevel 70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06" name="Group 705"/>
          <p:cNvGrpSpPr/>
          <p:nvPr/>
        </p:nvGrpSpPr>
        <p:grpSpPr>
          <a:xfrm rot="16200000">
            <a:off x="2899146" y="-861961"/>
            <a:ext cx="570280" cy="2286870"/>
            <a:chOff x="323528" y="1640368"/>
            <a:chExt cx="570280" cy="2286870"/>
          </a:xfrm>
        </p:grpSpPr>
        <p:sp>
          <p:nvSpPr>
            <p:cNvPr id="707" name="Bevel 70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8" name="Bevel 70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9" name="Bevel 70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0" name="Bevel 70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11" name="Group 710"/>
          <p:cNvGrpSpPr/>
          <p:nvPr/>
        </p:nvGrpSpPr>
        <p:grpSpPr>
          <a:xfrm rot="16200000">
            <a:off x="6891759" y="-851141"/>
            <a:ext cx="570280" cy="2286870"/>
            <a:chOff x="323528" y="1640368"/>
            <a:chExt cx="570280" cy="2286870"/>
          </a:xfrm>
        </p:grpSpPr>
        <p:sp>
          <p:nvSpPr>
            <p:cNvPr id="712" name="Bevel 71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3" name="Bevel 71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4" name="Bevel 71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5" name="Bevel 71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16" name="Group 715"/>
          <p:cNvGrpSpPr/>
          <p:nvPr/>
        </p:nvGrpSpPr>
        <p:grpSpPr>
          <a:xfrm>
            <a:off x="8323209" y="33628"/>
            <a:ext cx="1140560" cy="1716590"/>
            <a:chOff x="7656408" y="2363048"/>
            <a:chExt cx="1140560" cy="1716590"/>
          </a:xfrm>
        </p:grpSpPr>
        <p:sp>
          <p:nvSpPr>
            <p:cNvPr id="717" name="Bevel 71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8" name="Bevel 71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9" name="Bevel 71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0" name="Bevel 71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21" name="Group 720"/>
          <p:cNvGrpSpPr/>
          <p:nvPr/>
        </p:nvGrpSpPr>
        <p:grpSpPr>
          <a:xfrm rot="16200000">
            <a:off x="9761384" y="-837384"/>
            <a:ext cx="570280" cy="2286870"/>
            <a:chOff x="323528" y="1640368"/>
            <a:chExt cx="570280" cy="2286870"/>
          </a:xfrm>
        </p:grpSpPr>
        <p:sp>
          <p:nvSpPr>
            <p:cNvPr id="722" name="Bevel 72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3" name="Bevel 72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4" name="Bevel 72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5" name="Bevel 72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12090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0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6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2000"/>
                            </p:stCondLst>
                            <p:childTnLst>
                              <p:par>
                                <p:cTn id="1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4000"/>
                            </p:stCondLst>
                            <p:childTnLst>
                              <p:par>
                                <p:cTn id="1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6000"/>
                            </p:stCondLst>
                            <p:childTnLst>
                              <p:par>
                                <p:cTn id="1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8000"/>
                            </p:stCondLst>
                            <p:childTnLst>
                              <p:par>
                                <p:cTn id="1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00"/>
                            </p:stCondLst>
                            <p:childTnLst>
                              <p:par>
                                <p:cTn id="1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6000"/>
                            </p:stCondLst>
                            <p:childTnLst>
                              <p:par>
                                <p:cTn id="1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2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2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2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94000"/>
                            </p:stCondLst>
                            <p:childTnLst>
                              <p:par>
                                <p:cTn id="2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2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2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6570"/>
            <a:ext cx="10363200" cy="510541"/>
          </a:xfrm>
        </p:spPr>
        <p:txBody>
          <a:bodyPr>
            <a:noAutofit/>
          </a:bodyPr>
          <a:lstStyle/>
          <a:p>
            <a:pPr algn="l"/>
            <a:r>
              <a:rPr lang="en-GB" sz="32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 - réponses</a:t>
            </a:r>
            <a:endParaRPr lang="en-GB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5" name="Google Shape;147;p2"/>
          <p:cNvSpPr/>
          <p:nvPr/>
        </p:nvSpPr>
        <p:spPr>
          <a:xfrm>
            <a:off x="10227735" y="249869"/>
            <a:ext cx="1682185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lire</a:t>
            </a:r>
            <a:endParaRPr sz="1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04984" y="1086817"/>
            <a:ext cx="9108504" cy="671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1) the building 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old (m)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the bridge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new (f)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a church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6) high/tall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7) old (f)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8) beautiful (f)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9) new (m)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10) good (m)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11) good (f)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12) the garden</a:t>
            </a:r>
          </a:p>
          <a:p>
            <a:endParaRPr lang="en-GB" sz="2400" b="1" i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400" b="1" i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</a:p>
          <a:p>
            <a:endParaRPr lang="en-GB" sz="2400" b="1" i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					</a:t>
            </a:r>
            <a:endParaRPr lang="en-GB" sz="2400" b="1" i="1" dirty="0">
              <a:solidFill>
                <a:schemeClr val="tx1"/>
              </a:solidFill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endParaRPr lang="en-GB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7" y="403479"/>
            <a:ext cx="10363200" cy="510541"/>
          </a:xfrm>
        </p:spPr>
        <p:txBody>
          <a:bodyPr>
            <a:noAutofit/>
          </a:bodyPr>
          <a:lstStyle/>
          <a:p>
            <a:pPr algn="l"/>
            <a:r>
              <a:rPr lang="en-GB" sz="3200" b="1" dirty="0" err="1">
                <a:solidFill>
                  <a:schemeClr val="bg1"/>
                </a:solidFill>
              </a:rPr>
              <a:t>Vocabulaire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55" name="Content Placeholder 2"/>
          <p:cNvSpPr txBox="1">
            <a:spLocks/>
          </p:cNvSpPr>
          <p:nvPr/>
        </p:nvSpPr>
        <p:spPr>
          <a:xfrm>
            <a:off x="2342689" y="1372549"/>
            <a:ext cx="9108504" cy="671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10) good (m)			11) good (f)		12) the garden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sz="2400" b="1" i="1" dirty="0">
              <a:solidFill>
                <a:schemeClr val="tx1"/>
              </a:solidFill>
            </a:endParaRPr>
          </a:p>
          <a:p>
            <a:pPr algn="l"/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8) beautiful (f)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9) new (m)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6) high/tall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7) old (f)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5) a church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3) the bridge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4) new (f)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fr-FR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1) the building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2) old (m)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400" b="1" i="1" dirty="0">
              <a:solidFill>
                <a:schemeClr val="tx1"/>
              </a:solidFill>
            </a:endParaRPr>
          </a:p>
        </p:txBody>
      </p:sp>
      <p:sp>
        <p:nvSpPr>
          <p:cNvPr id="245" name="Google Shape;147;p2"/>
          <p:cNvSpPr/>
          <p:nvPr/>
        </p:nvSpPr>
        <p:spPr>
          <a:xfrm>
            <a:off x="10227735" y="249869"/>
            <a:ext cx="1682185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lire</a:t>
            </a:r>
            <a:endParaRPr sz="1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6" name="Group 245"/>
          <p:cNvGrpSpPr/>
          <p:nvPr/>
        </p:nvGrpSpPr>
        <p:grpSpPr>
          <a:xfrm rot="16200000">
            <a:off x="2336750" y="308572"/>
            <a:ext cx="1140560" cy="1710840"/>
            <a:chOff x="7992800" y="214662"/>
            <a:chExt cx="1140560" cy="1710840"/>
          </a:xfrm>
        </p:grpSpPr>
        <p:sp>
          <p:nvSpPr>
            <p:cNvPr id="247" name="Bevel 246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8" name="Bevel 247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9" name="Bevel 248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0" name="Bevel 249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10000172" y="5767763"/>
            <a:ext cx="1140560" cy="1146310"/>
            <a:chOff x="8003440" y="5711690"/>
            <a:chExt cx="1140560" cy="1146310"/>
          </a:xfrm>
        </p:grpSpPr>
        <p:sp>
          <p:nvSpPr>
            <p:cNvPr id="252" name="Bevel 25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3" name="Bevel 25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4" name="Bevel 25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5" name="Bevel 49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6" name="Group 495"/>
          <p:cNvGrpSpPr/>
          <p:nvPr/>
        </p:nvGrpSpPr>
        <p:grpSpPr>
          <a:xfrm rot="10800000">
            <a:off x="10000172" y="2874759"/>
            <a:ext cx="1140560" cy="1722408"/>
            <a:chOff x="2324328" y="-1131166"/>
            <a:chExt cx="1140560" cy="1722408"/>
          </a:xfrm>
        </p:grpSpPr>
        <p:sp>
          <p:nvSpPr>
            <p:cNvPr id="497" name="Bevel 49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8" name="Bevel 49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9" name="Bevel 49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0" name="Bevel 49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9502581" y="2911436"/>
            <a:ext cx="570280" cy="2286870"/>
            <a:chOff x="323528" y="1640368"/>
            <a:chExt cx="570280" cy="2286870"/>
          </a:xfrm>
        </p:grpSpPr>
        <p:sp>
          <p:nvSpPr>
            <p:cNvPr id="502" name="Bevel 50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3" name="Bevel 50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4" name="Bevel 50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5" name="Bevel 50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6" name="Group 505"/>
          <p:cNvGrpSpPr/>
          <p:nvPr/>
        </p:nvGrpSpPr>
        <p:grpSpPr>
          <a:xfrm>
            <a:off x="10000172" y="4045423"/>
            <a:ext cx="1140560" cy="1716590"/>
            <a:chOff x="7656408" y="2363048"/>
            <a:chExt cx="1140560" cy="1716590"/>
          </a:xfrm>
        </p:grpSpPr>
        <p:sp>
          <p:nvSpPr>
            <p:cNvPr id="507" name="Bevel 50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8" name="Bevel 50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9" name="Bevel 50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0" name="Bevel 50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6044223" y="4633776"/>
            <a:ext cx="1140560" cy="1710840"/>
            <a:chOff x="3342080" y="4313306"/>
            <a:chExt cx="1140560" cy="1710840"/>
          </a:xfrm>
        </p:grpSpPr>
        <p:sp>
          <p:nvSpPr>
            <p:cNvPr id="512" name="Bevel 51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3" name="Bevel 51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4" name="Bevel 51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5" name="Bevel 51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16" name="Group 515"/>
          <p:cNvGrpSpPr/>
          <p:nvPr/>
        </p:nvGrpSpPr>
        <p:grpSpPr>
          <a:xfrm>
            <a:off x="9419252" y="5197483"/>
            <a:ext cx="1140560" cy="1710840"/>
            <a:chOff x="1259632" y="4643510"/>
            <a:chExt cx="1140560" cy="1710840"/>
          </a:xfrm>
        </p:grpSpPr>
        <p:sp>
          <p:nvSpPr>
            <p:cNvPr id="517" name="Bevel 51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8" name="Bevel 51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9" name="Bevel 51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0" name="Bevel 51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1" name="Group 520"/>
          <p:cNvGrpSpPr/>
          <p:nvPr/>
        </p:nvGrpSpPr>
        <p:grpSpPr>
          <a:xfrm rot="5400000">
            <a:off x="8082665" y="5489196"/>
            <a:ext cx="1140560" cy="1710840"/>
            <a:chOff x="7992800" y="214662"/>
            <a:chExt cx="1140560" cy="1710840"/>
          </a:xfrm>
        </p:grpSpPr>
        <p:sp>
          <p:nvSpPr>
            <p:cNvPr id="522" name="Bevel 521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3" name="Bevel 522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4" name="Bevel 523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5" name="Bevel 524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6" name="Group 525"/>
          <p:cNvGrpSpPr/>
          <p:nvPr/>
        </p:nvGrpSpPr>
        <p:grpSpPr>
          <a:xfrm rot="16200000">
            <a:off x="2901246" y="4907382"/>
            <a:ext cx="1140560" cy="1722408"/>
            <a:chOff x="2324328" y="-1131166"/>
            <a:chExt cx="1140560" cy="1722408"/>
          </a:xfrm>
        </p:grpSpPr>
        <p:sp>
          <p:nvSpPr>
            <p:cNvPr id="527" name="Bevel 52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8" name="Bevel 52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9" name="Bevel 52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0" name="Bevel 52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1" name="Group 530"/>
          <p:cNvGrpSpPr/>
          <p:nvPr/>
        </p:nvGrpSpPr>
        <p:grpSpPr>
          <a:xfrm rot="10800000">
            <a:off x="4919014" y="4645816"/>
            <a:ext cx="1140560" cy="1710840"/>
            <a:chOff x="1259632" y="4643510"/>
            <a:chExt cx="1140560" cy="1710840"/>
          </a:xfrm>
        </p:grpSpPr>
        <p:sp>
          <p:nvSpPr>
            <p:cNvPr id="532" name="Bevel 53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3" name="Bevel 53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4" name="Bevel 53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5" name="Bevel 53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6" name="Group 535"/>
          <p:cNvGrpSpPr/>
          <p:nvPr/>
        </p:nvGrpSpPr>
        <p:grpSpPr>
          <a:xfrm>
            <a:off x="7797525" y="5209806"/>
            <a:ext cx="1140560" cy="1146310"/>
            <a:chOff x="8003440" y="5711690"/>
            <a:chExt cx="1140560" cy="1146310"/>
          </a:xfrm>
        </p:grpSpPr>
        <p:sp>
          <p:nvSpPr>
            <p:cNvPr id="537" name="Bevel 53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8" name="Bevel 53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9" name="Bevel 53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0" name="Bevel 53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1" name="Group 540"/>
          <p:cNvGrpSpPr/>
          <p:nvPr/>
        </p:nvGrpSpPr>
        <p:grpSpPr>
          <a:xfrm>
            <a:off x="8921661" y="3487466"/>
            <a:ext cx="570280" cy="2286870"/>
            <a:chOff x="323528" y="1640368"/>
            <a:chExt cx="570280" cy="2286870"/>
          </a:xfrm>
        </p:grpSpPr>
        <p:sp>
          <p:nvSpPr>
            <p:cNvPr id="542" name="Bevel 54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3" name="Bevel 54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4" name="Bevel 54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5" name="Bevel 54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6" name="Group 545"/>
          <p:cNvGrpSpPr/>
          <p:nvPr/>
        </p:nvGrpSpPr>
        <p:grpSpPr>
          <a:xfrm rot="16200000">
            <a:off x="6350497" y="5495452"/>
            <a:ext cx="1140560" cy="1722408"/>
            <a:chOff x="2324328" y="-1131166"/>
            <a:chExt cx="1140560" cy="1722408"/>
          </a:xfrm>
        </p:grpSpPr>
        <p:sp>
          <p:nvSpPr>
            <p:cNvPr id="547" name="Bevel 54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8" name="Bevel 54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9" name="Bevel 54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0" name="Bevel 54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51" name="Group 550"/>
          <p:cNvGrpSpPr/>
          <p:nvPr/>
        </p:nvGrpSpPr>
        <p:grpSpPr>
          <a:xfrm rot="16200000">
            <a:off x="4628123" y="5501236"/>
            <a:ext cx="1140560" cy="1710840"/>
            <a:chOff x="1259632" y="4643510"/>
            <a:chExt cx="1140560" cy="1710840"/>
          </a:xfrm>
        </p:grpSpPr>
        <p:sp>
          <p:nvSpPr>
            <p:cNvPr id="552" name="Bevel 55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3" name="Bevel 55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4" name="Bevel 55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5" name="Bevel 55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56" name="Group 555"/>
          <p:cNvGrpSpPr/>
          <p:nvPr/>
        </p:nvGrpSpPr>
        <p:grpSpPr>
          <a:xfrm rot="16200000">
            <a:off x="2887364" y="5472360"/>
            <a:ext cx="570280" cy="2286870"/>
            <a:chOff x="323528" y="1640368"/>
            <a:chExt cx="570280" cy="2286870"/>
          </a:xfrm>
        </p:grpSpPr>
        <p:sp>
          <p:nvSpPr>
            <p:cNvPr id="557" name="Bevel 55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8" name="Bevel 55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9" name="Bevel 55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0" name="Bevel 55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61" name="Group 560"/>
          <p:cNvGrpSpPr/>
          <p:nvPr/>
        </p:nvGrpSpPr>
        <p:grpSpPr>
          <a:xfrm>
            <a:off x="7200535" y="4628026"/>
            <a:ext cx="1140560" cy="1710840"/>
            <a:chOff x="1259632" y="4643510"/>
            <a:chExt cx="1140560" cy="1710840"/>
          </a:xfrm>
        </p:grpSpPr>
        <p:sp>
          <p:nvSpPr>
            <p:cNvPr id="562" name="Bevel 56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3" name="Bevel 56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4" name="Bevel 56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5" name="Bevel 56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66" name="Group 565"/>
          <p:cNvGrpSpPr/>
          <p:nvPr/>
        </p:nvGrpSpPr>
        <p:grpSpPr>
          <a:xfrm>
            <a:off x="7781101" y="3456492"/>
            <a:ext cx="1140560" cy="1716590"/>
            <a:chOff x="7656408" y="2363048"/>
            <a:chExt cx="1140560" cy="1716590"/>
          </a:xfrm>
        </p:grpSpPr>
        <p:sp>
          <p:nvSpPr>
            <p:cNvPr id="567" name="Bevel 56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8" name="Bevel 56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9" name="Bevel 56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0" name="Bevel 56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1" name="Group 570"/>
          <p:cNvGrpSpPr/>
          <p:nvPr/>
        </p:nvGrpSpPr>
        <p:grpSpPr>
          <a:xfrm>
            <a:off x="2046510" y="4586480"/>
            <a:ext cx="1140560" cy="1710840"/>
            <a:chOff x="3342080" y="4313306"/>
            <a:chExt cx="1140560" cy="1710840"/>
          </a:xfrm>
        </p:grpSpPr>
        <p:sp>
          <p:nvSpPr>
            <p:cNvPr id="572" name="Bevel 57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3" name="Bevel 57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4" name="Bevel 57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5" name="Bevel 57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4348734" y="4649524"/>
            <a:ext cx="1140560" cy="1146310"/>
            <a:chOff x="8003440" y="5711690"/>
            <a:chExt cx="1140560" cy="1146310"/>
          </a:xfrm>
        </p:grpSpPr>
        <p:sp>
          <p:nvSpPr>
            <p:cNvPr id="577" name="Bevel 57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8" name="Bevel 57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9" name="Bevel 57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0" name="Bevel 57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81" name="Group 580"/>
          <p:cNvGrpSpPr/>
          <p:nvPr/>
        </p:nvGrpSpPr>
        <p:grpSpPr>
          <a:xfrm>
            <a:off x="3186420" y="4017230"/>
            <a:ext cx="1140560" cy="1716590"/>
            <a:chOff x="7656408" y="2363048"/>
            <a:chExt cx="1140560" cy="1716590"/>
          </a:xfrm>
        </p:grpSpPr>
        <p:sp>
          <p:nvSpPr>
            <p:cNvPr id="582" name="Bevel 581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3" name="Bevel 582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4" name="Bevel 583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5" name="Bevel 584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2045860" y="2929227"/>
            <a:ext cx="570280" cy="2286870"/>
            <a:chOff x="323528" y="1640368"/>
            <a:chExt cx="570280" cy="2286870"/>
          </a:xfrm>
        </p:grpSpPr>
        <p:sp>
          <p:nvSpPr>
            <p:cNvPr id="587" name="Bevel 58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8" name="Bevel 58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9" name="Bevel 58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0" name="Bevel 58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1" name="Group 590"/>
          <p:cNvGrpSpPr/>
          <p:nvPr/>
        </p:nvGrpSpPr>
        <p:grpSpPr>
          <a:xfrm rot="5400000">
            <a:off x="5753299" y="3749636"/>
            <a:ext cx="1140560" cy="1722408"/>
            <a:chOff x="2324328" y="-1131166"/>
            <a:chExt cx="1140560" cy="1722408"/>
          </a:xfrm>
        </p:grpSpPr>
        <p:sp>
          <p:nvSpPr>
            <p:cNvPr id="592" name="Bevel 59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3" name="Bevel 59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4" name="Bevel 59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5" name="Bevel 59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6" name="Group 595"/>
          <p:cNvGrpSpPr/>
          <p:nvPr/>
        </p:nvGrpSpPr>
        <p:grpSpPr>
          <a:xfrm rot="5400000">
            <a:off x="4026668" y="3161810"/>
            <a:ext cx="1140560" cy="1710840"/>
            <a:chOff x="7992800" y="214662"/>
            <a:chExt cx="1140560" cy="1710840"/>
          </a:xfrm>
        </p:grpSpPr>
        <p:sp>
          <p:nvSpPr>
            <p:cNvPr id="597" name="Bevel 596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8" name="Bevel 597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9" name="Bevel 598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0" name="Bevel 599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1" name="Group 600"/>
          <p:cNvGrpSpPr/>
          <p:nvPr/>
        </p:nvGrpSpPr>
        <p:grpSpPr>
          <a:xfrm>
            <a:off x="6608685" y="2900034"/>
            <a:ext cx="1140560" cy="1716590"/>
            <a:chOff x="7656408" y="2363048"/>
            <a:chExt cx="1140560" cy="1716590"/>
          </a:xfrm>
        </p:grpSpPr>
        <p:sp>
          <p:nvSpPr>
            <p:cNvPr id="602" name="Bevel 601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3" name="Bevel 602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4" name="Bevel 603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5" name="Bevel 604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6" name="Group 605"/>
          <p:cNvGrpSpPr/>
          <p:nvPr/>
        </p:nvGrpSpPr>
        <p:grpSpPr>
          <a:xfrm>
            <a:off x="2610322" y="2300640"/>
            <a:ext cx="570280" cy="2286870"/>
            <a:chOff x="323528" y="1640368"/>
            <a:chExt cx="570280" cy="2286870"/>
          </a:xfrm>
        </p:grpSpPr>
        <p:sp>
          <p:nvSpPr>
            <p:cNvPr id="607" name="Bevel 60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8" name="Bevel 60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9" name="Bevel 60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0" name="Bevel 60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1" name="Group 610"/>
          <p:cNvGrpSpPr/>
          <p:nvPr/>
        </p:nvGrpSpPr>
        <p:grpSpPr>
          <a:xfrm rot="16200000">
            <a:off x="3456388" y="2567880"/>
            <a:ext cx="1140560" cy="1710840"/>
            <a:chOff x="1259632" y="4643510"/>
            <a:chExt cx="1140560" cy="1710840"/>
          </a:xfrm>
        </p:grpSpPr>
        <p:sp>
          <p:nvSpPr>
            <p:cNvPr id="612" name="Bevel 61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3" name="Bevel 61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4" name="Bevel 61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5" name="Bevel 61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6" name="Group 615"/>
          <p:cNvGrpSpPr/>
          <p:nvPr/>
        </p:nvGrpSpPr>
        <p:grpSpPr>
          <a:xfrm rot="5400000">
            <a:off x="5195566" y="2585780"/>
            <a:ext cx="1140560" cy="1710840"/>
            <a:chOff x="3342080" y="4313306"/>
            <a:chExt cx="1140560" cy="1710840"/>
          </a:xfrm>
        </p:grpSpPr>
        <p:sp>
          <p:nvSpPr>
            <p:cNvPr id="617" name="Bevel 61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8" name="Bevel 61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9" name="Bevel 61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0" name="Bevel 61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21" name="Group 620"/>
          <p:cNvGrpSpPr/>
          <p:nvPr/>
        </p:nvGrpSpPr>
        <p:grpSpPr>
          <a:xfrm rot="5400000">
            <a:off x="8076881" y="2609110"/>
            <a:ext cx="1140560" cy="1722408"/>
            <a:chOff x="2324328" y="-1131166"/>
            <a:chExt cx="1140560" cy="1722408"/>
          </a:xfrm>
        </p:grpSpPr>
        <p:sp>
          <p:nvSpPr>
            <p:cNvPr id="622" name="Bevel 62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3" name="Bevel 62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4" name="Bevel 62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5" name="Bevel 62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26" name="Group 625"/>
          <p:cNvGrpSpPr/>
          <p:nvPr/>
        </p:nvGrpSpPr>
        <p:grpSpPr>
          <a:xfrm rot="5400000">
            <a:off x="3435584" y="1997599"/>
            <a:ext cx="1140560" cy="1710840"/>
            <a:chOff x="3342080" y="4313306"/>
            <a:chExt cx="1140560" cy="1710840"/>
          </a:xfrm>
        </p:grpSpPr>
        <p:sp>
          <p:nvSpPr>
            <p:cNvPr id="627" name="Bevel 62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8" name="Bevel 62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9" name="Bevel 62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0" name="Bevel 62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1" name="Group 630"/>
          <p:cNvGrpSpPr/>
          <p:nvPr/>
        </p:nvGrpSpPr>
        <p:grpSpPr>
          <a:xfrm>
            <a:off x="4326980" y="1697196"/>
            <a:ext cx="1140560" cy="1146310"/>
            <a:chOff x="8003440" y="5711690"/>
            <a:chExt cx="1140560" cy="1146310"/>
          </a:xfrm>
        </p:grpSpPr>
        <p:sp>
          <p:nvSpPr>
            <p:cNvPr id="632" name="Bevel 63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3" name="Bevel 63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4" name="Bevel 63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5" name="Bevel 63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6" name="Group 635"/>
          <p:cNvGrpSpPr/>
          <p:nvPr/>
        </p:nvGrpSpPr>
        <p:grpSpPr>
          <a:xfrm rot="16200000">
            <a:off x="8604665" y="1476931"/>
            <a:ext cx="570280" cy="2286870"/>
            <a:chOff x="323528" y="1640368"/>
            <a:chExt cx="570280" cy="2286870"/>
          </a:xfrm>
        </p:grpSpPr>
        <p:sp>
          <p:nvSpPr>
            <p:cNvPr id="637" name="Bevel 63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8" name="Bevel 63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9" name="Bevel 63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0" name="Bevel 63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1" name="Group 640"/>
          <p:cNvGrpSpPr/>
          <p:nvPr/>
        </p:nvGrpSpPr>
        <p:grpSpPr>
          <a:xfrm>
            <a:off x="9989532" y="1700601"/>
            <a:ext cx="1140560" cy="1710840"/>
            <a:chOff x="3342080" y="4313306"/>
            <a:chExt cx="1140560" cy="1710840"/>
          </a:xfrm>
        </p:grpSpPr>
        <p:sp>
          <p:nvSpPr>
            <p:cNvPr id="642" name="Bevel 64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3" name="Bevel 64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4" name="Bevel 64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5" name="Bevel 64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6" name="Group 645"/>
          <p:cNvGrpSpPr/>
          <p:nvPr/>
        </p:nvGrpSpPr>
        <p:grpSpPr>
          <a:xfrm>
            <a:off x="7176090" y="1212637"/>
            <a:ext cx="570280" cy="2286870"/>
            <a:chOff x="323528" y="1640368"/>
            <a:chExt cx="570280" cy="2286870"/>
          </a:xfrm>
        </p:grpSpPr>
        <p:sp>
          <p:nvSpPr>
            <p:cNvPr id="647" name="Bevel 64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8" name="Bevel 64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9" name="Bevel 64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0" name="Bevel 64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1" name="Group 650"/>
          <p:cNvGrpSpPr/>
          <p:nvPr/>
        </p:nvGrpSpPr>
        <p:grpSpPr>
          <a:xfrm rot="5400000">
            <a:off x="5780218" y="2007844"/>
            <a:ext cx="1140560" cy="1722408"/>
            <a:chOff x="2324328" y="-1131166"/>
            <a:chExt cx="1140560" cy="1722408"/>
          </a:xfrm>
        </p:grpSpPr>
        <p:sp>
          <p:nvSpPr>
            <p:cNvPr id="652" name="Bevel 65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3" name="Bevel 65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4" name="Bevel 65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5" name="Bevel 65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6" name="Group 655"/>
          <p:cNvGrpSpPr/>
          <p:nvPr/>
        </p:nvGrpSpPr>
        <p:grpSpPr>
          <a:xfrm>
            <a:off x="2031383" y="1191594"/>
            <a:ext cx="1140560" cy="1710840"/>
            <a:chOff x="3342080" y="4313306"/>
            <a:chExt cx="1140560" cy="1710840"/>
          </a:xfrm>
        </p:grpSpPr>
        <p:sp>
          <p:nvSpPr>
            <p:cNvPr id="657" name="Bevel 65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8" name="Bevel 65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9" name="Bevel 65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0" name="Bevel 65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61" name="Group 660"/>
          <p:cNvGrpSpPr/>
          <p:nvPr/>
        </p:nvGrpSpPr>
        <p:grpSpPr>
          <a:xfrm>
            <a:off x="3196605" y="1121132"/>
            <a:ext cx="1140560" cy="1146310"/>
            <a:chOff x="8003440" y="5711690"/>
            <a:chExt cx="1140560" cy="1146310"/>
          </a:xfrm>
        </p:grpSpPr>
        <p:sp>
          <p:nvSpPr>
            <p:cNvPr id="662" name="Bevel 66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3" name="Bevel 66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4" name="Bevel 66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5" name="Bevel 66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66" name="Group 665"/>
          <p:cNvGrpSpPr/>
          <p:nvPr/>
        </p:nvGrpSpPr>
        <p:grpSpPr>
          <a:xfrm rot="5400000">
            <a:off x="4639624" y="878852"/>
            <a:ext cx="1140560" cy="1710840"/>
            <a:chOff x="1259632" y="4643510"/>
            <a:chExt cx="1140560" cy="1710840"/>
          </a:xfrm>
        </p:grpSpPr>
        <p:sp>
          <p:nvSpPr>
            <p:cNvPr id="667" name="Bevel 66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8" name="Bevel 66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9" name="Bevel 66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0" name="Bevel 66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71" name="Group 670"/>
          <p:cNvGrpSpPr/>
          <p:nvPr/>
        </p:nvGrpSpPr>
        <p:grpSpPr>
          <a:xfrm>
            <a:off x="6045550" y="1154692"/>
            <a:ext cx="1140560" cy="1146310"/>
            <a:chOff x="8003440" y="5711690"/>
            <a:chExt cx="1140560" cy="1146310"/>
          </a:xfrm>
        </p:grpSpPr>
        <p:sp>
          <p:nvSpPr>
            <p:cNvPr id="672" name="Bevel 67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3" name="Bevel 67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4" name="Bevel 67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5" name="Bevel 67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76" name="Group 675"/>
          <p:cNvGrpSpPr/>
          <p:nvPr/>
        </p:nvGrpSpPr>
        <p:grpSpPr>
          <a:xfrm rot="16200000">
            <a:off x="8034615" y="894798"/>
            <a:ext cx="1140560" cy="1722408"/>
            <a:chOff x="2324328" y="-1131166"/>
            <a:chExt cx="1140560" cy="1722408"/>
          </a:xfrm>
        </p:grpSpPr>
        <p:sp>
          <p:nvSpPr>
            <p:cNvPr id="677" name="Bevel 67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8" name="Bevel 67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9" name="Bevel 67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0" name="Bevel 67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81" name="Group 680"/>
          <p:cNvGrpSpPr/>
          <p:nvPr/>
        </p:nvGrpSpPr>
        <p:grpSpPr>
          <a:xfrm rot="10800000">
            <a:off x="9435676" y="554291"/>
            <a:ext cx="1140560" cy="1710840"/>
            <a:chOff x="7992800" y="214662"/>
            <a:chExt cx="1140560" cy="1710840"/>
          </a:xfrm>
        </p:grpSpPr>
        <p:sp>
          <p:nvSpPr>
            <p:cNvPr id="682" name="Bevel 681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3" name="Bevel 682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4" name="Bevel 683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5" name="Bevel 684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86" name="Group 685"/>
          <p:cNvGrpSpPr/>
          <p:nvPr/>
        </p:nvGrpSpPr>
        <p:grpSpPr>
          <a:xfrm rot="16200000">
            <a:off x="4073857" y="-294590"/>
            <a:ext cx="1140560" cy="1722408"/>
            <a:chOff x="2324328" y="-1131166"/>
            <a:chExt cx="1140560" cy="1722408"/>
          </a:xfrm>
        </p:grpSpPr>
        <p:sp>
          <p:nvSpPr>
            <p:cNvPr id="687" name="Bevel 68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8" name="Bevel 68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9" name="Bevel 68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0" name="Bevel 68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91" name="Group 690"/>
          <p:cNvGrpSpPr/>
          <p:nvPr/>
        </p:nvGrpSpPr>
        <p:grpSpPr>
          <a:xfrm rot="5400000">
            <a:off x="5233484" y="-298230"/>
            <a:ext cx="1140560" cy="1710840"/>
            <a:chOff x="3342080" y="4313306"/>
            <a:chExt cx="1140560" cy="1710840"/>
          </a:xfrm>
        </p:grpSpPr>
        <p:sp>
          <p:nvSpPr>
            <p:cNvPr id="692" name="Bevel 69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3" name="Bevel 69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4" name="Bevel 69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5" name="Bevel 69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96" name="Group 695"/>
          <p:cNvGrpSpPr/>
          <p:nvPr/>
        </p:nvGrpSpPr>
        <p:grpSpPr>
          <a:xfrm rot="5400000">
            <a:off x="6894089" y="299272"/>
            <a:ext cx="1140560" cy="1710840"/>
            <a:chOff x="1259632" y="4643510"/>
            <a:chExt cx="1140560" cy="1710840"/>
          </a:xfrm>
        </p:grpSpPr>
        <p:sp>
          <p:nvSpPr>
            <p:cNvPr id="697" name="Bevel 69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8" name="Bevel 69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9" name="Bevel 69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0" name="Bevel 69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01" name="Group 700"/>
          <p:cNvGrpSpPr/>
          <p:nvPr/>
        </p:nvGrpSpPr>
        <p:grpSpPr>
          <a:xfrm>
            <a:off x="10019711" y="548507"/>
            <a:ext cx="1140560" cy="1146310"/>
            <a:chOff x="8003440" y="5711690"/>
            <a:chExt cx="1140560" cy="1146310"/>
          </a:xfrm>
        </p:grpSpPr>
        <p:sp>
          <p:nvSpPr>
            <p:cNvPr id="702" name="Bevel 70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3" name="Bevel 70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4" name="Bevel 70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5" name="Bevel 70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06" name="Group 705"/>
          <p:cNvGrpSpPr/>
          <p:nvPr/>
        </p:nvGrpSpPr>
        <p:grpSpPr>
          <a:xfrm rot="16200000">
            <a:off x="2898337" y="-861961"/>
            <a:ext cx="570280" cy="2286870"/>
            <a:chOff x="323528" y="1640368"/>
            <a:chExt cx="570280" cy="2286870"/>
          </a:xfrm>
        </p:grpSpPr>
        <p:sp>
          <p:nvSpPr>
            <p:cNvPr id="707" name="Bevel 70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8" name="Bevel 70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9" name="Bevel 70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0" name="Bevel 70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11" name="Group 710"/>
          <p:cNvGrpSpPr/>
          <p:nvPr/>
        </p:nvGrpSpPr>
        <p:grpSpPr>
          <a:xfrm rot="16200000">
            <a:off x="6890950" y="-851141"/>
            <a:ext cx="570280" cy="2286870"/>
            <a:chOff x="323528" y="1640368"/>
            <a:chExt cx="570280" cy="2286870"/>
          </a:xfrm>
        </p:grpSpPr>
        <p:sp>
          <p:nvSpPr>
            <p:cNvPr id="712" name="Bevel 71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3" name="Bevel 71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4" name="Bevel 71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5" name="Bevel 71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16" name="Group 715"/>
          <p:cNvGrpSpPr/>
          <p:nvPr/>
        </p:nvGrpSpPr>
        <p:grpSpPr>
          <a:xfrm>
            <a:off x="8322400" y="33628"/>
            <a:ext cx="1140560" cy="1716590"/>
            <a:chOff x="7656408" y="2363048"/>
            <a:chExt cx="1140560" cy="1716590"/>
          </a:xfrm>
        </p:grpSpPr>
        <p:sp>
          <p:nvSpPr>
            <p:cNvPr id="717" name="Bevel 71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8" name="Bevel 71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9" name="Bevel 71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0" name="Bevel 71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21" name="Group 720"/>
          <p:cNvGrpSpPr/>
          <p:nvPr/>
        </p:nvGrpSpPr>
        <p:grpSpPr>
          <a:xfrm rot="16200000">
            <a:off x="9760575" y="-837384"/>
            <a:ext cx="570280" cy="2286870"/>
            <a:chOff x="323528" y="1640368"/>
            <a:chExt cx="570280" cy="2286870"/>
          </a:xfrm>
        </p:grpSpPr>
        <p:sp>
          <p:nvSpPr>
            <p:cNvPr id="722" name="Bevel 72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3" name="Bevel 72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4" name="Bevel 72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5" name="Bevel 72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80877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75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2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7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7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25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7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72500"/>
                            </p:stCondLst>
                            <p:childTnLst>
                              <p:par>
                                <p:cTn id="1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87500"/>
                            </p:stCondLst>
                            <p:childTnLst>
                              <p:par>
                                <p:cTn id="1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7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7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25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7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7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17500"/>
                            </p:stCondLst>
                            <p:childTnLst>
                              <p:par>
                                <p:cTn id="1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1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32500"/>
                            </p:stCondLst>
                            <p:childTnLst>
                              <p:par>
                                <p:cTn id="1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7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7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47500"/>
                            </p:stCondLst>
                            <p:childTnLst>
                              <p:par>
                                <p:cTn id="1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7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7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1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7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7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62500"/>
                            </p:stCondLst>
                            <p:childTnLst>
                              <p:par>
                                <p:cTn id="1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7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7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75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75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77500"/>
                            </p:stCondLst>
                            <p:childTnLst>
                              <p:par>
                                <p:cTn id="1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7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7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7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7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92500"/>
                            </p:stCondLst>
                            <p:childTnLst>
                              <p:par>
                                <p:cTn id="2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7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7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7500"/>
                            </p:stCondLst>
                            <p:childTnLst>
                              <p:par>
                                <p:cTn id="2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7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7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15000"/>
                            </p:stCondLst>
                            <p:childTnLst>
                              <p:par>
                                <p:cTn id="2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75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75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22500"/>
                            </p:stCondLst>
                            <p:childTnLst>
                              <p:par>
                                <p:cTn id="2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7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7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30000"/>
                            </p:stCondLst>
                            <p:childTnLst>
                              <p:par>
                                <p:cTn id="2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7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7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37500"/>
                            </p:stCondLst>
                            <p:childTnLst>
                              <p:par>
                                <p:cTn id="2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7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7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45000"/>
                            </p:stCondLst>
                            <p:childTnLst>
                              <p:par>
                                <p:cTn id="2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7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7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52500"/>
                            </p:stCondLst>
                            <p:childTnLst>
                              <p:par>
                                <p:cTn id="2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7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7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147;p2"/>
          <p:cNvSpPr/>
          <p:nvPr/>
        </p:nvSpPr>
        <p:spPr>
          <a:xfrm>
            <a:off x="10227735" y="249869"/>
            <a:ext cx="1682185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lire</a:t>
            </a:r>
            <a:endParaRPr sz="1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7" y="423916"/>
            <a:ext cx="10363200" cy="510541"/>
          </a:xfrm>
        </p:spPr>
        <p:txBody>
          <a:bodyPr>
            <a:noAutofit/>
          </a:bodyPr>
          <a:lstStyle/>
          <a:p>
            <a:pPr algn="l"/>
            <a:r>
              <a:rPr lang="en-GB" sz="3200" b="1" dirty="0" err="1">
                <a:solidFill>
                  <a:schemeClr val="bg1"/>
                </a:solidFill>
              </a:rPr>
              <a:t>Vocabulaire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66" name="Content Placeholder 2"/>
          <p:cNvSpPr txBox="1">
            <a:spLocks/>
          </p:cNvSpPr>
          <p:nvPr/>
        </p:nvSpPr>
        <p:spPr>
          <a:xfrm>
            <a:off x="2342689" y="1372549"/>
            <a:ext cx="9108504" cy="671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10) good (m)			11) good (f)		12) the garden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GB" sz="2400" b="1" i="1" dirty="0">
              <a:solidFill>
                <a:schemeClr val="tx1"/>
              </a:solidFill>
            </a:endParaRPr>
          </a:p>
          <a:p>
            <a:pPr algn="l"/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8) beautiful (f)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9) new (m)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6) high/tall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7) old (f)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5) a church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3) the bridge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4) new (f)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fr-FR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1) the building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2) old (m)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400" b="1" i="1" dirty="0">
              <a:solidFill>
                <a:schemeClr val="tx1"/>
              </a:solidFill>
            </a:endParaRPr>
          </a:p>
        </p:txBody>
      </p:sp>
      <p:grpSp>
        <p:nvGrpSpPr>
          <p:cNvPr id="246" name="Group 245"/>
          <p:cNvGrpSpPr/>
          <p:nvPr/>
        </p:nvGrpSpPr>
        <p:grpSpPr>
          <a:xfrm>
            <a:off x="10009773" y="5698827"/>
            <a:ext cx="1140560" cy="1146310"/>
            <a:chOff x="8003440" y="5711690"/>
            <a:chExt cx="1140560" cy="1146310"/>
          </a:xfrm>
        </p:grpSpPr>
        <p:sp>
          <p:nvSpPr>
            <p:cNvPr id="247" name="Bevel 24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8" name="Bevel 24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9" name="Bevel 24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0" name="Bevel 24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1" name="Group 250"/>
          <p:cNvGrpSpPr/>
          <p:nvPr/>
        </p:nvGrpSpPr>
        <p:grpSpPr>
          <a:xfrm rot="10800000">
            <a:off x="10009773" y="2805823"/>
            <a:ext cx="1140560" cy="1722408"/>
            <a:chOff x="2324328" y="-1131166"/>
            <a:chExt cx="1140560" cy="1722408"/>
          </a:xfrm>
        </p:grpSpPr>
        <p:sp>
          <p:nvSpPr>
            <p:cNvPr id="252" name="Bevel 25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3" name="Bevel 25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4" name="Bevel 25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5" name="Bevel 49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6" name="Group 495"/>
          <p:cNvGrpSpPr/>
          <p:nvPr/>
        </p:nvGrpSpPr>
        <p:grpSpPr>
          <a:xfrm>
            <a:off x="9512182" y="2842500"/>
            <a:ext cx="570280" cy="2286870"/>
            <a:chOff x="323528" y="1640368"/>
            <a:chExt cx="570280" cy="2286870"/>
          </a:xfrm>
        </p:grpSpPr>
        <p:sp>
          <p:nvSpPr>
            <p:cNvPr id="497" name="Bevel 49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8" name="Bevel 49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9" name="Bevel 49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0" name="Bevel 49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1" name="Group 500"/>
          <p:cNvGrpSpPr/>
          <p:nvPr/>
        </p:nvGrpSpPr>
        <p:grpSpPr>
          <a:xfrm>
            <a:off x="10009773" y="3976487"/>
            <a:ext cx="1140560" cy="1716590"/>
            <a:chOff x="7656408" y="2363048"/>
            <a:chExt cx="1140560" cy="1716590"/>
          </a:xfrm>
        </p:grpSpPr>
        <p:sp>
          <p:nvSpPr>
            <p:cNvPr id="502" name="Bevel 501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3" name="Bevel 502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4" name="Bevel 503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5" name="Bevel 504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6" name="Group 505"/>
          <p:cNvGrpSpPr/>
          <p:nvPr/>
        </p:nvGrpSpPr>
        <p:grpSpPr>
          <a:xfrm>
            <a:off x="6053824" y="4564840"/>
            <a:ext cx="1140560" cy="1710840"/>
            <a:chOff x="3342080" y="4313306"/>
            <a:chExt cx="1140560" cy="1710840"/>
          </a:xfrm>
        </p:grpSpPr>
        <p:sp>
          <p:nvSpPr>
            <p:cNvPr id="507" name="Bevel 50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8" name="Bevel 50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9" name="Bevel 50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0" name="Bevel 50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9428853" y="5128547"/>
            <a:ext cx="1140560" cy="1710840"/>
            <a:chOff x="1259632" y="4643510"/>
            <a:chExt cx="1140560" cy="1710840"/>
          </a:xfrm>
        </p:grpSpPr>
        <p:sp>
          <p:nvSpPr>
            <p:cNvPr id="512" name="Bevel 51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3" name="Bevel 51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4" name="Bevel 51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5" name="Bevel 51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16" name="Group 515"/>
          <p:cNvGrpSpPr/>
          <p:nvPr/>
        </p:nvGrpSpPr>
        <p:grpSpPr>
          <a:xfrm rot="5400000">
            <a:off x="8092266" y="5420260"/>
            <a:ext cx="1140560" cy="1710840"/>
            <a:chOff x="7992800" y="214662"/>
            <a:chExt cx="1140560" cy="1710840"/>
          </a:xfrm>
        </p:grpSpPr>
        <p:sp>
          <p:nvSpPr>
            <p:cNvPr id="517" name="Bevel 516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8" name="Bevel 517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9" name="Bevel 518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0" name="Bevel 519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1" name="Group 520"/>
          <p:cNvGrpSpPr/>
          <p:nvPr/>
        </p:nvGrpSpPr>
        <p:grpSpPr>
          <a:xfrm rot="16200000">
            <a:off x="2910847" y="4838446"/>
            <a:ext cx="1140560" cy="1722408"/>
            <a:chOff x="2324328" y="-1131166"/>
            <a:chExt cx="1140560" cy="1722408"/>
          </a:xfrm>
        </p:grpSpPr>
        <p:sp>
          <p:nvSpPr>
            <p:cNvPr id="522" name="Bevel 52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3" name="Bevel 52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4" name="Bevel 52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5" name="Bevel 52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6" name="Group 525"/>
          <p:cNvGrpSpPr/>
          <p:nvPr/>
        </p:nvGrpSpPr>
        <p:grpSpPr>
          <a:xfrm rot="10800000">
            <a:off x="4928615" y="4576880"/>
            <a:ext cx="1140560" cy="1710840"/>
            <a:chOff x="1259632" y="4643510"/>
            <a:chExt cx="1140560" cy="1710840"/>
          </a:xfrm>
        </p:grpSpPr>
        <p:sp>
          <p:nvSpPr>
            <p:cNvPr id="527" name="Bevel 52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8" name="Bevel 52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9" name="Bevel 52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0" name="Bevel 52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1" name="Group 530"/>
          <p:cNvGrpSpPr/>
          <p:nvPr/>
        </p:nvGrpSpPr>
        <p:grpSpPr>
          <a:xfrm>
            <a:off x="7807126" y="5140870"/>
            <a:ext cx="1140560" cy="1146310"/>
            <a:chOff x="8003440" y="5711690"/>
            <a:chExt cx="1140560" cy="1146310"/>
          </a:xfrm>
        </p:grpSpPr>
        <p:sp>
          <p:nvSpPr>
            <p:cNvPr id="532" name="Bevel 53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3" name="Bevel 53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4" name="Bevel 53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5" name="Bevel 53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6" name="Group 535"/>
          <p:cNvGrpSpPr/>
          <p:nvPr/>
        </p:nvGrpSpPr>
        <p:grpSpPr>
          <a:xfrm>
            <a:off x="8931262" y="3418530"/>
            <a:ext cx="570280" cy="2286870"/>
            <a:chOff x="323528" y="1640368"/>
            <a:chExt cx="570280" cy="2286870"/>
          </a:xfrm>
        </p:grpSpPr>
        <p:sp>
          <p:nvSpPr>
            <p:cNvPr id="537" name="Bevel 53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8" name="Bevel 53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9" name="Bevel 53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0" name="Bevel 53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1" name="Group 540"/>
          <p:cNvGrpSpPr/>
          <p:nvPr/>
        </p:nvGrpSpPr>
        <p:grpSpPr>
          <a:xfrm rot="16200000">
            <a:off x="6360098" y="5426516"/>
            <a:ext cx="1140560" cy="1722408"/>
            <a:chOff x="2324328" y="-1131166"/>
            <a:chExt cx="1140560" cy="1722408"/>
          </a:xfrm>
        </p:grpSpPr>
        <p:sp>
          <p:nvSpPr>
            <p:cNvPr id="542" name="Bevel 54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3" name="Bevel 54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4" name="Bevel 54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5" name="Bevel 54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46" name="Group 545"/>
          <p:cNvGrpSpPr/>
          <p:nvPr/>
        </p:nvGrpSpPr>
        <p:grpSpPr>
          <a:xfrm rot="16200000">
            <a:off x="4637724" y="5432300"/>
            <a:ext cx="1140560" cy="1710840"/>
            <a:chOff x="1259632" y="4643510"/>
            <a:chExt cx="1140560" cy="1710840"/>
          </a:xfrm>
        </p:grpSpPr>
        <p:sp>
          <p:nvSpPr>
            <p:cNvPr id="547" name="Bevel 54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8" name="Bevel 54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9" name="Bevel 54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0" name="Bevel 54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51" name="Group 550"/>
          <p:cNvGrpSpPr/>
          <p:nvPr/>
        </p:nvGrpSpPr>
        <p:grpSpPr>
          <a:xfrm rot="16200000">
            <a:off x="2896965" y="5403424"/>
            <a:ext cx="570280" cy="2286870"/>
            <a:chOff x="323528" y="1640368"/>
            <a:chExt cx="570280" cy="2286870"/>
          </a:xfrm>
        </p:grpSpPr>
        <p:sp>
          <p:nvSpPr>
            <p:cNvPr id="552" name="Bevel 55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3" name="Bevel 55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4" name="Bevel 55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5" name="Bevel 55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56" name="Group 555"/>
          <p:cNvGrpSpPr/>
          <p:nvPr/>
        </p:nvGrpSpPr>
        <p:grpSpPr>
          <a:xfrm>
            <a:off x="7210136" y="4559090"/>
            <a:ext cx="1140560" cy="1710840"/>
            <a:chOff x="1259632" y="4643510"/>
            <a:chExt cx="1140560" cy="1710840"/>
          </a:xfrm>
        </p:grpSpPr>
        <p:sp>
          <p:nvSpPr>
            <p:cNvPr id="557" name="Bevel 55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8" name="Bevel 55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9" name="Bevel 55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0" name="Bevel 55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61" name="Group 560"/>
          <p:cNvGrpSpPr/>
          <p:nvPr/>
        </p:nvGrpSpPr>
        <p:grpSpPr>
          <a:xfrm>
            <a:off x="7790702" y="3387556"/>
            <a:ext cx="1140560" cy="1716590"/>
            <a:chOff x="7656408" y="2363048"/>
            <a:chExt cx="1140560" cy="1716590"/>
          </a:xfrm>
        </p:grpSpPr>
        <p:sp>
          <p:nvSpPr>
            <p:cNvPr id="562" name="Bevel 561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3" name="Bevel 562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4" name="Bevel 563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5" name="Bevel 564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66" name="Group 565"/>
          <p:cNvGrpSpPr/>
          <p:nvPr/>
        </p:nvGrpSpPr>
        <p:grpSpPr>
          <a:xfrm>
            <a:off x="2056111" y="4517544"/>
            <a:ext cx="1140560" cy="1710840"/>
            <a:chOff x="3342080" y="4313306"/>
            <a:chExt cx="1140560" cy="1710840"/>
          </a:xfrm>
        </p:grpSpPr>
        <p:sp>
          <p:nvSpPr>
            <p:cNvPr id="567" name="Bevel 56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8" name="Bevel 56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9" name="Bevel 56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0" name="Bevel 56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1" name="Group 570"/>
          <p:cNvGrpSpPr/>
          <p:nvPr/>
        </p:nvGrpSpPr>
        <p:grpSpPr>
          <a:xfrm>
            <a:off x="4358335" y="4580588"/>
            <a:ext cx="1140560" cy="1146310"/>
            <a:chOff x="8003440" y="5711690"/>
            <a:chExt cx="1140560" cy="1146310"/>
          </a:xfrm>
        </p:grpSpPr>
        <p:sp>
          <p:nvSpPr>
            <p:cNvPr id="572" name="Bevel 57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3" name="Bevel 57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4" name="Bevel 57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5" name="Bevel 57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3196021" y="3948294"/>
            <a:ext cx="1140560" cy="1716590"/>
            <a:chOff x="7656408" y="2363048"/>
            <a:chExt cx="1140560" cy="1716590"/>
          </a:xfrm>
        </p:grpSpPr>
        <p:sp>
          <p:nvSpPr>
            <p:cNvPr id="577" name="Bevel 57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8" name="Bevel 57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9" name="Bevel 57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0" name="Bevel 57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81" name="Group 580"/>
          <p:cNvGrpSpPr/>
          <p:nvPr/>
        </p:nvGrpSpPr>
        <p:grpSpPr>
          <a:xfrm>
            <a:off x="2055461" y="2860291"/>
            <a:ext cx="570280" cy="2286870"/>
            <a:chOff x="323528" y="1640368"/>
            <a:chExt cx="570280" cy="2286870"/>
          </a:xfrm>
        </p:grpSpPr>
        <p:sp>
          <p:nvSpPr>
            <p:cNvPr id="582" name="Bevel 58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3" name="Bevel 58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4" name="Bevel 58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5" name="Bevel 58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86" name="Group 585"/>
          <p:cNvGrpSpPr/>
          <p:nvPr/>
        </p:nvGrpSpPr>
        <p:grpSpPr>
          <a:xfrm rot="5400000">
            <a:off x="5762900" y="3680700"/>
            <a:ext cx="1140560" cy="1722408"/>
            <a:chOff x="2324328" y="-1131166"/>
            <a:chExt cx="1140560" cy="1722408"/>
          </a:xfrm>
        </p:grpSpPr>
        <p:sp>
          <p:nvSpPr>
            <p:cNvPr id="587" name="Bevel 58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8" name="Bevel 58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9" name="Bevel 58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0" name="Bevel 58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1" name="Group 590"/>
          <p:cNvGrpSpPr/>
          <p:nvPr/>
        </p:nvGrpSpPr>
        <p:grpSpPr>
          <a:xfrm rot="5400000">
            <a:off x="4036269" y="3092874"/>
            <a:ext cx="1140560" cy="1710840"/>
            <a:chOff x="7992800" y="214662"/>
            <a:chExt cx="1140560" cy="1710840"/>
          </a:xfrm>
        </p:grpSpPr>
        <p:sp>
          <p:nvSpPr>
            <p:cNvPr id="592" name="Bevel 591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3" name="Bevel 592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4" name="Bevel 593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5" name="Bevel 594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96" name="Group 595"/>
          <p:cNvGrpSpPr/>
          <p:nvPr/>
        </p:nvGrpSpPr>
        <p:grpSpPr>
          <a:xfrm>
            <a:off x="6618286" y="2831098"/>
            <a:ext cx="1140560" cy="1716590"/>
            <a:chOff x="7656408" y="2363048"/>
            <a:chExt cx="1140560" cy="1716590"/>
          </a:xfrm>
        </p:grpSpPr>
        <p:sp>
          <p:nvSpPr>
            <p:cNvPr id="597" name="Bevel 59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8" name="Bevel 59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9" name="Bevel 59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0" name="Bevel 59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1" name="Group 600"/>
          <p:cNvGrpSpPr/>
          <p:nvPr/>
        </p:nvGrpSpPr>
        <p:grpSpPr>
          <a:xfrm>
            <a:off x="2619923" y="2231704"/>
            <a:ext cx="570280" cy="2286870"/>
            <a:chOff x="323528" y="1640368"/>
            <a:chExt cx="570280" cy="2286870"/>
          </a:xfrm>
        </p:grpSpPr>
        <p:sp>
          <p:nvSpPr>
            <p:cNvPr id="602" name="Bevel 60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3" name="Bevel 60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4" name="Bevel 60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5" name="Bevel 60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6" name="Group 605"/>
          <p:cNvGrpSpPr/>
          <p:nvPr/>
        </p:nvGrpSpPr>
        <p:grpSpPr>
          <a:xfrm rot="16200000">
            <a:off x="3465989" y="2498944"/>
            <a:ext cx="1140560" cy="1710840"/>
            <a:chOff x="1259632" y="4643510"/>
            <a:chExt cx="1140560" cy="1710840"/>
          </a:xfrm>
        </p:grpSpPr>
        <p:sp>
          <p:nvSpPr>
            <p:cNvPr id="607" name="Bevel 60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8" name="Bevel 60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9" name="Bevel 60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0" name="Bevel 60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1" name="Group 610"/>
          <p:cNvGrpSpPr/>
          <p:nvPr/>
        </p:nvGrpSpPr>
        <p:grpSpPr>
          <a:xfrm rot="5400000">
            <a:off x="5205167" y="2516844"/>
            <a:ext cx="1140560" cy="1710840"/>
            <a:chOff x="3342080" y="4313306"/>
            <a:chExt cx="1140560" cy="1710840"/>
          </a:xfrm>
        </p:grpSpPr>
        <p:sp>
          <p:nvSpPr>
            <p:cNvPr id="612" name="Bevel 61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3" name="Bevel 61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4" name="Bevel 61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5" name="Bevel 61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16" name="Group 615"/>
          <p:cNvGrpSpPr/>
          <p:nvPr/>
        </p:nvGrpSpPr>
        <p:grpSpPr>
          <a:xfrm rot="5400000">
            <a:off x="8086482" y="2540174"/>
            <a:ext cx="1140560" cy="1722408"/>
            <a:chOff x="2324328" y="-1131166"/>
            <a:chExt cx="1140560" cy="1722408"/>
          </a:xfrm>
        </p:grpSpPr>
        <p:sp>
          <p:nvSpPr>
            <p:cNvPr id="617" name="Bevel 61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8" name="Bevel 61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9" name="Bevel 61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0" name="Bevel 61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21" name="Group 620"/>
          <p:cNvGrpSpPr/>
          <p:nvPr/>
        </p:nvGrpSpPr>
        <p:grpSpPr>
          <a:xfrm rot="5400000">
            <a:off x="3445185" y="1928663"/>
            <a:ext cx="1140560" cy="1710840"/>
            <a:chOff x="3342080" y="4313306"/>
            <a:chExt cx="1140560" cy="1710840"/>
          </a:xfrm>
        </p:grpSpPr>
        <p:sp>
          <p:nvSpPr>
            <p:cNvPr id="622" name="Bevel 62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3" name="Bevel 62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4" name="Bevel 62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5" name="Bevel 62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26" name="Group 625"/>
          <p:cNvGrpSpPr/>
          <p:nvPr/>
        </p:nvGrpSpPr>
        <p:grpSpPr>
          <a:xfrm>
            <a:off x="4336581" y="1628260"/>
            <a:ext cx="1140560" cy="1146310"/>
            <a:chOff x="8003440" y="5711690"/>
            <a:chExt cx="1140560" cy="1146310"/>
          </a:xfrm>
        </p:grpSpPr>
        <p:sp>
          <p:nvSpPr>
            <p:cNvPr id="627" name="Bevel 62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8" name="Bevel 62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9" name="Bevel 62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0" name="Bevel 62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1" name="Group 630"/>
          <p:cNvGrpSpPr/>
          <p:nvPr/>
        </p:nvGrpSpPr>
        <p:grpSpPr>
          <a:xfrm rot="16200000">
            <a:off x="8614266" y="1407995"/>
            <a:ext cx="570280" cy="2286870"/>
            <a:chOff x="323528" y="1640368"/>
            <a:chExt cx="570280" cy="2286870"/>
          </a:xfrm>
        </p:grpSpPr>
        <p:sp>
          <p:nvSpPr>
            <p:cNvPr id="632" name="Bevel 63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3" name="Bevel 63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4" name="Bevel 63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5" name="Bevel 63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6" name="Group 635"/>
          <p:cNvGrpSpPr/>
          <p:nvPr/>
        </p:nvGrpSpPr>
        <p:grpSpPr>
          <a:xfrm>
            <a:off x="9999133" y="1631665"/>
            <a:ext cx="1140560" cy="1710840"/>
            <a:chOff x="3342080" y="4313306"/>
            <a:chExt cx="1140560" cy="1710840"/>
          </a:xfrm>
        </p:grpSpPr>
        <p:sp>
          <p:nvSpPr>
            <p:cNvPr id="637" name="Bevel 636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8" name="Bevel 637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9" name="Bevel 638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0" name="Bevel 639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1" name="Group 640"/>
          <p:cNvGrpSpPr/>
          <p:nvPr/>
        </p:nvGrpSpPr>
        <p:grpSpPr>
          <a:xfrm>
            <a:off x="7185691" y="1143701"/>
            <a:ext cx="570280" cy="2286870"/>
            <a:chOff x="323528" y="1640368"/>
            <a:chExt cx="570280" cy="2286870"/>
          </a:xfrm>
        </p:grpSpPr>
        <p:sp>
          <p:nvSpPr>
            <p:cNvPr id="642" name="Bevel 64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3" name="Bevel 64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4" name="Bevel 64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5" name="Bevel 64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6" name="Group 645"/>
          <p:cNvGrpSpPr/>
          <p:nvPr/>
        </p:nvGrpSpPr>
        <p:grpSpPr>
          <a:xfrm rot="5400000">
            <a:off x="5789819" y="1938908"/>
            <a:ext cx="1140560" cy="1722408"/>
            <a:chOff x="2324328" y="-1131166"/>
            <a:chExt cx="1140560" cy="1722408"/>
          </a:xfrm>
        </p:grpSpPr>
        <p:sp>
          <p:nvSpPr>
            <p:cNvPr id="647" name="Bevel 64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8" name="Bevel 64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9" name="Bevel 64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0" name="Bevel 64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1" name="Group 650"/>
          <p:cNvGrpSpPr/>
          <p:nvPr/>
        </p:nvGrpSpPr>
        <p:grpSpPr>
          <a:xfrm>
            <a:off x="2040984" y="1122658"/>
            <a:ext cx="1140560" cy="1710840"/>
            <a:chOff x="3342080" y="4313306"/>
            <a:chExt cx="1140560" cy="1710840"/>
          </a:xfrm>
        </p:grpSpPr>
        <p:sp>
          <p:nvSpPr>
            <p:cNvPr id="652" name="Bevel 65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3" name="Bevel 65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4" name="Bevel 65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5" name="Bevel 65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6" name="Group 655"/>
          <p:cNvGrpSpPr/>
          <p:nvPr/>
        </p:nvGrpSpPr>
        <p:grpSpPr>
          <a:xfrm>
            <a:off x="3206206" y="1052196"/>
            <a:ext cx="1140560" cy="1146310"/>
            <a:chOff x="8003440" y="5711690"/>
            <a:chExt cx="1140560" cy="1146310"/>
          </a:xfrm>
        </p:grpSpPr>
        <p:sp>
          <p:nvSpPr>
            <p:cNvPr id="657" name="Bevel 65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8" name="Bevel 65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9" name="Bevel 65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0" name="Bevel 65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61" name="Group 660"/>
          <p:cNvGrpSpPr/>
          <p:nvPr/>
        </p:nvGrpSpPr>
        <p:grpSpPr>
          <a:xfrm rot="5400000">
            <a:off x="4649225" y="809916"/>
            <a:ext cx="1140560" cy="1710840"/>
            <a:chOff x="1259632" y="4643510"/>
            <a:chExt cx="1140560" cy="1710840"/>
          </a:xfrm>
        </p:grpSpPr>
        <p:sp>
          <p:nvSpPr>
            <p:cNvPr id="662" name="Bevel 661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3" name="Bevel 662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4" name="Bevel 663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5" name="Bevel 664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66" name="Group 665"/>
          <p:cNvGrpSpPr/>
          <p:nvPr/>
        </p:nvGrpSpPr>
        <p:grpSpPr>
          <a:xfrm>
            <a:off x="6055151" y="1085756"/>
            <a:ext cx="1140560" cy="1146310"/>
            <a:chOff x="8003440" y="5711690"/>
            <a:chExt cx="1140560" cy="1146310"/>
          </a:xfrm>
        </p:grpSpPr>
        <p:sp>
          <p:nvSpPr>
            <p:cNvPr id="667" name="Bevel 666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8" name="Bevel 667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9" name="Bevel 668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0" name="Bevel 669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71" name="Group 670"/>
          <p:cNvGrpSpPr/>
          <p:nvPr/>
        </p:nvGrpSpPr>
        <p:grpSpPr>
          <a:xfrm rot="16200000">
            <a:off x="8044216" y="825862"/>
            <a:ext cx="1140560" cy="1722408"/>
            <a:chOff x="2324328" y="-1131166"/>
            <a:chExt cx="1140560" cy="1722408"/>
          </a:xfrm>
        </p:grpSpPr>
        <p:sp>
          <p:nvSpPr>
            <p:cNvPr id="672" name="Bevel 671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3" name="Bevel 672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4" name="Bevel 673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5" name="Bevel 674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76" name="Group 675"/>
          <p:cNvGrpSpPr/>
          <p:nvPr/>
        </p:nvGrpSpPr>
        <p:grpSpPr>
          <a:xfrm rot="10800000">
            <a:off x="9445277" y="485355"/>
            <a:ext cx="1140560" cy="1710840"/>
            <a:chOff x="7992800" y="214662"/>
            <a:chExt cx="1140560" cy="1710840"/>
          </a:xfrm>
        </p:grpSpPr>
        <p:sp>
          <p:nvSpPr>
            <p:cNvPr id="677" name="Bevel 676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8" name="Bevel 677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9" name="Bevel 678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0" name="Bevel 679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81" name="Group 680"/>
          <p:cNvGrpSpPr/>
          <p:nvPr/>
        </p:nvGrpSpPr>
        <p:grpSpPr>
          <a:xfrm rot="16200000">
            <a:off x="2346351" y="239636"/>
            <a:ext cx="1140560" cy="1710840"/>
            <a:chOff x="7992800" y="214662"/>
            <a:chExt cx="1140560" cy="1710840"/>
          </a:xfrm>
        </p:grpSpPr>
        <p:sp>
          <p:nvSpPr>
            <p:cNvPr id="682" name="Bevel 681"/>
            <p:cNvSpPr/>
            <p:nvPr/>
          </p:nvSpPr>
          <p:spPr>
            <a:xfrm>
              <a:off x="856308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3" name="Bevel 682"/>
            <p:cNvSpPr/>
            <p:nvPr/>
          </p:nvSpPr>
          <p:spPr>
            <a:xfrm>
              <a:off x="7992800" y="21466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4" name="Bevel 683"/>
            <p:cNvSpPr/>
            <p:nvPr/>
          </p:nvSpPr>
          <p:spPr>
            <a:xfrm>
              <a:off x="8563080" y="77919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5" name="Bevel 684"/>
            <p:cNvSpPr/>
            <p:nvPr/>
          </p:nvSpPr>
          <p:spPr>
            <a:xfrm>
              <a:off x="8563080" y="1355222"/>
              <a:ext cx="570280" cy="570280"/>
            </a:xfrm>
            <a:prstGeom prst="bevel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86" name="Group 685"/>
          <p:cNvGrpSpPr/>
          <p:nvPr/>
        </p:nvGrpSpPr>
        <p:grpSpPr>
          <a:xfrm rot="16200000">
            <a:off x="4083458" y="-363526"/>
            <a:ext cx="1140560" cy="1722408"/>
            <a:chOff x="2324328" y="-1131166"/>
            <a:chExt cx="1140560" cy="1722408"/>
          </a:xfrm>
        </p:grpSpPr>
        <p:sp>
          <p:nvSpPr>
            <p:cNvPr id="687" name="Bevel 686"/>
            <p:cNvSpPr/>
            <p:nvPr/>
          </p:nvSpPr>
          <p:spPr>
            <a:xfrm>
              <a:off x="2330112" y="-1131166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8" name="Bevel 687"/>
            <p:cNvSpPr/>
            <p:nvPr/>
          </p:nvSpPr>
          <p:spPr>
            <a:xfrm>
              <a:off x="289460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9" name="Bevel 688"/>
            <p:cNvSpPr/>
            <p:nvPr/>
          </p:nvSpPr>
          <p:spPr>
            <a:xfrm>
              <a:off x="2324328" y="-555068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0" name="Bevel 689"/>
            <p:cNvSpPr/>
            <p:nvPr/>
          </p:nvSpPr>
          <p:spPr>
            <a:xfrm>
              <a:off x="2324328" y="20962"/>
              <a:ext cx="570280" cy="570280"/>
            </a:xfrm>
            <a:prstGeom prst="bevel">
              <a:avLst/>
            </a:prstGeom>
            <a:solidFill>
              <a:srgbClr val="7030A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91" name="Group 690"/>
          <p:cNvGrpSpPr/>
          <p:nvPr/>
        </p:nvGrpSpPr>
        <p:grpSpPr>
          <a:xfrm rot="5400000">
            <a:off x="5243085" y="-367166"/>
            <a:ext cx="1140560" cy="1710840"/>
            <a:chOff x="3342080" y="4313306"/>
            <a:chExt cx="1140560" cy="1710840"/>
          </a:xfrm>
        </p:grpSpPr>
        <p:sp>
          <p:nvSpPr>
            <p:cNvPr id="692" name="Bevel 691"/>
            <p:cNvSpPr/>
            <p:nvPr/>
          </p:nvSpPr>
          <p:spPr>
            <a:xfrm>
              <a:off x="3912360" y="488358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3" name="Bevel 692"/>
            <p:cNvSpPr/>
            <p:nvPr/>
          </p:nvSpPr>
          <p:spPr>
            <a:xfrm>
              <a:off x="3912360" y="431330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4" name="Bevel 693"/>
            <p:cNvSpPr/>
            <p:nvPr/>
          </p:nvSpPr>
          <p:spPr>
            <a:xfrm>
              <a:off x="3342080" y="487783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5" name="Bevel 694"/>
            <p:cNvSpPr/>
            <p:nvPr/>
          </p:nvSpPr>
          <p:spPr>
            <a:xfrm>
              <a:off x="3342080" y="5453866"/>
              <a:ext cx="570280" cy="570280"/>
            </a:xfrm>
            <a:prstGeom prst="bevel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96" name="Group 695"/>
          <p:cNvGrpSpPr/>
          <p:nvPr/>
        </p:nvGrpSpPr>
        <p:grpSpPr>
          <a:xfrm rot="5400000">
            <a:off x="6903690" y="230336"/>
            <a:ext cx="1140560" cy="1710840"/>
            <a:chOff x="1259632" y="4643510"/>
            <a:chExt cx="1140560" cy="1710840"/>
          </a:xfrm>
        </p:grpSpPr>
        <p:sp>
          <p:nvSpPr>
            <p:cNvPr id="697" name="Bevel 696"/>
            <p:cNvSpPr/>
            <p:nvPr/>
          </p:nvSpPr>
          <p:spPr>
            <a:xfrm>
              <a:off x="125963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8" name="Bevel 697"/>
            <p:cNvSpPr/>
            <p:nvPr/>
          </p:nvSpPr>
          <p:spPr>
            <a:xfrm>
              <a:off x="1829912" y="464351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9" name="Bevel 698"/>
            <p:cNvSpPr/>
            <p:nvPr/>
          </p:nvSpPr>
          <p:spPr>
            <a:xfrm>
              <a:off x="1259632" y="520804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0" name="Bevel 699"/>
            <p:cNvSpPr/>
            <p:nvPr/>
          </p:nvSpPr>
          <p:spPr>
            <a:xfrm>
              <a:off x="1259632" y="5784070"/>
              <a:ext cx="570280" cy="570280"/>
            </a:xfrm>
            <a:prstGeom prst="bevel">
              <a:avLst/>
            </a:prstGeom>
            <a:solidFill>
              <a:srgbClr val="FF66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01" name="Group 700"/>
          <p:cNvGrpSpPr/>
          <p:nvPr/>
        </p:nvGrpSpPr>
        <p:grpSpPr>
          <a:xfrm>
            <a:off x="10029312" y="479571"/>
            <a:ext cx="1140560" cy="1146310"/>
            <a:chOff x="8003440" y="5711690"/>
            <a:chExt cx="1140560" cy="1146310"/>
          </a:xfrm>
        </p:grpSpPr>
        <p:sp>
          <p:nvSpPr>
            <p:cNvPr id="702" name="Bevel 701"/>
            <p:cNvSpPr/>
            <p:nvPr/>
          </p:nvSpPr>
          <p:spPr>
            <a:xfrm>
              <a:off x="857372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3" name="Bevel 702"/>
            <p:cNvSpPr/>
            <p:nvPr/>
          </p:nvSpPr>
          <p:spPr>
            <a:xfrm>
              <a:off x="857372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4" name="Bevel 703"/>
            <p:cNvSpPr/>
            <p:nvPr/>
          </p:nvSpPr>
          <p:spPr>
            <a:xfrm>
              <a:off x="8003440" y="571169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5" name="Bevel 704"/>
            <p:cNvSpPr/>
            <p:nvPr/>
          </p:nvSpPr>
          <p:spPr>
            <a:xfrm>
              <a:off x="8003440" y="6287720"/>
              <a:ext cx="570280" cy="570280"/>
            </a:xfrm>
            <a:prstGeom prst="bevel">
              <a:avLst/>
            </a:prstGeom>
            <a:solidFill>
              <a:srgbClr val="FFFF00"/>
            </a:solidFill>
            <a:ln>
              <a:solidFill>
                <a:srgbClr val="E7E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06" name="Group 705"/>
          <p:cNvGrpSpPr/>
          <p:nvPr/>
        </p:nvGrpSpPr>
        <p:grpSpPr>
          <a:xfrm rot="16200000">
            <a:off x="2907938" y="-930897"/>
            <a:ext cx="570280" cy="2286870"/>
            <a:chOff x="323528" y="1640368"/>
            <a:chExt cx="570280" cy="2286870"/>
          </a:xfrm>
        </p:grpSpPr>
        <p:sp>
          <p:nvSpPr>
            <p:cNvPr id="707" name="Bevel 706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8" name="Bevel 707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9" name="Bevel 708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0" name="Bevel 709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11" name="Group 710"/>
          <p:cNvGrpSpPr/>
          <p:nvPr/>
        </p:nvGrpSpPr>
        <p:grpSpPr>
          <a:xfrm rot="16200000">
            <a:off x="6900551" y="-920077"/>
            <a:ext cx="570280" cy="2286870"/>
            <a:chOff x="323528" y="1640368"/>
            <a:chExt cx="570280" cy="2286870"/>
          </a:xfrm>
        </p:grpSpPr>
        <p:sp>
          <p:nvSpPr>
            <p:cNvPr id="712" name="Bevel 71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3" name="Bevel 71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4" name="Bevel 71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5" name="Bevel 71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16" name="Group 715"/>
          <p:cNvGrpSpPr/>
          <p:nvPr/>
        </p:nvGrpSpPr>
        <p:grpSpPr>
          <a:xfrm>
            <a:off x="8332001" y="-35308"/>
            <a:ext cx="1140560" cy="1716590"/>
            <a:chOff x="7656408" y="2363048"/>
            <a:chExt cx="1140560" cy="1716590"/>
          </a:xfrm>
        </p:grpSpPr>
        <p:sp>
          <p:nvSpPr>
            <p:cNvPr id="717" name="Bevel 716"/>
            <p:cNvSpPr/>
            <p:nvPr/>
          </p:nvSpPr>
          <p:spPr>
            <a:xfrm>
              <a:off x="765640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8" name="Bevel 717"/>
            <p:cNvSpPr/>
            <p:nvPr/>
          </p:nvSpPr>
          <p:spPr>
            <a:xfrm>
              <a:off x="7656408" y="236304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9" name="Bevel 718"/>
            <p:cNvSpPr/>
            <p:nvPr/>
          </p:nvSpPr>
          <p:spPr>
            <a:xfrm>
              <a:off x="8226688" y="293332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0" name="Bevel 719"/>
            <p:cNvSpPr/>
            <p:nvPr/>
          </p:nvSpPr>
          <p:spPr>
            <a:xfrm>
              <a:off x="8226688" y="3509358"/>
              <a:ext cx="570280" cy="57028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21" name="Group 720"/>
          <p:cNvGrpSpPr/>
          <p:nvPr/>
        </p:nvGrpSpPr>
        <p:grpSpPr>
          <a:xfrm rot="16200000">
            <a:off x="9770176" y="-906320"/>
            <a:ext cx="570280" cy="2286870"/>
            <a:chOff x="323528" y="1640368"/>
            <a:chExt cx="570280" cy="2286870"/>
          </a:xfrm>
        </p:grpSpPr>
        <p:sp>
          <p:nvSpPr>
            <p:cNvPr id="722" name="Bevel 721"/>
            <p:cNvSpPr/>
            <p:nvPr/>
          </p:nvSpPr>
          <p:spPr>
            <a:xfrm>
              <a:off x="323528" y="221064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3" name="Bevel 722"/>
            <p:cNvSpPr/>
            <p:nvPr/>
          </p:nvSpPr>
          <p:spPr>
            <a:xfrm>
              <a:off x="323528" y="164036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4" name="Bevel 723"/>
            <p:cNvSpPr/>
            <p:nvPr/>
          </p:nvSpPr>
          <p:spPr>
            <a:xfrm>
              <a:off x="323528" y="278092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5" name="Bevel 724"/>
            <p:cNvSpPr/>
            <p:nvPr/>
          </p:nvSpPr>
          <p:spPr>
            <a:xfrm>
              <a:off x="323528" y="3356958"/>
              <a:ext cx="570280" cy="570280"/>
            </a:xfrm>
            <a:prstGeom prst="bevel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5722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1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1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1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1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10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0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10000"/>
                            </p:stCondLst>
                            <p:childTnLst>
                              <p:par>
                                <p:cTn id="1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0000"/>
                            </p:stCondLst>
                            <p:childTnLst>
                              <p:par>
                                <p:cTn id="1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30000"/>
                            </p:stCondLst>
                            <p:childTnLst>
                              <p:par>
                                <p:cTn id="1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40000"/>
                            </p:stCondLst>
                            <p:childTnLst>
                              <p:par>
                                <p:cTn id="1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50000"/>
                            </p:stCondLst>
                            <p:childTnLst>
                              <p:par>
                                <p:cTn id="1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60000"/>
                            </p:stCondLst>
                            <p:childTnLst>
                              <p:par>
                                <p:cTn id="1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70000"/>
                            </p:stCondLst>
                            <p:childTnLst>
                              <p:par>
                                <p:cTn id="1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0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10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80000"/>
                            </p:stCondLst>
                            <p:childTnLst>
                              <p:par>
                                <p:cTn id="1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0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0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90000"/>
                            </p:stCondLst>
                            <p:childTnLst>
                              <p:par>
                                <p:cTn id="2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00000"/>
                            </p:stCondLst>
                            <p:childTnLst>
                              <p:par>
                                <p:cTn id="2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0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0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10000"/>
                            </p:stCondLst>
                            <p:childTnLst>
                              <p:par>
                                <p:cTn id="2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10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0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0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30000"/>
                            </p:stCondLst>
                            <p:childTnLst>
                              <p:par>
                                <p:cTn id="2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10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10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440000"/>
                            </p:stCondLst>
                            <p:childTnLst>
                              <p:par>
                                <p:cTn id="2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10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10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50000"/>
                            </p:stCondLst>
                            <p:childTnLst>
                              <p:par>
                                <p:cTn id="2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60000"/>
                            </p:stCondLst>
                            <p:childTnLst>
                              <p:par>
                                <p:cTn id="2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10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10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70000"/>
                            </p:stCondLst>
                            <p:childTnLst>
                              <p:par>
                                <p:cTn id="2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10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10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ntent Placeholder 2"/>
          <p:cNvSpPr txBox="1">
            <a:spLocks/>
          </p:cNvSpPr>
          <p:nvPr/>
        </p:nvSpPr>
        <p:spPr>
          <a:xfrm>
            <a:off x="1747265" y="1086817"/>
            <a:ext cx="9108504" cy="6713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1) le bâtiment 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vieux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le pont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nouvelle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une église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6) haut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7) vieille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8) belle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9) nouveau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10) bon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11) bonne</a:t>
            </a: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12) le jardin</a:t>
            </a:r>
          </a:p>
          <a:p>
            <a:endParaRPr lang="en-GB" sz="2400" b="1" i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400" b="1" i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</a:p>
          <a:p>
            <a:endParaRPr lang="fr-FR" sz="2400" b="1" i="1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n-GB" sz="2400" b="1" i="1">
                <a:solidFill>
                  <a:schemeClr val="accent5">
                    <a:lumMod val="50000"/>
                  </a:schemeClr>
                </a:solidFill>
              </a:rPr>
              <a:t>					</a:t>
            </a:r>
            <a:endParaRPr lang="en-GB" sz="2400" b="1" i="1" dirty="0">
              <a:solidFill>
                <a:schemeClr val="tx1"/>
              </a:solidFill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</a:p>
          <a:p>
            <a:pPr algn="l"/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b="1" i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endParaRPr lang="en-GB" sz="2400" b="1" i="1" dirty="0">
              <a:solidFill>
                <a:schemeClr val="tx1"/>
              </a:solidFill>
            </a:endParaRP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6570"/>
            <a:ext cx="10363200" cy="510541"/>
          </a:xfrm>
        </p:spPr>
        <p:txBody>
          <a:bodyPr>
            <a:noAutofit/>
          </a:bodyPr>
          <a:lstStyle/>
          <a:p>
            <a:pPr algn="l"/>
            <a:r>
              <a:rPr lang="en-GB" sz="32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 - réponses</a:t>
            </a:r>
            <a:endParaRPr lang="en-GB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5" name="Google Shape;147;p2"/>
          <p:cNvSpPr/>
          <p:nvPr/>
        </p:nvSpPr>
        <p:spPr>
          <a:xfrm>
            <a:off x="10227735" y="249869"/>
            <a:ext cx="1682185" cy="488685"/>
          </a:xfrm>
          <a:prstGeom prst="roundRect">
            <a:avLst>
              <a:gd name="adj" fmla="val 16667"/>
            </a:avLst>
          </a:prstGeom>
          <a:solidFill>
            <a:srgbClr val="105076"/>
          </a:solidFill>
          <a:ln w="12700" cap="flat" cmpd="sng">
            <a:solidFill>
              <a:srgbClr val="10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lire</a:t>
            </a:r>
            <a:endParaRPr sz="1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202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4236C240-E291-4CD8-8E5D-2663D44C5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85"/>
            <a:ext cx="6457246" cy="867128"/>
          </a:xfrm>
          <a:prstGeom prst="rect">
            <a:avLst/>
          </a:prstGeom>
        </p:spPr>
      </p:pic>
      <p:graphicFrame>
        <p:nvGraphicFramePr>
          <p:cNvPr id="169" name="Google Shape;169;p5" descr="Table for exercises"/>
          <p:cNvGraphicFramePr/>
          <p:nvPr/>
        </p:nvGraphicFramePr>
        <p:xfrm>
          <a:off x="828898" y="1145737"/>
          <a:ext cx="10576925" cy="49979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6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98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70" name="Google Shape;170;p5" descr="Table for exercises"/>
          <p:cNvGrpSpPr/>
          <p:nvPr/>
        </p:nvGrpSpPr>
        <p:grpSpPr>
          <a:xfrm>
            <a:off x="1052783" y="1160719"/>
            <a:ext cx="10288727" cy="4937384"/>
            <a:chOff x="1052783" y="973910"/>
            <a:chExt cx="10288727" cy="4937384"/>
          </a:xfrm>
        </p:grpSpPr>
        <p:sp>
          <p:nvSpPr>
            <p:cNvPr id="182" name="Google Shape;182;p5"/>
            <p:cNvSpPr txBox="1"/>
            <p:nvPr/>
          </p:nvSpPr>
          <p:spPr>
            <a:xfrm>
              <a:off x="1983598" y="3207273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bâtiment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1" name="Google Shape;171;p5"/>
            <p:cNvSpPr txBox="1"/>
            <p:nvPr/>
          </p:nvSpPr>
          <p:spPr>
            <a:xfrm>
              <a:off x="1924748" y="973910"/>
              <a:ext cx="479795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EITHER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2" name="Google Shape;172;p5">
              <a:hlinkClick r:id="" action="ppaction://noaction">
                <a:snd r:embed="rId4" name="26.1.wav"/>
              </a:hlinkClick>
            </p:cNvPr>
            <p:cNvSpPr/>
            <p:nvPr/>
          </p:nvSpPr>
          <p:spPr>
            <a:xfrm>
              <a:off x="1052785" y="1546840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1983598" y="1520013"/>
              <a:ext cx="48809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plage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6805680" y="1500513"/>
              <a:ext cx="453583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bâtiment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5" name="Google Shape;175;p5">
              <a:hlinkClick r:id="" action="ppaction://noaction">
                <a:snd r:embed="rId5" name="26.2.wav"/>
              </a:hlinkClick>
            </p:cNvPr>
            <p:cNvSpPr/>
            <p:nvPr/>
          </p:nvSpPr>
          <p:spPr>
            <a:xfrm>
              <a:off x="1052785" y="2095650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 txBox="1"/>
            <p:nvPr/>
          </p:nvSpPr>
          <p:spPr>
            <a:xfrm>
              <a:off x="1963981" y="2059026"/>
              <a:ext cx="48809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maison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7" name="Google Shape;177;p5"/>
            <p:cNvSpPr txBox="1"/>
            <p:nvPr/>
          </p:nvSpPr>
          <p:spPr>
            <a:xfrm>
              <a:off x="6805680" y="2057860"/>
              <a:ext cx="453583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pont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8" name="Google Shape;178;p5">
              <a:hlinkClick r:id="" action="ppaction://noaction">
                <a:snd r:embed="rId6" name="26.3.wav"/>
              </a:hlinkClick>
            </p:cNvPr>
            <p:cNvSpPr/>
            <p:nvPr/>
          </p:nvSpPr>
          <p:spPr>
            <a:xfrm>
              <a:off x="1052784" y="2673151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1963981" y="2630656"/>
              <a:ext cx="475871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magasin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0" name="Google Shape;180;p5"/>
            <p:cNvSpPr txBox="1"/>
            <p:nvPr/>
          </p:nvSpPr>
          <p:spPr>
            <a:xfrm>
              <a:off x="6825938" y="2639262"/>
              <a:ext cx="451557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école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1" name="Google Shape;181;p5">
              <a:hlinkClick r:id="" action="ppaction://noaction">
                <a:snd r:embed="rId7" name="26.4.wav"/>
              </a:hlinkClick>
            </p:cNvPr>
            <p:cNvSpPr/>
            <p:nvPr/>
          </p:nvSpPr>
          <p:spPr>
            <a:xfrm>
              <a:off x="1052783" y="3228369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 txBox="1"/>
            <p:nvPr/>
          </p:nvSpPr>
          <p:spPr>
            <a:xfrm>
              <a:off x="6825939" y="3212238"/>
              <a:ext cx="44123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poste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4" name="Google Shape;184;p5">
              <a:hlinkClick r:id="" action="ppaction://noaction">
                <a:snd r:embed="rId8" name="26.5.wav"/>
              </a:hlinkClick>
            </p:cNvPr>
            <p:cNvSpPr/>
            <p:nvPr/>
          </p:nvSpPr>
          <p:spPr>
            <a:xfrm>
              <a:off x="1052783" y="3762528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 txBox="1"/>
            <p:nvPr/>
          </p:nvSpPr>
          <p:spPr>
            <a:xfrm>
              <a:off x="1963981" y="3746222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université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6" name="Google Shape;186;p5"/>
            <p:cNvSpPr txBox="1"/>
            <p:nvPr/>
          </p:nvSpPr>
          <p:spPr>
            <a:xfrm>
              <a:off x="6813399" y="3743702"/>
              <a:ext cx="44123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parc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7" name="Google Shape;187;p5">
              <a:hlinkClick r:id="" action="ppaction://noaction">
                <a:snd r:embed="rId9" name="26.6.wav"/>
              </a:hlinkClick>
            </p:cNvPr>
            <p:cNvSpPr/>
            <p:nvPr/>
          </p:nvSpPr>
          <p:spPr>
            <a:xfrm>
              <a:off x="1052783" y="4361088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6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1963981" y="4323490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poste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9" name="Google Shape;189;p5"/>
            <p:cNvSpPr txBox="1"/>
            <p:nvPr/>
          </p:nvSpPr>
          <p:spPr>
            <a:xfrm>
              <a:off x="6825939" y="4338805"/>
              <a:ext cx="451557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magasin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0" name="Google Shape;190;p5">
              <a:hlinkClick r:id="" action="ppaction://noaction">
                <a:snd r:embed="rId10" name="26.7.wav"/>
              </a:hlinkClick>
            </p:cNvPr>
            <p:cNvSpPr/>
            <p:nvPr/>
          </p:nvSpPr>
          <p:spPr>
            <a:xfrm>
              <a:off x="1052783" y="4912430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7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 txBox="1"/>
            <p:nvPr/>
          </p:nvSpPr>
          <p:spPr>
            <a:xfrm>
              <a:off x="1983598" y="4873322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bâtiment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6813399" y="4848142"/>
              <a:ext cx="452811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église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3" name="Google Shape;193;p5">
              <a:hlinkClick r:id="" action="ppaction://noaction">
                <a:snd r:embed="rId11" name="26.8.wav"/>
              </a:hlinkClick>
            </p:cNvPr>
            <p:cNvSpPr/>
            <p:nvPr/>
          </p:nvSpPr>
          <p:spPr>
            <a:xfrm>
              <a:off x="1052783" y="5458367"/>
              <a:ext cx="583765" cy="4529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115076"/>
            </a:solidFill>
            <a:ln w="28575" cap="flat" cmpd="sng">
              <a:solidFill>
                <a:srgbClr val="E3EAF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8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1983598" y="5433580"/>
              <a:ext cx="471948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église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5" name="Google Shape;195;p5"/>
            <p:cNvSpPr txBox="1"/>
            <p:nvPr/>
          </p:nvSpPr>
          <p:spPr>
            <a:xfrm>
              <a:off x="6825939" y="5443245"/>
              <a:ext cx="44123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bâtiment </a:t>
              </a: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0" name="Rounded Rectangle 46">
            <a:extLst>
              <a:ext uri="{FF2B5EF4-FFF2-40B4-BE49-F238E27FC236}">
                <a16:creationId xmlns:a16="http://schemas.microsoft.com/office/drawing/2014/main" id="{2E9269F7-4DBD-4D66-9033-F8D7A9604A95}"/>
              </a:ext>
            </a:extLst>
          </p:cNvPr>
          <p:cNvSpPr/>
          <p:nvPr/>
        </p:nvSpPr>
        <p:spPr>
          <a:xfrm>
            <a:off x="10882536" y="122848"/>
            <a:ext cx="1161402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écouter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1" name="Google Shape;171;p5"/>
          <p:cNvSpPr txBox="1"/>
          <p:nvPr/>
        </p:nvSpPr>
        <p:spPr>
          <a:xfrm>
            <a:off x="6665286" y="1193450"/>
            <a:ext cx="47979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-179826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en-GB" sz="3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Comment </a:t>
            </a:r>
            <a:r>
              <a:rPr lang="en-GB" sz="3200" b="1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est</a:t>
            </a:r>
            <a:r>
              <a:rPr lang="en-GB" sz="32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Nice?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51D611E-8287-4BB0-89C5-C8662A30046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61" y="-408261"/>
            <a:ext cx="1799792" cy="17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ench_template" id="{A584392A-2C27-EF4E-BE7A-23E569A15FEE}" vid="{C5265BCB-6564-944E-94B9-024A124CD2F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3896</Words>
  <Application>Microsoft Office PowerPoint</Application>
  <PresentationFormat>Widescreen</PresentationFormat>
  <Paragraphs>601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Wingdings</vt:lpstr>
      <vt:lpstr>3_Office Theme</vt:lpstr>
      <vt:lpstr>1_Office Theme</vt:lpstr>
      <vt:lpstr>Vocabulary</vt:lpstr>
      <vt:lpstr>Vocabulaire</vt:lpstr>
      <vt:lpstr>Vocabulaire</vt:lpstr>
      <vt:lpstr>Vocabulaire</vt:lpstr>
      <vt:lpstr>Vocabulaire - réponses</vt:lpstr>
      <vt:lpstr>Vocabulaire</vt:lpstr>
      <vt:lpstr>Vocabulaire</vt:lpstr>
      <vt:lpstr>Vocabulaire - réponses</vt:lpstr>
      <vt:lpstr>Comment est Nice?</vt:lpstr>
      <vt:lpstr>Comment est Nice?</vt:lpstr>
      <vt:lpstr>Nice [A]</vt:lpstr>
      <vt:lpstr>Nice [B]</vt:lpstr>
      <vt:lpstr>Paris [A]</vt:lpstr>
      <vt:lpstr>Paris [B]</vt:lpstr>
      <vt:lpstr>Vocabulaire</vt:lpstr>
      <vt:lpstr>Vocabulaire</vt:lpstr>
      <vt:lpstr>Parlez en français! </vt:lpstr>
      <vt:lpstr>Parlez en français!</vt:lpstr>
      <vt:lpstr>Parlez en français! </vt:lpstr>
      <vt:lpstr>Partenaire A Utilise les cartes. Écris les 6 phrases.  </vt:lpstr>
      <vt:lpstr>Partenaire B Utilise les cartes. Écris les 6 phrases.  </vt:lpstr>
      <vt:lpstr>Écris en français 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</dc:title>
  <dc:creator>Jack Peacock</dc:creator>
  <cp:lastModifiedBy>Stephen Owen</cp:lastModifiedBy>
  <cp:revision>12</cp:revision>
  <dcterms:created xsi:type="dcterms:W3CDTF">2020-06-03T13:28:03Z</dcterms:created>
  <dcterms:modified xsi:type="dcterms:W3CDTF">2020-06-05T17:09:45Z</dcterms:modified>
</cp:coreProperties>
</file>