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54"/>
  </p:notesMasterIdLst>
  <p:sldIdLst>
    <p:sldId id="332" r:id="rId4"/>
    <p:sldId id="342" r:id="rId5"/>
    <p:sldId id="599" r:id="rId6"/>
    <p:sldId id="369" r:id="rId7"/>
    <p:sldId id="282" r:id="rId8"/>
    <p:sldId id="306" r:id="rId9"/>
    <p:sldId id="397" r:id="rId10"/>
    <p:sldId id="343" r:id="rId11"/>
    <p:sldId id="346" r:id="rId12"/>
    <p:sldId id="284" r:id="rId13"/>
    <p:sldId id="262" r:id="rId14"/>
    <p:sldId id="287" r:id="rId15"/>
    <p:sldId id="288" r:id="rId16"/>
    <p:sldId id="509" r:id="rId17"/>
    <p:sldId id="289" r:id="rId18"/>
    <p:sldId id="290" r:id="rId19"/>
    <p:sldId id="291" r:id="rId20"/>
    <p:sldId id="292" r:id="rId21"/>
    <p:sldId id="293" r:id="rId22"/>
    <p:sldId id="294" r:id="rId23"/>
    <p:sldId id="295" r:id="rId24"/>
    <p:sldId id="296" r:id="rId25"/>
    <p:sldId id="263" r:id="rId26"/>
    <p:sldId id="317" r:id="rId27"/>
    <p:sldId id="340" r:id="rId28"/>
    <p:sldId id="344" r:id="rId29"/>
    <p:sldId id="345" r:id="rId30"/>
    <p:sldId id="370" r:id="rId31"/>
    <p:sldId id="283" r:id="rId32"/>
    <p:sldId id="307" r:id="rId33"/>
    <p:sldId id="398" r:id="rId34"/>
    <p:sldId id="351" r:id="rId35"/>
    <p:sldId id="507" r:id="rId36"/>
    <p:sldId id="508" r:id="rId37"/>
    <p:sldId id="348" r:id="rId38"/>
    <p:sldId id="506" r:id="rId39"/>
    <p:sldId id="502" r:id="rId40"/>
    <p:sldId id="597" r:id="rId41"/>
    <p:sldId id="598" r:id="rId42"/>
    <p:sldId id="595" r:id="rId43"/>
    <p:sldId id="596" r:id="rId44"/>
    <p:sldId id="316" r:id="rId45"/>
    <p:sldId id="314" r:id="rId46"/>
    <p:sldId id="352" r:id="rId47"/>
    <p:sldId id="313" r:id="rId48"/>
    <p:sldId id="318" r:id="rId49"/>
    <p:sldId id="319" r:id="rId50"/>
    <p:sldId id="320" r:id="rId51"/>
    <p:sldId id="447" r:id="rId52"/>
    <p:sldId id="32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Marsden" initials="EM" lastIdx="1" clrIdx="0">
    <p:extLst>
      <p:ext uri="{19B8F6BF-5375-455C-9EA6-DF929625EA0E}">
        <p15:presenceInfo xmlns:p15="http://schemas.microsoft.com/office/powerpoint/2012/main" userId="Emma Marsden" providerId="None"/>
      </p:ext>
    </p:extLst>
  </p:cmAuthor>
  <p:cmAuthor id="2" name="Stephen Owen" initials="SO" lastIdx="1" clrIdx="1">
    <p:extLst>
      <p:ext uri="{19B8F6BF-5375-455C-9EA6-DF929625EA0E}">
        <p15:presenceInfo xmlns:p15="http://schemas.microsoft.com/office/powerpoint/2012/main" userId="Stephen Owen" providerId="None"/>
      </p:ext>
    </p:extLst>
  </p:cmAuthor>
  <p:cmAuthor id="3" name="Natalie Finlayson" initials="NF" lastIdx="10" clrIdx="2">
    <p:extLst>
      <p:ext uri="{19B8F6BF-5375-455C-9EA6-DF929625EA0E}">
        <p15:presenceInfo xmlns:p15="http://schemas.microsoft.com/office/powerpoint/2012/main" userId="S::Natalie.Finlayson@glasgow.ac.uk::fffa9436-0c20-47f6-a103-b85039ead7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115076"/>
    <a:srgbClr val="115177"/>
    <a:srgbClr val="E3EAFD"/>
    <a:srgbClr val="FFFF99"/>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92" autoAdjust="0"/>
    <p:restoredTop sz="77520" autoAdjust="0"/>
  </p:normalViewPr>
  <p:slideViewPr>
    <p:cSldViewPr snapToGrid="0">
      <p:cViewPr varScale="1">
        <p:scale>
          <a:sx n="85" d="100"/>
          <a:sy n="85" d="100"/>
        </p:scale>
        <p:origin x="1188" y="78"/>
      </p:cViewPr>
      <p:guideLst/>
    </p:cSldViewPr>
  </p:slideViewPr>
  <p:outlineViewPr>
    <p:cViewPr>
      <p:scale>
        <a:sx n="33" d="100"/>
        <a:sy n="33" d="100"/>
      </p:scale>
      <p:origin x="0" y="-6036"/>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28/07/2021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t>
            </a:r>
            <a:r>
              <a:rPr lang="en-GB" b="1" dirty="0" err="1"/>
              <a:t>ch</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faire with equivalents in English other than 'do/make'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7.1.2.2 (introduce) </a:t>
            </a:r>
            <a:r>
              <a:rPr lang="fr-FR" dirty="0">
                <a:solidFill>
                  <a:srgbClr val="000000"/>
                </a:solidFill>
                <a:latin typeface="Century Gothic" panose="020B0502020202020204" pitchFamily="34" charset="0"/>
              </a:rPr>
              <a:t>bateau [1287], magasin [1736], numéro [766], promenade [&gt;5000], question [144], réponse [456], visite [1072], voyage [904], beau [393], mauvais [274], de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 en</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[7], Paris [n/a], Londres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acteur [1152], actrice [1152], anglais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[784], fille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[629], français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[251], garçon [1599], médecin [827], mot [220], personne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[84], phrase [2074], le [1], la [1], les [1], en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[7]</a:t>
            </a:r>
            <a:endParaRPr lang="fr-FR"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(revisit) </a:t>
            </a:r>
            <a:r>
              <a:rPr lang="fr-FR" dirty="0"/>
              <a:t>être [5], es [5], suis [5], lire [278], écrire [382], écouter [429], parler [429], je [22], tu [112], anglais</a:t>
            </a:r>
            <a:r>
              <a:rPr lang="fr-FR" baseline="30000" dirty="0"/>
              <a:t>1</a:t>
            </a:r>
            <a:r>
              <a:rPr lang="fr-FR" dirty="0"/>
              <a:t> [784], anglaise</a:t>
            </a:r>
            <a:r>
              <a:rPr lang="fr-FR" baseline="30000" dirty="0"/>
              <a:t>1</a:t>
            </a:r>
            <a:r>
              <a:rPr lang="fr-FR" dirty="0"/>
              <a:t> [784], français</a:t>
            </a:r>
            <a:r>
              <a:rPr lang="fr-FR" baseline="30000" dirty="0"/>
              <a:t>1</a:t>
            </a:r>
            <a:r>
              <a:rPr lang="fr-FR" dirty="0"/>
              <a:t> [251], française</a:t>
            </a:r>
            <a:r>
              <a:rPr lang="fr-FR" baseline="30000" dirty="0"/>
              <a:t>1</a:t>
            </a:r>
            <a:r>
              <a:rPr lang="fr-FR" dirty="0"/>
              <a:t> [251], grand</a:t>
            </a:r>
            <a:r>
              <a:rPr lang="fr-FR" baseline="30000" dirty="0"/>
              <a:t>1</a:t>
            </a:r>
            <a:r>
              <a:rPr lang="fr-FR" dirty="0"/>
              <a:t> [59], petit</a:t>
            </a:r>
            <a:r>
              <a:rPr lang="fr-FR" baseline="30000" dirty="0"/>
              <a:t>1</a:t>
            </a:r>
            <a:r>
              <a:rPr lang="fr-FR" dirty="0"/>
              <a:t> [138], grande</a:t>
            </a:r>
            <a:r>
              <a:rPr lang="fr-FR" baseline="30000" dirty="0"/>
              <a:t>1</a:t>
            </a:r>
            <a:r>
              <a:rPr lang="fr-FR" dirty="0"/>
              <a:t> [59], petite</a:t>
            </a:r>
            <a:r>
              <a:rPr lang="fr-FR" baseline="30000" dirty="0"/>
              <a:t>1</a:t>
            </a:r>
            <a:r>
              <a:rPr lang="fr-FR" dirty="0"/>
              <a:t> [138], et [6], au revoir [1274], bonjour [1972]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838010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recap singular persons of the verb </a:t>
            </a:r>
            <a:r>
              <a:rPr lang="en-US" b="0" i="0" dirty="0"/>
              <a:t>‘faire’.</a:t>
            </a:r>
          </a:p>
          <a:p>
            <a:endParaRPr lang="en-US" b="1" dirty="0"/>
          </a:p>
          <a:p>
            <a:r>
              <a:rPr lang="en-US" b="1" dirty="0"/>
              <a:t>Procedure:</a:t>
            </a:r>
          </a:p>
          <a:p>
            <a:r>
              <a:rPr lang="en-US" b="0" dirty="0"/>
              <a:t>1.Read</a:t>
            </a:r>
            <a:r>
              <a:rPr lang="en-US" b="0" baseline="0" dirty="0"/>
              <a:t> through the explanation</a:t>
            </a:r>
            <a:endParaRPr lang="en-US" b="0" dirty="0"/>
          </a:p>
          <a:p>
            <a:r>
              <a:rPr lang="en-US" b="0" dirty="0"/>
              <a:t>2.Highlight </a:t>
            </a:r>
            <a:r>
              <a:rPr lang="en-GB" baseline="0" dirty="0"/>
              <a:t>the spelling difference in the third person singular form</a:t>
            </a:r>
          </a:p>
          <a:p>
            <a:endParaRPr lang="en-US" b="0"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305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5 minutes</a:t>
            </a:r>
            <a:endParaRPr lang="en-GB"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revise the previously-presented, prototypical meanings of ‘</a:t>
            </a:r>
            <a:r>
              <a:rPr lang="en-GB" i="0" baseline="0" dirty="0"/>
              <a:t>faire’</a:t>
            </a:r>
            <a:r>
              <a:rPr lang="en-GB" i="1" baseline="0" dirty="0"/>
              <a:t> (</a:t>
            </a:r>
            <a:r>
              <a:rPr lang="en-GB" i="0" baseline="0" dirty="0"/>
              <a:t>as equivalents of ‘do’ and ‘make’</a:t>
            </a:r>
            <a:r>
              <a:rPr lang="en-GB" i="1" baseline="0" dirty="0"/>
              <a:t>)</a:t>
            </a:r>
            <a:r>
              <a:rPr lang="en-GB" i="0" baseline="0" dirty="0"/>
              <a:t>, before introducing some alternative uses.</a:t>
            </a:r>
            <a:endParaRPr lang="en-GB" dirty="0"/>
          </a:p>
          <a:p>
            <a:endParaRPr lang="en-GB" dirty="0"/>
          </a:p>
          <a:p>
            <a:r>
              <a:rPr lang="en-GB" b="1" dirty="0"/>
              <a:t>Procedure:</a:t>
            </a:r>
            <a:endParaRPr lang="en-GB" b="0" dirty="0"/>
          </a:p>
          <a:p>
            <a:r>
              <a:rPr lang="en-GB" b="0" baseline="0" dirty="0"/>
              <a:t>1. Students complete the words in written modality.</a:t>
            </a:r>
          </a:p>
          <a:p>
            <a:r>
              <a:rPr lang="en-GB" b="0" baseline="0" dirty="0"/>
              <a:t>2. Elicit translations into English to clarify the activity and in each instance whether </a:t>
            </a:r>
            <a:r>
              <a:rPr lang="en-GB" b="0" i="0" baseline="0" dirty="0"/>
              <a:t>‘faire’ </a:t>
            </a:r>
            <a:r>
              <a:rPr lang="en-GB" b="0" baseline="0" dirty="0"/>
              <a:t>is translated as ‘do’ or ‘make’</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4154239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 some </a:t>
            </a:r>
            <a:r>
              <a:rPr lang="en-GB" b="0" dirty="0"/>
              <a:t>alternative meanings of </a:t>
            </a:r>
            <a:r>
              <a:rPr lang="en-GB" b="0" i="0" dirty="0"/>
              <a:t>‘faire’. </a:t>
            </a:r>
            <a:endParaRPr lang="en-US" b="0" i="0" dirty="0"/>
          </a:p>
          <a:p>
            <a:endParaRPr lang="en-US" b="1" dirty="0"/>
          </a:p>
          <a:p>
            <a:r>
              <a:rPr lang="en-US" b="1" dirty="0"/>
              <a:t>Procedure:</a:t>
            </a:r>
          </a:p>
          <a:p>
            <a:r>
              <a:rPr lang="en-US" b="0" dirty="0"/>
              <a:t>1. Click</a:t>
            </a:r>
            <a:r>
              <a:rPr lang="en-US" b="0" baseline="0" dirty="0"/>
              <a:t> to bring up the French followed by the translation in English.</a:t>
            </a:r>
            <a:endParaRPr lang="en-US" b="0" dirty="0"/>
          </a:p>
          <a:p>
            <a:r>
              <a:rPr lang="en-US" b="0" dirty="0"/>
              <a:t>2. </a:t>
            </a:r>
            <a:r>
              <a:rPr lang="en-GB" dirty="0"/>
              <a:t>Point out that the verb can variously be rendered as </a:t>
            </a:r>
            <a:r>
              <a:rPr lang="en-GB" baseline="0" dirty="0"/>
              <a:t>‘go (on/for)’ and ‘be’ across these examples, the verb ‘faire’ in French covering all of these different meanings in these common collocations. </a:t>
            </a:r>
            <a:endParaRPr lang="en-US" b="0" dirty="0"/>
          </a:p>
          <a:p>
            <a:endParaRPr lang="en-GB" dirty="0"/>
          </a:p>
          <a:p>
            <a:r>
              <a:rPr lang="en-GB" b="1" baseline="0" dirty="0"/>
              <a:t>Note: </a:t>
            </a:r>
            <a:r>
              <a:rPr lang="en-GB" baseline="0" dirty="0"/>
              <a:t>The weather terms are covered with the infinitive for now, as they can of course be encountered in this form in natural language: e.g., ‘</a:t>
            </a:r>
            <a:r>
              <a:rPr lang="en-GB" baseline="0" dirty="0" err="1"/>
              <a:t>il</a:t>
            </a:r>
            <a:r>
              <a:rPr lang="en-GB" baseline="0" dirty="0"/>
              <a:t> </a:t>
            </a:r>
            <a:r>
              <a:rPr lang="en-GB" baseline="0" dirty="0" err="1"/>
              <a:t>va</a:t>
            </a:r>
            <a:r>
              <a:rPr lang="en-GB" baseline="0" dirty="0"/>
              <a:t> faire beau’. The impersonal use of ‘faire’ in these expressions will be discussed later.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856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embed</a:t>
            </a:r>
            <a:r>
              <a:rPr lang="en-US" b="0" baseline="0" dirty="0"/>
              <a:t> correct pronunciation of the newly learnt expressions with </a:t>
            </a:r>
            <a:r>
              <a:rPr lang="en-US" b="0" i="0" baseline="0" dirty="0"/>
              <a:t>‘faire’ and promote recall of meanings in English.</a:t>
            </a:r>
            <a:endParaRPr lang="en-US" b="0" i="0" dirty="0"/>
          </a:p>
          <a:p>
            <a:endParaRPr lang="en-US" b="1" dirty="0"/>
          </a:p>
          <a:p>
            <a:r>
              <a:rPr lang="en-US" b="1" dirty="0"/>
              <a:t>Procedure:</a:t>
            </a:r>
          </a:p>
          <a:p>
            <a:r>
              <a:rPr lang="en-US" b="0" dirty="0"/>
              <a:t>1. Present</a:t>
            </a:r>
            <a:r>
              <a:rPr lang="en-US" b="0" baseline="0" dirty="0"/>
              <a:t> the image and model the pronunciation, asking students to listen and repeat.</a:t>
            </a:r>
            <a:endParaRPr lang="en-US" b="0" dirty="0"/>
          </a:p>
          <a:p>
            <a:r>
              <a:rPr lang="en-US" b="0" dirty="0"/>
              <a:t>2. Click</a:t>
            </a:r>
            <a:r>
              <a:rPr lang="en-US" b="0" baseline="0" dirty="0"/>
              <a:t> to bring up the French.</a:t>
            </a:r>
          </a:p>
          <a:p>
            <a:r>
              <a:rPr lang="en-US" b="0" baseline="0" dirty="0"/>
              <a:t>3. Elicit meanings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3060938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C2FA930-DA35-467F-9242-B3AAD6AE2A27}"/>
              </a:ext>
            </a:extLst>
          </p:cNvPr>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 the French words for ‘London’ and ‘Paris’</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see and hear the French names of the cities. </a:t>
            </a:r>
            <a:r>
              <a:rPr lang="fr-FR" b="1" baseline="0" noProof="0" dirty="0"/>
              <a:t>[audio </a:t>
            </a:r>
            <a:r>
              <a:rPr lang="fr-FR" b="1" baseline="0" noProof="0" dirty="0" err="1"/>
              <a:t>missing</a:t>
            </a:r>
            <a:r>
              <a:rPr lang="fr-FR" b="1" baseline="0" noProof="0" dirty="0"/>
              <a:t> – </a:t>
            </a:r>
            <a:r>
              <a:rPr lang="fr-FR" b="1" baseline="0" noProof="0" dirty="0" err="1"/>
              <a:t>recording</a:t>
            </a:r>
            <a:r>
              <a:rPr lang="fr-FR" b="1" baseline="0" noProof="0" dirty="0"/>
              <a:t> in </a:t>
            </a:r>
            <a:r>
              <a:rPr lang="fr-FR" b="1" baseline="0" noProof="0" dirty="0" err="1"/>
              <a:t>progress</a:t>
            </a:r>
            <a:r>
              <a:rPr lang="fr-FR" b="1" baseline="0" noProof="0" dirty="0"/>
              <a:t>]</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alternate between saying the English and French city names as many times as necessary.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the constructions with ‘de’.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repeat.</a:t>
            </a:r>
          </a:p>
          <a:p>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r>
              <a:rPr lang="en-US" b="1" baseline="0" dirty="0"/>
              <a:t> for the next 7 slides</a:t>
            </a:r>
            <a:endParaRPr lang="en-US" b="1" dirty="0"/>
          </a:p>
          <a:p>
            <a:endParaRPr lang="en-US" b="1" dirty="0"/>
          </a:p>
          <a:p>
            <a:r>
              <a:rPr lang="en-US" b="1" dirty="0"/>
              <a:t>Aim: </a:t>
            </a:r>
            <a:r>
              <a:rPr lang="en-US" b="0" dirty="0"/>
              <a:t>to promote</a:t>
            </a:r>
            <a:r>
              <a:rPr lang="en-US" b="0" baseline="0" dirty="0"/>
              <a:t> oral recall of the newly learnt expressions with ‘faire’.</a:t>
            </a:r>
            <a:endParaRPr lang="en-US" b="0" dirty="0"/>
          </a:p>
          <a:p>
            <a:endParaRPr lang="en-US" b="1" dirty="0"/>
          </a:p>
          <a:p>
            <a:r>
              <a:rPr lang="en-US" b="1" dirty="0"/>
              <a:t>Procedure:</a:t>
            </a:r>
          </a:p>
          <a:p>
            <a:r>
              <a:rPr lang="en-US" b="0" dirty="0"/>
              <a:t>1. </a:t>
            </a:r>
            <a:r>
              <a:rPr lang="en-GB" b="0" baseline="0" dirty="0"/>
              <a:t>S</a:t>
            </a:r>
            <a:r>
              <a:rPr lang="en-GB" baseline="0" dirty="0"/>
              <a:t>lowly reveal the image of one of the items of vocabulary just introduced one click at a time.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Challenge students </a:t>
            </a:r>
            <a:r>
              <a:rPr lang="en-GB" baseline="0" dirty="0"/>
              <a:t>to guess the item (in French) at the earliest opportunity, gaining more ‘points’, for example, the earlier they do so.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Refer to the notes for </a:t>
            </a:r>
            <a:r>
              <a:rPr lang="en-GB" dirty="0"/>
              <a:t>the vocabulary item sought, e.g. (for this</a:t>
            </a:r>
            <a:r>
              <a:rPr lang="en-GB" baseline="0" dirty="0"/>
              <a:t> slide):</a:t>
            </a:r>
          </a:p>
          <a:p>
            <a:r>
              <a:rPr lang="en-GB" dirty="0"/>
              <a:t>faire </a:t>
            </a:r>
            <a:r>
              <a:rPr lang="en-GB" dirty="0" err="1"/>
              <a:t>une</a:t>
            </a:r>
            <a:r>
              <a:rPr lang="en-GB" dirty="0"/>
              <a:t> </a:t>
            </a:r>
            <a:r>
              <a:rPr lang="en-GB" dirty="0" err="1"/>
              <a:t>visite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194968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faire un voyage.</a:t>
            </a:r>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499745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faire</a:t>
            </a:r>
            <a:r>
              <a:rPr lang="en-GB" baseline="0" dirty="0"/>
              <a:t> </a:t>
            </a:r>
            <a:r>
              <a:rPr lang="en-GB" baseline="0" dirty="0" err="1"/>
              <a:t>une</a:t>
            </a:r>
            <a:r>
              <a:rPr lang="en-GB" baseline="0" dirty="0"/>
              <a:t> promenade.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70420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faire beau.</a:t>
            </a:r>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191622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faire </a:t>
            </a:r>
            <a:r>
              <a:rPr lang="en-GB" dirty="0" err="1"/>
              <a:t>mauvais</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248349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chercher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looking for something everywhere. </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err="1"/>
              <a:t>chercher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chercher</a:t>
            </a:r>
            <a:r>
              <a:rPr lang="en-GB" b="1" baseline="0" dirty="0"/>
              <a:t> </a:t>
            </a:r>
            <a:r>
              <a:rPr lang="en-GB" baseline="0" dirty="0"/>
              <a:t>[336].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9557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faire</a:t>
            </a:r>
            <a:r>
              <a:rPr lang="en-GB" baseline="0" dirty="0"/>
              <a:t> </a:t>
            </a:r>
            <a:r>
              <a:rPr lang="en-GB" baseline="0" dirty="0" err="1"/>
              <a:t>une</a:t>
            </a:r>
            <a:r>
              <a:rPr lang="en-GB" baseline="0" dirty="0"/>
              <a:t> promenade </a:t>
            </a:r>
            <a:r>
              <a:rPr lang="en-GB" baseline="0" dirty="0" err="1"/>
              <a:t>en</a:t>
            </a:r>
            <a:r>
              <a:rPr lang="en-GB" baseline="0" dirty="0"/>
              <a:t> bateau.</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3582507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faire les </a:t>
            </a:r>
            <a:r>
              <a:rPr lang="en-GB" dirty="0" err="1"/>
              <a:t>magasins</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429903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explain</a:t>
            </a:r>
            <a:r>
              <a:rPr lang="en-US" b="0" baseline="0" dirty="0"/>
              <a:t> </a:t>
            </a:r>
            <a:r>
              <a:rPr lang="en-GB" b="0" baseline="0" dirty="0"/>
              <a:t>t</a:t>
            </a:r>
            <a:r>
              <a:rPr lang="en-GB" dirty="0"/>
              <a:t>he impersonal use of </a:t>
            </a:r>
            <a:r>
              <a:rPr lang="en-GB" i="0" dirty="0"/>
              <a:t>‘faire’ </a:t>
            </a:r>
            <a:r>
              <a:rPr lang="en-GB" dirty="0"/>
              <a:t>in weather</a:t>
            </a:r>
            <a:r>
              <a:rPr lang="en-GB" baseline="0" dirty="0"/>
              <a:t> expressions. </a:t>
            </a:r>
            <a:endParaRPr lang="en-US" b="1" dirty="0"/>
          </a:p>
          <a:p>
            <a:endParaRPr lang="en-US" b="1" dirty="0"/>
          </a:p>
          <a:p>
            <a:r>
              <a:rPr lang="en-US" b="1" dirty="0"/>
              <a:t>Procedure:</a:t>
            </a:r>
          </a:p>
          <a:p>
            <a:r>
              <a:rPr lang="en-US" b="0" dirty="0"/>
              <a:t>1. Click to bring up the explanation.</a:t>
            </a:r>
            <a:r>
              <a:rPr lang="en-US" b="0" baseline="0" dirty="0"/>
              <a:t> </a:t>
            </a:r>
            <a:endParaRPr lang="en-US" b="0"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706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recognition</a:t>
            </a:r>
            <a:r>
              <a:rPr lang="en-US" b="0" baseline="0" dirty="0"/>
              <a:t> of the newly learnt expressions with </a:t>
            </a:r>
            <a:r>
              <a:rPr lang="en-US" b="0" i="0" baseline="0" dirty="0"/>
              <a:t>‘faire’ </a:t>
            </a:r>
            <a:r>
              <a:rPr lang="en-US" b="0" baseline="0" dirty="0"/>
              <a:t>in the oral modality.</a:t>
            </a:r>
            <a:endParaRPr lang="en-US" b="0" dirty="0"/>
          </a:p>
          <a:p>
            <a:endParaRPr lang="en-US" b="1" dirty="0"/>
          </a:p>
          <a:p>
            <a:r>
              <a:rPr lang="en-US" b="1" dirty="0"/>
              <a:t>Procedure:</a:t>
            </a:r>
          </a:p>
          <a:p>
            <a:pPr marL="228600" indent="-228600">
              <a:buAutoNum type="arabicPeriod"/>
            </a:pPr>
            <a:r>
              <a:rPr lang="en-US" b="0" dirty="0"/>
              <a:t>Click on the number trigger to play the audio.</a:t>
            </a:r>
          </a:p>
          <a:p>
            <a:pPr marL="228600" indent="-228600">
              <a:buAutoNum type="arabicPeriod"/>
            </a:pPr>
            <a:r>
              <a:rPr lang="en-US" b="0" dirty="0"/>
              <a:t>Students </a:t>
            </a:r>
            <a:r>
              <a:rPr lang="en-GB" b="0" baseline="0" dirty="0"/>
              <a:t>write in the number next to the correct image.</a:t>
            </a:r>
            <a:endParaRPr lang="en-US" b="0" baseline="0" dirty="0"/>
          </a:p>
          <a:p>
            <a:pPr marL="228600" indent="-228600">
              <a:buAutoNum type="arabicPeriod"/>
            </a:pPr>
            <a:r>
              <a:rPr lang="en-US" b="0" dirty="0"/>
              <a:t>See</a:t>
            </a:r>
            <a:r>
              <a:rPr lang="en-US" b="0" baseline="0" dirty="0"/>
              <a:t> the next slide for the answers. </a:t>
            </a:r>
            <a:endParaRPr lang="en-GB" b="1" dirty="0"/>
          </a:p>
          <a:p>
            <a:endParaRPr lang="en-GB" b="1" dirty="0"/>
          </a:p>
          <a:p>
            <a:r>
              <a:rPr lang="en-GB" b="1" dirty="0"/>
              <a:t>Transcript:</a:t>
            </a:r>
          </a:p>
          <a:p>
            <a:pPr marL="228600" indent="-228600">
              <a:buAutoNum type="arabicPeriod"/>
            </a:pPr>
            <a:r>
              <a:rPr lang="fr-FR" b="0" noProof="0" dirty="0"/>
              <a:t>Je fais les magasins.</a:t>
            </a:r>
          </a:p>
          <a:p>
            <a:pPr marL="228600" indent="-228600">
              <a:buAutoNum type="arabicPeriod"/>
            </a:pPr>
            <a:r>
              <a:rPr lang="fr-FR" b="0" noProof="0" dirty="0"/>
              <a:t>Elle fait le ménage.</a:t>
            </a:r>
          </a:p>
          <a:p>
            <a:pPr marL="228600" indent="-228600">
              <a:buAutoNum type="arabicPeriod"/>
            </a:pPr>
            <a:r>
              <a:rPr lang="fr-FR" b="0" noProof="0" dirty="0"/>
              <a:t>Je fais un voyage.</a:t>
            </a:r>
          </a:p>
          <a:p>
            <a:pPr marL="228600" indent="-228600">
              <a:buAutoNum type="arabicPeriod"/>
            </a:pPr>
            <a:r>
              <a:rPr lang="fr-FR" b="0" noProof="0" dirty="0"/>
              <a:t>Il fait une promenade.</a:t>
            </a:r>
            <a:endParaRPr lang="fr-FR" b="0" baseline="0" noProof="0" dirty="0"/>
          </a:p>
          <a:p>
            <a:pPr marL="228600" indent="-228600">
              <a:buAutoNum type="arabicPeriod"/>
            </a:pPr>
            <a:r>
              <a:rPr lang="fr-FR" b="0" baseline="0" noProof="0" dirty="0"/>
              <a:t>Il fait mauvais.</a:t>
            </a:r>
          </a:p>
          <a:p>
            <a:pPr marL="228600" indent="-228600">
              <a:buAutoNum type="arabicPeriod"/>
            </a:pPr>
            <a:r>
              <a:rPr lang="fr-FR" b="0" baseline="0" noProof="0" dirty="0"/>
              <a:t>Il fait beau.</a:t>
            </a:r>
          </a:p>
          <a:p>
            <a:pPr marL="228600" indent="-228600">
              <a:buAutoNum type="arabicPeriod"/>
            </a:pPr>
            <a:r>
              <a:rPr lang="fr-FR" b="0" baseline="0" noProof="0" dirty="0"/>
              <a:t>Elle fait une visite de Londres.</a:t>
            </a:r>
          </a:p>
          <a:p>
            <a:pPr marL="228600" indent="-228600">
              <a:buAutoNum type="arabicPeriod"/>
            </a:pPr>
            <a:r>
              <a:rPr lang="fr-FR" b="0" baseline="0" noProof="0" dirty="0"/>
              <a:t>Elle fait une promenade en bateau.</a:t>
            </a:r>
          </a:p>
          <a:p>
            <a:pPr marL="228600" indent="-228600">
              <a:buAutoNum type="arabicParenR"/>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581669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 </a:t>
            </a:r>
            <a:r>
              <a:rPr lang="en-US" b="0" dirty="0" err="1"/>
              <a:t>practise</a:t>
            </a:r>
            <a:r>
              <a:rPr lang="en-US" b="0" dirty="0"/>
              <a:t> written</a:t>
            </a:r>
            <a:r>
              <a:rPr lang="en-US" b="0" baseline="0" dirty="0"/>
              <a:t> production of the newly learnt expressions with </a:t>
            </a:r>
            <a:r>
              <a:rPr lang="en-US" b="0" i="0" baseline="0" dirty="0"/>
              <a:t>‘faire’ and singular persons of the verb ‘faire’. </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Reveal</a:t>
            </a:r>
            <a:r>
              <a:rPr lang="en-US" b="0" baseline="0" dirty="0"/>
              <a:t> the answers on a mouse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Tell students they are now going to write what they heard.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Play the audio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a:t>
            </a:r>
            <a:r>
              <a:rPr lang="en-GB" b="0" baseline="0" dirty="0"/>
              <a:t> reconstruct the sentence as heard in the 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Ask student to then create a similar sentence which could fit the picture. They could do either of these first orally, then in writing (i.e. transcribe or adapt what they hear).</a:t>
            </a:r>
          </a:p>
          <a:p>
            <a:endParaRPr lang="en-GB" b="1" dirty="0"/>
          </a:p>
          <a:p>
            <a:pPr marL="0" indent="0">
              <a:buNone/>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2510886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[ç/c]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[faire with equivalents in English other than 'do/make'</a:t>
            </a:r>
            <a:r>
              <a:rPr lang="en-GB" sz="1200" b="1" i="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7.1.2.2 (introduce) </a:t>
            </a:r>
            <a:r>
              <a:rPr lang="fr-FR" dirty="0">
                <a:solidFill>
                  <a:srgbClr val="000000"/>
                </a:solidFill>
                <a:latin typeface="Century Gothic" panose="020B0502020202020204" pitchFamily="34" charset="0"/>
              </a:rPr>
              <a:t>bateau [1287], magasin [1736], numéro [766], promenade [&gt;5000], question [144], réponse [456], visite [1072], voyage [904], beau [393], mauvais [274], de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 en</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[7], Paris [n/a], Londres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acteur [1152], actrice [1152], anglais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[784], fille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[629], français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[251], garçon [1599], médecin [827], mot [220], personne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[84], phrase [2074], le [1], la [1], les [1], en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[7]</a:t>
            </a:r>
            <a:endParaRPr lang="fr-FR"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(revisit) </a:t>
            </a:r>
            <a:r>
              <a:rPr lang="fr-FR" dirty="0"/>
              <a:t>être [5], es [5], suis [5], lire [278], écrire [382], écouter [429], parler [429], je [22], tu [112], anglais</a:t>
            </a:r>
            <a:r>
              <a:rPr lang="fr-FR" baseline="30000" dirty="0"/>
              <a:t>1</a:t>
            </a:r>
            <a:r>
              <a:rPr lang="fr-FR" dirty="0"/>
              <a:t> [784], anglaise</a:t>
            </a:r>
            <a:r>
              <a:rPr lang="fr-FR" baseline="30000" dirty="0"/>
              <a:t>1</a:t>
            </a:r>
            <a:r>
              <a:rPr lang="fr-FR" dirty="0"/>
              <a:t> [784], français</a:t>
            </a:r>
            <a:r>
              <a:rPr lang="fr-FR" baseline="30000" dirty="0"/>
              <a:t>1</a:t>
            </a:r>
            <a:r>
              <a:rPr lang="fr-FR" dirty="0"/>
              <a:t> [251], française</a:t>
            </a:r>
            <a:r>
              <a:rPr lang="fr-FR" baseline="30000" dirty="0"/>
              <a:t>1</a:t>
            </a:r>
            <a:r>
              <a:rPr lang="fr-FR" dirty="0"/>
              <a:t> [251], grand</a:t>
            </a:r>
            <a:r>
              <a:rPr lang="fr-FR" baseline="30000" dirty="0"/>
              <a:t>1</a:t>
            </a:r>
            <a:r>
              <a:rPr lang="fr-FR" dirty="0"/>
              <a:t> [59], petit</a:t>
            </a:r>
            <a:r>
              <a:rPr lang="fr-FR" baseline="30000" dirty="0"/>
              <a:t>1</a:t>
            </a:r>
            <a:r>
              <a:rPr lang="fr-FR" dirty="0"/>
              <a:t> [138], grande</a:t>
            </a:r>
            <a:r>
              <a:rPr lang="fr-FR" baseline="30000" dirty="0"/>
              <a:t>1</a:t>
            </a:r>
            <a:r>
              <a:rPr lang="fr-FR" dirty="0"/>
              <a:t> [59], petite</a:t>
            </a:r>
            <a:r>
              <a:rPr lang="fr-FR" baseline="30000" dirty="0"/>
              <a:t>1</a:t>
            </a:r>
            <a:r>
              <a:rPr lang="fr-FR" dirty="0"/>
              <a:t> [138], et [6], au revoir [1274], bonjour [1972]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12868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0" dirty="0"/>
              <a:t>sound first, on its own. Students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6354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34625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21406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a:t>cinq</a:t>
            </a:r>
            <a:r>
              <a:rPr lang="en-GB" baseline="0" dirty="0"/>
              <a:t> [288];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829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82640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64602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90948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three slides.</a:t>
            </a:r>
            <a:endParaRPr lang="en-US" b="1" dirty="0"/>
          </a:p>
          <a:p>
            <a:endParaRPr lang="en-US" b="1" dirty="0"/>
          </a:p>
          <a:p>
            <a:r>
              <a:rPr lang="en-US" b="1" dirty="0"/>
              <a:t>Aim: </a:t>
            </a:r>
            <a:r>
              <a:rPr lang="en-US" b="0" dirty="0" err="1"/>
              <a:t>automatisation</a:t>
            </a:r>
            <a:r>
              <a:rPr lang="en-US" b="0" dirty="0"/>
              <a:t> of oral production of</a:t>
            </a:r>
            <a:r>
              <a:rPr lang="en-US" b="0" baseline="0" dirty="0"/>
              <a:t> SSCs soft [c] and [ç] at word level.</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Tell students that they are going to take turns to say all the words within a given time, building up speed. They call in any order they like</a:t>
            </a:r>
            <a:r>
              <a:rPr lang="en-GB" sz="1200" kern="1200" baseline="0" dirty="0">
                <a:solidFill>
                  <a:schemeClr val="tx1"/>
                </a:solidFill>
                <a:effectLst/>
                <a:latin typeface="+mn-lt"/>
                <a:ea typeface="+mn-ea"/>
                <a:cs typeface="+mn-cs"/>
              </a:rPr>
              <a:t> but </a:t>
            </a:r>
            <a:r>
              <a:rPr lang="en-GB" sz="1200" kern="1200" dirty="0">
                <a:solidFill>
                  <a:schemeClr val="tx1"/>
                </a:solidFill>
                <a:effectLst/>
                <a:latin typeface="+mn-lt"/>
                <a:ea typeface="+mn-ea"/>
                <a:cs typeface="+mn-cs"/>
              </a:rPr>
              <a:t>are not allowed to repeat the one they said in their last turn.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Click on début</a:t>
            </a:r>
            <a:r>
              <a:rPr lang="en-GB" sz="1200" kern="1200" baseline="0" dirty="0">
                <a:solidFill>
                  <a:schemeClr val="tx1"/>
                </a:solidFill>
                <a:effectLst/>
                <a:latin typeface="+mn-lt"/>
                <a:ea typeface="+mn-ea"/>
                <a:cs typeface="+mn-cs"/>
              </a:rPr>
              <a:t> to start the timer on the screen.</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 listening students checks that the speaking student does not produce a hard [c]. If they do, they must repeat the words correctly three times.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Students swap roles. Restart the timer.</a:t>
            </a:r>
            <a:endParaRPr lang="en-US" sz="1200" b="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kern="1200" dirty="0">
                <a:solidFill>
                  <a:schemeClr val="tx1"/>
                </a:solidFill>
                <a:effectLst/>
                <a:latin typeface="+mn-lt"/>
                <a:ea typeface="+mn-ea"/>
                <a:cs typeface="+mn-cs"/>
              </a:rPr>
              <a:t>Click to check pronunciation of the words. </a:t>
            </a:r>
            <a:r>
              <a:rPr lang="fr-FR" b="1" baseline="0" noProof="0" dirty="0"/>
              <a:t>[audio </a:t>
            </a:r>
            <a:r>
              <a:rPr lang="fr-FR" b="1" baseline="0" noProof="0" dirty="0" err="1"/>
              <a:t>missing</a:t>
            </a:r>
            <a:r>
              <a:rPr lang="fr-FR" b="1" baseline="0" noProof="0" dirty="0"/>
              <a:t> – </a:t>
            </a:r>
            <a:r>
              <a:rPr lang="fr-FR" b="1" baseline="0" noProof="0" dirty="0" err="1"/>
              <a:t>recording</a:t>
            </a:r>
            <a:r>
              <a:rPr lang="fr-FR" b="1" baseline="0" noProof="0" dirty="0"/>
              <a:t> in </a:t>
            </a:r>
            <a:r>
              <a:rPr lang="fr-FR" b="1" baseline="0" noProof="0" dirty="0" err="1"/>
              <a:t>progress</a:t>
            </a:r>
            <a:r>
              <a:rPr lang="fr-FR" b="1" baseline="0"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ici</a:t>
            </a:r>
            <a:r>
              <a:rPr lang="en-GB" b="1" baseline="0" dirty="0"/>
              <a:t> </a:t>
            </a:r>
            <a:r>
              <a:rPr lang="en-GB" baseline="0" dirty="0"/>
              <a:t>[167], </a:t>
            </a:r>
            <a:r>
              <a:rPr lang="en-GB" baseline="0" dirty="0" err="1"/>
              <a:t>décevoir</a:t>
            </a:r>
            <a:r>
              <a:rPr lang="en-GB" baseline="0" dirty="0"/>
              <a:t> [1302], </a:t>
            </a:r>
            <a:r>
              <a:rPr lang="en-GB" baseline="0" dirty="0" err="1"/>
              <a:t>ceci</a:t>
            </a:r>
            <a:r>
              <a:rPr lang="en-GB" baseline="0" dirty="0"/>
              <a:t> [732], cinq [288], </a:t>
            </a:r>
            <a:r>
              <a:rPr lang="en-GB" baseline="0" dirty="0" err="1"/>
              <a:t>cependant</a:t>
            </a:r>
            <a:r>
              <a:rPr lang="en-GB" baseline="0" dirty="0"/>
              <a:t> [352], </a:t>
            </a:r>
            <a:r>
              <a:rPr lang="en-GB" baseline="0" dirty="0" err="1"/>
              <a:t>façon</a:t>
            </a:r>
            <a:r>
              <a:rPr lang="en-GB" baseline="0" dirty="0"/>
              <a:t> [248], </a:t>
            </a:r>
            <a:r>
              <a:rPr lang="en-GB" baseline="0" dirty="0" err="1"/>
              <a:t>ancien</a:t>
            </a:r>
            <a:r>
              <a:rPr lang="en-GB" baseline="0" dirty="0"/>
              <a:t> [392], </a:t>
            </a:r>
            <a:r>
              <a:rPr lang="en-GB" baseline="0" dirty="0" err="1"/>
              <a:t>commerçant</a:t>
            </a:r>
            <a:r>
              <a:rPr lang="en-GB" baseline="0" dirty="0"/>
              <a:t> [4167], </a:t>
            </a:r>
            <a:r>
              <a:rPr lang="en-GB" baseline="0" dirty="0" err="1"/>
              <a:t>spécial</a:t>
            </a:r>
            <a:r>
              <a:rPr lang="en-GB" baseline="0" dirty="0"/>
              <a:t> [726], insouciant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baseline="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baseline="0" noProof="0" dirty="0" err="1"/>
              <a:t>Ask</a:t>
            </a:r>
            <a:r>
              <a:rPr lang="fr-FR" b="0" baseline="0" noProof="0" dirty="0"/>
              <a:t> </a:t>
            </a:r>
            <a:r>
              <a:rPr lang="fr-FR" b="0" baseline="0" noProof="0" dirty="0" err="1"/>
              <a:t>students</a:t>
            </a:r>
            <a:r>
              <a:rPr lang="fr-FR" b="0" baseline="0" noProof="0" dirty="0"/>
              <a:t> </a:t>
            </a:r>
            <a:r>
              <a:rPr lang="fr-FR" b="0" baseline="0" noProof="0" dirty="0" err="1"/>
              <a:t>what</a:t>
            </a:r>
            <a:r>
              <a:rPr lang="fr-FR" b="0" baseline="0" noProof="0" dirty="0"/>
              <a:t> </a:t>
            </a:r>
            <a:r>
              <a:rPr lang="fr-FR" b="0" baseline="0" noProof="0" dirty="0" err="1"/>
              <a:t>they</a:t>
            </a:r>
            <a:r>
              <a:rPr lang="fr-FR" b="0" baseline="0" noProof="0" dirty="0"/>
              <a:t> notice about the </a:t>
            </a:r>
            <a:r>
              <a:rPr lang="fr-FR" b="0" baseline="0" noProof="0" dirty="0" err="1"/>
              <a:t>vowels</a:t>
            </a:r>
            <a:r>
              <a:rPr lang="fr-FR" b="0" baseline="0" noProof="0" dirty="0"/>
              <a:t> </a:t>
            </a:r>
            <a:r>
              <a:rPr lang="fr-FR" b="0" baseline="0" noProof="0" dirty="0" err="1"/>
              <a:t>which</a:t>
            </a:r>
            <a:r>
              <a:rPr lang="fr-FR" b="0" baseline="0" noProof="0" dirty="0"/>
              <a:t> follow soft [c] (</a:t>
            </a:r>
            <a:r>
              <a:rPr lang="fr-FR" b="0" baseline="0" noProof="0" dirty="0" err="1"/>
              <a:t>always</a:t>
            </a:r>
            <a:r>
              <a:rPr lang="fr-FR" b="0" baseline="0" noProof="0" dirty="0"/>
              <a:t> ‘i’ or ‘e’). This primes for the </a:t>
            </a:r>
            <a:r>
              <a:rPr lang="fr-FR" b="0" baseline="0" noProof="0" dirty="0" err="1"/>
              <a:t>explanation</a:t>
            </a:r>
            <a:r>
              <a:rPr lang="fr-FR" b="0" baseline="0" noProof="0" dirty="0"/>
              <a:t> on slide 36.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971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E623135-95B0-436F-8BC0-9ED7EE886573}"/>
              </a:ext>
            </a:extLst>
          </p:cNvPr>
          <p:cNvSpPr>
            <a:spLocks noGrp="1"/>
          </p:cNvSpPr>
          <p:nvPr>
            <p:ph type="body" idx="1"/>
          </p:nvPr>
        </p:nvSpPr>
        <p:spPr/>
        <p:txBody>
          <a:bodyPr/>
          <a:lstStyle/>
          <a:p>
            <a:r>
              <a:rPr lang="en-GB" dirty="0"/>
              <a:t>As previous, but with 15 fewer seconds on the timer.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B9467B6-DB9C-4380-995C-C8731B6105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previous, but with 15 fewer seconds on the timer still.</a:t>
            </a:r>
          </a:p>
          <a:p>
            <a:endParaRPr lang="en-GB"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introduce spelling</a:t>
            </a:r>
            <a:r>
              <a:rPr lang="en-GB" baseline="0" dirty="0"/>
              <a:t> rules governing the pronunciation of [c] and explain when a cedilla is needed.</a:t>
            </a:r>
          </a:p>
          <a:p>
            <a:endParaRPr lang="en-US" b="1" dirty="0"/>
          </a:p>
          <a:p>
            <a:r>
              <a:rPr lang="en-US" b="1" dirty="0"/>
              <a:t>Procedure:</a:t>
            </a:r>
          </a:p>
          <a:p>
            <a:r>
              <a:rPr lang="en-US" b="0" dirty="0"/>
              <a:t>1. Click to bring up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Ask students to read the words in each category out loud.</a:t>
            </a:r>
            <a:endParaRPr lang="en-GB" dirty="0"/>
          </a:p>
          <a:p>
            <a:endParaRPr lang="en-US" b="0" dirty="0"/>
          </a:p>
          <a:p>
            <a:pPr marL="0"/>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pPr/>
              <a:t>35</a:t>
            </a:fld>
            <a:endParaRPr lang="en-GB"/>
          </a:p>
        </p:txBody>
      </p:sp>
    </p:spTree>
    <p:extLst>
      <p:ext uri="{BB962C8B-B14F-4D97-AF65-F5344CB8AC3E}">
        <p14:creationId xmlns:p14="http://schemas.microsoft.com/office/powerpoint/2010/main" val="483521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DF7B9F7-655D-445B-9055-473FC19E089F}"/>
              </a:ext>
            </a:extLst>
          </p:cNvPr>
          <p:cNvSpPr>
            <a:spLocks noGrp="1"/>
          </p:cNvSpPr>
          <p:nvPr>
            <p:ph type="body" idx="1"/>
          </p:nvPr>
        </p:nvSpPr>
        <p:spPr/>
        <p:txBody>
          <a:bodyPr/>
          <a:lstStyle/>
          <a:p>
            <a:r>
              <a:rPr lang="en-US" b="1" dirty="0"/>
              <a:t>Timing: 5 minutes</a:t>
            </a:r>
          </a:p>
          <a:p>
            <a:endParaRPr lang="en-US" b="1" dirty="0"/>
          </a:p>
          <a:p>
            <a:r>
              <a:rPr lang="en-US" b="1" dirty="0"/>
              <a:t>Aim: </a:t>
            </a:r>
            <a:r>
              <a:rPr lang="en-US" b="0" dirty="0"/>
              <a:t>Applying awareness of the spelling rules governing SSC </a:t>
            </a:r>
            <a:r>
              <a:rPr lang="en-GB" sz="1200" b="0" dirty="0">
                <a:solidFill>
                  <a:schemeClr val="bg1"/>
                </a:solidFill>
              </a:rPr>
              <a:t>[c/ç] </a:t>
            </a:r>
          </a:p>
          <a:p>
            <a:endParaRPr lang="en-GB" sz="1200" b="1" dirty="0">
              <a:solidFill>
                <a:schemeClr val="bg1"/>
              </a:solidFill>
            </a:endParaRPr>
          </a:p>
          <a:p>
            <a:r>
              <a:rPr lang="en-US" b="1" dirty="0"/>
              <a:t>Procedure</a:t>
            </a:r>
          </a:p>
          <a:p>
            <a:pPr marL="228600" indent="-228600">
              <a:buAutoNum type="arabicPeriod"/>
            </a:pPr>
            <a:r>
              <a:rPr lang="en-US" b="0" dirty="0"/>
              <a:t>Student read the words and decide based on the spelling of the word (vowel which follows/cedilla) whether the letter in bold is hard or soft.</a:t>
            </a:r>
          </a:p>
          <a:p>
            <a:pPr marL="228600" indent="-228600">
              <a:buAutoNum type="arabicPeriod"/>
            </a:pPr>
            <a:r>
              <a:rPr lang="en-US" b="0" dirty="0"/>
              <a:t>Click to check.</a:t>
            </a:r>
          </a:p>
          <a:p>
            <a:pPr marL="228600" indent="-228600">
              <a:buAutoNum type="arabicPeriod"/>
            </a:pPr>
            <a:r>
              <a:rPr lang="en-US" b="0" dirty="0"/>
              <a:t>Students try to say the words out loud. </a:t>
            </a:r>
          </a:p>
          <a:p>
            <a:pPr marL="228600" indent="-228600">
              <a:buAutoNum type="arabicPeriod"/>
            </a:pPr>
            <a:r>
              <a:rPr lang="en-US" b="0" dirty="0"/>
              <a:t>Click to check.</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French): </a:t>
            </a:r>
            <a:br>
              <a:rPr lang="en-GB" baseline="0" dirty="0"/>
            </a:br>
            <a:r>
              <a:rPr lang="en-GB" sz="1200" dirty="0" err="1">
                <a:solidFill>
                  <a:schemeClr val="accent1">
                    <a:lumMod val="50000"/>
                  </a:schemeClr>
                </a:solidFill>
              </a:rPr>
              <a:t>gla</a:t>
            </a:r>
            <a:r>
              <a:rPr lang="en-GB" sz="1200" b="0" dirty="0" err="1">
                <a:solidFill>
                  <a:schemeClr val="accent1">
                    <a:lumMod val="50000"/>
                  </a:schemeClr>
                </a:solidFill>
              </a:rPr>
              <a:t>ç</a:t>
            </a:r>
            <a:r>
              <a:rPr lang="en-GB" sz="1200" dirty="0" err="1">
                <a:solidFill>
                  <a:schemeClr val="accent1">
                    <a:lumMod val="50000"/>
                  </a:schemeClr>
                </a:solidFill>
              </a:rPr>
              <a:t>on</a:t>
            </a:r>
            <a:r>
              <a:rPr lang="en-GB" sz="1200" dirty="0">
                <a:solidFill>
                  <a:schemeClr val="accent1">
                    <a:lumMod val="50000"/>
                  </a:schemeClr>
                </a:solidFill>
              </a:rPr>
              <a:t> [&gt;5000], </a:t>
            </a:r>
            <a:r>
              <a:rPr lang="en-GB" sz="1200" dirty="0" err="1">
                <a:solidFill>
                  <a:schemeClr val="accent1">
                    <a:lumMod val="50000"/>
                  </a:schemeClr>
                </a:solidFill>
              </a:rPr>
              <a:t>compter</a:t>
            </a:r>
            <a:r>
              <a:rPr lang="en-GB" sz="1200" dirty="0">
                <a:solidFill>
                  <a:schemeClr val="accent1">
                    <a:lumMod val="50000"/>
                  </a:schemeClr>
                </a:solidFill>
              </a:rPr>
              <a:t> [140], </a:t>
            </a:r>
            <a:r>
              <a:rPr lang="en-GB" sz="1200" b="0" dirty="0" err="1">
                <a:solidFill>
                  <a:schemeClr val="accent1">
                    <a:lumMod val="50000"/>
                  </a:schemeClr>
                </a:solidFill>
              </a:rPr>
              <a:t>concombre</a:t>
            </a:r>
            <a:r>
              <a:rPr lang="en-GB" sz="1200" b="0" baseline="0" dirty="0">
                <a:solidFill>
                  <a:schemeClr val="accent1">
                    <a:lumMod val="50000"/>
                  </a:schemeClr>
                </a:solidFill>
              </a:rPr>
              <a:t> [&gt;5000], </a:t>
            </a:r>
            <a:r>
              <a:rPr lang="en-GB" sz="1200" b="0" baseline="0" dirty="0" err="1">
                <a:solidFill>
                  <a:schemeClr val="accent1">
                    <a:lumMod val="50000"/>
                  </a:schemeClr>
                </a:solidFill>
              </a:rPr>
              <a:t>cible</a:t>
            </a:r>
            <a:r>
              <a:rPr lang="en-GB" sz="1200" b="0" baseline="0" dirty="0">
                <a:solidFill>
                  <a:schemeClr val="accent1">
                    <a:lumMod val="50000"/>
                  </a:schemeClr>
                </a:solidFill>
              </a:rPr>
              <a:t> [2740], Franco- [n/a], </a:t>
            </a:r>
            <a:r>
              <a:rPr lang="en-GB" sz="1200" b="0" baseline="0" dirty="0" err="1">
                <a:solidFill>
                  <a:schemeClr val="accent1">
                    <a:lumMod val="50000"/>
                  </a:schemeClr>
                </a:solidFill>
              </a:rPr>
              <a:t>tronçon</a:t>
            </a:r>
            <a:r>
              <a:rPr lang="en-GB" sz="1200" b="0" baseline="0" dirty="0">
                <a:solidFill>
                  <a:schemeClr val="accent1">
                    <a:lumMod val="50000"/>
                  </a:schemeClr>
                </a:solidFill>
              </a:rPr>
              <a:t> [&gt;5000], </a:t>
            </a:r>
            <a:r>
              <a:rPr lang="en-GB" sz="1200" b="0" baseline="0" dirty="0" err="1">
                <a:solidFill>
                  <a:schemeClr val="accent1">
                    <a:lumMod val="50000"/>
                  </a:schemeClr>
                </a:solidFill>
              </a:rPr>
              <a:t>cabane</a:t>
            </a:r>
            <a:r>
              <a:rPr lang="en-GB" sz="1200" b="0" baseline="0" dirty="0">
                <a:solidFill>
                  <a:schemeClr val="accent1">
                    <a:lumMod val="50000"/>
                  </a:schemeClr>
                </a:solidFill>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1"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8521875-952A-473C-9C0F-77584EB060DF}"/>
              </a:ext>
            </a:extLst>
          </p:cNvPr>
          <p:cNvSpPr>
            <a:spLocks noGrp="1"/>
          </p:cNvSpPr>
          <p:nvPr>
            <p:ph type="body" idx="1"/>
          </p:nvPr>
        </p:nvSpPr>
        <p:spPr/>
        <p:txBody>
          <a:bodyPr/>
          <a:lstStyle/>
          <a:p>
            <a:r>
              <a:rPr lang="en-US" b="1" dirty="0"/>
              <a:t>Timing: 3 minutes</a:t>
            </a:r>
          </a:p>
          <a:p>
            <a:endParaRPr lang="en-US" b="1" dirty="0"/>
          </a:p>
          <a:p>
            <a:r>
              <a:rPr lang="en-US" b="1" dirty="0"/>
              <a:t>Aim: </a:t>
            </a:r>
            <a:r>
              <a:rPr lang="en-GB" b="0" dirty="0"/>
              <a:t>Written production of some of the words form this week’s revisited set. Revision of adjective agreement.</a:t>
            </a:r>
            <a:endParaRPr lang="en-GB" sz="1200" b="0" dirty="0">
              <a:solidFill>
                <a:schemeClr val="bg1"/>
              </a:solidFill>
            </a:endParaRPr>
          </a:p>
          <a:p>
            <a:endParaRPr lang="en-GB" sz="1200" b="1" dirty="0">
              <a:solidFill>
                <a:schemeClr val="bg1"/>
              </a:solidFill>
            </a:endParaRPr>
          </a:p>
          <a:p>
            <a:r>
              <a:rPr lang="en-US" b="1" dirty="0"/>
              <a:t>Procedure</a:t>
            </a:r>
          </a:p>
          <a:p>
            <a:pPr marL="228600" indent="-228600">
              <a:buAutoNum type="arabicPeriod"/>
            </a:pPr>
            <a:r>
              <a:rPr lang="en-US" b="0" dirty="0"/>
              <a:t>Students read the sentences and decide which form of the French adjective is needed based on the gender of the speaker.</a:t>
            </a:r>
          </a:p>
          <a:p>
            <a:pPr marL="228600" indent="-228600">
              <a:buAutoNum type="arabicPeriod"/>
            </a:pPr>
            <a:r>
              <a:rPr lang="en-US" b="0" dirty="0"/>
              <a:t>Students write 1-8 and the adjective with the correct ending.</a:t>
            </a:r>
          </a:p>
          <a:p>
            <a:pPr marL="228600" indent="-228600">
              <a:buAutoNum type="arabicPeriod"/>
            </a:pPr>
            <a:r>
              <a:rPr lang="en-US" b="0" dirty="0"/>
              <a:t>Answers revealed on clicks.</a:t>
            </a:r>
          </a:p>
          <a:p>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CDF6BC4-8805-4579-80A1-A03AE40DE65C}"/>
              </a:ext>
            </a:extLst>
          </p:cNvPr>
          <p:cNvSpPr>
            <a:spLocks noGrp="1"/>
          </p:cNvSpPr>
          <p:nvPr>
            <p:ph type="body" idx="1"/>
          </p:nvPr>
        </p:nvSpPr>
        <p:spPr/>
        <p:txBody>
          <a:bodyPr/>
          <a:lstStyle/>
          <a:p>
            <a:r>
              <a:rPr lang="en-US" b="1" dirty="0"/>
              <a:t>Timing: 3 minutes </a:t>
            </a:r>
            <a:r>
              <a:rPr lang="en-US" b="0" dirty="0"/>
              <a:t>for two slides.</a:t>
            </a:r>
            <a:endParaRPr lang="en-US" b="1" dirty="0"/>
          </a:p>
          <a:p>
            <a:endParaRPr lang="en-US" b="1" dirty="0"/>
          </a:p>
          <a:p>
            <a:r>
              <a:rPr lang="en-US" b="1" dirty="0"/>
              <a:t>Aim: </a:t>
            </a:r>
            <a:r>
              <a:rPr lang="en-GB" b="0" dirty="0"/>
              <a:t>To introduce the concept of words with multiple meanings, and to explain how these will be taught.</a:t>
            </a:r>
            <a:endParaRPr lang="en-US" b="0" dirty="0"/>
          </a:p>
          <a:p>
            <a:endParaRPr lang="en-GB"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FF6CB52-19A6-4161-BF9B-2B6076D7FB11}"/>
              </a:ext>
            </a:extLst>
          </p:cNvPr>
          <p:cNvSpPr>
            <a:spLocks noGrp="1"/>
          </p:cNvSpPr>
          <p:nvPr>
            <p:ph type="body" idx="1"/>
          </p:nvPr>
        </p:nvSpPr>
        <p:spPr/>
        <p:txBody>
          <a:bodyPr/>
          <a:lstStyle/>
          <a:p>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9777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9107A70-64D1-447C-9E44-BD8F5F8D2C4A}"/>
              </a:ext>
            </a:extLst>
          </p:cNvPr>
          <p:cNvSpPr>
            <a:spLocks noGrp="1"/>
          </p:cNvSpPr>
          <p:nvPr>
            <p:ph type="body" idx="1"/>
          </p:nvPr>
        </p:nvSpPr>
        <p:spPr/>
        <p:txBody>
          <a:bodyPr/>
          <a:lstStyle/>
          <a:p>
            <a:r>
              <a:rPr lang="en-GB" b="1" dirty="0"/>
              <a:t>Timing: 10 minutes</a:t>
            </a:r>
          </a:p>
          <a:p>
            <a:endParaRPr lang="en-GB" b="1" dirty="0"/>
          </a:p>
          <a:p>
            <a:r>
              <a:rPr lang="en-GB" b="1" dirty="0"/>
              <a:t>Aim: </a:t>
            </a:r>
            <a:r>
              <a:rPr lang="en-GB" b="0" dirty="0"/>
              <a:t>Practise different translations of preposition </a:t>
            </a:r>
            <a:r>
              <a:rPr lang="en-GB" b="0" i="1" dirty="0" err="1"/>
              <a:t>en</a:t>
            </a:r>
            <a:r>
              <a:rPr lang="en-GB" b="0" i="0" dirty="0"/>
              <a:t>. Written recognition of some of the vocabulary in this week’s revisited set.</a:t>
            </a:r>
            <a:endParaRPr lang="en-GB" b="1" dirty="0"/>
          </a:p>
          <a:p>
            <a:endParaRPr lang="en-GB" b="1" dirty="0"/>
          </a:p>
          <a:p>
            <a:r>
              <a:rPr lang="en-GB" b="1" dirty="0"/>
              <a:t>Procedure:</a:t>
            </a:r>
          </a:p>
          <a:p>
            <a:pPr marL="228600" indent="-228600">
              <a:buAutoNum type="arabicPeriod"/>
            </a:pPr>
            <a:r>
              <a:rPr lang="en-GB" b="0" dirty="0"/>
              <a:t>Students read the sentences and tick the relevant translation.</a:t>
            </a:r>
          </a:p>
          <a:p>
            <a:pPr marL="228600" indent="-228600">
              <a:buAutoNum type="arabicPeriod"/>
            </a:pPr>
            <a:r>
              <a:rPr lang="en-GB" b="0" dirty="0"/>
              <a:t>Answers revealed on clicks.</a:t>
            </a:r>
          </a:p>
          <a:p>
            <a:pPr marL="228600" indent="-228600">
              <a:buAutoNum type="arabicPeriod"/>
            </a:pPr>
            <a:r>
              <a:rPr lang="en-GB" b="0" dirty="0"/>
              <a:t>Attention should be drawn to the fact that the same preposition can be translated differently depending on the context.</a:t>
            </a:r>
          </a:p>
          <a:p>
            <a:pPr marL="228600" indent="-228600">
              <a:buAutoNum type="arabicPeriod"/>
            </a:pPr>
            <a:r>
              <a:rPr lang="en-GB" b="0" dirty="0"/>
              <a:t>Click to bring up the second task instruction, inviting students to translate the full sentences.</a:t>
            </a:r>
          </a:p>
          <a:p>
            <a:pPr marL="228600" indent="-228600">
              <a:buAutoNum type="arabicPeriod"/>
            </a:pPr>
            <a:r>
              <a:rPr lang="en-GB" b="0" dirty="0"/>
              <a:t>Suggested translations can be found on the next slide.</a:t>
            </a:r>
          </a:p>
          <a:p>
            <a:endParaRPr lang="en-GB"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263E96-9A05-42A5-88FB-A5CA6A767CE2}"/>
              </a:ext>
            </a:extLst>
          </p:cNvPr>
          <p:cNvSpPr>
            <a:spLocks noGrp="1"/>
          </p:cNvSpPr>
          <p:nvPr>
            <p:ph type="body" idx="1"/>
          </p:nvPr>
        </p:nvSpPr>
        <p:spPr/>
        <p:txBody>
          <a:bodyPr/>
          <a:lstStyle/>
          <a:p>
            <a:r>
              <a:rPr lang="en-GB" dirty="0"/>
              <a:t>Suggested translations for the exercise on the previous slide revealed on clicks.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a:t>
            </a:r>
            <a:r>
              <a:rPr lang="en-GB" b="0" baseline="0" dirty="0"/>
              <a:t>recognition of forms and connecting these with meaning.</a:t>
            </a:r>
            <a:endParaRPr lang="en-US" b="1" dirty="0"/>
          </a:p>
          <a:p>
            <a:endParaRPr lang="en-US" b="1" dirty="0"/>
          </a:p>
          <a:p>
            <a:r>
              <a:rPr lang="en-US" b="1" dirty="0"/>
              <a:t>Procedure:</a:t>
            </a:r>
          </a:p>
          <a:p>
            <a:pPr marL="228600" indent="-228600">
              <a:buAutoNum type="arabicPeriod"/>
            </a:pPr>
            <a:r>
              <a:rPr lang="en-US" b="0" baseline="0" dirty="0"/>
              <a:t>Students write </a:t>
            </a:r>
            <a:r>
              <a:rPr lang="en-GB" b="0" baseline="0" dirty="0"/>
              <a:t>1-8 and a-f.</a:t>
            </a:r>
          </a:p>
          <a:p>
            <a:pPr marL="228600" indent="-228600">
              <a:buAutoNum type="arabicPeriod"/>
            </a:pPr>
            <a:r>
              <a:rPr lang="en-GB" b="0" baseline="0" dirty="0"/>
              <a:t>Answers on next slide.</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555209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Answers to the activity on the previous slide.</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24238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aseline="0" dirty="0"/>
              <a:t>check understanding of the new vocabulary and of the person of the verb used in each sentence, engaging the students again with the grammar feature.</a:t>
            </a:r>
          </a:p>
          <a:p>
            <a:endParaRPr lang="en-US" b="1" dirty="0"/>
          </a:p>
          <a:p>
            <a:r>
              <a:rPr lang="en-US" b="1" dirty="0"/>
              <a:t>Procedure:</a:t>
            </a:r>
          </a:p>
          <a:p>
            <a:r>
              <a:rPr lang="en-US" b="0" dirty="0"/>
              <a:t>1. Students translate</a:t>
            </a:r>
            <a:r>
              <a:rPr lang="en-US" b="0" baseline="0" dirty="0"/>
              <a:t> each sentence into English.</a:t>
            </a:r>
            <a:endParaRPr lang="en-US" b="0" dirty="0"/>
          </a:p>
          <a:p>
            <a:r>
              <a:rPr lang="en-US" b="0" dirty="0"/>
              <a:t>2. Answers are revealed on</a:t>
            </a:r>
            <a:r>
              <a:rPr lang="en-US" b="0" baseline="0" dirty="0"/>
              <a:t> a mouse click.</a:t>
            </a:r>
          </a:p>
          <a:p>
            <a:endParaRPr lang="en-US" b="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1482464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practise</a:t>
            </a:r>
            <a:r>
              <a:rPr lang="en-US" b="0" baseline="0" dirty="0"/>
              <a:t> oral production of singular persons of the verb ‘faire’ along with this week’s target vocabulary, priming for the oral production task on the following slide.</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US" b="0" baseline="0" dirty="0"/>
              <a:t>Ask students </a:t>
            </a:r>
            <a:r>
              <a:rPr lang="en-GB" b="0" baseline="0" dirty="0"/>
              <a:t>to convert the sentences back into French orally (either as whole-class choral response or in pairs).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We need to bear in mind that learners are not at the moment ‘actively’ choosing to use (produce) faire for all these different English meaning. Because this task focusses </a:t>
            </a:r>
            <a:r>
              <a:rPr lang="en-GB" b="0" i="1" baseline="0" dirty="0"/>
              <a:t>only</a:t>
            </a:r>
            <a:r>
              <a:rPr lang="en-GB" b="0" baseline="0" dirty="0"/>
              <a:t> on faire, this is a ‘given’ in this series of activities! In a later series of activities in the Scheme of Work, we will provide opportunities for students to actively ‘choose’ to produce ‘faire’ for this set of activities (versus ‘</a:t>
            </a:r>
            <a:r>
              <a:rPr lang="en-GB" b="0" baseline="0" dirty="0" err="1"/>
              <a:t>aller</a:t>
            </a:r>
            <a:r>
              <a:rPr lang="en-GB" b="0" baseline="0" dirty="0"/>
              <a:t>’ or ‘</a:t>
            </a:r>
            <a:r>
              <a:rPr lang="en-GB" b="0" baseline="0" dirty="0" err="1"/>
              <a:t>être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7834074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a:t>
            </a:r>
            <a:r>
              <a:rPr lang="en-US" b="0" dirty="0" err="1"/>
              <a:t>practise</a:t>
            </a:r>
            <a:r>
              <a:rPr lang="en-US" b="0" baseline="0" dirty="0"/>
              <a:t> </a:t>
            </a:r>
            <a:r>
              <a:rPr lang="en-GB" baseline="0" dirty="0"/>
              <a:t>using the first person singular form of </a:t>
            </a:r>
            <a:r>
              <a:rPr lang="en-GB" i="0" baseline="0" dirty="0"/>
              <a:t>‘faire’ in</a:t>
            </a:r>
            <a:r>
              <a:rPr lang="en-GB" baseline="0" dirty="0"/>
              <a:t> response to the pictures, in order to narrate an imaginary day to their partner.</a:t>
            </a:r>
            <a:endParaRPr lang="en-US" b="1" dirty="0"/>
          </a:p>
          <a:p>
            <a:endParaRPr lang="en-US" b="1" dirty="0"/>
          </a:p>
          <a:p>
            <a:r>
              <a:rPr lang="en-US" b="1" dirty="0"/>
              <a:t>Procedure:</a:t>
            </a:r>
          </a:p>
          <a:p>
            <a:r>
              <a:rPr lang="en-US" b="0" dirty="0"/>
              <a:t>1. Leave this slide</a:t>
            </a:r>
            <a:r>
              <a:rPr lang="en-US" b="0" baseline="0" dirty="0"/>
              <a:t> displayed during the speaking activity.</a:t>
            </a:r>
            <a:endParaRPr lang="en-US" b="0" dirty="0"/>
          </a:p>
          <a:p>
            <a:r>
              <a:rPr lang="en-US" b="0" dirty="0"/>
              <a:t>2. Student A quickly numbers</a:t>
            </a:r>
            <a:r>
              <a:rPr lang="en-US" b="0" baseline="0" dirty="0"/>
              <a:t> the activities (or notes them down) in the order that s/he will narrate them.</a:t>
            </a:r>
            <a:endParaRPr lang="en-US" b="0" dirty="0"/>
          </a:p>
          <a:p>
            <a:r>
              <a:rPr lang="en-US" b="0" dirty="0"/>
              <a:t>3. Student B write</a:t>
            </a:r>
            <a:r>
              <a:rPr lang="en-US" b="0" baseline="0" dirty="0"/>
              <a:t>s down numbers 1-8 (using the next slide as a model). </a:t>
            </a:r>
            <a:endParaRPr lang="en-US" b="0" dirty="0"/>
          </a:p>
          <a:p>
            <a:r>
              <a:rPr lang="en-US" b="0" dirty="0"/>
              <a:t>4. Student A narrates the activities to student B who listens and</a:t>
            </a:r>
            <a:r>
              <a:rPr lang="en-US" b="0" baseline="0" dirty="0"/>
              <a:t> writes them down in English in the order narrated.</a:t>
            </a:r>
          </a:p>
          <a:p>
            <a:r>
              <a:rPr lang="en-US" b="0" baseline="0" dirty="0"/>
              <a:t>5. Partners then swap roles.</a:t>
            </a:r>
            <a:endParaRPr lang="en-US" b="0" dirty="0"/>
          </a:p>
          <a:p>
            <a:endParaRPr lang="en-US" b="0" dirty="0"/>
          </a:p>
          <a:p>
            <a:r>
              <a:rPr lang="en-GB" b="1" baseline="0" dirty="0"/>
              <a:t>Note:</a:t>
            </a:r>
            <a:r>
              <a:rPr lang="en-GB" baseline="0" dirty="0"/>
              <a:t> Make it clear to students that they are doing this in the present tense, i.e. saying what they do as it happens, rather than recounting past events.</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2375519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Optional partner response grid.  This can be printed out for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avoid printing, use this as a model and ask students to write numbers 1-8 in their exercise books noting the activity in English upon listening to their partner.) </a:t>
            </a:r>
          </a:p>
        </p:txBody>
      </p:sp>
      <p:sp>
        <p:nvSpPr>
          <p:cNvPr id="4" name="Slide Number Placeholder 3"/>
          <p:cNvSpPr>
            <a:spLocks noGrp="1"/>
          </p:cNvSpPr>
          <p:nvPr>
            <p:ph type="sldNum" sz="quarter" idx="10"/>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32586009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EXTRA</a:t>
            </a:r>
          </a:p>
          <a:p>
            <a:r>
              <a:rPr lang="en-US" b="1" dirty="0"/>
              <a:t>Timing: 6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written production of first person singular of </a:t>
            </a:r>
            <a:r>
              <a:rPr lang="en-GB" i="0" baseline="0" dirty="0"/>
              <a:t>‘faire’ </a:t>
            </a:r>
            <a:r>
              <a:rPr lang="en-US" b="0" baseline="0" dirty="0"/>
              <a:t>along with this week’s target 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Students write sentences using the first person singular form of ‘faire’ in response to the pictures, in order to narrate an imaginary day on holiday.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For an additional challenge, students could then be asked to do this using the second person singular form – i.e. writing about what ‘you’ do – or the third person singular form – i.e. writing about what s/he does.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Make it clear to students that they are writing in the present tense, i.e. saying what happens normally (Note: we will cover the present continuous in a later week, I am doing, I am playing).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Remind learners that the weather expressions are always used impersonally – i.e. with ‘</a:t>
            </a:r>
            <a:r>
              <a:rPr lang="en-GB" baseline="0" dirty="0" err="1"/>
              <a:t>il</a:t>
            </a:r>
            <a:r>
              <a:rPr lang="en-GB" baseline="0" dirty="0"/>
              <a:t>’.</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26071882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err="1"/>
              <a:t>chercher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dimanche</a:t>
            </a:r>
            <a:r>
              <a:rPr lang="en-GB" baseline="0" dirty="0"/>
              <a:t> [1235]; </a:t>
            </a:r>
            <a:r>
              <a:rPr lang="en-GB" b="1" baseline="0" dirty="0"/>
              <a:t>chanter </a:t>
            </a:r>
            <a:r>
              <a:rPr lang="en-GB" b="0" baseline="0" dirty="0"/>
              <a:t>[1820]</a:t>
            </a:r>
            <a:r>
              <a:rPr lang="en-GB" baseline="0" dirty="0"/>
              <a:t> </a:t>
            </a:r>
            <a:r>
              <a:rPr lang="en-GB" b="1" baseline="0" dirty="0"/>
              <a:t>bouche</a:t>
            </a:r>
            <a:r>
              <a:rPr lang="en-GB" baseline="0" dirty="0"/>
              <a:t> [1838]; </a:t>
            </a:r>
            <a:r>
              <a:rPr lang="en-GB" b="1" baseline="0" dirty="0"/>
              <a:t>champ</a:t>
            </a:r>
            <a:r>
              <a:rPr lang="en-GB" baseline="0" dirty="0"/>
              <a:t> [847]; </a:t>
            </a:r>
            <a:r>
              <a:rPr lang="en-GB" b="1" baseline="0" dirty="0"/>
              <a:t>chat</a:t>
            </a:r>
            <a:r>
              <a:rPr lang="en-GB" baseline="0" dirty="0"/>
              <a:t> [3138]; </a:t>
            </a:r>
            <a:r>
              <a:rPr lang="en-GB" b="1" baseline="0" dirty="0" err="1"/>
              <a:t>chercher</a:t>
            </a:r>
            <a:r>
              <a:rPr lang="en-GB" b="1" baseline="0" dirty="0"/>
              <a:t> </a:t>
            </a:r>
            <a:r>
              <a:rPr lang="en-GB" baseline="0" dirty="0"/>
              <a:t>[336].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37540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876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6734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54943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1" dirty="0"/>
            </a:br>
            <a:br>
              <a:rPr lang="en-GB" b="1" dirty="0"/>
            </a:br>
            <a:r>
              <a:rPr lang="en-GB" b="1" dirty="0"/>
              <a:t>Aim:  </a:t>
            </a:r>
            <a:r>
              <a:rPr lang="en-GB" b="0" dirty="0"/>
              <a:t>To differentiate between pairs of words that differ by one phoneme (one SSC that changes the meaning). These words are called minimal pairs. </a:t>
            </a:r>
            <a:br>
              <a:rPr lang="en-GB" b="0" dirty="0"/>
            </a:br>
            <a:br>
              <a:rPr lang="en-GB" b="0" dirty="0"/>
            </a:br>
            <a:r>
              <a:rPr lang="en-GB" b="1" dirty="0"/>
              <a:t>Procedure:</a:t>
            </a:r>
            <a:br>
              <a:rPr lang="en-GB" b="1" dirty="0"/>
            </a:br>
            <a:r>
              <a:rPr lang="en-GB" b="1" dirty="0"/>
              <a:t>1. </a:t>
            </a:r>
            <a:r>
              <a:rPr lang="en-GB" b="0" dirty="0"/>
              <a:t>Click on the letter triggers (a then b for numbers</a:t>
            </a:r>
            <a:r>
              <a:rPr lang="en-GB" b="0" baseline="0" dirty="0"/>
              <a:t> 1-6)</a:t>
            </a:r>
            <a:r>
              <a:rPr lang="en-GB" b="0" dirty="0"/>
              <a:t> to play</a:t>
            </a:r>
            <a:r>
              <a:rPr lang="en-GB" b="0" baseline="0" dirty="0"/>
              <a:t> the audio</a:t>
            </a:r>
            <a:r>
              <a:rPr lang="en-GB" b="0" dirty="0"/>
              <a:t>.</a:t>
            </a:r>
            <a:br>
              <a:rPr lang="en-GB" b="0" dirty="0"/>
            </a:br>
            <a:r>
              <a:rPr lang="en-GB" b="1" dirty="0"/>
              <a:t>2. </a:t>
            </a:r>
            <a:r>
              <a:rPr lang="en-GB" b="0" dirty="0"/>
              <a:t>Students</a:t>
            </a:r>
            <a:r>
              <a:rPr lang="en-GB" b="1" dirty="0"/>
              <a:t> </a:t>
            </a:r>
            <a:r>
              <a:rPr lang="en-GB" b="0" dirty="0"/>
              <a:t>write [</a:t>
            </a:r>
            <a:r>
              <a:rPr lang="en-GB" b="0" dirty="0" err="1"/>
              <a:t>ch</a:t>
            </a:r>
            <a:r>
              <a:rPr lang="en-GB" b="0" dirty="0"/>
              <a:t>]</a:t>
            </a:r>
            <a:r>
              <a:rPr lang="en-GB" b="0" baseline="0" dirty="0"/>
              <a:t> or [s(s)] for each pair. </a:t>
            </a:r>
            <a:endParaRPr lang="en-GB" b="0" dirty="0"/>
          </a:p>
          <a:p>
            <a:r>
              <a:rPr lang="en-GB" b="1" dirty="0"/>
              <a:t>3. </a:t>
            </a:r>
            <a:r>
              <a:rPr lang="en-GB" b="0" dirty="0"/>
              <a:t>Click to see the answers.</a:t>
            </a:r>
          </a:p>
          <a:p>
            <a:endParaRPr lang="en-GB" b="1" dirty="0"/>
          </a:p>
          <a:p>
            <a:r>
              <a:rPr lang="en-GB" b="1" dirty="0"/>
              <a:t>Transcript:</a:t>
            </a:r>
          </a:p>
          <a:p>
            <a:r>
              <a:rPr lang="fr-FR" sz="1200" kern="1200" dirty="0">
                <a:solidFill>
                  <a:schemeClr val="tx1"/>
                </a:solidFill>
                <a:effectLst/>
                <a:latin typeface="+mn-lt"/>
                <a:ea typeface="+mn-ea"/>
                <a:cs typeface="+mn-cs"/>
              </a:rPr>
              <a:t>1a. broche 	- b. brosse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2a. mâche</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b. masse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3a. sot</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b. chaud</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4a. crasse</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b. crache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5a. sait</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b. chez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6a. chut</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b. su</a:t>
            </a:r>
            <a:endParaRPr lang="en-GB" sz="1200" kern="1200" dirty="0">
              <a:solidFill>
                <a:schemeClr val="tx1"/>
              </a:solidFill>
              <a:effectLst/>
              <a:latin typeface="+mn-lt"/>
              <a:ea typeface="+mn-ea"/>
              <a:cs typeface="+mn-cs"/>
            </a:endParaRP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(1 is the most frequent word in French): </a:t>
            </a:r>
            <a:br>
              <a:rPr lang="en-GB" baseline="0" dirty="0"/>
            </a:br>
            <a:r>
              <a:rPr lang="en-GB" baseline="0" dirty="0" err="1"/>
              <a:t>broche</a:t>
            </a:r>
            <a:r>
              <a:rPr lang="en-GB" baseline="0" dirty="0"/>
              <a:t> [&gt;5000], brosse [&gt;5000], </a:t>
            </a:r>
            <a:r>
              <a:rPr lang="fr-FR" sz="1200" kern="1200" dirty="0">
                <a:solidFill>
                  <a:schemeClr val="tx1"/>
                </a:solidFill>
                <a:effectLst/>
                <a:latin typeface="+mn-lt"/>
                <a:ea typeface="+mn-ea"/>
                <a:cs typeface="+mn-cs"/>
              </a:rPr>
              <a:t>mâche</a:t>
            </a:r>
            <a:r>
              <a:rPr lang="fr-FR" sz="1200" kern="1200" baseline="0" dirty="0">
                <a:solidFill>
                  <a:schemeClr val="tx1"/>
                </a:solidFill>
                <a:effectLst/>
                <a:latin typeface="+mn-lt"/>
                <a:ea typeface="+mn-ea"/>
                <a:cs typeface="+mn-cs"/>
              </a:rPr>
              <a:t>r [&gt;5000], masse [1826], sot [&gt;5000], chaud [1852], crasse [&gt;5000], cracher [&gt;5000], savoir [67], chez [206]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783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 </a:t>
            </a:r>
            <a:r>
              <a:rPr lang="en-US" b="0" dirty="0" err="1"/>
              <a:t>recognise</a:t>
            </a:r>
            <a:r>
              <a:rPr lang="en-US" b="0" dirty="0"/>
              <a:t> and produce SSC [</a:t>
            </a:r>
            <a:r>
              <a:rPr lang="en-US" b="0" dirty="0" err="1"/>
              <a:t>ch</a:t>
            </a:r>
            <a:r>
              <a:rPr lang="en-US" b="0" dirty="0"/>
              <a:t>]</a:t>
            </a:r>
            <a:r>
              <a:rPr lang="en-US" b="0" baseline="0" dirty="0"/>
              <a:t> within words at sentence level.</a:t>
            </a:r>
            <a:endParaRPr lang="en-US" b="0" dirty="0"/>
          </a:p>
          <a:p>
            <a:endParaRPr lang="en-US" b="1" dirty="0"/>
          </a:p>
          <a:p>
            <a:r>
              <a:rPr lang="en-US" b="1" dirty="0"/>
              <a:t>Procedure:</a:t>
            </a:r>
          </a:p>
          <a:p>
            <a:r>
              <a:rPr lang="en-US" b="0" dirty="0"/>
              <a:t>1. Click on the number trigger to play the</a:t>
            </a:r>
            <a:r>
              <a:rPr lang="en-US" b="0" baseline="0" dirty="0"/>
              <a:t> audio.</a:t>
            </a:r>
            <a:endParaRPr lang="en-US" b="0" dirty="0"/>
          </a:p>
          <a:p>
            <a:r>
              <a:rPr lang="en-US" b="0" dirty="0"/>
              <a:t>2. Students tally the number of times they hear SSC [</a:t>
            </a:r>
            <a:r>
              <a:rPr lang="en-US" b="0" dirty="0" err="1"/>
              <a:t>ch</a:t>
            </a:r>
            <a:r>
              <a:rPr lang="en-US" b="0" dirty="0"/>
              <a:t>].</a:t>
            </a:r>
          </a:p>
          <a:p>
            <a:r>
              <a:rPr lang="en-US" b="0" dirty="0"/>
              <a:t>3. Click to reveal answers.</a:t>
            </a:r>
            <a:endParaRPr lang="en-US" b="0" baseline="0" dirty="0"/>
          </a:p>
          <a:p>
            <a:r>
              <a:rPr lang="en-US" b="0" dirty="0"/>
              <a:t>4.</a:t>
            </a:r>
            <a:r>
              <a:rPr lang="en-GB" baseline="0" dirty="0"/>
              <a:t> Students take turns to read </a:t>
            </a:r>
            <a:r>
              <a:rPr lang="en-GB" b="1" baseline="0" dirty="0"/>
              <a:t>the words containing [</a:t>
            </a:r>
            <a:r>
              <a:rPr lang="en-GB" b="1" baseline="0" dirty="0" err="1"/>
              <a:t>ch</a:t>
            </a:r>
            <a:r>
              <a:rPr lang="en-GB" b="1" baseline="0" dirty="0"/>
              <a:t>] only </a:t>
            </a:r>
            <a:r>
              <a:rPr lang="en-GB" b="0" baseline="0" dirty="0"/>
              <a:t>aloud (at more advanced levels, students may wish to try reading the whole sentence, paying special attention to the words containing [</a:t>
            </a:r>
            <a:r>
              <a:rPr lang="en-GB" b="0" baseline="0" dirty="0" err="1"/>
              <a:t>ch</a:t>
            </a:r>
            <a:r>
              <a:rPr lang="en-GB" b="0" baseline="0" dirty="0"/>
              <a:t>].) </a:t>
            </a:r>
            <a:r>
              <a:rPr lang="en-GB" baseline="0" dirty="0"/>
              <a:t>The listening partner ensures [</a:t>
            </a:r>
            <a:r>
              <a:rPr lang="en-GB" baseline="0" dirty="0" err="1"/>
              <a:t>ch</a:t>
            </a:r>
            <a:r>
              <a:rPr lang="en-GB" baseline="0" dirty="0"/>
              <a:t>] is not pronounced the English way. If it is, the speaking student must read it again three times.</a:t>
            </a:r>
          </a:p>
          <a:p>
            <a:r>
              <a:rPr lang="en-GB" b="0" baseline="0" dirty="0"/>
              <a:t>5. Click to check pronunciation.</a:t>
            </a:r>
            <a:endParaRPr lang="en-US" b="0" dirty="0"/>
          </a:p>
          <a:p>
            <a:endParaRPr lang="en-US" b="0" dirty="0"/>
          </a:p>
          <a:p>
            <a:r>
              <a:rPr lang="en-US" b="1" dirty="0"/>
              <a:t>Transcript:</a:t>
            </a:r>
          </a:p>
          <a:p>
            <a:r>
              <a:rPr lang="en-GB" sz="1200" kern="1200" dirty="0">
                <a:solidFill>
                  <a:schemeClr val="tx1"/>
                </a:solidFill>
                <a:effectLst/>
                <a:latin typeface="+mn-lt"/>
                <a:ea typeface="+mn-ea"/>
                <a:cs typeface="+mn-cs"/>
              </a:rPr>
              <a:t>1) Le chat et la </a:t>
            </a:r>
            <a:r>
              <a:rPr lang="en-GB" sz="1200" kern="1200" dirty="0" err="1">
                <a:solidFill>
                  <a:schemeClr val="tx1"/>
                </a:solidFill>
                <a:effectLst/>
                <a:latin typeface="+mn-lt"/>
                <a:ea typeface="+mn-ea"/>
                <a:cs typeface="+mn-cs"/>
              </a:rPr>
              <a:t>biche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achètent</a:t>
            </a:r>
            <a:r>
              <a:rPr lang="en-GB" sz="1200" kern="1200" dirty="0">
                <a:solidFill>
                  <a:schemeClr val="tx1"/>
                </a:solidFill>
                <a:effectLst/>
                <a:latin typeface="+mn-lt"/>
                <a:ea typeface="+mn-ea"/>
                <a:cs typeface="+mn-cs"/>
              </a:rPr>
              <a:t> des brioches. </a:t>
            </a:r>
          </a:p>
          <a:p>
            <a:r>
              <a:rPr lang="en-GB" sz="1200" kern="1200" dirty="0">
                <a:solidFill>
                  <a:schemeClr val="tx1"/>
                </a:solidFill>
                <a:effectLst/>
                <a:latin typeface="+mn-lt"/>
                <a:ea typeface="+mn-ea"/>
                <a:cs typeface="+mn-cs"/>
              </a:rPr>
              <a:t>2) Le champion cache son chapeau.</a:t>
            </a:r>
          </a:p>
          <a:p>
            <a:r>
              <a:rPr lang="en-GB" sz="1200" kern="1200" dirty="0">
                <a:solidFill>
                  <a:schemeClr val="tx1"/>
                </a:solidFill>
                <a:effectLst/>
                <a:latin typeface="+mn-lt"/>
                <a:ea typeface="+mn-ea"/>
                <a:cs typeface="+mn-cs"/>
              </a:rPr>
              <a:t>3) La machine à gauche </a:t>
            </a:r>
            <a:r>
              <a:rPr lang="en-GB" sz="1200" kern="1200" dirty="0" err="1">
                <a:solidFill>
                  <a:schemeClr val="tx1"/>
                </a:solidFill>
                <a:effectLst/>
                <a:latin typeface="+mn-lt"/>
                <a:ea typeface="+mn-ea"/>
                <a:cs typeface="+mn-cs"/>
              </a:rPr>
              <a:t>marche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C’est</a:t>
            </a:r>
            <a:r>
              <a:rPr lang="en-GB" sz="1200" kern="1200" dirty="0">
                <a:solidFill>
                  <a:schemeClr val="tx1"/>
                </a:solidFill>
                <a:effectLst/>
                <a:latin typeface="+mn-lt"/>
                <a:ea typeface="+mn-ea"/>
                <a:cs typeface="+mn-cs"/>
              </a:rPr>
              <a:t> la moustache du Maréchal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(1 is the most frequent word in French): </a:t>
            </a:r>
            <a:br>
              <a:rPr lang="en-GB" baseline="0" dirty="0"/>
            </a:br>
            <a:r>
              <a:rPr lang="en-GB" baseline="0" dirty="0"/>
              <a:t>chat [3138], </a:t>
            </a:r>
            <a:r>
              <a:rPr lang="en-GB" baseline="0" dirty="0" err="1"/>
              <a:t>biche</a:t>
            </a:r>
            <a:r>
              <a:rPr lang="en-GB" baseline="0" dirty="0"/>
              <a:t> [&gt;5000], </a:t>
            </a:r>
            <a:r>
              <a:rPr lang="en-GB" baseline="0" dirty="0" err="1"/>
              <a:t>acheter</a:t>
            </a:r>
            <a:r>
              <a:rPr lang="en-GB" baseline="0" dirty="0"/>
              <a:t> [636], brioche [&gt;5000], champion [2443], </a:t>
            </a:r>
            <a:r>
              <a:rPr lang="en-GB" baseline="0" dirty="0" err="1"/>
              <a:t>cacher</a:t>
            </a:r>
            <a:r>
              <a:rPr lang="en-GB" baseline="0" dirty="0"/>
              <a:t> [914], </a:t>
            </a:r>
            <a:r>
              <a:rPr lang="en-GB" sz="1200" dirty="0">
                <a:solidFill>
                  <a:srgbClr val="115177"/>
                </a:solidFill>
              </a:rPr>
              <a:t>chapeau [2908], machine [1294], gauche [607], marcher [1532], moustache [&gt;5000], </a:t>
            </a:r>
            <a:r>
              <a:rPr lang="en-GB" sz="1200" dirty="0" err="1">
                <a:solidFill>
                  <a:srgbClr val="115177"/>
                </a:solidFill>
              </a:rPr>
              <a:t>maréchal</a:t>
            </a:r>
            <a:r>
              <a:rPr lang="en-GB" sz="1200" dirty="0">
                <a:solidFill>
                  <a:srgbClr val="115177"/>
                </a:solidFill>
              </a:rPr>
              <a:t> [&gt;5000]</a:t>
            </a:r>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3115407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07903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4010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28637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9541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923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744202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141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28/07/2021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71225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28/07/2021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908951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28/07/2021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065732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28/07/2021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668234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36756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8545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08339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1656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3066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96305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590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41815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50582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3667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0876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0278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4049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91223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1.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5.wav"/><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audio" Target="../media/audio28.wav"/><Relationship Id="rId5" Type="http://schemas.openxmlformats.org/officeDocument/2006/relationships/audio" Target="../media/audio27.wav"/><Relationship Id="rId4" Type="http://schemas.openxmlformats.org/officeDocument/2006/relationships/audio" Target="../media/audio26.wav"/><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audio" Target="../media/audio32.wav"/><Relationship Id="rId18" Type="http://schemas.openxmlformats.org/officeDocument/2006/relationships/image" Target="../media/image42.png"/><Relationship Id="rId3" Type="http://schemas.openxmlformats.org/officeDocument/2006/relationships/image" Target="../media/image11.png"/><Relationship Id="rId7" Type="http://schemas.openxmlformats.org/officeDocument/2006/relationships/image" Target="../media/image39.png"/><Relationship Id="rId12" Type="http://schemas.openxmlformats.org/officeDocument/2006/relationships/audio" Target="../media/audio31.wav"/><Relationship Id="rId17" Type="http://schemas.openxmlformats.org/officeDocument/2006/relationships/audio" Target="../media/audio36.wav"/><Relationship Id="rId2" Type="http://schemas.openxmlformats.org/officeDocument/2006/relationships/notesSlide" Target="../notesSlides/notesSlide23.xml"/><Relationship Id="rId16" Type="http://schemas.openxmlformats.org/officeDocument/2006/relationships/audio" Target="../media/audio35.wav"/><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audio" Target="../media/audio30.wav"/><Relationship Id="rId5" Type="http://schemas.openxmlformats.org/officeDocument/2006/relationships/image" Target="../media/image37.png"/><Relationship Id="rId15" Type="http://schemas.openxmlformats.org/officeDocument/2006/relationships/audio" Target="../media/audio34.wav"/><Relationship Id="rId10" Type="http://schemas.openxmlformats.org/officeDocument/2006/relationships/audio" Target="../media/audio29.wav"/><Relationship Id="rId19"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audio" Target="../media/audio33.wav"/></Relationships>
</file>

<file path=ppt/slides/_rels/slide24.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audio" Target="../media/audio29.wav"/><Relationship Id="rId7" Type="http://schemas.openxmlformats.org/officeDocument/2006/relationships/audio" Target="../media/audio33.wav"/><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24.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audio" Target="../media/audio32.wav"/><Relationship Id="rId11" Type="http://schemas.openxmlformats.org/officeDocument/2006/relationships/image" Target="../media/image11.png"/><Relationship Id="rId5" Type="http://schemas.openxmlformats.org/officeDocument/2006/relationships/audio" Target="../media/audio31.wav"/><Relationship Id="rId15" Type="http://schemas.openxmlformats.org/officeDocument/2006/relationships/image" Target="../media/image39.png"/><Relationship Id="rId10" Type="http://schemas.openxmlformats.org/officeDocument/2006/relationships/audio" Target="../media/audio36.wav"/><Relationship Id="rId19" Type="http://schemas.openxmlformats.org/officeDocument/2006/relationships/image" Target="../media/image44.png"/><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audio" Target="../media/audio38.wav"/></Relationships>
</file>

<file path=ppt/slides/_rels/slide27.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audio" Target="../media/audio38.wav"/></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48.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image" Target="../media/image46.png"/><Relationship Id="rId5" Type="http://schemas.openxmlformats.org/officeDocument/2006/relationships/audio" Target="../media/audio38.wav"/><Relationship Id="rId15" Type="http://schemas.openxmlformats.org/officeDocument/2006/relationships/image" Target="../media/image50.png"/><Relationship Id="rId10" Type="http://schemas.openxmlformats.org/officeDocument/2006/relationships/audio" Target="../media/audio44.wav"/><Relationship Id="rId4" Type="http://schemas.openxmlformats.org/officeDocument/2006/relationships/audio" Target="../media/audio39.wav"/><Relationship Id="rId9" Type="http://schemas.openxmlformats.org/officeDocument/2006/relationships/audio" Target="../media/audio43.wav"/><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audio" Target="../media/audio37.wav"/><Relationship Id="rId7" Type="http://schemas.openxmlformats.org/officeDocument/2006/relationships/audio" Target="../media/audio41.wav"/><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image" Target="../media/image46.png"/><Relationship Id="rId5" Type="http://schemas.openxmlformats.org/officeDocument/2006/relationships/audio" Target="../media/audio38.wav"/><Relationship Id="rId10" Type="http://schemas.openxmlformats.org/officeDocument/2006/relationships/audio" Target="../media/audio44.wav"/><Relationship Id="rId4" Type="http://schemas.openxmlformats.org/officeDocument/2006/relationships/audio" Target="../media/audio39.wav"/><Relationship Id="rId9" Type="http://schemas.openxmlformats.org/officeDocument/2006/relationships/audio" Target="../media/audio43.wav"/></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3" Type="http://schemas.openxmlformats.org/officeDocument/2006/relationships/image" Target="../media/image11.png"/><Relationship Id="rId7" Type="http://schemas.openxmlformats.org/officeDocument/2006/relationships/audio" Target="../media/audio45.wav"/><Relationship Id="rId12" Type="http://schemas.openxmlformats.org/officeDocument/2006/relationships/audio" Target="../media/audio50.wav"/><Relationship Id="rId2" Type="http://schemas.openxmlformats.org/officeDocument/2006/relationships/notesSlide" Target="../notesSlides/notesSlide32.xml"/><Relationship Id="rId16" Type="http://schemas.openxmlformats.org/officeDocument/2006/relationships/audio" Target="../media/audio54.wav"/><Relationship Id="rId1" Type="http://schemas.openxmlformats.org/officeDocument/2006/relationships/slideLayout" Target="../slideLayouts/slideLayout24.xml"/><Relationship Id="rId6" Type="http://schemas.openxmlformats.org/officeDocument/2006/relationships/image" Target="../media/image52.png"/><Relationship Id="rId11" Type="http://schemas.openxmlformats.org/officeDocument/2006/relationships/audio" Target="../media/audio49.wav"/><Relationship Id="rId5" Type="http://schemas.microsoft.com/office/2007/relationships/hdphoto" Target="../media/hdphoto1.wdp"/><Relationship Id="rId15" Type="http://schemas.openxmlformats.org/officeDocument/2006/relationships/audio" Target="../media/audio53.wav"/><Relationship Id="rId10" Type="http://schemas.openxmlformats.org/officeDocument/2006/relationships/audio" Target="../media/audio48.wav"/><Relationship Id="rId4" Type="http://schemas.openxmlformats.org/officeDocument/2006/relationships/image" Target="../media/image51.png"/><Relationship Id="rId9" Type="http://schemas.openxmlformats.org/officeDocument/2006/relationships/audio" Target="../media/audio47.wav"/><Relationship Id="rId14" Type="http://schemas.openxmlformats.org/officeDocument/2006/relationships/audio" Target="../media/audio52.wav"/></Relationships>
</file>

<file path=ppt/slides/_rels/slide33.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3" Type="http://schemas.openxmlformats.org/officeDocument/2006/relationships/image" Target="../media/image11.png"/><Relationship Id="rId7" Type="http://schemas.openxmlformats.org/officeDocument/2006/relationships/audio" Target="../media/audio45.wav"/><Relationship Id="rId12" Type="http://schemas.openxmlformats.org/officeDocument/2006/relationships/audio" Target="../media/audio50.wav"/><Relationship Id="rId2" Type="http://schemas.openxmlformats.org/officeDocument/2006/relationships/notesSlide" Target="../notesSlides/notesSlide33.xml"/><Relationship Id="rId16" Type="http://schemas.openxmlformats.org/officeDocument/2006/relationships/audio" Target="../media/audio54.wav"/><Relationship Id="rId1" Type="http://schemas.openxmlformats.org/officeDocument/2006/relationships/slideLayout" Target="../slideLayouts/slideLayout24.xml"/><Relationship Id="rId6" Type="http://schemas.openxmlformats.org/officeDocument/2006/relationships/image" Target="../media/image52.png"/><Relationship Id="rId11" Type="http://schemas.openxmlformats.org/officeDocument/2006/relationships/audio" Target="../media/audio49.wav"/><Relationship Id="rId5" Type="http://schemas.microsoft.com/office/2007/relationships/hdphoto" Target="../media/hdphoto1.wdp"/><Relationship Id="rId15" Type="http://schemas.openxmlformats.org/officeDocument/2006/relationships/audio" Target="../media/audio53.wav"/><Relationship Id="rId10" Type="http://schemas.openxmlformats.org/officeDocument/2006/relationships/audio" Target="../media/audio48.wav"/><Relationship Id="rId4" Type="http://schemas.openxmlformats.org/officeDocument/2006/relationships/image" Target="../media/image51.png"/><Relationship Id="rId9" Type="http://schemas.openxmlformats.org/officeDocument/2006/relationships/audio" Target="../media/audio47.wav"/><Relationship Id="rId14" Type="http://schemas.openxmlformats.org/officeDocument/2006/relationships/audio" Target="../media/audio52.wav"/></Relationships>
</file>

<file path=ppt/slides/_rels/slide34.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3" Type="http://schemas.openxmlformats.org/officeDocument/2006/relationships/image" Target="../media/image11.png"/><Relationship Id="rId7" Type="http://schemas.openxmlformats.org/officeDocument/2006/relationships/audio" Target="../media/audio45.wav"/><Relationship Id="rId12" Type="http://schemas.openxmlformats.org/officeDocument/2006/relationships/audio" Target="../media/audio50.wav"/><Relationship Id="rId2" Type="http://schemas.openxmlformats.org/officeDocument/2006/relationships/notesSlide" Target="../notesSlides/notesSlide34.xml"/><Relationship Id="rId16" Type="http://schemas.openxmlformats.org/officeDocument/2006/relationships/audio" Target="../media/audio54.wav"/><Relationship Id="rId1" Type="http://schemas.openxmlformats.org/officeDocument/2006/relationships/slideLayout" Target="../slideLayouts/slideLayout24.xml"/><Relationship Id="rId6" Type="http://schemas.openxmlformats.org/officeDocument/2006/relationships/image" Target="../media/image52.png"/><Relationship Id="rId11" Type="http://schemas.openxmlformats.org/officeDocument/2006/relationships/audio" Target="../media/audio49.wav"/><Relationship Id="rId5" Type="http://schemas.microsoft.com/office/2007/relationships/hdphoto" Target="../media/hdphoto1.wdp"/><Relationship Id="rId15" Type="http://schemas.openxmlformats.org/officeDocument/2006/relationships/audio" Target="../media/audio53.wav"/><Relationship Id="rId10" Type="http://schemas.openxmlformats.org/officeDocument/2006/relationships/audio" Target="../media/audio48.wav"/><Relationship Id="rId4" Type="http://schemas.openxmlformats.org/officeDocument/2006/relationships/image" Target="../media/image51.png"/><Relationship Id="rId9" Type="http://schemas.openxmlformats.org/officeDocument/2006/relationships/audio" Target="../media/audio47.wav"/><Relationship Id="rId14" Type="http://schemas.openxmlformats.org/officeDocument/2006/relationships/audio" Target="../media/audio52.wav"/></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image" Target="../media/image54.png"/><Relationship Id="rId3" Type="http://schemas.openxmlformats.org/officeDocument/2006/relationships/audio" Target="../media/audio55.wav"/><Relationship Id="rId7" Type="http://schemas.openxmlformats.org/officeDocument/2006/relationships/audio" Target="../media/audio59.wav"/><Relationship Id="rId12" Type="http://schemas.openxmlformats.org/officeDocument/2006/relationships/image" Target="../media/image53.png"/><Relationship Id="rId2" Type="http://schemas.openxmlformats.org/officeDocument/2006/relationships/notesSlide" Target="../notesSlides/notesSlide36.xml"/><Relationship Id="rId16" Type="http://schemas.openxmlformats.org/officeDocument/2006/relationships/image" Target="../media/image57.png"/><Relationship Id="rId1" Type="http://schemas.openxmlformats.org/officeDocument/2006/relationships/slideLayout" Target="../slideLayouts/slideLayout24.xml"/><Relationship Id="rId6" Type="http://schemas.openxmlformats.org/officeDocument/2006/relationships/audio" Target="../media/audio58.wav"/><Relationship Id="rId11" Type="http://schemas.openxmlformats.org/officeDocument/2006/relationships/image" Target="../media/image11.png"/><Relationship Id="rId5" Type="http://schemas.openxmlformats.org/officeDocument/2006/relationships/audio" Target="../media/audio57.wav"/><Relationship Id="rId15" Type="http://schemas.openxmlformats.org/officeDocument/2006/relationships/image" Target="../media/image56.png"/><Relationship Id="rId10" Type="http://schemas.openxmlformats.org/officeDocument/2006/relationships/audio" Target="../media/audio62.wav"/><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1.png"/><Relationship Id="rId7"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11.png"/><Relationship Id="rId5" Type="http://schemas.openxmlformats.org/officeDocument/2006/relationships/image" Target="../media/image38.png"/><Relationship Id="rId10" Type="http://schemas.openxmlformats.org/officeDocument/2006/relationships/image" Target="../media/image74.png"/><Relationship Id="rId4" Type="http://schemas.openxmlformats.org/officeDocument/2006/relationships/image" Target="../media/image37.png"/><Relationship Id="rId9" Type="http://schemas.openxmlformats.org/officeDocument/2006/relationships/image" Target="../media/image73.png"/></Relationships>
</file>

<file path=ppt/slides/_rels/slide4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5.png"/><Relationship Id="rId7"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11.png"/><Relationship Id="rId5" Type="http://schemas.openxmlformats.org/officeDocument/2006/relationships/image" Target="../media/image38.png"/><Relationship Id="rId10" Type="http://schemas.openxmlformats.org/officeDocument/2006/relationships/image" Target="../media/image74.png"/><Relationship Id="rId4" Type="http://schemas.openxmlformats.org/officeDocument/2006/relationships/image" Target="../media/image37.png"/><Relationship Id="rId9" Type="http://schemas.openxmlformats.org/officeDocument/2006/relationships/image" Target="../media/image73.png"/></Relationships>
</file>

<file path=ppt/slides/_rels/slide4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5.png"/><Relationship Id="rId7"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11.png"/><Relationship Id="rId5" Type="http://schemas.openxmlformats.org/officeDocument/2006/relationships/image" Target="../media/image38.png"/><Relationship Id="rId10" Type="http://schemas.openxmlformats.org/officeDocument/2006/relationships/image" Target="../media/image74.png"/><Relationship Id="rId4" Type="http://schemas.openxmlformats.org/officeDocument/2006/relationships/image" Target="../media/image37.png"/><Relationship Id="rId9"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5.png"/><Relationship Id="rId7"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11.png"/><Relationship Id="rId5" Type="http://schemas.openxmlformats.org/officeDocument/2006/relationships/image" Target="../media/image38.png"/><Relationship Id="rId10" Type="http://schemas.openxmlformats.org/officeDocument/2006/relationships/image" Target="../media/image74.png"/><Relationship Id="rId4" Type="http://schemas.openxmlformats.org/officeDocument/2006/relationships/image" Target="../media/image37.png"/><Relationship Id="rId9" Type="http://schemas.openxmlformats.org/officeDocument/2006/relationships/image" Target="../media/image73.png"/></Relationships>
</file>

<file path=ppt/slides/_rels/slide4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11.png"/><Relationship Id="rId5" Type="http://schemas.openxmlformats.org/officeDocument/2006/relationships/image" Target="../media/image77.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11.png"/><Relationship Id="rId5" Type="http://schemas.openxmlformats.org/officeDocument/2006/relationships/image" Target="../media/image24.png"/><Relationship Id="rId10" Type="http://schemas.openxmlformats.org/officeDocument/2006/relationships/image" Target="../media/image73.png"/><Relationship Id="rId4" Type="http://schemas.openxmlformats.org/officeDocument/2006/relationships/image" Target="../media/image23.png"/><Relationship Id="rId9"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hyperlink" Target="https://quizlet.com/gb/436202552/year-7-french-term-11-week-7-flash-cards/" TargetMode="External"/><Relationship Id="rId3" Type="http://schemas.openxmlformats.org/officeDocument/2006/relationships/image" Target="../media/image11.png"/><Relationship Id="rId7" Type="http://schemas.openxmlformats.org/officeDocument/2006/relationships/hyperlink" Target="https://quizlet.com/gb/441152504/year-7-french-term-12-week-3-flash-card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resources.ncelp.org/concern/resources/mk61rh11z?locale=en" TargetMode="External"/><Relationship Id="rId11" Type="http://schemas.openxmlformats.org/officeDocument/2006/relationships/image" Target="../media/image81.png"/><Relationship Id="rId5" Type="http://schemas.openxmlformats.org/officeDocument/2006/relationships/hyperlink" Target="https://drive.google.com/file/d/1CPPuCR01Y3p5iSsMhT-7e6FblLKItVcN/view" TargetMode="External"/><Relationship Id="rId10"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hyperlink" Target="https://quizlet.com/gb/436199795/year-7-french-term-11-week-2-flash-cards/"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5" Type="http://schemas.openxmlformats.org/officeDocument/2006/relationships/image" Target="../media/image11.png"/><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audio" Target="../media/audio20.wav"/></Relationships>
</file>

<file path=ppt/slides/_rels/slide9.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image" Target="../media/image12.png"/><Relationship Id="rId7" Type="http://schemas.openxmlformats.org/officeDocument/2006/relationships/audio" Target="../media/audio23.wav"/><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Saying what people do</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Faire with equivalents in English other than 'do/make’</a:t>
            </a:r>
          </a:p>
          <a:p>
            <a:pPr algn="l"/>
            <a:r>
              <a:rPr lang="en-GB" sz="3000" dirty="0">
                <a:solidFill>
                  <a:prstClr val="white"/>
                </a:solidFill>
              </a:rPr>
              <a:t>SSC [</a:t>
            </a:r>
            <a:r>
              <a:rPr lang="en-GB" sz="3000" dirty="0" err="1">
                <a:solidFill>
                  <a:prstClr val="white"/>
                </a:solidFill>
              </a:rPr>
              <a:t>ch</a:t>
            </a:r>
            <a:r>
              <a:rPr lang="en-GB" sz="3000" dirty="0">
                <a:solidFill>
                  <a:prstClr val="white"/>
                </a:solidFill>
              </a:rPr>
              <a:t>]</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French</a:t>
            </a:r>
          </a:p>
          <a:p>
            <a:pPr>
              <a:defRPr/>
            </a:pPr>
            <a:r>
              <a:rPr lang="en-GB" sz="2000" dirty="0">
                <a:solidFill>
                  <a:prstClr val="white"/>
                </a:solidFill>
                <a:latin typeface="Century Gothic" panose="020B0502020202020204" pitchFamily="34" charset="0"/>
              </a:rPr>
              <a:t>Term 1.2 - Week 2 - Lesson 17</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Stephen Owen / Emma Marsden / Ciarán Morris</a:t>
            </a: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28/07/2021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6906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Phonétique</a:t>
            </a: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extBox 1"/>
          <p:cNvSpPr txBox="1"/>
          <p:nvPr/>
        </p:nvSpPr>
        <p:spPr>
          <a:xfrm>
            <a:off x="98785" y="1248703"/>
            <a:ext cx="113792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Reminder: </a:t>
            </a:r>
            <a:r>
              <a:rPr lang="en-GB" sz="2400" dirty="0" err="1">
                <a:solidFill>
                  <a:schemeClr val="accent1">
                    <a:lumMod val="50000"/>
                  </a:schemeClr>
                </a:solidFill>
                <a:latin typeface="Century Gothic" panose="020B0502020202020204" pitchFamily="34" charset="0"/>
              </a:rPr>
              <a:t>i</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n</a:t>
            </a:r>
            <a:r>
              <a:rPr kumimoji="0" lang="en-GB" sz="24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French we use the verb </a:t>
            </a:r>
            <a:r>
              <a:rPr kumimoji="0" lang="en-GB" sz="24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faire </a:t>
            </a:r>
            <a:r>
              <a:rPr kumimoji="0" lang="en-GB" sz="24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to say </a:t>
            </a:r>
            <a:r>
              <a:rPr kumimoji="0" lang="en-GB" sz="2400" i="1"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to do </a:t>
            </a:r>
            <a:r>
              <a:rPr kumimoji="0" lang="en-GB" sz="24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and </a:t>
            </a:r>
            <a:r>
              <a:rPr kumimoji="0" lang="en-GB" sz="2400" i="1"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to make</a:t>
            </a:r>
            <a:r>
              <a:rPr kumimoji="0" lang="en-GB" sz="24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endParaRPr kumimoji="0" lang="en-GB"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28" name="TextBox 27"/>
          <p:cNvSpPr txBox="1"/>
          <p:nvPr/>
        </p:nvSpPr>
        <p:spPr>
          <a:xfrm>
            <a:off x="1338082" y="1937339"/>
            <a:ext cx="3346657" cy="1015663"/>
          </a:xfrm>
          <a:prstGeom prst="rect">
            <a:avLst/>
          </a:prstGeom>
          <a:solidFill>
            <a:schemeClr val="bg1"/>
          </a:solidFill>
        </p:spPr>
        <p:txBody>
          <a:bodyPr wrap="square" rtlCol="0">
            <a:spAutoFit/>
          </a:bodyPr>
          <a:lstStyle/>
          <a:p>
            <a:pPr algn="ctr"/>
            <a:r>
              <a:rPr lang="en-GB" sz="6000" b="1" dirty="0">
                <a:solidFill>
                  <a:srgbClr val="5B9BD5">
                    <a:lumMod val="50000"/>
                  </a:srgbClr>
                </a:solidFill>
                <a:latin typeface="Century Gothic" panose="020B0502020202020204" pitchFamily="34" charset="0"/>
              </a:rPr>
              <a:t>je </a:t>
            </a:r>
            <a:r>
              <a:rPr lang="en-GB" sz="6000" b="1" dirty="0" err="1">
                <a:solidFill>
                  <a:srgbClr val="5B9BD5">
                    <a:lumMod val="50000"/>
                  </a:srgbClr>
                </a:solidFill>
                <a:latin typeface="Century Gothic" panose="020B0502020202020204" pitchFamily="34" charset="0"/>
              </a:rPr>
              <a:t>fais</a:t>
            </a:r>
            <a:endParaRPr lang="en-GB" sz="6000" b="1" dirty="0">
              <a:solidFill>
                <a:srgbClr val="5B9BD5">
                  <a:lumMod val="50000"/>
                </a:srgbClr>
              </a:solidFill>
              <a:latin typeface="Century Gothic" panose="020B0502020202020204" pitchFamily="34" charset="0"/>
            </a:endParaRPr>
          </a:p>
        </p:txBody>
      </p:sp>
      <p:sp>
        <p:nvSpPr>
          <p:cNvPr id="37" name="TextBox 36"/>
          <p:cNvSpPr txBox="1"/>
          <p:nvPr/>
        </p:nvSpPr>
        <p:spPr>
          <a:xfrm>
            <a:off x="4519890" y="2056503"/>
            <a:ext cx="6442802" cy="830997"/>
          </a:xfrm>
          <a:prstGeom prst="rect">
            <a:avLst/>
          </a:prstGeom>
          <a:solidFill>
            <a:schemeClr val="bg1"/>
          </a:solidFill>
        </p:spPr>
        <p:txBody>
          <a:bodyPr wrap="square" rtlCol="0">
            <a:spAutoFit/>
          </a:bodyPr>
          <a:lstStyle/>
          <a:p>
            <a:r>
              <a:rPr lang="en-GB" sz="4800" dirty="0">
                <a:solidFill>
                  <a:srgbClr val="5B9BD5">
                    <a:lumMod val="50000"/>
                  </a:srgbClr>
                </a:solidFill>
                <a:latin typeface="Century Gothic" panose="020B0502020202020204" pitchFamily="34" charset="0"/>
              </a:rPr>
              <a:t>I do / I make</a:t>
            </a:r>
          </a:p>
        </p:txBody>
      </p:sp>
      <p:sp>
        <p:nvSpPr>
          <p:cNvPr id="38" name="TextBox 37"/>
          <p:cNvSpPr txBox="1"/>
          <p:nvPr/>
        </p:nvSpPr>
        <p:spPr>
          <a:xfrm>
            <a:off x="-323940" y="4175007"/>
            <a:ext cx="4499364" cy="1015663"/>
          </a:xfrm>
          <a:prstGeom prst="rect">
            <a:avLst/>
          </a:prstGeom>
          <a:solidFill>
            <a:schemeClr val="bg1"/>
          </a:solidFill>
        </p:spPr>
        <p:txBody>
          <a:bodyPr wrap="square" rtlCol="0">
            <a:spAutoFit/>
          </a:bodyPr>
          <a:lstStyle/>
          <a:p>
            <a:pPr algn="r"/>
            <a:r>
              <a:rPr lang="en-GB" sz="6000" b="1" dirty="0" err="1">
                <a:solidFill>
                  <a:srgbClr val="5B9BD5">
                    <a:lumMod val="50000"/>
                  </a:srgbClr>
                </a:solidFill>
                <a:latin typeface="Century Gothic" panose="020B0502020202020204" pitchFamily="34" charset="0"/>
              </a:rPr>
              <a:t>il</a:t>
            </a:r>
            <a:r>
              <a:rPr lang="en-GB" sz="6000" b="1" dirty="0">
                <a:solidFill>
                  <a:srgbClr val="5B9BD5">
                    <a:lumMod val="50000"/>
                  </a:srgbClr>
                </a:solidFill>
                <a:latin typeface="Century Gothic" panose="020B0502020202020204" pitchFamily="34" charset="0"/>
              </a:rPr>
              <a:t> fai</a:t>
            </a:r>
            <a:r>
              <a:rPr lang="en-GB" sz="6000" b="1" dirty="0">
                <a:solidFill>
                  <a:srgbClr val="FF6600"/>
                </a:solidFill>
                <a:latin typeface="Century Gothic" panose="020B0502020202020204" pitchFamily="34" charset="0"/>
              </a:rPr>
              <a:t>t</a:t>
            </a:r>
            <a:r>
              <a:rPr lang="en-GB" sz="6000" b="1" dirty="0">
                <a:solidFill>
                  <a:srgbClr val="5B9BD5">
                    <a:lumMod val="50000"/>
                  </a:srgbClr>
                </a:solidFill>
                <a:latin typeface="Century Gothic" panose="020B0502020202020204" pitchFamily="34" charset="0"/>
              </a:rPr>
              <a:t> </a:t>
            </a:r>
          </a:p>
        </p:txBody>
      </p:sp>
      <p:sp>
        <p:nvSpPr>
          <p:cNvPr id="40" name="TextBox 39"/>
          <p:cNvSpPr txBox="1"/>
          <p:nvPr/>
        </p:nvSpPr>
        <p:spPr>
          <a:xfrm>
            <a:off x="4572119" y="5194060"/>
            <a:ext cx="7282384" cy="830997"/>
          </a:xfrm>
          <a:prstGeom prst="rect">
            <a:avLst/>
          </a:prstGeom>
          <a:solidFill>
            <a:schemeClr val="bg1"/>
          </a:solidFill>
        </p:spPr>
        <p:txBody>
          <a:bodyPr wrap="square" rtlCol="0">
            <a:spAutoFit/>
          </a:bodyPr>
          <a:lstStyle/>
          <a:p>
            <a:r>
              <a:rPr lang="en-GB" sz="4800" dirty="0">
                <a:solidFill>
                  <a:srgbClr val="5B9BD5">
                    <a:lumMod val="50000"/>
                  </a:srgbClr>
                </a:solidFill>
                <a:latin typeface="Century Gothic" panose="020B0502020202020204" pitchFamily="34" charset="0"/>
              </a:rPr>
              <a:t>she does / she makes</a:t>
            </a:r>
          </a:p>
        </p:txBody>
      </p:sp>
      <p:sp>
        <p:nvSpPr>
          <p:cNvPr id="41" name="TextBox 40"/>
          <p:cNvSpPr txBox="1"/>
          <p:nvPr/>
        </p:nvSpPr>
        <p:spPr>
          <a:xfrm>
            <a:off x="4572119" y="4313506"/>
            <a:ext cx="6905866" cy="830997"/>
          </a:xfrm>
          <a:prstGeom prst="rect">
            <a:avLst/>
          </a:prstGeom>
          <a:solidFill>
            <a:schemeClr val="bg1"/>
          </a:solidFill>
        </p:spPr>
        <p:txBody>
          <a:bodyPr wrap="square" rtlCol="0">
            <a:spAutoFit/>
          </a:bodyPr>
          <a:lstStyle/>
          <a:p>
            <a:r>
              <a:rPr lang="en-GB" sz="4800" dirty="0">
                <a:solidFill>
                  <a:srgbClr val="5B9BD5">
                    <a:lumMod val="50000"/>
                  </a:srgbClr>
                </a:solidFill>
                <a:latin typeface="Century Gothic" panose="020B0502020202020204" pitchFamily="34" charset="0"/>
              </a:rPr>
              <a:t>he does / he makes</a:t>
            </a:r>
          </a:p>
        </p:txBody>
      </p:sp>
      <p:sp>
        <p:nvSpPr>
          <p:cNvPr id="12" name="TextBox 11"/>
          <p:cNvSpPr txBox="1"/>
          <p:nvPr/>
        </p:nvSpPr>
        <p:spPr>
          <a:xfrm>
            <a:off x="1334923" y="3012553"/>
            <a:ext cx="3346657" cy="1015663"/>
          </a:xfrm>
          <a:prstGeom prst="rect">
            <a:avLst/>
          </a:prstGeom>
          <a:solidFill>
            <a:schemeClr val="bg1"/>
          </a:solidFill>
        </p:spPr>
        <p:txBody>
          <a:bodyPr wrap="square" rtlCol="0">
            <a:spAutoFit/>
          </a:bodyPr>
          <a:lstStyle/>
          <a:p>
            <a:pPr algn="ctr"/>
            <a:r>
              <a:rPr lang="en-GB" sz="6000" b="1" dirty="0" err="1">
                <a:solidFill>
                  <a:srgbClr val="5B9BD5">
                    <a:lumMod val="50000"/>
                  </a:srgbClr>
                </a:solidFill>
                <a:latin typeface="Century Gothic" panose="020B0502020202020204" pitchFamily="34" charset="0"/>
              </a:rPr>
              <a:t>tu</a:t>
            </a:r>
            <a:r>
              <a:rPr lang="en-GB" sz="6000" b="1" dirty="0">
                <a:solidFill>
                  <a:srgbClr val="5B9BD5">
                    <a:lumMod val="50000"/>
                  </a:srgbClr>
                </a:solidFill>
                <a:latin typeface="Century Gothic" panose="020B0502020202020204" pitchFamily="34" charset="0"/>
              </a:rPr>
              <a:t> </a:t>
            </a:r>
            <a:r>
              <a:rPr lang="en-GB" sz="6000" b="1" dirty="0" err="1">
                <a:solidFill>
                  <a:srgbClr val="5B9BD5">
                    <a:lumMod val="50000"/>
                  </a:srgbClr>
                </a:solidFill>
                <a:latin typeface="Century Gothic" panose="020B0502020202020204" pitchFamily="34" charset="0"/>
              </a:rPr>
              <a:t>fais</a:t>
            </a:r>
            <a:endParaRPr lang="en-GB" sz="6000" b="1" dirty="0">
              <a:solidFill>
                <a:srgbClr val="5B9BD5">
                  <a:lumMod val="50000"/>
                </a:srgbClr>
              </a:solidFill>
              <a:latin typeface="Century Gothic" panose="020B0502020202020204" pitchFamily="34" charset="0"/>
            </a:endParaRPr>
          </a:p>
        </p:txBody>
      </p:sp>
      <p:sp>
        <p:nvSpPr>
          <p:cNvPr id="13" name="TextBox 12"/>
          <p:cNvSpPr txBox="1"/>
          <p:nvPr/>
        </p:nvSpPr>
        <p:spPr>
          <a:xfrm>
            <a:off x="4477139" y="3120425"/>
            <a:ext cx="7377364" cy="830997"/>
          </a:xfrm>
          <a:prstGeom prst="rect">
            <a:avLst/>
          </a:prstGeom>
          <a:solidFill>
            <a:schemeClr val="bg1"/>
          </a:solidFill>
        </p:spPr>
        <p:txBody>
          <a:bodyPr wrap="square" rtlCol="0">
            <a:spAutoFit/>
          </a:bodyPr>
          <a:lstStyle/>
          <a:p>
            <a:r>
              <a:rPr lang="en-GB" sz="4800" dirty="0">
                <a:solidFill>
                  <a:srgbClr val="5B9BD5">
                    <a:lumMod val="50000"/>
                  </a:srgbClr>
                </a:solidFill>
                <a:latin typeface="Century Gothic" panose="020B0502020202020204" pitchFamily="34" charset="0"/>
              </a:rPr>
              <a:t>you do / you make</a:t>
            </a:r>
          </a:p>
        </p:txBody>
      </p:sp>
      <p:sp>
        <p:nvSpPr>
          <p:cNvPr id="3" name="TextBox 2"/>
          <p:cNvSpPr txBox="1"/>
          <p:nvPr/>
        </p:nvSpPr>
        <p:spPr>
          <a:xfrm>
            <a:off x="696787" y="5144503"/>
            <a:ext cx="3478638" cy="1015663"/>
          </a:xfrm>
          <a:prstGeom prst="rect">
            <a:avLst/>
          </a:prstGeom>
          <a:noFill/>
        </p:spPr>
        <p:txBody>
          <a:bodyPr wrap="square" rtlCol="0">
            <a:spAutoFit/>
          </a:bodyPr>
          <a:lstStyle/>
          <a:p>
            <a:pPr algn="r"/>
            <a:r>
              <a:rPr lang="en-GB" sz="6000" b="1" dirty="0" err="1">
                <a:solidFill>
                  <a:srgbClr val="5B9BD5">
                    <a:lumMod val="50000"/>
                  </a:srgbClr>
                </a:solidFill>
                <a:latin typeface="Century Gothic" panose="020B0502020202020204" pitchFamily="34" charset="0"/>
              </a:rPr>
              <a:t>elle</a:t>
            </a:r>
            <a:r>
              <a:rPr lang="en-GB" sz="6000" b="1" dirty="0">
                <a:solidFill>
                  <a:srgbClr val="5B9BD5">
                    <a:lumMod val="50000"/>
                  </a:srgbClr>
                </a:solidFill>
                <a:latin typeface="Century Gothic" panose="020B0502020202020204" pitchFamily="34" charset="0"/>
              </a:rPr>
              <a:t> fai</a:t>
            </a:r>
            <a:r>
              <a:rPr lang="en-GB" sz="6000" b="1" dirty="0">
                <a:solidFill>
                  <a:srgbClr val="FF6600"/>
                </a:solidFill>
                <a:latin typeface="Century Gothic" panose="020B0502020202020204" pitchFamily="34" charset="0"/>
              </a:rPr>
              <a:t>t</a:t>
            </a:r>
          </a:p>
        </p:txBody>
      </p:sp>
      <p:sp>
        <p:nvSpPr>
          <p:cNvPr id="5" name="Title 4"/>
          <p:cNvSpPr>
            <a:spLocks noGrp="1"/>
          </p:cNvSpPr>
          <p:nvPr>
            <p:ph type="title"/>
          </p:nvPr>
        </p:nvSpPr>
        <p:spPr>
          <a:xfrm>
            <a:off x="-2" y="7065"/>
            <a:ext cx="10515600" cy="1325563"/>
          </a:xfrm>
        </p:spPr>
        <p:txBody>
          <a:bodyPr>
            <a:normAutofit/>
          </a:bodyPr>
          <a:lstStyle/>
          <a:p>
            <a:r>
              <a:rPr lang="en-GB" sz="3000" b="1" dirty="0">
                <a:solidFill>
                  <a:schemeClr val="bg1"/>
                </a:solidFill>
              </a:rPr>
              <a:t>The verb ‘faire’ – to do/make</a:t>
            </a:r>
            <a:endParaRPr lang="en-GB" sz="3000" dirty="0"/>
          </a:p>
        </p:txBody>
      </p:sp>
      <p:sp>
        <p:nvSpPr>
          <p:cNvPr id="1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677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38" grpId="0" animBg="1"/>
      <p:bldP spid="40" grpId="0" animBg="1"/>
      <p:bldP spid="41" grpId="0" animBg="1"/>
      <p:bldP spid="12" grpId="0" animBg="1"/>
      <p:bldP spid="13"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Rectangle 45"/>
          <p:cNvSpPr/>
          <p:nvPr/>
        </p:nvSpPr>
        <p:spPr>
          <a:xfrm>
            <a:off x="7720234" y="4865661"/>
            <a:ext cx="4472699" cy="646331"/>
          </a:xfrm>
          <a:prstGeom prst="rect">
            <a:avLst/>
          </a:prstGeom>
          <a:noFill/>
          <a:ln>
            <a:noFill/>
          </a:ln>
        </p:spPr>
        <p:txBody>
          <a:bodyPr wrap="none" lIns="91440" tIns="45720" rIns="91440" bIns="45720">
            <a:spAutoFit/>
          </a:bodyPr>
          <a:lstStyle/>
          <a:p>
            <a:pPr algn="ctr"/>
            <a:r>
              <a:rPr lang="en-US" sz="3600" b="1" dirty="0">
                <a:ln w="0"/>
                <a:solidFill>
                  <a:srgbClr val="115177"/>
                </a:solidFill>
                <a:latin typeface="Century Gothic" panose="020B0502020202020204" pitchFamily="34" charset="0"/>
              </a:rPr>
              <a:t>faire l_ _ d_ _ _ _ _ _</a:t>
            </a:r>
          </a:p>
        </p:txBody>
      </p:sp>
      <p:sp>
        <p:nvSpPr>
          <p:cNvPr id="44" name="Rectangle 43"/>
          <p:cNvSpPr/>
          <p:nvPr/>
        </p:nvSpPr>
        <p:spPr>
          <a:xfrm>
            <a:off x="2663444" y="5698449"/>
            <a:ext cx="4463081" cy="646331"/>
          </a:xfrm>
          <a:prstGeom prst="rect">
            <a:avLst/>
          </a:prstGeom>
          <a:solidFill>
            <a:schemeClr val="bg1"/>
          </a:solidFill>
          <a:ln>
            <a:noFill/>
          </a:ln>
        </p:spPr>
        <p:txBody>
          <a:bodyPr wrap="none" lIns="91440" tIns="45720" rIns="91440" bIns="45720">
            <a:spAutoFit/>
          </a:bodyPr>
          <a:lstStyle/>
          <a:p>
            <a:pPr algn="ctr"/>
            <a:r>
              <a:rPr lang="en-US" sz="3600" b="1" dirty="0">
                <a:ln w="0"/>
                <a:solidFill>
                  <a:srgbClr val="115177"/>
                </a:solidFill>
                <a:latin typeface="Century Gothic" panose="020B0502020202020204" pitchFamily="34" charset="0"/>
              </a:rPr>
              <a:t>faire l_ _ c_ _ _ _ _ _</a:t>
            </a:r>
          </a:p>
        </p:txBody>
      </p:sp>
      <p:sp>
        <p:nvSpPr>
          <p:cNvPr id="43" name="Rectangle 42"/>
          <p:cNvSpPr/>
          <p:nvPr/>
        </p:nvSpPr>
        <p:spPr>
          <a:xfrm>
            <a:off x="140642" y="4149716"/>
            <a:ext cx="3964563" cy="646331"/>
          </a:xfrm>
          <a:prstGeom prst="rect">
            <a:avLst/>
          </a:prstGeom>
          <a:solidFill>
            <a:schemeClr val="bg1"/>
          </a:solidFill>
          <a:ln>
            <a:noFill/>
          </a:ln>
        </p:spPr>
        <p:txBody>
          <a:bodyPr wrap="square" lIns="91440" tIns="45720" rIns="91440" bIns="45720">
            <a:spAutoFit/>
          </a:bodyPr>
          <a:lstStyle/>
          <a:p>
            <a:pPr algn="ctr"/>
            <a:r>
              <a:rPr lang="en-US" sz="3600" b="1" dirty="0">
                <a:ln w="0"/>
                <a:solidFill>
                  <a:srgbClr val="115177"/>
                </a:solidFill>
                <a:latin typeface="Century Gothic" panose="020B0502020202020204" pitchFamily="34" charset="0"/>
              </a:rPr>
              <a:t>faire l_ m_ _ _ _ _ </a:t>
            </a:r>
          </a:p>
        </p:txBody>
      </p:sp>
      <p:sp>
        <p:nvSpPr>
          <p:cNvPr id="22" name="Rectangle 21"/>
          <p:cNvSpPr/>
          <p:nvPr/>
        </p:nvSpPr>
        <p:spPr>
          <a:xfrm>
            <a:off x="9663" y="4219436"/>
            <a:ext cx="4039391" cy="646331"/>
          </a:xfrm>
          <a:prstGeom prst="rect">
            <a:avLst/>
          </a:prstGeom>
          <a:solidFill>
            <a:schemeClr val="bg1"/>
          </a:solidFill>
          <a:ln>
            <a:noFill/>
          </a:ln>
        </p:spPr>
        <p:txBody>
          <a:bodyPr wrap="square" lIns="91440" tIns="45720" rIns="91440" bIns="45720">
            <a:spAutoFit/>
          </a:bodyPr>
          <a:lstStyle/>
          <a:p>
            <a:pPr algn="ctr"/>
            <a:r>
              <a:rPr lang="en-US" sz="3600" b="1" dirty="0">
                <a:ln w="0"/>
                <a:solidFill>
                  <a:srgbClr val="115177"/>
                </a:solidFill>
                <a:latin typeface="Century Gothic" panose="020B0502020202020204" pitchFamily="34" charset="0"/>
              </a:rPr>
              <a:t>faire le ménage</a:t>
            </a:r>
          </a:p>
        </p:txBody>
      </p:sp>
      <p:sp>
        <p:nvSpPr>
          <p:cNvPr id="23" name="Rectangle 22"/>
          <p:cNvSpPr/>
          <p:nvPr/>
        </p:nvSpPr>
        <p:spPr>
          <a:xfrm>
            <a:off x="2297313" y="2459940"/>
            <a:ext cx="2475358" cy="646331"/>
          </a:xfrm>
          <a:prstGeom prst="rect">
            <a:avLst/>
          </a:prstGeom>
          <a:noFill/>
          <a:ln>
            <a:noFill/>
          </a:ln>
        </p:spPr>
        <p:txBody>
          <a:bodyPr wrap="none" lIns="91440" tIns="45720" rIns="91440" bIns="45720">
            <a:spAutoFit/>
          </a:bodyPr>
          <a:lstStyle/>
          <a:p>
            <a:pPr algn="ctr"/>
            <a:r>
              <a:rPr lang="en-US" sz="3600" b="1" dirty="0">
                <a:ln w="0"/>
                <a:solidFill>
                  <a:srgbClr val="115177"/>
                </a:solidFill>
                <a:latin typeface="Century Gothic" panose="020B0502020202020204" pitchFamily="34" charset="0"/>
              </a:rPr>
              <a:t>faire l_ l_ _</a:t>
            </a:r>
          </a:p>
        </p:txBody>
      </p:sp>
      <p:sp>
        <p:nvSpPr>
          <p:cNvPr id="24" name="Rectangle 23"/>
          <p:cNvSpPr/>
          <p:nvPr/>
        </p:nvSpPr>
        <p:spPr>
          <a:xfrm>
            <a:off x="4560225" y="1748280"/>
            <a:ext cx="4011034" cy="646331"/>
          </a:xfrm>
          <a:prstGeom prst="rect">
            <a:avLst/>
          </a:prstGeom>
          <a:noFill/>
          <a:ln>
            <a:noFill/>
          </a:ln>
        </p:spPr>
        <p:txBody>
          <a:bodyPr wrap="none" lIns="91440" tIns="45720" rIns="91440" bIns="45720">
            <a:spAutoFit/>
          </a:bodyPr>
          <a:lstStyle/>
          <a:p>
            <a:pPr algn="ctr"/>
            <a:r>
              <a:rPr lang="en-US" sz="3600" b="1" dirty="0">
                <a:ln w="0"/>
                <a:solidFill>
                  <a:srgbClr val="115177"/>
                </a:solidFill>
                <a:latin typeface="Century Gothic" panose="020B0502020202020204" pitchFamily="34" charset="0"/>
              </a:rPr>
              <a:t>faire l_ m_ _ _ _ _ </a:t>
            </a:r>
          </a:p>
        </p:txBody>
      </p:sp>
      <p:sp>
        <p:nvSpPr>
          <p:cNvPr id="25" name="Rectangle 24"/>
          <p:cNvSpPr/>
          <p:nvPr/>
        </p:nvSpPr>
        <p:spPr>
          <a:xfrm>
            <a:off x="4858605" y="3913958"/>
            <a:ext cx="4102405" cy="646331"/>
          </a:xfrm>
          <a:prstGeom prst="rect">
            <a:avLst/>
          </a:prstGeom>
          <a:solidFill>
            <a:schemeClr val="bg1"/>
          </a:solidFill>
          <a:ln>
            <a:noFill/>
          </a:ln>
        </p:spPr>
        <p:txBody>
          <a:bodyPr wrap="none" lIns="91440" tIns="45720" rIns="91440" bIns="45720">
            <a:spAutoFit/>
          </a:bodyPr>
          <a:lstStyle/>
          <a:p>
            <a:pPr algn="ctr"/>
            <a:r>
              <a:rPr lang="en-US" sz="3600" b="1" dirty="0">
                <a:ln w="0"/>
                <a:solidFill>
                  <a:srgbClr val="115177"/>
                </a:solidFill>
                <a:latin typeface="Century Gothic" panose="020B0502020202020204" pitchFamily="34" charset="0"/>
              </a:rPr>
              <a:t>faire l_ c_ _ _ _ _ _</a:t>
            </a:r>
          </a:p>
        </p:txBody>
      </p:sp>
      <p:sp>
        <p:nvSpPr>
          <p:cNvPr id="27" name="Rectangle 26"/>
          <p:cNvSpPr/>
          <p:nvPr/>
        </p:nvSpPr>
        <p:spPr>
          <a:xfrm>
            <a:off x="2481979" y="5718920"/>
            <a:ext cx="4581384" cy="646331"/>
          </a:xfrm>
          <a:prstGeom prst="rect">
            <a:avLst/>
          </a:prstGeom>
          <a:solidFill>
            <a:schemeClr val="bg1"/>
          </a:solidFill>
          <a:ln>
            <a:noFill/>
          </a:ln>
        </p:spPr>
        <p:txBody>
          <a:bodyPr wrap="square" lIns="91440" tIns="45720" rIns="91440" bIns="45720">
            <a:spAutoFit/>
          </a:bodyPr>
          <a:lstStyle/>
          <a:p>
            <a:pPr algn="ctr"/>
            <a:r>
              <a:rPr lang="en-US" sz="3600" b="1" dirty="0">
                <a:ln w="0"/>
                <a:solidFill>
                  <a:srgbClr val="115177"/>
                </a:solidFill>
                <a:latin typeface="Century Gothic" panose="020B0502020202020204" pitchFamily="34" charset="0"/>
              </a:rPr>
              <a:t>faire les courses</a:t>
            </a:r>
          </a:p>
        </p:txBody>
      </p:sp>
      <p:sp>
        <p:nvSpPr>
          <p:cNvPr id="28" name="Rectangle 27"/>
          <p:cNvSpPr/>
          <p:nvPr/>
        </p:nvSpPr>
        <p:spPr>
          <a:xfrm>
            <a:off x="7772191" y="4870633"/>
            <a:ext cx="4334083" cy="646331"/>
          </a:xfrm>
          <a:prstGeom prst="rect">
            <a:avLst/>
          </a:prstGeom>
          <a:solidFill>
            <a:schemeClr val="bg1"/>
          </a:solidFill>
          <a:ln>
            <a:noFill/>
          </a:ln>
        </p:spPr>
        <p:txBody>
          <a:bodyPr wrap="square" lIns="91440" tIns="45720" rIns="91440" bIns="45720">
            <a:spAutoFit/>
          </a:bodyPr>
          <a:lstStyle/>
          <a:p>
            <a:pPr algn="ctr"/>
            <a:r>
              <a:rPr lang="en-US" sz="3600" b="1" dirty="0">
                <a:ln w="0"/>
                <a:solidFill>
                  <a:srgbClr val="115177"/>
                </a:solidFill>
                <a:latin typeface="Century Gothic" panose="020B0502020202020204" pitchFamily="34" charset="0"/>
              </a:rPr>
              <a:t>faire les devoirs</a:t>
            </a:r>
          </a:p>
        </p:txBody>
      </p:sp>
      <p:sp>
        <p:nvSpPr>
          <p:cNvPr id="2" name="Title 1" hidden="1">
            <a:extLst>
              <a:ext uri="{FF2B5EF4-FFF2-40B4-BE49-F238E27FC236}">
                <a16:creationId xmlns:a16="http://schemas.microsoft.com/office/drawing/2014/main" id="{CAE48419-225A-304B-829E-9F48A40CFE25}"/>
              </a:ext>
            </a:extLst>
          </p:cNvPr>
          <p:cNvSpPr>
            <a:spLocks noGrp="1"/>
          </p:cNvSpPr>
          <p:nvPr>
            <p:ph type="title"/>
          </p:nvPr>
        </p:nvSpPr>
        <p:spPr/>
        <p:txBody>
          <a:bodyPr/>
          <a:lstStyle/>
          <a:p>
            <a:r>
              <a:rPr lang="en-US" dirty="0"/>
              <a:t>Exercise-faire</a:t>
            </a: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4"/>
          <p:cNvSpPr txBox="1">
            <a:spLocks/>
          </p:cNvSpPr>
          <p:nvPr/>
        </p:nvSpPr>
        <p:spPr>
          <a:xfrm>
            <a:off x="-2" y="70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chemeClr val="bg1"/>
                </a:solidFill>
              </a:rPr>
              <a:t>The verb </a:t>
            </a:r>
            <a:r>
              <a:rPr lang="en-GB" sz="2800" b="1">
                <a:solidFill>
                  <a:schemeClr val="bg1"/>
                </a:solidFill>
              </a:rPr>
              <a:t>‘</a:t>
            </a:r>
            <a:r>
              <a:rPr lang="en-GB" sz="3200" b="1">
                <a:solidFill>
                  <a:schemeClr val="bg1"/>
                </a:solidFill>
              </a:rPr>
              <a:t>faire</a:t>
            </a:r>
            <a:r>
              <a:rPr lang="en-GB" sz="2800" b="1">
                <a:solidFill>
                  <a:schemeClr val="bg1"/>
                </a:solidFill>
              </a:rPr>
              <a:t>’</a:t>
            </a:r>
            <a:r>
              <a:rPr lang="en-GB" sz="3200" b="1">
                <a:solidFill>
                  <a:schemeClr val="bg1"/>
                </a:solidFill>
              </a:rPr>
              <a:t> </a:t>
            </a:r>
            <a:r>
              <a:rPr lang="en-GB" sz="2800" b="1">
                <a:solidFill>
                  <a:schemeClr val="bg1"/>
                </a:solidFill>
              </a:rPr>
              <a:t>–</a:t>
            </a:r>
            <a:r>
              <a:rPr lang="en-GB" sz="3200" b="1">
                <a:solidFill>
                  <a:schemeClr val="bg1"/>
                </a:solidFill>
              </a:rPr>
              <a:t> to do</a:t>
            </a:r>
            <a:r>
              <a:rPr lang="en-GB" sz="2800" b="1">
                <a:solidFill>
                  <a:schemeClr val="bg1"/>
                </a:solidFill>
              </a:rPr>
              <a:t>/</a:t>
            </a:r>
            <a:r>
              <a:rPr lang="en-GB" sz="3200" b="1">
                <a:solidFill>
                  <a:schemeClr val="bg1"/>
                </a:solidFill>
              </a:rPr>
              <a:t>make</a:t>
            </a:r>
            <a:endParaRPr lang="en-GB" sz="3200" dirty="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6184" y="4615295"/>
            <a:ext cx="1317603" cy="1246859"/>
          </a:xfrm>
          <a:prstGeom prst="rect">
            <a:avLst/>
          </a:prstGeom>
        </p:spPr>
      </p:pic>
      <p:pic>
        <p:nvPicPr>
          <p:cNvPr id="29" name="Picture 4" descr="Notepad Issue Write - Free image on Pixabay">
            <a:extLst>
              <a:ext uri="{FF2B5EF4-FFF2-40B4-BE49-F238E27FC236}">
                <a16:creationId xmlns:a16="http://schemas.microsoft.com/office/drawing/2014/main" id="{2497D5DB-EA58-4EF4-BC77-F79D5EBC34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6711" y="3628060"/>
            <a:ext cx="1273807" cy="123770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ucket, Cleaning, Supplies, Housework, Household">
            <a:extLst>
              <a:ext uri="{FF2B5EF4-FFF2-40B4-BE49-F238E27FC236}">
                <a16:creationId xmlns:a16="http://schemas.microsoft.com/office/drawing/2014/main" id="{5C2549FD-74FE-4AFB-9991-2A3585F0CC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6407" y="2628576"/>
            <a:ext cx="1615428" cy="15364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ooking Pans Glove Clip Art">
            <a:extLst>
              <a:ext uri="{FF2B5EF4-FFF2-40B4-BE49-F238E27FC236}">
                <a16:creationId xmlns:a16="http://schemas.microsoft.com/office/drawing/2014/main" id="{0E54C29F-4D21-4624-AD7A-5083DD0414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7502" y="2697112"/>
            <a:ext cx="1692850" cy="12244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ingle Bed Clip Art">
            <a:extLst>
              <a:ext uri="{FF2B5EF4-FFF2-40B4-BE49-F238E27FC236}">
                <a16:creationId xmlns:a16="http://schemas.microsoft.com/office/drawing/2014/main" id="{57A74039-A777-478B-818D-22E2CE9EB7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7875" y="1287778"/>
            <a:ext cx="2080762" cy="117216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3535" y="357092"/>
            <a:ext cx="1318657" cy="1510646"/>
          </a:xfrm>
          <a:prstGeom prst="rect">
            <a:avLst/>
          </a:prstGeom>
        </p:spPr>
      </p:pic>
      <p:grpSp>
        <p:nvGrpSpPr>
          <p:cNvPr id="36" name="Group 35"/>
          <p:cNvGrpSpPr/>
          <p:nvPr/>
        </p:nvGrpSpPr>
        <p:grpSpPr>
          <a:xfrm>
            <a:off x="9285668" y="1084327"/>
            <a:ext cx="2689857" cy="1200445"/>
            <a:chOff x="532625" y="3856269"/>
            <a:chExt cx="3703559" cy="1714855"/>
          </a:xfrm>
        </p:grpSpPr>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1700" y="4145138"/>
              <a:ext cx="1791735" cy="1152683"/>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2625" y="3856269"/>
              <a:ext cx="1621869" cy="1481307"/>
            </a:xfrm>
            <a:prstGeom prst="rect">
              <a:avLst/>
            </a:prstGeom>
          </p:spPr>
        </p:pic>
        <p:pic>
          <p:nvPicPr>
            <p:cNvPr id="39" name="Picture 3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26974" y="4184063"/>
              <a:ext cx="1809210" cy="1387061"/>
            </a:xfrm>
            <a:prstGeom prst="rect">
              <a:avLst/>
            </a:prstGeom>
          </p:spPr>
        </p:pic>
      </p:grpSp>
      <p:sp>
        <p:nvSpPr>
          <p:cNvPr id="40" name="Rectangle 39"/>
          <p:cNvSpPr/>
          <p:nvPr/>
        </p:nvSpPr>
        <p:spPr>
          <a:xfrm>
            <a:off x="2224668" y="2542369"/>
            <a:ext cx="2812111" cy="646331"/>
          </a:xfrm>
          <a:prstGeom prst="rect">
            <a:avLst/>
          </a:prstGeom>
          <a:solidFill>
            <a:schemeClr val="bg1"/>
          </a:solidFill>
          <a:ln>
            <a:noFill/>
          </a:ln>
        </p:spPr>
        <p:txBody>
          <a:bodyPr wrap="square" lIns="91440" tIns="45720" rIns="91440" bIns="45720">
            <a:spAutoFit/>
          </a:bodyPr>
          <a:lstStyle/>
          <a:p>
            <a:pPr algn="ctr"/>
            <a:r>
              <a:rPr lang="en-US" sz="3600" b="1" dirty="0">
                <a:ln w="0"/>
                <a:solidFill>
                  <a:srgbClr val="115177"/>
                </a:solidFill>
                <a:latin typeface="Century Gothic" panose="020B0502020202020204" pitchFamily="34" charset="0"/>
              </a:rPr>
              <a:t>faire le lit</a:t>
            </a:r>
          </a:p>
        </p:txBody>
      </p:sp>
      <p:sp>
        <p:nvSpPr>
          <p:cNvPr id="41" name="Rectangle 40"/>
          <p:cNvSpPr/>
          <p:nvPr/>
        </p:nvSpPr>
        <p:spPr>
          <a:xfrm>
            <a:off x="4544453" y="1801689"/>
            <a:ext cx="4159713" cy="646331"/>
          </a:xfrm>
          <a:prstGeom prst="rect">
            <a:avLst/>
          </a:prstGeom>
          <a:solidFill>
            <a:schemeClr val="bg1"/>
          </a:solidFill>
          <a:ln>
            <a:noFill/>
          </a:ln>
        </p:spPr>
        <p:txBody>
          <a:bodyPr wrap="square" lIns="91440" tIns="45720" rIns="91440" bIns="45720">
            <a:spAutoFit/>
          </a:bodyPr>
          <a:lstStyle/>
          <a:p>
            <a:pPr algn="ctr"/>
            <a:r>
              <a:rPr lang="en-US" sz="3600" b="1" dirty="0">
                <a:ln w="0"/>
                <a:solidFill>
                  <a:srgbClr val="115177"/>
                </a:solidFill>
                <a:latin typeface="Century Gothic" panose="020B0502020202020204" pitchFamily="34" charset="0"/>
              </a:rPr>
              <a:t>faire un </a:t>
            </a:r>
            <a:r>
              <a:rPr lang="en-US" sz="3600" b="1" dirty="0" err="1">
                <a:ln w="0"/>
                <a:solidFill>
                  <a:srgbClr val="115177"/>
                </a:solidFill>
                <a:latin typeface="Century Gothic" panose="020B0502020202020204" pitchFamily="34" charset="0"/>
              </a:rPr>
              <a:t>modèle</a:t>
            </a:r>
            <a:endParaRPr lang="en-US" sz="3600" b="1" dirty="0">
              <a:ln w="0"/>
              <a:solidFill>
                <a:srgbClr val="115177"/>
              </a:solidFill>
              <a:latin typeface="Century Gothic" panose="020B0502020202020204" pitchFamily="34" charset="0"/>
            </a:endParaRPr>
          </a:p>
        </p:txBody>
      </p:sp>
      <p:sp>
        <p:nvSpPr>
          <p:cNvPr id="26" name="Rectangle 25"/>
          <p:cNvSpPr/>
          <p:nvPr/>
        </p:nvSpPr>
        <p:spPr>
          <a:xfrm>
            <a:off x="7962954" y="2332901"/>
            <a:ext cx="4241867" cy="646331"/>
          </a:xfrm>
          <a:prstGeom prst="rect">
            <a:avLst/>
          </a:prstGeom>
          <a:noFill/>
          <a:ln>
            <a:noFill/>
          </a:ln>
        </p:spPr>
        <p:txBody>
          <a:bodyPr wrap="none" lIns="91440" tIns="45720" rIns="91440" bIns="45720">
            <a:spAutoFit/>
          </a:bodyPr>
          <a:lstStyle/>
          <a:p>
            <a:pPr algn="ctr"/>
            <a:r>
              <a:rPr lang="en-US" sz="3600" b="1" dirty="0">
                <a:ln w="0"/>
                <a:solidFill>
                  <a:srgbClr val="115177"/>
                </a:solidFill>
                <a:latin typeface="Century Gothic" panose="020B0502020202020204" pitchFamily="34" charset="0"/>
              </a:rPr>
              <a:t>faire </a:t>
            </a:r>
            <a:r>
              <a:rPr lang="en-US" sz="3600" b="1" dirty="0" err="1">
                <a:ln w="0"/>
                <a:solidFill>
                  <a:srgbClr val="115177"/>
                </a:solidFill>
                <a:latin typeface="Century Gothic" panose="020B0502020202020204" pitchFamily="34" charset="0"/>
              </a:rPr>
              <a:t>l’a</a:t>
            </a:r>
            <a:r>
              <a:rPr lang="en-US" sz="3600" b="1" dirty="0">
                <a:ln w="0"/>
                <a:solidFill>
                  <a:srgbClr val="115177"/>
                </a:solidFill>
                <a:latin typeface="Century Gothic" panose="020B0502020202020204" pitchFamily="34" charset="0"/>
              </a:rPr>
              <a:t>_ _ _ _ _ _ _</a:t>
            </a:r>
          </a:p>
        </p:txBody>
      </p:sp>
      <p:sp>
        <p:nvSpPr>
          <p:cNvPr id="42" name="Rectangle 41"/>
          <p:cNvSpPr/>
          <p:nvPr/>
        </p:nvSpPr>
        <p:spPr>
          <a:xfrm>
            <a:off x="7948107" y="2471414"/>
            <a:ext cx="4158168" cy="646331"/>
          </a:xfrm>
          <a:prstGeom prst="rect">
            <a:avLst/>
          </a:prstGeom>
          <a:solidFill>
            <a:schemeClr val="bg1"/>
          </a:solidFill>
          <a:ln>
            <a:noFill/>
          </a:ln>
        </p:spPr>
        <p:txBody>
          <a:bodyPr wrap="square" lIns="91440" tIns="45720" rIns="91440" bIns="45720">
            <a:spAutoFit/>
          </a:bodyPr>
          <a:lstStyle/>
          <a:p>
            <a:pPr algn="ctr"/>
            <a:r>
              <a:rPr lang="en-US" sz="3600" b="1" dirty="0">
                <a:ln w="0"/>
                <a:solidFill>
                  <a:srgbClr val="115177"/>
                </a:solidFill>
                <a:latin typeface="Century Gothic" panose="020B0502020202020204" pitchFamily="34" charset="0"/>
              </a:rPr>
              <a:t>faire </a:t>
            </a:r>
            <a:r>
              <a:rPr lang="en-US" sz="3600" b="1" dirty="0" err="1">
                <a:ln w="0"/>
                <a:solidFill>
                  <a:srgbClr val="115177"/>
                </a:solidFill>
                <a:latin typeface="Century Gothic" panose="020B0502020202020204" pitchFamily="34" charset="0"/>
              </a:rPr>
              <a:t>une</a:t>
            </a:r>
            <a:r>
              <a:rPr lang="en-US" sz="3600" b="1" dirty="0">
                <a:ln w="0"/>
                <a:solidFill>
                  <a:srgbClr val="115177"/>
                </a:solidFill>
                <a:latin typeface="Century Gothic" panose="020B0502020202020204" pitchFamily="34" charset="0"/>
              </a:rPr>
              <a:t> </a:t>
            </a:r>
            <a:r>
              <a:rPr lang="en-US" sz="3600" b="1" dirty="0" err="1">
                <a:ln w="0"/>
                <a:solidFill>
                  <a:srgbClr val="115177"/>
                </a:solidFill>
                <a:latin typeface="Century Gothic" panose="020B0502020202020204" pitchFamily="34" charset="0"/>
              </a:rPr>
              <a:t>activité</a:t>
            </a:r>
            <a:endParaRPr lang="en-US" sz="3600" b="1" dirty="0">
              <a:ln w="0"/>
              <a:solidFill>
                <a:srgbClr val="115177"/>
              </a:solidFill>
              <a:latin typeface="Century Gothic" panose="020B0502020202020204" pitchFamily="34" charset="0"/>
            </a:endParaRPr>
          </a:p>
        </p:txBody>
      </p:sp>
      <p:sp>
        <p:nvSpPr>
          <p:cNvPr id="45" name="Rectangle 44"/>
          <p:cNvSpPr/>
          <p:nvPr/>
        </p:nvSpPr>
        <p:spPr>
          <a:xfrm>
            <a:off x="4857581" y="3968964"/>
            <a:ext cx="4295943" cy="646331"/>
          </a:xfrm>
          <a:prstGeom prst="rect">
            <a:avLst/>
          </a:prstGeom>
          <a:solidFill>
            <a:schemeClr val="bg1"/>
          </a:solidFill>
          <a:ln>
            <a:noFill/>
          </a:ln>
        </p:spPr>
        <p:txBody>
          <a:bodyPr wrap="square" lIns="91440" tIns="45720" rIns="91440" bIns="45720">
            <a:spAutoFit/>
          </a:bodyPr>
          <a:lstStyle/>
          <a:p>
            <a:pPr algn="ctr"/>
            <a:r>
              <a:rPr lang="en-US" sz="3600" b="1" dirty="0">
                <a:ln w="0"/>
                <a:solidFill>
                  <a:srgbClr val="115177"/>
                </a:solidFill>
                <a:latin typeface="Century Gothic" panose="020B0502020202020204" pitchFamily="34" charset="0"/>
              </a:rPr>
              <a:t>faire la cuisine</a:t>
            </a:r>
          </a:p>
        </p:txBody>
      </p:sp>
      <p:sp>
        <p:nvSpPr>
          <p:cNvPr id="3" name="TextBox 2">
            <a:extLst>
              <a:ext uri="{FF2B5EF4-FFF2-40B4-BE49-F238E27FC236}">
                <a16:creationId xmlns:a16="http://schemas.microsoft.com/office/drawing/2014/main" id="{38FD464B-C9AD-423F-A907-FEEBDE2C60D1}"/>
              </a:ext>
            </a:extLst>
          </p:cNvPr>
          <p:cNvSpPr txBox="1"/>
          <p:nvPr/>
        </p:nvSpPr>
        <p:spPr>
          <a:xfrm>
            <a:off x="1373925" y="1286543"/>
            <a:ext cx="432000" cy="492443"/>
          </a:xfrm>
          <a:prstGeom prst="rect">
            <a:avLst/>
          </a:prstGeom>
          <a:noFill/>
          <a:ln>
            <a:solidFill>
              <a:schemeClr val="accent1">
                <a:lumMod val="50000"/>
              </a:schemeClr>
            </a:solidFill>
          </a:ln>
        </p:spPr>
        <p:txBody>
          <a:bodyPr wrap="square" rtlCol="0" anchor="ctr">
            <a:spAutoFit/>
          </a:bodyPr>
          <a:lstStyle/>
          <a:p>
            <a:pPr algn="ctr"/>
            <a:r>
              <a:rPr lang="en-GB" sz="2600" b="1" dirty="0">
                <a:solidFill>
                  <a:schemeClr val="accent1">
                    <a:lumMod val="50000"/>
                  </a:schemeClr>
                </a:solidFill>
                <a:latin typeface="Century Gothic" panose="020B0502020202020204" pitchFamily="34" charset="0"/>
              </a:rPr>
              <a:t>1</a:t>
            </a:r>
          </a:p>
        </p:txBody>
      </p:sp>
      <p:sp>
        <p:nvSpPr>
          <p:cNvPr id="4" name="TextBox 3">
            <a:extLst>
              <a:ext uri="{FF2B5EF4-FFF2-40B4-BE49-F238E27FC236}">
                <a16:creationId xmlns:a16="http://schemas.microsoft.com/office/drawing/2014/main" id="{87DCA18D-9C4F-448D-855B-F79C59B22E0D}"/>
              </a:ext>
            </a:extLst>
          </p:cNvPr>
          <p:cNvSpPr txBox="1"/>
          <p:nvPr/>
        </p:nvSpPr>
        <p:spPr>
          <a:xfrm>
            <a:off x="7847706" y="1209328"/>
            <a:ext cx="432000" cy="492443"/>
          </a:xfrm>
          <a:prstGeom prst="rect">
            <a:avLst/>
          </a:prstGeom>
          <a:noFill/>
          <a:ln>
            <a:solidFill>
              <a:schemeClr val="accent1">
                <a:lumMod val="50000"/>
              </a:schemeClr>
            </a:solidFill>
          </a:ln>
        </p:spPr>
        <p:txBody>
          <a:bodyPr wrap="square" rtlCol="0" anchor="ctr">
            <a:spAutoFit/>
          </a:bodyPr>
          <a:lstStyle/>
          <a:p>
            <a:pPr algn="ctr"/>
            <a:r>
              <a:rPr lang="en-GB" sz="2600" b="1" dirty="0">
                <a:solidFill>
                  <a:schemeClr val="accent1">
                    <a:lumMod val="50000"/>
                  </a:schemeClr>
                </a:solidFill>
                <a:latin typeface="Century Gothic" panose="020B0502020202020204" pitchFamily="34" charset="0"/>
              </a:rPr>
              <a:t>2</a:t>
            </a:r>
          </a:p>
        </p:txBody>
      </p:sp>
      <p:sp>
        <p:nvSpPr>
          <p:cNvPr id="5" name="TextBox 4">
            <a:extLst>
              <a:ext uri="{FF2B5EF4-FFF2-40B4-BE49-F238E27FC236}">
                <a16:creationId xmlns:a16="http://schemas.microsoft.com/office/drawing/2014/main" id="{72FE5FC6-873D-4F58-9BB2-8DD8C5B75260}"/>
              </a:ext>
            </a:extLst>
          </p:cNvPr>
          <p:cNvSpPr txBox="1"/>
          <p:nvPr/>
        </p:nvSpPr>
        <p:spPr>
          <a:xfrm>
            <a:off x="9610711" y="1967497"/>
            <a:ext cx="432000" cy="492443"/>
          </a:xfrm>
          <a:prstGeom prst="rect">
            <a:avLst/>
          </a:prstGeom>
          <a:noFill/>
          <a:ln>
            <a:solidFill>
              <a:schemeClr val="accent1">
                <a:lumMod val="50000"/>
              </a:schemeClr>
            </a:solidFill>
          </a:ln>
        </p:spPr>
        <p:txBody>
          <a:bodyPr wrap="square" rtlCol="0" anchor="ctr">
            <a:spAutoFit/>
          </a:bodyPr>
          <a:lstStyle/>
          <a:p>
            <a:pPr algn="ctr"/>
            <a:r>
              <a:rPr lang="en-GB" sz="2600" b="1" dirty="0">
                <a:solidFill>
                  <a:schemeClr val="accent1">
                    <a:lumMod val="50000"/>
                  </a:schemeClr>
                </a:solidFill>
                <a:latin typeface="Century Gothic" panose="020B0502020202020204" pitchFamily="34" charset="0"/>
              </a:rPr>
              <a:t>3</a:t>
            </a:r>
          </a:p>
        </p:txBody>
      </p:sp>
      <p:sp>
        <p:nvSpPr>
          <p:cNvPr id="6" name="TextBox 5">
            <a:extLst>
              <a:ext uri="{FF2B5EF4-FFF2-40B4-BE49-F238E27FC236}">
                <a16:creationId xmlns:a16="http://schemas.microsoft.com/office/drawing/2014/main" id="{D9A72296-63AC-43E5-B238-5AA5C32B3F4E}"/>
              </a:ext>
            </a:extLst>
          </p:cNvPr>
          <p:cNvSpPr txBox="1"/>
          <p:nvPr/>
        </p:nvSpPr>
        <p:spPr>
          <a:xfrm>
            <a:off x="435035" y="3699798"/>
            <a:ext cx="432000" cy="492443"/>
          </a:xfrm>
          <a:prstGeom prst="rect">
            <a:avLst/>
          </a:prstGeom>
          <a:noFill/>
          <a:ln>
            <a:solidFill>
              <a:schemeClr val="accent1">
                <a:lumMod val="50000"/>
              </a:schemeClr>
            </a:solidFill>
          </a:ln>
        </p:spPr>
        <p:txBody>
          <a:bodyPr wrap="square" rtlCol="0" anchor="ctr">
            <a:spAutoFit/>
          </a:bodyPr>
          <a:lstStyle/>
          <a:p>
            <a:pPr algn="ctr"/>
            <a:r>
              <a:rPr lang="en-GB" sz="2600" b="1" dirty="0">
                <a:solidFill>
                  <a:schemeClr val="accent1">
                    <a:lumMod val="50000"/>
                  </a:schemeClr>
                </a:solidFill>
                <a:latin typeface="Century Gothic" panose="020B0502020202020204" pitchFamily="34" charset="0"/>
              </a:rPr>
              <a:t>4</a:t>
            </a:r>
          </a:p>
        </p:txBody>
      </p:sp>
      <p:sp>
        <p:nvSpPr>
          <p:cNvPr id="7" name="TextBox 6">
            <a:extLst>
              <a:ext uri="{FF2B5EF4-FFF2-40B4-BE49-F238E27FC236}">
                <a16:creationId xmlns:a16="http://schemas.microsoft.com/office/drawing/2014/main" id="{385AA135-DD76-4C9A-81C9-B26AD03DA747}"/>
              </a:ext>
            </a:extLst>
          </p:cNvPr>
          <p:cNvSpPr txBox="1"/>
          <p:nvPr/>
        </p:nvSpPr>
        <p:spPr>
          <a:xfrm>
            <a:off x="5590663" y="3476521"/>
            <a:ext cx="432000" cy="492443"/>
          </a:xfrm>
          <a:prstGeom prst="rect">
            <a:avLst/>
          </a:prstGeom>
          <a:noFill/>
          <a:ln>
            <a:solidFill>
              <a:schemeClr val="accent1">
                <a:lumMod val="50000"/>
              </a:schemeClr>
            </a:solidFill>
          </a:ln>
        </p:spPr>
        <p:txBody>
          <a:bodyPr wrap="square" rtlCol="0" anchor="ctr">
            <a:spAutoFit/>
          </a:bodyPr>
          <a:lstStyle/>
          <a:p>
            <a:pPr algn="ctr"/>
            <a:r>
              <a:rPr lang="en-GB" sz="2600" b="1" dirty="0">
                <a:solidFill>
                  <a:schemeClr val="accent1">
                    <a:lumMod val="50000"/>
                  </a:schemeClr>
                </a:solidFill>
                <a:latin typeface="Century Gothic" panose="020B0502020202020204" pitchFamily="34" charset="0"/>
              </a:rPr>
              <a:t>5</a:t>
            </a:r>
          </a:p>
        </p:txBody>
      </p:sp>
      <p:sp>
        <p:nvSpPr>
          <p:cNvPr id="8" name="TextBox 7">
            <a:extLst>
              <a:ext uri="{FF2B5EF4-FFF2-40B4-BE49-F238E27FC236}">
                <a16:creationId xmlns:a16="http://schemas.microsoft.com/office/drawing/2014/main" id="{6FA6AEF0-1767-428F-9BF6-2C2382567D8C}"/>
              </a:ext>
            </a:extLst>
          </p:cNvPr>
          <p:cNvSpPr txBox="1"/>
          <p:nvPr/>
        </p:nvSpPr>
        <p:spPr>
          <a:xfrm>
            <a:off x="3750421" y="5250536"/>
            <a:ext cx="432000" cy="492443"/>
          </a:xfrm>
          <a:prstGeom prst="rect">
            <a:avLst/>
          </a:prstGeom>
          <a:noFill/>
          <a:ln>
            <a:solidFill>
              <a:schemeClr val="accent1">
                <a:lumMod val="50000"/>
              </a:schemeClr>
            </a:solidFill>
          </a:ln>
        </p:spPr>
        <p:txBody>
          <a:bodyPr wrap="square" rtlCol="0" anchor="ctr">
            <a:spAutoFit/>
          </a:bodyPr>
          <a:lstStyle/>
          <a:p>
            <a:pPr algn="ctr"/>
            <a:r>
              <a:rPr lang="en-GB" sz="2600" b="1" dirty="0">
                <a:solidFill>
                  <a:schemeClr val="accent1">
                    <a:lumMod val="50000"/>
                  </a:schemeClr>
                </a:solidFill>
                <a:latin typeface="Century Gothic" panose="020B0502020202020204" pitchFamily="34" charset="0"/>
              </a:rPr>
              <a:t>6</a:t>
            </a:r>
          </a:p>
        </p:txBody>
      </p:sp>
      <p:sp>
        <p:nvSpPr>
          <p:cNvPr id="9" name="TextBox 8">
            <a:extLst>
              <a:ext uri="{FF2B5EF4-FFF2-40B4-BE49-F238E27FC236}">
                <a16:creationId xmlns:a16="http://schemas.microsoft.com/office/drawing/2014/main" id="{5DE157A6-97EC-4267-8A13-1D67A1333482}"/>
              </a:ext>
            </a:extLst>
          </p:cNvPr>
          <p:cNvSpPr txBox="1"/>
          <p:nvPr/>
        </p:nvSpPr>
        <p:spPr>
          <a:xfrm>
            <a:off x="11130676" y="4379532"/>
            <a:ext cx="432000" cy="492443"/>
          </a:xfrm>
          <a:prstGeom prst="rect">
            <a:avLst/>
          </a:prstGeom>
          <a:noFill/>
          <a:ln>
            <a:solidFill>
              <a:schemeClr val="accent1">
                <a:lumMod val="50000"/>
              </a:schemeClr>
            </a:solidFill>
          </a:ln>
        </p:spPr>
        <p:txBody>
          <a:bodyPr wrap="square" rtlCol="0" anchor="ctr">
            <a:spAutoFit/>
          </a:bodyPr>
          <a:lstStyle/>
          <a:p>
            <a:pPr algn="ctr"/>
            <a:r>
              <a:rPr lang="en-GB" sz="2600" b="1" dirty="0">
                <a:solidFill>
                  <a:schemeClr val="accent1">
                    <a:lumMod val="50000"/>
                  </a:schemeClr>
                </a:solidFill>
                <a:latin typeface="Century Gothic" panose="020B0502020202020204" pitchFamily="34" charset="0"/>
              </a:rPr>
              <a:t>7</a:t>
            </a:r>
          </a:p>
        </p:txBody>
      </p:sp>
      <p:sp>
        <p:nvSpPr>
          <p:cNvPr id="10" name="Rounded Rectangle 46">
            <a:extLst>
              <a:ext uri="{FF2B5EF4-FFF2-40B4-BE49-F238E27FC236}">
                <a16:creationId xmlns:a16="http://schemas.microsoft.com/office/drawing/2014/main" id="{C4001B0D-E5E2-4DEA-8CA5-000D18CD5FB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424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P spid="28" grpId="0" animBg="1"/>
      <p:bldP spid="40" grpId="0" animBg="1"/>
      <p:bldP spid="41" grpId="0" animBg="1"/>
      <p:bldP spid="42"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2"/>
          <p:cNvSpPr>
            <a:spLocks noGrp="1"/>
          </p:cNvSpPr>
          <p:nvPr>
            <p:ph type="title"/>
          </p:nvPr>
        </p:nvSpPr>
        <p:spPr>
          <a:xfrm>
            <a:off x="-14497" y="219556"/>
            <a:ext cx="10515600" cy="1325563"/>
          </a:xfrm>
        </p:spPr>
        <p:txBody>
          <a:bodyPr>
            <a:normAutofit/>
          </a:bodyPr>
          <a:lstStyle/>
          <a:p>
            <a:r>
              <a:rPr lang="en-GB" sz="2800" b="1" dirty="0">
                <a:solidFill>
                  <a:schemeClr val="bg1"/>
                </a:solidFill>
              </a:rPr>
              <a:t>The verb </a:t>
            </a:r>
            <a:r>
              <a:rPr lang="en-GB" sz="2400" b="1" dirty="0">
                <a:solidFill>
                  <a:schemeClr val="bg1"/>
                </a:solidFill>
              </a:rPr>
              <a:t>‘</a:t>
            </a:r>
            <a:r>
              <a:rPr lang="en-GB" sz="2800" b="1" dirty="0">
                <a:solidFill>
                  <a:schemeClr val="bg1"/>
                </a:solidFill>
              </a:rPr>
              <a:t>faire</a:t>
            </a:r>
            <a:r>
              <a:rPr lang="en-GB" sz="2400" b="1" dirty="0">
                <a:solidFill>
                  <a:schemeClr val="bg1"/>
                </a:solidFill>
              </a:rPr>
              <a:t>’</a:t>
            </a:r>
            <a:r>
              <a:rPr lang="en-GB" sz="2800" b="1" dirty="0">
                <a:solidFill>
                  <a:schemeClr val="bg1"/>
                </a:solidFill>
              </a:rPr>
              <a:t> </a:t>
            </a:r>
            <a:r>
              <a:rPr lang="en-GB" sz="2400" b="1" dirty="0">
                <a:solidFill>
                  <a:schemeClr val="bg1"/>
                </a:solidFill>
              </a:rPr>
              <a:t>–</a:t>
            </a:r>
            <a:r>
              <a:rPr lang="en-GB" sz="2800" b="1" dirty="0">
                <a:solidFill>
                  <a:schemeClr val="bg1"/>
                </a:solidFill>
              </a:rPr>
              <a:t> other meanings</a:t>
            </a:r>
            <a:br>
              <a:rPr lang="en-GB" sz="2800" dirty="0"/>
            </a:br>
            <a:endParaRPr lang="en-GB" sz="2800" dirty="0"/>
          </a:p>
        </p:txBody>
      </p:sp>
      <p:sp>
        <p:nvSpPr>
          <p:cNvPr id="2" name="TextBox 1"/>
          <p:cNvSpPr txBox="1"/>
          <p:nvPr/>
        </p:nvSpPr>
        <p:spPr>
          <a:xfrm>
            <a:off x="241423" y="1218251"/>
            <a:ext cx="1137920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latin typeface="Century Gothic" panose="020B0502020202020204" pitchFamily="34" charset="0"/>
              </a:rPr>
              <a:t>However, </a:t>
            </a:r>
            <a:r>
              <a:rPr kumimoji="0" lang="en-GB" sz="2600" b="1" i="0" u="none" strike="noStrike" kern="1200" cap="none" spc="0" normalizeH="0" noProof="0" dirty="0">
                <a:ln>
                  <a:noFill/>
                </a:ln>
                <a:solidFill>
                  <a:schemeClr val="accent1">
                    <a:lumMod val="50000"/>
                  </a:schemeClr>
                </a:solidFill>
                <a:effectLst/>
                <a:uLnTx/>
                <a:uFillTx/>
                <a:latin typeface="Century Gothic" panose="020B0502020202020204" pitchFamily="34" charset="0"/>
              </a:rPr>
              <a:t>faire </a:t>
            </a:r>
            <a:r>
              <a:rPr kumimoji="0" lang="en-GB" sz="2600" i="0" u="none" strike="noStrike" kern="1200" cap="none" spc="0" normalizeH="0" noProof="0" dirty="0">
                <a:ln>
                  <a:noFill/>
                </a:ln>
                <a:solidFill>
                  <a:schemeClr val="accent1">
                    <a:lumMod val="50000"/>
                  </a:schemeClr>
                </a:solidFill>
                <a:effectLst/>
                <a:uLnTx/>
                <a:uFillTx/>
                <a:latin typeface="Century Gothic" panose="020B0502020202020204" pitchFamily="34" charset="0"/>
              </a:rPr>
              <a:t>has many other meanings in French:</a:t>
            </a:r>
            <a:endParaRPr kumimoji="0" lang="en-GB" sz="26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0" name="TextBox 9"/>
          <p:cNvSpPr txBox="1"/>
          <p:nvPr/>
        </p:nvSpPr>
        <p:spPr>
          <a:xfrm>
            <a:off x="7540432" y="8793019"/>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28" name="TextBox 27"/>
          <p:cNvSpPr txBox="1"/>
          <p:nvPr/>
        </p:nvSpPr>
        <p:spPr>
          <a:xfrm>
            <a:off x="241423" y="1684872"/>
            <a:ext cx="4840903" cy="769441"/>
          </a:xfrm>
          <a:prstGeom prst="rect">
            <a:avLst/>
          </a:prstGeom>
          <a:solidFill>
            <a:schemeClr val="bg1"/>
          </a:solidFill>
        </p:spPr>
        <p:txBody>
          <a:bodyPr wrap="square" rtlCol="0">
            <a:spAutoFit/>
          </a:bodyPr>
          <a:lstStyle/>
          <a:p>
            <a:r>
              <a:rPr lang="en-GB" sz="4400" b="1" dirty="0">
                <a:solidFill>
                  <a:srgbClr val="5B9BD5">
                    <a:lumMod val="50000"/>
                  </a:srgbClr>
                </a:solidFill>
                <a:latin typeface="Century Gothic" panose="020B0502020202020204" pitchFamily="34" charset="0"/>
              </a:rPr>
              <a:t>faire un voyage</a:t>
            </a:r>
            <a:endParaRPr lang="en-GB" sz="6600" b="1" dirty="0">
              <a:solidFill>
                <a:srgbClr val="5B9BD5">
                  <a:lumMod val="50000"/>
                </a:srgbClr>
              </a:solidFill>
              <a:latin typeface="Century Gothic" panose="020B0502020202020204" pitchFamily="34" charset="0"/>
            </a:endParaRPr>
          </a:p>
        </p:txBody>
      </p:sp>
      <p:sp>
        <p:nvSpPr>
          <p:cNvPr id="37" name="TextBox 36"/>
          <p:cNvSpPr txBox="1"/>
          <p:nvPr/>
        </p:nvSpPr>
        <p:spPr>
          <a:xfrm>
            <a:off x="6444223" y="1741566"/>
            <a:ext cx="4839479" cy="707886"/>
          </a:xfrm>
          <a:prstGeom prst="rect">
            <a:avLst/>
          </a:prstGeom>
          <a:solidFill>
            <a:schemeClr val="bg1"/>
          </a:solidFill>
        </p:spPr>
        <p:txBody>
          <a:bodyPr wrap="square" rtlCol="0">
            <a:spAutoFit/>
          </a:bodyPr>
          <a:lstStyle/>
          <a:p>
            <a:r>
              <a:rPr lang="en-GB" sz="4000" dirty="0">
                <a:solidFill>
                  <a:srgbClr val="5B9BD5">
                    <a:lumMod val="50000"/>
                  </a:srgbClr>
                </a:solidFill>
                <a:latin typeface="Century Gothic" panose="020B0502020202020204" pitchFamily="34" charset="0"/>
              </a:rPr>
              <a:t>to go on a journey</a:t>
            </a:r>
          </a:p>
        </p:txBody>
      </p:sp>
      <p:sp>
        <p:nvSpPr>
          <p:cNvPr id="16" name="TextBox 15"/>
          <p:cNvSpPr txBox="1"/>
          <p:nvPr/>
        </p:nvSpPr>
        <p:spPr>
          <a:xfrm>
            <a:off x="241423" y="2468478"/>
            <a:ext cx="6749773" cy="769441"/>
          </a:xfrm>
          <a:prstGeom prst="rect">
            <a:avLst/>
          </a:prstGeom>
          <a:solidFill>
            <a:schemeClr val="bg1"/>
          </a:solidFill>
        </p:spPr>
        <p:txBody>
          <a:bodyPr wrap="square" rtlCol="0">
            <a:spAutoFit/>
          </a:bodyPr>
          <a:lstStyle/>
          <a:p>
            <a:r>
              <a:rPr lang="en-GB" sz="4400" b="1" dirty="0">
                <a:solidFill>
                  <a:srgbClr val="5B9BD5">
                    <a:lumMod val="50000"/>
                  </a:srgbClr>
                </a:solidFill>
                <a:latin typeface="Century Gothic" panose="020B0502020202020204" pitchFamily="34" charset="0"/>
              </a:rPr>
              <a:t>faire </a:t>
            </a:r>
            <a:r>
              <a:rPr lang="en-GB" sz="4400" b="1" dirty="0" err="1">
                <a:solidFill>
                  <a:srgbClr val="5B9BD5">
                    <a:lumMod val="50000"/>
                  </a:srgbClr>
                </a:solidFill>
                <a:latin typeface="Century Gothic" panose="020B0502020202020204" pitchFamily="34" charset="0"/>
              </a:rPr>
              <a:t>une</a:t>
            </a:r>
            <a:r>
              <a:rPr lang="en-GB" sz="4400" b="1" dirty="0">
                <a:solidFill>
                  <a:srgbClr val="5B9BD5">
                    <a:lumMod val="50000"/>
                  </a:srgbClr>
                </a:solidFill>
                <a:latin typeface="Century Gothic" panose="020B0502020202020204" pitchFamily="34" charset="0"/>
              </a:rPr>
              <a:t> promenade</a:t>
            </a:r>
            <a:endParaRPr lang="en-GB" sz="6600" b="1" dirty="0">
              <a:solidFill>
                <a:srgbClr val="5B9BD5">
                  <a:lumMod val="50000"/>
                </a:srgbClr>
              </a:solidFill>
              <a:latin typeface="Century Gothic" panose="020B0502020202020204" pitchFamily="34" charset="0"/>
            </a:endParaRPr>
          </a:p>
        </p:txBody>
      </p:sp>
      <p:sp>
        <p:nvSpPr>
          <p:cNvPr id="17" name="TextBox 16"/>
          <p:cNvSpPr txBox="1"/>
          <p:nvPr/>
        </p:nvSpPr>
        <p:spPr>
          <a:xfrm>
            <a:off x="241423" y="3252084"/>
            <a:ext cx="4962507" cy="769441"/>
          </a:xfrm>
          <a:prstGeom prst="rect">
            <a:avLst/>
          </a:prstGeom>
          <a:solidFill>
            <a:schemeClr val="bg1"/>
          </a:solidFill>
        </p:spPr>
        <p:txBody>
          <a:bodyPr wrap="square" rtlCol="0">
            <a:spAutoFit/>
          </a:bodyPr>
          <a:lstStyle/>
          <a:p>
            <a:r>
              <a:rPr lang="en-GB" sz="4400" b="1" dirty="0">
                <a:solidFill>
                  <a:srgbClr val="5B9BD5">
                    <a:lumMod val="50000"/>
                  </a:srgbClr>
                </a:solidFill>
                <a:latin typeface="Century Gothic" panose="020B0502020202020204" pitchFamily="34" charset="0"/>
              </a:rPr>
              <a:t>faire </a:t>
            </a:r>
            <a:r>
              <a:rPr lang="en-GB" sz="4400" b="1" dirty="0" err="1">
                <a:solidFill>
                  <a:srgbClr val="5B9BD5">
                    <a:lumMod val="50000"/>
                  </a:srgbClr>
                </a:solidFill>
                <a:latin typeface="Century Gothic" panose="020B0502020202020204" pitchFamily="34" charset="0"/>
              </a:rPr>
              <a:t>une</a:t>
            </a:r>
            <a:r>
              <a:rPr lang="en-GB" sz="4400" b="1" dirty="0">
                <a:solidFill>
                  <a:srgbClr val="5B9BD5">
                    <a:lumMod val="50000"/>
                  </a:srgbClr>
                </a:solidFill>
                <a:latin typeface="Century Gothic" panose="020B0502020202020204" pitchFamily="34" charset="0"/>
              </a:rPr>
              <a:t> </a:t>
            </a:r>
            <a:r>
              <a:rPr lang="en-GB" sz="4400" b="1" dirty="0" err="1">
                <a:solidFill>
                  <a:srgbClr val="5B9BD5">
                    <a:lumMod val="50000"/>
                  </a:srgbClr>
                </a:solidFill>
                <a:latin typeface="Century Gothic" panose="020B0502020202020204" pitchFamily="34" charset="0"/>
              </a:rPr>
              <a:t>visite</a:t>
            </a:r>
            <a:r>
              <a:rPr lang="en-GB" sz="4400" b="1" dirty="0">
                <a:solidFill>
                  <a:srgbClr val="5B9BD5">
                    <a:lumMod val="50000"/>
                  </a:srgbClr>
                </a:solidFill>
                <a:latin typeface="Century Gothic" panose="020B0502020202020204" pitchFamily="34" charset="0"/>
              </a:rPr>
              <a:t> de</a:t>
            </a:r>
            <a:endParaRPr lang="en-GB" sz="6600" b="1" dirty="0">
              <a:solidFill>
                <a:srgbClr val="5B9BD5">
                  <a:lumMod val="50000"/>
                </a:srgbClr>
              </a:solidFill>
              <a:latin typeface="Century Gothic" panose="020B0502020202020204" pitchFamily="34" charset="0"/>
            </a:endParaRPr>
          </a:p>
        </p:txBody>
      </p:sp>
      <p:sp>
        <p:nvSpPr>
          <p:cNvPr id="18" name="TextBox 17"/>
          <p:cNvSpPr txBox="1"/>
          <p:nvPr/>
        </p:nvSpPr>
        <p:spPr>
          <a:xfrm>
            <a:off x="241423" y="4035690"/>
            <a:ext cx="5512415" cy="769441"/>
          </a:xfrm>
          <a:prstGeom prst="rect">
            <a:avLst/>
          </a:prstGeom>
          <a:solidFill>
            <a:schemeClr val="bg1"/>
          </a:solidFill>
        </p:spPr>
        <p:txBody>
          <a:bodyPr wrap="square" rtlCol="0">
            <a:spAutoFit/>
          </a:bodyPr>
          <a:lstStyle/>
          <a:p>
            <a:r>
              <a:rPr lang="en-GB" sz="4400" b="1" dirty="0">
                <a:solidFill>
                  <a:srgbClr val="5B9BD5">
                    <a:lumMod val="50000"/>
                  </a:srgbClr>
                </a:solidFill>
                <a:latin typeface="Century Gothic" panose="020B0502020202020204" pitchFamily="34" charset="0"/>
              </a:rPr>
              <a:t>faire les </a:t>
            </a:r>
            <a:r>
              <a:rPr lang="en-GB" sz="4400" b="1" dirty="0" err="1">
                <a:solidFill>
                  <a:srgbClr val="5B9BD5">
                    <a:lumMod val="50000"/>
                  </a:srgbClr>
                </a:solidFill>
                <a:latin typeface="Century Gothic" panose="020B0502020202020204" pitchFamily="34" charset="0"/>
              </a:rPr>
              <a:t>magasins</a:t>
            </a:r>
            <a:endParaRPr lang="en-GB" sz="6600" b="1" dirty="0">
              <a:solidFill>
                <a:srgbClr val="5B9BD5">
                  <a:lumMod val="50000"/>
                </a:srgbClr>
              </a:solidFill>
              <a:latin typeface="Century Gothic" panose="020B0502020202020204" pitchFamily="34" charset="0"/>
            </a:endParaRPr>
          </a:p>
        </p:txBody>
      </p:sp>
      <p:sp>
        <p:nvSpPr>
          <p:cNvPr id="19" name="TextBox 18"/>
          <p:cNvSpPr txBox="1"/>
          <p:nvPr/>
        </p:nvSpPr>
        <p:spPr>
          <a:xfrm>
            <a:off x="241423" y="4819296"/>
            <a:ext cx="3295452" cy="769441"/>
          </a:xfrm>
          <a:prstGeom prst="rect">
            <a:avLst/>
          </a:prstGeom>
          <a:solidFill>
            <a:schemeClr val="bg1"/>
          </a:solidFill>
        </p:spPr>
        <p:txBody>
          <a:bodyPr wrap="square" rtlCol="0">
            <a:spAutoFit/>
          </a:bodyPr>
          <a:lstStyle/>
          <a:p>
            <a:r>
              <a:rPr lang="en-GB" sz="4400" b="1" dirty="0">
                <a:solidFill>
                  <a:srgbClr val="5B9BD5">
                    <a:lumMod val="50000"/>
                  </a:srgbClr>
                </a:solidFill>
                <a:latin typeface="Century Gothic" panose="020B0502020202020204" pitchFamily="34" charset="0"/>
              </a:rPr>
              <a:t>faire beau</a:t>
            </a:r>
            <a:endParaRPr lang="en-GB" sz="6600" b="1" dirty="0">
              <a:solidFill>
                <a:srgbClr val="5B9BD5">
                  <a:lumMod val="50000"/>
                </a:srgbClr>
              </a:solidFill>
              <a:latin typeface="Century Gothic" panose="020B0502020202020204" pitchFamily="34" charset="0"/>
            </a:endParaRPr>
          </a:p>
        </p:txBody>
      </p:sp>
      <p:sp>
        <p:nvSpPr>
          <p:cNvPr id="20" name="TextBox 19"/>
          <p:cNvSpPr txBox="1"/>
          <p:nvPr/>
        </p:nvSpPr>
        <p:spPr>
          <a:xfrm>
            <a:off x="241423" y="5602900"/>
            <a:ext cx="4207435" cy="769441"/>
          </a:xfrm>
          <a:prstGeom prst="rect">
            <a:avLst/>
          </a:prstGeom>
          <a:solidFill>
            <a:schemeClr val="bg1"/>
          </a:solidFill>
        </p:spPr>
        <p:txBody>
          <a:bodyPr wrap="square" rtlCol="0">
            <a:spAutoFit/>
          </a:bodyPr>
          <a:lstStyle/>
          <a:p>
            <a:r>
              <a:rPr lang="en-GB" sz="4400" b="1" dirty="0">
                <a:solidFill>
                  <a:srgbClr val="5B9BD5">
                    <a:lumMod val="50000"/>
                  </a:srgbClr>
                </a:solidFill>
                <a:latin typeface="Century Gothic" panose="020B0502020202020204" pitchFamily="34" charset="0"/>
              </a:rPr>
              <a:t>faire </a:t>
            </a:r>
            <a:r>
              <a:rPr lang="en-GB" sz="4400" b="1" dirty="0" err="1">
                <a:solidFill>
                  <a:srgbClr val="5B9BD5">
                    <a:lumMod val="50000"/>
                  </a:srgbClr>
                </a:solidFill>
                <a:latin typeface="Century Gothic" panose="020B0502020202020204" pitchFamily="34" charset="0"/>
              </a:rPr>
              <a:t>mauvais</a:t>
            </a:r>
            <a:endParaRPr lang="en-GB" sz="6600" b="1" dirty="0">
              <a:solidFill>
                <a:srgbClr val="5B9BD5">
                  <a:lumMod val="50000"/>
                </a:srgbClr>
              </a:solidFill>
              <a:latin typeface="Century Gothic" panose="020B0502020202020204" pitchFamily="34" charset="0"/>
            </a:endParaRPr>
          </a:p>
        </p:txBody>
      </p:sp>
      <p:sp>
        <p:nvSpPr>
          <p:cNvPr id="23" name="TextBox 22"/>
          <p:cNvSpPr txBox="1"/>
          <p:nvPr/>
        </p:nvSpPr>
        <p:spPr>
          <a:xfrm>
            <a:off x="6444223" y="2520805"/>
            <a:ext cx="5363334" cy="707886"/>
          </a:xfrm>
          <a:prstGeom prst="rect">
            <a:avLst/>
          </a:prstGeom>
          <a:solidFill>
            <a:schemeClr val="bg1"/>
          </a:solidFill>
        </p:spPr>
        <p:txBody>
          <a:bodyPr wrap="square" rtlCol="0">
            <a:spAutoFit/>
          </a:bodyPr>
          <a:lstStyle/>
          <a:p>
            <a:r>
              <a:rPr lang="en-GB" sz="4000" dirty="0">
                <a:solidFill>
                  <a:srgbClr val="5B9BD5">
                    <a:lumMod val="50000"/>
                  </a:srgbClr>
                </a:solidFill>
                <a:latin typeface="Century Gothic" panose="020B0502020202020204" pitchFamily="34" charset="0"/>
              </a:rPr>
              <a:t>to go for a walk/ride</a:t>
            </a:r>
          </a:p>
        </p:txBody>
      </p:sp>
      <p:sp>
        <p:nvSpPr>
          <p:cNvPr id="25" name="TextBox 24"/>
          <p:cNvSpPr txBox="1"/>
          <p:nvPr/>
        </p:nvSpPr>
        <p:spPr>
          <a:xfrm>
            <a:off x="6444223" y="3300044"/>
            <a:ext cx="5747777" cy="707886"/>
          </a:xfrm>
          <a:prstGeom prst="rect">
            <a:avLst/>
          </a:prstGeom>
          <a:solidFill>
            <a:schemeClr val="bg1"/>
          </a:solidFill>
        </p:spPr>
        <p:txBody>
          <a:bodyPr wrap="square" rtlCol="0">
            <a:spAutoFit/>
          </a:bodyPr>
          <a:lstStyle/>
          <a:p>
            <a:r>
              <a:rPr lang="en-GB" sz="4000" dirty="0">
                <a:solidFill>
                  <a:srgbClr val="5B9BD5">
                    <a:lumMod val="50000"/>
                  </a:srgbClr>
                </a:solidFill>
                <a:latin typeface="Century Gothic" panose="020B0502020202020204" pitchFamily="34" charset="0"/>
              </a:rPr>
              <a:t>to visit/go on a tour of</a:t>
            </a:r>
          </a:p>
        </p:txBody>
      </p:sp>
      <p:sp>
        <p:nvSpPr>
          <p:cNvPr id="26" name="TextBox 25"/>
          <p:cNvSpPr txBox="1"/>
          <p:nvPr/>
        </p:nvSpPr>
        <p:spPr>
          <a:xfrm>
            <a:off x="6444223" y="4079283"/>
            <a:ext cx="5180534" cy="707886"/>
          </a:xfrm>
          <a:prstGeom prst="rect">
            <a:avLst/>
          </a:prstGeom>
          <a:solidFill>
            <a:schemeClr val="bg1"/>
          </a:solidFill>
        </p:spPr>
        <p:txBody>
          <a:bodyPr wrap="square" rtlCol="0">
            <a:spAutoFit/>
          </a:bodyPr>
          <a:lstStyle/>
          <a:p>
            <a:r>
              <a:rPr lang="en-GB" sz="4000" dirty="0">
                <a:solidFill>
                  <a:srgbClr val="5B9BD5">
                    <a:lumMod val="50000"/>
                  </a:srgbClr>
                </a:solidFill>
                <a:latin typeface="Century Gothic" panose="020B0502020202020204" pitchFamily="34" charset="0"/>
              </a:rPr>
              <a:t>to go shopping</a:t>
            </a:r>
          </a:p>
        </p:txBody>
      </p:sp>
      <p:sp>
        <p:nvSpPr>
          <p:cNvPr id="27" name="TextBox 26"/>
          <p:cNvSpPr txBox="1"/>
          <p:nvPr/>
        </p:nvSpPr>
        <p:spPr>
          <a:xfrm>
            <a:off x="6444223" y="4858522"/>
            <a:ext cx="5321560" cy="707886"/>
          </a:xfrm>
          <a:prstGeom prst="rect">
            <a:avLst/>
          </a:prstGeom>
          <a:solidFill>
            <a:schemeClr val="bg1"/>
          </a:solidFill>
        </p:spPr>
        <p:txBody>
          <a:bodyPr wrap="square" rtlCol="0">
            <a:spAutoFit/>
          </a:bodyPr>
          <a:lstStyle/>
          <a:p>
            <a:r>
              <a:rPr lang="en-GB" sz="4000" dirty="0">
                <a:solidFill>
                  <a:srgbClr val="5B9BD5">
                    <a:lumMod val="50000"/>
                  </a:srgbClr>
                </a:solidFill>
                <a:latin typeface="Century Gothic" panose="020B0502020202020204" pitchFamily="34" charset="0"/>
              </a:rPr>
              <a:t>to be nice weather</a:t>
            </a:r>
          </a:p>
        </p:txBody>
      </p:sp>
      <p:sp>
        <p:nvSpPr>
          <p:cNvPr id="29" name="TextBox 28"/>
          <p:cNvSpPr txBox="1"/>
          <p:nvPr/>
        </p:nvSpPr>
        <p:spPr>
          <a:xfrm>
            <a:off x="6444223" y="5637760"/>
            <a:ext cx="5321559" cy="707886"/>
          </a:xfrm>
          <a:prstGeom prst="rect">
            <a:avLst/>
          </a:prstGeom>
          <a:solidFill>
            <a:schemeClr val="bg1"/>
          </a:solidFill>
        </p:spPr>
        <p:txBody>
          <a:bodyPr wrap="square" rtlCol="0">
            <a:spAutoFit/>
          </a:bodyPr>
          <a:lstStyle/>
          <a:p>
            <a:r>
              <a:rPr lang="en-GB" sz="4000" dirty="0">
                <a:solidFill>
                  <a:srgbClr val="5B9BD5">
                    <a:lumMod val="50000"/>
                  </a:srgbClr>
                </a:solidFill>
                <a:latin typeface="Century Gothic" panose="020B0502020202020204" pitchFamily="34" charset="0"/>
              </a:rPr>
              <a:t>to be bad weather</a:t>
            </a:r>
          </a:p>
        </p:txBody>
      </p:sp>
      <p:sp>
        <p:nvSpPr>
          <p:cNvPr id="22"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3">
            <a:extLst>
              <a:ext uri="{FF2B5EF4-FFF2-40B4-BE49-F238E27FC236}">
                <a16:creationId xmlns:a16="http://schemas.microsoft.com/office/drawing/2014/main" id="{EE167983-8F42-4E0A-88D7-50066AB99057}"/>
              </a:ext>
            </a:extLst>
          </p:cNvPr>
          <p:cNvSpPr/>
          <p:nvPr/>
        </p:nvSpPr>
        <p:spPr>
          <a:xfrm>
            <a:off x="6413285" y="1710584"/>
            <a:ext cx="4087817" cy="2244289"/>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faire les </a:t>
            </a:r>
            <a:r>
              <a:rPr lang="en-GB" sz="2400" b="1" dirty="0">
                <a:solidFill>
                  <a:srgbClr val="FF6600"/>
                </a:solidFill>
                <a:latin typeface="Century Gothic" panose="020B0502020202020204" pitchFamily="34" charset="0"/>
              </a:rPr>
              <a:t>courses</a:t>
            </a:r>
            <a:r>
              <a:rPr lang="en-GB" sz="2400" b="1" dirty="0">
                <a:solidFill>
                  <a:schemeClr val="bg1"/>
                </a:solidFill>
                <a:latin typeface="Century Gothic" panose="020B0502020202020204" pitchFamily="34" charset="0"/>
              </a:rPr>
              <a:t> = </a:t>
            </a:r>
            <a:r>
              <a:rPr lang="en-GB" sz="2400" dirty="0">
                <a:solidFill>
                  <a:schemeClr val="bg1"/>
                </a:solidFill>
                <a:latin typeface="Century Gothic" panose="020B0502020202020204" pitchFamily="34" charset="0"/>
              </a:rPr>
              <a:t>to go food shopping (a chore)</a:t>
            </a:r>
          </a:p>
          <a:p>
            <a:pPr algn="ctr"/>
            <a:endParaRPr lang="en-GB" sz="2400" dirty="0">
              <a:solidFill>
                <a:schemeClr val="bg1"/>
              </a:solidFill>
              <a:latin typeface="Century Gothic" panose="020B0502020202020204" pitchFamily="34" charset="0"/>
            </a:endParaRPr>
          </a:p>
          <a:p>
            <a:pPr algn="ctr"/>
            <a:r>
              <a:rPr lang="en-GB" sz="2400" b="1" dirty="0">
                <a:solidFill>
                  <a:schemeClr val="bg1"/>
                </a:solidFill>
                <a:latin typeface="Century Gothic" panose="020B0502020202020204" pitchFamily="34" charset="0"/>
              </a:rPr>
              <a:t>faire les </a:t>
            </a:r>
            <a:r>
              <a:rPr lang="en-GB" sz="2400" b="1" dirty="0" err="1">
                <a:solidFill>
                  <a:srgbClr val="FF6600"/>
                </a:solidFill>
                <a:latin typeface="Century Gothic" panose="020B0502020202020204" pitchFamily="34" charset="0"/>
              </a:rPr>
              <a:t>magasins</a:t>
            </a:r>
            <a:r>
              <a:rPr lang="en-GB" sz="2400" b="1" dirty="0">
                <a:solidFill>
                  <a:schemeClr val="bg1"/>
                </a:solidFill>
                <a:latin typeface="Century Gothic" panose="020B0502020202020204" pitchFamily="34" charset="0"/>
              </a:rPr>
              <a:t> = </a:t>
            </a:r>
            <a:r>
              <a:rPr lang="en-GB" sz="2400" dirty="0">
                <a:solidFill>
                  <a:schemeClr val="bg1"/>
                </a:solidFill>
                <a:latin typeface="Century Gothic" panose="020B0502020202020204" pitchFamily="34" charset="0"/>
              </a:rPr>
              <a:t>to go shopping (for fun)</a:t>
            </a:r>
          </a:p>
        </p:txBody>
      </p:sp>
    </p:spTree>
    <p:extLst>
      <p:ext uri="{BB962C8B-B14F-4D97-AF65-F5344CB8AC3E}">
        <p14:creationId xmlns:p14="http://schemas.microsoft.com/office/powerpoint/2010/main" val="382227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16" grpId="0" animBg="1"/>
      <p:bldP spid="17" grpId="0" animBg="1"/>
      <p:bldP spid="18" grpId="0" animBg="1"/>
      <p:bldP spid="19" grpId="0" animBg="1"/>
      <p:bldP spid="20" grpId="0" animBg="1"/>
      <p:bldP spid="25" grpId="0" animBg="1"/>
      <p:bldP spid="26" grpId="0" animBg="1"/>
      <p:bldP spid="27" grpId="0" animBg="1"/>
      <p:bldP spid="29"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21"/>
          <p:cNvSpPr/>
          <p:nvPr/>
        </p:nvSpPr>
        <p:spPr>
          <a:xfrm>
            <a:off x="109474" y="4878054"/>
            <a:ext cx="4126451" cy="646331"/>
          </a:xfrm>
          <a:prstGeom prst="rect">
            <a:avLst/>
          </a:prstGeom>
          <a:noFill/>
        </p:spPr>
        <p:txBody>
          <a:bodyPr wrap="none" lIns="91440" tIns="45720" rIns="91440" bIns="45720">
            <a:spAutoFit/>
          </a:bodyPr>
          <a:lstStyle/>
          <a:p>
            <a:pPr algn="ctr"/>
            <a:r>
              <a:rPr lang="en-US" sz="3600" b="1" dirty="0">
                <a:ln w="0">
                  <a:noFill/>
                </a:ln>
                <a:solidFill>
                  <a:srgbClr val="115177"/>
                </a:solidFill>
                <a:latin typeface="Century Gothic" panose="020B0502020202020204" pitchFamily="34" charset="0"/>
              </a:rPr>
              <a:t>faire </a:t>
            </a:r>
            <a:r>
              <a:rPr lang="en-US" sz="3600" b="1" dirty="0" err="1">
                <a:ln w="0">
                  <a:noFill/>
                </a:ln>
                <a:solidFill>
                  <a:srgbClr val="115177"/>
                </a:solidFill>
                <a:latin typeface="Century Gothic" panose="020B0502020202020204" pitchFamily="34" charset="0"/>
              </a:rPr>
              <a:t>une</a:t>
            </a:r>
            <a:r>
              <a:rPr lang="en-US" sz="3600" b="1" dirty="0">
                <a:ln w="0">
                  <a:noFill/>
                </a:ln>
                <a:solidFill>
                  <a:srgbClr val="115177"/>
                </a:solidFill>
                <a:latin typeface="Century Gothic" panose="020B0502020202020204" pitchFamily="34" charset="0"/>
              </a:rPr>
              <a:t> </a:t>
            </a:r>
            <a:r>
              <a:rPr lang="en-US" sz="3600" b="1" dirty="0" err="1">
                <a:ln w="0">
                  <a:noFill/>
                </a:ln>
                <a:solidFill>
                  <a:srgbClr val="115177"/>
                </a:solidFill>
                <a:latin typeface="Century Gothic" panose="020B0502020202020204" pitchFamily="34" charset="0"/>
              </a:rPr>
              <a:t>visite</a:t>
            </a:r>
            <a:r>
              <a:rPr lang="en-US" sz="3600" b="1" dirty="0">
                <a:ln w="0">
                  <a:noFill/>
                </a:ln>
                <a:solidFill>
                  <a:srgbClr val="115177"/>
                </a:solidFill>
                <a:latin typeface="Century Gothic" panose="020B0502020202020204" pitchFamily="34" charset="0"/>
              </a:rPr>
              <a:t> de</a:t>
            </a:r>
          </a:p>
        </p:txBody>
      </p:sp>
      <p:sp>
        <p:nvSpPr>
          <p:cNvPr id="23" name="Rectangle 22"/>
          <p:cNvSpPr/>
          <p:nvPr/>
        </p:nvSpPr>
        <p:spPr>
          <a:xfrm>
            <a:off x="264695" y="1410957"/>
            <a:ext cx="3711272" cy="646331"/>
          </a:xfrm>
          <a:prstGeom prst="rect">
            <a:avLst/>
          </a:prstGeom>
          <a:noFill/>
        </p:spPr>
        <p:txBody>
          <a:bodyPr wrap="none" lIns="91440" tIns="45720" rIns="91440" bIns="45720">
            <a:spAutoFit/>
          </a:bodyPr>
          <a:lstStyle/>
          <a:p>
            <a:pPr algn="ctr"/>
            <a:r>
              <a:rPr lang="en-US" sz="3600" b="1" dirty="0">
                <a:ln w="0">
                  <a:noFill/>
                </a:ln>
                <a:solidFill>
                  <a:srgbClr val="115177"/>
                </a:solidFill>
                <a:latin typeface="Century Gothic" panose="020B0502020202020204" pitchFamily="34" charset="0"/>
              </a:rPr>
              <a:t>faire un voyage</a:t>
            </a:r>
          </a:p>
        </p:txBody>
      </p:sp>
      <p:sp>
        <p:nvSpPr>
          <p:cNvPr id="24" name="Rectangle 23"/>
          <p:cNvSpPr/>
          <p:nvPr/>
        </p:nvSpPr>
        <p:spPr>
          <a:xfrm>
            <a:off x="6515403" y="1441366"/>
            <a:ext cx="4998484" cy="646331"/>
          </a:xfrm>
          <a:prstGeom prst="rect">
            <a:avLst/>
          </a:prstGeom>
          <a:noFill/>
        </p:spPr>
        <p:txBody>
          <a:bodyPr wrap="none" lIns="91440" tIns="45720" rIns="91440" bIns="45720">
            <a:spAutoFit/>
          </a:bodyPr>
          <a:lstStyle/>
          <a:p>
            <a:pPr algn="ctr"/>
            <a:r>
              <a:rPr lang="en-US" sz="3600" b="1" dirty="0">
                <a:ln w="0">
                  <a:noFill/>
                </a:ln>
                <a:solidFill>
                  <a:srgbClr val="115177"/>
                </a:solidFill>
                <a:latin typeface="Century Gothic" panose="020B0502020202020204" pitchFamily="34" charset="0"/>
              </a:rPr>
              <a:t>faire </a:t>
            </a:r>
            <a:r>
              <a:rPr lang="en-US" sz="3600" b="1" dirty="0" err="1">
                <a:ln w="0">
                  <a:noFill/>
                </a:ln>
                <a:solidFill>
                  <a:srgbClr val="115177"/>
                </a:solidFill>
                <a:latin typeface="Century Gothic" panose="020B0502020202020204" pitchFamily="34" charset="0"/>
              </a:rPr>
              <a:t>une</a:t>
            </a:r>
            <a:r>
              <a:rPr lang="en-US" sz="3600" b="1" dirty="0">
                <a:ln w="0">
                  <a:noFill/>
                </a:ln>
                <a:solidFill>
                  <a:srgbClr val="115177"/>
                </a:solidFill>
                <a:latin typeface="Century Gothic" panose="020B0502020202020204" pitchFamily="34" charset="0"/>
              </a:rPr>
              <a:t> promenade</a:t>
            </a:r>
          </a:p>
        </p:txBody>
      </p:sp>
      <p:sp>
        <p:nvSpPr>
          <p:cNvPr id="25" name="Rectangle 24"/>
          <p:cNvSpPr/>
          <p:nvPr/>
        </p:nvSpPr>
        <p:spPr>
          <a:xfrm>
            <a:off x="3572033" y="4054484"/>
            <a:ext cx="4184159" cy="646331"/>
          </a:xfrm>
          <a:prstGeom prst="rect">
            <a:avLst/>
          </a:prstGeom>
          <a:noFill/>
        </p:spPr>
        <p:txBody>
          <a:bodyPr wrap="none" lIns="91440" tIns="45720" rIns="91440" bIns="45720">
            <a:spAutoFit/>
          </a:bodyPr>
          <a:lstStyle/>
          <a:p>
            <a:pPr algn="ctr"/>
            <a:r>
              <a:rPr lang="en-US" sz="3600" b="1" dirty="0">
                <a:ln w="0">
                  <a:noFill/>
                </a:ln>
                <a:solidFill>
                  <a:srgbClr val="115177"/>
                </a:solidFill>
                <a:latin typeface="Century Gothic" panose="020B0502020202020204" pitchFamily="34" charset="0"/>
              </a:rPr>
              <a:t>faire les </a:t>
            </a:r>
            <a:r>
              <a:rPr lang="en-US" sz="3600" b="1" dirty="0" err="1">
                <a:ln w="0">
                  <a:noFill/>
                </a:ln>
                <a:solidFill>
                  <a:srgbClr val="115177"/>
                </a:solidFill>
                <a:latin typeface="Century Gothic" panose="020B0502020202020204" pitchFamily="34" charset="0"/>
              </a:rPr>
              <a:t>magasins</a:t>
            </a:r>
            <a:endParaRPr lang="en-US" sz="3600" b="1" dirty="0">
              <a:ln w="0">
                <a:noFill/>
              </a:ln>
              <a:solidFill>
                <a:srgbClr val="115177"/>
              </a:solidFill>
              <a:latin typeface="Century Gothic" panose="020B0502020202020204" pitchFamily="34" charset="0"/>
            </a:endParaRPr>
          </a:p>
        </p:txBody>
      </p:sp>
      <p:sp>
        <p:nvSpPr>
          <p:cNvPr id="26" name="Rectangle 25"/>
          <p:cNvSpPr/>
          <p:nvPr/>
        </p:nvSpPr>
        <p:spPr>
          <a:xfrm>
            <a:off x="7607110" y="3257890"/>
            <a:ext cx="2515432" cy="646331"/>
          </a:xfrm>
          <a:prstGeom prst="rect">
            <a:avLst/>
          </a:prstGeom>
          <a:noFill/>
        </p:spPr>
        <p:txBody>
          <a:bodyPr wrap="none" lIns="91440" tIns="45720" rIns="91440" bIns="45720">
            <a:spAutoFit/>
          </a:bodyPr>
          <a:lstStyle/>
          <a:p>
            <a:pPr algn="ctr"/>
            <a:r>
              <a:rPr lang="en-US" sz="3600" b="1" dirty="0">
                <a:ln w="0">
                  <a:noFill/>
                </a:ln>
                <a:solidFill>
                  <a:srgbClr val="115177"/>
                </a:solidFill>
                <a:latin typeface="Century Gothic" panose="020B0502020202020204" pitchFamily="34" charset="0"/>
              </a:rPr>
              <a:t>faire beau</a:t>
            </a:r>
          </a:p>
        </p:txBody>
      </p:sp>
      <p:sp>
        <p:nvSpPr>
          <p:cNvPr id="27" name="Rectangle 26"/>
          <p:cNvSpPr/>
          <p:nvPr/>
        </p:nvSpPr>
        <p:spPr>
          <a:xfrm>
            <a:off x="112640" y="5744869"/>
            <a:ext cx="7520007" cy="646331"/>
          </a:xfrm>
          <a:prstGeom prst="rect">
            <a:avLst/>
          </a:prstGeom>
          <a:noFill/>
        </p:spPr>
        <p:txBody>
          <a:bodyPr wrap="none" lIns="91440" tIns="45720" rIns="91440" bIns="45720">
            <a:spAutoFit/>
          </a:bodyPr>
          <a:lstStyle/>
          <a:p>
            <a:pPr algn="ctr"/>
            <a:r>
              <a:rPr lang="en-US" sz="3600" b="1" dirty="0">
                <a:ln w="0">
                  <a:noFill/>
                </a:ln>
                <a:solidFill>
                  <a:srgbClr val="115177"/>
                </a:solidFill>
                <a:latin typeface="Century Gothic" panose="020B0502020202020204" pitchFamily="34" charset="0"/>
              </a:rPr>
              <a:t>faire </a:t>
            </a:r>
            <a:r>
              <a:rPr lang="en-US" sz="3600" b="1" dirty="0" err="1">
                <a:ln w="0">
                  <a:noFill/>
                </a:ln>
                <a:solidFill>
                  <a:srgbClr val="115177"/>
                </a:solidFill>
                <a:latin typeface="Century Gothic" panose="020B0502020202020204" pitchFamily="34" charset="0"/>
              </a:rPr>
              <a:t>une</a:t>
            </a:r>
            <a:r>
              <a:rPr lang="en-US" sz="3600" b="1" dirty="0">
                <a:ln w="0">
                  <a:noFill/>
                </a:ln>
                <a:solidFill>
                  <a:srgbClr val="115177"/>
                </a:solidFill>
                <a:latin typeface="Century Gothic" panose="020B0502020202020204" pitchFamily="34" charset="0"/>
              </a:rPr>
              <a:t> promenade </a:t>
            </a:r>
            <a:r>
              <a:rPr lang="en-US" sz="3600" b="1" dirty="0" err="1">
                <a:ln w="0">
                  <a:noFill/>
                </a:ln>
                <a:solidFill>
                  <a:srgbClr val="115177"/>
                </a:solidFill>
                <a:latin typeface="Century Gothic" panose="020B0502020202020204" pitchFamily="34" charset="0"/>
              </a:rPr>
              <a:t>en</a:t>
            </a:r>
            <a:r>
              <a:rPr lang="en-US" sz="3600" b="1" dirty="0">
                <a:ln w="0">
                  <a:noFill/>
                </a:ln>
                <a:solidFill>
                  <a:srgbClr val="115177"/>
                </a:solidFill>
                <a:latin typeface="Century Gothic" panose="020B0502020202020204" pitchFamily="34" charset="0"/>
              </a:rPr>
              <a:t> bateau</a:t>
            </a:r>
          </a:p>
        </p:txBody>
      </p:sp>
      <p:sp>
        <p:nvSpPr>
          <p:cNvPr id="28" name="Rectangle 27"/>
          <p:cNvSpPr/>
          <p:nvPr/>
        </p:nvSpPr>
        <p:spPr>
          <a:xfrm>
            <a:off x="9014645" y="4878054"/>
            <a:ext cx="3195105" cy="646331"/>
          </a:xfrm>
          <a:prstGeom prst="rect">
            <a:avLst/>
          </a:prstGeom>
          <a:noFill/>
        </p:spPr>
        <p:txBody>
          <a:bodyPr wrap="none" lIns="91440" tIns="45720" rIns="91440" bIns="45720">
            <a:spAutoFit/>
          </a:bodyPr>
          <a:lstStyle/>
          <a:p>
            <a:pPr algn="ctr"/>
            <a:r>
              <a:rPr lang="en-US" sz="3600" b="1" dirty="0">
                <a:ln w="0">
                  <a:noFill/>
                </a:ln>
                <a:solidFill>
                  <a:srgbClr val="115177"/>
                </a:solidFill>
                <a:latin typeface="Century Gothic" panose="020B0502020202020204" pitchFamily="34" charset="0"/>
              </a:rPr>
              <a:t>faire </a:t>
            </a:r>
            <a:r>
              <a:rPr lang="en-US" sz="3600" b="1" dirty="0" err="1">
                <a:ln w="0">
                  <a:noFill/>
                </a:ln>
                <a:solidFill>
                  <a:srgbClr val="115177"/>
                </a:solidFill>
                <a:latin typeface="Century Gothic" panose="020B0502020202020204" pitchFamily="34" charset="0"/>
              </a:rPr>
              <a:t>mauvais</a:t>
            </a:r>
            <a:endParaRPr lang="en-US" sz="3600" b="1" dirty="0">
              <a:ln w="0">
                <a:noFill/>
              </a:ln>
              <a:solidFill>
                <a:srgbClr val="115177"/>
              </a:solidFill>
              <a:latin typeface="Century Gothic" panose="020B0502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7637" y="1252569"/>
            <a:ext cx="2433346" cy="130589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3309" y="365845"/>
            <a:ext cx="883032" cy="120358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297" y="2745427"/>
            <a:ext cx="1593723" cy="216135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2814" y="4997271"/>
            <a:ext cx="1274712" cy="127471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4638" y="2503560"/>
            <a:ext cx="900375" cy="856857"/>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3030" y="3930596"/>
            <a:ext cx="1278333" cy="969403"/>
          </a:xfrm>
          <a:prstGeom prst="rect">
            <a:avLst/>
          </a:prstGeom>
        </p:spPr>
      </p:pic>
      <p:sp>
        <p:nvSpPr>
          <p:cNvPr id="6" name="Title 5" hidden="1">
            <a:extLst>
              <a:ext uri="{FF2B5EF4-FFF2-40B4-BE49-F238E27FC236}">
                <a16:creationId xmlns:a16="http://schemas.microsoft.com/office/drawing/2014/main" id="{276AFADF-3118-7846-877B-F7F99EDA05AE}"/>
              </a:ext>
            </a:extLst>
          </p:cNvPr>
          <p:cNvSpPr>
            <a:spLocks noGrp="1"/>
          </p:cNvSpPr>
          <p:nvPr>
            <p:ph type="title"/>
          </p:nvPr>
        </p:nvSpPr>
        <p:spPr/>
        <p:txBody>
          <a:bodyPr/>
          <a:lstStyle/>
          <a:p>
            <a:r>
              <a:rPr lang="en-US" dirty="0"/>
              <a:t>Exercise-faire</a:t>
            </a:r>
          </a:p>
        </p:txBody>
      </p:sp>
      <p:pic>
        <p:nvPicPr>
          <p:cNvPr id="2050" name="Picture 2" descr="Shopping cart Stock photography Shopping bag - shopping png download - 1000*1000 - Free Transparent Shopping Cart png Download.">
            <a:extLst>
              <a:ext uri="{FF2B5EF4-FFF2-40B4-BE49-F238E27FC236}">
                <a16:creationId xmlns:a16="http://schemas.microsoft.com/office/drawing/2014/main" id="{1875FB29-7899-4E33-BE36-33A467343C4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44112" y="2705256"/>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2"/>
          <p:cNvSpPr txBox="1">
            <a:spLocks/>
          </p:cNvSpPr>
          <p:nvPr/>
        </p:nvSpPr>
        <p:spPr>
          <a:xfrm>
            <a:off x="-14497" y="2195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a:solidFill>
                  <a:schemeClr val="bg1"/>
                </a:solidFill>
              </a:rPr>
              <a:t>The verb </a:t>
            </a:r>
            <a:r>
              <a:rPr lang="en-GB" sz="2400" b="1">
                <a:solidFill>
                  <a:schemeClr val="bg1"/>
                </a:solidFill>
              </a:rPr>
              <a:t>‘</a:t>
            </a:r>
            <a:r>
              <a:rPr lang="en-GB" sz="2800" b="1">
                <a:solidFill>
                  <a:schemeClr val="bg1"/>
                </a:solidFill>
              </a:rPr>
              <a:t>faire</a:t>
            </a:r>
            <a:r>
              <a:rPr lang="en-GB" sz="2400" b="1">
                <a:solidFill>
                  <a:schemeClr val="bg1"/>
                </a:solidFill>
              </a:rPr>
              <a:t>’</a:t>
            </a:r>
            <a:r>
              <a:rPr lang="en-GB" sz="2800" b="1">
                <a:solidFill>
                  <a:schemeClr val="bg1"/>
                </a:solidFill>
              </a:rPr>
              <a:t> </a:t>
            </a:r>
            <a:r>
              <a:rPr lang="en-GB" sz="2400" b="1">
                <a:solidFill>
                  <a:schemeClr val="bg1"/>
                </a:solidFill>
              </a:rPr>
              <a:t>–</a:t>
            </a:r>
            <a:r>
              <a:rPr lang="en-GB" sz="2800" b="1">
                <a:solidFill>
                  <a:schemeClr val="bg1"/>
                </a:solidFill>
              </a:rPr>
              <a:t> other meanings</a:t>
            </a:r>
            <a:br>
              <a:rPr lang="en-GB" sz="2800"/>
            </a:br>
            <a:endParaRPr lang="en-GB" sz="2800" dirty="0"/>
          </a:p>
        </p:txBody>
      </p:sp>
      <p:sp>
        <p:nvSpPr>
          <p:cNvPr id="19"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Speech Bubble: Rectangle with Corners Rounded 19">
            <a:extLst>
              <a:ext uri="{FF2B5EF4-FFF2-40B4-BE49-F238E27FC236}">
                <a16:creationId xmlns:a16="http://schemas.microsoft.com/office/drawing/2014/main" id="{75ED0EC7-F420-47FD-A3AD-EBE5AEC78CCD}"/>
              </a:ext>
            </a:extLst>
          </p:cNvPr>
          <p:cNvSpPr/>
          <p:nvPr/>
        </p:nvSpPr>
        <p:spPr>
          <a:xfrm>
            <a:off x="4233261" y="3068956"/>
            <a:ext cx="3994258" cy="2545443"/>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Here, </a:t>
            </a:r>
            <a:r>
              <a:rPr lang="en-GB" sz="2400" b="1" dirty="0" err="1">
                <a:solidFill>
                  <a:schemeClr val="bg1"/>
                </a:solidFill>
                <a:latin typeface="Century Gothic" panose="020B0502020202020204" pitchFamily="34" charset="0"/>
              </a:rPr>
              <a:t>en</a:t>
            </a:r>
            <a:r>
              <a:rPr lang="en-GB" sz="2400" dirty="0">
                <a:solidFill>
                  <a:schemeClr val="bg1"/>
                </a:solidFill>
                <a:latin typeface="Century Gothic" panose="020B0502020202020204" pitchFamily="34" charset="0"/>
              </a:rPr>
              <a:t> means ‘by’ </a:t>
            </a:r>
          </a:p>
          <a:p>
            <a:pPr algn="ctr"/>
            <a:r>
              <a:rPr lang="en-GB" sz="2400" dirty="0">
                <a:solidFill>
                  <a:schemeClr val="bg1"/>
                </a:solidFill>
                <a:latin typeface="Century Gothic" panose="020B0502020202020204" pitchFamily="34" charset="0"/>
              </a:rPr>
              <a:t>(a trip </a:t>
            </a:r>
            <a:r>
              <a:rPr lang="en-GB" sz="2400" b="1" dirty="0">
                <a:solidFill>
                  <a:schemeClr val="bg1"/>
                </a:solidFill>
                <a:latin typeface="Century Gothic" panose="020B0502020202020204" pitchFamily="34" charset="0"/>
              </a:rPr>
              <a:t>by</a:t>
            </a:r>
            <a:r>
              <a:rPr lang="en-GB" sz="2400" dirty="0">
                <a:solidFill>
                  <a:schemeClr val="bg1"/>
                </a:solidFill>
                <a:latin typeface="Century Gothic" panose="020B0502020202020204" pitchFamily="34" charset="0"/>
              </a:rPr>
              <a:t> boat).</a:t>
            </a:r>
          </a:p>
          <a:p>
            <a:pPr algn="ctr"/>
            <a:endParaRPr lang="en-GB" sz="2400" dirty="0">
              <a:solidFill>
                <a:schemeClr val="bg1"/>
              </a:solidFill>
              <a:latin typeface="Century Gothic" panose="020B0502020202020204" pitchFamily="34" charset="0"/>
            </a:endParaRPr>
          </a:p>
          <a:p>
            <a:pPr algn="ctr"/>
            <a:r>
              <a:rPr lang="en-GB" sz="2400" dirty="0">
                <a:solidFill>
                  <a:schemeClr val="bg1"/>
                </a:solidFill>
                <a:latin typeface="Century Gothic" panose="020B0502020202020204" pitchFamily="34" charset="0"/>
              </a:rPr>
              <a:t>As you know, it can also mean ‘in’ (</a:t>
            </a:r>
            <a:r>
              <a:rPr lang="en-GB" sz="2400" dirty="0" err="1">
                <a:solidFill>
                  <a:schemeClr val="bg1"/>
                </a:solidFill>
                <a:latin typeface="Century Gothic" panose="020B0502020202020204" pitchFamily="34" charset="0"/>
              </a:rPr>
              <a:t>écris</a:t>
            </a:r>
            <a:r>
              <a:rPr lang="en-GB" sz="2400"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anglais</a:t>
            </a:r>
            <a:r>
              <a:rPr lang="en-GB" sz="2400" dirty="0">
                <a:solidFill>
                  <a:schemeClr val="bg1"/>
                </a:solidFill>
                <a:latin typeface="Century Gothic" panose="020B0502020202020204" pitchFamily="34" charset="0"/>
              </a:rPr>
              <a:t>/write </a:t>
            </a:r>
            <a:r>
              <a:rPr lang="en-GB" sz="2400" b="1" dirty="0">
                <a:solidFill>
                  <a:schemeClr val="bg1"/>
                </a:solidFill>
                <a:latin typeface="Century Gothic" panose="020B0502020202020204" pitchFamily="34" charset="0"/>
              </a:rPr>
              <a:t>in </a:t>
            </a:r>
            <a:r>
              <a:rPr lang="en-GB" sz="2400" dirty="0">
                <a:solidFill>
                  <a:schemeClr val="bg1"/>
                </a:solidFill>
                <a:latin typeface="Century Gothic" panose="020B0502020202020204" pitchFamily="34" charset="0"/>
              </a:rPr>
              <a:t>English).</a:t>
            </a:r>
          </a:p>
        </p:txBody>
      </p:sp>
    </p:spTree>
    <p:extLst>
      <p:ext uri="{BB962C8B-B14F-4D97-AF65-F5344CB8AC3E}">
        <p14:creationId xmlns:p14="http://schemas.microsoft.com/office/powerpoint/2010/main" val="62878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Londres</a:t>
            </a:r>
            <a:r>
              <a:rPr lang="en-GB" sz="3600" b="1" dirty="0">
                <a:solidFill>
                  <a:schemeClr val="bg1"/>
                </a:solidFill>
              </a:rPr>
              <a:t> et Paris</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72992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French has its own word for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London.</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Paris</a:t>
            </a:r>
            <a:r>
              <a:rPr lang="en-US" sz="2400" dirty="0">
                <a:solidFill>
                  <a:srgbClr val="4472C4">
                    <a:lumMod val="50000"/>
                  </a:srgbClr>
                </a:solidFill>
                <a:latin typeface="Century Gothic" panose="020F0302020204030204"/>
              </a:rPr>
              <a:t> has an </a:t>
            </a:r>
            <a:r>
              <a:rPr lang="en-US" sz="2400" b="1" dirty="0">
                <a:solidFill>
                  <a:srgbClr val="4472C4">
                    <a:lumMod val="50000"/>
                  </a:srgbClr>
                </a:solidFill>
                <a:latin typeface="Century Gothic" panose="020F0302020204030204"/>
              </a:rPr>
              <a:t>SFC </a:t>
            </a:r>
            <a:r>
              <a:rPr lang="en-US" sz="2400" dirty="0">
                <a:solidFill>
                  <a:srgbClr val="4472C4">
                    <a:lumMod val="50000"/>
                  </a:srgbClr>
                </a:solidFill>
                <a:latin typeface="Century Gothic" panose="020F0302020204030204"/>
              </a:rPr>
              <a:t>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To say you went on a tourist visit or tour of a city, use ‘faire </a:t>
            </a:r>
            <a:r>
              <a:rPr lang="en-US" sz="2400" dirty="0" err="1">
                <a:solidFill>
                  <a:srgbClr val="4472C4">
                    <a:lumMod val="50000"/>
                  </a:srgbClr>
                </a:solidFill>
                <a:latin typeface="Century Gothic" panose="020F0302020204030204"/>
              </a:rPr>
              <a:t>une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visite</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de</a:t>
            </a:r>
            <a:r>
              <a:rPr lang="en-US" sz="2400" dirty="0">
                <a:solidFill>
                  <a:srgbClr val="4472C4">
                    <a:lumMod val="50000"/>
                  </a:srgbClr>
                </a:solidFill>
                <a:latin typeface="Century Gothic" panose="020F0302020204030204"/>
              </a:rPr>
              <a:t>’ (a visit </a:t>
            </a:r>
            <a:r>
              <a:rPr lang="en-US" sz="2400" b="1" dirty="0">
                <a:solidFill>
                  <a:srgbClr val="4472C4">
                    <a:lumMod val="50000"/>
                  </a:srgbClr>
                </a:solidFill>
                <a:latin typeface="Century Gothic" panose="020F0302020204030204"/>
              </a:rPr>
              <a:t>of</a:t>
            </a:r>
            <a:r>
              <a:rPr lang="en-US" sz="2400" dirty="0">
                <a:solidFill>
                  <a:srgbClr val="4472C4">
                    <a:lumMod val="50000"/>
                  </a:srgbClr>
                </a:solidFill>
                <a:latin typeface="Century Gothic" panose="020F0302020204030204"/>
              </a:rPr>
              <a:t>) + name of city.</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ounded Rectangle 46">
            <a:extLst>
              <a:ext uri="{FF2B5EF4-FFF2-40B4-BE49-F238E27FC236}">
                <a16:creationId xmlns:a16="http://schemas.microsoft.com/office/drawing/2014/main" id="{5E9BC42A-F868-4D7F-92F5-154B1082FD29}"/>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74" name="Picture 2" descr="Paris, Panorama, Silhouette, Skyline, City">
            <a:extLst>
              <a:ext uri="{FF2B5EF4-FFF2-40B4-BE49-F238E27FC236}">
                <a16:creationId xmlns:a16="http://schemas.microsoft.com/office/drawing/2014/main" id="{7A4F8E77-FC55-48E3-ACF7-0207092188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9806" y="2865659"/>
            <a:ext cx="4979610" cy="24898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kyline, London, City, Tower, Ferris Wheel, England">
            <a:extLst>
              <a:ext uri="{FF2B5EF4-FFF2-40B4-BE49-F238E27FC236}">
                <a16:creationId xmlns:a16="http://schemas.microsoft.com/office/drawing/2014/main" id="{98432B73-5EE1-49DE-B8B1-701041F00B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3083" y="2865660"/>
            <a:ext cx="4979610" cy="24898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 action="ppaction://noaction">
              <a:snd r:embed="rId3" name="londres.wav"/>
            </a:hlinkClick>
            <a:extLst>
              <a:ext uri="{FF2B5EF4-FFF2-40B4-BE49-F238E27FC236}">
                <a16:creationId xmlns:a16="http://schemas.microsoft.com/office/drawing/2014/main" id="{293FAEE7-9AA5-461D-AB89-13A485C79B45}"/>
              </a:ext>
            </a:extLst>
          </p:cNvPr>
          <p:cNvSpPr txBox="1"/>
          <p:nvPr/>
        </p:nvSpPr>
        <p:spPr>
          <a:xfrm>
            <a:off x="353291" y="5100336"/>
            <a:ext cx="5742707" cy="553998"/>
          </a:xfrm>
          <a:prstGeom prst="rect">
            <a:avLst/>
          </a:prstGeom>
          <a:noFill/>
        </p:spPr>
        <p:txBody>
          <a:bodyPr wrap="square" rtlCol="0">
            <a:spAutoFit/>
          </a:bodyPr>
          <a:lstStyle/>
          <a:p>
            <a:pPr algn="ctr"/>
            <a:r>
              <a:rPr lang="en-GB" sz="3000" b="1" dirty="0" err="1">
                <a:solidFill>
                  <a:srgbClr val="FF6600"/>
                </a:solidFill>
              </a:rPr>
              <a:t>Londres</a:t>
            </a:r>
            <a:endParaRPr lang="en-GB" sz="3000" b="1" dirty="0">
              <a:solidFill>
                <a:srgbClr val="FF6600"/>
              </a:solidFill>
            </a:endParaRPr>
          </a:p>
        </p:txBody>
      </p:sp>
      <p:sp>
        <p:nvSpPr>
          <p:cNvPr id="5" name="TextBox 4">
            <a:hlinkClick r:id="" action="ppaction://noaction">
              <a:snd r:embed="rId4" name="paris.wav"/>
            </a:hlinkClick>
            <a:extLst>
              <a:ext uri="{FF2B5EF4-FFF2-40B4-BE49-F238E27FC236}">
                <a16:creationId xmlns:a16="http://schemas.microsoft.com/office/drawing/2014/main" id="{4C491F9E-9257-4B9D-B988-0F5A97E8FC0F}"/>
              </a:ext>
            </a:extLst>
          </p:cNvPr>
          <p:cNvSpPr txBox="1"/>
          <p:nvPr/>
        </p:nvSpPr>
        <p:spPr>
          <a:xfrm>
            <a:off x="6341107" y="5100336"/>
            <a:ext cx="5742707" cy="553998"/>
          </a:xfrm>
          <a:prstGeom prst="rect">
            <a:avLst/>
          </a:prstGeom>
          <a:noFill/>
        </p:spPr>
        <p:txBody>
          <a:bodyPr wrap="square" rtlCol="0">
            <a:spAutoFit/>
          </a:bodyPr>
          <a:lstStyle/>
          <a:p>
            <a:pPr algn="ctr"/>
            <a:r>
              <a:rPr lang="en-GB" sz="3000" b="1" dirty="0">
                <a:solidFill>
                  <a:srgbClr val="FF6600"/>
                </a:solidFill>
              </a:rPr>
              <a:t>Paris</a:t>
            </a:r>
          </a:p>
        </p:txBody>
      </p:sp>
      <p:sp>
        <p:nvSpPr>
          <p:cNvPr id="10" name="Rectangle 9">
            <a:extLst>
              <a:ext uri="{FF2B5EF4-FFF2-40B4-BE49-F238E27FC236}">
                <a16:creationId xmlns:a16="http://schemas.microsoft.com/office/drawing/2014/main" id="{639BAF5C-5497-490B-A81E-E1B9E8633226}"/>
              </a:ext>
            </a:extLst>
          </p:cNvPr>
          <p:cNvSpPr/>
          <p:nvPr/>
        </p:nvSpPr>
        <p:spPr>
          <a:xfrm>
            <a:off x="5583677" y="1296000"/>
            <a:ext cx="4085617" cy="348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hlinkClick r:id="" action="ppaction://noaction">
              <a:snd r:embed="rId5" name="je fais une visite de Londres.wav"/>
            </a:hlinkClick>
            <a:extLst>
              <a:ext uri="{FF2B5EF4-FFF2-40B4-BE49-F238E27FC236}">
                <a16:creationId xmlns:a16="http://schemas.microsoft.com/office/drawing/2014/main" id="{1F9B3D5D-75B2-44C2-98DC-0F9B3A66247F}"/>
              </a:ext>
            </a:extLst>
          </p:cNvPr>
          <p:cNvSpPr txBox="1"/>
          <p:nvPr/>
        </p:nvSpPr>
        <p:spPr>
          <a:xfrm>
            <a:off x="230737" y="5631099"/>
            <a:ext cx="5987816" cy="553998"/>
          </a:xfrm>
          <a:prstGeom prst="rect">
            <a:avLst/>
          </a:prstGeom>
          <a:noFill/>
        </p:spPr>
        <p:txBody>
          <a:bodyPr wrap="square" rtlCol="0">
            <a:spAutoFit/>
          </a:bodyPr>
          <a:lstStyle/>
          <a:p>
            <a:pPr algn="ctr"/>
            <a:r>
              <a:rPr lang="en-GB" sz="3000" b="1" dirty="0">
                <a:solidFill>
                  <a:srgbClr val="FF6600"/>
                </a:solidFill>
              </a:rPr>
              <a:t>Je </a:t>
            </a:r>
            <a:r>
              <a:rPr lang="en-GB" sz="3000" b="1" dirty="0" err="1">
                <a:solidFill>
                  <a:srgbClr val="FF6600"/>
                </a:solidFill>
              </a:rPr>
              <a:t>fais</a:t>
            </a:r>
            <a:r>
              <a:rPr lang="en-GB" sz="3000" b="1" dirty="0">
                <a:solidFill>
                  <a:srgbClr val="FF6600"/>
                </a:solidFill>
              </a:rPr>
              <a:t> </a:t>
            </a:r>
            <a:r>
              <a:rPr lang="en-GB" sz="3000" b="1" dirty="0" err="1">
                <a:solidFill>
                  <a:srgbClr val="FF6600"/>
                </a:solidFill>
              </a:rPr>
              <a:t>une</a:t>
            </a:r>
            <a:r>
              <a:rPr lang="en-GB" sz="3000" b="1" dirty="0">
                <a:solidFill>
                  <a:srgbClr val="FF6600"/>
                </a:solidFill>
              </a:rPr>
              <a:t> </a:t>
            </a:r>
            <a:r>
              <a:rPr lang="en-GB" sz="3000" b="1" dirty="0" err="1">
                <a:solidFill>
                  <a:srgbClr val="FF6600"/>
                </a:solidFill>
              </a:rPr>
              <a:t>visite</a:t>
            </a:r>
            <a:r>
              <a:rPr lang="en-GB" sz="3000" b="1" dirty="0">
                <a:solidFill>
                  <a:srgbClr val="FF6600"/>
                </a:solidFill>
              </a:rPr>
              <a:t> </a:t>
            </a:r>
            <a:r>
              <a:rPr lang="en-GB" sz="3000" b="1" dirty="0">
                <a:solidFill>
                  <a:schemeClr val="accent1">
                    <a:lumMod val="50000"/>
                  </a:schemeClr>
                </a:solidFill>
              </a:rPr>
              <a:t>de</a:t>
            </a:r>
            <a:r>
              <a:rPr lang="en-GB" sz="3000" b="1" dirty="0">
                <a:solidFill>
                  <a:srgbClr val="FF6600"/>
                </a:solidFill>
              </a:rPr>
              <a:t> </a:t>
            </a:r>
            <a:r>
              <a:rPr lang="en-GB" sz="3000" b="1" dirty="0" err="1">
                <a:solidFill>
                  <a:srgbClr val="FF6600"/>
                </a:solidFill>
              </a:rPr>
              <a:t>Londres</a:t>
            </a:r>
            <a:r>
              <a:rPr lang="en-GB" sz="3000" b="1" dirty="0">
                <a:solidFill>
                  <a:srgbClr val="FF6600"/>
                </a:solidFill>
              </a:rPr>
              <a:t>.</a:t>
            </a:r>
          </a:p>
        </p:txBody>
      </p:sp>
      <p:sp>
        <p:nvSpPr>
          <p:cNvPr id="15" name="TextBox 14">
            <a:hlinkClick r:id="" action="ppaction://noaction">
              <a:snd r:embed="rId6" name="tu fais une visite de Paris.wav"/>
            </a:hlinkClick>
            <a:extLst>
              <a:ext uri="{FF2B5EF4-FFF2-40B4-BE49-F238E27FC236}">
                <a16:creationId xmlns:a16="http://schemas.microsoft.com/office/drawing/2014/main" id="{1C0CC537-6564-40AA-9BF6-8043AC7E8385}"/>
              </a:ext>
            </a:extLst>
          </p:cNvPr>
          <p:cNvSpPr txBox="1"/>
          <p:nvPr/>
        </p:nvSpPr>
        <p:spPr>
          <a:xfrm>
            <a:off x="6095998" y="5631098"/>
            <a:ext cx="5987816" cy="553998"/>
          </a:xfrm>
          <a:prstGeom prst="rect">
            <a:avLst/>
          </a:prstGeom>
          <a:noFill/>
        </p:spPr>
        <p:txBody>
          <a:bodyPr wrap="square" rtlCol="0">
            <a:spAutoFit/>
          </a:bodyPr>
          <a:lstStyle/>
          <a:p>
            <a:pPr algn="ctr"/>
            <a:r>
              <a:rPr lang="en-GB" sz="3000" b="1" dirty="0">
                <a:solidFill>
                  <a:srgbClr val="FF6600"/>
                </a:solidFill>
              </a:rPr>
              <a:t>Tu </a:t>
            </a:r>
            <a:r>
              <a:rPr lang="en-GB" sz="3000" b="1" dirty="0" err="1">
                <a:solidFill>
                  <a:srgbClr val="FF6600"/>
                </a:solidFill>
              </a:rPr>
              <a:t>fais</a:t>
            </a:r>
            <a:r>
              <a:rPr lang="en-GB" sz="3000" b="1" dirty="0">
                <a:solidFill>
                  <a:srgbClr val="FF6600"/>
                </a:solidFill>
              </a:rPr>
              <a:t> </a:t>
            </a:r>
            <a:r>
              <a:rPr lang="en-GB" sz="3000" b="1" dirty="0" err="1">
                <a:solidFill>
                  <a:srgbClr val="FF6600"/>
                </a:solidFill>
              </a:rPr>
              <a:t>une</a:t>
            </a:r>
            <a:r>
              <a:rPr lang="en-GB" sz="3000" b="1" dirty="0">
                <a:solidFill>
                  <a:srgbClr val="FF6600"/>
                </a:solidFill>
              </a:rPr>
              <a:t> </a:t>
            </a:r>
            <a:r>
              <a:rPr lang="en-GB" sz="3000" b="1" dirty="0" err="1">
                <a:solidFill>
                  <a:srgbClr val="FF6600"/>
                </a:solidFill>
              </a:rPr>
              <a:t>visite</a:t>
            </a:r>
            <a:r>
              <a:rPr lang="en-GB" sz="3000" b="1" dirty="0">
                <a:solidFill>
                  <a:srgbClr val="FF6600"/>
                </a:solidFill>
              </a:rPr>
              <a:t> </a:t>
            </a:r>
            <a:r>
              <a:rPr lang="en-GB" sz="3000" b="1" dirty="0">
                <a:solidFill>
                  <a:schemeClr val="accent1">
                    <a:lumMod val="50000"/>
                  </a:schemeClr>
                </a:solidFill>
              </a:rPr>
              <a:t>de</a:t>
            </a:r>
            <a:r>
              <a:rPr lang="en-GB" sz="3000" b="1" dirty="0">
                <a:solidFill>
                  <a:srgbClr val="FF6600"/>
                </a:solidFill>
              </a:rPr>
              <a:t> Paris.</a:t>
            </a:r>
          </a:p>
        </p:txBody>
      </p:sp>
    </p:spTree>
    <p:extLst>
      <p:ext uri="{BB962C8B-B14F-4D97-AF65-F5344CB8AC3E}">
        <p14:creationId xmlns:p14="http://schemas.microsoft.com/office/powerpoint/2010/main" val="47061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londr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pari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je fais une visite de Londres.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u fais une visite de Par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animBg="1"/>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6891" y="1738517"/>
            <a:ext cx="5020238" cy="4102295"/>
          </a:xfrm>
          <a:prstGeom prst="rect">
            <a:avLst/>
          </a:prstGeom>
        </p:spPr>
      </p:pic>
      <p:sp>
        <p:nvSpPr>
          <p:cNvPr id="3" name="TextBox 2"/>
          <p:cNvSpPr txBox="1"/>
          <p:nvPr/>
        </p:nvSpPr>
        <p:spPr>
          <a:xfrm>
            <a:off x="3418423" y="4163384"/>
            <a:ext cx="5277174" cy="1877437"/>
          </a:xfrm>
          <a:prstGeom prst="rect">
            <a:avLst/>
          </a:prstGeom>
          <a:solidFill>
            <a:srgbClr val="115076"/>
          </a:solidFill>
        </p:spPr>
        <p:txBody>
          <a:bodyPr wrap="square" rtlCol="0">
            <a:spAutoFit/>
          </a:bodyPr>
          <a:lstStyle/>
          <a:p>
            <a:pPr algn="ctr"/>
            <a:endParaRPr lang="en-GB" sz="3600" b="1" dirty="0">
              <a:solidFill>
                <a:schemeClr val="bg1"/>
              </a:solidFill>
              <a:latin typeface="Century Gothic" panose="020B0502020202020204" pitchFamily="34" charset="0"/>
            </a:endParaRPr>
          </a:p>
          <a:p>
            <a:pPr algn="ctr"/>
            <a:r>
              <a:rPr lang="en-GB" sz="4400" b="1" dirty="0">
                <a:solidFill>
                  <a:schemeClr val="bg1"/>
                </a:solidFill>
                <a:latin typeface="Century Gothic" panose="020B0502020202020204" pitchFamily="34" charset="0"/>
              </a:rPr>
              <a:t>faire </a:t>
            </a:r>
            <a:r>
              <a:rPr lang="en-GB" sz="4400" b="1" dirty="0" err="1">
                <a:solidFill>
                  <a:schemeClr val="bg1"/>
                </a:solidFill>
                <a:latin typeface="Century Gothic" panose="020B0502020202020204" pitchFamily="34" charset="0"/>
              </a:rPr>
              <a:t>une</a:t>
            </a:r>
            <a:r>
              <a:rPr lang="en-GB" sz="4400" b="1" dirty="0">
                <a:solidFill>
                  <a:schemeClr val="bg1"/>
                </a:solidFill>
                <a:latin typeface="Century Gothic" panose="020B0502020202020204" pitchFamily="34" charset="0"/>
              </a:rPr>
              <a:t> </a:t>
            </a:r>
            <a:r>
              <a:rPr lang="en-GB" sz="4400" b="1" dirty="0" err="1">
                <a:solidFill>
                  <a:schemeClr val="bg1"/>
                </a:solidFill>
                <a:latin typeface="Century Gothic" panose="020B0502020202020204" pitchFamily="34" charset="0"/>
              </a:rPr>
              <a:t>visite</a:t>
            </a:r>
            <a:r>
              <a:rPr lang="en-GB" sz="4400" b="1" dirty="0">
                <a:solidFill>
                  <a:schemeClr val="bg1"/>
                </a:solidFill>
                <a:latin typeface="Century Gothic" panose="020B0502020202020204" pitchFamily="34" charset="0"/>
              </a:rPr>
              <a:t> de</a:t>
            </a:r>
          </a:p>
          <a:p>
            <a:pPr algn="ctr"/>
            <a:endParaRPr lang="en-GB" sz="3600" b="1" dirty="0">
              <a:solidFill>
                <a:schemeClr val="bg1"/>
              </a:solidFill>
              <a:latin typeface="Century Gothic" panose="020B0502020202020204" pitchFamily="34" charset="0"/>
            </a:endParaRPr>
          </a:p>
        </p:txBody>
      </p:sp>
      <p:sp>
        <p:nvSpPr>
          <p:cNvPr id="37" name="Rectangle 36"/>
          <p:cNvSpPr/>
          <p:nvPr/>
        </p:nvSpPr>
        <p:spPr>
          <a:xfrm>
            <a:off x="2860625" y="4630489"/>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7142400" y="12888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2861135" y="2974379"/>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2860184" y="1288204"/>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71424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5020523"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2" y="348517"/>
            <a:ext cx="10515600" cy="1325563"/>
          </a:xfrm>
        </p:spPr>
        <p:txBody>
          <a:bodyPr/>
          <a:lstStyle/>
          <a:p>
            <a:pPr rtl="0" eaLnBrk="1" latinLnBrk="0" hangingPunct="1"/>
            <a:r>
              <a:rPr lang="en-GB" sz="3600" b="1" kern="1200" dirty="0">
                <a:solidFill>
                  <a:srgbClr val="FFFFFF"/>
                </a:solidFill>
                <a:effectLst/>
                <a:ea typeface="+mn-ea"/>
                <a:cs typeface="+mn-cs"/>
              </a:rPr>
              <a:t>C’est quoi ?</a:t>
            </a:r>
            <a:endParaRPr lang="en-GB" dirty="0">
              <a:effectLst/>
            </a:endParaRPr>
          </a:p>
          <a:p>
            <a:endParaRPr lang="en-GB" dirty="0"/>
          </a:p>
        </p:txBody>
      </p:sp>
      <p:sp>
        <p:nvSpPr>
          <p:cNvPr id="1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ectangle 31"/>
          <p:cNvSpPr/>
          <p:nvPr/>
        </p:nvSpPr>
        <p:spPr>
          <a:xfrm>
            <a:off x="5022000" y="12888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71424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5020523"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22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9"/>
                                        </p:tgtEl>
                                      </p:cBhvr>
                                    </p:animEffect>
                                    <p:set>
                                      <p:cBhvr>
                                        <p:cTn id="17" dur="1" fill="hold">
                                          <p:stCondLst>
                                            <p:cond delay="499"/>
                                          </p:stCondLst>
                                        </p:cTn>
                                        <p:tgtEl>
                                          <p:spTgt spid="3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40"/>
                                        </p:tgtEl>
                                      </p:cBhvr>
                                    </p:animEffect>
                                    <p:set>
                                      <p:cBhvr>
                                        <p:cTn id="22" dur="1" fill="hold">
                                          <p:stCondLst>
                                            <p:cond delay="499"/>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35"/>
                                        </p:tgtEl>
                                      </p:cBhvr>
                                    </p:animEffect>
                                    <p:set>
                                      <p:cBhvr>
                                        <p:cTn id="27" dur="1" fill="hold">
                                          <p:stCondLst>
                                            <p:cond delay="499"/>
                                          </p:stCondLst>
                                        </p:cTn>
                                        <p:tgtEl>
                                          <p:spTgt spid="3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36"/>
                                        </p:tgtEl>
                                      </p:cBhvr>
                                    </p:animEffect>
                                    <p:set>
                                      <p:cBhvr>
                                        <p:cTn id="32" dur="1" fill="hold">
                                          <p:stCondLst>
                                            <p:cond delay="499"/>
                                          </p:stCondLst>
                                        </p:cTn>
                                        <p:tgtEl>
                                          <p:spTgt spid="3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38"/>
                                        </p:tgtEl>
                                      </p:cBhvr>
                                    </p:animEffect>
                                    <p:set>
                                      <p:cBhvr>
                                        <p:cTn id="42" dur="1" fill="hold">
                                          <p:stCondLst>
                                            <p:cond delay="499"/>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33" grpId="0" animBg="1"/>
      <p:bldP spid="35" grpId="0" animBg="1"/>
      <p:bldP spid="39" grpId="0" animBg="1"/>
      <p:bldP spid="40" grpId="0" animBg="1"/>
      <p:bldP spid="38" grpId="0" animBg="1"/>
      <p:bldP spid="32" grpId="0" animBg="1"/>
      <p:bldP spid="36"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2"/>
          <p:cNvSpPr>
            <a:spLocks noGrp="1"/>
          </p:cNvSpPr>
          <p:nvPr>
            <p:ph type="title"/>
          </p:nvPr>
        </p:nvSpPr>
        <p:spPr>
          <a:xfrm>
            <a:off x="-1" y="296864"/>
            <a:ext cx="10515600" cy="1325563"/>
          </a:xfrm>
        </p:spPr>
        <p:txBody>
          <a:bodyPr/>
          <a:lstStyle/>
          <a:p>
            <a:pPr rtl="0" eaLnBrk="1" latinLnBrk="0" hangingPunct="1"/>
            <a:r>
              <a:rPr lang="en-GB" sz="3600" b="1" kern="1200" dirty="0">
                <a:solidFill>
                  <a:srgbClr val="FFFFFF"/>
                </a:solidFill>
                <a:effectLst/>
                <a:ea typeface="+mn-ea"/>
                <a:cs typeface="+mn-cs"/>
              </a:rPr>
              <a:t>C’est quoi ?</a:t>
            </a:r>
            <a:endParaRPr lang="en-GB" dirty="0">
              <a:effectLst/>
            </a:endParaRPr>
          </a:p>
          <a:p>
            <a:endParaRPr lang="en-GB"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2692" y="2131291"/>
            <a:ext cx="6488922" cy="3482388"/>
          </a:xfrm>
          <a:prstGeom prst="rect">
            <a:avLst/>
          </a:prstGeom>
        </p:spPr>
      </p:pic>
      <p:sp>
        <p:nvSpPr>
          <p:cNvPr id="20" name="TextBox 19"/>
          <p:cNvSpPr txBox="1"/>
          <p:nvPr/>
        </p:nvSpPr>
        <p:spPr>
          <a:xfrm>
            <a:off x="3418423" y="4163384"/>
            <a:ext cx="5277174" cy="1877437"/>
          </a:xfrm>
          <a:prstGeom prst="rect">
            <a:avLst/>
          </a:prstGeom>
          <a:solidFill>
            <a:srgbClr val="115076"/>
          </a:solidFill>
        </p:spPr>
        <p:txBody>
          <a:bodyPr wrap="square" rtlCol="0">
            <a:spAutoFit/>
          </a:bodyPr>
          <a:lstStyle/>
          <a:p>
            <a:pPr algn="ctr"/>
            <a:endParaRPr lang="en-GB" sz="3600" b="1" dirty="0">
              <a:solidFill>
                <a:schemeClr val="bg1"/>
              </a:solidFill>
              <a:latin typeface="Century Gothic" panose="020B0502020202020204" pitchFamily="34" charset="0"/>
            </a:endParaRPr>
          </a:p>
          <a:p>
            <a:pPr algn="ctr"/>
            <a:r>
              <a:rPr lang="en-GB" sz="4400" b="1" dirty="0">
                <a:solidFill>
                  <a:schemeClr val="bg1"/>
                </a:solidFill>
                <a:latin typeface="Century Gothic" panose="020B0502020202020204" pitchFamily="34" charset="0"/>
              </a:rPr>
              <a:t>faire un voyage</a:t>
            </a:r>
          </a:p>
          <a:p>
            <a:pPr algn="ctr"/>
            <a:endParaRPr lang="en-GB" sz="3600" b="1" dirty="0">
              <a:solidFill>
                <a:schemeClr val="bg1"/>
              </a:solidFill>
              <a:latin typeface="Century Gothic" panose="020B0502020202020204" pitchFamily="34" charset="0"/>
            </a:endParaRPr>
          </a:p>
        </p:txBody>
      </p:sp>
      <p:sp>
        <p:nvSpPr>
          <p:cNvPr id="21" name="Rectangle 20"/>
          <p:cNvSpPr/>
          <p:nvPr/>
        </p:nvSpPr>
        <p:spPr>
          <a:xfrm>
            <a:off x="286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502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71424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86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286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502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71424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502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71424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048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1"/>
                                        </p:tgtEl>
                                      </p:cBhvr>
                                    </p:animEffect>
                                    <p:set>
                                      <p:cBhvr>
                                        <p:cTn id="17" dur="1" fill="hold">
                                          <p:stCondLst>
                                            <p:cond delay="499"/>
                                          </p:stCondLst>
                                        </p:cTn>
                                        <p:tgtEl>
                                          <p:spTgt spid="3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25" grpId="0" animBg="1"/>
      <p:bldP spid="27" grpId="0" animBg="1"/>
      <p:bldP spid="26" grpId="0" animBg="1"/>
      <p:bldP spid="31" grpId="0" animBg="1"/>
      <p:bldP spid="22"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2"/>
          <p:cNvSpPr>
            <a:spLocks noGrp="1"/>
          </p:cNvSpPr>
          <p:nvPr>
            <p:ph type="title"/>
          </p:nvPr>
        </p:nvSpPr>
        <p:spPr>
          <a:xfrm>
            <a:off x="7584" y="352597"/>
            <a:ext cx="10515600" cy="1325563"/>
          </a:xfrm>
        </p:spPr>
        <p:txBody>
          <a:bodyPr/>
          <a:lstStyle/>
          <a:p>
            <a:pPr rtl="0" eaLnBrk="1" latinLnBrk="0" hangingPunct="1"/>
            <a:r>
              <a:rPr lang="en-GB" sz="3600" b="1" kern="1200" dirty="0">
                <a:solidFill>
                  <a:srgbClr val="FFFFFF"/>
                </a:solidFill>
                <a:effectLst/>
                <a:ea typeface="+mn-ea"/>
                <a:cs typeface="+mn-cs"/>
              </a:rPr>
              <a:t>C’est quoi ?</a:t>
            </a:r>
            <a:endParaRPr lang="en-GB" dirty="0">
              <a:effectLst/>
            </a:endParaRPr>
          </a:p>
          <a:p>
            <a:endParaRPr lang="en-GB"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4694" y="1470430"/>
            <a:ext cx="4113428" cy="4378259"/>
          </a:xfrm>
          <a:prstGeom prst="rect">
            <a:avLst/>
          </a:prstGeom>
        </p:spPr>
      </p:pic>
      <p:sp>
        <p:nvSpPr>
          <p:cNvPr id="16" name="TextBox 15"/>
          <p:cNvSpPr txBox="1"/>
          <p:nvPr/>
        </p:nvSpPr>
        <p:spPr>
          <a:xfrm>
            <a:off x="3228622" y="4147633"/>
            <a:ext cx="5891647" cy="1877437"/>
          </a:xfrm>
          <a:prstGeom prst="rect">
            <a:avLst/>
          </a:prstGeom>
          <a:solidFill>
            <a:srgbClr val="115076"/>
          </a:solidFill>
        </p:spPr>
        <p:txBody>
          <a:bodyPr wrap="square" rtlCol="0">
            <a:spAutoFit/>
          </a:bodyPr>
          <a:lstStyle/>
          <a:p>
            <a:pPr algn="ctr"/>
            <a:endParaRPr lang="en-GB" sz="2400" b="1" dirty="0">
              <a:solidFill>
                <a:schemeClr val="bg1"/>
              </a:solidFill>
              <a:latin typeface="Century Gothic" panose="020B0502020202020204" pitchFamily="34" charset="0"/>
            </a:endParaRPr>
          </a:p>
          <a:p>
            <a:pPr algn="ctr"/>
            <a:r>
              <a:rPr lang="en-GB" sz="4400" b="1" dirty="0">
                <a:solidFill>
                  <a:schemeClr val="bg1"/>
                </a:solidFill>
                <a:latin typeface="Century Gothic" panose="020B0502020202020204" pitchFamily="34" charset="0"/>
              </a:rPr>
              <a:t>faire </a:t>
            </a:r>
            <a:r>
              <a:rPr lang="en-GB" sz="4400" b="1" dirty="0" err="1">
                <a:solidFill>
                  <a:schemeClr val="bg1"/>
                </a:solidFill>
                <a:latin typeface="Century Gothic" panose="020B0502020202020204" pitchFamily="34" charset="0"/>
              </a:rPr>
              <a:t>une</a:t>
            </a:r>
            <a:r>
              <a:rPr lang="en-GB" sz="4400" b="1" dirty="0">
                <a:solidFill>
                  <a:schemeClr val="bg1"/>
                </a:solidFill>
                <a:latin typeface="Century Gothic" panose="020B0502020202020204" pitchFamily="34" charset="0"/>
              </a:rPr>
              <a:t> promenade</a:t>
            </a:r>
          </a:p>
        </p:txBody>
      </p:sp>
      <p:sp>
        <p:nvSpPr>
          <p:cNvPr id="18" name="Rectangle 17"/>
          <p:cNvSpPr/>
          <p:nvPr/>
        </p:nvSpPr>
        <p:spPr>
          <a:xfrm>
            <a:off x="286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1424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86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86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p:cNvSpPr/>
          <p:nvPr/>
        </p:nvSpPr>
        <p:spPr>
          <a:xfrm>
            <a:off x="71424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02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502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24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502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925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1" grpId="0" animBg="1"/>
      <p:bldP spid="22" grpId="0" animBg="1"/>
      <p:bldP spid="23" grpId="0" animBg="1"/>
      <p:bldP spid="26" grpId="0" animBg="1"/>
      <p:bldP spid="28" grpId="0" animBg="1"/>
      <p:bldP spid="20" grpId="0" animBg="1"/>
      <p:bldP spid="27"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2"/>
          <p:cNvSpPr>
            <a:spLocks noGrp="1"/>
          </p:cNvSpPr>
          <p:nvPr>
            <p:ph type="title"/>
          </p:nvPr>
        </p:nvSpPr>
        <p:spPr>
          <a:xfrm>
            <a:off x="7584" y="352597"/>
            <a:ext cx="10515600" cy="1325563"/>
          </a:xfrm>
        </p:spPr>
        <p:txBody>
          <a:bodyPr/>
          <a:lstStyle/>
          <a:p>
            <a:pPr rtl="0" eaLnBrk="1" latinLnBrk="0" hangingPunct="1"/>
            <a:r>
              <a:rPr lang="en-GB" sz="3600" b="1" kern="1200" dirty="0">
                <a:solidFill>
                  <a:srgbClr val="FFFFFF"/>
                </a:solidFill>
                <a:effectLst/>
                <a:ea typeface="+mn-ea"/>
                <a:cs typeface="+mn-cs"/>
              </a:rPr>
              <a:t>C’est quoi ?</a:t>
            </a:r>
            <a:endParaRPr lang="en-GB" dirty="0">
              <a:effectLst/>
            </a:endParaRPr>
          </a:p>
          <a:p>
            <a:endParaRPr lang="en-GB"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7173" y="1646847"/>
            <a:ext cx="3893328" cy="3695971"/>
          </a:xfrm>
          <a:prstGeom prst="rect">
            <a:avLst/>
          </a:prstGeom>
        </p:spPr>
      </p:pic>
      <p:sp>
        <p:nvSpPr>
          <p:cNvPr id="16" name="TextBox 15"/>
          <p:cNvSpPr txBox="1"/>
          <p:nvPr/>
        </p:nvSpPr>
        <p:spPr>
          <a:xfrm>
            <a:off x="3228622" y="4147633"/>
            <a:ext cx="5891647" cy="1877437"/>
          </a:xfrm>
          <a:prstGeom prst="rect">
            <a:avLst/>
          </a:prstGeom>
          <a:solidFill>
            <a:srgbClr val="115076"/>
          </a:solidFill>
        </p:spPr>
        <p:txBody>
          <a:bodyPr wrap="square" rtlCol="0">
            <a:spAutoFit/>
          </a:bodyPr>
          <a:lstStyle/>
          <a:p>
            <a:pPr algn="ctr"/>
            <a:endParaRPr lang="en-GB" sz="3600" b="1" dirty="0">
              <a:solidFill>
                <a:schemeClr val="bg1"/>
              </a:solidFill>
              <a:latin typeface="Century Gothic" panose="020B0502020202020204" pitchFamily="34" charset="0"/>
            </a:endParaRPr>
          </a:p>
          <a:p>
            <a:pPr algn="ctr"/>
            <a:r>
              <a:rPr lang="en-GB" sz="4400" b="1" dirty="0">
                <a:solidFill>
                  <a:schemeClr val="bg1"/>
                </a:solidFill>
                <a:latin typeface="Century Gothic" panose="020B0502020202020204" pitchFamily="34" charset="0"/>
              </a:rPr>
              <a:t>faire beau</a:t>
            </a:r>
          </a:p>
          <a:p>
            <a:pPr algn="ctr"/>
            <a:endParaRPr lang="en-GB" sz="3600" b="1" dirty="0">
              <a:solidFill>
                <a:schemeClr val="bg1"/>
              </a:solidFill>
              <a:latin typeface="Century Gothic" panose="020B0502020202020204" pitchFamily="34" charset="0"/>
            </a:endParaRPr>
          </a:p>
        </p:txBody>
      </p:sp>
      <p:sp>
        <p:nvSpPr>
          <p:cNvPr id="18" name="Rectangle 17"/>
          <p:cNvSpPr/>
          <p:nvPr/>
        </p:nvSpPr>
        <p:spPr>
          <a:xfrm>
            <a:off x="286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1424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86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86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71424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24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02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p:cNvSpPr/>
          <p:nvPr/>
        </p:nvSpPr>
        <p:spPr>
          <a:xfrm>
            <a:off x="502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502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620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1" grpId="0" animBg="1"/>
      <p:bldP spid="22" grpId="0" animBg="1"/>
      <p:bldP spid="23" grpId="0" animBg="1"/>
      <p:bldP spid="26" grpId="0" animBg="1"/>
      <p:bldP spid="27" grpId="0" animBg="1"/>
      <p:bldP spid="28" grpId="0" animBg="1"/>
      <p:bldP spid="20"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2"/>
          <p:cNvSpPr>
            <a:spLocks noGrp="1"/>
          </p:cNvSpPr>
          <p:nvPr>
            <p:ph type="title"/>
          </p:nvPr>
        </p:nvSpPr>
        <p:spPr>
          <a:xfrm>
            <a:off x="7584" y="352597"/>
            <a:ext cx="10515600" cy="1325563"/>
          </a:xfrm>
        </p:spPr>
        <p:txBody>
          <a:bodyPr/>
          <a:lstStyle/>
          <a:p>
            <a:pPr rtl="0" eaLnBrk="1" latinLnBrk="0" hangingPunct="1"/>
            <a:r>
              <a:rPr lang="en-GB" sz="3600" b="1" kern="1200" dirty="0">
                <a:solidFill>
                  <a:srgbClr val="FFFFFF"/>
                </a:solidFill>
                <a:effectLst/>
                <a:ea typeface="+mn-ea"/>
                <a:cs typeface="+mn-cs"/>
              </a:rPr>
              <a:t>C’est quoi ?</a:t>
            </a:r>
            <a:endParaRPr lang="en-GB" dirty="0">
              <a:effectLst/>
            </a:endParaRPr>
          </a:p>
          <a:p>
            <a:endParaRPr lang="en-GB"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1169" y="1646847"/>
            <a:ext cx="5825336" cy="4406826"/>
          </a:xfrm>
          <a:prstGeom prst="rect">
            <a:avLst/>
          </a:prstGeom>
        </p:spPr>
      </p:pic>
      <p:sp>
        <p:nvSpPr>
          <p:cNvPr id="16" name="TextBox 15"/>
          <p:cNvSpPr txBox="1"/>
          <p:nvPr/>
        </p:nvSpPr>
        <p:spPr>
          <a:xfrm>
            <a:off x="3228622" y="4147633"/>
            <a:ext cx="5891647" cy="1877437"/>
          </a:xfrm>
          <a:prstGeom prst="rect">
            <a:avLst/>
          </a:prstGeom>
          <a:solidFill>
            <a:srgbClr val="115076"/>
          </a:solidFill>
        </p:spPr>
        <p:txBody>
          <a:bodyPr wrap="square" rtlCol="0">
            <a:spAutoFit/>
          </a:bodyPr>
          <a:lstStyle/>
          <a:p>
            <a:pPr algn="ctr"/>
            <a:endParaRPr lang="en-GB" sz="3600" b="1" dirty="0">
              <a:solidFill>
                <a:schemeClr val="bg1"/>
              </a:solidFill>
              <a:latin typeface="Century Gothic" panose="020B0502020202020204" pitchFamily="34" charset="0"/>
            </a:endParaRPr>
          </a:p>
          <a:p>
            <a:pPr algn="ctr"/>
            <a:r>
              <a:rPr lang="en-GB" sz="4400" b="1" dirty="0">
                <a:solidFill>
                  <a:schemeClr val="bg1"/>
                </a:solidFill>
                <a:latin typeface="Century Gothic" panose="020B0502020202020204" pitchFamily="34" charset="0"/>
              </a:rPr>
              <a:t>faire </a:t>
            </a:r>
            <a:r>
              <a:rPr lang="en-GB" sz="4400" b="1" dirty="0" err="1">
                <a:solidFill>
                  <a:schemeClr val="bg1"/>
                </a:solidFill>
                <a:latin typeface="Century Gothic" panose="020B0502020202020204" pitchFamily="34" charset="0"/>
              </a:rPr>
              <a:t>mauvais</a:t>
            </a:r>
            <a:endParaRPr lang="en-GB" sz="4400" b="1" dirty="0">
              <a:solidFill>
                <a:schemeClr val="bg1"/>
              </a:solidFill>
              <a:latin typeface="Century Gothic" panose="020B0502020202020204" pitchFamily="34" charset="0"/>
            </a:endParaRPr>
          </a:p>
          <a:p>
            <a:pPr algn="ctr"/>
            <a:endParaRPr lang="en-GB" sz="3600" b="1" dirty="0">
              <a:solidFill>
                <a:schemeClr val="bg1"/>
              </a:solidFill>
              <a:latin typeface="Century Gothic" panose="020B0502020202020204" pitchFamily="34" charset="0"/>
            </a:endParaRPr>
          </a:p>
        </p:txBody>
      </p:sp>
      <p:sp>
        <p:nvSpPr>
          <p:cNvPr id="18" name="Rectangle 17"/>
          <p:cNvSpPr/>
          <p:nvPr/>
        </p:nvSpPr>
        <p:spPr>
          <a:xfrm>
            <a:off x="286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502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1424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86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86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02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p:cNvSpPr/>
          <p:nvPr/>
        </p:nvSpPr>
        <p:spPr>
          <a:xfrm>
            <a:off x="71424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502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24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268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1" grpId="0" animBg="1"/>
      <p:bldP spid="22" grpId="0" animBg="1"/>
      <p:bldP spid="23" grpId="0" animBg="1"/>
      <p:bldP spid="28" grpId="0" animBg="1"/>
      <p:bldP spid="26" grpId="0" animBg="1"/>
      <p:bldP spid="19"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C30714-DCCF-3D43-B0F7-2610004A83B8}"/>
              </a:ext>
            </a:extLst>
          </p:cNvPr>
          <p:cNvSpPr>
            <a:spLocks noGrp="1"/>
          </p:cNvSpPr>
          <p:nvPr>
            <p:ph type="title"/>
          </p:nvPr>
        </p:nvSpPr>
        <p:spPr>
          <a:xfrm>
            <a:off x="100289" y="-544253"/>
            <a:ext cx="4301942" cy="3440466"/>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4282829"/>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pic>
        <p:nvPicPr>
          <p:cNvPr id="4" name="Picture 3" descr="a search sig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231" y="419700"/>
            <a:ext cx="4259906" cy="4372641"/>
          </a:xfrm>
          <a:prstGeom prst="rect">
            <a:avLst/>
          </a:prstGeom>
        </p:spPr>
      </p:pic>
    </p:spTree>
    <p:extLst>
      <p:ext uri="{BB962C8B-B14F-4D97-AF65-F5344CB8AC3E}">
        <p14:creationId xmlns:p14="http://schemas.microsoft.com/office/powerpoint/2010/main" val="301924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 cherch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ch cherc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2"/>
          <p:cNvSpPr>
            <a:spLocks noGrp="1"/>
          </p:cNvSpPr>
          <p:nvPr>
            <p:ph type="title"/>
          </p:nvPr>
        </p:nvSpPr>
        <p:spPr>
          <a:xfrm>
            <a:off x="7584" y="352598"/>
            <a:ext cx="10515600" cy="1325563"/>
          </a:xfrm>
        </p:spPr>
        <p:txBody>
          <a:bodyPr/>
          <a:lstStyle/>
          <a:p>
            <a:pPr rtl="0" eaLnBrk="1" latinLnBrk="0" hangingPunct="1"/>
            <a:r>
              <a:rPr lang="en-GB" sz="3600" b="1" kern="1200" dirty="0">
                <a:solidFill>
                  <a:srgbClr val="FFFFFF"/>
                </a:solidFill>
                <a:effectLst/>
                <a:ea typeface="+mn-ea"/>
                <a:cs typeface="+mn-cs"/>
              </a:rPr>
              <a:t>C’est quoi ?</a:t>
            </a:r>
            <a:endParaRPr lang="en-GB" dirty="0">
              <a:effectLst/>
            </a:endParaRPr>
          </a:p>
          <a:p>
            <a:endParaRPr lang="en-GB"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1085" y="1465587"/>
            <a:ext cx="4568456" cy="4568456"/>
          </a:xfrm>
          <a:prstGeom prst="rect">
            <a:avLst/>
          </a:prstGeom>
        </p:spPr>
      </p:pic>
      <p:sp>
        <p:nvSpPr>
          <p:cNvPr id="16" name="TextBox 15"/>
          <p:cNvSpPr txBox="1"/>
          <p:nvPr/>
        </p:nvSpPr>
        <p:spPr>
          <a:xfrm>
            <a:off x="3037668" y="4147633"/>
            <a:ext cx="6082601" cy="1723549"/>
          </a:xfrm>
          <a:prstGeom prst="rect">
            <a:avLst/>
          </a:prstGeom>
          <a:solidFill>
            <a:srgbClr val="115076"/>
          </a:solidFill>
        </p:spPr>
        <p:txBody>
          <a:bodyPr wrap="square" rtlCol="0">
            <a:spAutoFit/>
          </a:bodyPr>
          <a:lstStyle/>
          <a:p>
            <a:pPr algn="ctr"/>
            <a:endParaRPr lang="en-GB" b="1" dirty="0">
              <a:solidFill>
                <a:schemeClr val="bg1"/>
              </a:solidFill>
              <a:latin typeface="Century Gothic" panose="020B0502020202020204" pitchFamily="34" charset="0"/>
            </a:endParaRPr>
          </a:p>
          <a:p>
            <a:pPr algn="ctr"/>
            <a:r>
              <a:rPr lang="en-GB" sz="4400" b="1" dirty="0">
                <a:solidFill>
                  <a:schemeClr val="bg1"/>
                </a:solidFill>
                <a:latin typeface="Century Gothic" panose="020B0502020202020204" pitchFamily="34" charset="0"/>
              </a:rPr>
              <a:t>faire </a:t>
            </a:r>
            <a:r>
              <a:rPr lang="en-GB" sz="4400" b="1" dirty="0" err="1">
                <a:solidFill>
                  <a:schemeClr val="bg1"/>
                </a:solidFill>
                <a:latin typeface="Century Gothic" panose="020B0502020202020204" pitchFamily="34" charset="0"/>
              </a:rPr>
              <a:t>une</a:t>
            </a:r>
            <a:r>
              <a:rPr lang="en-GB" sz="4400" b="1" dirty="0">
                <a:solidFill>
                  <a:schemeClr val="bg1"/>
                </a:solidFill>
                <a:latin typeface="Century Gothic" panose="020B0502020202020204" pitchFamily="34" charset="0"/>
              </a:rPr>
              <a:t> promenade </a:t>
            </a:r>
            <a:r>
              <a:rPr lang="en-GB" sz="4400" b="1" dirty="0" err="1">
                <a:solidFill>
                  <a:schemeClr val="bg1"/>
                </a:solidFill>
                <a:latin typeface="Century Gothic" panose="020B0502020202020204" pitchFamily="34" charset="0"/>
              </a:rPr>
              <a:t>en</a:t>
            </a:r>
            <a:r>
              <a:rPr lang="en-GB" sz="4400" b="1" dirty="0">
                <a:solidFill>
                  <a:schemeClr val="bg1"/>
                </a:solidFill>
                <a:latin typeface="Century Gothic" panose="020B0502020202020204" pitchFamily="34" charset="0"/>
              </a:rPr>
              <a:t> bateau</a:t>
            </a:r>
          </a:p>
        </p:txBody>
      </p:sp>
      <p:sp>
        <p:nvSpPr>
          <p:cNvPr id="18" name="Rectangle 17"/>
          <p:cNvSpPr/>
          <p:nvPr/>
        </p:nvSpPr>
        <p:spPr>
          <a:xfrm>
            <a:off x="2880711" y="4629599"/>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1424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86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86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71424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02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24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p:cNvSpPr/>
          <p:nvPr/>
        </p:nvSpPr>
        <p:spPr>
          <a:xfrm>
            <a:off x="502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502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043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1" grpId="0" animBg="1"/>
      <p:bldP spid="22" grpId="0" animBg="1"/>
      <p:bldP spid="23" grpId="0" animBg="1"/>
      <p:bldP spid="26" grpId="0" animBg="1"/>
      <p:bldP spid="28" grpId="0" animBg="1"/>
      <p:bldP spid="27" grpId="0" animBg="1"/>
      <p:bldP spid="20"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2" y="358512"/>
            <a:ext cx="10515600" cy="1325563"/>
          </a:xfrm>
        </p:spPr>
        <p:txBody>
          <a:bodyPr/>
          <a:lstStyle/>
          <a:p>
            <a:pPr rtl="0" eaLnBrk="1" latinLnBrk="0" hangingPunct="1"/>
            <a:r>
              <a:rPr lang="en-GB" sz="3600" b="1" kern="1200" dirty="0">
                <a:solidFill>
                  <a:srgbClr val="FFFFFF"/>
                </a:solidFill>
                <a:effectLst/>
                <a:ea typeface="+mn-ea"/>
                <a:cs typeface="+mn-cs"/>
              </a:rPr>
              <a:t>C’est quoi ?</a:t>
            </a:r>
            <a:endParaRPr lang="en-GB" dirty="0">
              <a:effectLst/>
            </a:endParaRPr>
          </a:p>
          <a:p>
            <a:endParaRPr lang="en-GB" dirty="0"/>
          </a:p>
        </p:txBody>
      </p:sp>
      <p:pic>
        <p:nvPicPr>
          <p:cNvPr id="14" name="Picture 2" descr="Shopping cart Stock photography Shopping bag - shopping png download - 1000*1000 - Free Transparent Shopping Cart png Download.">
            <a:extLst>
              <a:ext uri="{FF2B5EF4-FFF2-40B4-BE49-F238E27FC236}">
                <a16:creationId xmlns:a16="http://schemas.microsoft.com/office/drawing/2014/main" id="{8D24139C-CC8F-4B9D-8B6D-70EF5F76A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143" y="1222467"/>
            <a:ext cx="4802603" cy="48026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228622" y="4147633"/>
            <a:ext cx="5891647" cy="1877437"/>
          </a:xfrm>
          <a:prstGeom prst="rect">
            <a:avLst/>
          </a:prstGeom>
          <a:solidFill>
            <a:srgbClr val="115076"/>
          </a:solidFill>
        </p:spPr>
        <p:txBody>
          <a:bodyPr wrap="square" rtlCol="0">
            <a:spAutoFit/>
          </a:bodyPr>
          <a:lstStyle/>
          <a:p>
            <a:pPr algn="ctr"/>
            <a:endParaRPr lang="en-GB" sz="3600" b="1" dirty="0">
              <a:solidFill>
                <a:schemeClr val="bg1"/>
              </a:solidFill>
              <a:latin typeface="Century Gothic" panose="020B0502020202020204" pitchFamily="34" charset="0"/>
            </a:endParaRPr>
          </a:p>
          <a:p>
            <a:pPr algn="ctr"/>
            <a:r>
              <a:rPr lang="en-GB" sz="4400" b="1" dirty="0">
                <a:solidFill>
                  <a:schemeClr val="bg1"/>
                </a:solidFill>
                <a:latin typeface="Century Gothic" panose="020B0502020202020204" pitchFamily="34" charset="0"/>
              </a:rPr>
              <a:t>faire les </a:t>
            </a:r>
            <a:r>
              <a:rPr lang="en-GB" sz="4400" b="1" dirty="0" err="1">
                <a:solidFill>
                  <a:schemeClr val="bg1"/>
                </a:solidFill>
                <a:latin typeface="Century Gothic" panose="020B0502020202020204" pitchFamily="34" charset="0"/>
              </a:rPr>
              <a:t>magasins</a:t>
            </a:r>
            <a:endParaRPr lang="en-GB" sz="4400" b="1" dirty="0">
              <a:solidFill>
                <a:schemeClr val="bg1"/>
              </a:solidFill>
              <a:latin typeface="Century Gothic" panose="020B0502020202020204" pitchFamily="34" charset="0"/>
            </a:endParaRPr>
          </a:p>
          <a:p>
            <a:pPr algn="ctr"/>
            <a:endParaRPr lang="en-GB" sz="3600" b="1" dirty="0">
              <a:solidFill>
                <a:schemeClr val="bg1"/>
              </a:solidFill>
              <a:latin typeface="Century Gothic" panose="020B0502020202020204" pitchFamily="34" charset="0"/>
            </a:endParaRPr>
          </a:p>
        </p:txBody>
      </p:sp>
      <p:sp>
        <p:nvSpPr>
          <p:cNvPr id="19" name="Rectangle 18"/>
          <p:cNvSpPr/>
          <p:nvPr/>
        </p:nvSpPr>
        <p:spPr>
          <a:xfrm>
            <a:off x="2862000" y="4629599"/>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71424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86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86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24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502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1424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p:cNvSpPr/>
          <p:nvPr/>
        </p:nvSpPr>
        <p:spPr>
          <a:xfrm>
            <a:off x="502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502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381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3" grpId="0" animBg="1"/>
      <p:bldP spid="24" grpId="0" animBg="1"/>
      <p:bldP spid="27" grpId="0" animBg="1"/>
      <p:bldP spid="29" grpId="0" animBg="1"/>
      <p:bldP spid="28" grpId="0" animBg="1"/>
      <p:bldP spid="21"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 y="67646"/>
            <a:ext cx="10515600" cy="1325563"/>
          </a:xfrm>
        </p:spPr>
        <p:txBody>
          <a:bodyPr>
            <a:normAutofit/>
          </a:bodyPr>
          <a:lstStyle/>
          <a:p>
            <a:r>
              <a:rPr lang="en-GB" sz="3400" b="1" dirty="0">
                <a:solidFill>
                  <a:schemeClr val="bg1"/>
                </a:solidFill>
              </a:rPr>
              <a:t>Talking about the weather</a:t>
            </a:r>
          </a:p>
        </p:txBody>
      </p:sp>
      <p:sp>
        <p:nvSpPr>
          <p:cNvPr id="2" name="TextBox 1"/>
          <p:cNvSpPr txBox="1"/>
          <p:nvPr/>
        </p:nvSpPr>
        <p:spPr>
          <a:xfrm>
            <a:off x="385193" y="1336054"/>
            <a:ext cx="1137920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latin typeface="Century Gothic" panose="020B0502020202020204" pitchFamily="34" charset="0"/>
              </a:rPr>
              <a:t>Faire </a:t>
            </a:r>
            <a:r>
              <a:rPr kumimoji="0" lang="en-GB" sz="2600" i="0" u="none" strike="noStrike" kern="1200" cap="none" spc="0" normalizeH="0" noProof="0" dirty="0">
                <a:ln>
                  <a:noFill/>
                </a:ln>
                <a:solidFill>
                  <a:schemeClr val="accent1">
                    <a:lumMod val="50000"/>
                  </a:schemeClr>
                </a:solidFill>
                <a:effectLst/>
                <a:uLnTx/>
                <a:uFillTx/>
                <a:latin typeface="Century Gothic" panose="020B0502020202020204" pitchFamily="34" charset="0"/>
              </a:rPr>
              <a:t>is used with </a:t>
            </a:r>
            <a:r>
              <a:rPr kumimoji="0" lang="en-GB" sz="26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rPr>
              <a:t>il</a:t>
            </a:r>
            <a:r>
              <a:rPr kumimoji="0" lang="en-GB" sz="2600" i="0" u="none" strike="noStrike" kern="1200" cap="none" spc="0" normalizeH="0" noProof="0" dirty="0">
                <a:ln>
                  <a:noFill/>
                </a:ln>
                <a:solidFill>
                  <a:schemeClr val="accent1">
                    <a:lumMod val="50000"/>
                  </a:schemeClr>
                </a:solidFill>
                <a:effectLst/>
                <a:uLnTx/>
                <a:uFillTx/>
                <a:latin typeface="Century Gothic" panose="020B0502020202020204" pitchFamily="34" charset="0"/>
              </a:rPr>
              <a:t> (meaning ‘it’) with weather expressions:</a:t>
            </a:r>
            <a:endParaRPr kumimoji="0" lang="en-GB" sz="26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9" name="TextBox 18"/>
          <p:cNvSpPr txBox="1"/>
          <p:nvPr/>
        </p:nvSpPr>
        <p:spPr>
          <a:xfrm>
            <a:off x="763546" y="2484011"/>
            <a:ext cx="3295452" cy="830997"/>
          </a:xfrm>
          <a:prstGeom prst="rect">
            <a:avLst/>
          </a:prstGeom>
          <a:solidFill>
            <a:schemeClr val="bg1"/>
          </a:solidFill>
        </p:spPr>
        <p:txBody>
          <a:bodyPr wrap="square" rtlCol="0">
            <a:spAutoFit/>
          </a:bodyPr>
          <a:lstStyle/>
          <a:p>
            <a:pPr algn="ctr"/>
            <a:r>
              <a:rPr lang="en-GB" sz="4800" b="1" dirty="0" err="1">
                <a:solidFill>
                  <a:srgbClr val="FF6600"/>
                </a:solidFill>
                <a:latin typeface="Century Gothic" panose="020B0502020202020204" pitchFamily="34" charset="0"/>
              </a:rPr>
              <a:t>il</a:t>
            </a:r>
            <a:r>
              <a:rPr lang="en-GB" sz="4800" b="1" dirty="0">
                <a:solidFill>
                  <a:srgbClr val="FF6600"/>
                </a:solidFill>
                <a:latin typeface="Century Gothic" panose="020B0502020202020204" pitchFamily="34" charset="0"/>
              </a:rPr>
              <a:t> fait </a:t>
            </a:r>
            <a:r>
              <a:rPr lang="en-GB" sz="4800" b="1" dirty="0">
                <a:solidFill>
                  <a:srgbClr val="5B9BD5">
                    <a:lumMod val="50000"/>
                  </a:srgbClr>
                </a:solidFill>
                <a:latin typeface="Century Gothic" panose="020B0502020202020204" pitchFamily="34" charset="0"/>
              </a:rPr>
              <a:t>beau</a:t>
            </a:r>
            <a:endParaRPr lang="en-GB" sz="7200" b="1" dirty="0">
              <a:solidFill>
                <a:srgbClr val="5B9BD5">
                  <a:lumMod val="50000"/>
                </a:srgbClr>
              </a:solidFill>
              <a:latin typeface="Century Gothic" panose="020B0502020202020204" pitchFamily="34" charset="0"/>
            </a:endParaRPr>
          </a:p>
        </p:txBody>
      </p:sp>
      <p:sp>
        <p:nvSpPr>
          <p:cNvPr id="20" name="TextBox 19"/>
          <p:cNvSpPr txBox="1"/>
          <p:nvPr/>
        </p:nvSpPr>
        <p:spPr>
          <a:xfrm>
            <a:off x="451262" y="4407198"/>
            <a:ext cx="4822546" cy="830997"/>
          </a:xfrm>
          <a:prstGeom prst="rect">
            <a:avLst/>
          </a:prstGeom>
          <a:solidFill>
            <a:schemeClr val="bg1"/>
          </a:solidFill>
        </p:spPr>
        <p:txBody>
          <a:bodyPr wrap="square" rtlCol="0">
            <a:spAutoFit/>
          </a:bodyPr>
          <a:lstStyle/>
          <a:p>
            <a:pPr algn="ctr"/>
            <a:r>
              <a:rPr lang="en-GB" sz="4800" b="1" dirty="0" err="1">
                <a:solidFill>
                  <a:srgbClr val="FF6600"/>
                </a:solidFill>
                <a:latin typeface="Century Gothic" panose="020B0502020202020204" pitchFamily="34" charset="0"/>
              </a:rPr>
              <a:t>il</a:t>
            </a:r>
            <a:r>
              <a:rPr lang="en-GB" sz="4800" b="1" dirty="0">
                <a:solidFill>
                  <a:srgbClr val="FF6600"/>
                </a:solidFill>
                <a:latin typeface="Century Gothic" panose="020B0502020202020204" pitchFamily="34" charset="0"/>
              </a:rPr>
              <a:t> fait </a:t>
            </a:r>
            <a:r>
              <a:rPr lang="en-GB" sz="4800" b="1" dirty="0" err="1">
                <a:solidFill>
                  <a:srgbClr val="5B9BD5">
                    <a:lumMod val="50000"/>
                  </a:srgbClr>
                </a:solidFill>
                <a:latin typeface="Century Gothic" panose="020B0502020202020204" pitchFamily="34" charset="0"/>
              </a:rPr>
              <a:t>mauvais</a:t>
            </a:r>
            <a:endParaRPr lang="en-GB" sz="7200" b="1" dirty="0">
              <a:solidFill>
                <a:srgbClr val="5B9BD5">
                  <a:lumMod val="50000"/>
                </a:srgbClr>
              </a:solidFill>
              <a:latin typeface="Century Gothic" panose="020B0502020202020204" pitchFamily="34" charset="0"/>
            </a:endParaRPr>
          </a:p>
        </p:txBody>
      </p:sp>
      <p:sp>
        <p:nvSpPr>
          <p:cNvPr id="27" name="TextBox 26"/>
          <p:cNvSpPr txBox="1"/>
          <p:nvPr/>
        </p:nvSpPr>
        <p:spPr>
          <a:xfrm>
            <a:off x="6870440" y="2484011"/>
            <a:ext cx="5321560" cy="707886"/>
          </a:xfrm>
          <a:prstGeom prst="rect">
            <a:avLst/>
          </a:prstGeom>
          <a:solidFill>
            <a:schemeClr val="bg1"/>
          </a:solidFill>
        </p:spPr>
        <p:txBody>
          <a:bodyPr wrap="square" rtlCol="0">
            <a:spAutoFit/>
          </a:bodyPr>
          <a:lstStyle/>
          <a:p>
            <a:r>
              <a:rPr lang="en-GB" sz="4000" dirty="0">
                <a:solidFill>
                  <a:srgbClr val="5B9BD5">
                    <a:lumMod val="50000"/>
                  </a:srgbClr>
                </a:solidFill>
                <a:latin typeface="Century Gothic" panose="020B0502020202020204" pitchFamily="34" charset="0"/>
              </a:rPr>
              <a:t>it is nice weather</a:t>
            </a:r>
          </a:p>
        </p:txBody>
      </p:sp>
      <p:sp>
        <p:nvSpPr>
          <p:cNvPr id="21" name="TextBox 20"/>
          <p:cNvSpPr txBox="1"/>
          <p:nvPr/>
        </p:nvSpPr>
        <p:spPr>
          <a:xfrm>
            <a:off x="6870440" y="4530309"/>
            <a:ext cx="5321560" cy="707886"/>
          </a:xfrm>
          <a:prstGeom prst="rect">
            <a:avLst/>
          </a:prstGeom>
          <a:solidFill>
            <a:schemeClr val="bg1"/>
          </a:solidFill>
        </p:spPr>
        <p:txBody>
          <a:bodyPr wrap="square" rtlCol="0">
            <a:spAutoFit/>
          </a:bodyPr>
          <a:lstStyle/>
          <a:p>
            <a:r>
              <a:rPr lang="en-GB" sz="4000" dirty="0">
                <a:solidFill>
                  <a:srgbClr val="5B9BD5">
                    <a:lumMod val="50000"/>
                  </a:srgbClr>
                </a:solidFill>
                <a:latin typeface="Century Gothic" panose="020B0502020202020204" pitchFamily="34" charset="0"/>
              </a:rPr>
              <a:t>it is bad weather</a:t>
            </a:r>
          </a:p>
        </p:txBody>
      </p:sp>
      <p:sp>
        <p:nvSpPr>
          <p:cNvPr id="12"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Sun, Cool, Sunshine, Glossy, Smile, Summer, Heat">
            <a:extLst>
              <a:ext uri="{FF2B5EF4-FFF2-40B4-BE49-F238E27FC236}">
                <a16:creationId xmlns:a16="http://schemas.microsoft.com/office/drawing/2014/main" id="{B38CBFEC-2A00-4CF2-B41B-CBC85F729E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9346" y="2224688"/>
            <a:ext cx="1391998" cy="13919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understorm, Lightning, Thunder, Rain, Adverse Weather">
            <a:extLst>
              <a:ext uri="{FF2B5EF4-FFF2-40B4-BE49-F238E27FC236}">
                <a16:creationId xmlns:a16="http://schemas.microsoft.com/office/drawing/2014/main" id="{7CF1081A-B727-48DC-8CBF-C1A31E117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798" y="4338201"/>
            <a:ext cx="1278529" cy="13360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background rectangle">
            <a:extLst>
              <a:ext uri="{FF2B5EF4-FFF2-40B4-BE49-F238E27FC236}">
                <a16:creationId xmlns:a16="http://schemas.microsoft.com/office/drawing/2014/main" id="{DB72825D-3490-4A03-AFEE-0F483FD032E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D0DF5EEA-73C3-440D-9B61-8E56884184B9}"/>
              </a:ext>
            </a:extLst>
          </p:cNvPr>
          <p:cNvSpPr txBox="1">
            <a:spLocks/>
          </p:cNvSpPr>
          <p:nvPr/>
        </p:nvSpPr>
        <p:spPr>
          <a:xfrm>
            <a:off x="0" y="296864"/>
            <a:ext cx="5265384" cy="70784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Talking about the weather</a:t>
            </a:r>
          </a:p>
        </p:txBody>
      </p:sp>
    </p:spTree>
    <p:extLst>
      <p:ext uri="{BB962C8B-B14F-4D97-AF65-F5344CB8AC3E}">
        <p14:creationId xmlns:p14="http://schemas.microsoft.com/office/powerpoint/2010/main" val="119853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7"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itle 6"/>
          <p:cNvSpPr>
            <a:spLocks noGrp="1"/>
          </p:cNvSpPr>
          <p:nvPr>
            <p:ph type="title"/>
          </p:nvPr>
        </p:nvSpPr>
        <p:spPr>
          <a:xfrm>
            <a:off x="-3" y="68930"/>
            <a:ext cx="10515600" cy="1325563"/>
          </a:xfrm>
        </p:spPr>
        <p:txBody>
          <a:bodyPr>
            <a:normAutofit/>
          </a:bodyPr>
          <a:lstStyle/>
          <a:p>
            <a:r>
              <a:rPr lang="en-GB" sz="3600" b="1" dirty="0" err="1">
                <a:solidFill>
                  <a:schemeClr val="bg1"/>
                </a:solidFill>
              </a:rPr>
              <a:t>Écris</a:t>
            </a:r>
            <a:r>
              <a:rPr lang="en-GB" sz="3600" b="1" dirty="0">
                <a:solidFill>
                  <a:schemeClr val="bg1"/>
                </a:solidFill>
              </a:rPr>
              <a:t> le </a:t>
            </a:r>
            <a:r>
              <a:rPr lang="en-GB" sz="3600" b="1" dirty="0" err="1">
                <a:solidFill>
                  <a:schemeClr val="bg1"/>
                </a:solidFill>
              </a:rPr>
              <a:t>numéro</a:t>
            </a:r>
            <a:r>
              <a:rPr lang="en-GB" sz="3600" b="1" dirty="0">
                <a:solidFill>
                  <a:schemeClr val="bg1"/>
                </a:solidFill>
              </a:rPr>
              <a:t> !</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9194663"/>
              </p:ext>
            </p:extLst>
          </p:nvPr>
        </p:nvGraphicFramePr>
        <p:xfrm>
          <a:off x="667140" y="1527245"/>
          <a:ext cx="10858659" cy="3993391"/>
        </p:xfrm>
        <a:graphic>
          <a:graphicData uri="http://schemas.openxmlformats.org/drawingml/2006/table">
            <a:tbl>
              <a:tblPr firstRow="1" bandRow="1">
                <a:tableStyleId>{5C22544A-7EE6-4342-B048-85BDC9FD1C3A}</a:tableStyleId>
              </a:tblPr>
              <a:tblGrid>
                <a:gridCol w="706905">
                  <a:extLst>
                    <a:ext uri="{9D8B030D-6E8A-4147-A177-3AD203B41FA5}">
                      <a16:colId xmlns:a16="http://schemas.microsoft.com/office/drawing/2014/main" val="2548973513"/>
                    </a:ext>
                  </a:extLst>
                </a:gridCol>
                <a:gridCol w="736869">
                  <a:extLst>
                    <a:ext uri="{9D8B030D-6E8A-4147-A177-3AD203B41FA5}">
                      <a16:colId xmlns:a16="http://schemas.microsoft.com/office/drawing/2014/main" val="2775102314"/>
                    </a:ext>
                  </a:extLst>
                </a:gridCol>
                <a:gridCol w="3920140">
                  <a:extLst>
                    <a:ext uri="{9D8B030D-6E8A-4147-A177-3AD203B41FA5}">
                      <a16:colId xmlns:a16="http://schemas.microsoft.com/office/drawing/2014/main" val="2063340645"/>
                    </a:ext>
                  </a:extLst>
                </a:gridCol>
                <a:gridCol w="677626">
                  <a:extLst>
                    <a:ext uri="{9D8B030D-6E8A-4147-A177-3AD203B41FA5}">
                      <a16:colId xmlns:a16="http://schemas.microsoft.com/office/drawing/2014/main" val="3028703937"/>
                    </a:ext>
                  </a:extLst>
                </a:gridCol>
                <a:gridCol w="794384">
                  <a:extLst>
                    <a:ext uri="{9D8B030D-6E8A-4147-A177-3AD203B41FA5}">
                      <a16:colId xmlns:a16="http://schemas.microsoft.com/office/drawing/2014/main" val="1859025906"/>
                    </a:ext>
                  </a:extLst>
                </a:gridCol>
                <a:gridCol w="4022735">
                  <a:extLst>
                    <a:ext uri="{9D8B030D-6E8A-4147-A177-3AD203B41FA5}">
                      <a16:colId xmlns:a16="http://schemas.microsoft.com/office/drawing/2014/main" val="3979149899"/>
                    </a:ext>
                  </a:extLst>
                </a:gridCol>
              </a:tblGrid>
              <a:tr h="581409">
                <a:tc gridSpan="6">
                  <a:txBody>
                    <a:bodyPr/>
                    <a:lstStyle/>
                    <a:p>
                      <a:r>
                        <a:rPr lang="en-GB" sz="2400" b="0" dirty="0">
                          <a:solidFill>
                            <a:srgbClr val="115076"/>
                          </a:solidFill>
                          <a:latin typeface="Century Gothic" panose="020B0502020202020204" pitchFamily="34" charset="0"/>
                        </a:rPr>
                        <a:t>Number</a:t>
                      </a:r>
                      <a:r>
                        <a:rPr lang="en-GB" sz="2400" b="0" baseline="0" dirty="0">
                          <a:solidFill>
                            <a:srgbClr val="115076"/>
                          </a:solidFill>
                          <a:latin typeface="Century Gothic" panose="020B0502020202020204" pitchFamily="34" charset="0"/>
                        </a:rPr>
                        <a:t> the pictures below in the order that you hear them mentioned.</a:t>
                      </a:r>
                      <a:endParaRPr lang="en-GB" sz="24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760222">
                <a:tc>
                  <a:txBody>
                    <a:bodyPr/>
                    <a:lstStyle/>
                    <a:p>
                      <a:pPr algn="ctr"/>
                      <a:r>
                        <a:rPr lang="en-GB" sz="3600" b="1" dirty="0">
                          <a:solidFill>
                            <a:srgbClr val="115177"/>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760222">
                <a:tc>
                  <a:txBody>
                    <a:bodyPr/>
                    <a:lstStyle/>
                    <a:p>
                      <a:pPr algn="ctr"/>
                      <a:r>
                        <a:rPr lang="en-GB" sz="3600" b="1" dirty="0">
                          <a:solidFill>
                            <a:srgbClr val="115076"/>
                          </a:solidFill>
                          <a:latin typeface="Century Gothic" panose="020B0502020202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760222">
                <a:tc>
                  <a:txBody>
                    <a:bodyPr/>
                    <a:lstStyle/>
                    <a:p>
                      <a:pPr algn="ctr"/>
                      <a:r>
                        <a:rPr lang="en-GB" sz="3600" b="1" dirty="0">
                          <a:solidFill>
                            <a:srgbClr val="115076"/>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760222">
                <a:tc>
                  <a:txBody>
                    <a:bodyPr/>
                    <a:lstStyle/>
                    <a:p>
                      <a:pPr algn="ctr"/>
                      <a:r>
                        <a:rPr lang="en-GB" sz="3600" b="1" dirty="0">
                          <a:solidFill>
                            <a:srgbClr val="115076"/>
                          </a:solidFill>
                          <a:latin typeface="Century Gothic" panose="020B0502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grpSp>
        <p:nvGrpSpPr>
          <p:cNvPr id="60" name="Group 59"/>
          <p:cNvGrpSpPr/>
          <p:nvPr/>
        </p:nvGrpSpPr>
        <p:grpSpPr>
          <a:xfrm>
            <a:off x="1422059" y="2250602"/>
            <a:ext cx="6070634" cy="3144603"/>
            <a:chOff x="1383807" y="1076199"/>
            <a:chExt cx="6070634" cy="3144603"/>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3807" y="1076199"/>
              <a:ext cx="625954" cy="59937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7108" y="1845459"/>
              <a:ext cx="437720" cy="601792"/>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4323" y="3576033"/>
              <a:ext cx="557903" cy="644769"/>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4713" y="1176956"/>
              <a:ext cx="634608" cy="484240"/>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0300" y="1828115"/>
              <a:ext cx="804141" cy="636728"/>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4690" y="2732110"/>
              <a:ext cx="631876" cy="585584"/>
            </a:xfrm>
            <a:prstGeom prst="rect">
              <a:avLst/>
            </a:prstGeom>
          </p:spPr>
        </p:pic>
      </p:grpSp>
      <p:sp>
        <p:nvSpPr>
          <p:cNvPr id="43" name="TextBox 42"/>
          <p:cNvSpPr txBox="1"/>
          <p:nvPr/>
        </p:nvSpPr>
        <p:spPr>
          <a:xfrm>
            <a:off x="3025131" y="1551282"/>
            <a:ext cx="515815" cy="484240"/>
          </a:xfrm>
          <a:prstGeom prst="rect">
            <a:avLst/>
          </a:prstGeom>
          <a:noFill/>
        </p:spPr>
        <p:txBody>
          <a:bodyPr wrap="square" rtlCol="0">
            <a:spAutoFit/>
          </a:bodyPr>
          <a:lstStyle/>
          <a:p>
            <a:endParaRPr lang="en-GB" dirty="0"/>
          </a:p>
        </p:txBody>
      </p:sp>
      <p:sp>
        <p:nvSpPr>
          <p:cNvPr id="45" name="TextBox 44"/>
          <p:cNvSpPr txBox="1"/>
          <p:nvPr/>
        </p:nvSpPr>
        <p:spPr>
          <a:xfrm>
            <a:off x="3329931" y="1856082"/>
            <a:ext cx="515815" cy="484240"/>
          </a:xfrm>
          <a:prstGeom prst="rect">
            <a:avLst/>
          </a:prstGeom>
          <a:noFill/>
        </p:spPr>
        <p:txBody>
          <a:bodyPr wrap="square" rtlCol="0">
            <a:spAutoFit/>
          </a:bodyPr>
          <a:lstStyle/>
          <a:p>
            <a:endParaRPr lang="en-GB" dirty="0"/>
          </a:p>
        </p:txBody>
      </p:sp>
      <p:sp>
        <p:nvSpPr>
          <p:cNvPr id="46" name="TextBox 45"/>
          <p:cNvSpPr txBox="1"/>
          <p:nvPr/>
        </p:nvSpPr>
        <p:spPr>
          <a:xfrm>
            <a:off x="3482331" y="2008482"/>
            <a:ext cx="515815" cy="484240"/>
          </a:xfrm>
          <a:prstGeom prst="rect">
            <a:avLst/>
          </a:prstGeom>
          <a:noFill/>
        </p:spPr>
        <p:txBody>
          <a:bodyPr wrap="square" rtlCol="0">
            <a:spAutoFit/>
          </a:bodyPr>
          <a:lstStyle/>
          <a:p>
            <a:endParaRPr lang="en-GB" dirty="0"/>
          </a:p>
        </p:txBody>
      </p:sp>
      <p:sp>
        <p:nvSpPr>
          <p:cNvPr id="47" name="TextBox 46"/>
          <p:cNvSpPr txBox="1"/>
          <p:nvPr/>
        </p:nvSpPr>
        <p:spPr>
          <a:xfrm>
            <a:off x="3634731" y="2160882"/>
            <a:ext cx="515815" cy="484240"/>
          </a:xfrm>
          <a:prstGeom prst="rect">
            <a:avLst/>
          </a:prstGeom>
          <a:noFill/>
        </p:spPr>
        <p:txBody>
          <a:bodyPr wrap="square" rtlCol="0">
            <a:spAutoFit/>
          </a:bodyPr>
          <a:lstStyle/>
          <a:p>
            <a:endParaRPr lang="en-GB" dirty="0"/>
          </a:p>
        </p:txBody>
      </p:sp>
      <p:sp>
        <p:nvSpPr>
          <p:cNvPr id="48" name="TextBox 47"/>
          <p:cNvSpPr txBox="1"/>
          <p:nvPr/>
        </p:nvSpPr>
        <p:spPr>
          <a:xfrm>
            <a:off x="3787131" y="2313282"/>
            <a:ext cx="515815" cy="484240"/>
          </a:xfrm>
          <a:prstGeom prst="rect">
            <a:avLst/>
          </a:prstGeom>
          <a:noFill/>
        </p:spPr>
        <p:txBody>
          <a:bodyPr wrap="square" rtlCol="0">
            <a:spAutoFit/>
          </a:bodyPr>
          <a:lstStyle/>
          <a:p>
            <a:endParaRPr lang="en-GB" dirty="0"/>
          </a:p>
        </p:txBody>
      </p:sp>
      <p:sp>
        <p:nvSpPr>
          <p:cNvPr id="49" name="TextBox 48"/>
          <p:cNvSpPr txBox="1"/>
          <p:nvPr/>
        </p:nvSpPr>
        <p:spPr>
          <a:xfrm>
            <a:off x="3939531" y="2465682"/>
            <a:ext cx="515815" cy="484240"/>
          </a:xfrm>
          <a:prstGeom prst="rect">
            <a:avLst/>
          </a:prstGeom>
          <a:noFill/>
        </p:spPr>
        <p:txBody>
          <a:bodyPr wrap="square" rtlCol="0">
            <a:spAutoFit/>
          </a:bodyPr>
          <a:lstStyle/>
          <a:p>
            <a:endParaRPr lang="en-GB" dirty="0"/>
          </a:p>
        </p:txBody>
      </p:sp>
      <p:sp>
        <p:nvSpPr>
          <p:cNvPr id="50" name="TextBox 49"/>
          <p:cNvSpPr txBox="1"/>
          <p:nvPr/>
        </p:nvSpPr>
        <p:spPr>
          <a:xfrm>
            <a:off x="3892638" y="2631029"/>
            <a:ext cx="515815" cy="484240"/>
          </a:xfrm>
          <a:prstGeom prst="rect">
            <a:avLst/>
          </a:prstGeom>
          <a:noFill/>
        </p:spPr>
        <p:txBody>
          <a:bodyPr wrap="square" rtlCol="0">
            <a:spAutoFit/>
          </a:bodyPr>
          <a:lstStyle/>
          <a:p>
            <a:endParaRPr lang="en-GB" dirty="0"/>
          </a:p>
        </p:txBody>
      </p:sp>
      <p:sp>
        <p:nvSpPr>
          <p:cNvPr id="51" name="TextBox 50"/>
          <p:cNvSpPr txBox="1"/>
          <p:nvPr/>
        </p:nvSpPr>
        <p:spPr>
          <a:xfrm>
            <a:off x="4091931" y="2618082"/>
            <a:ext cx="515815" cy="484240"/>
          </a:xfrm>
          <a:prstGeom prst="rect">
            <a:avLst/>
          </a:prstGeom>
          <a:noFill/>
        </p:spPr>
        <p:txBody>
          <a:bodyPr wrap="square" rtlCol="0">
            <a:spAutoFit/>
          </a:bodyPr>
          <a:lstStyle/>
          <a:p>
            <a:endParaRPr lang="en-GB" dirty="0"/>
          </a:p>
        </p:txBody>
      </p:sp>
      <p:sp>
        <p:nvSpPr>
          <p:cNvPr id="56" name="TextBox 55"/>
          <p:cNvSpPr txBox="1"/>
          <p:nvPr/>
        </p:nvSpPr>
        <p:spPr>
          <a:xfrm>
            <a:off x="5462850" y="227045"/>
            <a:ext cx="750277" cy="531539"/>
          </a:xfrm>
          <a:prstGeom prst="rect">
            <a:avLst/>
          </a:prstGeom>
          <a:noFill/>
        </p:spPr>
        <p:txBody>
          <a:bodyPr wrap="square" rtlCol="0">
            <a:spAutoFit/>
          </a:bodyPr>
          <a:lstStyle/>
          <a:p>
            <a:endParaRPr lang="en-GB" dirty="0"/>
          </a:p>
        </p:txBody>
      </p:sp>
      <p:sp>
        <p:nvSpPr>
          <p:cNvPr id="2" name="Action Button: Custom 1">
            <a:hlinkClick r:id="" action="ppaction://noaction" highlightClick="1">
              <a:snd r:embed="rId10" name="Fr_1.wav"/>
            </a:hlinkClick>
          </p:cNvPr>
          <p:cNvSpPr/>
          <p:nvPr/>
        </p:nvSpPr>
        <p:spPr>
          <a:xfrm>
            <a:off x="667140" y="5635722"/>
            <a:ext cx="572458" cy="50693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1</a:t>
            </a:r>
          </a:p>
        </p:txBody>
      </p:sp>
      <p:sp>
        <p:nvSpPr>
          <p:cNvPr id="24" name="Action Button: Custom 23">
            <a:hlinkClick r:id="" action="ppaction://noaction" highlightClick="1">
              <a:snd r:embed="rId11" name="Fr_2.wav"/>
            </a:hlinkClick>
          </p:cNvPr>
          <p:cNvSpPr/>
          <p:nvPr/>
        </p:nvSpPr>
        <p:spPr>
          <a:xfrm>
            <a:off x="1404082" y="5647957"/>
            <a:ext cx="572458" cy="50693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2</a:t>
            </a:r>
          </a:p>
        </p:txBody>
      </p:sp>
      <p:sp>
        <p:nvSpPr>
          <p:cNvPr id="25" name="Action Button: Custom 24">
            <a:hlinkClick r:id="" action="ppaction://noaction" highlightClick="1">
              <a:snd r:embed="rId12" name="Fr_3.wav"/>
            </a:hlinkClick>
          </p:cNvPr>
          <p:cNvSpPr/>
          <p:nvPr/>
        </p:nvSpPr>
        <p:spPr>
          <a:xfrm>
            <a:off x="2141025" y="5635722"/>
            <a:ext cx="572458" cy="50693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3</a:t>
            </a:r>
          </a:p>
        </p:txBody>
      </p:sp>
      <p:sp>
        <p:nvSpPr>
          <p:cNvPr id="26" name="Action Button: Custom 25">
            <a:hlinkClick r:id="" action="ppaction://noaction" highlightClick="1">
              <a:snd r:embed="rId13" name="Fr_4.wav"/>
            </a:hlinkClick>
          </p:cNvPr>
          <p:cNvSpPr/>
          <p:nvPr/>
        </p:nvSpPr>
        <p:spPr>
          <a:xfrm>
            <a:off x="2877967" y="5647957"/>
            <a:ext cx="572458" cy="50693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4</a:t>
            </a:r>
          </a:p>
        </p:txBody>
      </p:sp>
      <p:sp>
        <p:nvSpPr>
          <p:cNvPr id="27" name="Action Button: Custom 26">
            <a:hlinkClick r:id="" action="ppaction://noaction" highlightClick="1">
              <a:snd r:embed="rId14" name="Fr_5.wav"/>
            </a:hlinkClick>
          </p:cNvPr>
          <p:cNvSpPr/>
          <p:nvPr/>
        </p:nvSpPr>
        <p:spPr>
          <a:xfrm>
            <a:off x="3606409" y="5642105"/>
            <a:ext cx="572458" cy="50693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5</a:t>
            </a:r>
          </a:p>
        </p:txBody>
      </p:sp>
      <p:sp>
        <p:nvSpPr>
          <p:cNvPr id="28" name="Action Button: Custom 27">
            <a:hlinkClick r:id="" action="ppaction://noaction" highlightClick="1">
              <a:snd r:embed="rId15" name="Fr_6.wav"/>
            </a:hlinkClick>
          </p:cNvPr>
          <p:cNvSpPr/>
          <p:nvPr/>
        </p:nvSpPr>
        <p:spPr>
          <a:xfrm>
            <a:off x="4334851" y="5635722"/>
            <a:ext cx="572458" cy="50693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6</a:t>
            </a:r>
          </a:p>
        </p:txBody>
      </p:sp>
      <p:sp>
        <p:nvSpPr>
          <p:cNvPr id="34" name="Action Button: Custom 33">
            <a:hlinkClick r:id="" action="ppaction://noaction" highlightClick="1">
              <a:snd r:embed="rId16" name="slide23-24 - 7.wav"/>
            </a:hlinkClick>
          </p:cNvPr>
          <p:cNvSpPr/>
          <p:nvPr/>
        </p:nvSpPr>
        <p:spPr>
          <a:xfrm>
            <a:off x="5027891" y="5647383"/>
            <a:ext cx="572458" cy="50693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7</a:t>
            </a:r>
          </a:p>
        </p:txBody>
      </p:sp>
      <p:sp>
        <p:nvSpPr>
          <p:cNvPr id="35" name="Action Button: Custom 34">
            <a:hlinkClick r:id="" action="ppaction://noaction" highlightClick="1">
              <a:snd r:embed="rId17" name="Fr_8.wav"/>
            </a:hlinkClick>
          </p:cNvPr>
          <p:cNvSpPr/>
          <p:nvPr/>
        </p:nvSpPr>
        <p:spPr>
          <a:xfrm>
            <a:off x="5733058" y="5642105"/>
            <a:ext cx="572458" cy="50693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8</a:t>
            </a:r>
          </a:p>
        </p:txBody>
      </p:sp>
      <p:pic>
        <p:nvPicPr>
          <p:cNvPr id="36" name="Picture 2" descr="Shopping cart Stock photography Shopping bag - shopping png download - 1000*1000 - Free Transparent Shopping Cart png Download.">
            <a:extLst>
              <a:ext uri="{FF2B5EF4-FFF2-40B4-BE49-F238E27FC236}">
                <a16:creationId xmlns:a16="http://schemas.microsoft.com/office/drawing/2014/main" id="{5A892146-BC0F-4056-AEEE-66BC2CFBD02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22059" y="3907652"/>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2" descr="Bucket, Cleaning, Supplies, Housework, Household">
            <a:extLst>
              <a:ext uri="{FF2B5EF4-FFF2-40B4-BE49-F238E27FC236}">
                <a16:creationId xmlns:a16="http://schemas.microsoft.com/office/drawing/2014/main" id="{5C2549FD-74FE-4AFB-9991-2A3585F0CCE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50670" y="4717145"/>
            <a:ext cx="747905" cy="711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315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Content Placeholder 4"/>
          <p:cNvGraphicFramePr>
            <a:graphicFrameLocks/>
          </p:cNvGraphicFramePr>
          <p:nvPr>
            <p:extLst>
              <p:ext uri="{D42A27DB-BD31-4B8C-83A1-F6EECF244321}">
                <p14:modId xmlns:p14="http://schemas.microsoft.com/office/powerpoint/2010/main" val="3935055648"/>
              </p:ext>
            </p:extLst>
          </p:nvPr>
        </p:nvGraphicFramePr>
        <p:xfrm>
          <a:off x="667140" y="1527245"/>
          <a:ext cx="10858659" cy="3993391"/>
        </p:xfrm>
        <a:graphic>
          <a:graphicData uri="http://schemas.openxmlformats.org/drawingml/2006/table">
            <a:tbl>
              <a:tblPr firstRow="1" bandRow="1">
                <a:tableStyleId>{5C22544A-7EE6-4342-B048-85BDC9FD1C3A}</a:tableStyleId>
              </a:tblPr>
              <a:tblGrid>
                <a:gridCol w="706905">
                  <a:extLst>
                    <a:ext uri="{9D8B030D-6E8A-4147-A177-3AD203B41FA5}">
                      <a16:colId xmlns:a16="http://schemas.microsoft.com/office/drawing/2014/main" val="2548973513"/>
                    </a:ext>
                  </a:extLst>
                </a:gridCol>
                <a:gridCol w="736869">
                  <a:extLst>
                    <a:ext uri="{9D8B030D-6E8A-4147-A177-3AD203B41FA5}">
                      <a16:colId xmlns:a16="http://schemas.microsoft.com/office/drawing/2014/main" val="2775102314"/>
                    </a:ext>
                  </a:extLst>
                </a:gridCol>
                <a:gridCol w="3920140">
                  <a:extLst>
                    <a:ext uri="{9D8B030D-6E8A-4147-A177-3AD203B41FA5}">
                      <a16:colId xmlns:a16="http://schemas.microsoft.com/office/drawing/2014/main" val="2063340645"/>
                    </a:ext>
                  </a:extLst>
                </a:gridCol>
                <a:gridCol w="677626">
                  <a:extLst>
                    <a:ext uri="{9D8B030D-6E8A-4147-A177-3AD203B41FA5}">
                      <a16:colId xmlns:a16="http://schemas.microsoft.com/office/drawing/2014/main" val="3028703937"/>
                    </a:ext>
                  </a:extLst>
                </a:gridCol>
                <a:gridCol w="794384">
                  <a:extLst>
                    <a:ext uri="{9D8B030D-6E8A-4147-A177-3AD203B41FA5}">
                      <a16:colId xmlns:a16="http://schemas.microsoft.com/office/drawing/2014/main" val="1859025906"/>
                    </a:ext>
                  </a:extLst>
                </a:gridCol>
                <a:gridCol w="4022735">
                  <a:extLst>
                    <a:ext uri="{9D8B030D-6E8A-4147-A177-3AD203B41FA5}">
                      <a16:colId xmlns:a16="http://schemas.microsoft.com/office/drawing/2014/main" val="3979149899"/>
                    </a:ext>
                  </a:extLst>
                </a:gridCol>
              </a:tblGrid>
              <a:tr h="581409">
                <a:tc gridSpan="6">
                  <a:txBody>
                    <a:bodyPr/>
                    <a:lstStyle/>
                    <a:p>
                      <a:r>
                        <a:rPr lang="en-GB" sz="2400" b="1" dirty="0" err="1">
                          <a:solidFill>
                            <a:srgbClr val="115076"/>
                          </a:solidFill>
                          <a:latin typeface="Century Gothic" panose="020B0502020202020204" pitchFamily="34" charset="0"/>
                        </a:rPr>
                        <a:t>Réponses</a:t>
                      </a:r>
                      <a:r>
                        <a:rPr lang="en-GB" sz="2400" b="1" baseline="0" dirty="0">
                          <a:solidFill>
                            <a:srgbClr val="115076"/>
                          </a:solidFill>
                          <a:latin typeface="Century Gothic" panose="020B0502020202020204" pitchFamily="34" charset="0"/>
                        </a:rPr>
                        <a:t> </a:t>
                      </a:r>
                      <a:r>
                        <a:rPr lang="en-GB" sz="2400" b="1" dirty="0">
                          <a:solidFill>
                            <a:srgbClr val="115076"/>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760222">
                <a:tc>
                  <a:txBody>
                    <a:bodyPr/>
                    <a:lstStyle/>
                    <a:p>
                      <a:pPr algn="ctr"/>
                      <a:r>
                        <a:rPr lang="en-GB" sz="3600" b="1" dirty="0">
                          <a:solidFill>
                            <a:srgbClr val="115177"/>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760222">
                <a:tc>
                  <a:txBody>
                    <a:bodyPr/>
                    <a:lstStyle/>
                    <a:p>
                      <a:pPr algn="ctr"/>
                      <a:r>
                        <a:rPr lang="en-GB" sz="3600" b="1" dirty="0">
                          <a:solidFill>
                            <a:srgbClr val="115076"/>
                          </a:solidFill>
                          <a:latin typeface="Century Gothic" panose="020B0502020202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760222">
                <a:tc>
                  <a:txBody>
                    <a:bodyPr/>
                    <a:lstStyle/>
                    <a:p>
                      <a:pPr algn="ctr"/>
                      <a:r>
                        <a:rPr lang="en-GB" sz="3600" b="1" dirty="0">
                          <a:solidFill>
                            <a:srgbClr val="115076"/>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760222">
                <a:tc>
                  <a:txBody>
                    <a:bodyPr/>
                    <a:lstStyle/>
                    <a:p>
                      <a:pPr algn="ctr"/>
                      <a:r>
                        <a:rPr lang="en-GB" sz="3600" b="1" dirty="0">
                          <a:solidFill>
                            <a:srgbClr val="115076"/>
                          </a:solidFill>
                          <a:latin typeface="Century Gothic" panose="020B0502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43" name="TextBox 42"/>
          <p:cNvSpPr txBox="1"/>
          <p:nvPr/>
        </p:nvSpPr>
        <p:spPr>
          <a:xfrm>
            <a:off x="3130062" y="1547665"/>
            <a:ext cx="515815" cy="484240"/>
          </a:xfrm>
          <a:prstGeom prst="rect">
            <a:avLst/>
          </a:prstGeom>
          <a:noFill/>
        </p:spPr>
        <p:txBody>
          <a:bodyPr wrap="square" rtlCol="0">
            <a:spAutoFit/>
          </a:bodyPr>
          <a:lstStyle/>
          <a:p>
            <a:endParaRPr lang="en-GB" dirty="0"/>
          </a:p>
        </p:txBody>
      </p:sp>
      <p:sp>
        <p:nvSpPr>
          <p:cNvPr id="45" name="TextBox 44"/>
          <p:cNvSpPr txBox="1"/>
          <p:nvPr/>
        </p:nvSpPr>
        <p:spPr>
          <a:xfrm>
            <a:off x="3434862" y="1852465"/>
            <a:ext cx="515815" cy="484240"/>
          </a:xfrm>
          <a:prstGeom prst="rect">
            <a:avLst/>
          </a:prstGeom>
          <a:noFill/>
        </p:spPr>
        <p:txBody>
          <a:bodyPr wrap="square" rtlCol="0">
            <a:spAutoFit/>
          </a:bodyPr>
          <a:lstStyle/>
          <a:p>
            <a:endParaRPr lang="en-GB" dirty="0"/>
          </a:p>
        </p:txBody>
      </p:sp>
      <p:sp>
        <p:nvSpPr>
          <p:cNvPr id="46" name="TextBox 45"/>
          <p:cNvSpPr txBox="1"/>
          <p:nvPr/>
        </p:nvSpPr>
        <p:spPr>
          <a:xfrm>
            <a:off x="3587262" y="2004865"/>
            <a:ext cx="515815" cy="484240"/>
          </a:xfrm>
          <a:prstGeom prst="rect">
            <a:avLst/>
          </a:prstGeom>
          <a:noFill/>
        </p:spPr>
        <p:txBody>
          <a:bodyPr wrap="square" rtlCol="0">
            <a:spAutoFit/>
          </a:bodyPr>
          <a:lstStyle/>
          <a:p>
            <a:endParaRPr lang="en-GB" dirty="0"/>
          </a:p>
        </p:txBody>
      </p:sp>
      <p:sp>
        <p:nvSpPr>
          <p:cNvPr id="47" name="TextBox 46"/>
          <p:cNvSpPr txBox="1"/>
          <p:nvPr/>
        </p:nvSpPr>
        <p:spPr>
          <a:xfrm>
            <a:off x="3739662" y="2157265"/>
            <a:ext cx="515815" cy="484240"/>
          </a:xfrm>
          <a:prstGeom prst="rect">
            <a:avLst/>
          </a:prstGeom>
          <a:noFill/>
        </p:spPr>
        <p:txBody>
          <a:bodyPr wrap="square" rtlCol="0">
            <a:spAutoFit/>
          </a:bodyPr>
          <a:lstStyle/>
          <a:p>
            <a:endParaRPr lang="en-GB" dirty="0"/>
          </a:p>
        </p:txBody>
      </p:sp>
      <p:sp>
        <p:nvSpPr>
          <p:cNvPr id="48" name="TextBox 47"/>
          <p:cNvSpPr txBox="1"/>
          <p:nvPr/>
        </p:nvSpPr>
        <p:spPr>
          <a:xfrm>
            <a:off x="3892062" y="2309665"/>
            <a:ext cx="515815" cy="484240"/>
          </a:xfrm>
          <a:prstGeom prst="rect">
            <a:avLst/>
          </a:prstGeom>
          <a:noFill/>
        </p:spPr>
        <p:txBody>
          <a:bodyPr wrap="square" rtlCol="0">
            <a:spAutoFit/>
          </a:bodyPr>
          <a:lstStyle/>
          <a:p>
            <a:endParaRPr lang="en-GB" dirty="0"/>
          </a:p>
        </p:txBody>
      </p:sp>
      <p:sp>
        <p:nvSpPr>
          <p:cNvPr id="49" name="TextBox 48"/>
          <p:cNvSpPr txBox="1"/>
          <p:nvPr/>
        </p:nvSpPr>
        <p:spPr>
          <a:xfrm>
            <a:off x="4044462" y="2462065"/>
            <a:ext cx="515815" cy="484240"/>
          </a:xfrm>
          <a:prstGeom prst="rect">
            <a:avLst/>
          </a:prstGeom>
          <a:noFill/>
        </p:spPr>
        <p:txBody>
          <a:bodyPr wrap="square" rtlCol="0">
            <a:spAutoFit/>
          </a:bodyPr>
          <a:lstStyle/>
          <a:p>
            <a:endParaRPr lang="en-GB" dirty="0"/>
          </a:p>
        </p:txBody>
      </p:sp>
      <p:sp>
        <p:nvSpPr>
          <p:cNvPr id="50" name="TextBox 49"/>
          <p:cNvSpPr txBox="1"/>
          <p:nvPr/>
        </p:nvSpPr>
        <p:spPr>
          <a:xfrm>
            <a:off x="3997569" y="2627412"/>
            <a:ext cx="515815" cy="484240"/>
          </a:xfrm>
          <a:prstGeom prst="rect">
            <a:avLst/>
          </a:prstGeom>
          <a:noFill/>
        </p:spPr>
        <p:txBody>
          <a:bodyPr wrap="square" rtlCol="0">
            <a:spAutoFit/>
          </a:bodyPr>
          <a:lstStyle/>
          <a:p>
            <a:endParaRPr lang="en-GB" dirty="0"/>
          </a:p>
        </p:txBody>
      </p:sp>
      <p:sp>
        <p:nvSpPr>
          <p:cNvPr id="51" name="TextBox 50"/>
          <p:cNvSpPr txBox="1"/>
          <p:nvPr/>
        </p:nvSpPr>
        <p:spPr>
          <a:xfrm>
            <a:off x="4196862" y="2614465"/>
            <a:ext cx="515815" cy="484240"/>
          </a:xfrm>
          <a:prstGeom prst="rect">
            <a:avLst/>
          </a:prstGeom>
          <a:noFill/>
        </p:spPr>
        <p:txBody>
          <a:bodyPr wrap="square" rtlCol="0">
            <a:spAutoFit/>
          </a:bodyPr>
          <a:lstStyle/>
          <a:p>
            <a:endParaRPr lang="en-GB" dirty="0"/>
          </a:p>
        </p:txBody>
      </p:sp>
      <p:sp>
        <p:nvSpPr>
          <p:cNvPr id="56" name="TextBox 55"/>
          <p:cNvSpPr txBox="1"/>
          <p:nvPr/>
        </p:nvSpPr>
        <p:spPr>
          <a:xfrm>
            <a:off x="2532185" y="1347966"/>
            <a:ext cx="750277" cy="531539"/>
          </a:xfrm>
          <a:prstGeom prst="rect">
            <a:avLst/>
          </a:prstGeom>
          <a:noFill/>
        </p:spPr>
        <p:txBody>
          <a:bodyPr wrap="square" rtlCol="0">
            <a:spAutoFit/>
          </a:bodyPr>
          <a:lstStyle/>
          <a:p>
            <a:endParaRPr lang="en-GB" dirty="0"/>
          </a:p>
        </p:txBody>
      </p:sp>
      <p:sp>
        <p:nvSpPr>
          <p:cNvPr id="37" name="Action Button: Custom 36">
            <a:hlinkClick r:id="" action="ppaction://noaction" highlightClick="1">
              <a:snd r:embed="rId3" name="Fr_1.wav"/>
            </a:hlinkClick>
          </p:cNvPr>
          <p:cNvSpPr/>
          <p:nvPr/>
        </p:nvSpPr>
        <p:spPr>
          <a:xfrm>
            <a:off x="2365492" y="3966163"/>
            <a:ext cx="572458" cy="50693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1</a:t>
            </a:r>
          </a:p>
        </p:txBody>
      </p:sp>
      <p:sp>
        <p:nvSpPr>
          <p:cNvPr id="39" name="Action Button: Custom 38">
            <a:hlinkClick r:id="" action="ppaction://noaction" highlightClick="1">
              <a:snd r:embed="rId4" name="Fr_2.wav"/>
            </a:hlinkClick>
          </p:cNvPr>
          <p:cNvSpPr/>
          <p:nvPr/>
        </p:nvSpPr>
        <p:spPr>
          <a:xfrm>
            <a:off x="7849750" y="4831288"/>
            <a:ext cx="572458" cy="50693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2</a:t>
            </a:r>
          </a:p>
        </p:txBody>
      </p:sp>
      <p:sp>
        <p:nvSpPr>
          <p:cNvPr id="40" name="Action Button: Custom 39">
            <a:hlinkClick r:id="" action="ppaction://noaction" highlightClick="1">
              <a:snd r:embed="rId5" name="Fr_3.wav"/>
            </a:hlinkClick>
          </p:cNvPr>
          <p:cNvSpPr/>
          <p:nvPr/>
        </p:nvSpPr>
        <p:spPr>
          <a:xfrm>
            <a:off x="7849750" y="3101038"/>
            <a:ext cx="572458" cy="50693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3</a:t>
            </a:r>
          </a:p>
        </p:txBody>
      </p:sp>
      <p:sp>
        <p:nvSpPr>
          <p:cNvPr id="41" name="Action Button: Custom 40">
            <a:hlinkClick r:id="" action="ppaction://noaction" highlightClick="1">
              <a:snd r:embed="rId6" name="Fr_4.wav"/>
            </a:hlinkClick>
          </p:cNvPr>
          <p:cNvSpPr/>
          <p:nvPr/>
        </p:nvSpPr>
        <p:spPr>
          <a:xfrm>
            <a:off x="2358616" y="3115222"/>
            <a:ext cx="572458" cy="50693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4</a:t>
            </a:r>
          </a:p>
        </p:txBody>
      </p:sp>
      <p:sp>
        <p:nvSpPr>
          <p:cNvPr id="42" name="Action Button: Custom 41">
            <a:hlinkClick r:id="" action="ppaction://noaction" highlightClick="1">
              <a:snd r:embed="rId7" name="Fr_5.wav"/>
            </a:hlinkClick>
          </p:cNvPr>
          <p:cNvSpPr/>
          <p:nvPr/>
        </p:nvSpPr>
        <p:spPr>
          <a:xfrm>
            <a:off x="7853290" y="2284847"/>
            <a:ext cx="572458" cy="50693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5</a:t>
            </a:r>
          </a:p>
        </p:txBody>
      </p:sp>
      <p:sp>
        <p:nvSpPr>
          <p:cNvPr id="44" name="Action Button: Custom 43">
            <a:hlinkClick r:id="" action="ppaction://noaction" highlightClick="1">
              <a:snd r:embed="rId8" name="Fr_6.wav"/>
            </a:hlinkClick>
          </p:cNvPr>
          <p:cNvSpPr/>
          <p:nvPr/>
        </p:nvSpPr>
        <p:spPr>
          <a:xfrm>
            <a:off x="2360922" y="2274846"/>
            <a:ext cx="572458" cy="50693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6</a:t>
            </a:r>
          </a:p>
        </p:txBody>
      </p:sp>
      <p:sp>
        <p:nvSpPr>
          <p:cNvPr id="52" name="Action Button: Custom 51">
            <a:hlinkClick r:id="" action="ppaction://noaction" highlightClick="1">
              <a:snd r:embed="rId9" name="slide23-24 - 7.wav"/>
            </a:hlinkClick>
          </p:cNvPr>
          <p:cNvSpPr/>
          <p:nvPr/>
        </p:nvSpPr>
        <p:spPr>
          <a:xfrm>
            <a:off x="2365492" y="4850847"/>
            <a:ext cx="572458" cy="50693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7</a:t>
            </a:r>
          </a:p>
        </p:txBody>
      </p:sp>
      <p:sp>
        <p:nvSpPr>
          <p:cNvPr id="53" name="Action Button: Custom 52">
            <a:hlinkClick r:id="" action="ppaction://noaction" highlightClick="1">
              <a:snd r:embed="rId10" name="Fr_8.wav"/>
            </a:hlinkClick>
          </p:cNvPr>
          <p:cNvSpPr/>
          <p:nvPr/>
        </p:nvSpPr>
        <p:spPr>
          <a:xfrm>
            <a:off x="7849750" y="3966163"/>
            <a:ext cx="572458" cy="50693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8</a:t>
            </a:r>
          </a:p>
        </p:txBody>
      </p:sp>
      <p:pic>
        <p:nvPicPr>
          <p:cNvPr id="54" name="Picture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5" name="Title 6"/>
          <p:cNvSpPr>
            <a:spLocks noGrp="1"/>
          </p:cNvSpPr>
          <p:nvPr>
            <p:ph type="title"/>
          </p:nvPr>
        </p:nvSpPr>
        <p:spPr>
          <a:xfrm>
            <a:off x="-3" y="68930"/>
            <a:ext cx="10515600" cy="1325563"/>
          </a:xfrm>
        </p:spPr>
        <p:txBody>
          <a:bodyPr>
            <a:normAutofit/>
          </a:bodyPr>
          <a:lstStyle/>
          <a:p>
            <a:r>
              <a:rPr lang="en-GB" sz="3600" b="1" dirty="0" err="1">
                <a:solidFill>
                  <a:schemeClr val="bg1"/>
                </a:solidFill>
              </a:rPr>
              <a:t>Écris</a:t>
            </a:r>
            <a:r>
              <a:rPr lang="en-GB" sz="3600" b="1" dirty="0">
                <a:solidFill>
                  <a:schemeClr val="bg1"/>
                </a:solidFill>
              </a:rPr>
              <a:t> le </a:t>
            </a:r>
            <a:r>
              <a:rPr lang="en-GB" sz="3600" b="1" dirty="0" err="1">
                <a:solidFill>
                  <a:schemeClr val="bg1"/>
                </a:solidFill>
              </a:rPr>
              <a:t>numéro</a:t>
            </a:r>
            <a:r>
              <a:rPr lang="en-GB" sz="3600" b="1" dirty="0">
                <a:solidFill>
                  <a:schemeClr val="bg1"/>
                </a:solidFill>
              </a:rPr>
              <a:t> !</a:t>
            </a:r>
          </a:p>
        </p:txBody>
      </p:sp>
      <p:sp>
        <p:nvSpPr>
          <p:cNvPr id="57" name="Rounded Rectangle 46">
            <a:extLst>
              <a:ext uri="{FF2B5EF4-FFF2-40B4-BE49-F238E27FC236}">
                <a16:creationId xmlns:a16="http://schemas.microsoft.com/office/drawing/2014/main" id="{8F859989-DB06-4C35-8F6D-A746E286940A}"/>
              </a:ext>
            </a:extLst>
          </p:cNvPr>
          <p:cNvSpPr/>
          <p:nvPr/>
        </p:nvSpPr>
        <p:spPr>
          <a:xfrm>
            <a:off x="8422208" y="249869"/>
            <a:ext cx="3487713"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lvl="0" algn="ctr">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0" cap="none" spc="0" normalizeH="0" noProof="0" dirty="0">
                <a:ln>
                  <a:noFill/>
                </a:ln>
                <a:solidFill>
                  <a:prstClr val="white"/>
                </a:solidFill>
                <a:effectLst/>
                <a:uLnTx/>
                <a:uFillTx/>
                <a:latin typeface="Century Gothic" panose="020B0502020202020204" pitchFamily="34" charset="0"/>
                <a:ea typeface="+mn-ea"/>
                <a:cs typeface="+mn-cs"/>
              </a:rPr>
              <a:t> /</a:t>
            </a:r>
            <a:r>
              <a:rPr lang="en-GB" sz="2000" b="1" kern="0" dirty="0" err="1">
                <a:solidFill>
                  <a:prstClr val="white"/>
                </a:solidFill>
                <a:latin typeface="Century Gothic" panose="020B0502020202020204" pitchFamily="34" charset="0"/>
              </a:rPr>
              <a:t>écrire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70" name="Group 69"/>
          <p:cNvGrpSpPr/>
          <p:nvPr/>
        </p:nvGrpSpPr>
        <p:grpSpPr>
          <a:xfrm>
            <a:off x="1422059" y="2250602"/>
            <a:ext cx="6070634" cy="3144603"/>
            <a:chOff x="1383807" y="1076199"/>
            <a:chExt cx="6070634" cy="3144603"/>
          </a:xfrm>
        </p:grpSpPr>
        <p:pic>
          <p:nvPicPr>
            <p:cNvPr id="71" name="Picture 7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83807" y="1076199"/>
              <a:ext cx="625954" cy="599376"/>
            </a:xfrm>
            <a:prstGeom prst="rect">
              <a:avLst/>
            </a:prstGeom>
          </p:spPr>
        </p:pic>
        <p:pic>
          <p:nvPicPr>
            <p:cNvPr id="72" name="Picture 7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77108" y="1845459"/>
              <a:ext cx="437720" cy="601792"/>
            </a:xfrm>
            <a:prstGeom prst="rect">
              <a:avLst/>
            </a:prstGeom>
          </p:spPr>
        </p:pic>
        <p:pic>
          <p:nvPicPr>
            <p:cNvPr id="73" name="Picture 7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94323" y="3576033"/>
              <a:ext cx="557903" cy="644769"/>
            </a:xfrm>
            <a:prstGeom prst="rect">
              <a:avLst/>
            </a:prstGeom>
          </p:spPr>
        </p:pic>
        <p:pic>
          <p:nvPicPr>
            <p:cNvPr id="74" name="Picture 7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54713" y="1176956"/>
              <a:ext cx="634608" cy="484240"/>
            </a:xfrm>
            <a:prstGeom prst="rect">
              <a:avLst/>
            </a:prstGeom>
          </p:spPr>
        </p:pic>
        <p:pic>
          <p:nvPicPr>
            <p:cNvPr id="75" name="Picture 7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50300" y="1828115"/>
              <a:ext cx="804141" cy="636728"/>
            </a:xfrm>
            <a:prstGeom prst="rect">
              <a:avLst/>
            </a:prstGeom>
          </p:spPr>
        </p:pic>
        <p:pic>
          <p:nvPicPr>
            <p:cNvPr id="76" name="Picture 7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54690" y="2732110"/>
              <a:ext cx="631876" cy="585584"/>
            </a:xfrm>
            <a:prstGeom prst="rect">
              <a:avLst/>
            </a:prstGeom>
          </p:spPr>
        </p:pic>
      </p:grpSp>
      <p:pic>
        <p:nvPicPr>
          <p:cNvPr id="78" name="Picture 2" descr="Shopping cart Stock photography Shopping bag - shopping png download - 1000*1000 - Free Transparent Shopping Cart png Download.">
            <a:extLst>
              <a:ext uri="{FF2B5EF4-FFF2-40B4-BE49-F238E27FC236}">
                <a16:creationId xmlns:a16="http://schemas.microsoft.com/office/drawing/2014/main" id="{5A892146-BC0F-4056-AEEE-66BC2CFBD02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22059" y="390765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ucket, Cleaning, Supplies, Housework, Household">
            <a:extLst>
              <a:ext uri="{FF2B5EF4-FFF2-40B4-BE49-F238E27FC236}">
                <a16:creationId xmlns:a16="http://schemas.microsoft.com/office/drawing/2014/main" id="{5C2549FD-74FE-4AFB-9991-2A3585F0CCE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30190" y="4712639"/>
            <a:ext cx="757380" cy="72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1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animBg="1"/>
      <p:bldP spid="41" grpId="0" animBg="1"/>
      <p:bldP spid="42" grpId="0" animBg="1"/>
      <p:bldP spid="44" grpId="0" animBg="1"/>
      <p:bldP spid="52" grpId="0" animBg="1"/>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Saying what people do</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Faire with equivalents in English other than 'do/make’</a:t>
            </a:r>
          </a:p>
          <a:p>
            <a:pPr algn="l"/>
            <a:r>
              <a:rPr lang="en-GB" sz="3000" dirty="0">
                <a:solidFill>
                  <a:prstClr val="white"/>
                </a:solidFill>
              </a:rPr>
              <a:t>SSC [ç/c]</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French</a:t>
            </a:r>
          </a:p>
          <a:p>
            <a:pPr>
              <a:defRPr/>
            </a:pPr>
            <a:r>
              <a:rPr lang="en-GB" sz="2000" dirty="0">
                <a:solidFill>
                  <a:prstClr val="white"/>
                </a:solidFill>
                <a:latin typeface="Century Gothic" panose="020B0502020202020204" pitchFamily="34" charset="0"/>
              </a:rPr>
              <a:t>Term 1.2 - Week 2 - Lesson 18</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Stephen Owen / Emma Marsden / Ciarán Morris</a:t>
            </a: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28/07/2021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928621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1023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ç ic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ç ic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0FCE4E-9C2F-1B4B-BD5C-C5021A24A5DB}"/>
              </a:ext>
            </a:extLst>
          </p:cNvPr>
          <p:cNvSpPr>
            <a:spLocks noGrp="1"/>
          </p:cNvSpPr>
          <p:nvPr>
            <p:ph type="title"/>
          </p:nvPr>
        </p:nvSpPr>
        <p:spPr>
          <a:xfrm>
            <a:off x="0" y="-307934"/>
            <a:ext cx="5443538" cy="3422609"/>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sp>
        <p:nvSpPr>
          <p:cNvPr id="2" name="TextBox 1"/>
          <p:cNvSpPr txBox="1"/>
          <p:nvPr/>
        </p:nvSpPr>
        <p:spPr>
          <a:xfrm>
            <a:off x="4645572" y="2145179"/>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29721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ç ic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9947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7787" y="22325"/>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map with an arrow pointing out the locatio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0" name="Picture 19" descr="the french fla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532" y="1637132"/>
            <a:ext cx="1808379" cy="1205586"/>
          </a:xfrm>
          <a:prstGeom prst="rect">
            <a:avLst/>
          </a:prstGeom>
        </p:spPr>
      </p:pic>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2" name="Picture 21" descr="cinema ree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2587" y="4406530"/>
            <a:ext cx="1707662" cy="2017668"/>
          </a:xfrm>
          <a:prstGeom prst="rect">
            <a:avLst/>
          </a:prstGeom>
        </p:spPr>
      </p:pic>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4721793" y="5415364"/>
            <a:ext cx="27190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decide]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a 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85970" y="1544895"/>
            <a:ext cx="1456166" cy="1937966"/>
          </a:xfrm>
          <a:prstGeom prst="rect">
            <a:avLst/>
          </a:prstGeom>
        </p:spPr>
      </p:pic>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7" name="Picture 16" descr="the number fiv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19582" y="4513658"/>
            <a:ext cx="1445138" cy="180341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2541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ç ici.wav"/>
                                        </p:tgtEl>
                                      </p:cMediaNode>
                                    </p:audio>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ç franç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6" name="ç frança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7" name="ç garç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7" name="ç garç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8" name="ç ciném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ç ciném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ç décid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9" name="ç décid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subTnLst>
                                    <p:audio>
                                      <p:cMediaNode>
                                        <p:cTn display="0" masterRel="sameClick">
                                          <p:stCondLst>
                                            <p:cond evt="begin" delay="0">
                                              <p:tn val="61"/>
                                            </p:cond>
                                          </p:stCondLst>
                                          <p:endCondLst>
                                            <p:cond evt="onStopAudio" delay="0">
                                              <p:tgtEl>
                                                <p:sldTgt/>
                                              </p:tgtEl>
                                            </p:cond>
                                          </p:endCondLst>
                                        </p:cTn>
                                        <p:tgtEl>
                                          <p:sndTgt r:embed="rId10" name="ç cinq.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ç 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3" grpId="0"/>
      <p:bldP spid="4" grpId="0"/>
      <p:bldP spid="7" grpId="0"/>
      <p:bldP spid="8" grpId="0"/>
      <p:bldP spid="2" grpId="0"/>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28BC75-82D1-4140-9A8D-0C411E81704E}"/>
              </a:ext>
            </a:extLst>
          </p:cNvPr>
          <p:cNvSpPr>
            <a:spLocks noGrp="1"/>
          </p:cNvSpPr>
          <p:nvPr>
            <p:ph type="title"/>
          </p:nvPr>
        </p:nvSpPr>
        <p:spPr>
          <a:xfrm>
            <a:off x="100289" y="-545628"/>
            <a:ext cx="4385986" cy="3274542"/>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2459504"/>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49509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 cherc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9" y="14288"/>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0" name="Picture 2" descr="map with an arrow pointing out the location">
            <a:extLst>
              <a:ext uri="{FF2B5EF4-FFF2-40B4-BE49-F238E27FC236}">
                <a16:creationId xmlns:a16="http://schemas.microsoft.com/office/drawing/2014/main" id="{FE8C2DAE-D5C9-9145-A3B1-9B6BCF30FCE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32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ç ici.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ç franç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7" name="ç garç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8" name="ç ciném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9" name="ç décid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subTnLst>
                                    <p:audio>
                                      <p:cMediaNode>
                                        <p:cTn display="0" masterRel="sameClick">
                                          <p:stCondLst>
                                            <p:cond evt="begin" delay="0">
                                              <p:tn val="41"/>
                                            </p:cond>
                                          </p:stCondLst>
                                          <p:endCondLst>
                                            <p:cond evt="onStopAudio" delay="0">
                                              <p:tgtEl>
                                                <p:sldTgt/>
                                              </p:tgtEl>
                                            </p:cond>
                                          </p:endCondLst>
                                        </p:cTn>
                                        <p:tgtEl>
                                          <p:sndTgt r:embed="rId10" name="ç 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P spid="4" grpId="0"/>
      <p:bldP spid="7" grpId="0"/>
      <p:bldP spid="8" grpId="0"/>
      <p:bldP spid="9"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9" y="14288"/>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0" name="Picture 2" descr="map with an arrow pointing out the location">
            <a:extLst>
              <a:ext uri="{FF2B5EF4-FFF2-40B4-BE49-F238E27FC236}">
                <a16:creationId xmlns:a16="http://schemas.microsoft.com/office/drawing/2014/main" id="{FE8C2DAE-D5C9-9145-A3B1-9B6BCF30FC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47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P spid="4" grpId="0"/>
      <p:bldP spid="7" grpId="0"/>
      <p:bldP spid="8" grpId="0"/>
      <p:bldP spid="9"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6" name="Picture 7"/>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10" name="Rectangle 2"/>
          <p:cNvSpPr>
            <a:spLocks noChangeArrowheads="1"/>
          </p:cNvSpPr>
          <p:nvPr/>
        </p:nvSpPr>
        <p:spPr bwMode="auto">
          <a:xfrm>
            <a:off x="10114605" y="1326490"/>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1" name="Rectangle 3"/>
          <p:cNvSpPr>
            <a:spLocks noChangeArrowheads="1"/>
          </p:cNvSpPr>
          <p:nvPr/>
        </p:nvSpPr>
        <p:spPr bwMode="auto">
          <a:xfrm>
            <a:off x="10112239" y="132648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Line 4"/>
          <p:cNvSpPr>
            <a:spLocks noChangeShapeType="1"/>
          </p:cNvSpPr>
          <p:nvPr/>
        </p:nvSpPr>
        <p:spPr bwMode="auto">
          <a:xfrm>
            <a:off x="10797978" y="1315062"/>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Line 7"/>
          <p:cNvSpPr>
            <a:spLocks noChangeShapeType="1"/>
          </p:cNvSpPr>
          <p:nvPr/>
        </p:nvSpPr>
        <p:spPr bwMode="auto">
          <a:xfrm>
            <a:off x="10822666" y="131506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9"/>
          <p:cNvSpPr>
            <a:spLocks noChangeShapeType="1"/>
          </p:cNvSpPr>
          <p:nvPr/>
        </p:nvSpPr>
        <p:spPr bwMode="auto">
          <a:xfrm>
            <a:off x="10797978" y="547132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Text Box 10"/>
          <p:cNvSpPr txBox="1">
            <a:spLocks noChangeArrowheads="1"/>
          </p:cNvSpPr>
          <p:nvPr/>
        </p:nvSpPr>
        <p:spPr bwMode="auto">
          <a:xfrm>
            <a:off x="10751326" y="31891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6" name="Text Box 12"/>
          <p:cNvSpPr txBox="1">
            <a:spLocks noChangeArrowheads="1"/>
          </p:cNvSpPr>
          <p:nvPr/>
        </p:nvSpPr>
        <p:spPr bwMode="auto">
          <a:xfrm>
            <a:off x="11039457" y="1157211"/>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45</a:t>
            </a:r>
          </a:p>
        </p:txBody>
      </p:sp>
      <p:sp>
        <p:nvSpPr>
          <p:cNvPr id="17" name="Text Box 14"/>
          <p:cNvSpPr txBox="1">
            <a:spLocks noChangeArrowheads="1"/>
          </p:cNvSpPr>
          <p:nvPr/>
        </p:nvSpPr>
        <p:spPr bwMode="auto">
          <a:xfrm>
            <a:off x="11014769" y="5290793"/>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8" name="Rectangle 17"/>
          <p:cNvSpPr/>
          <p:nvPr/>
        </p:nvSpPr>
        <p:spPr>
          <a:xfrm>
            <a:off x="9961011" y="5482747"/>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AutoShape 11">
            <a:hlinkClick r:id="" action="ppaction://noaction" highlightClick="1"/>
          </p:cNvPr>
          <p:cNvSpPr>
            <a:spLocks noChangeArrowheads="1"/>
          </p:cNvSpPr>
          <p:nvPr/>
        </p:nvSpPr>
        <p:spPr bwMode="auto">
          <a:xfrm>
            <a:off x="9851341" y="570174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20" name="TextBox 19">
            <a:hlinkClick r:id="" action="ppaction://noaction">
              <a:snd r:embed="rId7" name="façon.wav"/>
            </a:hlinkClick>
          </p:cNvPr>
          <p:cNvSpPr txBox="1"/>
          <p:nvPr/>
        </p:nvSpPr>
        <p:spPr>
          <a:xfrm>
            <a:off x="484735" y="3691125"/>
            <a:ext cx="3007386"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fa</a:t>
            </a:r>
            <a:r>
              <a:rPr lang="en-GB" sz="7200" dirty="0" err="1">
                <a:solidFill>
                  <a:srgbClr val="FA6500"/>
                </a:solidFill>
                <a:latin typeface="Century Gothic" panose="020B0502020202020204" pitchFamily="34" charset="0"/>
                <a:cs typeface="Calibri" panose="020F0502020204030204" pitchFamily="34" charset="0"/>
              </a:rPr>
              <a:t>ç</a:t>
            </a:r>
            <a:r>
              <a:rPr lang="en-GB" sz="7200" dirty="0" err="1">
                <a:solidFill>
                  <a:srgbClr val="115076"/>
                </a:solidFill>
                <a:latin typeface="Century Gothic" panose="020B0502020202020204" pitchFamily="34" charset="0"/>
                <a:cs typeface="Calibri" panose="020F0502020204030204" pitchFamily="34" charset="0"/>
              </a:rPr>
              <a:t>on</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8" name="décevoir.wav"/>
            </a:hlinkClick>
          </p:cNvPr>
          <p:cNvSpPr txBox="1"/>
          <p:nvPr/>
        </p:nvSpPr>
        <p:spPr>
          <a:xfrm>
            <a:off x="2019730" y="992910"/>
            <a:ext cx="4548319"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dé</a:t>
            </a:r>
            <a:r>
              <a:rPr lang="en-GB" sz="7200" dirty="0" err="1">
                <a:solidFill>
                  <a:srgbClr val="FA6500"/>
                </a:solidFill>
                <a:latin typeface="Century Gothic" panose="020B0502020202020204" pitchFamily="34" charset="0"/>
                <a:cs typeface="Calibri" panose="020F0502020204030204" pitchFamily="34" charset="0"/>
              </a:rPr>
              <a:t>ç</a:t>
            </a:r>
            <a:r>
              <a:rPr lang="en-GB" sz="7200" dirty="0" err="1">
                <a:solidFill>
                  <a:schemeClr val="accent1">
                    <a:lumMod val="50000"/>
                  </a:schemeClr>
                </a:solidFill>
                <a:latin typeface="Century Gothic" panose="020B0502020202020204" pitchFamily="34" charset="0"/>
                <a:cs typeface="Calibri" panose="020F0502020204030204" pitchFamily="34" charset="0"/>
              </a:rPr>
              <a:t>evoir</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22" name="TextBox 21">
            <a:hlinkClick r:id="" action="ppaction://noaction">
              <a:snd r:embed="rId9" name="cependant.wav"/>
            </a:hlinkClick>
          </p:cNvPr>
          <p:cNvSpPr txBox="1"/>
          <p:nvPr/>
        </p:nvSpPr>
        <p:spPr>
          <a:xfrm>
            <a:off x="93486" y="2325272"/>
            <a:ext cx="5449840" cy="1200329"/>
          </a:xfrm>
          <a:prstGeom prst="rect">
            <a:avLst/>
          </a:prstGeom>
          <a:noFill/>
        </p:spPr>
        <p:txBody>
          <a:bodyPr wrap="square" rtlCol="0">
            <a:spAutoFit/>
          </a:bodyPr>
          <a:lstStyle/>
          <a:p>
            <a:pPr algn="ctr"/>
            <a:r>
              <a:rPr lang="en-GB" sz="7200" dirty="0" err="1">
                <a:solidFill>
                  <a:srgbClr val="FA6500"/>
                </a:solidFill>
                <a:latin typeface="Century Gothic" panose="020B0502020202020204" pitchFamily="34" charset="0"/>
                <a:cs typeface="Calibri" panose="020F0502020204030204" pitchFamily="34" charset="0"/>
              </a:rPr>
              <a:t>c</a:t>
            </a:r>
            <a:r>
              <a:rPr lang="en-GB" sz="7200" dirty="0" err="1">
                <a:solidFill>
                  <a:srgbClr val="115076"/>
                </a:solidFill>
                <a:latin typeface="Century Gothic" panose="020B0502020202020204" pitchFamily="34" charset="0"/>
                <a:cs typeface="Calibri" panose="020F0502020204030204" pitchFamily="34" charset="0"/>
              </a:rPr>
              <a:t>ependant</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23" name="TextBox 22">
            <a:hlinkClick r:id="" action="ppaction://noaction">
              <a:snd r:embed="rId10" name="insouciant.wav"/>
            </a:hlinkClick>
          </p:cNvPr>
          <p:cNvSpPr txBox="1"/>
          <p:nvPr/>
        </p:nvSpPr>
        <p:spPr>
          <a:xfrm>
            <a:off x="4306755" y="5237279"/>
            <a:ext cx="4877546"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insou</a:t>
            </a:r>
            <a:r>
              <a:rPr lang="en-GB" sz="7200" dirty="0">
                <a:solidFill>
                  <a:srgbClr val="FA6500"/>
                </a:solidFill>
                <a:latin typeface="Century Gothic" panose="020B0502020202020204" pitchFamily="34" charset="0"/>
                <a:cs typeface="Calibri" panose="020F0502020204030204" pitchFamily="34" charset="0"/>
              </a:rPr>
              <a:t>c</a:t>
            </a:r>
            <a:r>
              <a:rPr lang="en-GB" sz="7200" dirty="0">
                <a:solidFill>
                  <a:srgbClr val="115076"/>
                </a:solidFill>
                <a:latin typeface="Century Gothic" panose="020B0502020202020204" pitchFamily="34" charset="0"/>
                <a:cs typeface="Calibri" panose="020F0502020204030204" pitchFamily="34" charset="0"/>
              </a:rPr>
              <a:t>iant</a:t>
            </a:r>
          </a:p>
        </p:txBody>
      </p:sp>
      <p:sp>
        <p:nvSpPr>
          <p:cNvPr id="24" name="TextBox 23">
            <a:hlinkClick r:id="" action="ppaction://noaction">
              <a:snd r:embed="rId11" name="ancien.wav"/>
            </a:hlinkClick>
          </p:cNvPr>
          <p:cNvSpPr txBox="1"/>
          <p:nvPr/>
        </p:nvSpPr>
        <p:spPr>
          <a:xfrm>
            <a:off x="6062995" y="2939717"/>
            <a:ext cx="3431958"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an</a:t>
            </a:r>
            <a:r>
              <a:rPr lang="en-GB" sz="7200" dirty="0" err="1">
                <a:solidFill>
                  <a:srgbClr val="FF6600"/>
                </a:solidFill>
                <a:latin typeface="Century Gothic" panose="020B0502020202020204" pitchFamily="34" charset="0"/>
                <a:cs typeface="Calibri" panose="020F0502020204030204" pitchFamily="34" charset="0"/>
              </a:rPr>
              <a:t>c</a:t>
            </a:r>
            <a:r>
              <a:rPr lang="en-GB" sz="7200" dirty="0" err="1">
                <a:solidFill>
                  <a:schemeClr val="accent1">
                    <a:lumMod val="50000"/>
                  </a:schemeClr>
                </a:solidFill>
                <a:latin typeface="Century Gothic" panose="020B0502020202020204" pitchFamily="34" charset="0"/>
                <a:cs typeface="Calibri" panose="020F0502020204030204" pitchFamily="34" charset="0"/>
              </a:rPr>
              <a:t>ien</a:t>
            </a:r>
            <a:endParaRPr lang="en-GB" sz="7200" b="1" dirty="0">
              <a:solidFill>
                <a:srgbClr val="7030A0"/>
              </a:solidFill>
              <a:latin typeface="Century Gothic" panose="020B0502020202020204" pitchFamily="34" charset="0"/>
              <a:cs typeface="Calibri" panose="020F0502020204030204" pitchFamily="34" charset="0"/>
            </a:endParaRPr>
          </a:p>
        </p:txBody>
      </p:sp>
      <p:sp>
        <p:nvSpPr>
          <p:cNvPr id="25" name="TextBox 24">
            <a:hlinkClick r:id="" action="ppaction://noaction">
              <a:snd r:embed="rId12" name="ici.wav"/>
            </a:hlinkClick>
            <a:extLst>
              <a:ext uri="{FF2B5EF4-FFF2-40B4-BE49-F238E27FC236}">
                <a16:creationId xmlns:a16="http://schemas.microsoft.com/office/drawing/2014/main" id="{91748251-12C0-4539-9667-C56F7B3ED949}"/>
              </a:ext>
            </a:extLst>
          </p:cNvPr>
          <p:cNvSpPr txBox="1"/>
          <p:nvPr/>
        </p:nvSpPr>
        <p:spPr>
          <a:xfrm>
            <a:off x="5734547" y="-26611"/>
            <a:ext cx="3007386"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i</a:t>
            </a:r>
            <a:r>
              <a:rPr lang="en-GB" sz="7200" dirty="0" err="1">
                <a:solidFill>
                  <a:srgbClr val="FA6500"/>
                </a:solidFill>
                <a:latin typeface="Century Gothic" panose="020B0502020202020204" pitchFamily="34" charset="0"/>
                <a:cs typeface="Calibri" panose="020F0502020204030204" pitchFamily="34" charset="0"/>
              </a:rPr>
              <a:t>c</a:t>
            </a:r>
            <a:r>
              <a:rPr lang="en-GB" sz="7200" dirty="0" err="1">
                <a:solidFill>
                  <a:schemeClr val="accent1">
                    <a:lumMod val="50000"/>
                  </a:schemeClr>
                </a:solidFill>
                <a:latin typeface="Century Gothic" panose="020B0502020202020204" pitchFamily="34" charset="0"/>
                <a:cs typeface="Calibri" panose="020F0502020204030204" pitchFamily="34" charset="0"/>
              </a:rPr>
              <a:t>i</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26" name="TextBox 25">
            <a:hlinkClick r:id="" action="ppaction://noaction">
              <a:snd r:embed="rId13" name="commerçant.wav"/>
            </a:hlinkClick>
            <a:extLst>
              <a:ext uri="{FF2B5EF4-FFF2-40B4-BE49-F238E27FC236}">
                <a16:creationId xmlns:a16="http://schemas.microsoft.com/office/drawing/2014/main" id="{2C0F56B2-0106-41CB-83BE-C24E56C0E727}"/>
              </a:ext>
            </a:extLst>
          </p:cNvPr>
          <p:cNvSpPr txBox="1"/>
          <p:nvPr/>
        </p:nvSpPr>
        <p:spPr>
          <a:xfrm>
            <a:off x="3569453" y="3901247"/>
            <a:ext cx="6408196"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commer</a:t>
            </a:r>
            <a:r>
              <a:rPr lang="en-GB" sz="7200" dirty="0" err="1">
                <a:solidFill>
                  <a:srgbClr val="FF6600"/>
                </a:solidFill>
                <a:latin typeface="Century Gothic" panose="020B0502020202020204" pitchFamily="34" charset="0"/>
                <a:cs typeface="Calibri" panose="020F0502020204030204" pitchFamily="34" charset="0"/>
              </a:rPr>
              <a:t>ç</a:t>
            </a:r>
            <a:r>
              <a:rPr lang="en-GB" sz="7200" dirty="0" err="1">
                <a:solidFill>
                  <a:srgbClr val="115076"/>
                </a:solidFill>
                <a:latin typeface="Century Gothic" panose="020B0502020202020204" pitchFamily="34" charset="0"/>
                <a:cs typeface="Calibri" panose="020F0502020204030204" pitchFamily="34" charset="0"/>
              </a:rPr>
              <a:t>ant</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27" name="TextBox 26">
            <a:hlinkClick r:id="" action="ppaction://noaction">
              <a:snd r:embed="rId14" name="special.wav"/>
            </a:hlinkClick>
            <a:extLst>
              <a:ext uri="{FF2B5EF4-FFF2-40B4-BE49-F238E27FC236}">
                <a16:creationId xmlns:a16="http://schemas.microsoft.com/office/drawing/2014/main" id="{54D73A0F-409F-400C-98A5-8A5D8EE95C02}"/>
              </a:ext>
            </a:extLst>
          </p:cNvPr>
          <p:cNvSpPr txBox="1"/>
          <p:nvPr/>
        </p:nvSpPr>
        <p:spPr>
          <a:xfrm>
            <a:off x="-294013" y="4891454"/>
            <a:ext cx="4194625"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spé</a:t>
            </a:r>
            <a:r>
              <a:rPr lang="en-GB" sz="7200" dirty="0" err="1">
                <a:solidFill>
                  <a:srgbClr val="FA6500"/>
                </a:solidFill>
                <a:latin typeface="Century Gothic" panose="020B0502020202020204" pitchFamily="34" charset="0"/>
                <a:cs typeface="Calibri" panose="020F0502020204030204" pitchFamily="34" charset="0"/>
              </a:rPr>
              <a:t>c</a:t>
            </a:r>
            <a:r>
              <a:rPr lang="en-GB" sz="7200" dirty="0" err="1">
                <a:solidFill>
                  <a:schemeClr val="accent1">
                    <a:lumMod val="50000"/>
                  </a:schemeClr>
                </a:solidFill>
                <a:latin typeface="Century Gothic" panose="020B0502020202020204" pitchFamily="34" charset="0"/>
                <a:cs typeface="Calibri" panose="020F0502020204030204" pitchFamily="34" charset="0"/>
              </a:rPr>
              <a:t>ial</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28"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15" name="ceci.wav"/>
            </a:hlinkClick>
            <a:extLst>
              <a:ext uri="{FF2B5EF4-FFF2-40B4-BE49-F238E27FC236}">
                <a16:creationId xmlns:a16="http://schemas.microsoft.com/office/drawing/2014/main" id="{3BCFE931-74DA-4EBC-886C-A889FE347CDF}"/>
              </a:ext>
            </a:extLst>
          </p:cNvPr>
          <p:cNvSpPr txBox="1"/>
          <p:nvPr/>
        </p:nvSpPr>
        <p:spPr>
          <a:xfrm>
            <a:off x="7270923" y="930686"/>
            <a:ext cx="3007386" cy="1200329"/>
          </a:xfrm>
          <a:prstGeom prst="rect">
            <a:avLst/>
          </a:prstGeom>
          <a:noFill/>
        </p:spPr>
        <p:txBody>
          <a:bodyPr wrap="square" rtlCol="0">
            <a:spAutoFit/>
          </a:bodyPr>
          <a:lstStyle/>
          <a:p>
            <a:pPr algn="ctr"/>
            <a:r>
              <a:rPr lang="en-GB" sz="7200" dirty="0" err="1">
                <a:solidFill>
                  <a:srgbClr val="FA6500"/>
                </a:solidFill>
                <a:latin typeface="Century Gothic" panose="020B0502020202020204" pitchFamily="34" charset="0"/>
                <a:cs typeface="Calibri" panose="020F0502020204030204" pitchFamily="34" charset="0"/>
              </a:rPr>
              <a:t>c</a:t>
            </a:r>
            <a:r>
              <a:rPr lang="en-GB" sz="7200" dirty="0" err="1">
                <a:solidFill>
                  <a:schemeClr val="accent1">
                    <a:lumMod val="50000"/>
                  </a:schemeClr>
                </a:solidFill>
                <a:latin typeface="Century Gothic" panose="020B0502020202020204" pitchFamily="34" charset="0"/>
                <a:cs typeface="Calibri" panose="020F0502020204030204" pitchFamily="34" charset="0"/>
              </a:rPr>
              <a:t>e</a:t>
            </a:r>
            <a:r>
              <a:rPr lang="en-GB" sz="7200" dirty="0" err="1">
                <a:solidFill>
                  <a:srgbClr val="FA6500"/>
                </a:solidFill>
                <a:latin typeface="Century Gothic" panose="020B0502020202020204" pitchFamily="34" charset="0"/>
                <a:cs typeface="Calibri" panose="020F0502020204030204" pitchFamily="34" charset="0"/>
              </a:rPr>
              <a:t>c</a:t>
            </a:r>
            <a:r>
              <a:rPr lang="en-GB" sz="7200" dirty="0" err="1">
                <a:solidFill>
                  <a:schemeClr val="accent1">
                    <a:lumMod val="50000"/>
                  </a:schemeClr>
                </a:solidFill>
                <a:latin typeface="Century Gothic" panose="020B0502020202020204" pitchFamily="34" charset="0"/>
                <a:cs typeface="Calibri" panose="020F0502020204030204" pitchFamily="34" charset="0"/>
              </a:rPr>
              <a:t>i</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3" name="TextBox 2">
            <a:hlinkClick r:id="" action="ppaction://noaction">
              <a:snd r:embed="rId16" name="cinq.wav"/>
            </a:hlinkClick>
            <a:extLst>
              <a:ext uri="{FF2B5EF4-FFF2-40B4-BE49-F238E27FC236}">
                <a16:creationId xmlns:a16="http://schemas.microsoft.com/office/drawing/2014/main" id="{AF2F01CC-08B0-4620-AC0D-4A6406B40862}"/>
              </a:ext>
            </a:extLst>
          </p:cNvPr>
          <p:cNvSpPr txBox="1"/>
          <p:nvPr/>
        </p:nvSpPr>
        <p:spPr>
          <a:xfrm>
            <a:off x="5202395" y="1883321"/>
            <a:ext cx="3007386" cy="1200329"/>
          </a:xfrm>
          <a:prstGeom prst="rect">
            <a:avLst/>
          </a:prstGeom>
          <a:noFill/>
        </p:spPr>
        <p:txBody>
          <a:bodyPr wrap="square" rtlCol="0">
            <a:spAutoFit/>
          </a:bodyPr>
          <a:lstStyle/>
          <a:p>
            <a:pPr algn="ctr"/>
            <a:r>
              <a:rPr lang="en-GB" sz="7200" dirty="0">
                <a:solidFill>
                  <a:srgbClr val="FA6500"/>
                </a:solidFill>
                <a:latin typeface="Century Gothic" panose="020B0502020202020204" pitchFamily="34" charset="0"/>
                <a:cs typeface="Calibri" panose="020F0502020204030204" pitchFamily="34" charset="0"/>
              </a:rPr>
              <a:t>c</a:t>
            </a:r>
            <a:r>
              <a:rPr lang="en-GB" sz="7200" dirty="0">
                <a:solidFill>
                  <a:schemeClr val="accent1">
                    <a:lumMod val="50000"/>
                  </a:schemeClr>
                </a:solidFill>
                <a:latin typeface="Century Gothic" panose="020B0502020202020204" pitchFamily="34" charset="0"/>
                <a:cs typeface="Calibri" panose="020F0502020204030204" pitchFamily="34" charset="0"/>
              </a:rPr>
              <a:t>inq</a:t>
            </a:r>
            <a:endParaRPr lang="en-GB" sz="72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3024856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11"/>
                                        </p:tgtEl>
                                      </p:cBhvr>
                                    </p:animEffect>
                                    <p:set>
                                      <p:cBhvr>
                                        <p:cTn id="7" dur="1" fill="hold">
                                          <p:stCondLst>
                                            <p:cond delay="4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0" name="Rectangle 2"/>
          <p:cNvSpPr>
            <a:spLocks noChangeArrowheads="1"/>
          </p:cNvSpPr>
          <p:nvPr/>
        </p:nvSpPr>
        <p:spPr bwMode="auto">
          <a:xfrm>
            <a:off x="10114605" y="1326490"/>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112239" y="132648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97978" y="1315062"/>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822666" y="131506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97978" y="547132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1326" y="31891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1039457" y="1157211"/>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7" name="Text Box 14"/>
          <p:cNvSpPr txBox="1">
            <a:spLocks noChangeArrowheads="1"/>
          </p:cNvSpPr>
          <p:nvPr/>
        </p:nvSpPr>
        <p:spPr bwMode="auto">
          <a:xfrm>
            <a:off x="11014769" y="5290793"/>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61011" y="5482747"/>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AutoShape 11">
            <a:hlinkClick r:id="" action="ppaction://noaction" highlightClick="1"/>
          </p:cNvPr>
          <p:cNvSpPr>
            <a:spLocks noChangeArrowheads="1"/>
          </p:cNvSpPr>
          <p:nvPr/>
        </p:nvSpPr>
        <p:spPr bwMode="auto">
          <a:xfrm>
            <a:off x="9851341" y="570174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8"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background rectangle">
            <a:extLst>
              <a:ext uri="{FF2B5EF4-FFF2-40B4-BE49-F238E27FC236}">
                <a16:creationId xmlns:a16="http://schemas.microsoft.com/office/drawing/2014/main" id="{78ED5949-4C06-489C-BF7D-1CA98734B25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BCD9BF9A-1EDF-4793-987A-9213C1E0FC17}"/>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Phonétique  </a:t>
            </a:r>
            <a:endParaRPr lang="en-GB" sz="3600" b="1" dirty="0">
              <a:solidFill>
                <a:schemeClr val="bg1"/>
              </a:solidFill>
            </a:endParaRPr>
          </a:p>
        </p:txBody>
      </p:sp>
      <p:pic>
        <p:nvPicPr>
          <p:cNvPr id="31" name="Picture 7">
            <a:extLst>
              <a:ext uri="{FF2B5EF4-FFF2-40B4-BE49-F238E27FC236}">
                <a16:creationId xmlns:a16="http://schemas.microsoft.com/office/drawing/2014/main" id="{4FA006FB-4EC7-41CA-9857-D36805D864AB}"/>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0B53AE89-4E2B-46F2-9484-B13F5190E2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33" name="TextBox 32">
            <a:hlinkClick r:id="" action="ppaction://noaction">
              <a:snd r:embed="rId7" name="façon.wav"/>
            </a:hlinkClick>
            <a:extLst>
              <a:ext uri="{FF2B5EF4-FFF2-40B4-BE49-F238E27FC236}">
                <a16:creationId xmlns:a16="http://schemas.microsoft.com/office/drawing/2014/main" id="{1EB006ED-DB2F-4FA9-9F14-6382415F7C51}"/>
              </a:ext>
            </a:extLst>
          </p:cNvPr>
          <p:cNvSpPr txBox="1"/>
          <p:nvPr/>
        </p:nvSpPr>
        <p:spPr>
          <a:xfrm>
            <a:off x="484735" y="3691125"/>
            <a:ext cx="3007386"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fa</a:t>
            </a:r>
            <a:r>
              <a:rPr lang="en-GB" sz="7200" dirty="0" err="1">
                <a:solidFill>
                  <a:srgbClr val="FA6500"/>
                </a:solidFill>
                <a:latin typeface="Century Gothic" panose="020B0502020202020204" pitchFamily="34" charset="0"/>
                <a:cs typeface="Calibri" panose="020F0502020204030204" pitchFamily="34" charset="0"/>
              </a:rPr>
              <a:t>ç</a:t>
            </a:r>
            <a:r>
              <a:rPr lang="en-GB" sz="7200" dirty="0" err="1">
                <a:solidFill>
                  <a:srgbClr val="115076"/>
                </a:solidFill>
                <a:latin typeface="Century Gothic" panose="020B0502020202020204" pitchFamily="34" charset="0"/>
                <a:cs typeface="Calibri" panose="020F0502020204030204" pitchFamily="34" charset="0"/>
              </a:rPr>
              <a:t>on</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34" name="TextBox 33">
            <a:hlinkClick r:id="" action="ppaction://noaction">
              <a:snd r:embed="rId8" name="décevoir.wav"/>
            </a:hlinkClick>
            <a:extLst>
              <a:ext uri="{FF2B5EF4-FFF2-40B4-BE49-F238E27FC236}">
                <a16:creationId xmlns:a16="http://schemas.microsoft.com/office/drawing/2014/main" id="{350A5B75-0BE8-43EC-BB25-1C5BA7F70DAF}"/>
              </a:ext>
            </a:extLst>
          </p:cNvPr>
          <p:cNvSpPr txBox="1"/>
          <p:nvPr/>
        </p:nvSpPr>
        <p:spPr>
          <a:xfrm>
            <a:off x="2019730" y="992910"/>
            <a:ext cx="4548319"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dé</a:t>
            </a:r>
            <a:r>
              <a:rPr lang="en-GB" sz="7200" dirty="0" err="1">
                <a:solidFill>
                  <a:srgbClr val="FA6500"/>
                </a:solidFill>
                <a:latin typeface="Century Gothic" panose="020B0502020202020204" pitchFamily="34" charset="0"/>
                <a:cs typeface="Calibri" panose="020F0502020204030204" pitchFamily="34" charset="0"/>
              </a:rPr>
              <a:t>ç</a:t>
            </a:r>
            <a:r>
              <a:rPr lang="en-GB" sz="7200" dirty="0" err="1">
                <a:solidFill>
                  <a:schemeClr val="accent1">
                    <a:lumMod val="50000"/>
                  </a:schemeClr>
                </a:solidFill>
                <a:latin typeface="Century Gothic" panose="020B0502020202020204" pitchFamily="34" charset="0"/>
                <a:cs typeface="Calibri" panose="020F0502020204030204" pitchFamily="34" charset="0"/>
              </a:rPr>
              <a:t>evoir</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35" name="TextBox 34">
            <a:hlinkClick r:id="" action="ppaction://noaction">
              <a:snd r:embed="rId9" name="cependant.wav"/>
            </a:hlinkClick>
            <a:extLst>
              <a:ext uri="{FF2B5EF4-FFF2-40B4-BE49-F238E27FC236}">
                <a16:creationId xmlns:a16="http://schemas.microsoft.com/office/drawing/2014/main" id="{8AB9747E-92AD-49D7-B963-CF89E77B8D2D}"/>
              </a:ext>
            </a:extLst>
          </p:cNvPr>
          <p:cNvSpPr txBox="1"/>
          <p:nvPr/>
        </p:nvSpPr>
        <p:spPr>
          <a:xfrm>
            <a:off x="93486" y="2325272"/>
            <a:ext cx="5449840" cy="1200329"/>
          </a:xfrm>
          <a:prstGeom prst="rect">
            <a:avLst/>
          </a:prstGeom>
          <a:noFill/>
        </p:spPr>
        <p:txBody>
          <a:bodyPr wrap="square" rtlCol="0">
            <a:spAutoFit/>
          </a:bodyPr>
          <a:lstStyle/>
          <a:p>
            <a:pPr algn="ctr"/>
            <a:r>
              <a:rPr lang="en-GB" sz="7200" dirty="0" err="1">
                <a:solidFill>
                  <a:srgbClr val="FA6500"/>
                </a:solidFill>
                <a:latin typeface="Century Gothic" panose="020B0502020202020204" pitchFamily="34" charset="0"/>
                <a:cs typeface="Calibri" panose="020F0502020204030204" pitchFamily="34" charset="0"/>
              </a:rPr>
              <a:t>c</a:t>
            </a:r>
            <a:r>
              <a:rPr lang="en-GB" sz="7200" dirty="0" err="1">
                <a:solidFill>
                  <a:srgbClr val="115076"/>
                </a:solidFill>
                <a:latin typeface="Century Gothic" panose="020B0502020202020204" pitchFamily="34" charset="0"/>
                <a:cs typeface="Calibri" panose="020F0502020204030204" pitchFamily="34" charset="0"/>
              </a:rPr>
              <a:t>ependant</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36" name="TextBox 35">
            <a:hlinkClick r:id="" action="ppaction://noaction">
              <a:snd r:embed="rId10" name="insouciant.wav"/>
            </a:hlinkClick>
            <a:extLst>
              <a:ext uri="{FF2B5EF4-FFF2-40B4-BE49-F238E27FC236}">
                <a16:creationId xmlns:a16="http://schemas.microsoft.com/office/drawing/2014/main" id="{F157E979-8ECB-401E-8342-45869EDC6425}"/>
              </a:ext>
            </a:extLst>
          </p:cNvPr>
          <p:cNvSpPr txBox="1"/>
          <p:nvPr/>
        </p:nvSpPr>
        <p:spPr>
          <a:xfrm>
            <a:off x="4306755" y="5237279"/>
            <a:ext cx="4877546"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insou</a:t>
            </a:r>
            <a:r>
              <a:rPr lang="en-GB" sz="7200" dirty="0">
                <a:solidFill>
                  <a:srgbClr val="FA6500"/>
                </a:solidFill>
                <a:latin typeface="Century Gothic" panose="020B0502020202020204" pitchFamily="34" charset="0"/>
                <a:cs typeface="Calibri" panose="020F0502020204030204" pitchFamily="34" charset="0"/>
              </a:rPr>
              <a:t>c</a:t>
            </a:r>
            <a:r>
              <a:rPr lang="en-GB" sz="7200" dirty="0">
                <a:solidFill>
                  <a:srgbClr val="115076"/>
                </a:solidFill>
                <a:latin typeface="Century Gothic" panose="020B0502020202020204" pitchFamily="34" charset="0"/>
                <a:cs typeface="Calibri" panose="020F0502020204030204" pitchFamily="34" charset="0"/>
              </a:rPr>
              <a:t>iant</a:t>
            </a:r>
          </a:p>
        </p:txBody>
      </p:sp>
      <p:sp>
        <p:nvSpPr>
          <p:cNvPr id="37" name="TextBox 36">
            <a:hlinkClick r:id="" action="ppaction://noaction">
              <a:snd r:embed="rId11" name="ancien.wav"/>
            </a:hlinkClick>
            <a:extLst>
              <a:ext uri="{FF2B5EF4-FFF2-40B4-BE49-F238E27FC236}">
                <a16:creationId xmlns:a16="http://schemas.microsoft.com/office/drawing/2014/main" id="{D3BA1E46-AA57-4A7F-AF04-3D22825DF0D4}"/>
              </a:ext>
            </a:extLst>
          </p:cNvPr>
          <p:cNvSpPr txBox="1"/>
          <p:nvPr/>
        </p:nvSpPr>
        <p:spPr>
          <a:xfrm>
            <a:off x="6062995" y="2939717"/>
            <a:ext cx="3431958"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an</a:t>
            </a:r>
            <a:r>
              <a:rPr lang="en-GB" sz="7200" dirty="0" err="1">
                <a:solidFill>
                  <a:srgbClr val="FF6600"/>
                </a:solidFill>
                <a:latin typeface="Century Gothic" panose="020B0502020202020204" pitchFamily="34" charset="0"/>
                <a:cs typeface="Calibri" panose="020F0502020204030204" pitchFamily="34" charset="0"/>
              </a:rPr>
              <a:t>c</a:t>
            </a:r>
            <a:r>
              <a:rPr lang="en-GB" sz="7200" dirty="0" err="1">
                <a:solidFill>
                  <a:schemeClr val="accent1">
                    <a:lumMod val="50000"/>
                  </a:schemeClr>
                </a:solidFill>
                <a:latin typeface="Century Gothic" panose="020B0502020202020204" pitchFamily="34" charset="0"/>
                <a:cs typeface="Calibri" panose="020F0502020204030204" pitchFamily="34" charset="0"/>
              </a:rPr>
              <a:t>ien</a:t>
            </a:r>
            <a:endParaRPr lang="en-GB" sz="7200" b="1" dirty="0">
              <a:solidFill>
                <a:srgbClr val="7030A0"/>
              </a:solidFill>
              <a:latin typeface="Century Gothic" panose="020B0502020202020204" pitchFamily="34" charset="0"/>
              <a:cs typeface="Calibri" panose="020F0502020204030204" pitchFamily="34" charset="0"/>
            </a:endParaRPr>
          </a:p>
        </p:txBody>
      </p:sp>
      <p:sp>
        <p:nvSpPr>
          <p:cNvPr id="38" name="TextBox 37">
            <a:hlinkClick r:id="" action="ppaction://noaction">
              <a:snd r:embed="rId12" name="ici.wav"/>
            </a:hlinkClick>
            <a:extLst>
              <a:ext uri="{FF2B5EF4-FFF2-40B4-BE49-F238E27FC236}">
                <a16:creationId xmlns:a16="http://schemas.microsoft.com/office/drawing/2014/main" id="{2054E6B3-F8B8-45E1-8892-E8A886F0E957}"/>
              </a:ext>
            </a:extLst>
          </p:cNvPr>
          <p:cNvSpPr txBox="1"/>
          <p:nvPr/>
        </p:nvSpPr>
        <p:spPr>
          <a:xfrm>
            <a:off x="5734547" y="-26611"/>
            <a:ext cx="3007386"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i</a:t>
            </a:r>
            <a:r>
              <a:rPr lang="en-GB" sz="7200" dirty="0" err="1">
                <a:solidFill>
                  <a:srgbClr val="FA6500"/>
                </a:solidFill>
                <a:latin typeface="Century Gothic" panose="020B0502020202020204" pitchFamily="34" charset="0"/>
                <a:cs typeface="Calibri" panose="020F0502020204030204" pitchFamily="34" charset="0"/>
              </a:rPr>
              <a:t>c</a:t>
            </a:r>
            <a:r>
              <a:rPr lang="en-GB" sz="7200" dirty="0" err="1">
                <a:solidFill>
                  <a:schemeClr val="accent1">
                    <a:lumMod val="50000"/>
                  </a:schemeClr>
                </a:solidFill>
                <a:latin typeface="Century Gothic" panose="020B0502020202020204" pitchFamily="34" charset="0"/>
                <a:cs typeface="Calibri" panose="020F0502020204030204" pitchFamily="34" charset="0"/>
              </a:rPr>
              <a:t>i</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39" name="TextBox 38">
            <a:hlinkClick r:id="" action="ppaction://noaction">
              <a:snd r:embed="rId13" name="commerçant.wav"/>
            </a:hlinkClick>
            <a:extLst>
              <a:ext uri="{FF2B5EF4-FFF2-40B4-BE49-F238E27FC236}">
                <a16:creationId xmlns:a16="http://schemas.microsoft.com/office/drawing/2014/main" id="{D530E688-40E0-43BB-A16D-4A6E0902E8C4}"/>
              </a:ext>
            </a:extLst>
          </p:cNvPr>
          <p:cNvSpPr txBox="1"/>
          <p:nvPr/>
        </p:nvSpPr>
        <p:spPr>
          <a:xfrm>
            <a:off x="3569453" y="3901247"/>
            <a:ext cx="6408196"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commer</a:t>
            </a:r>
            <a:r>
              <a:rPr lang="en-GB" sz="7200" dirty="0" err="1">
                <a:solidFill>
                  <a:srgbClr val="FF6600"/>
                </a:solidFill>
                <a:latin typeface="Century Gothic" panose="020B0502020202020204" pitchFamily="34" charset="0"/>
                <a:cs typeface="Calibri" panose="020F0502020204030204" pitchFamily="34" charset="0"/>
              </a:rPr>
              <a:t>ç</a:t>
            </a:r>
            <a:r>
              <a:rPr lang="en-GB" sz="7200" dirty="0" err="1">
                <a:solidFill>
                  <a:srgbClr val="115076"/>
                </a:solidFill>
                <a:latin typeface="Century Gothic" panose="020B0502020202020204" pitchFamily="34" charset="0"/>
                <a:cs typeface="Calibri" panose="020F0502020204030204" pitchFamily="34" charset="0"/>
              </a:rPr>
              <a:t>ant</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40" name="TextBox 39">
            <a:hlinkClick r:id="" action="ppaction://noaction">
              <a:snd r:embed="rId14" name="special.wav"/>
            </a:hlinkClick>
            <a:extLst>
              <a:ext uri="{FF2B5EF4-FFF2-40B4-BE49-F238E27FC236}">
                <a16:creationId xmlns:a16="http://schemas.microsoft.com/office/drawing/2014/main" id="{82D674C1-E7D2-4E96-BF6D-58D3CD6A5461}"/>
              </a:ext>
            </a:extLst>
          </p:cNvPr>
          <p:cNvSpPr txBox="1"/>
          <p:nvPr/>
        </p:nvSpPr>
        <p:spPr>
          <a:xfrm>
            <a:off x="-294013" y="4891454"/>
            <a:ext cx="4194625"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spé</a:t>
            </a:r>
            <a:r>
              <a:rPr lang="en-GB" sz="7200" dirty="0" err="1">
                <a:solidFill>
                  <a:srgbClr val="FA6500"/>
                </a:solidFill>
                <a:latin typeface="Century Gothic" panose="020B0502020202020204" pitchFamily="34" charset="0"/>
                <a:cs typeface="Calibri" panose="020F0502020204030204" pitchFamily="34" charset="0"/>
              </a:rPr>
              <a:t>c</a:t>
            </a:r>
            <a:r>
              <a:rPr lang="en-GB" sz="7200" dirty="0" err="1">
                <a:solidFill>
                  <a:schemeClr val="accent1">
                    <a:lumMod val="50000"/>
                  </a:schemeClr>
                </a:solidFill>
                <a:latin typeface="Century Gothic" panose="020B0502020202020204" pitchFamily="34" charset="0"/>
                <a:cs typeface="Calibri" panose="020F0502020204030204" pitchFamily="34" charset="0"/>
              </a:rPr>
              <a:t>ial</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41" name="TextBox 40">
            <a:hlinkClick r:id="" action="ppaction://noaction">
              <a:snd r:embed="rId15" name="ceci.wav"/>
            </a:hlinkClick>
            <a:extLst>
              <a:ext uri="{FF2B5EF4-FFF2-40B4-BE49-F238E27FC236}">
                <a16:creationId xmlns:a16="http://schemas.microsoft.com/office/drawing/2014/main" id="{6E13F786-0906-4D28-9F70-559ABBCD61D0}"/>
              </a:ext>
            </a:extLst>
          </p:cNvPr>
          <p:cNvSpPr txBox="1"/>
          <p:nvPr/>
        </p:nvSpPr>
        <p:spPr>
          <a:xfrm>
            <a:off x="7270923" y="930686"/>
            <a:ext cx="3007386" cy="1200329"/>
          </a:xfrm>
          <a:prstGeom prst="rect">
            <a:avLst/>
          </a:prstGeom>
          <a:noFill/>
        </p:spPr>
        <p:txBody>
          <a:bodyPr wrap="square" rtlCol="0">
            <a:spAutoFit/>
          </a:bodyPr>
          <a:lstStyle/>
          <a:p>
            <a:pPr algn="ctr"/>
            <a:r>
              <a:rPr lang="en-GB" sz="7200" dirty="0" err="1">
                <a:solidFill>
                  <a:srgbClr val="FA6500"/>
                </a:solidFill>
                <a:latin typeface="Century Gothic" panose="020B0502020202020204" pitchFamily="34" charset="0"/>
                <a:cs typeface="Calibri" panose="020F0502020204030204" pitchFamily="34" charset="0"/>
              </a:rPr>
              <a:t>c</a:t>
            </a:r>
            <a:r>
              <a:rPr lang="en-GB" sz="7200" dirty="0" err="1">
                <a:solidFill>
                  <a:schemeClr val="accent1">
                    <a:lumMod val="50000"/>
                  </a:schemeClr>
                </a:solidFill>
                <a:latin typeface="Century Gothic" panose="020B0502020202020204" pitchFamily="34" charset="0"/>
                <a:cs typeface="Calibri" panose="020F0502020204030204" pitchFamily="34" charset="0"/>
              </a:rPr>
              <a:t>e</a:t>
            </a:r>
            <a:r>
              <a:rPr lang="en-GB" sz="7200" dirty="0" err="1">
                <a:solidFill>
                  <a:srgbClr val="FA6500"/>
                </a:solidFill>
                <a:latin typeface="Century Gothic" panose="020B0502020202020204" pitchFamily="34" charset="0"/>
                <a:cs typeface="Calibri" panose="020F0502020204030204" pitchFamily="34" charset="0"/>
              </a:rPr>
              <a:t>c</a:t>
            </a:r>
            <a:r>
              <a:rPr lang="en-GB" sz="7200" dirty="0" err="1">
                <a:solidFill>
                  <a:schemeClr val="accent1">
                    <a:lumMod val="50000"/>
                  </a:schemeClr>
                </a:solidFill>
                <a:latin typeface="Century Gothic" panose="020B0502020202020204" pitchFamily="34" charset="0"/>
                <a:cs typeface="Calibri" panose="020F0502020204030204" pitchFamily="34" charset="0"/>
              </a:rPr>
              <a:t>i</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42" name="TextBox 41">
            <a:hlinkClick r:id="" action="ppaction://noaction">
              <a:snd r:embed="rId16" name="cinq.wav"/>
            </a:hlinkClick>
            <a:extLst>
              <a:ext uri="{FF2B5EF4-FFF2-40B4-BE49-F238E27FC236}">
                <a16:creationId xmlns:a16="http://schemas.microsoft.com/office/drawing/2014/main" id="{C0994EA8-F5A7-4412-8270-65A944B0F34A}"/>
              </a:ext>
            </a:extLst>
          </p:cNvPr>
          <p:cNvSpPr txBox="1"/>
          <p:nvPr/>
        </p:nvSpPr>
        <p:spPr>
          <a:xfrm>
            <a:off x="5202395" y="1883321"/>
            <a:ext cx="3007386" cy="1200329"/>
          </a:xfrm>
          <a:prstGeom prst="rect">
            <a:avLst/>
          </a:prstGeom>
          <a:noFill/>
        </p:spPr>
        <p:txBody>
          <a:bodyPr wrap="square" rtlCol="0">
            <a:spAutoFit/>
          </a:bodyPr>
          <a:lstStyle/>
          <a:p>
            <a:pPr algn="ctr"/>
            <a:r>
              <a:rPr lang="en-GB" sz="7200" dirty="0">
                <a:solidFill>
                  <a:srgbClr val="FA6500"/>
                </a:solidFill>
                <a:latin typeface="Century Gothic" panose="020B0502020202020204" pitchFamily="34" charset="0"/>
                <a:cs typeface="Calibri" panose="020F0502020204030204" pitchFamily="34" charset="0"/>
              </a:rPr>
              <a:t>c</a:t>
            </a:r>
            <a:r>
              <a:rPr lang="en-GB" sz="7200" dirty="0">
                <a:solidFill>
                  <a:schemeClr val="accent1">
                    <a:lumMod val="50000"/>
                  </a:schemeClr>
                </a:solidFill>
                <a:latin typeface="Century Gothic" panose="020B0502020202020204" pitchFamily="34" charset="0"/>
                <a:cs typeface="Calibri" panose="020F0502020204030204" pitchFamily="34" charset="0"/>
              </a:rPr>
              <a:t>inq</a:t>
            </a:r>
            <a:endParaRPr lang="en-GB" sz="72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564633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11"/>
                                        </p:tgtEl>
                                      </p:cBhvr>
                                    </p:animEffect>
                                    <p:set>
                                      <p:cBhvr>
                                        <p:cTn id="7" dur="1" fill="hold">
                                          <p:stCondLst>
                                            <p:cond delay="29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6" name="Picture 7"/>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10" name="Rectangle 2"/>
          <p:cNvSpPr>
            <a:spLocks noChangeArrowheads="1"/>
          </p:cNvSpPr>
          <p:nvPr/>
        </p:nvSpPr>
        <p:spPr bwMode="auto">
          <a:xfrm>
            <a:off x="10114605" y="1326490"/>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112239" y="132648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97978" y="1315062"/>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822666" y="131506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97978" y="547132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1326" y="31891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1039457" y="1157211"/>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17" name="Text Box 14"/>
          <p:cNvSpPr txBox="1">
            <a:spLocks noChangeArrowheads="1"/>
          </p:cNvSpPr>
          <p:nvPr/>
        </p:nvSpPr>
        <p:spPr bwMode="auto">
          <a:xfrm>
            <a:off x="11014769" y="5290793"/>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61011" y="5482747"/>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AutoShape 11">
            <a:hlinkClick r:id="" action="ppaction://noaction" highlightClick="1"/>
          </p:cNvPr>
          <p:cNvSpPr>
            <a:spLocks noChangeArrowheads="1"/>
          </p:cNvSpPr>
          <p:nvPr/>
        </p:nvSpPr>
        <p:spPr bwMode="auto">
          <a:xfrm>
            <a:off x="9851341" y="570174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8"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background rectangle">
            <a:extLst>
              <a:ext uri="{FF2B5EF4-FFF2-40B4-BE49-F238E27FC236}">
                <a16:creationId xmlns:a16="http://schemas.microsoft.com/office/drawing/2014/main" id="{1372F550-B664-4BC3-9ACF-2056F3DFA0C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C99E844C-9543-4C14-9C79-BA8A541FDD6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Phonétique  </a:t>
            </a:r>
            <a:endParaRPr lang="en-GB" sz="3600" b="1" dirty="0">
              <a:solidFill>
                <a:schemeClr val="bg1"/>
              </a:solidFill>
            </a:endParaRPr>
          </a:p>
        </p:txBody>
      </p:sp>
      <p:pic>
        <p:nvPicPr>
          <p:cNvPr id="31" name="Picture 7">
            <a:extLst>
              <a:ext uri="{FF2B5EF4-FFF2-40B4-BE49-F238E27FC236}">
                <a16:creationId xmlns:a16="http://schemas.microsoft.com/office/drawing/2014/main" id="{2CC0425B-137F-46FF-A465-21AB5208ED16}"/>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225A5D61-01A9-4BE5-818F-ADC8BCD177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33" name="TextBox 32">
            <a:hlinkClick r:id="" action="ppaction://noaction">
              <a:snd r:embed="rId7" name="façon.wav"/>
            </a:hlinkClick>
            <a:extLst>
              <a:ext uri="{FF2B5EF4-FFF2-40B4-BE49-F238E27FC236}">
                <a16:creationId xmlns:a16="http://schemas.microsoft.com/office/drawing/2014/main" id="{64017DDD-5EA1-4C01-A954-FEB5D64F81D2}"/>
              </a:ext>
            </a:extLst>
          </p:cNvPr>
          <p:cNvSpPr txBox="1"/>
          <p:nvPr/>
        </p:nvSpPr>
        <p:spPr>
          <a:xfrm>
            <a:off x="484735" y="3691125"/>
            <a:ext cx="3007386"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fa</a:t>
            </a:r>
            <a:r>
              <a:rPr lang="en-GB" sz="7200" dirty="0" err="1">
                <a:solidFill>
                  <a:srgbClr val="FA6500"/>
                </a:solidFill>
                <a:latin typeface="Century Gothic" panose="020B0502020202020204" pitchFamily="34" charset="0"/>
                <a:cs typeface="Calibri" panose="020F0502020204030204" pitchFamily="34" charset="0"/>
              </a:rPr>
              <a:t>ç</a:t>
            </a:r>
            <a:r>
              <a:rPr lang="en-GB" sz="7200" dirty="0" err="1">
                <a:solidFill>
                  <a:srgbClr val="115076"/>
                </a:solidFill>
                <a:latin typeface="Century Gothic" panose="020B0502020202020204" pitchFamily="34" charset="0"/>
                <a:cs typeface="Calibri" panose="020F0502020204030204" pitchFamily="34" charset="0"/>
              </a:rPr>
              <a:t>on</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34" name="TextBox 33">
            <a:hlinkClick r:id="" action="ppaction://noaction">
              <a:snd r:embed="rId8" name="décevoir.wav"/>
            </a:hlinkClick>
            <a:extLst>
              <a:ext uri="{FF2B5EF4-FFF2-40B4-BE49-F238E27FC236}">
                <a16:creationId xmlns:a16="http://schemas.microsoft.com/office/drawing/2014/main" id="{FC1D3240-8695-4E90-9F10-9E8C2FBEE48F}"/>
              </a:ext>
            </a:extLst>
          </p:cNvPr>
          <p:cNvSpPr txBox="1"/>
          <p:nvPr/>
        </p:nvSpPr>
        <p:spPr>
          <a:xfrm>
            <a:off x="2019730" y="992910"/>
            <a:ext cx="4548319"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dé</a:t>
            </a:r>
            <a:r>
              <a:rPr lang="en-GB" sz="7200" dirty="0" err="1">
                <a:solidFill>
                  <a:srgbClr val="FA6500"/>
                </a:solidFill>
                <a:latin typeface="Century Gothic" panose="020B0502020202020204" pitchFamily="34" charset="0"/>
                <a:cs typeface="Calibri" panose="020F0502020204030204" pitchFamily="34" charset="0"/>
              </a:rPr>
              <a:t>ç</a:t>
            </a:r>
            <a:r>
              <a:rPr lang="en-GB" sz="7200" dirty="0" err="1">
                <a:solidFill>
                  <a:schemeClr val="accent1">
                    <a:lumMod val="50000"/>
                  </a:schemeClr>
                </a:solidFill>
                <a:latin typeface="Century Gothic" panose="020B0502020202020204" pitchFamily="34" charset="0"/>
                <a:cs typeface="Calibri" panose="020F0502020204030204" pitchFamily="34" charset="0"/>
              </a:rPr>
              <a:t>evoir</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35" name="TextBox 34">
            <a:hlinkClick r:id="" action="ppaction://noaction">
              <a:snd r:embed="rId9" name="cependant.wav"/>
            </a:hlinkClick>
            <a:extLst>
              <a:ext uri="{FF2B5EF4-FFF2-40B4-BE49-F238E27FC236}">
                <a16:creationId xmlns:a16="http://schemas.microsoft.com/office/drawing/2014/main" id="{09A43E4B-B200-4E5D-B1B2-C3E783AF0B5B}"/>
              </a:ext>
            </a:extLst>
          </p:cNvPr>
          <p:cNvSpPr txBox="1"/>
          <p:nvPr/>
        </p:nvSpPr>
        <p:spPr>
          <a:xfrm>
            <a:off x="93486" y="2325272"/>
            <a:ext cx="5449840" cy="1200329"/>
          </a:xfrm>
          <a:prstGeom prst="rect">
            <a:avLst/>
          </a:prstGeom>
          <a:noFill/>
        </p:spPr>
        <p:txBody>
          <a:bodyPr wrap="square" rtlCol="0">
            <a:spAutoFit/>
          </a:bodyPr>
          <a:lstStyle/>
          <a:p>
            <a:pPr algn="ctr"/>
            <a:r>
              <a:rPr lang="en-GB" sz="7200" dirty="0" err="1">
                <a:solidFill>
                  <a:srgbClr val="FA6500"/>
                </a:solidFill>
                <a:latin typeface="Century Gothic" panose="020B0502020202020204" pitchFamily="34" charset="0"/>
                <a:cs typeface="Calibri" panose="020F0502020204030204" pitchFamily="34" charset="0"/>
              </a:rPr>
              <a:t>c</a:t>
            </a:r>
            <a:r>
              <a:rPr lang="en-GB" sz="7200" dirty="0" err="1">
                <a:solidFill>
                  <a:srgbClr val="115076"/>
                </a:solidFill>
                <a:latin typeface="Century Gothic" panose="020B0502020202020204" pitchFamily="34" charset="0"/>
                <a:cs typeface="Calibri" panose="020F0502020204030204" pitchFamily="34" charset="0"/>
              </a:rPr>
              <a:t>ependant</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36" name="TextBox 35">
            <a:hlinkClick r:id="" action="ppaction://noaction">
              <a:snd r:embed="rId10" name="insouciant.wav"/>
            </a:hlinkClick>
            <a:extLst>
              <a:ext uri="{FF2B5EF4-FFF2-40B4-BE49-F238E27FC236}">
                <a16:creationId xmlns:a16="http://schemas.microsoft.com/office/drawing/2014/main" id="{5FCE658B-480E-4F8E-A2E9-F8A4C2B7EC1E}"/>
              </a:ext>
            </a:extLst>
          </p:cNvPr>
          <p:cNvSpPr txBox="1"/>
          <p:nvPr/>
        </p:nvSpPr>
        <p:spPr>
          <a:xfrm>
            <a:off x="4306755" y="5237279"/>
            <a:ext cx="4877546"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insou</a:t>
            </a:r>
            <a:r>
              <a:rPr lang="en-GB" sz="7200" dirty="0">
                <a:solidFill>
                  <a:srgbClr val="FA6500"/>
                </a:solidFill>
                <a:latin typeface="Century Gothic" panose="020B0502020202020204" pitchFamily="34" charset="0"/>
                <a:cs typeface="Calibri" panose="020F0502020204030204" pitchFamily="34" charset="0"/>
              </a:rPr>
              <a:t>c</a:t>
            </a:r>
            <a:r>
              <a:rPr lang="en-GB" sz="7200" dirty="0">
                <a:solidFill>
                  <a:srgbClr val="115076"/>
                </a:solidFill>
                <a:latin typeface="Century Gothic" panose="020B0502020202020204" pitchFamily="34" charset="0"/>
                <a:cs typeface="Calibri" panose="020F0502020204030204" pitchFamily="34" charset="0"/>
              </a:rPr>
              <a:t>iant</a:t>
            </a:r>
          </a:p>
        </p:txBody>
      </p:sp>
      <p:sp>
        <p:nvSpPr>
          <p:cNvPr id="37" name="TextBox 36">
            <a:hlinkClick r:id="" action="ppaction://noaction">
              <a:snd r:embed="rId11" name="ancien.wav"/>
            </a:hlinkClick>
            <a:extLst>
              <a:ext uri="{FF2B5EF4-FFF2-40B4-BE49-F238E27FC236}">
                <a16:creationId xmlns:a16="http://schemas.microsoft.com/office/drawing/2014/main" id="{77080F26-7F5F-4BAD-A22D-752652B9FC79}"/>
              </a:ext>
            </a:extLst>
          </p:cNvPr>
          <p:cNvSpPr txBox="1"/>
          <p:nvPr/>
        </p:nvSpPr>
        <p:spPr>
          <a:xfrm>
            <a:off x="6062995" y="2939717"/>
            <a:ext cx="3431958"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an</a:t>
            </a:r>
            <a:r>
              <a:rPr lang="en-GB" sz="7200" dirty="0" err="1">
                <a:solidFill>
                  <a:srgbClr val="FF6600"/>
                </a:solidFill>
                <a:latin typeface="Century Gothic" panose="020B0502020202020204" pitchFamily="34" charset="0"/>
                <a:cs typeface="Calibri" panose="020F0502020204030204" pitchFamily="34" charset="0"/>
              </a:rPr>
              <a:t>c</a:t>
            </a:r>
            <a:r>
              <a:rPr lang="en-GB" sz="7200" dirty="0" err="1">
                <a:solidFill>
                  <a:schemeClr val="accent1">
                    <a:lumMod val="50000"/>
                  </a:schemeClr>
                </a:solidFill>
                <a:latin typeface="Century Gothic" panose="020B0502020202020204" pitchFamily="34" charset="0"/>
                <a:cs typeface="Calibri" panose="020F0502020204030204" pitchFamily="34" charset="0"/>
              </a:rPr>
              <a:t>ien</a:t>
            </a:r>
            <a:endParaRPr lang="en-GB" sz="7200" b="1" dirty="0">
              <a:solidFill>
                <a:srgbClr val="7030A0"/>
              </a:solidFill>
              <a:latin typeface="Century Gothic" panose="020B0502020202020204" pitchFamily="34" charset="0"/>
              <a:cs typeface="Calibri" panose="020F0502020204030204" pitchFamily="34" charset="0"/>
            </a:endParaRPr>
          </a:p>
        </p:txBody>
      </p:sp>
      <p:sp>
        <p:nvSpPr>
          <p:cNvPr id="38" name="TextBox 37">
            <a:hlinkClick r:id="" action="ppaction://noaction">
              <a:snd r:embed="rId12" name="ici.wav"/>
            </a:hlinkClick>
            <a:extLst>
              <a:ext uri="{FF2B5EF4-FFF2-40B4-BE49-F238E27FC236}">
                <a16:creationId xmlns:a16="http://schemas.microsoft.com/office/drawing/2014/main" id="{3A8D69C4-2E07-4467-93A0-1FF6E6868315}"/>
              </a:ext>
            </a:extLst>
          </p:cNvPr>
          <p:cNvSpPr txBox="1"/>
          <p:nvPr/>
        </p:nvSpPr>
        <p:spPr>
          <a:xfrm>
            <a:off x="5734547" y="-26611"/>
            <a:ext cx="3007386"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i</a:t>
            </a:r>
            <a:r>
              <a:rPr lang="en-GB" sz="7200" dirty="0" err="1">
                <a:solidFill>
                  <a:srgbClr val="FA6500"/>
                </a:solidFill>
                <a:latin typeface="Century Gothic" panose="020B0502020202020204" pitchFamily="34" charset="0"/>
                <a:cs typeface="Calibri" panose="020F0502020204030204" pitchFamily="34" charset="0"/>
              </a:rPr>
              <a:t>c</a:t>
            </a:r>
            <a:r>
              <a:rPr lang="en-GB" sz="7200" dirty="0" err="1">
                <a:solidFill>
                  <a:schemeClr val="accent1">
                    <a:lumMod val="50000"/>
                  </a:schemeClr>
                </a:solidFill>
                <a:latin typeface="Century Gothic" panose="020B0502020202020204" pitchFamily="34" charset="0"/>
                <a:cs typeface="Calibri" panose="020F0502020204030204" pitchFamily="34" charset="0"/>
              </a:rPr>
              <a:t>i</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39" name="TextBox 38">
            <a:hlinkClick r:id="" action="ppaction://noaction">
              <a:snd r:embed="rId13" name="commerçant.wav"/>
            </a:hlinkClick>
            <a:extLst>
              <a:ext uri="{FF2B5EF4-FFF2-40B4-BE49-F238E27FC236}">
                <a16:creationId xmlns:a16="http://schemas.microsoft.com/office/drawing/2014/main" id="{12296880-3D47-4DD1-9A78-394CEFDF3887}"/>
              </a:ext>
            </a:extLst>
          </p:cNvPr>
          <p:cNvSpPr txBox="1"/>
          <p:nvPr/>
        </p:nvSpPr>
        <p:spPr>
          <a:xfrm>
            <a:off x="3569453" y="3901247"/>
            <a:ext cx="6408196"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commer</a:t>
            </a:r>
            <a:r>
              <a:rPr lang="en-GB" sz="7200" dirty="0" err="1">
                <a:solidFill>
                  <a:srgbClr val="FF6600"/>
                </a:solidFill>
                <a:latin typeface="Century Gothic" panose="020B0502020202020204" pitchFamily="34" charset="0"/>
                <a:cs typeface="Calibri" panose="020F0502020204030204" pitchFamily="34" charset="0"/>
              </a:rPr>
              <a:t>ç</a:t>
            </a:r>
            <a:r>
              <a:rPr lang="en-GB" sz="7200" dirty="0" err="1">
                <a:solidFill>
                  <a:srgbClr val="115076"/>
                </a:solidFill>
                <a:latin typeface="Century Gothic" panose="020B0502020202020204" pitchFamily="34" charset="0"/>
                <a:cs typeface="Calibri" panose="020F0502020204030204" pitchFamily="34" charset="0"/>
              </a:rPr>
              <a:t>ant</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40" name="TextBox 39">
            <a:hlinkClick r:id="" action="ppaction://noaction">
              <a:snd r:embed="rId14" name="special.wav"/>
            </a:hlinkClick>
            <a:extLst>
              <a:ext uri="{FF2B5EF4-FFF2-40B4-BE49-F238E27FC236}">
                <a16:creationId xmlns:a16="http://schemas.microsoft.com/office/drawing/2014/main" id="{22B25823-A254-4CF4-8F9D-3347AF38E2B0}"/>
              </a:ext>
            </a:extLst>
          </p:cNvPr>
          <p:cNvSpPr txBox="1"/>
          <p:nvPr/>
        </p:nvSpPr>
        <p:spPr>
          <a:xfrm>
            <a:off x="-294013" y="4891454"/>
            <a:ext cx="4194625" cy="1200329"/>
          </a:xfrm>
          <a:prstGeom prst="rect">
            <a:avLst/>
          </a:prstGeom>
          <a:noFill/>
        </p:spPr>
        <p:txBody>
          <a:bodyPr wrap="square" rtlCol="0">
            <a:spAutoFit/>
          </a:bodyPr>
          <a:lstStyle/>
          <a:p>
            <a:pPr algn="ctr"/>
            <a:r>
              <a:rPr lang="en-GB" sz="7200" dirty="0" err="1">
                <a:solidFill>
                  <a:schemeClr val="accent1">
                    <a:lumMod val="50000"/>
                  </a:schemeClr>
                </a:solidFill>
                <a:latin typeface="Century Gothic" panose="020B0502020202020204" pitchFamily="34" charset="0"/>
                <a:cs typeface="Calibri" panose="020F0502020204030204" pitchFamily="34" charset="0"/>
              </a:rPr>
              <a:t>spé</a:t>
            </a:r>
            <a:r>
              <a:rPr lang="en-GB" sz="7200" dirty="0" err="1">
                <a:solidFill>
                  <a:srgbClr val="FA6500"/>
                </a:solidFill>
                <a:latin typeface="Century Gothic" panose="020B0502020202020204" pitchFamily="34" charset="0"/>
                <a:cs typeface="Calibri" panose="020F0502020204030204" pitchFamily="34" charset="0"/>
              </a:rPr>
              <a:t>c</a:t>
            </a:r>
            <a:r>
              <a:rPr lang="en-GB" sz="7200" dirty="0" err="1">
                <a:solidFill>
                  <a:schemeClr val="accent1">
                    <a:lumMod val="50000"/>
                  </a:schemeClr>
                </a:solidFill>
                <a:latin typeface="Century Gothic" panose="020B0502020202020204" pitchFamily="34" charset="0"/>
                <a:cs typeface="Calibri" panose="020F0502020204030204" pitchFamily="34" charset="0"/>
              </a:rPr>
              <a:t>ial</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41" name="TextBox 40">
            <a:hlinkClick r:id="" action="ppaction://noaction">
              <a:snd r:embed="rId15" name="ceci.wav"/>
            </a:hlinkClick>
            <a:extLst>
              <a:ext uri="{FF2B5EF4-FFF2-40B4-BE49-F238E27FC236}">
                <a16:creationId xmlns:a16="http://schemas.microsoft.com/office/drawing/2014/main" id="{37A4B177-71BC-4008-ABC9-510BF583BBE5}"/>
              </a:ext>
            </a:extLst>
          </p:cNvPr>
          <p:cNvSpPr txBox="1"/>
          <p:nvPr/>
        </p:nvSpPr>
        <p:spPr>
          <a:xfrm>
            <a:off x="7270923" y="930686"/>
            <a:ext cx="3007386" cy="1200329"/>
          </a:xfrm>
          <a:prstGeom prst="rect">
            <a:avLst/>
          </a:prstGeom>
          <a:noFill/>
        </p:spPr>
        <p:txBody>
          <a:bodyPr wrap="square" rtlCol="0">
            <a:spAutoFit/>
          </a:bodyPr>
          <a:lstStyle/>
          <a:p>
            <a:pPr algn="ctr"/>
            <a:r>
              <a:rPr lang="en-GB" sz="7200" dirty="0" err="1">
                <a:solidFill>
                  <a:srgbClr val="FA6500"/>
                </a:solidFill>
                <a:latin typeface="Century Gothic" panose="020B0502020202020204" pitchFamily="34" charset="0"/>
                <a:cs typeface="Calibri" panose="020F0502020204030204" pitchFamily="34" charset="0"/>
              </a:rPr>
              <a:t>c</a:t>
            </a:r>
            <a:r>
              <a:rPr lang="en-GB" sz="7200" dirty="0" err="1">
                <a:solidFill>
                  <a:schemeClr val="accent1">
                    <a:lumMod val="50000"/>
                  </a:schemeClr>
                </a:solidFill>
                <a:latin typeface="Century Gothic" panose="020B0502020202020204" pitchFamily="34" charset="0"/>
                <a:cs typeface="Calibri" panose="020F0502020204030204" pitchFamily="34" charset="0"/>
              </a:rPr>
              <a:t>e</a:t>
            </a:r>
            <a:r>
              <a:rPr lang="en-GB" sz="7200" dirty="0" err="1">
                <a:solidFill>
                  <a:srgbClr val="FA6500"/>
                </a:solidFill>
                <a:latin typeface="Century Gothic" panose="020B0502020202020204" pitchFamily="34" charset="0"/>
                <a:cs typeface="Calibri" panose="020F0502020204030204" pitchFamily="34" charset="0"/>
              </a:rPr>
              <a:t>c</a:t>
            </a:r>
            <a:r>
              <a:rPr lang="en-GB" sz="7200" dirty="0" err="1">
                <a:solidFill>
                  <a:schemeClr val="accent1">
                    <a:lumMod val="50000"/>
                  </a:schemeClr>
                </a:solidFill>
                <a:latin typeface="Century Gothic" panose="020B0502020202020204" pitchFamily="34" charset="0"/>
                <a:cs typeface="Calibri" panose="020F0502020204030204" pitchFamily="34" charset="0"/>
              </a:rPr>
              <a:t>i</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42" name="TextBox 41">
            <a:hlinkClick r:id="" action="ppaction://noaction">
              <a:snd r:embed="rId16" name="cinq.wav"/>
            </a:hlinkClick>
            <a:extLst>
              <a:ext uri="{FF2B5EF4-FFF2-40B4-BE49-F238E27FC236}">
                <a16:creationId xmlns:a16="http://schemas.microsoft.com/office/drawing/2014/main" id="{6D3B20D0-A035-4C26-B716-B4C133512E70}"/>
              </a:ext>
            </a:extLst>
          </p:cNvPr>
          <p:cNvSpPr txBox="1"/>
          <p:nvPr/>
        </p:nvSpPr>
        <p:spPr>
          <a:xfrm>
            <a:off x="5202395" y="1883321"/>
            <a:ext cx="3007386" cy="1200329"/>
          </a:xfrm>
          <a:prstGeom prst="rect">
            <a:avLst/>
          </a:prstGeom>
          <a:noFill/>
        </p:spPr>
        <p:txBody>
          <a:bodyPr wrap="square" rtlCol="0">
            <a:spAutoFit/>
          </a:bodyPr>
          <a:lstStyle/>
          <a:p>
            <a:pPr algn="ctr"/>
            <a:r>
              <a:rPr lang="en-GB" sz="7200" dirty="0">
                <a:solidFill>
                  <a:srgbClr val="FA6500"/>
                </a:solidFill>
                <a:latin typeface="Century Gothic" panose="020B0502020202020204" pitchFamily="34" charset="0"/>
                <a:cs typeface="Calibri" panose="020F0502020204030204" pitchFamily="34" charset="0"/>
              </a:rPr>
              <a:t>c</a:t>
            </a:r>
            <a:r>
              <a:rPr lang="en-GB" sz="7200" dirty="0">
                <a:solidFill>
                  <a:schemeClr val="accent1">
                    <a:lumMod val="50000"/>
                  </a:schemeClr>
                </a:solidFill>
                <a:latin typeface="Century Gothic" panose="020B0502020202020204" pitchFamily="34" charset="0"/>
                <a:cs typeface="Calibri" panose="020F0502020204030204" pitchFamily="34" charset="0"/>
              </a:rPr>
              <a:t>inq</a:t>
            </a:r>
            <a:endParaRPr lang="en-GB" sz="72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3655513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11"/>
                                        </p:tgtEl>
                                      </p:cBhvr>
                                    </p:animEffect>
                                    <p:set>
                                      <p:cBhvr>
                                        <p:cTn id="7" dur="1" fill="hold">
                                          <p:stCondLst>
                                            <p:cond delay="1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extBox 1"/>
          <p:cNvSpPr txBox="1"/>
          <p:nvPr/>
        </p:nvSpPr>
        <p:spPr>
          <a:xfrm>
            <a:off x="355173" y="1438526"/>
            <a:ext cx="11481654" cy="523220"/>
          </a:xfrm>
          <a:prstGeom prst="rect">
            <a:avLst/>
          </a:prstGeom>
          <a:noFill/>
        </p:spPr>
        <p:txBody>
          <a:bodyPr wrap="square" rtlCol="0">
            <a:spAutoFit/>
          </a:bodyPr>
          <a:lstStyle/>
          <a:p>
            <a:pPr>
              <a:buClr>
                <a:srgbClr val="000000"/>
              </a:buClr>
              <a:buFont typeface="Arial"/>
              <a:buNone/>
            </a:pPr>
            <a:r>
              <a:rPr lang="en-GB" sz="2800" kern="0" dirty="0">
                <a:solidFill>
                  <a:schemeClr val="accent1">
                    <a:lumMod val="50000"/>
                  </a:schemeClr>
                </a:solidFill>
                <a:latin typeface="Century Gothic" panose="020B0502020202020204" pitchFamily="34" charset="0"/>
                <a:cs typeface="Arial"/>
                <a:sym typeface="Arial"/>
              </a:rPr>
              <a:t>In French, the letter </a:t>
            </a:r>
            <a:r>
              <a:rPr lang="en-GB" sz="2800" b="1" kern="0" dirty="0">
                <a:solidFill>
                  <a:schemeClr val="accent1">
                    <a:lumMod val="50000"/>
                  </a:schemeClr>
                </a:solidFill>
                <a:latin typeface="Century Gothic" panose="020B0502020202020204" pitchFamily="34" charset="0"/>
                <a:cs typeface="Arial"/>
                <a:sym typeface="Arial"/>
              </a:rPr>
              <a:t>c</a:t>
            </a:r>
            <a:r>
              <a:rPr lang="en-GB" sz="2800" kern="0" dirty="0">
                <a:solidFill>
                  <a:schemeClr val="accent1">
                    <a:lumMod val="50000"/>
                  </a:schemeClr>
                </a:solidFill>
                <a:latin typeface="Century Gothic" panose="020B0502020202020204" pitchFamily="34" charset="0"/>
                <a:cs typeface="Arial"/>
                <a:sym typeface="Arial"/>
              </a:rPr>
              <a:t> is </a:t>
            </a:r>
            <a:r>
              <a:rPr lang="en-GB" sz="2800" b="1" i="1" kern="0" dirty="0">
                <a:solidFill>
                  <a:schemeClr val="accent1">
                    <a:lumMod val="50000"/>
                  </a:schemeClr>
                </a:solidFill>
                <a:latin typeface="Century Gothic" panose="020B0502020202020204" pitchFamily="34" charset="0"/>
                <a:cs typeface="Arial"/>
                <a:sym typeface="Arial"/>
              </a:rPr>
              <a:t>soft</a:t>
            </a:r>
            <a:r>
              <a:rPr lang="en-GB" sz="2800" kern="0" dirty="0">
                <a:solidFill>
                  <a:schemeClr val="accent1">
                    <a:lumMod val="50000"/>
                  </a:schemeClr>
                </a:solidFill>
                <a:latin typeface="Century Gothic" panose="020B0502020202020204" pitchFamily="34" charset="0"/>
                <a:cs typeface="Arial"/>
                <a:sym typeface="Arial"/>
              </a:rPr>
              <a:t> (sounds like </a:t>
            </a:r>
            <a:r>
              <a:rPr lang="en-GB" sz="2800" b="1" kern="0" dirty="0">
                <a:solidFill>
                  <a:schemeClr val="accent1">
                    <a:lumMod val="50000"/>
                  </a:schemeClr>
                </a:solidFill>
                <a:latin typeface="Century Gothic" panose="020B0502020202020204" pitchFamily="34" charset="0"/>
                <a:cs typeface="Arial"/>
                <a:sym typeface="Arial"/>
              </a:rPr>
              <a:t>s</a:t>
            </a:r>
            <a:r>
              <a:rPr lang="en-GB" sz="2800" kern="0" dirty="0">
                <a:solidFill>
                  <a:schemeClr val="accent1">
                    <a:lumMod val="50000"/>
                  </a:schemeClr>
                </a:solidFill>
                <a:latin typeface="Century Gothic" panose="020B0502020202020204" pitchFamily="34" charset="0"/>
                <a:cs typeface="Arial"/>
                <a:sym typeface="Arial"/>
              </a:rPr>
              <a:t>) before </a:t>
            </a:r>
            <a:r>
              <a:rPr lang="en-GB" sz="2800" b="1" kern="0" dirty="0">
                <a:solidFill>
                  <a:schemeClr val="accent1">
                    <a:lumMod val="50000"/>
                  </a:schemeClr>
                </a:solidFill>
                <a:latin typeface="Century Gothic" panose="020B0502020202020204" pitchFamily="34" charset="0"/>
                <a:cs typeface="Arial"/>
                <a:sym typeface="Arial"/>
              </a:rPr>
              <a:t>e</a:t>
            </a:r>
            <a:r>
              <a:rPr lang="en-GB" sz="2800" kern="0" dirty="0">
                <a:solidFill>
                  <a:schemeClr val="accent1">
                    <a:lumMod val="50000"/>
                  </a:schemeClr>
                </a:solidFill>
                <a:latin typeface="Century Gothic" panose="020B0502020202020204" pitchFamily="34" charset="0"/>
                <a:cs typeface="Arial"/>
                <a:sym typeface="Arial"/>
              </a:rPr>
              <a:t> or </a:t>
            </a:r>
            <a:r>
              <a:rPr lang="en-GB" sz="2800" b="1" kern="0" dirty="0">
                <a:solidFill>
                  <a:schemeClr val="accent1">
                    <a:lumMod val="50000"/>
                  </a:schemeClr>
                </a:solidFill>
                <a:latin typeface="Century Gothic" panose="020B0502020202020204" pitchFamily="34" charset="0"/>
                <a:cs typeface="Arial"/>
                <a:sym typeface="Arial"/>
              </a:rPr>
              <a:t>i</a:t>
            </a:r>
            <a:r>
              <a:rPr lang="en-GB" sz="2800" kern="0" dirty="0">
                <a:solidFill>
                  <a:schemeClr val="accent1">
                    <a:lumMod val="50000"/>
                  </a:schemeClr>
                </a:solidFill>
                <a:latin typeface="Century Gothic" panose="020B0502020202020204" pitchFamily="34" charset="0"/>
                <a:cs typeface="Arial"/>
                <a:sym typeface="Arial"/>
              </a:rPr>
              <a:t>:</a:t>
            </a:r>
          </a:p>
        </p:txBody>
      </p:sp>
      <p:sp>
        <p:nvSpPr>
          <p:cNvPr id="3" name="TextBox 2"/>
          <p:cNvSpPr txBox="1"/>
          <p:nvPr/>
        </p:nvSpPr>
        <p:spPr>
          <a:xfrm>
            <a:off x="355173" y="2164332"/>
            <a:ext cx="10216444" cy="523220"/>
          </a:xfrm>
          <a:prstGeom prst="rect">
            <a:avLst/>
          </a:prstGeom>
          <a:noFill/>
        </p:spPr>
        <p:txBody>
          <a:bodyPr wrap="square" rtlCol="0">
            <a:spAutoFit/>
          </a:bodyPr>
          <a:lstStyle/>
          <a:p>
            <a:pPr algn="ctr">
              <a:buClr>
                <a:srgbClr val="000000"/>
              </a:buClr>
              <a:buFont typeface="Arial"/>
              <a:buNone/>
            </a:pPr>
            <a:r>
              <a:rPr lang="en-GB" sz="2800" kern="0" dirty="0">
                <a:solidFill>
                  <a:schemeClr val="accent1">
                    <a:lumMod val="50000"/>
                  </a:schemeClr>
                </a:solidFill>
                <a:latin typeface="Century Gothic" panose="020B0502020202020204" pitchFamily="34" charset="0"/>
                <a:cs typeface="Arial"/>
                <a:sym typeface="Arial"/>
              </a:rPr>
              <a:t>le</a:t>
            </a:r>
            <a:r>
              <a:rPr lang="en-GB" sz="2800" b="1" kern="0" dirty="0">
                <a:solidFill>
                  <a:srgbClr val="ED7D31"/>
                </a:solidFill>
                <a:latin typeface="Century Gothic" panose="020B0502020202020204" pitchFamily="34" charset="0"/>
                <a:cs typeface="Arial"/>
                <a:sym typeface="Arial"/>
              </a:rPr>
              <a:t> </a:t>
            </a:r>
            <a:r>
              <a:rPr lang="en-GB" sz="2800" b="1" kern="0" dirty="0" err="1">
                <a:solidFill>
                  <a:srgbClr val="ED7D31"/>
                </a:solidFill>
                <a:latin typeface="Century Gothic" panose="020B0502020202020204" pitchFamily="34" charset="0"/>
                <a:cs typeface="Arial"/>
                <a:sym typeface="Arial"/>
              </a:rPr>
              <a:t>c</a:t>
            </a:r>
            <a:r>
              <a:rPr lang="en-GB" sz="2800" b="1" kern="0" dirty="0" err="1">
                <a:solidFill>
                  <a:schemeClr val="accent1">
                    <a:lumMod val="50000"/>
                  </a:schemeClr>
                </a:solidFill>
                <a:latin typeface="Century Gothic" panose="020B0502020202020204" pitchFamily="34" charset="0"/>
                <a:cs typeface="Arial"/>
                <a:sym typeface="Arial"/>
              </a:rPr>
              <a:t>i</a:t>
            </a:r>
            <a:r>
              <a:rPr lang="en-GB" sz="2800" kern="0" dirty="0" err="1">
                <a:solidFill>
                  <a:schemeClr val="accent1">
                    <a:lumMod val="50000"/>
                  </a:schemeClr>
                </a:solidFill>
                <a:latin typeface="Century Gothic" panose="020B0502020202020204" pitchFamily="34" charset="0"/>
                <a:cs typeface="Arial"/>
                <a:sym typeface="Arial"/>
              </a:rPr>
              <a:t>néma</a:t>
            </a:r>
            <a:r>
              <a:rPr lang="en-GB" sz="2400" kern="0" dirty="0">
                <a:solidFill>
                  <a:schemeClr val="accent1">
                    <a:lumMod val="50000"/>
                  </a:schemeClr>
                </a:solidFill>
                <a:latin typeface="Century Gothic" panose="020B0502020202020204" pitchFamily="34" charset="0"/>
                <a:cs typeface="Arial"/>
                <a:sym typeface="Arial"/>
              </a:rPr>
              <a:t>	</a:t>
            </a:r>
            <a:r>
              <a:rPr lang="en-GB" sz="2400" kern="0" dirty="0">
                <a:solidFill>
                  <a:srgbClr val="002060"/>
                </a:solidFill>
                <a:latin typeface="Century Gothic" panose="020B0502020202020204" pitchFamily="34" charset="0"/>
                <a:cs typeface="Arial"/>
                <a:sym typeface="Arial"/>
              </a:rPr>
              <a:t>	</a:t>
            </a:r>
            <a:r>
              <a:rPr lang="en-GB" sz="2800" b="1" kern="0" dirty="0" err="1">
                <a:solidFill>
                  <a:srgbClr val="ED7D31"/>
                </a:solidFill>
                <a:latin typeface="Century Gothic" panose="020B0502020202020204" pitchFamily="34" charset="0"/>
                <a:cs typeface="Arial"/>
                <a:sym typeface="Arial"/>
              </a:rPr>
              <a:t>c</a:t>
            </a:r>
            <a:r>
              <a:rPr lang="en-GB" sz="2800" kern="0" dirty="0" err="1">
                <a:solidFill>
                  <a:schemeClr val="accent1">
                    <a:lumMod val="50000"/>
                  </a:schemeClr>
                </a:solidFill>
                <a:latin typeface="Century Gothic" panose="020B0502020202020204" pitchFamily="34" charset="0"/>
                <a:cs typeface="Arial"/>
                <a:sym typeface="Arial"/>
              </a:rPr>
              <a:t>’</a:t>
            </a:r>
            <a:r>
              <a:rPr lang="en-GB" sz="2800" b="1" kern="0" dirty="0" err="1">
                <a:solidFill>
                  <a:schemeClr val="accent1">
                    <a:lumMod val="50000"/>
                  </a:schemeClr>
                </a:solidFill>
                <a:latin typeface="Century Gothic" panose="020B0502020202020204" pitchFamily="34" charset="0"/>
                <a:cs typeface="Arial"/>
                <a:sym typeface="Arial"/>
              </a:rPr>
              <a:t>e</a:t>
            </a:r>
            <a:r>
              <a:rPr lang="en-GB" sz="2800" kern="0" dirty="0" err="1">
                <a:solidFill>
                  <a:schemeClr val="accent1">
                    <a:lumMod val="50000"/>
                  </a:schemeClr>
                </a:solidFill>
                <a:latin typeface="Century Gothic" panose="020B0502020202020204" pitchFamily="34" charset="0"/>
                <a:cs typeface="Arial"/>
                <a:sym typeface="Arial"/>
              </a:rPr>
              <a:t>st</a:t>
            </a:r>
            <a:endParaRPr lang="en-GB" sz="2400" kern="0" dirty="0">
              <a:solidFill>
                <a:schemeClr val="accent1">
                  <a:lumMod val="50000"/>
                </a:schemeClr>
              </a:solidFill>
              <a:latin typeface="Century Gothic" panose="020B0502020202020204" pitchFamily="34" charset="0"/>
              <a:cs typeface="Arial"/>
              <a:sym typeface="Arial"/>
            </a:endParaRPr>
          </a:p>
        </p:txBody>
      </p:sp>
      <p:sp>
        <p:nvSpPr>
          <p:cNvPr id="7" name="TextBox 6"/>
          <p:cNvSpPr txBox="1"/>
          <p:nvPr/>
        </p:nvSpPr>
        <p:spPr>
          <a:xfrm>
            <a:off x="355173" y="3122014"/>
            <a:ext cx="11481654" cy="523220"/>
          </a:xfrm>
          <a:prstGeom prst="rect">
            <a:avLst/>
          </a:prstGeom>
          <a:noFill/>
        </p:spPr>
        <p:txBody>
          <a:bodyPr wrap="square" rtlCol="0">
            <a:spAutoFit/>
          </a:bodyPr>
          <a:lstStyle/>
          <a:p>
            <a:pPr>
              <a:buClr>
                <a:srgbClr val="000000"/>
              </a:buClr>
              <a:buFont typeface="Arial"/>
              <a:buNone/>
            </a:pPr>
            <a:r>
              <a:rPr lang="en-GB" sz="2800" kern="0" dirty="0">
                <a:solidFill>
                  <a:schemeClr val="accent1">
                    <a:lumMod val="50000"/>
                  </a:schemeClr>
                </a:solidFill>
                <a:latin typeface="Century Gothic" panose="020B0502020202020204" pitchFamily="34" charset="0"/>
                <a:cs typeface="Arial"/>
                <a:sym typeface="Arial"/>
              </a:rPr>
              <a:t>The letter </a:t>
            </a:r>
            <a:r>
              <a:rPr lang="en-GB" sz="2800" b="1" kern="0" dirty="0">
                <a:solidFill>
                  <a:schemeClr val="accent1">
                    <a:lumMod val="50000"/>
                  </a:schemeClr>
                </a:solidFill>
                <a:latin typeface="Century Gothic" panose="020B0502020202020204" pitchFamily="34" charset="0"/>
                <a:cs typeface="Arial"/>
                <a:sym typeface="Arial"/>
              </a:rPr>
              <a:t>c</a:t>
            </a:r>
            <a:r>
              <a:rPr lang="en-GB" sz="2800" kern="0" dirty="0">
                <a:solidFill>
                  <a:schemeClr val="accent1">
                    <a:lumMod val="50000"/>
                  </a:schemeClr>
                </a:solidFill>
                <a:latin typeface="Century Gothic" panose="020B0502020202020204" pitchFamily="34" charset="0"/>
                <a:cs typeface="Arial"/>
                <a:sym typeface="Arial"/>
              </a:rPr>
              <a:t> is </a:t>
            </a:r>
            <a:r>
              <a:rPr lang="en-GB" sz="2800" b="1" i="1" kern="0" dirty="0">
                <a:solidFill>
                  <a:schemeClr val="accent1">
                    <a:lumMod val="50000"/>
                  </a:schemeClr>
                </a:solidFill>
                <a:latin typeface="Century Gothic" panose="020B0502020202020204" pitchFamily="34" charset="0"/>
                <a:cs typeface="Arial"/>
                <a:sym typeface="Arial"/>
              </a:rPr>
              <a:t>hard</a:t>
            </a:r>
            <a:r>
              <a:rPr lang="en-GB" sz="2800" kern="0" dirty="0">
                <a:solidFill>
                  <a:schemeClr val="accent1">
                    <a:lumMod val="50000"/>
                  </a:schemeClr>
                </a:solidFill>
                <a:latin typeface="Century Gothic" panose="020B0502020202020204" pitchFamily="34" charset="0"/>
                <a:cs typeface="Arial"/>
                <a:sym typeface="Arial"/>
              </a:rPr>
              <a:t> (sounds like </a:t>
            </a:r>
            <a:r>
              <a:rPr lang="en-GB" sz="2800" b="1" kern="0" dirty="0">
                <a:solidFill>
                  <a:schemeClr val="accent1">
                    <a:lumMod val="50000"/>
                  </a:schemeClr>
                </a:solidFill>
                <a:latin typeface="Century Gothic" panose="020B0502020202020204" pitchFamily="34" charset="0"/>
                <a:cs typeface="Arial"/>
                <a:sym typeface="Arial"/>
              </a:rPr>
              <a:t>k</a:t>
            </a:r>
            <a:r>
              <a:rPr lang="en-GB" sz="2800" kern="0" dirty="0">
                <a:solidFill>
                  <a:schemeClr val="accent1">
                    <a:lumMod val="50000"/>
                  </a:schemeClr>
                </a:solidFill>
                <a:latin typeface="Century Gothic" panose="020B0502020202020204" pitchFamily="34" charset="0"/>
                <a:cs typeface="Arial"/>
                <a:sym typeface="Arial"/>
              </a:rPr>
              <a:t>) before </a:t>
            </a:r>
            <a:r>
              <a:rPr lang="en-GB" sz="2800" b="1" kern="0" dirty="0">
                <a:solidFill>
                  <a:schemeClr val="accent1">
                    <a:lumMod val="50000"/>
                  </a:schemeClr>
                </a:solidFill>
                <a:latin typeface="Century Gothic" panose="020B0502020202020204" pitchFamily="34" charset="0"/>
                <a:cs typeface="Arial"/>
                <a:sym typeface="Arial"/>
              </a:rPr>
              <a:t>a, o </a:t>
            </a:r>
            <a:r>
              <a:rPr lang="en-GB" sz="2800" kern="0" dirty="0">
                <a:solidFill>
                  <a:schemeClr val="accent1">
                    <a:lumMod val="50000"/>
                  </a:schemeClr>
                </a:solidFill>
                <a:latin typeface="Century Gothic" panose="020B0502020202020204" pitchFamily="34" charset="0"/>
                <a:cs typeface="Arial"/>
                <a:sym typeface="Arial"/>
              </a:rPr>
              <a:t>or</a:t>
            </a:r>
            <a:r>
              <a:rPr lang="en-GB" sz="2800" b="1" kern="0" dirty="0">
                <a:solidFill>
                  <a:schemeClr val="accent1">
                    <a:lumMod val="50000"/>
                  </a:schemeClr>
                </a:solidFill>
                <a:latin typeface="Century Gothic" panose="020B0502020202020204" pitchFamily="34" charset="0"/>
                <a:cs typeface="Arial"/>
                <a:sym typeface="Arial"/>
              </a:rPr>
              <a:t> u</a:t>
            </a:r>
            <a:r>
              <a:rPr lang="en-GB" sz="2800" kern="0" dirty="0">
                <a:solidFill>
                  <a:schemeClr val="accent1">
                    <a:lumMod val="50000"/>
                  </a:schemeClr>
                </a:solidFill>
                <a:latin typeface="Century Gothic" panose="020B0502020202020204" pitchFamily="34" charset="0"/>
                <a:cs typeface="Arial"/>
                <a:sym typeface="Arial"/>
              </a:rPr>
              <a:t>:</a:t>
            </a:r>
          </a:p>
        </p:txBody>
      </p:sp>
      <p:sp>
        <p:nvSpPr>
          <p:cNvPr id="9" name="TextBox 8"/>
          <p:cNvSpPr txBox="1"/>
          <p:nvPr/>
        </p:nvSpPr>
        <p:spPr>
          <a:xfrm>
            <a:off x="355173" y="3802979"/>
            <a:ext cx="10216444" cy="892552"/>
          </a:xfrm>
          <a:prstGeom prst="rect">
            <a:avLst/>
          </a:prstGeom>
          <a:noFill/>
        </p:spPr>
        <p:txBody>
          <a:bodyPr wrap="square" rtlCol="0">
            <a:spAutoFit/>
          </a:bodyPr>
          <a:lstStyle/>
          <a:p>
            <a:pPr algn="ctr">
              <a:buClr>
                <a:srgbClr val="000000"/>
              </a:buClr>
              <a:buFont typeface="Arial"/>
              <a:buNone/>
            </a:pPr>
            <a:r>
              <a:rPr lang="en-GB" sz="2800" b="1" kern="0" dirty="0" err="1">
                <a:solidFill>
                  <a:srgbClr val="ED7D31"/>
                </a:solidFill>
                <a:latin typeface="Century Gothic" panose="020B0502020202020204" pitchFamily="34" charset="0"/>
                <a:cs typeface="Arial"/>
                <a:sym typeface="Arial"/>
              </a:rPr>
              <a:t>c</a:t>
            </a:r>
            <a:r>
              <a:rPr lang="en-GB" sz="2800" b="1" kern="0" dirty="0" err="1">
                <a:solidFill>
                  <a:schemeClr val="accent1">
                    <a:lumMod val="50000"/>
                  </a:schemeClr>
                </a:solidFill>
                <a:latin typeface="Century Gothic" panose="020B0502020202020204" pitchFamily="34" charset="0"/>
                <a:cs typeface="Arial"/>
                <a:sym typeface="Arial"/>
              </a:rPr>
              <a:t>a</a:t>
            </a:r>
            <a:r>
              <a:rPr lang="en-GB" sz="2800" kern="0" dirty="0" err="1">
                <a:solidFill>
                  <a:schemeClr val="accent1">
                    <a:lumMod val="50000"/>
                  </a:schemeClr>
                </a:solidFill>
                <a:latin typeface="Century Gothic" panose="020B0502020202020204" pitchFamily="34" charset="0"/>
                <a:cs typeface="Arial"/>
                <a:sym typeface="Arial"/>
              </a:rPr>
              <a:t>lme</a:t>
            </a:r>
            <a:r>
              <a:rPr lang="en-GB" sz="2400" kern="0" dirty="0">
                <a:solidFill>
                  <a:srgbClr val="002060"/>
                </a:solidFill>
                <a:latin typeface="Century Gothic" panose="020B0502020202020204" pitchFamily="34" charset="0"/>
                <a:cs typeface="Arial"/>
                <a:sym typeface="Arial"/>
              </a:rPr>
              <a:t>		</a:t>
            </a:r>
            <a:r>
              <a:rPr lang="en-GB" sz="2800" b="1" kern="0" dirty="0">
                <a:solidFill>
                  <a:srgbClr val="ED7D31"/>
                </a:solidFill>
                <a:latin typeface="Century Gothic" panose="020B0502020202020204" pitchFamily="34" charset="0"/>
                <a:cs typeface="Arial"/>
                <a:sym typeface="Arial"/>
              </a:rPr>
              <a:t>c</a:t>
            </a:r>
            <a:r>
              <a:rPr lang="en-GB" sz="2800" b="1" kern="0" dirty="0">
                <a:solidFill>
                  <a:schemeClr val="accent1">
                    <a:lumMod val="50000"/>
                  </a:schemeClr>
                </a:solidFill>
                <a:latin typeface="Century Gothic" panose="020B0502020202020204" pitchFamily="34" charset="0"/>
                <a:cs typeface="Arial"/>
                <a:sym typeface="Arial"/>
              </a:rPr>
              <a:t>o</a:t>
            </a:r>
            <a:r>
              <a:rPr lang="en-GB" sz="2800" kern="0" dirty="0">
                <a:solidFill>
                  <a:schemeClr val="accent1">
                    <a:lumMod val="50000"/>
                  </a:schemeClr>
                </a:solidFill>
                <a:latin typeface="Century Gothic" panose="020B0502020202020204" pitchFamily="34" charset="0"/>
                <a:cs typeface="Arial"/>
                <a:sym typeface="Arial"/>
              </a:rPr>
              <a:t>ntent</a:t>
            </a:r>
            <a:r>
              <a:rPr lang="en-GB" sz="2800" kern="0" dirty="0">
                <a:solidFill>
                  <a:srgbClr val="002060"/>
                </a:solidFill>
                <a:latin typeface="Century Gothic" panose="020B0502020202020204" pitchFamily="34" charset="0"/>
                <a:cs typeface="Arial"/>
                <a:sym typeface="Arial"/>
              </a:rPr>
              <a:t>		</a:t>
            </a:r>
            <a:r>
              <a:rPr lang="en-GB" sz="2800" b="1" kern="0" dirty="0">
                <a:solidFill>
                  <a:srgbClr val="ED7D31"/>
                </a:solidFill>
                <a:latin typeface="Century Gothic" panose="020B0502020202020204" pitchFamily="34" charset="0"/>
                <a:cs typeface="Arial"/>
                <a:sym typeface="Arial"/>
              </a:rPr>
              <a:t>c</a:t>
            </a:r>
            <a:r>
              <a:rPr lang="en-GB" sz="2800" b="1" kern="0" dirty="0">
                <a:solidFill>
                  <a:schemeClr val="accent1">
                    <a:lumMod val="50000"/>
                  </a:schemeClr>
                </a:solidFill>
                <a:latin typeface="Century Gothic" panose="020B0502020202020204" pitchFamily="34" charset="0"/>
                <a:cs typeface="Arial"/>
                <a:sym typeface="Arial"/>
              </a:rPr>
              <a:t>u</a:t>
            </a:r>
            <a:r>
              <a:rPr lang="en-GB" sz="2800" kern="0" dirty="0">
                <a:solidFill>
                  <a:schemeClr val="accent1">
                    <a:lumMod val="50000"/>
                  </a:schemeClr>
                </a:solidFill>
                <a:latin typeface="Century Gothic" panose="020B0502020202020204" pitchFamily="34" charset="0"/>
                <a:cs typeface="Arial"/>
                <a:sym typeface="Arial"/>
              </a:rPr>
              <a:t>isine</a:t>
            </a:r>
            <a:endParaRPr lang="en-GB" sz="2400" kern="0" dirty="0">
              <a:solidFill>
                <a:schemeClr val="accent1">
                  <a:lumMod val="50000"/>
                </a:schemeClr>
              </a:solidFill>
              <a:latin typeface="Century Gothic" panose="020B0502020202020204" pitchFamily="34" charset="0"/>
              <a:cs typeface="Arial"/>
              <a:sym typeface="Arial"/>
            </a:endParaRPr>
          </a:p>
          <a:p>
            <a:pPr algn="ctr">
              <a:buClr>
                <a:srgbClr val="000000"/>
              </a:buClr>
              <a:buFont typeface="Arial"/>
              <a:buNone/>
            </a:pPr>
            <a:endParaRPr lang="en-GB" sz="2400" kern="0" dirty="0">
              <a:solidFill>
                <a:srgbClr val="002060"/>
              </a:solidFill>
              <a:latin typeface="Century Gothic" panose="020B0502020202020204" pitchFamily="34" charset="0"/>
              <a:cs typeface="Arial"/>
              <a:sym typeface="Arial"/>
            </a:endParaRPr>
          </a:p>
        </p:txBody>
      </p:sp>
      <p:sp>
        <p:nvSpPr>
          <p:cNvPr id="11" name="TextBox 10"/>
          <p:cNvSpPr txBox="1"/>
          <p:nvPr/>
        </p:nvSpPr>
        <p:spPr>
          <a:xfrm>
            <a:off x="355173" y="4776332"/>
            <a:ext cx="11481654" cy="523220"/>
          </a:xfrm>
          <a:prstGeom prst="rect">
            <a:avLst/>
          </a:prstGeom>
          <a:noFill/>
        </p:spPr>
        <p:txBody>
          <a:bodyPr wrap="square" rtlCol="0">
            <a:spAutoFit/>
          </a:bodyPr>
          <a:lstStyle/>
          <a:p>
            <a:pPr>
              <a:buClr>
                <a:srgbClr val="000000"/>
              </a:buClr>
              <a:buFont typeface="Arial"/>
              <a:buNone/>
            </a:pPr>
            <a:r>
              <a:rPr lang="en-GB" sz="2800" kern="0" dirty="0">
                <a:solidFill>
                  <a:schemeClr val="accent1">
                    <a:lumMod val="50000"/>
                  </a:schemeClr>
                </a:solidFill>
                <a:latin typeface="Century Gothic" panose="020B0502020202020204" pitchFamily="34" charset="0"/>
                <a:cs typeface="Arial"/>
                <a:sym typeface="Arial"/>
              </a:rPr>
              <a:t>We sometimes </a:t>
            </a:r>
            <a:r>
              <a:rPr lang="en-GB" sz="2800" b="1" i="1" kern="0" dirty="0">
                <a:solidFill>
                  <a:schemeClr val="accent1">
                    <a:lumMod val="50000"/>
                  </a:schemeClr>
                </a:solidFill>
                <a:latin typeface="Century Gothic" panose="020B0502020202020204" pitchFamily="34" charset="0"/>
                <a:cs typeface="Arial"/>
                <a:sym typeface="Arial"/>
              </a:rPr>
              <a:t>soften</a:t>
            </a:r>
            <a:r>
              <a:rPr lang="en-GB" sz="2800" kern="0" dirty="0">
                <a:solidFill>
                  <a:schemeClr val="accent1">
                    <a:lumMod val="50000"/>
                  </a:schemeClr>
                </a:solidFill>
                <a:latin typeface="Century Gothic" panose="020B0502020202020204" pitchFamily="34" charset="0"/>
                <a:cs typeface="Arial"/>
                <a:sym typeface="Arial"/>
              </a:rPr>
              <a:t> the </a:t>
            </a:r>
            <a:r>
              <a:rPr lang="en-GB" sz="2800" b="1" kern="0" dirty="0">
                <a:solidFill>
                  <a:schemeClr val="accent1">
                    <a:lumMod val="50000"/>
                  </a:schemeClr>
                </a:solidFill>
                <a:latin typeface="Century Gothic" panose="020B0502020202020204" pitchFamily="34" charset="0"/>
                <a:cs typeface="Arial"/>
                <a:sym typeface="Arial"/>
              </a:rPr>
              <a:t>c</a:t>
            </a:r>
            <a:r>
              <a:rPr lang="en-GB" sz="2800" kern="0" dirty="0">
                <a:solidFill>
                  <a:schemeClr val="accent1">
                    <a:lumMod val="50000"/>
                  </a:schemeClr>
                </a:solidFill>
                <a:latin typeface="Century Gothic" panose="020B0502020202020204" pitchFamily="34" charset="0"/>
                <a:cs typeface="Arial"/>
                <a:sym typeface="Arial"/>
              </a:rPr>
              <a:t> before </a:t>
            </a:r>
            <a:r>
              <a:rPr lang="en-GB" sz="2800" b="1" kern="0" dirty="0">
                <a:solidFill>
                  <a:schemeClr val="accent1">
                    <a:lumMod val="50000"/>
                  </a:schemeClr>
                </a:solidFill>
                <a:latin typeface="Century Gothic" panose="020B0502020202020204" pitchFamily="34" charset="0"/>
                <a:cs typeface="Arial"/>
                <a:sym typeface="Arial"/>
              </a:rPr>
              <a:t>a, o </a:t>
            </a:r>
            <a:r>
              <a:rPr lang="en-GB" sz="2800" kern="0" dirty="0">
                <a:solidFill>
                  <a:schemeClr val="accent1">
                    <a:lumMod val="50000"/>
                  </a:schemeClr>
                </a:solidFill>
                <a:latin typeface="Century Gothic" panose="020B0502020202020204" pitchFamily="34" charset="0"/>
                <a:cs typeface="Arial"/>
                <a:sym typeface="Arial"/>
              </a:rPr>
              <a:t>or</a:t>
            </a:r>
            <a:r>
              <a:rPr lang="en-GB" sz="2800" b="1" kern="0" dirty="0">
                <a:solidFill>
                  <a:schemeClr val="accent1">
                    <a:lumMod val="50000"/>
                  </a:schemeClr>
                </a:solidFill>
                <a:latin typeface="Century Gothic" panose="020B0502020202020204" pitchFamily="34" charset="0"/>
                <a:cs typeface="Arial"/>
                <a:sym typeface="Arial"/>
              </a:rPr>
              <a:t> u </a:t>
            </a:r>
            <a:r>
              <a:rPr lang="en-GB" sz="2800" kern="0" dirty="0">
                <a:solidFill>
                  <a:schemeClr val="accent1">
                    <a:lumMod val="50000"/>
                  </a:schemeClr>
                </a:solidFill>
                <a:latin typeface="Century Gothic" panose="020B0502020202020204" pitchFamily="34" charset="0"/>
                <a:cs typeface="Arial"/>
                <a:sym typeface="Arial"/>
              </a:rPr>
              <a:t>with a </a:t>
            </a:r>
            <a:r>
              <a:rPr lang="en-GB" sz="2800" b="1" kern="0" dirty="0">
                <a:solidFill>
                  <a:schemeClr val="accent1">
                    <a:lumMod val="50000"/>
                  </a:schemeClr>
                </a:solidFill>
                <a:latin typeface="Century Gothic" panose="020B0502020202020204" pitchFamily="34" charset="0"/>
                <a:cs typeface="Arial"/>
                <a:sym typeface="Arial"/>
              </a:rPr>
              <a:t>cedilla</a:t>
            </a:r>
            <a:r>
              <a:rPr lang="en-GB" sz="2800" kern="0" dirty="0">
                <a:solidFill>
                  <a:schemeClr val="accent1">
                    <a:lumMod val="50000"/>
                  </a:schemeClr>
                </a:solidFill>
                <a:latin typeface="Century Gothic" panose="020B0502020202020204" pitchFamily="34" charset="0"/>
                <a:cs typeface="Arial"/>
                <a:sym typeface="Arial"/>
              </a:rPr>
              <a:t> (</a:t>
            </a:r>
            <a:r>
              <a:rPr lang="en-GB" sz="2800" b="1" kern="0" dirty="0">
                <a:solidFill>
                  <a:schemeClr val="accent1">
                    <a:lumMod val="50000"/>
                  </a:schemeClr>
                </a:solidFill>
                <a:latin typeface="Century Gothic" panose="020B0502020202020204" pitchFamily="34" charset="0"/>
                <a:cs typeface="Calibri" panose="020F0502020204030204" pitchFamily="34" charset="0"/>
                <a:sym typeface="Arial"/>
              </a:rPr>
              <a:t>ç</a:t>
            </a:r>
            <a:r>
              <a:rPr lang="en-GB" sz="2800" kern="0" dirty="0">
                <a:solidFill>
                  <a:schemeClr val="accent1">
                    <a:lumMod val="50000"/>
                  </a:schemeClr>
                </a:solidFill>
                <a:latin typeface="Century Gothic" panose="020B0502020202020204" pitchFamily="34" charset="0"/>
                <a:cs typeface="Calibri" panose="020F0502020204030204" pitchFamily="34" charset="0"/>
                <a:sym typeface="Arial"/>
              </a:rPr>
              <a:t>)</a:t>
            </a:r>
            <a:r>
              <a:rPr lang="en-GB" sz="2800" kern="0" dirty="0">
                <a:solidFill>
                  <a:schemeClr val="accent1">
                    <a:lumMod val="50000"/>
                  </a:schemeClr>
                </a:solidFill>
                <a:latin typeface="Century Gothic" panose="020B0502020202020204" pitchFamily="34" charset="0"/>
                <a:cs typeface="Arial"/>
                <a:sym typeface="Arial"/>
              </a:rPr>
              <a:t>:</a:t>
            </a:r>
          </a:p>
        </p:txBody>
      </p:sp>
      <p:sp>
        <p:nvSpPr>
          <p:cNvPr id="12" name="TextBox 11"/>
          <p:cNvSpPr txBox="1"/>
          <p:nvPr/>
        </p:nvSpPr>
        <p:spPr>
          <a:xfrm>
            <a:off x="987778" y="5394781"/>
            <a:ext cx="10216444" cy="892552"/>
          </a:xfrm>
          <a:prstGeom prst="rect">
            <a:avLst/>
          </a:prstGeom>
          <a:noFill/>
        </p:spPr>
        <p:txBody>
          <a:bodyPr wrap="square" rtlCol="0">
            <a:spAutoFit/>
          </a:bodyPr>
          <a:lstStyle/>
          <a:p>
            <a:pPr algn="ctr">
              <a:buClr>
                <a:srgbClr val="000000"/>
              </a:buClr>
              <a:buFont typeface="Arial"/>
              <a:buNone/>
            </a:pPr>
            <a:r>
              <a:rPr lang="en-GB" sz="2800" kern="0" dirty="0">
                <a:solidFill>
                  <a:schemeClr val="accent1">
                    <a:lumMod val="50000"/>
                  </a:schemeClr>
                </a:solidFill>
                <a:latin typeface="Century Gothic" panose="020B0502020202020204" pitchFamily="34" charset="0"/>
                <a:cs typeface="Arial"/>
                <a:sym typeface="Arial"/>
              </a:rPr>
              <a:t>le </a:t>
            </a:r>
            <a:r>
              <a:rPr lang="en-GB" sz="2800" kern="0" dirty="0" err="1">
                <a:solidFill>
                  <a:schemeClr val="accent1">
                    <a:lumMod val="50000"/>
                  </a:schemeClr>
                </a:solidFill>
                <a:latin typeface="Century Gothic" panose="020B0502020202020204" pitchFamily="34" charset="0"/>
                <a:cs typeface="Arial"/>
                <a:sym typeface="Arial"/>
              </a:rPr>
              <a:t>fran</a:t>
            </a:r>
            <a:r>
              <a:rPr lang="en-GB" sz="2800" b="1" kern="0" dirty="0" err="1">
                <a:solidFill>
                  <a:srgbClr val="ED7D31"/>
                </a:solidFill>
                <a:latin typeface="Century Gothic" panose="020B0502020202020204" pitchFamily="34" charset="0"/>
                <a:cs typeface="Calibri" panose="020F0502020204030204" pitchFamily="34" charset="0"/>
                <a:sym typeface="Arial"/>
              </a:rPr>
              <a:t>ç</a:t>
            </a:r>
            <a:r>
              <a:rPr lang="en-GB" sz="2800" b="1" kern="0" dirty="0" err="1">
                <a:solidFill>
                  <a:schemeClr val="accent1">
                    <a:lumMod val="50000"/>
                  </a:schemeClr>
                </a:solidFill>
                <a:latin typeface="Century Gothic" panose="020B0502020202020204" pitchFamily="34" charset="0"/>
                <a:cs typeface="Arial"/>
                <a:sym typeface="Arial"/>
              </a:rPr>
              <a:t>a</a:t>
            </a:r>
            <a:r>
              <a:rPr lang="en-GB" sz="2800" kern="0" dirty="0" err="1">
                <a:solidFill>
                  <a:schemeClr val="accent1">
                    <a:lumMod val="50000"/>
                  </a:schemeClr>
                </a:solidFill>
                <a:latin typeface="Century Gothic" panose="020B0502020202020204" pitchFamily="34" charset="0"/>
                <a:cs typeface="Arial"/>
                <a:sym typeface="Arial"/>
              </a:rPr>
              <a:t>is</a:t>
            </a:r>
            <a:r>
              <a:rPr lang="en-GB" sz="2400" kern="0" dirty="0">
                <a:solidFill>
                  <a:srgbClr val="002060"/>
                </a:solidFill>
                <a:latin typeface="Century Gothic" panose="020B0502020202020204" pitchFamily="34" charset="0"/>
                <a:cs typeface="Arial"/>
                <a:sym typeface="Arial"/>
              </a:rPr>
              <a:t>		</a:t>
            </a:r>
            <a:r>
              <a:rPr lang="en-GB" sz="2400" kern="0" dirty="0">
                <a:solidFill>
                  <a:schemeClr val="accent1">
                    <a:lumMod val="50000"/>
                  </a:schemeClr>
                </a:solidFill>
                <a:latin typeface="Century Gothic" panose="020B0502020202020204" pitchFamily="34" charset="0"/>
                <a:cs typeface="Arial"/>
                <a:sym typeface="Arial"/>
              </a:rPr>
              <a:t>le </a:t>
            </a:r>
            <a:r>
              <a:rPr lang="en-GB" sz="2800" kern="0" dirty="0">
                <a:solidFill>
                  <a:schemeClr val="accent1">
                    <a:lumMod val="50000"/>
                  </a:schemeClr>
                </a:solidFill>
                <a:latin typeface="Century Gothic" panose="020B0502020202020204" pitchFamily="34" charset="0"/>
                <a:cs typeface="Arial"/>
                <a:sym typeface="Arial"/>
              </a:rPr>
              <a:t>gar</a:t>
            </a:r>
            <a:r>
              <a:rPr lang="en-GB" sz="2800" b="1" kern="0" dirty="0">
                <a:solidFill>
                  <a:srgbClr val="ED7D31"/>
                </a:solidFill>
                <a:latin typeface="Century Gothic" panose="020B0502020202020204" pitchFamily="34" charset="0"/>
                <a:cs typeface="Calibri" panose="020F0502020204030204" pitchFamily="34" charset="0"/>
                <a:sym typeface="Arial"/>
              </a:rPr>
              <a:t>ç</a:t>
            </a:r>
            <a:r>
              <a:rPr lang="en-GB" sz="2800" b="1" kern="0" dirty="0">
                <a:solidFill>
                  <a:schemeClr val="accent1">
                    <a:lumMod val="50000"/>
                  </a:schemeClr>
                </a:solidFill>
                <a:latin typeface="Century Gothic" panose="020B0502020202020204" pitchFamily="34" charset="0"/>
                <a:cs typeface="Arial"/>
                <a:sym typeface="Arial"/>
              </a:rPr>
              <a:t>o</a:t>
            </a:r>
            <a:r>
              <a:rPr lang="en-GB" sz="2800" kern="0" dirty="0">
                <a:solidFill>
                  <a:schemeClr val="accent1">
                    <a:lumMod val="50000"/>
                  </a:schemeClr>
                </a:solidFill>
                <a:latin typeface="Century Gothic" panose="020B0502020202020204" pitchFamily="34" charset="0"/>
                <a:cs typeface="Arial"/>
                <a:sym typeface="Arial"/>
              </a:rPr>
              <a:t>n</a:t>
            </a:r>
            <a:r>
              <a:rPr lang="en-GB" sz="2800" kern="0" dirty="0">
                <a:solidFill>
                  <a:srgbClr val="002060"/>
                </a:solidFill>
                <a:latin typeface="Century Gothic" panose="020B0502020202020204" pitchFamily="34" charset="0"/>
                <a:cs typeface="Arial"/>
                <a:sym typeface="Arial"/>
              </a:rPr>
              <a:t>		</a:t>
            </a:r>
            <a:r>
              <a:rPr lang="en-GB" sz="2800" kern="0" dirty="0">
                <a:solidFill>
                  <a:schemeClr val="accent1">
                    <a:lumMod val="50000"/>
                  </a:schemeClr>
                </a:solidFill>
                <a:latin typeface="Century Gothic" panose="020B0502020202020204" pitchFamily="34" charset="0"/>
                <a:cs typeface="Arial"/>
                <a:sym typeface="Arial"/>
              </a:rPr>
              <a:t>le </a:t>
            </a:r>
            <a:r>
              <a:rPr lang="en-GB" sz="2800" kern="0" dirty="0" err="1">
                <a:solidFill>
                  <a:schemeClr val="accent1">
                    <a:lumMod val="50000"/>
                  </a:schemeClr>
                </a:solidFill>
                <a:latin typeface="Century Gothic" panose="020B0502020202020204" pitchFamily="34" charset="0"/>
                <a:cs typeface="Arial"/>
                <a:sym typeface="Arial"/>
              </a:rPr>
              <a:t>re</a:t>
            </a:r>
            <a:r>
              <a:rPr lang="en-GB" sz="2800" b="1" kern="0" dirty="0" err="1">
                <a:solidFill>
                  <a:srgbClr val="ED7D31"/>
                </a:solidFill>
                <a:latin typeface="Century Gothic" panose="020B0502020202020204" pitchFamily="34" charset="0"/>
                <a:cs typeface="Calibri" panose="020F0502020204030204" pitchFamily="34" charset="0"/>
                <a:sym typeface="Arial"/>
              </a:rPr>
              <a:t>ç</a:t>
            </a:r>
            <a:r>
              <a:rPr lang="en-GB" sz="2800" b="1" kern="0" dirty="0" err="1">
                <a:solidFill>
                  <a:schemeClr val="accent1">
                    <a:lumMod val="50000"/>
                  </a:schemeClr>
                </a:solidFill>
                <a:latin typeface="Century Gothic" panose="020B0502020202020204" pitchFamily="34" charset="0"/>
                <a:cs typeface="Arial"/>
                <a:sym typeface="Arial"/>
              </a:rPr>
              <a:t>u</a:t>
            </a:r>
            <a:r>
              <a:rPr lang="en-GB" sz="2800" kern="0" dirty="0">
                <a:solidFill>
                  <a:schemeClr val="accent1">
                    <a:lumMod val="50000"/>
                  </a:schemeClr>
                </a:solidFill>
                <a:latin typeface="Century Gothic" panose="020B0502020202020204" pitchFamily="34" charset="0"/>
                <a:cs typeface="Arial"/>
                <a:sym typeface="Arial"/>
              </a:rPr>
              <a:t> (receipt)</a:t>
            </a:r>
            <a:endParaRPr lang="en-GB" sz="2400" kern="0" dirty="0">
              <a:solidFill>
                <a:schemeClr val="accent1">
                  <a:lumMod val="50000"/>
                </a:schemeClr>
              </a:solidFill>
              <a:latin typeface="Century Gothic" panose="020B0502020202020204" pitchFamily="34" charset="0"/>
              <a:cs typeface="Arial"/>
              <a:sym typeface="Arial"/>
            </a:endParaRPr>
          </a:p>
          <a:p>
            <a:pPr algn="ctr">
              <a:buClr>
                <a:srgbClr val="000000"/>
              </a:buClr>
              <a:buFont typeface="Arial"/>
              <a:buNone/>
            </a:pPr>
            <a:endParaRPr lang="en-GB" sz="2400" kern="0" dirty="0">
              <a:solidFill>
                <a:srgbClr val="002060"/>
              </a:solidFill>
              <a:latin typeface="Century Gothic" panose="020B0502020202020204" pitchFamily="34" charset="0"/>
              <a:cs typeface="Arial"/>
              <a:sym typeface="Arial"/>
            </a:endParaRPr>
          </a:p>
        </p:txBody>
      </p:sp>
      <p:sp>
        <p:nvSpPr>
          <p:cNvPr id="13" name="Title 3"/>
          <p:cNvSpPr txBox="1">
            <a:spLocks noGrp="1"/>
          </p:cNvSpPr>
          <p:nvPr>
            <p:ph type="title"/>
          </p:nvPr>
        </p:nvSpPr>
        <p:spPr>
          <a:xfrm>
            <a:off x="0" y="319088"/>
            <a:ext cx="5265738" cy="7080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Soft or hard [c/ç]?</a:t>
            </a:r>
          </a:p>
        </p:txBody>
      </p:sp>
    </p:spTree>
    <p:extLst>
      <p:ext uri="{BB962C8B-B14F-4D97-AF65-F5344CB8AC3E}">
        <p14:creationId xmlns:p14="http://schemas.microsoft.com/office/powerpoint/2010/main" val="3450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extLst>
              <p:ext uri="{D42A27DB-BD31-4B8C-83A1-F6EECF244321}">
                <p14:modId xmlns:p14="http://schemas.microsoft.com/office/powerpoint/2010/main" val="1429655308"/>
              </p:ext>
            </p:extLst>
          </p:nvPr>
        </p:nvGraphicFramePr>
        <p:xfrm>
          <a:off x="4303747" y="1121958"/>
          <a:ext cx="7606174" cy="5075640"/>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3438891">
                  <a:extLst>
                    <a:ext uri="{9D8B030D-6E8A-4147-A177-3AD203B41FA5}">
                      <a16:colId xmlns:a16="http://schemas.microsoft.com/office/drawing/2014/main" val="1600817978"/>
                    </a:ext>
                  </a:extLst>
                </a:gridCol>
                <a:gridCol w="1665703">
                  <a:extLst>
                    <a:ext uri="{9D8B030D-6E8A-4147-A177-3AD203B41FA5}">
                      <a16:colId xmlns:a16="http://schemas.microsoft.com/office/drawing/2014/main" val="4128092149"/>
                    </a:ext>
                  </a:extLst>
                </a:gridCol>
                <a:gridCol w="1665703">
                  <a:extLst>
                    <a:ext uri="{9D8B030D-6E8A-4147-A177-3AD203B41FA5}">
                      <a16:colId xmlns:a16="http://schemas.microsoft.com/office/drawing/2014/main" val="2609792770"/>
                    </a:ext>
                  </a:extLst>
                </a:gridCol>
              </a:tblGrid>
              <a:tr h="563960">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n-lt"/>
                          <a:ea typeface="+mn-ea"/>
                          <a:cs typeface="+mn-cs"/>
                        </a:rPr>
                        <a:t>[ç/c]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[hard c]</a:t>
                      </a:r>
                      <a:endParaRPr lang="en-GB" sz="2400" b="0" dirty="0"/>
                    </a:p>
                  </a:txBody>
                  <a:tcPr anchor="ctr"/>
                </a:tc>
                <a:extLst>
                  <a:ext uri="{0D108BD9-81ED-4DB2-BD59-A6C34878D82A}">
                    <a16:rowId xmlns:a16="http://schemas.microsoft.com/office/drawing/2014/main" val="1153431983"/>
                  </a:ext>
                </a:extLst>
              </a:tr>
              <a:tr h="563960">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gla</a:t>
                      </a:r>
                      <a:r>
                        <a:rPr lang="en-GB" sz="2000" b="1" dirty="0" err="1">
                          <a:solidFill>
                            <a:schemeClr val="accent1">
                              <a:lumMod val="50000"/>
                            </a:schemeClr>
                          </a:solidFill>
                        </a:rPr>
                        <a:t>ç</a:t>
                      </a:r>
                      <a:r>
                        <a:rPr lang="en-GB" sz="2000" dirty="0" err="1">
                          <a:solidFill>
                            <a:schemeClr val="accent1">
                              <a:lumMod val="50000"/>
                            </a:schemeClr>
                          </a:solidFill>
                        </a:rPr>
                        <a:t>on</a:t>
                      </a:r>
                      <a:r>
                        <a:rPr lang="en-GB" sz="2000" dirty="0">
                          <a:solidFill>
                            <a:schemeClr val="accent1">
                              <a:lumMod val="50000"/>
                            </a:schemeClr>
                          </a:solidFill>
                        </a:rPr>
                        <a:t> </a:t>
                      </a:r>
                      <a:endParaRPr lang="en-GB" sz="12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63960">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c</a:t>
                      </a:r>
                      <a:r>
                        <a:rPr lang="en-GB" sz="2000" b="0" dirty="0" err="1">
                          <a:solidFill>
                            <a:schemeClr val="accent1">
                              <a:lumMod val="50000"/>
                            </a:schemeClr>
                          </a:solidFill>
                        </a:rPr>
                        <a:t>ompter</a:t>
                      </a:r>
                      <a:r>
                        <a:rPr lang="en-GB" sz="2000" b="0" dirty="0">
                          <a:solidFill>
                            <a:schemeClr val="accent1">
                              <a:lumMod val="50000"/>
                            </a:schemeClr>
                          </a:solidFill>
                        </a:rPr>
                        <a:t>             [to count]</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63960">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c</a:t>
                      </a:r>
                      <a:r>
                        <a:rPr lang="en-GB" sz="2000" b="0" dirty="0" err="1">
                          <a:solidFill>
                            <a:schemeClr val="accent1">
                              <a:lumMod val="50000"/>
                            </a:schemeClr>
                          </a:solidFill>
                        </a:rPr>
                        <a:t>on</a:t>
                      </a:r>
                      <a:r>
                        <a:rPr lang="en-GB" sz="2000" b="1" dirty="0" err="1">
                          <a:solidFill>
                            <a:schemeClr val="accent1">
                              <a:lumMod val="50000"/>
                            </a:schemeClr>
                          </a:solidFill>
                        </a:rPr>
                        <a:t>c</a:t>
                      </a:r>
                      <a:r>
                        <a:rPr lang="en-GB" sz="2000" b="0" dirty="0" err="1">
                          <a:solidFill>
                            <a:schemeClr val="accent1">
                              <a:lumMod val="50000"/>
                            </a:schemeClr>
                          </a:solidFill>
                        </a:rPr>
                        <a:t>ombre</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63960">
                <a:tc>
                  <a:txBody>
                    <a:bodyPr/>
                    <a:lstStyle/>
                    <a:p>
                      <a:pPr algn="ctr"/>
                      <a:r>
                        <a:rPr lang="en-GB" sz="2000" dirty="0">
                          <a:solidFill>
                            <a:schemeClr val="accent1">
                              <a:lumMod val="50000"/>
                            </a:schemeClr>
                          </a:solidFill>
                        </a:rPr>
                        <a:t>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c</a:t>
                      </a:r>
                      <a:r>
                        <a:rPr lang="en-GB" sz="2000" b="0" dirty="0" err="1">
                          <a:solidFill>
                            <a:schemeClr val="accent1">
                              <a:lumMod val="50000"/>
                            </a:schemeClr>
                          </a:solidFill>
                        </a:rPr>
                        <a:t>ible</a:t>
                      </a:r>
                      <a:r>
                        <a:rPr lang="en-GB" sz="2000" b="0" dirty="0">
                          <a:solidFill>
                            <a:schemeClr val="accent1">
                              <a:lumMod val="50000"/>
                            </a:schemeClr>
                          </a:solidFill>
                        </a:rPr>
                        <a:t>                  [aim]</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63960">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Fran</a:t>
                      </a:r>
                      <a:r>
                        <a:rPr lang="en-GB" sz="2000" b="1" dirty="0">
                          <a:solidFill>
                            <a:schemeClr val="accent1">
                              <a:lumMod val="50000"/>
                            </a:schemeClr>
                          </a:solidFill>
                        </a:rPr>
                        <a:t>c</a:t>
                      </a:r>
                      <a:r>
                        <a:rPr lang="en-GB" sz="2000" b="0" dirty="0">
                          <a:solidFill>
                            <a:schemeClr val="accent1">
                              <a:lumMod val="50000"/>
                            </a:schemeClr>
                          </a:solidFill>
                        </a:rPr>
                        <a:t>o-                 [French-]</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6396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cs typeface="Calibri" panose="020F0502020204030204" pitchFamily="34" charset="0"/>
                        </a:rPr>
                        <a:t>tron</a:t>
                      </a:r>
                      <a:r>
                        <a:rPr lang="en-GB" sz="2000" b="1" dirty="0" err="1">
                          <a:solidFill>
                            <a:srgbClr val="115076"/>
                          </a:solidFill>
                          <a:cs typeface="Calibri" panose="020F0502020204030204" pitchFamily="34" charset="0"/>
                        </a:rPr>
                        <a:t>ç</a:t>
                      </a:r>
                      <a:r>
                        <a:rPr lang="en-GB" sz="2000" dirty="0" err="1">
                          <a:solidFill>
                            <a:srgbClr val="115076"/>
                          </a:solidFill>
                          <a:cs typeface="Calibri" panose="020F0502020204030204" pitchFamily="34" charset="0"/>
                        </a:rPr>
                        <a:t>on</a:t>
                      </a:r>
                      <a:r>
                        <a:rPr lang="en-GB" sz="2000" dirty="0">
                          <a:solidFill>
                            <a:srgbClr val="115076"/>
                          </a:solidFill>
                          <a:cs typeface="Calibri" panose="020F0502020204030204" pitchFamily="34" charset="0"/>
                        </a:rPr>
                        <a:t>                 [section]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563960">
                <a:tc>
                  <a:txBody>
                    <a:bodyPr/>
                    <a:lstStyle/>
                    <a:p>
                      <a:pPr algn="ctr"/>
                      <a:r>
                        <a:rPr lang="en-GB" sz="2000" dirty="0">
                          <a:solidFill>
                            <a:schemeClr val="accent1">
                              <a:lumMod val="50000"/>
                            </a:schemeClr>
                          </a:solidFill>
                        </a:rPr>
                        <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c</a:t>
                      </a:r>
                      <a:r>
                        <a:rPr lang="en-GB" sz="2000" b="0" dirty="0" err="1">
                          <a:solidFill>
                            <a:schemeClr val="accent1">
                              <a:lumMod val="50000"/>
                            </a:schemeClr>
                          </a:solidFill>
                        </a:rPr>
                        <a:t>abane</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563960">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cs typeface="Calibri" panose="020F0502020204030204" pitchFamily="34" charset="0"/>
                        </a:rPr>
                        <a:t>mer</a:t>
                      </a:r>
                      <a:r>
                        <a:rPr lang="en-GB" sz="2000" b="1" dirty="0">
                          <a:solidFill>
                            <a:srgbClr val="115076"/>
                          </a:solidFill>
                          <a:cs typeface="Calibri" panose="020F0502020204030204" pitchFamily="34" charset="0"/>
                        </a:rPr>
                        <a:t>c</a:t>
                      </a:r>
                      <a:r>
                        <a:rPr lang="en-GB" sz="2000" dirty="0">
                          <a:solidFill>
                            <a:srgbClr val="115076"/>
                          </a:solidFill>
                          <a:cs typeface="Calibri" panose="020F0502020204030204" pitchFamily="34" charset="0"/>
                        </a:rPr>
                        <a:t>i</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31" name="Action Button: Custom 16">
            <a:hlinkClick r:id="" action="ppaction://noaction" highlightClick="1">
              <a:snd r:embed="rId3" name="glaçon.wav"/>
            </a:hlinkClick>
            <a:extLst>
              <a:ext uri="{FF2B5EF4-FFF2-40B4-BE49-F238E27FC236}">
                <a16:creationId xmlns:a16="http://schemas.microsoft.com/office/drawing/2014/main" id="{CEB3128E-7BF2-4A65-B88B-60C148FACDCF}"/>
              </a:ext>
            </a:extLst>
          </p:cNvPr>
          <p:cNvSpPr/>
          <p:nvPr/>
        </p:nvSpPr>
        <p:spPr>
          <a:xfrm>
            <a:off x="4522118" y="17461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34" name="Action Button: Custom 16">
            <a:hlinkClick r:id="" action="ppaction://noaction" highlightClick="1">
              <a:snd r:embed="rId4" name="compter.wav"/>
            </a:hlinkClick>
            <a:extLst>
              <a:ext uri="{FF2B5EF4-FFF2-40B4-BE49-F238E27FC236}">
                <a16:creationId xmlns:a16="http://schemas.microsoft.com/office/drawing/2014/main" id="{DB48506B-B3DB-4D58-8767-CFD8B059C065}"/>
              </a:ext>
            </a:extLst>
          </p:cNvPr>
          <p:cNvSpPr/>
          <p:nvPr/>
        </p:nvSpPr>
        <p:spPr>
          <a:xfrm>
            <a:off x="4522118" y="23090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37" name="Action Button: Custom 16">
            <a:hlinkClick r:id="" action="ppaction://noaction" highlightClick="1">
              <a:snd r:embed="rId5" name="concombre.wav"/>
            </a:hlinkClick>
            <a:extLst>
              <a:ext uri="{FF2B5EF4-FFF2-40B4-BE49-F238E27FC236}">
                <a16:creationId xmlns:a16="http://schemas.microsoft.com/office/drawing/2014/main" id="{8A1DE54B-4809-4B97-93E3-68BD32236018}"/>
              </a:ext>
            </a:extLst>
          </p:cNvPr>
          <p:cNvSpPr/>
          <p:nvPr/>
        </p:nvSpPr>
        <p:spPr>
          <a:xfrm>
            <a:off x="4522118" y="28720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40" name="Action Button: Custom 16">
            <a:hlinkClick r:id="" action="ppaction://noaction" highlightClick="1">
              <a:snd r:embed="rId6" name="cible.wav"/>
            </a:hlinkClick>
            <a:extLst>
              <a:ext uri="{FF2B5EF4-FFF2-40B4-BE49-F238E27FC236}">
                <a16:creationId xmlns:a16="http://schemas.microsoft.com/office/drawing/2014/main" id="{1AA001D9-A76E-4BA3-8BC0-CBABE0E655B2}"/>
              </a:ext>
            </a:extLst>
          </p:cNvPr>
          <p:cNvSpPr/>
          <p:nvPr/>
        </p:nvSpPr>
        <p:spPr>
          <a:xfrm>
            <a:off x="4522118" y="34350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43" name="Action Button: Custom 16">
            <a:hlinkClick r:id="" action="ppaction://noaction" highlightClick="1">
              <a:snd r:embed="rId7" name="Franco-.wav"/>
            </a:hlinkClick>
            <a:extLst>
              <a:ext uri="{FF2B5EF4-FFF2-40B4-BE49-F238E27FC236}">
                <a16:creationId xmlns:a16="http://schemas.microsoft.com/office/drawing/2014/main" id="{308E3B9A-1B71-4AD2-A5C6-94D58343866D}"/>
              </a:ext>
            </a:extLst>
          </p:cNvPr>
          <p:cNvSpPr/>
          <p:nvPr/>
        </p:nvSpPr>
        <p:spPr>
          <a:xfrm>
            <a:off x="4522118" y="3997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6" name="Action Button: Custom 16">
            <a:hlinkClick r:id="" action="ppaction://noaction" highlightClick="1">
              <a:snd r:embed="rId8" name="tronçon.wav"/>
            </a:hlinkClick>
            <a:extLst>
              <a:ext uri="{FF2B5EF4-FFF2-40B4-BE49-F238E27FC236}">
                <a16:creationId xmlns:a16="http://schemas.microsoft.com/office/drawing/2014/main" id="{121EC316-7146-43B5-93A5-2DA8D6511DBF}"/>
              </a:ext>
            </a:extLst>
          </p:cNvPr>
          <p:cNvSpPr/>
          <p:nvPr/>
        </p:nvSpPr>
        <p:spPr>
          <a:xfrm>
            <a:off x="4526912" y="45609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49" name="Action Button: Custom 16">
            <a:hlinkClick r:id="" action="ppaction://noaction" highlightClick="1">
              <a:snd r:embed="rId9" name="cabane.wav"/>
            </a:hlinkClick>
            <a:extLst>
              <a:ext uri="{FF2B5EF4-FFF2-40B4-BE49-F238E27FC236}">
                <a16:creationId xmlns:a16="http://schemas.microsoft.com/office/drawing/2014/main" id="{7BF854E3-63B4-4055-8855-C2F49C26F195}"/>
              </a:ext>
            </a:extLst>
          </p:cNvPr>
          <p:cNvSpPr/>
          <p:nvPr/>
        </p:nvSpPr>
        <p:spPr>
          <a:xfrm>
            <a:off x="4532312" y="51238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52" name="Action Button: Custom 16">
            <a:hlinkClick r:id="" action="ppaction://noaction" highlightClick="1">
              <a:snd r:embed="rId10" name="merci.wav"/>
            </a:hlinkClick>
            <a:extLst>
              <a:ext uri="{FF2B5EF4-FFF2-40B4-BE49-F238E27FC236}">
                <a16:creationId xmlns:a16="http://schemas.microsoft.com/office/drawing/2014/main" id="{69587073-1742-4651-96A6-1BC886786F14}"/>
              </a:ext>
            </a:extLst>
          </p:cNvPr>
          <p:cNvSpPr/>
          <p:nvPr/>
        </p:nvSpPr>
        <p:spPr>
          <a:xfrm>
            <a:off x="4522118" y="56868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Soft or hard [c/ç]?</a:t>
            </a:r>
          </a:p>
        </p:txBody>
      </p:sp>
      <p:sp>
        <p:nvSpPr>
          <p:cNvPr id="2" name="TextBox 1">
            <a:extLst>
              <a:ext uri="{FF2B5EF4-FFF2-40B4-BE49-F238E27FC236}">
                <a16:creationId xmlns:a16="http://schemas.microsoft.com/office/drawing/2014/main" id="{F5AEF9DF-2FD5-1442-9E84-D31130754D83}"/>
              </a:ext>
            </a:extLst>
          </p:cNvPr>
          <p:cNvSpPr txBox="1"/>
          <p:nvPr/>
        </p:nvSpPr>
        <p:spPr>
          <a:xfrm>
            <a:off x="214259" y="1547471"/>
            <a:ext cx="41111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Complète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et dis les mots ! </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9067800" y="249868"/>
            <a:ext cx="28421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3841" y="1793605"/>
            <a:ext cx="413651" cy="430887"/>
          </a:xfrm>
          <a:prstGeom prst="rect">
            <a:avLst/>
          </a:prstGeom>
        </p:spPr>
      </p:pic>
      <p:pic>
        <p:nvPicPr>
          <p:cNvPr id="3" name="Picture 2" descr="Ice Cube Clip Art">
            <a:extLst>
              <a:ext uri="{FF2B5EF4-FFF2-40B4-BE49-F238E27FC236}">
                <a16:creationId xmlns:a16="http://schemas.microsoft.com/office/drawing/2014/main" id="{4AAEF02A-6D01-4A99-8B08-362762E4D3C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27856" y="1764729"/>
            <a:ext cx="716924" cy="427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arget, Arrow, Bulls Eye, Bullseye, Marketing">
            <a:extLst>
              <a:ext uri="{FF2B5EF4-FFF2-40B4-BE49-F238E27FC236}">
                <a16:creationId xmlns:a16="http://schemas.microsoft.com/office/drawing/2014/main" id="{148CE05E-C69B-4902-A3C0-A68A001239E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28048" y="3362491"/>
            <a:ext cx="557571" cy="5410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cumber, Cut, Green, Vegetable">
            <a:extLst>
              <a:ext uri="{FF2B5EF4-FFF2-40B4-BE49-F238E27FC236}">
                <a16:creationId xmlns:a16="http://schemas.microsoft.com/office/drawing/2014/main" id="{02295B89-6142-4E86-AB18-193BC507272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67619" y="2899274"/>
            <a:ext cx="471706" cy="396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green checkmark">
            <a:extLst>
              <a:ext uri="{FF2B5EF4-FFF2-40B4-BE49-F238E27FC236}">
                <a16:creationId xmlns:a16="http://schemas.microsoft.com/office/drawing/2014/main" id="{47F48CC6-2957-4448-B82C-91598C5270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28232" y="2309089"/>
            <a:ext cx="413651" cy="430887"/>
          </a:xfrm>
          <a:prstGeom prst="rect">
            <a:avLst/>
          </a:prstGeom>
        </p:spPr>
      </p:pic>
      <p:pic>
        <p:nvPicPr>
          <p:cNvPr id="58" name="Picture 57" descr="green checkmark">
            <a:extLst>
              <a:ext uri="{FF2B5EF4-FFF2-40B4-BE49-F238E27FC236}">
                <a16:creationId xmlns:a16="http://schemas.microsoft.com/office/drawing/2014/main" id="{DC2DEF87-5C92-4F19-B048-EA4CD299C7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28232" y="2850872"/>
            <a:ext cx="413651" cy="430887"/>
          </a:xfrm>
          <a:prstGeom prst="rect">
            <a:avLst/>
          </a:prstGeom>
        </p:spPr>
      </p:pic>
      <p:pic>
        <p:nvPicPr>
          <p:cNvPr id="59" name="Picture 58" descr="green checkmark">
            <a:extLst>
              <a:ext uri="{FF2B5EF4-FFF2-40B4-BE49-F238E27FC236}">
                <a16:creationId xmlns:a16="http://schemas.microsoft.com/office/drawing/2014/main" id="{AE774336-7433-45A0-B56D-02A2D32A211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3840" y="3429000"/>
            <a:ext cx="413651" cy="430887"/>
          </a:xfrm>
          <a:prstGeom prst="rect">
            <a:avLst/>
          </a:prstGeom>
        </p:spPr>
      </p:pic>
      <p:pic>
        <p:nvPicPr>
          <p:cNvPr id="15" name="Picture 8" descr="Hut, Log, Cabin, Wood, House, Rustic">
            <a:extLst>
              <a:ext uri="{FF2B5EF4-FFF2-40B4-BE49-F238E27FC236}">
                <a16:creationId xmlns:a16="http://schemas.microsoft.com/office/drawing/2014/main" id="{D74F1366-D0D8-48B0-99DB-D9E5D5990EA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866937" y="5074034"/>
            <a:ext cx="581554" cy="49064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green checkmark">
            <a:extLst>
              <a:ext uri="{FF2B5EF4-FFF2-40B4-BE49-F238E27FC236}">
                <a16:creationId xmlns:a16="http://schemas.microsoft.com/office/drawing/2014/main" id="{63B1B4FE-1A31-4C78-A744-8F792CC1726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96828" y="4015081"/>
            <a:ext cx="413651" cy="430887"/>
          </a:xfrm>
          <a:prstGeom prst="rect">
            <a:avLst/>
          </a:prstGeom>
        </p:spPr>
      </p:pic>
      <p:pic>
        <p:nvPicPr>
          <p:cNvPr id="62" name="Picture 61" descr="green checkmark">
            <a:extLst>
              <a:ext uri="{FF2B5EF4-FFF2-40B4-BE49-F238E27FC236}">
                <a16:creationId xmlns:a16="http://schemas.microsoft.com/office/drawing/2014/main" id="{B6EAB269-D566-4BCF-969C-2DD1F2ADA2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0388" y="4575784"/>
            <a:ext cx="413651" cy="430887"/>
          </a:xfrm>
          <a:prstGeom prst="rect">
            <a:avLst/>
          </a:prstGeom>
        </p:spPr>
      </p:pic>
      <p:pic>
        <p:nvPicPr>
          <p:cNvPr id="63" name="Picture 62" descr="green checkmark">
            <a:extLst>
              <a:ext uri="{FF2B5EF4-FFF2-40B4-BE49-F238E27FC236}">
                <a16:creationId xmlns:a16="http://schemas.microsoft.com/office/drawing/2014/main" id="{3C365556-8486-40A9-865A-861055EF61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96827" y="5123894"/>
            <a:ext cx="413651" cy="430887"/>
          </a:xfrm>
          <a:prstGeom prst="rect">
            <a:avLst/>
          </a:prstGeom>
        </p:spPr>
      </p:pic>
      <p:pic>
        <p:nvPicPr>
          <p:cNvPr id="64" name="Picture 63" descr="green checkmark">
            <a:extLst>
              <a:ext uri="{FF2B5EF4-FFF2-40B4-BE49-F238E27FC236}">
                <a16:creationId xmlns:a16="http://schemas.microsoft.com/office/drawing/2014/main" id="{EDFE7BF3-0A5F-4480-A7C2-C76A4B766F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0389" y="5634661"/>
            <a:ext cx="413651" cy="430887"/>
          </a:xfrm>
          <a:prstGeom prst="rect">
            <a:avLst/>
          </a:prstGeom>
        </p:spPr>
      </p:pic>
      <p:sp>
        <p:nvSpPr>
          <p:cNvPr id="65" name="Speech Bubble: Rectangle with Corners Rounded 64">
            <a:extLst>
              <a:ext uri="{FF2B5EF4-FFF2-40B4-BE49-F238E27FC236}">
                <a16:creationId xmlns:a16="http://schemas.microsoft.com/office/drawing/2014/main" id="{094B271F-538C-421D-99CB-4969B736F121}"/>
              </a:ext>
            </a:extLst>
          </p:cNvPr>
          <p:cNvSpPr/>
          <p:nvPr/>
        </p:nvSpPr>
        <p:spPr>
          <a:xfrm>
            <a:off x="282079" y="2224492"/>
            <a:ext cx="3566074" cy="3295402"/>
          </a:xfrm>
          <a:prstGeom prst="wedgeRoundRectCallout">
            <a:avLst>
              <a:gd name="adj1" fmla="val 60172"/>
              <a:gd name="adj2" fmla="val 9877"/>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dirty="0">
                <a:solidFill>
                  <a:schemeClr val="bg1"/>
                </a:solidFill>
                <a:latin typeface="Century Gothic" panose="020B0502020202020204" pitchFamily="34" charset="0"/>
              </a:rPr>
              <a:t>Sometimes, you will see the prefix </a:t>
            </a:r>
            <a:r>
              <a:rPr lang="en-GB" sz="2400" b="1" i="1" dirty="0">
                <a:solidFill>
                  <a:schemeClr val="bg1"/>
                </a:solidFill>
                <a:latin typeface="Century Gothic" panose="020B0502020202020204" pitchFamily="34" charset="0"/>
              </a:rPr>
              <a:t>Franco</a:t>
            </a:r>
            <a:r>
              <a:rPr lang="en-GB" sz="2400" b="1" dirty="0">
                <a:solidFill>
                  <a:schemeClr val="bg1"/>
                </a:solidFill>
                <a:latin typeface="Century Gothic" panose="020B0502020202020204" pitchFamily="34" charset="0"/>
              </a:rPr>
              <a:t>-</a:t>
            </a:r>
            <a:r>
              <a:rPr lang="en-GB" sz="2400" dirty="0">
                <a:solidFill>
                  <a:schemeClr val="bg1"/>
                </a:solidFill>
                <a:latin typeface="Century Gothic" panose="020B0502020202020204" pitchFamily="34" charset="0"/>
              </a:rPr>
              <a:t> used instead of </a:t>
            </a:r>
            <a:r>
              <a:rPr lang="en-GB" sz="2400" b="1" i="1" dirty="0" err="1">
                <a:solidFill>
                  <a:schemeClr val="bg1"/>
                </a:solidFill>
                <a:latin typeface="Century Gothic" panose="020B0502020202020204" pitchFamily="34" charset="0"/>
              </a:rPr>
              <a:t>français</a:t>
            </a:r>
            <a:r>
              <a:rPr lang="en-GB" sz="2400" i="1" dirty="0">
                <a:solidFill>
                  <a:schemeClr val="bg1"/>
                </a:solidFill>
                <a:latin typeface="Century Gothic" panose="020B0502020202020204" pitchFamily="34" charset="0"/>
              </a:rPr>
              <a:t>, </a:t>
            </a:r>
            <a:r>
              <a:rPr lang="en-GB" sz="2400" dirty="0">
                <a:solidFill>
                  <a:schemeClr val="bg1"/>
                </a:solidFill>
                <a:latin typeface="Century Gothic" panose="020B0502020202020204" pitchFamily="34" charset="0"/>
              </a:rPr>
              <a:t>e.g.:</a:t>
            </a:r>
          </a:p>
          <a:p>
            <a:pPr algn="ctr"/>
            <a:endParaRPr lang="en-GB" sz="2400" b="1" dirty="0">
              <a:solidFill>
                <a:schemeClr val="bg1"/>
              </a:solidFill>
              <a:latin typeface="Century Gothic" panose="020B0502020202020204" pitchFamily="34" charset="0"/>
            </a:endParaRPr>
          </a:p>
          <a:p>
            <a:pPr algn="ctr"/>
            <a:r>
              <a:rPr lang="en-GB" sz="2400" b="1" dirty="0">
                <a:solidFill>
                  <a:schemeClr val="bg1"/>
                </a:solidFill>
                <a:latin typeface="Century Gothic" panose="020B0502020202020204" pitchFamily="34" charset="0"/>
              </a:rPr>
              <a:t>Il </a:t>
            </a:r>
            <a:r>
              <a:rPr lang="en-GB" sz="2400" b="1" dirty="0" err="1">
                <a:solidFill>
                  <a:schemeClr val="bg1"/>
                </a:solidFill>
                <a:latin typeface="Century Gothic" panose="020B0502020202020204" pitchFamily="34" charset="0"/>
              </a:rPr>
              <a:t>est</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franco-italien</a:t>
            </a:r>
            <a:endParaRPr lang="en-GB" sz="2400" b="1" dirty="0">
              <a:solidFill>
                <a:schemeClr val="bg1"/>
              </a:solidFill>
              <a:latin typeface="Century Gothic" panose="020B0502020202020204" pitchFamily="34" charset="0"/>
            </a:endParaRPr>
          </a:p>
          <a:p>
            <a:pPr algn="ctr"/>
            <a:r>
              <a:rPr lang="en-GB" sz="2400" dirty="0">
                <a:solidFill>
                  <a:schemeClr val="bg1"/>
                </a:solidFill>
                <a:latin typeface="Century Gothic" panose="020B0502020202020204" pitchFamily="34" charset="0"/>
              </a:rPr>
              <a:t>He is half-French, half-</a:t>
            </a:r>
            <a:r>
              <a:rPr lang="en-GB" sz="2400" dirty="0" err="1">
                <a:solidFill>
                  <a:schemeClr val="bg1"/>
                </a:solidFill>
                <a:latin typeface="Century Gothic" panose="020B0502020202020204" pitchFamily="34" charset="0"/>
              </a:rPr>
              <a:t>Italien</a:t>
            </a:r>
            <a:r>
              <a:rPr lang="en-GB" sz="24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40365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personne</a:t>
            </a:r>
            <a:r>
              <a:rPr lang="en-GB" sz="3600" b="1" dirty="0">
                <a:solidFill>
                  <a:schemeClr val="bg1"/>
                </a:solidFill>
              </a:rPr>
              <a:t> </a:t>
            </a:r>
            <a:r>
              <a:rPr lang="en-GB" sz="3600" b="1" dirty="0" err="1">
                <a:solidFill>
                  <a:schemeClr val="bg1"/>
                </a:solidFill>
              </a:rPr>
              <a:t>est</a:t>
            </a:r>
            <a:r>
              <a:rPr lang="en-GB" sz="3600" b="1" dirty="0">
                <a:solidFill>
                  <a:schemeClr val="bg1"/>
                </a:solidFill>
              </a:rPr>
              <a:t> …</a:t>
            </a:r>
          </a:p>
        </p:txBody>
      </p:sp>
      <p:sp>
        <p:nvSpPr>
          <p:cNvPr id="11" name="Speech Bubble: Rectangle with Corners Rounded 10">
            <a:extLst>
              <a:ext uri="{FF2B5EF4-FFF2-40B4-BE49-F238E27FC236}">
                <a16:creationId xmlns:a16="http://schemas.microsoft.com/office/drawing/2014/main" id="{A6DDF341-8032-4AF3-8620-F67A6C165423}"/>
              </a:ext>
            </a:extLst>
          </p:cNvPr>
          <p:cNvSpPr/>
          <p:nvPr/>
        </p:nvSpPr>
        <p:spPr>
          <a:xfrm>
            <a:off x="1581435" y="1403883"/>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Je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français</a:t>
            </a:r>
            <a:r>
              <a:rPr kumimoji="0" lang="en-GB"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e</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3" name="Speech Bubble: Rectangle with Corners Rounded 12">
            <a:extLst>
              <a:ext uri="{FF2B5EF4-FFF2-40B4-BE49-F238E27FC236}">
                <a16:creationId xmlns:a16="http://schemas.microsoft.com/office/drawing/2014/main" id="{C5C247F9-ACCF-4D10-8015-3201B1FDB8D5}"/>
              </a:ext>
            </a:extLst>
          </p:cNvPr>
          <p:cNvSpPr/>
          <p:nvPr/>
        </p:nvSpPr>
        <p:spPr>
          <a:xfrm>
            <a:off x="1582517" y="2645199"/>
            <a:ext cx="3925782"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Je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grand.</a:t>
            </a:r>
          </a:p>
        </p:txBody>
      </p:sp>
      <p:sp>
        <p:nvSpPr>
          <p:cNvPr id="17" name="Speech Bubble: Rectangle with Corners Rounded 16">
            <a:extLst>
              <a:ext uri="{FF2B5EF4-FFF2-40B4-BE49-F238E27FC236}">
                <a16:creationId xmlns:a16="http://schemas.microsoft.com/office/drawing/2014/main" id="{DA9CF97D-62BB-4FE0-B0D3-68AB015F122C}"/>
              </a:ext>
            </a:extLst>
          </p:cNvPr>
          <p:cNvSpPr/>
          <p:nvPr/>
        </p:nvSpPr>
        <p:spPr>
          <a:xfrm>
            <a:off x="1582517" y="3905824"/>
            <a:ext cx="3925782"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Je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anglais</a:t>
            </a:r>
            <a:r>
              <a:rPr lang="en-GB" sz="2400" b="1" dirty="0">
                <a:solidFill>
                  <a:srgbClr val="FF6600"/>
                </a:solidFill>
                <a:latin typeface="Century Gothic" panose="020F0302020204030204"/>
              </a:rPr>
              <a:t>e</a:t>
            </a:r>
            <a:r>
              <a:rPr lang="en-GB" sz="2400" b="1" dirty="0">
                <a:solidFill>
                  <a:srgbClr val="5B9BD5">
                    <a:lumMod val="50000"/>
                  </a:srgbClr>
                </a:solidFill>
                <a:latin typeface="Century Gothic" panose="020F0302020204030204"/>
              </a:rPr>
              <a:t>.</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Speech Bubble: Rectangle with Corners Rounded 20">
            <a:extLst>
              <a:ext uri="{FF2B5EF4-FFF2-40B4-BE49-F238E27FC236}">
                <a16:creationId xmlns:a16="http://schemas.microsoft.com/office/drawing/2014/main" id="{06752775-F410-4EAD-B0E4-35AEE6626AC2}"/>
              </a:ext>
            </a:extLst>
          </p:cNvPr>
          <p:cNvSpPr/>
          <p:nvPr/>
        </p:nvSpPr>
        <p:spPr>
          <a:xfrm>
            <a:off x="1582517" y="5125201"/>
            <a:ext cx="3925782"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Je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anglais</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3" name="Picture 22" descr="A close up of a toy&#10;&#10;Description automatically generated">
            <a:extLst>
              <a:ext uri="{FF2B5EF4-FFF2-40B4-BE49-F238E27FC236}">
                <a16:creationId xmlns:a16="http://schemas.microsoft.com/office/drawing/2014/main" id="{2A466DB3-2107-49D3-AF18-4E6CA54BA5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6982" y="3591585"/>
            <a:ext cx="1183675" cy="1183675"/>
          </a:xfrm>
          <a:prstGeom prst="rect">
            <a:avLst/>
          </a:prstGeom>
        </p:spPr>
      </p:pic>
      <p:sp>
        <p:nvSpPr>
          <p:cNvPr id="27" name="Speech Bubble: Rectangle with Corners Rounded 26">
            <a:extLst>
              <a:ext uri="{FF2B5EF4-FFF2-40B4-BE49-F238E27FC236}">
                <a16:creationId xmlns:a16="http://schemas.microsoft.com/office/drawing/2014/main" id="{2803998C-96DF-4014-8675-5E7247733235}"/>
              </a:ext>
            </a:extLst>
          </p:cNvPr>
          <p:cNvSpPr/>
          <p:nvPr/>
        </p:nvSpPr>
        <p:spPr>
          <a:xfrm>
            <a:off x="7779859" y="1405205"/>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 Je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français</a:t>
            </a:r>
            <a:r>
              <a:rPr lang="en-GB" sz="2400" dirty="0">
                <a:solidFill>
                  <a:srgbClr val="5B9BD5">
                    <a:lumMod val="50000"/>
                  </a:srgbClr>
                </a:solidFill>
                <a:latin typeface="Century Gothic" panose="020F0302020204030204"/>
              </a:rPr>
              <a: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29" name="Speech Bubble: Rectangle with Corners Rounded 28">
            <a:extLst>
              <a:ext uri="{FF2B5EF4-FFF2-40B4-BE49-F238E27FC236}">
                <a16:creationId xmlns:a16="http://schemas.microsoft.com/office/drawing/2014/main" id="{3CE00CFD-9AC9-490B-9225-477161F0356F}"/>
              </a:ext>
            </a:extLst>
          </p:cNvPr>
          <p:cNvSpPr/>
          <p:nvPr/>
        </p:nvSpPr>
        <p:spPr>
          <a:xfrm>
            <a:off x="7779859" y="2645200"/>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 Je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petit</a:t>
            </a:r>
            <a:r>
              <a:rPr lang="en-GB" sz="2400" dirty="0">
                <a:solidFill>
                  <a:srgbClr val="5B9BD5">
                    <a:lumMod val="50000"/>
                  </a:srgbClr>
                </a:solidFill>
                <a:latin typeface="Century Gothic" panose="020F0302020204030204"/>
              </a:rPr>
              <a:t>.</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A close up of a person&#10;&#10;Description automatically generated">
            <a:extLst>
              <a:ext uri="{FF2B5EF4-FFF2-40B4-BE49-F238E27FC236}">
                <a16:creationId xmlns:a16="http://schemas.microsoft.com/office/drawing/2014/main" id="{053D29D8-93A1-4F30-99F7-025DAC6B02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9058" y="4725190"/>
            <a:ext cx="1419625" cy="1419625"/>
          </a:xfrm>
          <a:prstGeom prst="rect">
            <a:avLst/>
          </a:prstGeom>
        </p:spPr>
      </p:pic>
      <p:sp>
        <p:nvSpPr>
          <p:cNvPr id="33" name="Speech Bubble: Rectangle with Corners Rounded 32">
            <a:extLst>
              <a:ext uri="{FF2B5EF4-FFF2-40B4-BE49-F238E27FC236}">
                <a16:creationId xmlns:a16="http://schemas.microsoft.com/office/drawing/2014/main" id="{59C1419B-DE30-432A-9FAB-085E438A50DA}"/>
              </a:ext>
            </a:extLst>
          </p:cNvPr>
          <p:cNvSpPr/>
          <p:nvPr/>
        </p:nvSpPr>
        <p:spPr>
          <a:xfrm>
            <a:off x="7780825" y="3885201"/>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 Je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grand</a:t>
            </a:r>
            <a:r>
              <a:rPr kumimoji="0" lang="en-GB"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35" name="Picture 34" descr="A picture containing clock&#10;&#10;Description automatically generated">
            <a:extLst>
              <a:ext uri="{FF2B5EF4-FFF2-40B4-BE49-F238E27FC236}">
                <a16:creationId xmlns:a16="http://schemas.microsoft.com/office/drawing/2014/main" id="{FA1061F8-5692-4669-A3C2-A5AE98212B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5570" y="2167013"/>
            <a:ext cx="1419626" cy="1419626"/>
          </a:xfrm>
          <a:prstGeom prst="rect">
            <a:avLst/>
          </a:prstGeom>
        </p:spPr>
      </p:pic>
      <p:sp>
        <p:nvSpPr>
          <p:cNvPr id="37" name="Speech Bubble: Rectangle with Corners Rounded 36">
            <a:extLst>
              <a:ext uri="{FF2B5EF4-FFF2-40B4-BE49-F238E27FC236}">
                <a16:creationId xmlns:a16="http://schemas.microsoft.com/office/drawing/2014/main" id="{F87E145F-7570-459F-A522-DC69125990E9}"/>
              </a:ext>
            </a:extLst>
          </p:cNvPr>
          <p:cNvSpPr/>
          <p:nvPr/>
        </p:nvSpPr>
        <p:spPr>
          <a:xfrm>
            <a:off x="7779859" y="5125202"/>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 Je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petit</a:t>
            </a:r>
            <a:r>
              <a:rPr kumimoji="0" lang="en-GB" sz="2400" b="1" i="0" u="none" strike="noStrike" kern="1200" cap="none" spc="0" normalizeH="0" baseline="0" noProof="0" dirty="0">
                <a:ln>
                  <a:noFill/>
                </a:ln>
                <a:solidFill>
                  <a:srgbClr val="FF6600"/>
                </a:solidFill>
                <a:effectLst/>
                <a:uLnTx/>
                <a:uFillTx/>
                <a:latin typeface="Century Gothic" panose="020F0302020204030204"/>
                <a:ea typeface="+mn-ea"/>
                <a:cs typeface="+mn-cs"/>
              </a:rPr>
              <a:t>e</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6BF3D897-47DF-40E6-8BF2-D63B3F0502A9}"/>
              </a:ext>
            </a:extLst>
          </p:cNvPr>
          <p:cNvSpPr/>
          <p:nvPr/>
        </p:nvSpPr>
        <p:spPr>
          <a:xfrm>
            <a:off x="2966407" y="1620653"/>
            <a:ext cx="1787746" cy="54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[French]</a:t>
            </a:r>
          </a:p>
        </p:txBody>
      </p:sp>
      <p:pic>
        <p:nvPicPr>
          <p:cNvPr id="12" name="Picture 11" descr="A picture containing shirt&#10;&#10;Description automatically generated">
            <a:extLst>
              <a:ext uri="{FF2B5EF4-FFF2-40B4-BE49-F238E27FC236}">
                <a16:creationId xmlns:a16="http://schemas.microsoft.com/office/drawing/2014/main" id="{F3A45684-66F5-4F43-953F-6D18AEA99D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4249" y="1173957"/>
            <a:ext cx="1202267" cy="1202267"/>
          </a:xfrm>
          <a:prstGeom prst="rect">
            <a:avLst/>
          </a:prstGeom>
        </p:spPr>
      </p:pic>
      <p:sp>
        <p:nvSpPr>
          <p:cNvPr id="46" name="Rectangle 45">
            <a:extLst>
              <a:ext uri="{FF2B5EF4-FFF2-40B4-BE49-F238E27FC236}">
                <a16:creationId xmlns:a16="http://schemas.microsoft.com/office/drawing/2014/main" id="{94B7CC7B-63BA-4E03-9D09-32D25EBADE00}"/>
              </a:ext>
            </a:extLst>
          </p:cNvPr>
          <p:cNvSpPr/>
          <p:nvPr/>
        </p:nvSpPr>
        <p:spPr>
          <a:xfrm>
            <a:off x="2966407" y="2869821"/>
            <a:ext cx="1787746" cy="54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[tall]</a:t>
            </a:r>
          </a:p>
        </p:txBody>
      </p:sp>
      <p:sp>
        <p:nvSpPr>
          <p:cNvPr id="47" name="Rectangle 46">
            <a:extLst>
              <a:ext uri="{FF2B5EF4-FFF2-40B4-BE49-F238E27FC236}">
                <a16:creationId xmlns:a16="http://schemas.microsoft.com/office/drawing/2014/main" id="{9B219079-CDB6-498B-8947-01C6B0E00C44}"/>
              </a:ext>
            </a:extLst>
          </p:cNvPr>
          <p:cNvSpPr/>
          <p:nvPr/>
        </p:nvSpPr>
        <p:spPr>
          <a:xfrm>
            <a:off x="2966407" y="4118989"/>
            <a:ext cx="1787746" cy="54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[English]</a:t>
            </a:r>
          </a:p>
        </p:txBody>
      </p:sp>
      <p:sp>
        <p:nvSpPr>
          <p:cNvPr id="48" name="Rectangle 47">
            <a:extLst>
              <a:ext uri="{FF2B5EF4-FFF2-40B4-BE49-F238E27FC236}">
                <a16:creationId xmlns:a16="http://schemas.microsoft.com/office/drawing/2014/main" id="{0FF49856-8133-41EA-A5FD-917B27395215}"/>
              </a:ext>
            </a:extLst>
          </p:cNvPr>
          <p:cNvSpPr/>
          <p:nvPr/>
        </p:nvSpPr>
        <p:spPr>
          <a:xfrm>
            <a:off x="2966407" y="5368157"/>
            <a:ext cx="1787746" cy="54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[English]</a:t>
            </a:r>
          </a:p>
        </p:txBody>
      </p:sp>
      <p:sp>
        <p:nvSpPr>
          <p:cNvPr id="49" name="Rectangle 48">
            <a:extLst>
              <a:ext uri="{FF2B5EF4-FFF2-40B4-BE49-F238E27FC236}">
                <a16:creationId xmlns:a16="http://schemas.microsoft.com/office/drawing/2014/main" id="{45EBAB12-D267-4663-8F23-D24B35B4B745}"/>
              </a:ext>
            </a:extLst>
          </p:cNvPr>
          <p:cNvSpPr/>
          <p:nvPr/>
        </p:nvSpPr>
        <p:spPr>
          <a:xfrm>
            <a:off x="9225593" y="1620653"/>
            <a:ext cx="1787746" cy="54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[French]</a:t>
            </a:r>
          </a:p>
        </p:txBody>
      </p:sp>
      <p:sp>
        <p:nvSpPr>
          <p:cNvPr id="50" name="Rectangle 49">
            <a:extLst>
              <a:ext uri="{FF2B5EF4-FFF2-40B4-BE49-F238E27FC236}">
                <a16:creationId xmlns:a16="http://schemas.microsoft.com/office/drawing/2014/main" id="{4578F8CA-9AA1-4654-836E-D4A929FB5B75}"/>
              </a:ext>
            </a:extLst>
          </p:cNvPr>
          <p:cNvSpPr/>
          <p:nvPr/>
        </p:nvSpPr>
        <p:spPr>
          <a:xfrm>
            <a:off x="9225593" y="2869821"/>
            <a:ext cx="1787746" cy="54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[short]</a:t>
            </a:r>
          </a:p>
        </p:txBody>
      </p:sp>
      <p:sp>
        <p:nvSpPr>
          <p:cNvPr id="51" name="Rectangle 50">
            <a:extLst>
              <a:ext uri="{FF2B5EF4-FFF2-40B4-BE49-F238E27FC236}">
                <a16:creationId xmlns:a16="http://schemas.microsoft.com/office/drawing/2014/main" id="{C34319AB-9BA5-4F62-8CBD-B186A421B85F}"/>
              </a:ext>
            </a:extLst>
          </p:cNvPr>
          <p:cNvSpPr/>
          <p:nvPr/>
        </p:nvSpPr>
        <p:spPr>
          <a:xfrm>
            <a:off x="9225593" y="4118989"/>
            <a:ext cx="1787746" cy="54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[tall]</a:t>
            </a:r>
          </a:p>
        </p:txBody>
      </p:sp>
      <p:sp>
        <p:nvSpPr>
          <p:cNvPr id="52" name="Rectangle 51">
            <a:extLst>
              <a:ext uri="{FF2B5EF4-FFF2-40B4-BE49-F238E27FC236}">
                <a16:creationId xmlns:a16="http://schemas.microsoft.com/office/drawing/2014/main" id="{3112494D-3E34-46A4-9EA7-A0BEE3B96432}"/>
              </a:ext>
            </a:extLst>
          </p:cNvPr>
          <p:cNvSpPr/>
          <p:nvPr/>
        </p:nvSpPr>
        <p:spPr>
          <a:xfrm>
            <a:off x="9225593" y="5368157"/>
            <a:ext cx="1787746" cy="54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[short]</a:t>
            </a:r>
          </a:p>
        </p:txBody>
      </p:sp>
      <p:pic>
        <p:nvPicPr>
          <p:cNvPr id="14" name="Picture 2" descr="Clipart - Man Face Cartoon - Clip Art Library">
            <a:extLst>
              <a:ext uri="{FF2B5EF4-FFF2-40B4-BE49-F238E27FC236}">
                <a16:creationId xmlns:a16="http://schemas.microsoft.com/office/drawing/2014/main" id="{9845FD18-ED71-44AB-9007-C253125575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7995" y="5147081"/>
            <a:ext cx="1040092" cy="10400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ree Hair Girl Cliparts, Download Free Clip Art, Free Clip Art on ...">
            <a:extLst>
              <a:ext uri="{FF2B5EF4-FFF2-40B4-BE49-F238E27FC236}">
                <a16:creationId xmlns:a16="http://schemas.microsoft.com/office/drawing/2014/main" id="{E2E64063-ED88-493A-BA8F-4913FB265C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1771" y="3903276"/>
            <a:ext cx="989026" cy="10196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erson wearing a suit and tie&#10;&#10;Description automatically generated">
            <a:extLst>
              <a:ext uri="{FF2B5EF4-FFF2-40B4-BE49-F238E27FC236}">
                <a16:creationId xmlns:a16="http://schemas.microsoft.com/office/drawing/2014/main" id="{CF3251F9-DA6E-40A6-90CA-CFB867EB15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833" y="2468670"/>
            <a:ext cx="1210415" cy="1210415"/>
          </a:xfrm>
          <a:prstGeom prst="rect">
            <a:avLst/>
          </a:prstGeom>
        </p:spPr>
      </p:pic>
      <p:pic>
        <p:nvPicPr>
          <p:cNvPr id="3" name="Picture 2" descr="A picture containing food, clock, light&#10;&#10;Description automatically generated">
            <a:extLst>
              <a:ext uri="{FF2B5EF4-FFF2-40B4-BE49-F238E27FC236}">
                <a16:creationId xmlns:a16="http://schemas.microsoft.com/office/drawing/2014/main" id="{1E770C99-8DBF-4346-A665-7B905BE547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833" y="1195970"/>
            <a:ext cx="1210415" cy="1210415"/>
          </a:xfrm>
          <a:prstGeom prst="rect">
            <a:avLst/>
          </a:prstGeom>
        </p:spPr>
      </p:pic>
      <p:sp>
        <p:nvSpPr>
          <p:cNvPr id="2" name="Rounded Rectangle 46">
            <a:extLst>
              <a:ext uri="{FF2B5EF4-FFF2-40B4-BE49-F238E27FC236}">
                <a16:creationId xmlns:a16="http://schemas.microsoft.com/office/drawing/2014/main" id="{A9367FB4-9EFD-4F84-A99E-BD112D47537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9102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6" grpId="0" animBg="1"/>
      <p:bldP spid="47" grpId="0" animBg="1"/>
      <p:bldP spid="48" grpId="0" animBg="1"/>
      <p:bldP spid="49" grpId="0" animBg="1"/>
      <p:bldP spid="50" grpId="0" animBg="1"/>
      <p:bldP spid="51" grpId="0" animBg="1"/>
      <p:bldP spid="5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39691" cy="700663"/>
          </a:xfrm>
        </p:spPr>
        <p:txBody>
          <a:bodyPr>
            <a:noAutofit/>
          </a:bodyPr>
          <a:lstStyle/>
          <a:p>
            <a:r>
              <a:rPr lang="en-GB" sz="2500" b="1" dirty="0">
                <a:solidFill>
                  <a:schemeClr val="bg1"/>
                </a:solidFill>
              </a:rPr>
              <a:t>Words with more than one meaning</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729920"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rPr>
              <a:t>Many words in English have more than one meaning. What does the word ‘pupil’ mean in these sentences? How do you</a:t>
            </a:r>
            <a:r>
              <a:rPr kumimoji="0" lang="en-US" sz="2600" b="0" i="0" u="none" strike="noStrike" kern="1200" cap="none" spc="0" normalizeH="0" noProof="0" dirty="0">
                <a:ln>
                  <a:noFill/>
                </a:ln>
                <a:solidFill>
                  <a:srgbClr val="4472C4">
                    <a:lumMod val="50000"/>
                  </a:srgbClr>
                </a:solidFill>
                <a:effectLst/>
                <a:uLnTx/>
                <a:uFillTx/>
                <a:latin typeface="Century Gothic" panose="020F0302020204030204"/>
              </a:rPr>
              <a:t> know?</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rPr>
              <a:t>Your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rPr>
              <a:t>pupils</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rPr>
              <a:t> get bigger in the dark.		</a:t>
            </a:r>
            <a:r>
              <a:rPr lang="en-US" sz="2600" dirty="0">
                <a:solidFill>
                  <a:srgbClr val="4472C4">
                    <a:lumMod val="50000"/>
                  </a:srgbClr>
                </a:solidFill>
                <a:latin typeface="Century Gothic" panose="020F0302020204030204"/>
              </a:rPr>
              <a:t>The </a:t>
            </a:r>
            <a:r>
              <a:rPr lang="en-US" sz="2600" b="1" dirty="0">
                <a:solidFill>
                  <a:srgbClr val="4472C4">
                    <a:lumMod val="50000"/>
                  </a:srgbClr>
                </a:solidFill>
                <a:latin typeface="Century Gothic" panose="020F0302020204030204"/>
              </a:rPr>
              <a:t>pupils</a:t>
            </a:r>
            <a:r>
              <a:rPr lang="en-US" sz="2600" dirty="0">
                <a:solidFill>
                  <a:srgbClr val="4472C4">
                    <a:lumMod val="50000"/>
                  </a:srgbClr>
                </a:solidFill>
                <a:latin typeface="Century Gothic" panose="020F0302020204030204"/>
              </a:rPr>
              <a:t> are working hard.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rPr>
              <a:t>The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rPr>
              <a:t>other words in the sentence</a:t>
            </a:r>
            <a:r>
              <a:rPr kumimoji="0" lang="en-US" sz="2600" i="0" u="none" strike="noStrike" kern="1200" cap="none" spc="0" normalizeH="0" baseline="0" noProof="0" dirty="0">
                <a:ln>
                  <a:noFill/>
                </a:ln>
                <a:solidFill>
                  <a:srgbClr val="4472C4">
                    <a:lumMod val="50000"/>
                  </a:srgbClr>
                </a:solidFill>
                <a:effectLst/>
                <a:uLnTx/>
                <a:uFillTx/>
                <a:latin typeface="Century Gothic" panose="020F0302020204030204"/>
              </a:rPr>
              <a:t> tell you the meaning.</a:t>
            </a:r>
          </a:p>
        </p:txBody>
      </p:sp>
      <p:grpSp>
        <p:nvGrpSpPr>
          <p:cNvPr id="9" name="Group 8">
            <a:extLst>
              <a:ext uri="{FF2B5EF4-FFF2-40B4-BE49-F238E27FC236}">
                <a16:creationId xmlns:a16="http://schemas.microsoft.com/office/drawing/2014/main" id="{5915F60F-4CFF-4155-9349-CCB9B2DC8535}"/>
              </a:ext>
            </a:extLst>
          </p:cNvPr>
          <p:cNvGrpSpPr/>
          <p:nvPr/>
        </p:nvGrpSpPr>
        <p:grpSpPr>
          <a:xfrm>
            <a:off x="1122831" y="3570672"/>
            <a:ext cx="3594026" cy="952500"/>
            <a:chOff x="6096000" y="2095500"/>
            <a:chExt cx="3594026" cy="952500"/>
          </a:xfrm>
        </p:grpSpPr>
        <p:pic>
          <p:nvPicPr>
            <p:cNvPr id="3" name="Picture 2">
              <a:extLst>
                <a:ext uri="{FF2B5EF4-FFF2-40B4-BE49-F238E27FC236}">
                  <a16:creationId xmlns:a16="http://schemas.microsoft.com/office/drawing/2014/main" id="{578375F8-34FC-4492-A5DD-6F15358DE0DF}"/>
                </a:ext>
              </a:extLst>
            </p:cNvPr>
            <p:cNvPicPr>
              <a:picLocks noChangeAspect="1"/>
            </p:cNvPicPr>
            <p:nvPr/>
          </p:nvPicPr>
          <p:blipFill>
            <a:blip r:embed="rId4"/>
            <a:stretch>
              <a:fillRect/>
            </a:stretch>
          </p:blipFill>
          <p:spPr>
            <a:xfrm>
              <a:off x="6096000" y="2095500"/>
              <a:ext cx="3594026" cy="952500"/>
            </a:xfrm>
            <a:prstGeom prst="rect">
              <a:avLst/>
            </a:prstGeom>
          </p:spPr>
        </p:pic>
        <p:sp>
          <p:nvSpPr>
            <p:cNvPr id="5" name="Arrow: Left-Right 4">
              <a:extLst>
                <a:ext uri="{FF2B5EF4-FFF2-40B4-BE49-F238E27FC236}">
                  <a16:creationId xmlns:a16="http://schemas.microsoft.com/office/drawing/2014/main" id="{8C277B02-B509-4EC0-A2AE-B98A0AEDE127}"/>
                </a:ext>
              </a:extLst>
            </p:cNvPr>
            <p:cNvSpPr/>
            <p:nvPr/>
          </p:nvSpPr>
          <p:spPr>
            <a:xfrm>
              <a:off x="7086600" y="2571750"/>
              <a:ext cx="1695450" cy="1905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098" name="Picture 2" descr="School Teacher, Teacher, School, Student, Pupils">
            <a:extLst>
              <a:ext uri="{FF2B5EF4-FFF2-40B4-BE49-F238E27FC236}">
                <a16:creationId xmlns:a16="http://schemas.microsoft.com/office/drawing/2014/main" id="{5B17371A-45C1-4F63-9EC0-C670F6BE1C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2938" y="3542769"/>
            <a:ext cx="1835631" cy="1323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39691" cy="700663"/>
          </a:xfrm>
        </p:spPr>
        <p:txBody>
          <a:bodyPr>
            <a:noAutofit/>
          </a:bodyPr>
          <a:lstStyle/>
          <a:p>
            <a:r>
              <a:rPr lang="en-GB" sz="2500" b="1" dirty="0">
                <a:solidFill>
                  <a:schemeClr val="bg1"/>
                </a:solidFill>
              </a:rPr>
              <a:t>Words with more than one meaning</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2012000"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same thing</a:t>
            </a:r>
            <a:r>
              <a:rPr kumimoji="0" lang="en-US" sz="2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happens in French. </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does the word ‘</a:t>
            </a:r>
            <a:r>
              <a:rPr kumimoji="0" lang="en-US"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mean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L’acteur</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err="1">
                <a:ln>
                  <a:noFill/>
                </a:ln>
                <a:solidFill>
                  <a:srgbClr val="FF6600"/>
                </a:solidFill>
                <a:effectLst/>
                <a:uLnTx/>
                <a:uFillTx/>
                <a:latin typeface="Century Gothic" panose="020F0302020204030204"/>
                <a:ea typeface="+mn-ea"/>
                <a:cs typeface="+mn-cs"/>
              </a:rPr>
              <a:t>en</a:t>
            </a:r>
            <a:r>
              <a:rPr kumimoji="0" lang="en-US" sz="2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voyage </a:t>
            </a:r>
            <a:r>
              <a:rPr lang="en-US" sz="2600" b="1" dirty="0" err="1">
                <a:solidFill>
                  <a:srgbClr val="FF6600"/>
                </a:solidFill>
                <a:latin typeface="Century Gothic" panose="020F0302020204030204"/>
              </a:rPr>
              <a:t>en</a:t>
            </a:r>
            <a:r>
              <a:rPr lang="en-US" sz="2600" b="1" dirty="0">
                <a:solidFill>
                  <a:srgbClr val="4472C4">
                    <a:lumMod val="50000"/>
                  </a:srgbClr>
                </a:solidFill>
                <a:latin typeface="Century Gothic" panose="020F0302020204030204"/>
              </a:rPr>
              <a:t> voiture.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US" sz="2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actor speaks </a:t>
            </a:r>
            <a:r>
              <a:rPr kumimoji="0" lang="en-US" sz="2600" b="1" i="0" u="none" strike="noStrike" kern="1200" cap="none" spc="0" normalizeH="0" noProof="0" dirty="0">
                <a:ln>
                  <a:noFill/>
                </a:ln>
                <a:solidFill>
                  <a:srgbClr val="FF6600"/>
                </a:solidFill>
                <a:effectLst/>
                <a:uLnTx/>
                <a:uFillTx/>
                <a:latin typeface="Century Gothic" panose="020F0302020204030204"/>
                <a:ea typeface="+mn-ea"/>
                <a:cs typeface="+mn-cs"/>
              </a:rPr>
              <a:t>in</a:t>
            </a:r>
            <a:r>
              <a:rPr kumimoji="0" lang="en-US" sz="26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6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English.		I’m going on a journey </a:t>
            </a:r>
            <a:r>
              <a:rPr kumimoji="0" lang="en-US" sz="2600" b="1" i="0" u="none" strike="noStrike" kern="1200" cap="none" spc="0" normalizeH="0" noProof="0" dirty="0">
                <a:ln>
                  <a:noFill/>
                </a:ln>
                <a:solidFill>
                  <a:srgbClr val="FF6600"/>
                </a:solidFill>
                <a:effectLst/>
                <a:uLnTx/>
                <a:uFillTx/>
                <a:latin typeface="Century Gothic" panose="020F0302020204030204"/>
                <a:ea typeface="+mn-ea"/>
                <a:cs typeface="+mn-cs"/>
              </a:rPr>
              <a:t>by</a:t>
            </a:r>
            <a:r>
              <a:rPr kumimoji="0" lang="en-US" sz="26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car.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b="0" baseline="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You will learn the meanings of words like this </a:t>
            </a:r>
            <a:r>
              <a:rPr kumimoji="0" lang="en-US" sz="26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one by 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When you learn the </a:t>
            </a:r>
            <a:r>
              <a:rPr kumimoji="0" lang="en-US" sz="26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first meaning</a:t>
            </a:r>
            <a:r>
              <a:rPr kumimoji="0" lang="en-US" sz="26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of a word, it looks like this on Quizlet:</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r>
              <a:rPr lang="en-US" sz="2600" dirty="0">
                <a:solidFill>
                  <a:srgbClr val="4472C4">
                    <a:lumMod val="50000"/>
                  </a:srgbClr>
                </a:solidFill>
              </a:rPr>
              <a:t>When you learn </a:t>
            </a:r>
            <a:r>
              <a:rPr lang="en-US" sz="2600" b="1" dirty="0">
                <a:solidFill>
                  <a:srgbClr val="4472C4">
                    <a:lumMod val="50000"/>
                  </a:srgbClr>
                </a:solidFill>
              </a:rPr>
              <a:t>another meaning</a:t>
            </a:r>
            <a:r>
              <a:rPr lang="en-US" sz="2600" dirty="0">
                <a:solidFill>
                  <a:srgbClr val="4472C4">
                    <a:lumMod val="50000"/>
                  </a:srgbClr>
                </a:solidFill>
              </a:rPr>
              <a:t>, it appears </a:t>
            </a:r>
            <a:r>
              <a:rPr lang="en-US" sz="2600" b="1" dirty="0">
                <a:solidFill>
                  <a:srgbClr val="4472C4">
                    <a:lumMod val="50000"/>
                  </a:srgbClr>
                </a:solidFill>
              </a:rPr>
              <a:t>next to</a:t>
            </a:r>
            <a:r>
              <a:rPr lang="en-US" sz="2600" dirty="0">
                <a:solidFill>
                  <a:srgbClr val="4472C4">
                    <a:lumMod val="50000"/>
                  </a:srgbClr>
                </a:solidFill>
              </a:rPr>
              <a:t> the first meaning:</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 name="Picture 11">
            <a:extLst>
              <a:ext uri="{FF2B5EF4-FFF2-40B4-BE49-F238E27FC236}">
                <a16:creationId xmlns:a16="http://schemas.microsoft.com/office/drawing/2014/main" id="{B520B539-E2FE-4232-90DF-ACE046B9B6C5}"/>
              </a:ext>
            </a:extLst>
          </p:cNvPr>
          <p:cNvPicPr>
            <a:picLocks noChangeAspect="1"/>
          </p:cNvPicPr>
          <p:nvPr/>
        </p:nvPicPr>
        <p:blipFill>
          <a:blip r:embed="rId4"/>
          <a:stretch>
            <a:fillRect/>
          </a:stretch>
        </p:blipFill>
        <p:spPr>
          <a:xfrm>
            <a:off x="180001" y="4148138"/>
            <a:ext cx="8708231" cy="778669"/>
          </a:xfrm>
          <a:prstGeom prst="rect">
            <a:avLst/>
          </a:prstGeom>
        </p:spPr>
      </p:pic>
      <p:pic>
        <p:nvPicPr>
          <p:cNvPr id="18" name="Picture 17">
            <a:extLst>
              <a:ext uri="{FF2B5EF4-FFF2-40B4-BE49-F238E27FC236}">
                <a16:creationId xmlns:a16="http://schemas.microsoft.com/office/drawing/2014/main" id="{6A49C5B5-4DA8-4B1B-9DEE-3B931FA73509}"/>
              </a:ext>
            </a:extLst>
          </p:cNvPr>
          <p:cNvPicPr>
            <a:picLocks noChangeAspect="1"/>
          </p:cNvPicPr>
          <p:nvPr/>
        </p:nvPicPr>
        <p:blipFill>
          <a:blip r:embed="rId5"/>
          <a:stretch>
            <a:fillRect/>
          </a:stretch>
        </p:blipFill>
        <p:spPr>
          <a:xfrm>
            <a:off x="180000" y="5389428"/>
            <a:ext cx="8693944" cy="800100"/>
          </a:xfrm>
          <a:prstGeom prst="rect">
            <a:avLst/>
          </a:prstGeom>
        </p:spPr>
      </p:pic>
      <p:sp>
        <p:nvSpPr>
          <p:cNvPr id="19" name="Rectangle 18">
            <a:extLst>
              <a:ext uri="{FF2B5EF4-FFF2-40B4-BE49-F238E27FC236}">
                <a16:creationId xmlns:a16="http://schemas.microsoft.com/office/drawing/2014/main" id="{B73A0CF2-212F-4BE9-BCF8-B2CD28F12B63}"/>
              </a:ext>
            </a:extLst>
          </p:cNvPr>
          <p:cNvSpPr/>
          <p:nvPr/>
        </p:nvSpPr>
        <p:spPr>
          <a:xfrm>
            <a:off x="180000" y="2514600"/>
            <a:ext cx="4677750" cy="438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01FD959-8E05-4F0E-90A5-3A203EFF01AB}"/>
              </a:ext>
            </a:extLst>
          </p:cNvPr>
          <p:cNvSpPr/>
          <p:nvPr/>
        </p:nvSpPr>
        <p:spPr>
          <a:xfrm>
            <a:off x="5571150" y="2557462"/>
            <a:ext cx="5241012" cy="438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330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C30714-DCCF-3D43-B0F7-2610004A83B8}"/>
              </a:ext>
            </a:extLst>
          </p:cNvPr>
          <p:cNvSpPr>
            <a:spLocks noGrp="1"/>
          </p:cNvSpPr>
          <p:nvPr>
            <p:ph type="title"/>
          </p:nvPr>
        </p:nvSpPr>
        <p:spPr>
          <a:xfrm>
            <a:off x="100289" y="-544253"/>
            <a:ext cx="4301942" cy="3440466"/>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4282829"/>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pic>
        <p:nvPicPr>
          <p:cNvPr id="4" name="Picture 3" descr="a search sig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231" y="419700"/>
            <a:ext cx="4259906" cy="4372641"/>
          </a:xfrm>
          <a:prstGeom prst="rect">
            <a:avLst/>
          </a:prstGeom>
        </p:spPr>
      </p:pic>
    </p:spTree>
    <p:extLst>
      <p:ext uri="{BB962C8B-B14F-4D97-AF65-F5344CB8AC3E}">
        <p14:creationId xmlns:p14="http://schemas.microsoft.com/office/powerpoint/2010/main" val="323634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5465135" cy="808793"/>
          </a:xfrm>
        </p:spPr>
        <p:txBody>
          <a:bodyPr>
            <a:noAutofit/>
          </a:bodyPr>
          <a:lstStyle/>
          <a:p>
            <a:r>
              <a:rPr lang="en-GB" sz="2800" b="1" dirty="0">
                <a:solidFill>
                  <a:schemeClr val="bg1"/>
                </a:solidFill>
              </a:rPr>
              <a:t>Saying ‘to’ and ‘in’ in French</a:t>
            </a:r>
          </a:p>
        </p:txBody>
      </p:sp>
      <p:sp>
        <p:nvSpPr>
          <p:cNvPr id="4" name="TextBox 3">
            <a:extLst>
              <a:ext uri="{FF2B5EF4-FFF2-40B4-BE49-F238E27FC236}">
                <a16:creationId xmlns:a16="http://schemas.microsoft.com/office/drawing/2014/main" id="{00416A84-9BEC-475E-8CCB-74F4C654DE98}"/>
              </a:ext>
            </a:extLst>
          </p:cNvPr>
          <p:cNvSpPr txBox="1"/>
          <p:nvPr/>
        </p:nvSpPr>
        <p:spPr>
          <a:xfrm>
            <a:off x="134313" y="1301714"/>
            <a:ext cx="61633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 les phrases. </a:t>
            </a:r>
            <a:r>
              <a:rPr lang="en-GB" sz="2400" b="1" dirty="0" err="1">
                <a:solidFill>
                  <a:srgbClr val="115076"/>
                </a:solidFill>
                <a:latin typeface="Century Gothic" panose="020B0502020202020204" pitchFamily="34" charset="0"/>
              </a:rPr>
              <a:t>C’est</a:t>
            </a:r>
            <a:r>
              <a:rPr lang="en-GB" sz="2400" b="1" dirty="0">
                <a:solidFill>
                  <a:srgbClr val="115076"/>
                </a:solidFill>
                <a:latin typeface="Century Gothic" panose="020B0502020202020204" pitchFamily="34" charset="0"/>
              </a:rPr>
              <a:t> ‘in’ </a:t>
            </a:r>
            <a:r>
              <a:rPr lang="en-GB" sz="2400" b="1" dirty="0" err="1">
                <a:solidFill>
                  <a:srgbClr val="115076"/>
                </a:solidFill>
                <a:latin typeface="Century Gothic" panose="020B0502020202020204" pitchFamily="34" charset="0"/>
              </a:rPr>
              <a:t>ou</a:t>
            </a:r>
            <a:r>
              <a:rPr lang="en-GB" sz="2400" b="1" dirty="0">
                <a:solidFill>
                  <a:srgbClr val="115076"/>
                </a:solidFill>
                <a:latin typeface="Century Gothic" panose="020B0502020202020204" pitchFamily="34" charset="0"/>
              </a:rPr>
              <a:t> ‘by’ ?</a:t>
            </a:r>
          </a:p>
          <a:p>
            <a:pPr lvl="0"/>
            <a:r>
              <a:rPr lang="en-GB" sz="2400" b="1" dirty="0" err="1">
                <a:solidFill>
                  <a:srgbClr val="115076"/>
                </a:solidFill>
                <a:latin typeface="Century Gothic" panose="020B0502020202020204" pitchFamily="34" charset="0"/>
              </a:rPr>
              <a:t>Écris</a:t>
            </a:r>
            <a:r>
              <a:rPr lang="en-GB" sz="2400" b="1" dirty="0">
                <a:solidFill>
                  <a:srgbClr val="115076"/>
                </a:solidFill>
                <a:latin typeface="Century Gothic" panose="020B0502020202020204" pitchFamily="34" charset="0"/>
              </a:rPr>
              <a:t> les phrases </a:t>
            </a:r>
            <a:r>
              <a:rPr lang="en-GB" sz="2400" b="1" dirty="0" err="1">
                <a:solidFill>
                  <a:srgbClr val="115076"/>
                </a:solidFill>
                <a:latin typeface="Century Gothic" panose="020B0502020202020204" pitchFamily="34" charset="0"/>
              </a:rPr>
              <a:t>en</a:t>
            </a:r>
            <a:r>
              <a:rPr lang="en-GB" sz="2400" b="1" dirty="0">
                <a:solidFill>
                  <a:srgbClr val="115076"/>
                </a:solidFill>
                <a:latin typeface="Century Gothic" panose="020B0502020202020204" pitchFamily="34" charset="0"/>
              </a:rPr>
              <a:t> </a:t>
            </a:r>
            <a:r>
              <a:rPr lang="en-GB" sz="2400" b="1" dirty="0" err="1">
                <a:solidFill>
                  <a:srgbClr val="115076"/>
                </a:solidFill>
                <a:latin typeface="Century Gothic" panose="020B0502020202020204" pitchFamily="34" charset="0"/>
              </a:rPr>
              <a:t>anglais</a:t>
            </a:r>
            <a:r>
              <a:rPr lang="en-GB" sz="2400" b="1" dirty="0">
                <a:solidFill>
                  <a:srgbClr val="115076"/>
                </a:solidFill>
                <a:latin typeface="Century Gothic" panose="020B0502020202020204" pitchFamily="34" charset="0"/>
              </a:rPr>
              <a:t> !</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aphicFrame>
        <p:nvGraphicFramePr>
          <p:cNvPr id="5" name="Table 4">
            <a:extLst>
              <a:ext uri="{FF2B5EF4-FFF2-40B4-BE49-F238E27FC236}">
                <a16:creationId xmlns:a16="http://schemas.microsoft.com/office/drawing/2014/main" id="{88B6AD54-46DC-4685-B706-0AF365C19FD5}"/>
              </a:ext>
            </a:extLst>
          </p:cNvPr>
          <p:cNvGraphicFramePr>
            <a:graphicFrameLocks noGrp="1"/>
          </p:cNvGraphicFramePr>
          <p:nvPr>
            <p:extLst>
              <p:ext uri="{D42A27DB-BD31-4B8C-83A1-F6EECF244321}">
                <p14:modId xmlns:p14="http://schemas.microsoft.com/office/powerpoint/2010/main" val="425732462"/>
              </p:ext>
            </p:extLst>
          </p:nvPr>
        </p:nvGraphicFramePr>
        <p:xfrm>
          <a:off x="134313" y="2470975"/>
          <a:ext cx="5760000" cy="360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967689207"/>
                    </a:ext>
                  </a:extLst>
                </a:gridCol>
                <a:gridCol w="2880000">
                  <a:extLst>
                    <a:ext uri="{9D8B030D-6E8A-4147-A177-3AD203B41FA5}">
                      <a16:colId xmlns:a16="http://schemas.microsoft.com/office/drawing/2014/main" val="2892665280"/>
                    </a:ext>
                  </a:extLst>
                </a:gridCol>
                <a:gridCol w="1080000">
                  <a:extLst>
                    <a:ext uri="{9D8B030D-6E8A-4147-A177-3AD203B41FA5}">
                      <a16:colId xmlns:a16="http://schemas.microsoft.com/office/drawing/2014/main" val="3764915247"/>
                    </a:ext>
                  </a:extLst>
                </a:gridCol>
                <a:gridCol w="1080000">
                  <a:extLst>
                    <a:ext uri="{9D8B030D-6E8A-4147-A177-3AD203B41FA5}">
                      <a16:colId xmlns:a16="http://schemas.microsoft.com/office/drawing/2014/main" val="2783025705"/>
                    </a:ext>
                  </a:extLst>
                </a:gridCol>
              </a:tblGrid>
              <a:tr h="720000">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‘in’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dirty="0">
                          <a:solidFill>
                            <a:srgbClr val="115076"/>
                          </a:solidFill>
                          <a:latin typeface="Century Gothic" panose="020B0502020202020204" pitchFamily="34" charset="0"/>
                        </a:rPr>
                        <a:t>‘by’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extLst>
                  <a:ext uri="{0D108BD9-81ED-4DB2-BD59-A6C34878D82A}">
                    <a16:rowId xmlns:a16="http://schemas.microsoft.com/office/drawing/2014/main" val="4135236674"/>
                  </a:ext>
                </a:extLst>
              </a:tr>
              <a:tr h="720000">
                <a:tc>
                  <a:txBody>
                    <a:bodyPr/>
                    <a:lstStyle/>
                    <a:p>
                      <a:pPr algn="ctr"/>
                      <a:r>
                        <a:rPr lang="en-GB" sz="2400" b="1"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Le </a:t>
                      </a:r>
                      <a:r>
                        <a:rPr lang="en-GB" sz="2000" dirty="0" err="1">
                          <a:solidFill>
                            <a:srgbClr val="115076"/>
                          </a:solidFill>
                          <a:latin typeface="Century Gothic" panose="020B0502020202020204" pitchFamily="34" charset="0"/>
                        </a:rPr>
                        <a:t>médecin</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parle</a:t>
                      </a:r>
                      <a:r>
                        <a:rPr lang="en-GB" sz="2000"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anglais</a:t>
                      </a:r>
                      <a:r>
                        <a:rPr lang="en-GB" sz="2000" b="0" dirty="0">
                          <a:solidFill>
                            <a:srgbClr val="115076"/>
                          </a:solidFill>
                          <a:latin typeface="Century Gothic" panose="020B0502020202020204" pitchFamily="34" charset="0"/>
                        </a:rPr>
                        <a:t>.</a:t>
                      </a:r>
                      <a:endParaRPr lang="en-GB" sz="20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Il fait </a:t>
                      </a:r>
                      <a:r>
                        <a:rPr lang="en-GB" sz="2000" dirty="0" err="1">
                          <a:solidFill>
                            <a:srgbClr val="115076"/>
                          </a:solidFill>
                          <a:latin typeface="Century Gothic" panose="020B0502020202020204" pitchFamily="34" charset="0"/>
                        </a:rPr>
                        <a:t>une</a:t>
                      </a:r>
                      <a:r>
                        <a:rPr lang="en-GB" sz="2000" dirty="0">
                          <a:solidFill>
                            <a:srgbClr val="115076"/>
                          </a:solidFill>
                          <a:latin typeface="Century Gothic" panose="020B0502020202020204" pitchFamily="34" charset="0"/>
                        </a:rPr>
                        <a:t> promenade </a:t>
                      </a:r>
                      <a:r>
                        <a:rPr lang="en-GB" sz="2000" b="1" dirty="0" err="1">
                          <a:solidFill>
                            <a:srgbClr val="115076"/>
                          </a:solidFill>
                          <a:latin typeface="Century Gothic" panose="020B0502020202020204" pitchFamily="34" charset="0"/>
                        </a:rPr>
                        <a:t>en</a:t>
                      </a:r>
                      <a:r>
                        <a:rPr lang="en-GB" sz="2000" b="1" dirty="0">
                          <a:solidFill>
                            <a:srgbClr val="115076"/>
                          </a:solidFill>
                          <a:latin typeface="Century Gothic" panose="020B0502020202020204" pitchFamily="34" charset="0"/>
                        </a:rPr>
                        <a:t> </a:t>
                      </a:r>
                      <a:r>
                        <a:rPr lang="en-GB" sz="2000" b="0" dirty="0">
                          <a:solidFill>
                            <a:srgbClr val="115076"/>
                          </a:solidFill>
                          <a:latin typeface="Century Gothic" panose="020B0502020202020204" pitchFamily="34" charset="0"/>
                        </a:rPr>
                        <a:t>bateau</a:t>
                      </a:r>
                      <a:r>
                        <a:rPr lang="en-GB" sz="2000"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Le garçon </a:t>
                      </a:r>
                      <a:r>
                        <a:rPr lang="en-GB" sz="2000" dirty="0" err="1">
                          <a:solidFill>
                            <a:srgbClr val="115076"/>
                          </a:solidFill>
                          <a:latin typeface="Century Gothic" panose="020B0502020202020204" pitchFamily="34" charset="0"/>
                        </a:rPr>
                        <a:t>est</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actif</a:t>
                      </a:r>
                      <a:r>
                        <a:rPr lang="en-GB" sz="2000"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classe</a:t>
                      </a:r>
                      <a:r>
                        <a:rPr lang="en-GB" sz="2000" b="0" dirty="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r h="720000">
                <a:tc>
                  <a:txBody>
                    <a:bodyPr/>
                    <a:lstStyle/>
                    <a:p>
                      <a:pPr algn="ctr"/>
                      <a:r>
                        <a:rPr lang="en-GB" sz="2400" b="1"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err="1">
                          <a:solidFill>
                            <a:srgbClr val="115076"/>
                          </a:solidFill>
                          <a:latin typeface="Century Gothic" panose="020B0502020202020204" pitchFamily="34" charset="0"/>
                        </a:rPr>
                        <a:t>Écris</a:t>
                      </a:r>
                      <a:r>
                        <a:rPr lang="en-GB" sz="2000" dirty="0">
                          <a:solidFill>
                            <a:srgbClr val="115076"/>
                          </a:solidFill>
                          <a:latin typeface="Century Gothic" panose="020B0502020202020204" pitchFamily="34" charset="0"/>
                        </a:rPr>
                        <a:t> les mots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anglais</a:t>
                      </a:r>
                      <a:r>
                        <a:rPr lang="en-GB" sz="2000" b="0" dirty="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16042680"/>
                  </a:ext>
                </a:extLst>
              </a:tr>
            </a:tbl>
          </a:graphicData>
        </a:graphic>
      </p:graphicFrame>
      <p:graphicFrame>
        <p:nvGraphicFramePr>
          <p:cNvPr id="21" name="Table 20">
            <a:extLst>
              <a:ext uri="{FF2B5EF4-FFF2-40B4-BE49-F238E27FC236}">
                <a16:creationId xmlns:a16="http://schemas.microsoft.com/office/drawing/2014/main" id="{28FABD45-8F22-47D5-B20B-2A6EDFAF3A36}"/>
              </a:ext>
            </a:extLst>
          </p:cNvPr>
          <p:cNvGraphicFramePr>
            <a:graphicFrameLocks noGrp="1"/>
          </p:cNvGraphicFramePr>
          <p:nvPr>
            <p:extLst>
              <p:ext uri="{D42A27DB-BD31-4B8C-83A1-F6EECF244321}">
                <p14:modId xmlns:p14="http://schemas.microsoft.com/office/powerpoint/2010/main" val="3254312404"/>
              </p:ext>
            </p:extLst>
          </p:nvPr>
        </p:nvGraphicFramePr>
        <p:xfrm>
          <a:off x="6297688" y="2470975"/>
          <a:ext cx="5760000" cy="360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967689207"/>
                    </a:ext>
                  </a:extLst>
                </a:gridCol>
                <a:gridCol w="2950771">
                  <a:extLst>
                    <a:ext uri="{9D8B030D-6E8A-4147-A177-3AD203B41FA5}">
                      <a16:colId xmlns:a16="http://schemas.microsoft.com/office/drawing/2014/main" val="2892665280"/>
                    </a:ext>
                  </a:extLst>
                </a:gridCol>
                <a:gridCol w="1079292">
                  <a:extLst>
                    <a:ext uri="{9D8B030D-6E8A-4147-A177-3AD203B41FA5}">
                      <a16:colId xmlns:a16="http://schemas.microsoft.com/office/drawing/2014/main" val="3764915247"/>
                    </a:ext>
                  </a:extLst>
                </a:gridCol>
                <a:gridCol w="1009937">
                  <a:extLst>
                    <a:ext uri="{9D8B030D-6E8A-4147-A177-3AD203B41FA5}">
                      <a16:colId xmlns:a16="http://schemas.microsoft.com/office/drawing/2014/main" val="2783025705"/>
                    </a:ext>
                  </a:extLst>
                </a:gridCol>
              </a:tblGrid>
              <a:tr h="720000">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‘in’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dirty="0">
                          <a:solidFill>
                            <a:srgbClr val="115076"/>
                          </a:solidFill>
                          <a:latin typeface="Century Gothic" panose="020B0502020202020204" pitchFamily="34" charset="0"/>
                        </a:rPr>
                        <a:t>‘by’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extLst>
                  <a:ext uri="{0D108BD9-81ED-4DB2-BD59-A6C34878D82A}">
                    <a16:rowId xmlns:a16="http://schemas.microsoft.com/office/drawing/2014/main" val="4135236674"/>
                  </a:ext>
                </a:extLst>
              </a:tr>
              <a:tr h="720000">
                <a:tc>
                  <a:txBody>
                    <a:bodyPr/>
                    <a:lstStyle/>
                    <a:p>
                      <a:pPr algn="ctr"/>
                      <a:r>
                        <a:rPr lang="en-GB" sz="2400" b="1" dirty="0">
                          <a:solidFill>
                            <a:srgbClr val="115076"/>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latin typeface="Century Gothic" panose="020B0502020202020204" pitchFamily="34" charset="0"/>
                        </a:rPr>
                        <a:t>L’actrice</a:t>
                      </a:r>
                      <a:r>
                        <a:rPr lang="en-GB" sz="2000" dirty="0">
                          <a:solidFill>
                            <a:srgbClr val="115076"/>
                          </a:solidFill>
                          <a:latin typeface="Century Gothic" panose="020B0502020202020204" pitchFamily="34" charset="0"/>
                        </a:rPr>
                        <a:t> fait un </a:t>
                      </a:r>
                      <a:r>
                        <a:rPr lang="en-GB" sz="2000" b="0" dirty="0">
                          <a:solidFill>
                            <a:srgbClr val="115076"/>
                          </a:solidFill>
                          <a:latin typeface="Century Gothic" panose="020B0502020202020204" pitchFamily="34" charset="0"/>
                        </a:rPr>
                        <a:t>voyage </a:t>
                      </a:r>
                      <a:r>
                        <a:rPr lang="en-GB" sz="2000" b="1" dirty="0" err="1">
                          <a:solidFill>
                            <a:srgbClr val="115076"/>
                          </a:solidFill>
                          <a:latin typeface="Century Gothic" panose="020B0502020202020204" pitchFamily="34" charset="0"/>
                        </a:rPr>
                        <a:t>en</a:t>
                      </a:r>
                      <a:r>
                        <a:rPr lang="en-GB" sz="2000" b="1" dirty="0">
                          <a:solidFill>
                            <a:srgbClr val="115076"/>
                          </a:solidFill>
                          <a:latin typeface="Century Gothic" panose="020B0502020202020204" pitchFamily="34" charset="0"/>
                        </a:rPr>
                        <a:t> </a:t>
                      </a:r>
                      <a:r>
                        <a:rPr lang="en-GB" sz="2000" b="0" dirty="0">
                          <a:solidFill>
                            <a:srgbClr val="115076"/>
                          </a:solidFill>
                          <a:latin typeface="Century Gothic" panose="020B0502020202020204" pitchFamily="34" charset="0"/>
                        </a:rPr>
                        <a:t>bateau.</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115076"/>
                          </a:solidFill>
                          <a:latin typeface="Century Gothic" panose="020B0502020202020204" pitchFamily="34" charset="0"/>
                        </a:rPr>
                        <a:t>La </a:t>
                      </a:r>
                      <a:r>
                        <a:rPr lang="en-GB" sz="2000" b="0" dirty="0" err="1">
                          <a:solidFill>
                            <a:srgbClr val="115076"/>
                          </a:solidFill>
                          <a:latin typeface="Century Gothic" panose="020B0502020202020204" pitchFamily="34" charset="0"/>
                        </a:rPr>
                        <a:t>fille</a:t>
                      </a:r>
                      <a:r>
                        <a:rPr lang="en-GB" sz="2000" b="0" dirty="0">
                          <a:solidFill>
                            <a:srgbClr val="115076"/>
                          </a:solidFill>
                          <a:latin typeface="Century Gothic" panose="020B0502020202020204" pitchFamily="34" charset="0"/>
                        </a:rPr>
                        <a:t> fait des courses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voiture.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rgbClr val="115076"/>
                          </a:solidFill>
                          <a:latin typeface="Century Gothic" panose="020B0502020202020204" pitchFamily="34" charset="0"/>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Tu es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France ?</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r h="720000">
                <a:tc>
                  <a:txBody>
                    <a:bodyPr/>
                    <a:lstStyle/>
                    <a:p>
                      <a:pPr algn="ctr"/>
                      <a:r>
                        <a:rPr lang="en-GB" sz="2400" b="1" dirty="0">
                          <a:solidFill>
                            <a:srgbClr val="115076"/>
                          </a:solidFill>
                          <a:latin typeface="Century Gothic" panose="020B0502020202020204" pitchFamily="34" charset="0"/>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b="0" dirty="0">
                          <a:solidFill>
                            <a:srgbClr val="115076"/>
                          </a:solidFill>
                          <a:latin typeface="Century Gothic" panose="020B0502020202020204" pitchFamily="34" charset="0"/>
                        </a:rPr>
                        <a:t>Dis la phrase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français</a:t>
                      </a:r>
                      <a:r>
                        <a:rPr lang="en-GB" sz="2000" b="0" dirty="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16042680"/>
                  </a:ext>
                </a:extLst>
              </a:tr>
            </a:tbl>
          </a:graphicData>
        </a:graphic>
      </p:graphicFrame>
      <p:pic>
        <p:nvPicPr>
          <p:cNvPr id="22" name="Picture 21">
            <a:extLst>
              <a:ext uri="{FF2B5EF4-FFF2-40B4-BE49-F238E27FC236}">
                <a16:creationId xmlns:a16="http://schemas.microsoft.com/office/drawing/2014/main" id="{9CB842E8-E0E3-4214-99D7-F9488227B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0038" y="3145976"/>
            <a:ext cx="720000" cy="749999"/>
          </a:xfrm>
          <a:prstGeom prst="rect">
            <a:avLst/>
          </a:prstGeom>
        </p:spPr>
      </p:pic>
      <p:pic>
        <p:nvPicPr>
          <p:cNvPr id="23" name="Picture 22">
            <a:extLst>
              <a:ext uri="{FF2B5EF4-FFF2-40B4-BE49-F238E27FC236}">
                <a16:creationId xmlns:a16="http://schemas.microsoft.com/office/drawing/2014/main" id="{05CAFD15-F053-4EAC-9300-D7B1F48C1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001" y="3920294"/>
            <a:ext cx="720000" cy="749999"/>
          </a:xfrm>
          <a:prstGeom prst="rect">
            <a:avLst/>
          </a:prstGeom>
        </p:spPr>
      </p:pic>
      <p:pic>
        <p:nvPicPr>
          <p:cNvPr id="24" name="Picture 23">
            <a:extLst>
              <a:ext uri="{FF2B5EF4-FFF2-40B4-BE49-F238E27FC236}">
                <a16:creationId xmlns:a16="http://schemas.microsoft.com/office/drawing/2014/main" id="{CA0BE750-C6B0-4234-95AA-21D1377C8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0038" y="4608475"/>
            <a:ext cx="720000" cy="749999"/>
          </a:xfrm>
          <a:prstGeom prst="rect">
            <a:avLst/>
          </a:prstGeom>
        </p:spPr>
      </p:pic>
      <p:pic>
        <p:nvPicPr>
          <p:cNvPr id="25" name="Picture 24">
            <a:extLst>
              <a:ext uri="{FF2B5EF4-FFF2-40B4-BE49-F238E27FC236}">
                <a16:creationId xmlns:a16="http://schemas.microsoft.com/office/drawing/2014/main" id="{03CE255A-D070-43FC-8365-BD318A39F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0038" y="5339725"/>
            <a:ext cx="720000" cy="749999"/>
          </a:xfrm>
          <a:prstGeom prst="rect">
            <a:avLst/>
          </a:prstGeom>
        </p:spPr>
      </p:pic>
      <p:pic>
        <p:nvPicPr>
          <p:cNvPr id="27" name="Picture 26">
            <a:extLst>
              <a:ext uri="{FF2B5EF4-FFF2-40B4-BE49-F238E27FC236}">
                <a16:creationId xmlns:a16="http://schemas.microsoft.com/office/drawing/2014/main" id="{C24DB70B-727A-4D04-8B0C-69309DB36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7805" y="3183475"/>
            <a:ext cx="720000" cy="749999"/>
          </a:xfrm>
          <a:prstGeom prst="rect">
            <a:avLst/>
          </a:prstGeom>
        </p:spPr>
      </p:pic>
      <p:pic>
        <p:nvPicPr>
          <p:cNvPr id="32" name="Picture 31">
            <a:extLst>
              <a:ext uri="{FF2B5EF4-FFF2-40B4-BE49-F238E27FC236}">
                <a16:creationId xmlns:a16="http://schemas.microsoft.com/office/drawing/2014/main" id="{21C69A9B-55BA-4B21-BE8B-6AF441C35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496" y="3895975"/>
            <a:ext cx="720000" cy="749999"/>
          </a:xfrm>
          <a:prstGeom prst="rect">
            <a:avLst/>
          </a:prstGeom>
        </p:spPr>
      </p:pic>
      <p:pic>
        <p:nvPicPr>
          <p:cNvPr id="33" name="Picture 32">
            <a:extLst>
              <a:ext uri="{FF2B5EF4-FFF2-40B4-BE49-F238E27FC236}">
                <a16:creationId xmlns:a16="http://schemas.microsoft.com/office/drawing/2014/main" id="{C0E6963D-BF75-499B-B223-EAEAEE7921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7689" y="4645974"/>
            <a:ext cx="720000" cy="749999"/>
          </a:xfrm>
          <a:prstGeom prst="rect">
            <a:avLst/>
          </a:prstGeom>
        </p:spPr>
      </p:pic>
      <p:pic>
        <p:nvPicPr>
          <p:cNvPr id="34" name="Picture 33">
            <a:extLst>
              <a:ext uri="{FF2B5EF4-FFF2-40B4-BE49-F238E27FC236}">
                <a16:creationId xmlns:a16="http://schemas.microsoft.com/office/drawing/2014/main" id="{CE13A4A1-3513-459B-AD80-C30D503EA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4809" y="5344009"/>
            <a:ext cx="720000" cy="749999"/>
          </a:xfrm>
          <a:prstGeom prst="rect">
            <a:avLst/>
          </a:prstGeom>
        </p:spPr>
      </p:pic>
      <p:sp>
        <p:nvSpPr>
          <p:cNvPr id="35" name="TextBox 34">
            <a:extLst>
              <a:ext uri="{FF2B5EF4-FFF2-40B4-BE49-F238E27FC236}">
                <a16:creationId xmlns:a16="http://schemas.microsoft.com/office/drawing/2014/main" id="{C52CE318-8A1E-4A0C-8247-3C78FB509943}"/>
              </a:ext>
            </a:extLst>
          </p:cNvPr>
          <p:cNvSpPr txBox="1"/>
          <p:nvPr/>
        </p:nvSpPr>
        <p:spPr>
          <a:xfrm>
            <a:off x="6186379" y="84413"/>
            <a:ext cx="4277757" cy="2951619"/>
          </a:xfrm>
          <a:prstGeom prst="cloudCallout">
            <a:avLst>
              <a:gd name="adj1" fmla="val -50346"/>
              <a:gd name="adj2" fmla="val 45805"/>
            </a:avLst>
          </a:prstGeom>
          <a:solidFill>
            <a:srgbClr val="E3EAFD"/>
          </a:solidFill>
          <a:ln>
            <a:solidFill>
              <a:srgbClr val="115076"/>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Remember!</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a:t>
            </a:r>
            <a:r>
              <a:rPr lang="en-GB" sz="2000" dirty="0" err="1">
                <a:solidFill>
                  <a:srgbClr val="115076"/>
                </a:solidFill>
                <a:latin typeface="Century Gothic" panose="020B0502020202020204" pitchFamily="34" charset="0"/>
              </a:rPr>
              <a:t>en</a:t>
            </a:r>
            <a:r>
              <a:rPr lang="en-GB" sz="2000" dirty="0">
                <a:solidFill>
                  <a:srgbClr val="115076"/>
                </a:solidFill>
                <a:latin typeface="Century Gothic" panose="020B0502020202020204" pitchFamily="34" charset="0"/>
              </a:rPr>
              <a:t>’ has </a:t>
            </a:r>
            <a:r>
              <a:rPr lang="en-GB" sz="2000" b="1" dirty="0">
                <a:solidFill>
                  <a:srgbClr val="115076"/>
                </a:solidFill>
                <a:latin typeface="Century Gothic" panose="020B0502020202020204" pitchFamily="34" charset="0"/>
              </a:rPr>
              <a:t>more than one</a:t>
            </a:r>
            <a:r>
              <a:rPr lang="en-GB" sz="2000" dirty="0">
                <a:solidFill>
                  <a:srgbClr val="115076"/>
                </a:solidFill>
                <a:latin typeface="Century Gothic" panose="020B0502020202020204" pitchFamily="34" charset="0"/>
              </a:rPr>
              <a:t> meaning in French. The </a:t>
            </a:r>
            <a:r>
              <a:rPr lang="en-GB" sz="2000" b="1" dirty="0">
                <a:solidFill>
                  <a:srgbClr val="115076"/>
                </a:solidFill>
                <a:latin typeface="Century Gothic" panose="020B0502020202020204" pitchFamily="34" charset="0"/>
              </a:rPr>
              <a:t>other words</a:t>
            </a:r>
            <a:r>
              <a:rPr lang="en-GB" sz="2000" dirty="0">
                <a:solidFill>
                  <a:srgbClr val="115076"/>
                </a:solidFill>
                <a:latin typeface="Century Gothic" panose="020B0502020202020204" pitchFamily="34" charset="0"/>
              </a:rPr>
              <a:t> in the sentence tell us the meaning.</a:t>
            </a:r>
          </a:p>
        </p:txBody>
      </p:sp>
      <p:pic>
        <p:nvPicPr>
          <p:cNvPr id="20" name="Picture 19" descr="background rectangle">
            <a:extLst>
              <a:ext uri="{FF2B5EF4-FFF2-40B4-BE49-F238E27FC236}">
                <a16:creationId xmlns:a16="http://schemas.microsoft.com/office/drawing/2014/main" id="{76F8E8B2-163F-4D1E-98C9-2AE60CBBDB5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C53B3050-C23F-4627-A22A-BB0AE15742C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Saying ‘in’ and ‘by’</a:t>
            </a:r>
          </a:p>
        </p:txBody>
      </p:sp>
      <p:sp>
        <p:nvSpPr>
          <p:cNvPr id="3" name="Rounded Rectangle 46">
            <a:extLst>
              <a:ext uri="{FF2B5EF4-FFF2-40B4-BE49-F238E27FC236}">
                <a16:creationId xmlns:a16="http://schemas.microsoft.com/office/drawing/2014/main" id="{F3C591A4-B50F-433E-B92F-1A65CD6D283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79404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5465135" cy="808793"/>
          </a:xfrm>
        </p:spPr>
        <p:txBody>
          <a:bodyPr>
            <a:noAutofit/>
          </a:bodyPr>
          <a:lstStyle/>
          <a:p>
            <a:r>
              <a:rPr lang="en-GB" sz="2800" b="1" dirty="0">
                <a:solidFill>
                  <a:schemeClr val="bg1"/>
                </a:solidFill>
              </a:rPr>
              <a:t>Saying ‘to’ and ‘in’ in French</a:t>
            </a:r>
          </a:p>
        </p:txBody>
      </p:sp>
      <p:sp>
        <p:nvSpPr>
          <p:cNvPr id="4" name="TextBox 3">
            <a:extLst>
              <a:ext uri="{FF2B5EF4-FFF2-40B4-BE49-F238E27FC236}">
                <a16:creationId xmlns:a16="http://schemas.microsoft.com/office/drawing/2014/main" id="{00416A84-9BEC-475E-8CCB-74F4C654DE98}"/>
              </a:ext>
            </a:extLst>
          </p:cNvPr>
          <p:cNvSpPr txBox="1"/>
          <p:nvPr/>
        </p:nvSpPr>
        <p:spPr>
          <a:xfrm>
            <a:off x="134313" y="1301714"/>
            <a:ext cx="6163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les phrases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anglais</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graphicFrame>
        <p:nvGraphicFramePr>
          <p:cNvPr id="5" name="Table 4">
            <a:extLst>
              <a:ext uri="{FF2B5EF4-FFF2-40B4-BE49-F238E27FC236}">
                <a16:creationId xmlns:a16="http://schemas.microsoft.com/office/drawing/2014/main" id="{88B6AD54-46DC-4685-B706-0AF365C19FD5}"/>
              </a:ext>
            </a:extLst>
          </p:cNvPr>
          <p:cNvGraphicFramePr>
            <a:graphicFrameLocks noGrp="1"/>
          </p:cNvGraphicFramePr>
          <p:nvPr>
            <p:extLst>
              <p:ext uri="{D42A27DB-BD31-4B8C-83A1-F6EECF244321}">
                <p14:modId xmlns:p14="http://schemas.microsoft.com/office/powerpoint/2010/main" val="3647624001"/>
              </p:ext>
            </p:extLst>
          </p:nvPr>
        </p:nvGraphicFramePr>
        <p:xfrm>
          <a:off x="134313" y="2104606"/>
          <a:ext cx="5760000" cy="345168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967689207"/>
                    </a:ext>
                  </a:extLst>
                </a:gridCol>
                <a:gridCol w="2880000">
                  <a:extLst>
                    <a:ext uri="{9D8B030D-6E8A-4147-A177-3AD203B41FA5}">
                      <a16:colId xmlns:a16="http://schemas.microsoft.com/office/drawing/2014/main" val="2892665280"/>
                    </a:ext>
                  </a:extLst>
                </a:gridCol>
                <a:gridCol w="2160000">
                  <a:extLst>
                    <a:ext uri="{9D8B030D-6E8A-4147-A177-3AD203B41FA5}">
                      <a16:colId xmlns:a16="http://schemas.microsoft.com/office/drawing/2014/main" val="3764915247"/>
                    </a:ext>
                  </a:extLst>
                </a:gridCol>
              </a:tblGrid>
              <a:tr h="720000">
                <a:tc>
                  <a:txBody>
                    <a:bodyPr/>
                    <a:lstStyle/>
                    <a:p>
                      <a:pPr algn="ctr"/>
                      <a:r>
                        <a:rPr lang="en-GB" sz="2400" b="1"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Le </a:t>
                      </a:r>
                      <a:r>
                        <a:rPr lang="en-GB" sz="2000" dirty="0" err="1">
                          <a:solidFill>
                            <a:srgbClr val="115076"/>
                          </a:solidFill>
                          <a:latin typeface="Century Gothic" panose="020B0502020202020204" pitchFamily="34" charset="0"/>
                        </a:rPr>
                        <a:t>médecin</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parle</a:t>
                      </a:r>
                      <a:r>
                        <a:rPr lang="en-GB" sz="2000"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anglais</a:t>
                      </a:r>
                      <a:r>
                        <a:rPr lang="en-GB" sz="2000" b="0" dirty="0">
                          <a:solidFill>
                            <a:srgbClr val="115076"/>
                          </a:solidFill>
                          <a:latin typeface="Century Gothic" panose="020B0502020202020204" pitchFamily="34" charset="0"/>
                        </a:rPr>
                        <a:t>.</a:t>
                      </a:r>
                      <a:endParaRPr lang="en-GB" sz="20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The doctor speaks </a:t>
                      </a:r>
                      <a:r>
                        <a:rPr lang="en-GB" sz="2000" b="1" dirty="0">
                          <a:solidFill>
                            <a:srgbClr val="115076"/>
                          </a:solidFill>
                          <a:latin typeface="Century Gothic" panose="020B0502020202020204" pitchFamily="34" charset="0"/>
                        </a:rPr>
                        <a:t>in </a:t>
                      </a:r>
                      <a:r>
                        <a:rPr lang="en-GB" sz="2000" b="0" dirty="0">
                          <a:solidFill>
                            <a:srgbClr val="115076"/>
                          </a:solidFill>
                          <a:latin typeface="Century Gothic" panose="020B0502020202020204" pitchFamily="34" charset="0"/>
                        </a:rPr>
                        <a:t>English.</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Il fait </a:t>
                      </a:r>
                      <a:r>
                        <a:rPr lang="en-GB" sz="2000" dirty="0" err="1">
                          <a:solidFill>
                            <a:srgbClr val="115076"/>
                          </a:solidFill>
                          <a:latin typeface="Century Gothic" panose="020B0502020202020204" pitchFamily="34" charset="0"/>
                        </a:rPr>
                        <a:t>une</a:t>
                      </a:r>
                      <a:r>
                        <a:rPr lang="en-GB" sz="2000" dirty="0">
                          <a:solidFill>
                            <a:srgbClr val="115076"/>
                          </a:solidFill>
                          <a:latin typeface="Century Gothic" panose="020B0502020202020204" pitchFamily="34" charset="0"/>
                        </a:rPr>
                        <a:t> promenade </a:t>
                      </a:r>
                      <a:r>
                        <a:rPr lang="en-GB" sz="2000" b="1" dirty="0" err="1">
                          <a:solidFill>
                            <a:srgbClr val="115076"/>
                          </a:solidFill>
                          <a:latin typeface="Century Gothic" panose="020B0502020202020204" pitchFamily="34" charset="0"/>
                        </a:rPr>
                        <a:t>en</a:t>
                      </a:r>
                      <a:r>
                        <a:rPr lang="en-GB" sz="2000" b="1" dirty="0">
                          <a:solidFill>
                            <a:srgbClr val="115076"/>
                          </a:solidFill>
                          <a:latin typeface="Century Gothic" panose="020B0502020202020204" pitchFamily="34" charset="0"/>
                        </a:rPr>
                        <a:t> </a:t>
                      </a:r>
                      <a:r>
                        <a:rPr lang="en-GB" sz="2000" b="0" dirty="0">
                          <a:solidFill>
                            <a:srgbClr val="115076"/>
                          </a:solidFill>
                          <a:latin typeface="Century Gothic" panose="020B0502020202020204" pitchFamily="34" charset="0"/>
                        </a:rPr>
                        <a:t>bateau</a:t>
                      </a:r>
                      <a:r>
                        <a:rPr lang="en-GB" sz="2000"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He’s taking a trip </a:t>
                      </a:r>
                      <a:r>
                        <a:rPr lang="en-GB" sz="2000" b="1" dirty="0">
                          <a:solidFill>
                            <a:srgbClr val="115076"/>
                          </a:solidFill>
                          <a:latin typeface="Century Gothic" panose="020B0502020202020204" pitchFamily="34" charset="0"/>
                        </a:rPr>
                        <a:t>by</a:t>
                      </a:r>
                      <a:r>
                        <a:rPr lang="en-GB" sz="2000" b="0" dirty="0">
                          <a:solidFill>
                            <a:srgbClr val="115076"/>
                          </a:solidFill>
                          <a:latin typeface="Century Gothic" panose="020B0502020202020204" pitchFamily="34" charset="0"/>
                        </a:rPr>
                        <a:t> boat / a boat trip.</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Le garçon </a:t>
                      </a:r>
                      <a:r>
                        <a:rPr lang="en-GB" sz="2000" dirty="0" err="1">
                          <a:solidFill>
                            <a:srgbClr val="115076"/>
                          </a:solidFill>
                          <a:latin typeface="Century Gothic" panose="020B0502020202020204" pitchFamily="34" charset="0"/>
                        </a:rPr>
                        <a:t>est</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actif</a:t>
                      </a:r>
                      <a:r>
                        <a:rPr lang="en-GB" sz="2000"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classe</a:t>
                      </a:r>
                      <a:r>
                        <a:rPr lang="en-GB" sz="2000" b="0" dirty="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The boy is active </a:t>
                      </a:r>
                      <a:r>
                        <a:rPr lang="en-GB" sz="2000" b="1" dirty="0">
                          <a:solidFill>
                            <a:srgbClr val="115076"/>
                          </a:solidFill>
                          <a:latin typeface="Century Gothic" panose="020B0502020202020204" pitchFamily="34" charset="0"/>
                        </a:rPr>
                        <a:t>in </a:t>
                      </a:r>
                      <a:r>
                        <a:rPr lang="en-GB" sz="2000" b="0" dirty="0">
                          <a:solidFill>
                            <a:srgbClr val="115076"/>
                          </a:solidFill>
                          <a:latin typeface="Century Gothic" panose="020B0502020202020204" pitchFamily="34" charset="0"/>
                        </a:rPr>
                        <a:t>class.</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r h="720000">
                <a:tc>
                  <a:txBody>
                    <a:bodyPr/>
                    <a:lstStyle/>
                    <a:p>
                      <a:pPr algn="ctr"/>
                      <a:r>
                        <a:rPr lang="en-GB" sz="2400" b="1"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err="1">
                          <a:solidFill>
                            <a:srgbClr val="115076"/>
                          </a:solidFill>
                          <a:latin typeface="Century Gothic" panose="020B0502020202020204" pitchFamily="34" charset="0"/>
                        </a:rPr>
                        <a:t>Écris</a:t>
                      </a:r>
                      <a:r>
                        <a:rPr lang="en-GB" sz="2000" dirty="0">
                          <a:solidFill>
                            <a:srgbClr val="115076"/>
                          </a:solidFill>
                          <a:latin typeface="Century Gothic" panose="020B0502020202020204" pitchFamily="34" charset="0"/>
                        </a:rPr>
                        <a:t> les mots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anglais</a:t>
                      </a:r>
                      <a:r>
                        <a:rPr lang="en-GB" sz="2000" b="0" dirty="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Write the words </a:t>
                      </a:r>
                      <a:r>
                        <a:rPr lang="en-GB" sz="2000" b="1" dirty="0">
                          <a:solidFill>
                            <a:srgbClr val="115076"/>
                          </a:solidFill>
                          <a:latin typeface="Century Gothic" panose="020B0502020202020204" pitchFamily="34" charset="0"/>
                        </a:rPr>
                        <a:t>in</a:t>
                      </a:r>
                      <a:r>
                        <a:rPr lang="en-GB" sz="2000" b="0" dirty="0">
                          <a:solidFill>
                            <a:srgbClr val="115076"/>
                          </a:solidFill>
                          <a:latin typeface="Century Gothic" panose="020B0502020202020204" pitchFamily="34" charset="0"/>
                        </a:rPr>
                        <a:t> English.</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16042680"/>
                  </a:ext>
                </a:extLst>
              </a:tr>
            </a:tbl>
          </a:graphicData>
        </a:graphic>
      </p:graphicFrame>
      <p:graphicFrame>
        <p:nvGraphicFramePr>
          <p:cNvPr id="21" name="Table 20">
            <a:extLst>
              <a:ext uri="{FF2B5EF4-FFF2-40B4-BE49-F238E27FC236}">
                <a16:creationId xmlns:a16="http://schemas.microsoft.com/office/drawing/2014/main" id="{28FABD45-8F22-47D5-B20B-2A6EDFAF3A36}"/>
              </a:ext>
            </a:extLst>
          </p:cNvPr>
          <p:cNvGraphicFramePr>
            <a:graphicFrameLocks noGrp="1"/>
          </p:cNvGraphicFramePr>
          <p:nvPr>
            <p:extLst>
              <p:ext uri="{D42A27DB-BD31-4B8C-83A1-F6EECF244321}">
                <p14:modId xmlns:p14="http://schemas.microsoft.com/office/powerpoint/2010/main" val="89969480"/>
              </p:ext>
            </p:extLst>
          </p:nvPr>
        </p:nvGraphicFramePr>
        <p:xfrm>
          <a:off x="6095999" y="2104606"/>
          <a:ext cx="5961688" cy="3737520"/>
        </p:xfrm>
        <a:graphic>
          <a:graphicData uri="http://schemas.openxmlformats.org/drawingml/2006/table">
            <a:tbl>
              <a:tblPr firstRow="1" bandRow="1">
                <a:tableStyleId>{5940675A-B579-460E-94D1-54222C63F5DA}</a:tableStyleId>
              </a:tblPr>
              <a:tblGrid>
                <a:gridCol w="745211">
                  <a:extLst>
                    <a:ext uri="{9D8B030D-6E8A-4147-A177-3AD203B41FA5}">
                      <a16:colId xmlns:a16="http://schemas.microsoft.com/office/drawing/2014/main" val="2967689207"/>
                    </a:ext>
                  </a:extLst>
                </a:gridCol>
                <a:gridCol w="2926245">
                  <a:extLst>
                    <a:ext uri="{9D8B030D-6E8A-4147-A177-3AD203B41FA5}">
                      <a16:colId xmlns:a16="http://schemas.microsoft.com/office/drawing/2014/main" val="2892665280"/>
                    </a:ext>
                  </a:extLst>
                </a:gridCol>
                <a:gridCol w="2290232">
                  <a:extLst>
                    <a:ext uri="{9D8B030D-6E8A-4147-A177-3AD203B41FA5}">
                      <a16:colId xmlns:a16="http://schemas.microsoft.com/office/drawing/2014/main" val="3764915247"/>
                    </a:ext>
                  </a:extLst>
                </a:gridCol>
              </a:tblGrid>
              <a:tr h="720000">
                <a:tc>
                  <a:txBody>
                    <a:bodyPr/>
                    <a:lstStyle/>
                    <a:p>
                      <a:pPr algn="ctr"/>
                      <a:r>
                        <a:rPr lang="en-GB" sz="2400" b="1" dirty="0">
                          <a:solidFill>
                            <a:srgbClr val="115076"/>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latin typeface="Century Gothic" panose="020B0502020202020204" pitchFamily="34" charset="0"/>
                        </a:rPr>
                        <a:t>L’actrice</a:t>
                      </a:r>
                      <a:r>
                        <a:rPr lang="en-GB" sz="2000" dirty="0">
                          <a:solidFill>
                            <a:srgbClr val="115076"/>
                          </a:solidFill>
                          <a:latin typeface="Century Gothic" panose="020B0502020202020204" pitchFamily="34" charset="0"/>
                        </a:rPr>
                        <a:t> fait un </a:t>
                      </a:r>
                      <a:r>
                        <a:rPr lang="en-GB" sz="2000" b="0" dirty="0">
                          <a:solidFill>
                            <a:srgbClr val="115076"/>
                          </a:solidFill>
                          <a:latin typeface="Century Gothic" panose="020B0502020202020204" pitchFamily="34" charset="0"/>
                        </a:rPr>
                        <a:t>voyage </a:t>
                      </a:r>
                      <a:r>
                        <a:rPr lang="en-GB" sz="2000" b="1" dirty="0" err="1">
                          <a:solidFill>
                            <a:srgbClr val="115076"/>
                          </a:solidFill>
                          <a:latin typeface="Century Gothic" panose="020B0502020202020204" pitchFamily="34" charset="0"/>
                        </a:rPr>
                        <a:t>en</a:t>
                      </a:r>
                      <a:r>
                        <a:rPr lang="en-GB" sz="2000" b="1" dirty="0">
                          <a:solidFill>
                            <a:srgbClr val="115076"/>
                          </a:solidFill>
                          <a:latin typeface="Century Gothic" panose="020B0502020202020204" pitchFamily="34" charset="0"/>
                        </a:rPr>
                        <a:t> </a:t>
                      </a:r>
                      <a:r>
                        <a:rPr lang="en-GB" sz="2000" b="0" dirty="0">
                          <a:solidFill>
                            <a:srgbClr val="115076"/>
                          </a:solidFill>
                          <a:latin typeface="Century Gothic" panose="020B0502020202020204" pitchFamily="34" charset="0"/>
                        </a:rPr>
                        <a:t>bateau.</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chemeClr val="accent1">
                              <a:lumMod val="50000"/>
                            </a:schemeClr>
                          </a:solidFill>
                          <a:latin typeface="Century Gothic" panose="020B0502020202020204" pitchFamily="34" charset="0"/>
                        </a:rPr>
                        <a:t>The actress is going on a journey </a:t>
                      </a:r>
                      <a:r>
                        <a:rPr lang="en-GB" sz="2000" b="1" dirty="0">
                          <a:solidFill>
                            <a:schemeClr val="accent1">
                              <a:lumMod val="50000"/>
                            </a:schemeClr>
                          </a:solidFill>
                          <a:latin typeface="Century Gothic" panose="020B0502020202020204" pitchFamily="34" charset="0"/>
                        </a:rPr>
                        <a:t>by</a:t>
                      </a:r>
                      <a:r>
                        <a:rPr lang="en-GB" sz="2000" b="0" dirty="0">
                          <a:solidFill>
                            <a:schemeClr val="accent1">
                              <a:lumMod val="50000"/>
                            </a:schemeClr>
                          </a:solidFill>
                          <a:latin typeface="Century Gothic" panose="020B0502020202020204" pitchFamily="34" charset="0"/>
                        </a:rPr>
                        <a:t> boat.</a:t>
                      </a:r>
                      <a:endParaRPr lang="en-GB" sz="2000"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115076"/>
                          </a:solidFill>
                          <a:latin typeface="Century Gothic" panose="020B0502020202020204" pitchFamily="34" charset="0"/>
                        </a:rPr>
                        <a:t>La </a:t>
                      </a:r>
                      <a:r>
                        <a:rPr lang="en-GB" sz="2000" b="0" dirty="0" err="1">
                          <a:solidFill>
                            <a:srgbClr val="115076"/>
                          </a:solidFill>
                          <a:latin typeface="Century Gothic" panose="020B0502020202020204" pitchFamily="34" charset="0"/>
                        </a:rPr>
                        <a:t>fille</a:t>
                      </a:r>
                      <a:r>
                        <a:rPr lang="en-GB" sz="2000" b="0" dirty="0">
                          <a:solidFill>
                            <a:srgbClr val="115076"/>
                          </a:solidFill>
                          <a:latin typeface="Century Gothic" panose="020B0502020202020204" pitchFamily="34" charset="0"/>
                        </a:rPr>
                        <a:t> fait des courses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voiture.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The girl is going food shopping </a:t>
                      </a:r>
                      <a:r>
                        <a:rPr lang="en-GB" sz="2000" b="1" dirty="0">
                          <a:solidFill>
                            <a:srgbClr val="115076"/>
                          </a:solidFill>
                          <a:latin typeface="Century Gothic" panose="020B0502020202020204" pitchFamily="34" charset="0"/>
                        </a:rPr>
                        <a:t>by</a:t>
                      </a:r>
                      <a:r>
                        <a:rPr lang="en-GB" sz="2000" b="0" dirty="0">
                          <a:solidFill>
                            <a:srgbClr val="115076"/>
                          </a:solidFill>
                          <a:latin typeface="Century Gothic" panose="020B0502020202020204" pitchFamily="34" charset="0"/>
                        </a:rPr>
                        <a:t> car.</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rgbClr val="115076"/>
                          </a:solidFill>
                          <a:latin typeface="Century Gothic" panose="020B0502020202020204" pitchFamily="34" charset="0"/>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Tu es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France ?</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Are you </a:t>
                      </a:r>
                      <a:r>
                        <a:rPr lang="en-GB" sz="2000" b="1" dirty="0">
                          <a:solidFill>
                            <a:srgbClr val="115076"/>
                          </a:solidFill>
                          <a:latin typeface="Century Gothic" panose="020B0502020202020204" pitchFamily="34" charset="0"/>
                        </a:rPr>
                        <a:t>in </a:t>
                      </a:r>
                      <a:r>
                        <a:rPr lang="en-GB" sz="2000" b="0" dirty="0">
                          <a:solidFill>
                            <a:srgbClr val="115076"/>
                          </a:solidFill>
                          <a:latin typeface="Century Gothic" panose="020B0502020202020204" pitchFamily="34" charset="0"/>
                        </a:rPr>
                        <a:t>France?</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r h="720000">
                <a:tc>
                  <a:txBody>
                    <a:bodyPr/>
                    <a:lstStyle/>
                    <a:p>
                      <a:pPr algn="ctr"/>
                      <a:r>
                        <a:rPr lang="en-GB" sz="2400" b="1" dirty="0">
                          <a:solidFill>
                            <a:srgbClr val="115076"/>
                          </a:solidFill>
                          <a:latin typeface="Century Gothic" panose="020B0502020202020204" pitchFamily="34" charset="0"/>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b="0" dirty="0">
                          <a:solidFill>
                            <a:srgbClr val="115076"/>
                          </a:solidFill>
                          <a:latin typeface="Century Gothic" panose="020B0502020202020204" pitchFamily="34" charset="0"/>
                        </a:rPr>
                        <a:t>Dis la phrase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français</a:t>
                      </a:r>
                      <a:r>
                        <a:rPr lang="en-GB" sz="2000" b="0" dirty="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Say the sentence </a:t>
                      </a:r>
                      <a:r>
                        <a:rPr lang="en-GB" sz="2000" b="1" dirty="0">
                          <a:solidFill>
                            <a:srgbClr val="115076"/>
                          </a:solidFill>
                          <a:latin typeface="Century Gothic" panose="020B0502020202020204" pitchFamily="34" charset="0"/>
                        </a:rPr>
                        <a:t>in </a:t>
                      </a:r>
                      <a:r>
                        <a:rPr lang="en-GB" sz="2000" b="0" dirty="0">
                          <a:solidFill>
                            <a:srgbClr val="115076"/>
                          </a:solidFill>
                          <a:latin typeface="Century Gothic" panose="020B0502020202020204" pitchFamily="34" charset="0"/>
                        </a:rPr>
                        <a:t>French.</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16042680"/>
                  </a:ext>
                </a:extLst>
              </a:tr>
            </a:tbl>
          </a:graphicData>
        </a:graphic>
      </p:graphicFrame>
      <p:pic>
        <p:nvPicPr>
          <p:cNvPr id="20" name="Picture 19" descr="background rectangle">
            <a:extLst>
              <a:ext uri="{FF2B5EF4-FFF2-40B4-BE49-F238E27FC236}">
                <a16:creationId xmlns:a16="http://schemas.microsoft.com/office/drawing/2014/main" id="{76F8E8B2-163F-4D1E-98C9-2AE60CBBDB5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C53B3050-C23F-4627-A22A-BB0AE15742C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Saying ‘in’ and ‘by’</a:t>
            </a:r>
          </a:p>
        </p:txBody>
      </p:sp>
      <p:sp>
        <p:nvSpPr>
          <p:cNvPr id="3" name="Rounded Rectangle 46">
            <a:extLst>
              <a:ext uri="{FF2B5EF4-FFF2-40B4-BE49-F238E27FC236}">
                <a16:creationId xmlns:a16="http://schemas.microsoft.com/office/drawing/2014/main" id="{F3C591A4-B50F-433E-B92F-1A65CD6D283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DA5C29FD-82B7-4478-996E-82F0C63E5327}"/>
              </a:ext>
            </a:extLst>
          </p:cNvPr>
          <p:cNvSpPr txBox="1"/>
          <p:nvPr/>
        </p:nvSpPr>
        <p:spPr>
          <a:xfrm>
            <a:off x="7237206" y="111116"/>
            <a:ext cx="258284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Réponses</a:t>
            </a:r>
            <a:endParaRPr kumimoji="0" lang="en-GB" sz="3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801D9178-2C98-443F-AB56-B329000D6F50}"/>
              </a:ext>
            </a:extLst>
          </p:cNvPr>
          <p:cNvSpPr/>
          <p:nvPr/>
        </p:nvSpPr>
        <p:spPr>
          <a:xfrm>
            <a:off x="3798455" y="2164182"/>
            <a:ext cx="2034020" cy="908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37A7CB1-F738-4757-9605-15B77CE1E6B5}"/>
              </a:ext>
            </a:extLst>
          </p:cNvPr>
          <p:cNvSpPr/>
          <p:nvPr/>
        </p:nvSpPr>
        <p:spPr>
          <a:xfrm>
            <a:off x="3797972" y="3167039"/>
            <a:ext cx="2034020" cy="908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C6003CF-B279-483B-A75F-7D20D3A8C02F}"/>
              </a:ext>
            </a:extLst>
          </p:cNvPr>
          <p:cNvSpPr/>
          <p:nvPr/>
        </p:nvSpPr>
        <p:spPr>
          <a:xfrm>
            <a:off x="3798455" y="4185864"/>
            <a:ext cx="2034020" cy="573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79F08B3-F91E-4BDF-88A6-815AACC11145}"/>
              </a:ext>
            </a:extLst>
          </p:cNvPr>
          <p:cNvSpPr/>
          <p:nvPr/>
        </p:nvSpPr>
        <p:spPr>
          <a:xfrm>
            <a:off x="3797972" y="4903625"/>
            <a:ext cx="2034020" cy="616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32BAADDD-404A-4FC3-869B-5D2654070583}"/>
              </a:ext>
            </a:extLst>
          </p:cNvPr>
          <p:cNvSpPr/>
          <p:nvPr/>
        </p:nvSpPr>
        <p:spPr>
          <a:xfrm>
            <a:off x="9833853" y="2144468"/>
            <a:ext cx="2034020" cy="928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5FF5391F-9A23-430C-8B66-E96008388D84}"/>
              </a:ext>
            </a:extLst>
          </p:cNvPr>
          <p:cNvSpPr/>
          <p:nvPr/>
        </p:nvSpPr>
        <p:spPr>
          <a:xfrm>
            <a:off x="9819171" y="3162101"/>
            <a:ext cx="2034020" cy="913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7166173-6B83-4653-AEA2-33AE94276EE5}"/>
              </a:ext>
            </a:extLst>
          </p:cNvPr>
          <p:cNvSpPr/>
          <p:nvPr/>
        </p:nvSpPr>
        <p:spPr>
          <a:xfrm>
            <a:off x="9819171" y="4193166"/>
            <a:ext cx="2034020" cy="573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1BE3000D-3768-4230-B89E-0D364B4C7DAC}"/>
              </a:ext>
            </a:extLst>
          </p:cNvPr>
          <p:cNvSpPr/>
          <p:nvPr/>
        </p:nvSpPr>
        <p:spPr>
          <a:xfrm>
            <a:off x="9819171" y="4903626"/>
            <a:ext cx="2034020" cy="852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831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animBg="1"/>
      <p:bldP spid="29" grpId="0" animBg="1"/>
      <p:bldP spid="30" grpId="0" animBg="1"/>
      <p:bldP spid="31" grpId="0" animBg="1"/>
      <p:bldP spid="36" grpId="0" animBg="1"/>
      <p:bldP spid="37" grpId="0" animBg="1"/>
      <p:bldP spid="3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Content Placeholder 4"/>
          <p:cNvGraphicFramePr>
            <a:graphicFrameLocks noGrp="1"/>
          </p:cNvGraphicFramePr>
          <p:nvPr>
            <p:ph idx="4294967295"/>
            <p:extLst>
              <p:ext uri="{D42A27DB-BD31-4B8C-83A1-F6EECF244321}">
                <p14:modId xmlns:p14="http://schemas.microsoft.com/office/powerpoint/2010/main" val="1165928116"/>
              </p:ext>
            </p:extLst>
          </p:nvPr>
        </p:nvGraphicFramePr>
        <p:xfrm>
          <a:off x="607199" y="1255240"/>
          <a:ext cx="10858659" cy="3547887"/>
        </p:xfrm>
        <a:graphic>
          <a:graphicData uri="http://schemas.openxmlformats.org/drawingml/2006/table">
            <a:tbl>
              <a:tblPr firstRow="1" bandRow="1">
                <a:tableStyleId>{5C22544A-7EE6-4342-B048-85BDC9FD1C3A}</a:tableStyleId>
              </a:tblPr>
              <a:tblGrid>
                <a:gridCol w="706905">
                  <a:extLst>
                    <a:ext uri="{9D8B030D-6E8A-4147-A177-3AD203B41FA5}">
                      <a16:colId xmlns:a16="http://schemas.microsoft.com/office/drawing/2014/main" val="2548973513"/>
                    </a:ext>
                  </a:extLst>
                </a:gridCol>
                <a:gridCol w="736869">
                  <a:extLst>
                    <a:ext uri="{9D8B030D-6E8A-4147-A177-3AD203B41FA5}">
                      <a16:colId xmlns:a16="http://schemas.microsoft.com/office/drawing/2014/main" val="2775102314"/>
                    </a:ext>
                  </a:extLst>
                </a:gridCol>
                <a:gridCol w="3920140">
                  <a:extLst>
                    <a:ext uri="{9D8B030D-6E8A-4147-A177-3AD203B41FA5}">
                      <a16:colId xmlns:a16="http://schemas.microsoft.com/office/drawing/2014/main" val="2063340645"/>
                    </a:ext>
                  </a:extLst>
                </a:gridCol>
                <a:gridCol w="677626">
                  <a:extLst>
                    <a:ext uri="{9D8B030D-6E8A-4147-A177-3AD203B41FA5}">
                      <a16:colId xmlns:a16="http://schemas.microsoft.com/office/drawing/2014/main" val="3028703937"/>
                    </a:ext>
                  </a:extLst>
                </a:gridCol>
                <a:gridCol w="794384">
                  <a:extLst>
                    <a:ext uri="{9D8B030D-6E8A-4147-A177-3AD203B41FA5}">
                      <a16:colId xmlns:a16="http://schemas.microsoft.com/office/drawing/2014/main" val="1859025906"/>
                    </a:ext>
                  </a:extLst>
                </a:gridCol>
                <a:gridCol w="4022735">
                  <a:extLst>
                    <a:ext uri="{9D8B030D-6E8A-4147-A177-3AD203B41FA5}">
                      <a16:colId xmlns:a16="http://schemas.microsoft.com/office/drawing/2014/main" val="3979149899"/>
                    </a:ext>
                  </a:extLst>
                </a:gridCol>
              </a:tblGrid>
              <a:tr h="575706">
                <a:tc gridSpan="6">
                  <a:txBody>
                    <a:bodyPr/>
                    <a:lstStyle/>
                    <a:p>
                      <a:r>
                        <a:rPr lang="en-GB" sz="2400" b="0" baseline="0" dirty="0">
                          <a:solidFill>
                            <a:srgbClr val="115076"/>
                          </a:solidFill>
                          <a:latin typeface="Century Gothic" panose="020B0502020202020204" pitchFamily="34" charset="0"/>
                        </a:rPr>
                        <a:t>Match the words to the pictures.</a:t>
                      </a:r>
                      <a:endParaRPr lang="en-GB" sz="24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752765">
                <a:tc>
                  <a:txBody>
                    <a:bodyPr/>
                    <a:lstStyle/>
                    <a:p>
                      <a:pPr algn="ctr"/>
                      <a:r>
                        <a:rPr lang="en-GB" sz="3200" b="1" dirty="0">
                          <a:solidFill>
                            <a:srgbClr val="115177"/>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rgbClr val="115076"/>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747321">
                <a:tc>
                  <a:txBody>
                    <a:bodyPr/>
                    <a:lstStyle/>
                    <a:p>
                      <a:pPr algn="ctr"/>
                      <a:r>
                        <a:rPr lang="en-GB" sz="3200" b="1" dirty="0">
                          <a:solidFill>
                            <a:srgbClr val="115076"/>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rgbClr val="115076"/>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760582">
                <a:tc>
                  <a:txBody>
                    <a:bodyPr/>
                    <a:lstStyle/>
                    <a:p>
                      <a:pPr algn="ctr"/>
                      <a:r>
                        <a:rPr lang="en-GB" sz="3200" b="1" dirty="0">
                          <a:solidFill>
                            <a:srgbClr val="115076"/>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rgbClr val="115076"/>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711513">
                <a:tc>
                  <a:txBody>
                    <a:bodyPr/>
                    <a:lstStyle/>
                    <a:p>
                      <a:pPr algn="ctr"/>
                      <a:r>
                        <a:rPr lang="en-GB" sz="3200" b="1" dirty="0">
                          <a:solidFill>
                            <a:srgbClr val="115076"/>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rgbClr val="115076"/>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34" name="TextBox 33"/>
          <p:cNvSpPr txBox="1"/>
          <p:nvPr/>
        </p:nvSpPr>
        <p:spPr>
          <a:xfrm>
            <a:off x="4332530" y="5387251"/>
            <a:ext cx="3255386"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 </a:t>
            </a:r>
            <a:r>
              <a:rPr lang="en-GB" sz="2400" dirty="0" err="1">
                <a:solidFill>
                  <a:schemeClr val="accent1">
                    <a:lumMod val="50000"/>
                  </a:schemeClr>
                </a:solidFill>
                <a:latin typeface="Century Gothic" panose="020B0502020202020204" pitchFamily="34" charset="0"/>
              </a:rPr>
              <a:t>elle</a:t>
            </a:r>
            <a:r>
              <a:rPr lang="en-GB" sz="2400" dirty="0">
                <a:solidFill>
                  <a:schemeClr val="accent1">
                    <a:lumMod val="50000"/>
                  </a:schemeClr>
                </a:solidFill>
                <a:latin typeface="Century Gothic" panose="020B0502020202020204" pitchFamily="34" charset="0"/>
              </a:rPr>
              <a:t> fait </a:t>
            </a:r>
            <a:r>
              <a:rPr lang="en-GB" sz="2400" dirty="0" err="1">
                <a:solidFill>
                  <a:schemeClr val="accent1">
                    <a:lumMod val="50000"/>
                  </a:schemeClr>
                </a:solidFill>
                <a:latin typeface="Century Gothic" panose="020B0502020202020204" pitchFamily="34" charset="0"/>
              </a:rPr>
              <a:t>une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visite</a:t>
            </a:r>
            <a:endParaRPr lang="en-GB" sz="2400" dirty="0">
              <a:solidFill>
                <a:schemeClr val="accent1">
                  <a:lumMod val="50000"/>
                </a:schemeClr>
              </a:solidFill>
              <a:latin typeface="Century Gothic" panose="020B0502020202020204" pitchFamily="34" charset="0"/>
            </a:endParaRPr>
          </a:p>
        </p:txBody>
      </p:sp>
      <p:sp>
        <p:nvSpPr>
          <p:cNvPr id="35" name="TextBox 34"/>
          <p:cNvSpPr txBox="1"/>
          <p:nvPr/>
        </p:nvSpPr>
        <p:spPr>
          <a:xfrm>
            <a:off x="8280299" y="5387251"/>
            <a:ext cx="2962535"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h) </a:t>
            </a:r>
            <a:r>
              <a:rPr lang="en-GB" sz="2400" dirty="0" err="1">
                <a:solidFill>
                  <a:schemeClr val="accent1">
                    <a:lumMod val="50000"/>
                  </a:schemeClr>
                </a:solidFill>
                <a:latin typeface="Century Gothic" panose="020B0502020202020204" pitchFamily="34" charset="0"/>
              </a:rPr>
              <a:t>il</a:t>
            </a:r>
            <a:r>
              <a:rPr lang="en-GB" sz="2400" dirty="0">
                <a:solidFill>
                  <a:schemeClr val="accent1">
                    <a:lumMod val="50000"/>
                  </a:schemeClr>
                </a:solidFill>
                <a:latin typeface="Century Gothic" panose="020B0502020202020204" pitchFamily="34" charset="0"/>
              </a:rPr>
              <a:t> fait </a:t>
            </a:r>
            <a:r>
              <a:rPr lang="en-GB" sz="2400" dirty="0" err="1">
                <a:solidFill>
                  <a:schemeClr val="accent1">
                    <a:lumMod val="50000"/>
                  </a:schemeClr>
                </a:solidFill>
                <a:latin typeface="Century Gothic" panose="020B0502020202020204" pitchFamily="34" charset="0"/>
              </a:rPr>
              <a:t>mauvais</a:t>
            </a:r>
            <a:endParaRPr lang="en-GB" sz="2400" dirty="0">
              <a:solidFill>
                <a:schemeClr val="accent1">
                  <a:lumMod val="50000"/>
                </a:schemeClr>
              </a:solidFill>
              <a:latin typeface="Century Gothic" panose="020B0502020202020204" pitchFamily="34" charset="0"/>
            </a:endParaRPr>
          </a:p>
        </p:txBody>
      </p:sp>
      <p:sp>
        <p:nvSpPr>
          <p:cNvPr id="36" name="TextBox 35"/>
          <p:cNvSpPr txBox="1"/>
          <p:nvPr/>
        </p:nvSpPr>
        <p:spPr>
          <a:xfrm>
            <a:off x="822389" y="4891797"/>
            <a:ext cx="3758724"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a) </a:t>
            </a:r>
            <a:r>
              <a:rPr lang="en-GB" sz="2400" dirty="0" err="1">
                <a:solidFill>
                  <a:schemeClr val="accent1">
                    <a:lumMod val="50000"/>
                  </a:schemeClr>
                </a:solidFill>
                <a:latin typeface="Century Gothic" panose="020B0502020202020204" pitchFamily="34" charset="0"/>
              </a:rPr>
              <a:t>elle</a:t>
            </a:r>
            <a:r>
              <a:rPr lang="en-GB" sz="2400" dirty="0">
                <a:solidFill>
                  <a:schemeClr val="accent1">
                    <a:lumMod val="50000"/>
                  </a:schemeClr>
                </a:solidFill>
                <a:latin typeface="Century Gothic" panose="020B0502020202020204" pitchFamily="34" charset="0"/>
              </a:rPr>
              <a:t> fait un voyage</a:t>
            </a:r>
          </a:p>
        </p:txBody>
      </p:sp>
      <p:sp>
        <p:nvSpPr>
          <p:cNvPr id="37" name="TextBox 36"/>
          <p:cNvSpPr txBox="1"/>
          <p:nvPr/>
        </p:nvSpPr>
        <p:spPr>
          <a:xfrm>
            <a:off x="4332530" y="4917346"/>
            <a:ext cx="3828873"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d) </a:t>
            </a:r>
            <a:r>
              <a:rPr lang="en-GB" sz="2400" dirty="0" err="1">
                <a:solidFill>
                  <a:schemeClr val="accent1">
                    <a:lumMod val="50000"/>
                  </a:schemeClr>
                </a:solidFill>
                <a:latin typeface="Century Gothic" panose="020B0502020202020204" pitchFamily="34" charset="0"/>
              </a:rPr>
              <a:t>tu</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fais</a:t>
            </a:r>
            <a:r>
              <a:rPr lang="en-GB" sz="2400" dirty="0">
                <a:solidFill>
                  <a:schemeClr val="accent1">
                    <a:lumMod val="50000"/>
                  </a:schemeClr>
                </a:solidFill>
                <a:latin typeface="Century Gothic" panose="020B0502020202020204" pitchFamily="34" charset="0"/>
              </a:rPr>
              <a:t> les </a:t>
            </a:r>
            <a:r>
              <a:rPr lang="en-GB" sz="2400" dirty="0" err="1">
                <a:solidFill>
                  <a:schemeClr val="accent1">
                    <a:lumMod val="50000"/>
                  </a:schemeClr>
                </a:solidFill>
                <a:latin typeface="Century Gothic" panose="020B0502020202020204" pitchFamily="34" charset="0"/>
              </a:rPr>
              <a:t>magasins</a:t>
            </a:r>
            <a:endParaRPr lang="en-GB" sz="2400" dirty="0">
              <a:solidFill>
                <a:schemeClr val="accent1">
                  <a:lumMod val="50000"/>
                </a:schemeClr>
              </a:solidFill>
              <a:latin typeface="Century Gothic" panose="020B0502020202020204" pitchFamily="34" charset="0"/>
            </a:endParaRPr>
          </a:p>
        </p:txBody>
      </p:sp>
      <p:sp>
        <p:nvSpPr>
          <p:cNvPr id="38" name="TextBox 37"/>
          <p:cNvSpPr txBox="1"/>
          <p:nvPr/>
        </p:nvSpPr>
        <p:spPr>
          <a:xfrm>
            <a:off x="820263" y="5885469"/>
            <a:ext cx="2301384"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 </a:t>
            </a:r>
            <a:r>
              <a:rPr lang="en-GB" sz="2400" dirty="0" err="1">
                <a:solidFill>
                  <a:schemeClr val="accent1">
                    <a:lumMod val="50000"/>
                  </a:schemeClr>
                </a:solidFill>
                <a:latin typeface="Century Gothic" panose="020B0502020202020204" pitchFamily="34" charset="0"/>
              </a:rPr>
              <a:t>il</a:t>
            </a:r>
            <a:r>
              <a:rPr lang="en-GB" sz="2400" dirty="0">
                <a:solidFill>
                  <a:schemeClr val="accent1">
                    <a:lumMod val="50000"/>
                  </a:schemeClr>
                </a:solidFill>
                <a:latin typeface="Century Gothic" panose="020B0502020202020204" pitchFamily="34" charset="0"/>
              </a:rPr>
              <a:t> fait beau</a:t>
            </a:r>
          </a:p>
        </p:txBody>
      </p:sp>
      <p:sp>
        <p:nvSpPr>
          <p:cNvPr id="39" name="TextBox 38"/>
          <p:cNvSpPr txBox="1"/>
          <p:nvPr/>
        </p:nvSpPr>
        <p:spPr>
          <a:xfrm>
            <a:off x="4332530" y="5878314"/>
            <a:ext cx="617046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f) </a:t>
            </a:r>
            <a:r>
              <a:rPr lang="en-GB" sz="2400" dirty="0" err="1">
                <a:solidFill>
                  <a:schemeClr val="accent1">
                    <a:lumMod val="50000"/>
                  </a:schemeClr>
                </a:solidFill>
                <a:latin typeface="Century Gothic" panose="020B0502020202020204" pitchFamily="34" charset="0"/>
              </a:rPr>
              <a:t>tu</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fais</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une</a:t>
            </a:r>
            <a:r>
              <a:rPr lang="en-GB" sz="2400" dirty="0">
                <a:solidFill>
                  <a:schemeClr val="accent1">
                    <a:lumMod val="50000"/>
                  </a:schemeClr>
                </a:solidFill>
                <a:latin typeface="Century Gothic" panose="020B0502020202020204" pitchFamily="34" charset="0"/>
              </a:rPr>
              <a:t> promenade </a:t>
            </a:r>
            <a:r>
              <a:rPr lang="en-GB" sz="2400" dirty="0" err="1">
                <a:solidFill>
                  <a:schemeClr val="accent1">
                    <a:lumMod val="50000"/>
                  </a:schemeClr>
                </a:solidFill>
                <a:latin typeface="Century Gothic" panose="020B0502020202020204" pitchFamily="34" charset="0"/>
              </a:rPr>
              <a:t>en</a:t>
            </a:r>
            <a:r>
              <a:rPr lang="en-GB" sz="2400" dirty="0">
                <a:solidFill>
                  <a:schemeClr val="accent1">
                    <a:lumMod val="50000"/>
                  </a:schemeClr>
                </a:solidFill>
                <a:latin typeface="Century Gothic" panose="020B0502020202020204" pitchFamily="34" charset="0"/>
              </a:rPr>
              <a:t> bateau</a:t>
            </a:r>
          </a:p>
        </p:txBody>
      </p:sp>
      <p:sp>
        <p:nvSpPr>
          <p:cNvPr id="40" name="TextBox 39"/>
          <p:cNvSpPr txBox="1"/>
          <p:nvPr/>
        </p:nvSpPr>
        <p:spPr>
          <a:xfrm>
            <a:off x="820263" y="5391201"/>
            <a:ext cx="3288754"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b) je </a:t>
            </a:r>
            <a:r>
              <a:rPr lang="en-GB" sz="2400" dirty="0" err="1">
                <a:solidFill>
                  <a:schemeClr val="accent1">
                    <a:lumMod val="50000"/>
                  </a:schemeClr>
                </a:solidFill>
                <a:latin typeface="Century Gothic" panose="020B0502020202020204" pitchFamily="34" charset="0"/>
              </a:rPr>
              <a:t>fais</a:t>
            </a:r>
            <a:r>
              <a:rPr lang="en-GB" sz="2400" dirty="0">
                <a:solidFill>
                  <a:schemeClr val="accent1">
                    <a:lumMod val="50000"/>
                  </a:schemeClr>
                </a:solidFill>
                <a:latin typeface="Century Gothic" panose="020B0502020202020204" pitchFamily="34" charset="0"/>
              </a:rPr>
              <a:t> le ménage</a:t>
            </a:r>
          </a:p>
        </p:txBody>
      </p:sp>
      <p:sp>
        <p:nvSpPr>
          <p:cNvPr id="41" name="TextBox 40"/>
          <p:cNvSpPr txBox="1"/>
          <p:nvPr/>
        </p:nvSpPr>
        <p:spPr>
          <a:xfrm>
            <a:off x="8280299" y="4891796"/>
            <a:ext cx="3962399"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g) je </a:t>
            </a:r>
            <a:r>
              <a:rPr lang="en-GB" sz="2400" dirty="0" err="1">
                <a:solidFill>
                  <a:schemeClr val="accent1">
                    <a:lumMod val="50000"/>
                  </a:schemeClr>
                </a:solidFill>
                <a:latin typeface="Century Gothic" panose="020B0502020202020204" pitchFamily="34" charset="0"/>
              </a:rPr>
              <a:t>fais</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une</a:t>
            </a:r>
            <a:r>
              <a:rPr lang="en-GB" sz="2400" dirty="0">
                <a:solidFill>
                  <a:schemeClr val="accent1">
                    <a:lumMod val="50000"/>
                  </a:schemeClr>
                </a:solidFill>
                <a:latin typeface="Century Gothic" panose="020B0502020202020204" pitchFamily="34" charset="0"/>
              </a:rPr>
              <a:t> promenade</a:t>
            </a:r>
          </a:p>
        </p:txBody>
      </p:sp>
      <p:grpSp>
        <p:nvGrpSpPr>
          <p:cNvPr id="54" name="Group 53"/>
          <p:cNvGrpSpPr/>
          <p:nvPr/>
        </p:nvGrpSpPr>
        <p:grpSpPr>
          <a:xfrm>
            <a:off x="1344757" y="1949811"/>
            <a:ext cx="6073004" cy="2775214"/>
            <a:chOff x="1383807" y="1076199"/>
            <a:chExt cx="6070634" cy="3144603"/>
          </a:xfrm>
        </p:grpSpPr>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3807" y="1076199"/>
              <a:ext cx="625954" cy="599376"/>
            </a:xfrm>
            <a:prstGeom prst="rect">
              <a:avLst/>
            </a:prstGeom>
          </p:spPr>
        </p:pic>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7108" y="1845459"/>
              <a:ext cx="437720" cy="601792"/>
            </a:xfrm>
            <a:prstGeom prst="rect">
              <a:avLst/>
            </a:prstGeom>
          </p:spPr>
        </p:pic>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4323" y="3576033"/>
              <a:ext cx="557903" cy="644769"/>
            </a:xfrm>
            <a:prstGeom prst="rect">
              <a:avLst/>
            </a:prstGeom>
          </p:spPr>
        </p:pic>
        <p:pic>
          <p:nvPicPr>
            <p:cNvPr id="59" name="Picture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4713" y="1176956"/>
              <a:ext cx="634608" cy="484240"/>
            </a:xfrm>
            <a:prstGeom prst="rect">
              <a:avLst/>
            </a:prstGeom>
          </p:spPr>
        </p:pic>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0300" y="1828115"/>
              <a:ext cx="804141" cy="636728"/>
            </a:xfrm>
            <a:prstGeom prst="rect">
              <a:avLst/>
            </a:prstGeom>
          </p:spPr>
        </p:pic>
        <p:pic>
          <p:nvPicPr>
            <p:cNvPr id="61" name="Picture 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4690" y="2732110"/>
              <a:ext cx="631876" cy="585584"/>
            </a:xfrm>
            <a:prstGeom prst="rect">
              <a:avLst/>
            </a:prstGeom>
          </p:spPr>
        </p:pic>
      </p:grpSp>
      <p:sp>
        <p:nvSpPr>
          <p:cNvPr id="64" name="TextBox 63"/>
          <p:cNvSpPr txBox="1"/>
          <p:nvPr/>
        </p:nvSpPr>
        <p:spPr>
          <a:xfrm>
            <a:off x="3254999" y="1570642"/>
            <a:ext cx="515815" cy="484240"/>
          </a:xfrm>
          <a:prstGeom prst="rect">
            <a:avLst/>
          </a:prstGeom>
          <a:noFill/>
        </p:spPr>
        <p:txBody>
          <a:bodyPr wrap="square" rtlCol="0">
            <a:spAutoFit/>
          </a:bodyPr>
          <a:lstStyle/>
          <a:p>
            <a:endParaRPr lang="en-GB" dirty="0"/>
          </a:p>
        </p:txBody>
      </p:sp>
      <p:sp>
        <p:nvSpPr>
          <p:cNvPr id="65" name="TextBox 64"/>
          <p:cNvSpPr txBox="1"/>
          <p:nvPr/>
        </p:nvSpPr>
        <p:spPr>
          <a:xfrm>
            <a:off x="3407399" y="1723042"/>
            <a:ext cx="515815" cy="484240"/>
          </a:xfrm>
          <a:prstGeom prst="rect">
            <a:avLst/>
          </a:prstGeom>
          <a:noFill/>
        </p:spPr>
        <p:txBody>
          <a:bodyPr wrap="square" rtlCol="0">
            <a:spAutoFit/>
          </a:bodyPr>
          <a:lstStyle/>
          <a:p>
            <a:endParaRPr lang="en-GB" dirty="0"/>
          </a:p>
        </p:txBody>
      </p:sp>
      <p:sp>
        <p:nvSpPr>
          <p:cNvPr id="66" name="TextBox 65"/>
          <p:cNvSpPr txBox="1"/>
          <p:nvPr/>
        </p:nvSpPr>
        <p:spPr>
          <a:xfrm>
            <a:off x="3559799" y="1875442"/>
            <a:ext cx="515815" cy="484240"/>
          </a:xfrm>
          <a:prstGeom prst="rect">
            <a:avLst/>
          </a:prstGeom>
          <a:noFill/>
        </p:spPr>
        <p:txBody>
          <a:bodyPr wrap="square" rtlCol="0">
            <a:spAutoFit/>
          </a:bodyPr>
          <a:lstStyle/>
          <a:p>
            <a:endParaRPr lang="en-GB" dirty="0"/>
          </a:p>
        </p:txBody>
      </p:sp>
      <p:sp>
        <p:nvSpPr>
          <p:cNvPr id="67" name="TextBox 66"/>
          <p:cNvSpPr txBox="1"/>
          <p:nvPr/>
        </p:nvSpPr>
        <p:spPr>
          <a:xfrm>
            <a:off x="3712199" y="2027842"/>
            <a:ext cx="515815" cy="484240"/>
          </a:xfrm>
          <a:prstGeom prst="rect">
            <a:avLst/>
          </a:prstGeom>
          <a:noFill/>
        </p:spPr>
        <p:txBody>
          <a:bodyPr wrap="square" rtlCol="0">
            <a:spAutoFit/>
          </a:bodyPr>
          <a:lstStyle/>
          <a:p>
            <a:endParaRPr lang="en-GB" dirty="0"/>
          </a:p>
        </p:txBody>
      </p:sp>
      <p:sp>
        <p:nvSpPr>
          <p:cNvPr id="68" name="TextBox 67"/>
          <p:cNvSpPr txBox="1"/>
          <p:nvPr/>
        </p:nvSpPr>
        <p:spPr>
          <a:xfrm>
            <a:off x="3864599" y="2180242"/>
            <a:ext cx="515815" cy="484240"/>
          </a:xfrm>
          <a:prstGeom prst="rect">
            <a:avLst/>
          </a:prstGeom>
          <a:noFill/>
        </p:spPr>
        <p:txBody>
          <a:bodyPr wrap="square" rtlCol="0">
            <a:spAutoFit/>
          </a:bodyPr>
          <a:lstStyle/>
          <a:p>
            <a:endParaRPr lang="en-GB" dirty="0"/>
          </a:p>
        </p:txBody>
      </p:sp>
      <p:sp>
        <p:nvSpPr>
          <p:cNvPr id="69" name="TextBox 68"/>
          <p:cNvSpPr txBox="1"/>
          <p:nvPr/>
        </p:nvSpPr>
        <p:spPr>
          <a:xfrm>
            <a:off x="3817706" y="2345589"/>
            <a:ext cx="515815" cy="484240"/>
          </a:xfrm>
          <a:prstGeom prst="rect">
            <a:avLst/>
          </a:prstGeom>
          <a:noFill/>
        </p:spPr>
        <p:txBody>
          <a:bodyPr wrap="square" rtlCol="0">
            <a:spAutoFit/>
          </a:bodyPr>
          <a:lstStyle/>
          <a:p>
            <a:endParaRPr lang="en-GB" dirty="0"/>
          </a:p>
        </p:txBody>
      </p:sp>
      <p:sp>
        <p:nvSpPr>
          <p:cNvPr id="70" name="TextBox 69"/>
          <p:cNvSpPr txBox="1"/>
          <p:nvPr/>
        </p:nvSpPr>
        <p:spPr>
          <a:xfrm>
            <a:off x="4016999" y="2332642"/>
            <a:ext cx="515815" cy="484240"/>
          </a:xfrm>
          <a:prstGeom prst="rect">
            <a:avLst/>
          </a:prstGeom>
          <a:noFill/>
        </p:spPr>
        <p:txBody>
          <a:bodyPr wrap="square" rtlCol="0">
            <a:spAutoFit/>
          </a:bodyPr>
          <a:lstStyle/>
          <a:p>
            <a:endParaRPr lang="en-GB" dirty="0"/>
          </a:p>
        </p:txBody>
      </p:sp>
      <p:sp>
        <p:nvSpPr>
          <p:cNvPr id="71" name="TextBox 70"/>
          <p:cNvSpPr txBox="1"/>
          <p:nvPr/>
        </p:nvSpPr>
        <p:spPr>
          <a:xfrm>
            <a:off x="5462850" y="227045"/>
            <a:ext cx="750277" cy="531539"/>
          </a:xfrm>
          <a:prstGeom prst="rect">
            <a:avLst/>
          </a:prstGeom>
          <a:noFill/>
        </p:spPr>
        <p:txBody>
          <a:bodyPr wrap="square" rtlCol="0">
            <a:spAutoFit/>
          </a:bodyPr>
          <a:lstStyle/>
          <a:p>
            <a:endParaRPr lang="en-GB" dirty="0"/>
          </a:p>
        </p:txBody>
      </p:sp>
      <p:pic>
        <p:nvPicPr>
          <p:cNvPr id="31" name="Picture 2" descr="Bucket, Cleaning, Supplies, Housework, Household">
            <a:extLst>
              <a:ext uri="{FF2B5EF4-FFF2-40B4-BE49-F238E27FC236}">
                <a16:creationId xmlns:a16="http://schemas.microsoft.com/office/drawing/2014/main" id="{5C2549FD-74FE-4AFB-9991-2A3585F0CCE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86559" y="4087775"/>
            <a:ext cx="731202" cy="6954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hopping cart Stock photography Shopping bag - shopping png download - 1000*1000 - Free Transparent Shopping Cart png Download.">
            <a:extLst>
              <a:ext uri="{FF2B5EF4-FFF2-40B4-BE49-F238E27FC236}">
                <a16:creationId xmlns:a16="http://schemas.microsoft.com/office/drawing/2014/main" id="{1875FB29-7899-4E33-BE36-33A467343C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04064" y="3344427"/>
            <a:ext cx="705950" cy="70595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id="{FF7DF711-BDD1-4D3E-A0A0-4FB2B32F808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43" name="Picture 42">
            <a:extLst>
              <a:ext uri="{FF2B5EF4-FFF2-40B4-BE49-F238E27FC236}">
                <a16:creationId xmlns:a16="http://schemas.microsoft.com/office/drawing/2014/main" id="{CA405C02-9E31-4699-99B6-457C13725E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4" name="Title 3">
            <a:extLst>
              <a:ext uri="{FF2B5EF4-FFF2-40B4-BE49-F238E27FC236}">
                <a16:creationId xmlns:a16="http://schemas.microsoft.com/office/drawing/2014/main" id="{46187574-045B-4CFA-A94B-328C8E58DB91}"/>
              </a:ext>
            </a:extLst>
          </p:cNvPr>
          <p:cNvSpPr txBox="1">
            <a:spLocks/>
          </p:cNvSpPr>
          <p:nvPr/>
        </p:nvSpPr>
        <p:spPr>
          <a:xfrm>
            <a:off x="0" y="319088"/>
            <a:ext cx="5265738" cy="708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Tree>
    <p:extLst>
      <p:ext uri="{BB962C8B-B14F-4D97-AF65-F5344CB8AC3E}">
        <p14:creationId xmlns:p14="http://schemas.microsoft.com/office/powerpoint/2010/main" val="2027202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ontent Placeholder 4"/>
          <p:cNvGraphicFramePr>
            <a:graphicFrameLocks noGrp="1"/>
          </p:cNvGraphicFramePr>
          <p:nvPr>
            <p:ph idx="4294967295"/>
            <p:extLst>
              <p:ext uri="{D42A27DB-BD31-4B8C-83A1-F6EECF244321}">
                <p14:modId xmlns:p14="http://schemas.microsoft.com/office/powerpoint/2010/main" val="2797213109"/>
              </p:ext>
            </p:extLst>
          </p:nvPr>
        </p:nvGraphicFramePr>
        <p:xfrm>
          <a:off x="450037" y="1324115"/>
          <a:ext cx="11459884" cy="4683122"/>
        </p:xfrm>
        <a:graphic>
          <a:graphicData uri="http://schemas.openxmlformats.org/drawingml/2006/table">
            <a:tbl>
              <a:tblPr firstRow="1" bandRow="1">
                <a:tableStyleId>{5C22544A-7EE6-4342-B048-85BDC9FD1C3A}</a:tableStyleId>
              </a:tblPr>
              <a:tblGrid>
                <a:gridCol w="746045">
                  <a:extLst>
                    <a:ext uri="{9D8B030D-6E8A-4147-A177-3AD203B41FA5}">
                      <a16:colId xmlns:a16="http://schemas.microsoft.com/office/drawing/2014/main" val="2548973513"/>
                    </a:ext>
                  </a:extLst>
                </a:gridCol>
                <a:gridCol w="777668">
                  <a:extLst>
                    <a:ext uri="{9D8B030D-6E8A-4147-A177-3AD203B41FA5}">
                      <a16:colId xmlns:a16="http://schemas.microsoft.com/office/drawing/2014/main" val="2775102314"/>
                    </a:ext>
                  </a:extLst>
                </a:gridCol>
                <a:gridCol w="4137191">
                  <a:extLst>
                    <a:ext uri="{9D8B030D-6E8A-4147-A177-3AD203B41FA5}">
                      <a16:colId xmlns:a16="http://schemas.microsoft.com/office/drawing/2014/main" val="2063340645"/>
                    </a:ext>
                  </a:extLst>
                </a:gridCol>
                <a:gridCol w="715145">
                  <a:extLst>
                    <a:ext uri="{9D8B030D-6E8A-4147-A177-3AD203B41FA5}">
                      <a16:colId xmlns:a16="http://schemas.microsoft.com/office/drawing/2014/main" val="3028703937"/>
                    </a:ext>
                  </a:extLst>
                </a:gridCol>
                <a:gridCol w="838368">
                  <a:extLst>
                    <a:ext uri="{9D8B030D-6E8A-4147-A177-3AD203B41FA5}">
                      <a16:colId xmlns:a16="http://schemas.microsoft.com/office/drawing/2014/main" val="1859025906"/>
                    </a:ext>
                  </a:extLst>
                </a:gridCol>
                <a:gridCol w="4245467">
                  <a:extLst>
                    <a:ext uri="{9D8B030D-6E8A-4147-A177-3AD203B41FA5}">
                      <a16:colId xmlns:a16="http://schemas.microsoft.com/office/drawing/2014/main" val="3979149899"/>
                    </a:ext>
                  </a:extLst>
                </a:gridCol>
              </a:tblGrid>
              <a:tr h="681829">
                <a:tc gridSpan="6">
                  <a:txBody>
                    <a:bodyPr/>
                    <a:lstStyle/>
                    <a:p>
                      <a:r>
                        <a:rPr lang="en-GB" sz="2400" b="0" dirty="0" err="1">
                          <a:solidFill>
                            <a:srgbClr val="115076"/>
                          </a:solidFill>
                          <a:latin typeface="Century Gothic" panose="020B0502020202020204" pitchFamily="34" charset="0"/>
                        </a:rPr>
                        <a:t>Réponses</a:t>
                      </a:r>
                      <a:r>
                        <a:rPr lang="en-GB" sz="2400" b="0" dirty="0">
                          <a:solidFill>
                            <a:srgbClr val="115076"/>
                          </a:solidFill>
                          <a:latin typeface="Century Gothic" panose="020B0502020202020204" pitchFamily="34" charset="0"/>
                        </a:rPr>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891526">
                <a:tc>
                  <a:txBody>
                    <a:bodyPr/>
                    <a:lstStyle/>
                    <a:p>
                      <a:pPr algn="ctr"/>
                      <a:r>
                        <a:rPr lang="en-GB" sz="3600" b="1" dirty="0">
                          <a:solidFill>
                            <a:srgbClr val="115177"/>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1036589">
                <a:tc>
                  <a:txBody>
                    <a:bodyPr/>
                    <a:lstStyle/>
                    <a:p>
                      <a:pPr algn="ctr"/>
                      <a:r>
                        <a:rPr lang="en-GB" sz="3600" b="1" dirty="0">
                          <a:solidFill>
                            <a:srgbClr val="115076"/>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1036589">
                <a:tc>
                  <a:txBody>
                    <a:bodyPr/>
                    <a:lstStyle/>
                    <a:p>
                      <a:pPr algn="ctr"/>
                      <a:r>
                        <a:rPr lang="en-GB" sz="3600" b="1" dirty="0">
                          <a:solidFill>
                            <a:srgbClr val="115076"/>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1036589">
                <a:tc>
                  <a:txBody>
                    <a:bodyPr/>
                    <a:lstStyle/>
                    <a:p>
                      <a:pPr algn="ctr"/>
                      <a:r>
                        <a:rPr lang="en-GB" sz="3600" b="1" dirty="0">
                          <a:solidFill>
                            <a:srgbClr val="115076"/>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43" name="TextBox 42"/>
          <p:cNvSpPr txBox="1"/>
          <p:nvPr/>
        </p:nvSpPr>
        <p:spPr>
          <a:xfrm>
            <a:off x="3130062" y="1329356"/>
            <a:ext cx="515815" cy="484240"/>
          </a:xfrm>
          <a:prstGeom prst="rect">
            <a:avLst/>
          </a:prstGeom>
          <a:noFill/>
        </p:spPr>
        <p:txBody>
          <a:bodyPr wrap="square" rtlCol="0">
            <a:spAutoFit/>
          </a:bodyPr>
          <a:lstStyle/>
          <a:p>
            <a:endParaRPr lang="en-GB" dirty="0"/>
          </a:p>
        </p:txBody>
      </p:sp>
      <p:sp>
        <p:nvSpPr>
          <p:cNvPr id="44" name="TextBox 43"/>
          <p:cNvSpPr txBox="1"/>
          <p:nvPr/>
        </p:nvSpPr>
        <p:spPr>
          <a:xfrm>
            <a:off x="3282462" y="1481756"/>
            <a:ext cx="515815" cy="484240"/>
          </a:xfrm>
          <a:prstGeom prst="rect">
            <a:avLst/>
          </a:prstGeom>
          <a:noFill/>
        </p:spPr>
        <p:txBody>
          <a:bodyPr wrap="square" rtlCol="0">
            <a:spAutoFit/>
          </a:bodyPr>
          <a:lstStyle/>
          <a:p>
            <a:endParaRPr lang="en-GB" dirty="0"/>
          </a:p>
        </p:txBody>
      </p:sp>
      <p:sp>
        <p:nvSpPr>
          <p:cNvPr id="45" name="TextBox 44"/>
          <p:cNvSpPr txBox="1"/>
          <p:nvPr/>
        </p:nvSpPr>
        <p:spPr>
          <a:xfrm>
            <a:off x="3434862" y="1634156"/>
            <a:ext cx="515815" cy="484240"/>
          </a:xfrm>
          <a:prstGeom prst="rect">
            <a:avLst/>
          </a:prstGeom>
          <a:noFill/>
        </p:spPr>
        <p:txBody>
          <a:bodyPr wrap="square" rtlCol="0">
            <a:spAutoFit/>
          </a:bodyPr>
          <a:lstStyle/>
          <a:p>
            <a:endParaRPr lang="en-GB" dirty="0"/>
          </a:p>
        </p:txBody>
      </p:sp>
      <p:sp>
        <p:nvSpPr>
          <p:cNvPr id="46" name="TextBox 45"/>
          <p:cNvSpPr txBox="1"/>
          <p:nvPr/>
        </p:nvSpPr>
        <p:spPr>
          <a:xfrm>
            <a:off x="3587262" y="1786556"/>
            <a:ext cx="515815" cy="484240"/>
          </a:xfrm>
          <a:prstGeom prst="rect">
            <a:avLst/>
          </a:prstGeom>
          <a:noFill/>
        </p:spPr>
        <p:txBody>
          <a:bodyPr wrap="square" rtlCol="0">
            <a:spAutoFit/>
          </a:bodyPr>
          <a:lstStyle/>
          <a:p>
            <a:endParaRPr lang="en-GB" dirty="0"/>
          </a:p>
        </p:txBody>
      </p:sp>
      <p:sp>
        <p:nvSpPr>
          <p:cNvPr id="47" name="TextBox 46"/>
          <p:cNvSpPr txBox="1"/>
          <p:nvPr/>
        </p:nvSpPr>
        <p:spPr>
          <a:xfrm>
            <a:off x="3739662" y="1938956"/>
            <a:ext cx="515815" cy="484240"/>
          </a:xfrm>
          <a:prstGeom prst="rect">
            <a:avLst/>
          </a:prstGeom>
          <a:noFill/>
        </p:spPr>
        <p:txBody>
          <a:bodyPr wrap="square" rtlCol="0">
            <a:spAutoFit/>
          </a:bodyPr>
          <a:lstStyle/>
          <a:p>
            <a:endParaRPr lang="en-GB" dirty="0"/>
          </a:p>
        </p:txBody>
      </p:sp>
      <p:sp>
        <p:nvSpPr>
          <p:cNvPr id="48" name="TextBox 47"/>
          <p:cNvSpPr txBox="1"/>
          <p:nvPr/>
        </p:nvSpPr>
        <p:spPr>
          <a:xfrm>
            <a:off x="3892062" y="2091356"/>
            <a:ext cx="515815" cy="484240"/>
          </a:xfrm>
          <a:prstGeom prst="rect">
            <a:avLst/>
          </a:prstGeom>
          <a:noFill/>
        </p:spPr>
        <p:txBody>
          <a:bodyPr wrap="square" rtlCol="0">
            <a:spAutoFit/>
          </a:bodyPr>
          <a:lstStyle/>
          <a:p>
            <a:endParaRPr lang="en-GB" dirty="0"/>
          </a:p>
        </p:txBody>
      </p:sp>
      <p:sp>
        <p:nvSpPr>
          <p:cNvPr id="49" name="TextBox 48"/>
          <p:cNvSpPr txBox="1"/>
          <p:nvPr/>
        </p:nvSpPr>
        <p:spPr>
          <a:xfrm>
            <a:off x="4044462" y="2243756"/>
            <a:ext cx="515815" cy="484240"/>
          </a:xfrm>
          <a:prstGeom prst="rect">
            <a:avLst/>
          </a:prstGeom>
          <a:noFill/>
        </p:spPr>
        <p:txBody>
          <a:bodyPr wrap="square" rtlCol="0">
            <a:spAutoFit/>
          </a:bodyPr>
          <a:lstStyle/>
          <a:p>
            <a:endParaRPr lang="en-GB" dirty="0"/>
          </a:p>
        </p:txBody>
      </p:sp>
      <p:sp>
        <p:nvSpPr>
          <p:cNvPr id="50" name="TextBox 49"/>
          <p:cNvSpPr txBox="1"/>
          <p:nvPr/>
        </p:nvSpPr>
        <p:spPr>
          <a:xfrm>
            <a:off x="3997569" y="2409103"/>
            <a:ext cx="515815" cy="484240"/>
          </a:xfrm>
          <a:prstGeom prst="rect">
            <a:avLst/>
          </a:prstGeom>
          <a:noFill/>
        </p:spPr>
        <p:txBody>
          <a:bodyPr wrap="square" rtlCol="0">
            <a:spAutoFit/>
          </a:bodyPr>
          <a:lstStyle/>
          <a:p>
            <a:endParaRPr lang="en-GB" dirty="0"/>
          </a:p>
        </p:txBody>
      </p:sp>
      <p:sp>
        <p:nvSpPr>
          <p:cNvPr id="51" name="TextBox 50"/>
          <p:cNvSpPr txBox="1"/>
          <p:nvPr/>
        </p:nvSpPr>
        <p:spPr>
          <a:xfrm>
            <a:off x="4196862" y="2396156"/>
            <a:ext cx="515815" cy="484240"/>
          </a:xfrm>
          <a:prstGeom prst="rect">
            <a:avLst/>
          </a:prstGeom>
          <a:noFill/>
        </p:spPr>
        <p:txBody>
          <a:bodyPr wrap="square" rtlCol="0">
            <a:spAutoFit/>
          </a:bodyPr>
          <a:lstStyle/>
          <a:p>
            <a:endParaRPr lang="en-GB" dirty="0"/>
          </a:p>
        </p:txBody>
      </p:sp>
      <p:sp>
        <p:nvSpPr>
          <p:cNvPr id="52" name="TextBox 51"/>
          <p:cNvSpPr txBox="1"/>
          <p:nvPr/>
        </p:nvSpPr>
        <p:spPr>
          <a:xfrm>
            <a:off x="2690447" y="1117141"/>
            <a:ext cx="515815" cy="484240"/>
          </a:xfrm>
          <a:prstGeom prst="rect">
            <a:avLst/>
          </a:prstGeom>
          <a:noFill/>
        </p:spPr>
        <p:txBody>
          <a:bodyPr wrap="square" rtlCol="0">
            <a:spAutoFit/>
          </a:bodyPr>
          <a:lstStyle/>
          <a:p>
            <a:endParaRPr lang="en-GB" dirty="0"/>
          </a:p>
        </p:txBody>
      </p:sp>
      <p:sp>
        <p:nvSpPr>
          <p:cNvPr id="56" name="TextBox 55"/>
          <p:cNvSpPr txBox="1"/>
          <p:nvPr/>
        </p:nvSpPr>
        <p:spPr>
          <a:xfrm>
            <a:off x="2836985" y="1129657"/>
            <a:ext cx="750277" cy="531539"/>
          </a:xfrm>
          <a:prstGeom prst="rect">
            <a:avLst/>
          </a:prstGeom>
          <a:noFill/>
        </p:spPr>
        <p:txBody>
          <a:bodyPr wrap="square" rtlCol="0">
            <a:spAutoFit/>
          </a:bodyPr>
          <a:lstStyle/>
          <a:p>
            <a:endParaRPr lang="en-GB" dirty="0"/>
          </a:p>
        </p:txBody>
      </p:sp>
      <p:sp>
        <p:nvSpPr>
          <p:cNvPr id="2" name="TextBox 1"/>
          <p:cNvSpPr txBox="1"/>
          <p:nvPr/>
        </p:nvSpPr>
        <p:spPr>
          <a:xfrm>
            <a:off x="1984049" y="2152684"/>
            <a:ext cx="3695700"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c) </a:t>
            </a:r>
            <a:r>
              <a:rPr lang="en-GB" sz="2800" dirty="0" err="1">
                <a:solidFill>
                  <a:schemeClr val="accent1">
                    <a:lumMod val="50000"/>
                  </a:schemeClr>
                </a:solidFill>
                <a:latin typeface="Century Gothic" panose="020B0502020202020204" pitchFamily="34" charset="0"/>
              </a:rPr>
              <a:t>il</a:t>
            </a:r>
            <a:r>
              <a:rPr lang="en-GB" sz="2800" dirty="0">
                <a:solidFill>
                  <a:schemeClr val="accent1">
                    <a:lumMod val="50000"/>
                  </a:schemeClr>
                </a:solidFill>
                <a:latin typeface="Century Gothic" panose="020B0502020202020204" pitchFamily="34" charset="0"/>
              </a:rPr>
              <a:t> fait beau</a:t>
            </a:r>
          </a:p>
        </p:txBody>
      </p:sp>
      <p:sp>
        <p:nvSpPr>
          <p:cNvPr id="8" name="TextBox 7"/>
          <p:cNvSpPr txBox="1"/>
          <p:nvPr/>
        </p:nvSpPr>
        <p:spPr>
          <a:xfrm>
            <a:off x="1964912" y="2888119"/>
            <a:ext cx="2747766" cy="954107"/>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g) je </a:t>
            </a:r>
            <a:r>
              <a:rPr lang="en-GB" sz="2800" dirty="0" err="1">
                <a:solidFill>
                  <a:schemeClr val="accent1">
                    <a:lumMod val="50000"/>
                  </a:schemeClr>
                </a:solidFill>
                <a:latin typeface="Century Gothic" panose="020B0502020202020204" pitchFamily="34" charset="0"/>
              </a:rPr>
              <a:t>fais</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une</a:t>
            </a:r>
            <a:r>
              <a:rPr lang="en-GB" sz="2800" dirty="0">
                <a:solidFill>
                  <a:schemeClr val="accent1">
                    <a:lumMod val="50000"/>
                  </a:schemeClr>
                </a:solidFill>
                <a:latin typeface="Century Gothic" panose="020B0502020202020204" pitchFamily="34" charset="0"/>
              </a:rPr>
              <a:t> promenade</a:t>
            </a:r>
          </a:p>
        </p:txBody>
      </p:sp>
      <p:sp>
        <p:nvSpPr>
          <p:cNvPr id="10" name="TextBox 9"/>
          <p:cNvSpPr txBox="1"/>
          <p:nvPr/>
        </p:nvSpPr>
        <p:spPr>
          <a:xfrm>
            <a:off x="1973516" y="4148528"/>
            <a:ext cx="4255466"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d) </a:t>
            </a:r>
            <a:r>
              <a:rPr lang="en-GB" sz="2800" dirty="0" err="1">
                <a:solidFill>
                  <a:schemeClr val="accent1">
                    <a:lumMod val="50000"/>
                  </a:schemeClr>
                </a:solidFill>
                <a:latin typeface="Century Gothic" panose="020B0502020202020204" pitchFamily="34" charset="0"/>
              </a:rPr>
              <a:t>tu</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fais</a:t>
            </a:r>
            <a:r>
              <a:rPr lang="en-GB" sz="2800" dirty="0">
                <a:solidFill>
                  <a:schemeClr val="accent1">
                    <a:lumMod val="50000"/>
                  </a:schemeClr>
                </a:solidFill>
                <a:latin typeface="Century Gothic" panose="020B0502020202020204" pitchFamily="34" charset="0"/>
              </a:rPr>
              <a:t> les </a:t>
            </a:r>
            <a:r>
              <a:rPr lang="en-GB" sz="2800" dirty="0" err="1">
                <a:solidFill>
                  <a:schemeClr val="accent1">
                    <a:lumMod val="50000"/>
                  </a:schemeClr>
                </a:solidFill>
                <a:latin typeface="Century Gothic" panose="020B0502020202020204" pitchFamily="34" charset="0"/>
              </a:rPr>
              <a:t>magasins</a:t>
            </a:r>
            <a:endParaRPr lang="en-GB" sz="2800" dirty="0">
              <a:solidFill>
                <a:schemeClr val="accent1">
                  <a:lumMod val="50000"/>
                </a:schemeClr>
              </a:solidFill>
              <a:latin typeface="Century Gothic" panose="020B0502020202020204" pitchFamily="34" charset="0"/>
            </a:endParaRPr>
          </a:p>
        </p:txBody>
      </p:sp>
      <p:sp>
        <p:nvSpPr>
          <p:cNvPr id="11" name="TextBox 10"/>
          <p:cNvSpPr txBox="1"/>
          <p:nvPr/>
        </p:nvSpPr>
        <p:spPr>
          <a:xfrm>
            <a:off x="2000672" y="5033478"/>
            <a:ext cx="3922495" cy="1231106"/>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e) </a:t>
            </a:r>
            <a:r>
              <a:rPr lang="en-GB" sz="2800" dirty="0" err="1">
                <a:solidFill>
                  <a:schemeClr val="accent1">
                    <a:lumMod val="50000"/>
                  </a:schemeClr>
                </a:solidFill>
                <a:latin typeface="Century Gothic" panose="020B0502020202020204" pitchFamily="34" charset="0"/>
              </a:rPr>
              <a:t>il</a:t>
            </a:r>
            <a:r>
              <a:rPr lang="en-GB" sz="2800" dirty="0">
                <a:solidFill>
                  <a:schemeClr val="accent1">
                    <a:lumMod val="50000"/>
                  </a:schemeClr>
                </a:solidFill>
                <a:latin typeface="Century Gothic" panose="020B0502020202020204" pitchFamily="34" charset="0"/>
              </a:rPr>
              <a:t> fait </a:t>
            </a:r>
            <a:r>
              <a:rPr lang="en-GB" sz="2800" dirty="0" err="1">
                <a:solidFill>
                  <a:schemeClr val="accent1">
                    <a:lumMod val="50000"/>
                  </a:schemeClr>
                </a:solidFill>
                <a:latin typeface="Century Gothic" panose="020B0502020202020204" pitchFamily="34" charset="0"/>
              </a:rPr>
              <a:t>une</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visite</a:t>
            </a:r>
            <a:r>
              <a:rPr lang="en-GB" sz="2800" dirty="0">
                <a:solidFill>
                  <a:schemeClr val="accent1">
                    <a:lumMod val="50000"/>
                  </a:schemeClr>
                </a:solidFill>
                <a:latin typeface="Century Gothic" panose="020B0502020202020204" pitchFamily="34" charset="0"/>
              </a:rPr>
              <a:t> de Paris</a:t>
            </a:r>
          </a:p>
          <a:p>
            <a:endParaRPr lang="en-GB" dirty="0">
              <a:solidFill>
                <a:schemeClr val="accent1">
                  <a:lumMod val="50000"/>
                </a:schemeClr>
              </a:solidFill>
            </a:endParaRPr>
          </a:p>
        </p:txBody>
      </p:sp>
      <p:sp>
        <p:nvSpPr>
          <p:cNvPr id="12" name="TextBox 11"/>
          <p:cNvSpPr txBox="1"/>
          <p:nvPr/>
        </p:nvSpPr>
        <p:spPr>
          <a:xfrm>
            <a:off x="7765276" y="2167108"/>
            <a:ext cx="3181350"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h) </a:t>
            </a:r>
            <a:r>
              <a:rPr lang="en-GB" sz="2800" dirty="0" err="1">
                <a:solidFill>
                  <a:schemeClr val="accent1">
                    <a:lumMod val="50000"/>
                  </a:schemeClr>
                </a:solidFill>
                <a:latin typeface="Century Gothic" panose="020B0502020202020204" pitchFamily="34" charset="0"/>
              </a:rPr>
              <a:t>il</a:t>
            </a:r>
            <a:r>
              <a:rPr lang="en-GB" sz="2800" dirty="0">
                <a:solidFill>
                  <a:schemeClr val="accent1">
                    <a:lumMod val="50000"/>
                  </a:schemeClr>
                </a:solidFill>
                <a:latin typeface="Century Gothic" panose="020B0502020202020204" pitchFamily="34" charset="0"/>
              </a:rPr>
              <a:t> fait </a:t>
            </a:r>
            <a:r>
              <a:rPr lang="en-GB" sz="2800" dirty="0" err="1">
                <a:solidFill>
                  <a:schemeClr val="accent1">
                    <a:lumMod val="50000"/>
                  </a:schemeClr>
                </a:solidFill>
                <a:latin typeface="Century Gothic" panose="020B0502020202020204" pitchFamily="34" charset="0"/>
              </a:rPr>
              <a:t>mauvais</a:t>
            </a:r>
            <a:endParaRPr lang="en-GB" sz="2800" dirty="0">
              <a:solidFill>
                <a:schemeClr val="accent1">
                  <a:lumMod val="50000"/>
                </a:schemeClr>
              </a:solidFill>
              <a:latin typeface="Century Gothic" panose="020B0502020202020204" pitchFamily="34" charset="0"/>
            </a:endParaRPr>
          </a:p>
        </p:txBody>
      </p:sp>
      <p:sp>
        <p:nvSpPr>
          <p:cNvPr id="13" name="TextBox 12"/>
          <p:cNvSpPr txBox="1"/>
          <p:nvPr/>
        </p:nvSpPr>
        <p:spPr>
          <a:xfrm>
            <a:off x="7749292" y="3142456"/>
            <a:ext cx="4028726"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e) </a:t>
            </a:r>
            <a:r>
              <a:rPr lang="en-GB" sz="2800" dirty="0" err="1">
                <a:solidFill>
                  <a:schemeClr val="accent1">
                    <a:lumMod val="50000"/>
                  </a:schemeClr>
                </a:solidFill>
                <a:latin typeface="Century Gothic" panose="020B0502020202020204" pitchFamily="34" charset="0"/>
              </a:rPr>
              <a:t>elle</a:t>
            </a:r>
            <a:r>
              <a:rPr lang="en-GB" sz="2800" dirty="0">
                <a:solidFill>
                  <a:schemeClr val="accent1">
                    <a:lumMod val="50000"/>
                  </a:schemeClr>
                </a:solidFill>
                <a:latin typeface="Century Gothic" panose="020B0502020202020204" pitchFamily="34" charset="0"/>
              </a:rPr>
              <a:t> fait un voyage</a:t>
            </a:r>
          </a:p>
        </p:txBody>
      </p:sp>
      <p:sp>
        <p:nvSpPr>
          <p:cNvPr id="15" name="TextBox 14"/>
          <p:cNvSpPr txBox="1"/>
          <p:nvPr/>
        </p:nvSpPr>
        <p:spPr>
          <a:xfrm>
            <a:off x="7764032" y="3961342"/>
            <a:ext cx="4145889" cy="923330"/>
          </a:xfrm>
          <a:prstGeom prst="rect">
            <a:avLst/>
          </a:prstGeom>
          <a:noFill/>
        </p:spPr>
        <p:txBody>
          <a:bodyPr wrap="square" rtlCol="0">
            <a:spAutoFit/>
          </a:bodyPr>
          <a:lstStyle/>
          <a:p>
            <a:r>
              <a:rPr lang="en-GB" sz="2700" dirty="0">
                <a:solidFill>
                  <a:schemeClr val="accent1">
                    <a:lumMod val="50000"/>
                  </a:schemeClr>
                </a:solidFill>
                <a:latin typeface="Century Gothic" panose="020B0502020202020204" pitchFamily="34" charset="0"/>
              </a:rPr>
              <a:t>f) </a:t>
            </a:r>
            <a:r>
              <a:rPr lang="en-GB" sz="2700" dirty="0" err="1">
                <a:solidFill>
                  <a:schemeClr val="accent1">
                    <a:lumMod val="50000"/>
                  </a:schemeClr>
                </a:solidFill>
                <a:latin typeface="Century Gothic" panose="020B0502020202020204" pitchFamily="34" charset="0"/>
              </a:rPr>
              <a:t>tu</a:t>
            </a:r>
            <a:r>
              <a:rPr lang="en-GB" sz="2700" dirty="0">
                <a:solidFill>
                  <a:schemeClr val="accent1">
                    <a:lumMod val="50000"/>
                  </a:schemeClr>
                </a:solidFill>
                <a:latin typeface="Century Gothic" panose="020B0502020202020204" pitchFamily="34" charset="0"/>
              </a:rPr>
              <a:t> </a:t>
            </a:r>
            <a:r>
              <a:rPr lang="en-GB" sz="2700" dirty="0" err="1">
                <a:solidFill>
                  <a:schemeClr val="accent1">
                    <a:lumMod val="50000"/>
                  </a:schemeClr>
                </a:solidFill>
                <a:latin typeface="Century Gothic" panose="020B0502020202020204" pitchFamily="34" charset="0"/>
              </a:rPr>
              <a:t>fais</a:t>
            </a:r>
            <a:r>
              <a:rPr lang="en-GB" sz="2700" dirty="0">
                <a:solidFill>
                  <a:schemeClr val="accent1">
                    <a:lumMod val="50000"/>
                  </a:schemeClr>
                </a:solidFill>
                <a:latin typeface="Century Gothic" panose="020B0502020202020204" pitchFamily="34" charset="0"/>
              </a:rPr>
              <a:t> </a:t>
            </a:r>
            <a:r>
              <a:rPr lang="en-GB" sz="2700" dirty="0" err="1">
                <a:solidFill>
                  <a:schemeClr val="accent1">
                    <a:lumMod val="50000"/>
                  </a:schemeClr>
                </a:solidFill>
                <a:latin typeface="Century Gothic" panose="020B0502020202020204" pitchFamily="34" charset="0"/>
              </a:rPr>
              <a:t>une</a:t>
            </a:r>
            <a:r>
              <a:rPr lang="en-GB" sz="2700" dirty="0">
                <a:solidFill>
                  <a:schemeClr val="accent1">
                    <a:lumMod val="50000"/>
                  </a:schemeClr>
                </a:solidFill>
                <a:latin typeface="Century Gothic" panose="020B0502020202020204" pitchFamily="34" charset="0"/>
              </a:rPr>
              <a:t> promenade </a:t>
            </a:r>
            <a:r>
              <a:rPr lang="en-GB" sz="2700" dirty="0" err="1">
                <a:solidFill>
                  <a:schemeClr val="accent1">
                    <a:lumMod val="50000"/>
                  </a:schemeClr>
                </a:solidFill>
                <a:latin typeface="Century Gothic" panose="020B0502020202020204" pitchFamily="34" charset="0"/>
              </a:rPr>
              <a:t>en</a:t>
            </a:r>
            <a:r>
              <a:rPr lang="en-GB" sz="2700" dirty="0">
                <a:solidFill>
                  <a:schemeClr val="accent1">
                    <a:lumMod val="50000"/>
                  </a:schemeClr>
                </a:solidFill>
                <a:latin typeface="Century Gothic" panose="020B0502020202020204" pitchFamily="34" charset="0"/>
              </a:rPr>
              <a:t> bateau</a:t>
            </a:r>
          </a:p>
        </p:txBody>
      </p:sp>
      <p:sp>
        <p:nvSpPr>
          <p:cNvPr id="16" name="TextBox 15"/>
          <p:cNvSpPr txBox="1"/>
          <p:nvPr/>
        </p:nvSpPr>
        <p:spPr>
          <a:xfrm>
            <a:off x="7749292" y="5004433"/>
            <a:ext cx="4209211" cy="954107"/>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b) je </a:t>
            </a:r>
            <a:r>
              <a:rPr lang="en-GB" sz="2800" dirty="0" err="1">
                <a:solidFill>
                  <a:schemeClr val="accent1">
                    <a:lumMod val="50000"/>
                  </a:schemeClr>
                </a:solidFill>
                <a:latin typeface="Century Gothic" panose="020B0502020202020204" pitchFamily="34" charset="0"/>
              </a:rPr>
              <a:t>fais</a:t>
            </a:r>
            <a:r>
              <a:rPr lang="en-GB" sz="2800" dirty="0">
                <a:solidFill>
                  <a:schemeClr val="accent1">
                    <a:lumMod val="50000"/>
                  </a:schemeClr>
                </a:solidFill>
                <a:latin typeface="Century Gothic" panose="020B0502020202020204" pitchFamily="34" charset="0"/>
              </a:rPr>
              <a:t> le ménage</a:t>
            </a:r>
          </a:p>
          <a:p>
            <a:endParaRPr lang="en-GB" sz="2800" dirty="0">
              <a:solidFill>
                <a:schemeClr val="accent1">
                  <a:lumMod val="50000"/>
                </a:schemeClr>
              </a:solidFill>
            </a:endParaRPr>
          </a:p>
        </p:txBody>
      </p:sp>
      <p:grpSp>
        <p:nvGrpSpPr>
          <p:cNvPr id="36" name="Group 35"/>
          <p:cNvGrpSpPr/>
          <p:nvPr/>
        </p:nvGrpSpPr>
        <p:grpSpPr>
          <a:xfrm>
            <a:off x="1341718" y="2189586"/>
            <a:ext cx="6320374" cy="3600854"/>
            <a:chOff x="1376034" y="1076199"/>
            <a:chExt cx="6078407" cy="3144603"/>
          </a:xfrm>
        </p:grpSpPr>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3807" y="1076199"/>
              <a:ext cx="625954" cy="599376"/>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6034" y="1861220"/>
              <a:ext cx="437720" cy="601792"/>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4323" y="3576033"/>
              <a:ext cx="557903" cy="644769"/>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4713" y="1176956"/>
              <a:ext cx="634608" cy="484240"/>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0300" y="1828115"/>
              <a:ext cx="804141" cy="636728"/>
            </a:xfrm>
            <a:prstGeom prst="rect">
              <a:avLst/>
            </a:prstGeom>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4690" y="2732110"/>
              <a:ext cx="631876" cy="585584"/>
            </a:xfrm>
            <a:prstGeom prst="rect">
              <a:avLst/>
            </a:prstGeom>
          </p:spPr>
        </p:pic>
      </p:grpSp>
      <p:pic>
        <p:nvPicPr>
          <p:cNvPr id="34" name="Picture 2" descr="Bucket, Cleaning, Supplies, Housework, Household">
            <a:extLst>
              <a:ext uri="{FF2B5EF4-FFF2-40B4-BE49-F238E27FC236}">
                <a16:creationId xmlns:a16="http://schemas.microsoft.com/office/drawing/2014/main" id="{5C2549FD-74FE-4AFB-9991-2A3585F0CCE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97399" y="5117065"/>
            <a:ext cx="731202" cy="69546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Shopping cart Stock photography Shopping bag - shopping png download - 1000*1000 - Free Transparent Shopping Cart png Download.">
            <a:extLst>
              <a:ext uri="{FF2B5EF4-FFF2-40B4-BE49-F238E27FC236}">
                <a16:creationId xmlns:a16="http://schemas.microsoft.com/office/drawing/2014/main" id="{1875FB29-7899-4E33-BE36-33A467343C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16315" y="4134221"/>
            <a:ext cx="705950" cy="705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46">
            <a:extLst>
              <a:ext uri="{FF2B5EF4-FFF2-40B4-BE49-F238E27FC236}">
                <a16:creationId xmlns:a16="http://schemas.microsoft.com/office/drawing/2014/main" id="{98E51A24-B63F-43E2-BD0F-B915E99E5ED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9E363AC1-6F0E-4A31-A3E4-464EFCDFD451}"/>
              </a:ext>
            </a:extLst>
          </p:cNvPr>
          <p:cNvSpPr txBox="1"/>
          <p:nvPr/>
        </p:nvSpPr>
        <p:spPr>
          <a:xfrm>
            <a:off x="5462850" y="227045"/>
            <a:ext cx="750277" cy="531539"/>
          </a:xfrm>
          <a:prstGeom prst="rect">
            <a:avLst/>
          </a:prstGeom>
          <a:noFill/>
        </p:spPr>
        <p:txBody>
          <a:bodyPr wrap="square" rtlCol="0">
            <a:spAutoFit/>
          </a:bodyPr>
          <a:lstStyle/>
          <a:p>
            <a:endParaRPr lang="en-GB" dirty="0"/>
          </a:p>
        </p:txBody>
      </p:sp>
      <p:pic>
        <p:nvPicPr>
          <p:cNvPr id="7" name="Picture 6">
            <a:extLst>
              <a:ext uri="{FF2B5EF4-FFF2-40B4-BE49-F238E27FC236}">
                <a16:creationId xmlns:a16="http://schemas.microsoft.com/office/drawing/2014/main" id="{5C45429E-40DF-4FE1-B0CB-2F2EE1A565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C1265D61-4CB8-4AA6-B51C-C0AD34613DBC}"/>
              </a:ext>
            </a:extLst>
          </p:cNvPr>
          <p:cNvSpPr txBox="1">
            <a:spLocks/>
          </p:cNvSpPr>
          <p:nvPr/>
        </p:nvSpPr>
        <p:spPr>
          <a:xfrm>
            <a:off x="0" y="319088"/>
            <a:ext cx="5265738" cy="708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Tree>
    <p:extLst>
      <p:ext uri="{BB962C8B-B14F-4D97-AF65-F5344CB8AC3E}">
        <p14:creationId xmlns:p14="http://schemas.microsoft.com/office/powerpoint/2010/main" val="100685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ontent Placeholder 4"/>
          <p:cNvGraphicFramePr>
            <a:graphicFrameLocks noGrp="1"/>
          </p:cNvGraphicFramePr>
          <p:nvPr>
            <p:ph idx="4294967295"/>
            <p:extLst>
              <p:ext uri="{D42A27DB-BD31-4B8C-83A1-F6EECF244321}">
                <p14:modId xmlns:p14="http://schemas.microsoft.com/office/powerpoint/2010/main" val="719917041"/>
              </p:ext>
            </p:extLst>
          </p:nvPr>
        </p:nvGraphicFramePr>
        <p:xfrm>
          <a:off x="450037" y="1324115"/>
          <a:ext cx="11459884" cy="4683122"/>
        </p:xfrm>
        <a:graphic>
          <a:graphicData uri="http://schemas.openxmlformats.org/drawingml/2006/table">
            <a:tbl>
              <a:tblPr firstRow="1" bandRow="1">
                <a:tableStyleId>{5C22544A-7EE6-4342-B048-85BDC9FD1C3A}</a:tableStyleId>
              </a:tblPr>
              <a:tblGrid>
                <a:gridCol w="746045">
                  <a:extLst>
                    <a:ext uri="{9D8B030D-6E8A-4147-A177-3AD203B41FA5}">
                      <a16:colId xmlns:a16="http://schemas.microsoft.com/office/drawing/2014/main" val="2548973513"/>
                    </a:ext>
                  </a:extLst>
                </a:gridCol>
                <a:gridCol w="777668">
                  <a:extLst>
                    <a:ext uri="{9D8B030D-6E8A-4147-A177-3AD203B41FA5}">
                      <a16:colId xmlns:a16="http://schemas.microsoft.com/office/drawing/2014/main" val="2775102314"/>
                    </a:ext>
                  </a:extLst>
                </a:gridCol>
                <a:gridCol w="4137191">
                  <a:extLst>
                    <a:ext uri="{9D8B030D-6E8A-4147-A177-3AD203B41FA5}">
                      <a16:colId xmlns:a16="http://schemas.microsoft.com/office/drawing/2014/main" val="2063340645"/>
                    </a:ext>
                  </a:extLst>
                </a:gridCol>
                <a:gridCol w="715145">
                  <a:extLst>
                    <a:ext uri="{9D8B030D-6E8A-4147-A177-3AD203B41FA5}">
                      <a16:colId xmlns:a16="http://schemas.microsoft.com/office/drawing/2014/main" val="3028703937"/>
                    </a:ext>
                  </a:extLst>
                </a:gridCol>
                <a:gridCol w="838368">
                  <a:extLst>
                    <a:ext uri="{9D8B030D-6E8A-4147-A177-3AD203B41FA5}">
                      <a16:colId xmlns:a16="http://schemas.microsoft.com/office/drawing/2014/main" val="1859025906"/>
                    </a:ext>
                  </a:extLst>
                </a:gridCol>
                <a:gridCol w="4245467">
                  <a:extLst>
                    <a:ext uri="{9D8B030D-6E8A-4147-A177-3AD203B41FA5}">
                      <a16:colId xmlns:a16="http://schemas.microsoft.com/office/drawing/2014/main" val="3979149899"/>
                    </a:ext>
                  </a:extLst>
                </a:gridCol>
              </a:tblGrid>
              <a:tr h="681829">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115076"/>
                          </a:solidFill>
                          <a:latin typeface="Century Gothic" panose="020B0502020202020204" pitchFamily="34" charset="0"/>
                        </a:rPr>
                        <a:t>Now translate the sentences into English.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891526">
                <a:tc>
                  <a:txBody>
                    <a:bodyPr/>
                    <a:lstStyle/>
                    <a:p>
                      <a:pPr algn="ctr"/>
                      <a:r>
                        <a:rPr lang="en-GB" sz="3600" b="1" dirty="0">
                          <a:solidFill>
                            <a:srgbClr val="115177"/>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1036589">
                <a:tc>
                  <a:txBody>
                    <a:bodyPr/>
                    <a:lstStyle/>
                    <a:p>
                      <a:pPr algn="ctr"/>
                      <a:r>
                        <a:rPr lang="en-GB" sz="3600" b="1" dirty="0">
                          <a:solidFill>
                            <a:srgbClr val="115076"/>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1036589">
                <a:tc>
                  <a:txBody>
                    <a:bodyPr/>
                    <a:lstStyle/>
                    <a:p>
                      <a:pPr algn="ctr"/>
                      <a:r>
                        <a:rPr lang="en-GB" sz="3600" b="1" dirty="0">
                          <a:solidFill>
                            <a:srgbClr val="115076"/>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1036589">
                <a:tc>
                  <a:txBody>
                    <a:bodyPr/>
                    <a:lstStyle/>
                    <a:p>
                      <a:pPr algn="ctr"/>
                      <a:r>
                        <a:rPr lang="en-GB" sz="3600" b="1" dirty="0">
                          <a:solidFill>
                            <a:srgbClr val="115076"/>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43" name="TextBox 42"/>
          <p:cNvSpPr txBox="1"/>
          <p:nvPr/>
        </p:nvSpPr>
        <p:spPr>
          <a:xfrm>
            <a:off x="3130062" y="1329356"/>
            <a:ext cx="515815" cy="484240"/>
          </a:xfrm>
          <a:prstGeom prst="rect">
            <a:avLst/>
          </a:prstGeom>
          <a:noFill/>
        </p:spPr>
        <p:txBody>
          <a:bodyPr wrap="square" rtlCol="0">
            <a:spAutoFit/>
          </a:bodyPr>
          <a:lstStyle/>
          <a:p>
            <a:endParaRPr lang="en-GB" dirty="0"/>
          </a:p>
        </p:txBody>
      </p:sp>
      <p:sp>
        <p:nvSpPr>
          <p:cNvPr id="44" name="TextBox 43"/>
          <p:cNvSpPr txBox="1"/>
          <p:nvPr/>
        </p:nvSpPr>
        <p:spPr>
          <a:xfrm>
            <a:off x="3282462" y="1481756"/>
            <a:ext cx="515815" cy="484240"/>
          </a:xfrm>
          <a:prstGeom prst="rect">
            <a:avLst/>
          </a:prstGeom>
          <a:noFill/>
        </p:spPr>
        <p:txBody>
          <a:bodyPr wrap="square" rtlCol="0">
            <a:spAutoFit/>
          </a:bodyPr>
          <a:lstStyle/>
          <a:p>
            <a:endParaRPr lang="en-GB" dirty="0"/>
          </a:p>
        </p:txBody>
      </p:sp>
      <p:sp>
        <p:nvSpPr>
          <p:cNvPr id="45" name="TextBox 44"/>
          <p:cNvSpPr txBox="1"/>
          <p:nvPr/>
        </p:nvSpPr>
        <p:spPr>
          <a:xfrm>
            <a:off x="3434862" y="1634156"/>
            <a:ext cx="515815" cy="484240"/>
          </a:xfrm>
          <a:prstGeom prst="rect">
            <a:avLst/>
          </a:prstGeom>
          <a:noFill/>
        </p:spPr>
        <p:txBody>
          <a:bodyPr wrap="square" rtlCol="0">
            <a:spAutoFit/>
          </a:bodyPr>
          <a:lstStyle/>
          <a:p>
            <a:endParaRPr lang="en-GB" dirty="0"/>
          </a:p>
        </p:txBody>
      </p:sp>
      <p:sp>
        <p:nvSpPr>
          <p:cNvPr id="46" name="TextBox 45"/>
          <p:cNvSpPr txBox="1"/>
          <p:nvPr/>
        </p:nvSpPr>
        <p:spPr>
          <a:xfrm>
            <a:off x="3587262" y="1786556"/>
            <a:ext cx="515815" cy="484240"/>
          </a:xfrm>
          <a:prstGeom prst="rect">
            <a:avLst/>
          </a:prstGeom>
          <a:noFill/>
        </p:spPr>
        <p:txBody>
          <a:bodyPr wrap="square" rtlCol="0">
            <a:spAutoFit/>
          </a:bodyPr>
          <a:lstStyle/>
          <a:p>
            <a:endParaRPr lang="en-GB" dirty="0"/>
          </a:p>
        </p:txBody>
      </p:sp>
      <p:sp>
        <p:nvSpPr>
          <p:cNvPr id="47" name="TextBox 46"/>
          <p:cNvSpPr txBox="1"/>
          <p:nvPr/>
        </p:nvSpPr>
        <p:spPr>
          <a:xfrm>
            <a:off x="3739662" y="1938956"/>
            <a:ext cx="515815" cy="484240"/>
          </a:xfrm>
          <a:prstGeom prst="rect">
            <a:avLst/>
          </a:prstGeom>
          <a:noFill/>
        </p:spPr>
        <p:txBody>
          <a:bodyPr wrap="square" rtlCol="0">
            <a:spAutoFit/>
          </a:bodyPr>
          <a:lstStyle/>
          <a:p>
            <a:endParaRPr lang="en-GB" dirty="0"/>
          </a:p>
        </p:txBody>
      </p:sp>
      <p:sp>
        <p:nvSpPr>
          <p:cNvPr id="49" name="TextBox 48"/>
          <p:cNvSpPr txBox="1"/>
          <p:nvPr/>
        </p:nvSpPr>
        <p:spPr>
          <a:xfrm>
            <a:off x="4044462" y="2243756"/>
            <a:ext cx="515815" cy="484240"/>
          </a:xfrm>
          <a:prstGeom prst="rect">
            <a:avLst/>
          </a:prstGeom>
          <a:noFill/>
        </p:spPr>
        <p:txBody>
          <a:bodyPr wrap="square" rtlCol="0">
            <a:spAutoFit/>
          </a:bodyPr>
          <a:lstStyle/>
          <a:p>
            <a:endParaRPr lang="en-GB" dirty="0"/>
          </a:p>
        </p:txBody>
      </p:sp>
      <p:sp>
        <p:nvSpPr>
          <p:cNvPr id="50" name="TextBox 49"/>
          <p:cNvSpPr txBox="1"/>
          <p:nvPr/>
        </p:nvSpPr>
        <p:spPr>
          <a:xfrm>
            <a:off x="3997569" y="2409103"/>
            <a:ext cx="515815" cy="484240"/>
          </a:xfrm>
          <a:prstGeom prst="rect">
            <a:avLst/>
          </a:prstGeom>
          <a:noFill/>
        </p:spPr>
        <p:txBody>
          <a:bodyPr wrap="square" rtlCol="0">
            <a:spAutoFit/>
          </a:bodyPr>
          <a:lstStyle/>
          <a:p>
            <a:endParaRPr lang="en-GB" dirty="0"/>
          </a:p>
        </p:txBody>
      </p:sp>
      <p:sp>
        <p:nvSpPr>
          <p:cNvPr id="51" name="TextBox 50"/>
          <p:cNvSpPr txBox="1"/>
          <p:nvPr/>
        </p:nvSpPr>
        <p:spPr>
          <a:xfrm>
            <a:off x="4196862" y="2396156"/>
            <a:ext cx="515815" cy="484240"/>
          </a:xfrm>
          <a:prstGeom prst="rect">
            <a:avLst/>
          </a:prstGeom>
          <a:noFill/>
        </p:spPr>
        <p:txBody>
          <a:bodyPr wrap="square" rtlCol="0">
            <a:spAutoFit/>
          </a:bodyPr>
          <a:lstStyle/>
          <a:p>
            <a:endParaRPr lang="en-GB" dirty="0"/>
          </a:p>
        </p:txBody>
      </p:sp>
      <p:sp>
        <p:nvSpPr>
          <p:cNvPr id="2" name="TextBox 1"/>
          <p:cNvSpPr txBox="1"/>
          <p:nvPr/>
        </p:nvSpPr>
        <p:spPr>
          <a:xfrm>
            <a:off x="1940847" y="1975673"/>
            <a:ext cx="3695700"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il</a:t>
            </a:r>
            <a:r>
              <a:rPr lang="en-GB" sz="2800" dirty="0">
                <a:solidFill>
                  <a:schemeClr val="accent1">
                    <a:lumMod val="50000"/>
                  </a:schemeClr>
                </a:solidFill>
                <a:latin typeface="Century Gothic" panose="020B0502020202020204" pitchFamily="34" charset="0"/>
              </a:rPr>
              <a:t> fait beau</a:t>
            </a:r>
          </a:p>
        </p:txBody>
      </p:sp>
      <p:sp>
        <p:nvSpPr>
          <p:cNvPr id="8" name="TextBox 7"/>
          <p:cNvSpPr txBox="1"/>
          <p:nvPr/>
        </p:nvSpPr>
        <p:spPr>
          <a:xfrm>
            <a:off x="1964912" y="2888119"/>
            <a:ext cx="4773828"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je </a:t>
            </a:r>
            <a:r>
              <a:rPr lang="en-GB" sz="2800" dirty="0" err="1">
                <a:solidFill>
                  <a:schemeClr val="accent1">
                    <a:lumMod val="50000"/>
                  </a:schemeClr>
                </a:solidFill>
                <a:latin typeface="Century Gothic" panose="020B0502020202020204" pitchFamily="34" charset="0"/>
              </a:rPr>
              <a:t>fais</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une</a:t>
            </a:r>
            <a:r>
              <a:rPr lang="en-GB" sz="2800" dirty="0">
                <a:solidFill>
                  <a:schemeClr val="accent1">
                    <a:lumMod val="50000"/>
                  </a:schemeClr>
                </a:solidFill>
                <a:latin typeface="Century Gothic" panose="020B0502020202020204" pitchFamily="34" charset="0"/>
              </a:rPr>
              <a:t> promenade</a:t>
            </a:r>
          </a:p>
        </p:txBody>
      </p:sp>
      <p:sp>
        <p:nvSpPr>
          <p:cNvPr id="10" name="TextBox 9"/>
          <p:cNvSpPr txBox="1"/>
          <p:nvPr/>
        </p:nvSpPr>
        <p:spPr>
          <a:xfrm>
            <a:off x="2000672" y="3888788"/>
            <a:ext cx="4255466"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tu</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fais</a:t>
            </a:r>
            <a:r>
              <a:rPr lang="en-GB" sz="2800" dirty="0">
                <a:solidFill>
                  <a:schemeClr val="accent1">
                    <a:lumMod val="50000"/>
                  </a:schemeClr>
                </a:solidFill>
                <a:latin typeface="Century Gothic" panose="020B0502020202020204" pitchFamily="34" charset="0"/>
              </a:rPr>
              <a:t> les </a:t>
            </a:r>
            <a:r>
              <a:rPr lang="en-GB" sz="2800" dirty="0" err="1">
                <a:solidFill>
                  <a:schemeClr val="accent1">
                    <a:lumMod val="50000"/>
                  </a:schemeClr>
                </a:solidFill>
                <a:latin typeface="Century Gothic" panose="020B0502020202020204" pitchFamily="34" charset="0"/>
              </a:rPr>
              <a:t>magasins</a:t>
            </a:r>
            <a:endParaRPr lang="en-GB" sz="2800" dirty="0">
              <a:solidFill>
                <a:schemeClr val="accent1">
                  <a:lumMod val="50000"/>
                </a:schemeClr>
              </a:solidFill>
              <a:latin typeface="Century Gothic" panose="020B0502020202020204" pitchFamily="34" charset="0"/>
            </a:endParaRPr>
          </a:p>
        </p:txBody>
      </p:sp>
      <p:sp>
        <p:nvSpPr>
          <p:cNvPr id="11" name="TextBox 10"/>
          <p:cNvSpPr txBox="1"/>
          <p:nvPr/>
        </p:nvSpPr>
        <p:spPr>
          <a:xfrm>
            <a:off x="1940847" y="4944989"/>
            <a:ext cx="4465349" cy="800219"/>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il</a:t>
            </a:r>
            <a:r>
              <a:rPr lang="en-GB" sz="2800" dirty="0">
                <a:solidFill>
                  <a:schemeClr val="accent1">
                    <a:lumMod val="50000"/>
                  </a:schemeClr>
                </a:solidFill>
                <a:latin typeface="Century Gothic" panose="020B0502020202020204" pitchFamily="34" charset="0"/>
              </a:rPr>
              <a:t> fait </a:t>
            </a:r>
            <a:r>
              <a:rPr lang="en-GB" sz="2800" dirty="0" err="1">
                <a:solidFill>
                  <a:schemeClr val="accent1">
                    <a:lumMod val="50000"/>
                  </a:schemeClr>
                </a:solidFill>
                <a:latin typeface="Century Gothic" panose="020B0502020202020204" pitchFamily="34" charset="0"/>
              </a:rPr>
              <a:t>une</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visite</a:t>
            </a:r>
            <a:r>
              <a:rPr lang="en-GB" sz="2800" dirty="0">
                <a:solidFill>
                  <a:schemeClr val="accent1">
                    <a:lumMod val="50000"/>
                  </a:schemeClr>
                </a:solidFill>
                <a:latin typeface="Century Gothic" panose="020B0502020202020204" pitchFamily="34" charset="0"/>
              </a:rPr>
              <a:t> de Paris</a:t>
            </a:r>
          </a:p>
          <a:p>
            <a:endParaRPr lang="en-GB" dirty="0"/>
          </a:p>
        </p:txBody>
      </p:sp>
      <p:sp>
        <p:nvSpPr>
          <p:cNvPr id="12" name="TextBox 11"/>
          <p:cNvSpPr txBox="1"/>
          <p:nvPr/>
        </p:nvSpPr>
        <p:spPr>
          <a:xfrm>
            <a:off x="7752231" y="2004298"/>
            <a:ext cx="3181350"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il</a:t>
            </a:r>
            <a:r>
              <a:rPr lang="en-GB" sz="2800" dirty="0">
                <a:solidFill>
                  <a:schemeClr val="accent1">
                    <a:lumMod val="50000"/>
                  </a:schemeClr>
                </a:solidFill>
                <a:latin typeface="Century Gothic" panose="020B0502020202020204" pitchFamily="34" charset="0"/>
              </a:rPr>
              <a:t> fait </a:t>
            </a:r>
            <a:r>
              <a:rPr lang="en-GB" sz="2800" dirty="0" err="1">
                <a:solidFill>
                  <a:schemeClr val="accent1">
                    <a:lumMod val="50000"/>
                  </a:schemeClr>
                </a:solidFill>
                <a:latin typeface="Century Gothic" panose="020B0502020202020204" pitchFamily="34" charset="0"/>
              </a:rPr>
              <a:t>mauvais</a:t>
            </a:r>
            <a:endParaRPr lang="en-GB" sz="2800" dirty="0">
              <a:solidFill>
                <a:schemeClr val="accent1">
                  <a:lumMod val="50000"/>
                </a:schemeClr>
              </a:solidFill>
              <a:latin typeface="Century Gothic" panose="020B0502020202020204" pitchFamily="34" charset="0"/>
            </a:endParaRPr>
          </a:p>
        </p:txBody>
      </p:sp>
      <p:sp>
        <p:nvSpPr>
          <p:cNvPr id="13" name="TextBox 12"/>
          <p:cNvSpPr txBox="1"/>
          <p:nvPr/>
        </p:nvSpPr>
        <p:spPr>
          <a:xfrm>
            <a:off x="7662092" y="2885215"/>
            <a:ext cx="4028726"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elle</a:t>
            </a:r>
            <a:r>
              <a:rPr lang="en-GB" sz="2800" dirty="0">
                <a:solidFill>
                  <a:schemeClr val="accent1">
                    <a:lumMod val="50000"/>
                  </a:schemeClr>
                </a:solidFill>
                <a:latin typeface="Century Gothic" panose="020B0502020202020204" pitchFamily="34" charset="0"/>
              </a:rPr>
              <a:t> fait un voyage</a:t>
            </a:r>
          </a:p>
        </p:txBody>
      </p:sp>
      <p:sp>
        <p:nvSpPr>
          <p:cNvPr id="15" name="TextBox 14"/>
          <p:cNvSpPr txBox="1"/>
          <p:nvPr/>
        </p:nvSpPr>
        <p:spPr>
          <a:xfrm>
            <a:off x="7677773" y="3832969"/>
            <a:ext cx="4145889" cy="923330"/>
          </a:xfrm>
          <a:prstGeom prst="rect">
            <a:avLst/>
          </a:prstGeom>
          <a:noFill/>
        </p:spPr>
        <p:txBody>
          <a:bodyPr wrap="square" rtlCol="0">
            <a:spAutoFit/>
          </a:bodyPr>
          <a:lstStyle/>
          <a:p>
            <a:r>
              <a:rPr lang="en-GB" sz="2700" dirty="0" err="1">
                <a:solidFill>
                  <a:schemeClr val="accent1">
                    <a:lumMod val="50000"/>
                  </a:schemeClr>
                </a:solidFill>
                <a:latin typeface="Century Gothic" panose="020B0502020202020204" pitchFamily="34" charset="0"/>
              </a:rPr>
              <a:t>tu</a:t>
            </a:r>
            <a:r>
              <a:rPr lang="en-GB" sz="2700" dirty="0">
                <a:solidFill>
                  <a:schemeClr val="accent1">
                    <a:lumMod val="50000"/>
                  </a:schemeClr>
                </a:solidFill>
                <a:latin typeface="Century Gothic" panose="020B0502020202020204" pitchFamily="34" charset="0"/>
              </a:rPr>
              <a:t> </a:t>
            </a:r>
            <a:r>
              <a:rPr lang="en-GB" sz="2700" dirty="0" err="1">
                <a:solidFill>
                  <a:schemeClr val="accent1">
                    <a:lumMod val="50000"/>
                  </a:schemeClr>
                </a:solidFill>
                <a:latin typeface="Century Gothic" panose="020B0502020202020204" pitchFamily="34" charset="0"/>
              </a:rPr>
              <a:t>fais</a:t>
            </a:r>
            <a:r>
              <a:rPr lang="en-GB" sz="2700" dirty="0">
                <a:solidFill>
                  <a:schemeClr val="accent1">
                    <a:lumMod val="50000"/>
                  </a:schemeClr>
                </a:solidFill>
                <a:latin typeface="Century Gothic" panose="020B0502020202020204" pitchFamily="34" charset="0"/>
              </a:rPr>
              <a:t> </a:t>
            </a:r>
            <a:r>
              <a:rPr lang="en-GB" sz="2700" dirty="0" err="1">
                <a:solidFill>
                  <a:schemeClr val="accent1">
                    <a:lumMod val="50000"/>
                  </a:schemeClr>
                </a:solidFill>
                <a:latin typeface="Century Gothic" panose="020B0502020202020204" pitchFamily="34" charset="0"/>
              </a:rPr>
              <a:t>une</a:t>
            </a:r>
            <a:r>
              <a:rPr lang="en-GB" sz="2700" dirty="0">
                <a:solidFill>
                  <a:schemeClr val="accent1">
                    <a:lumMod val="50000"/>
                  </a:schemeClr>
                </a:solidFill>
                <a:latin typeface="Century Gothic" panose="020B0502020202020204" pitchFamily="34" charset="0"/>
              </a:rPr>
              <a:t> promenade </a:t>
            </a:r>
            <a:r>
              <a:rPr lang="en-GB" sz="2700" dirty="0" err="1">
                <a:solidFill>
                  <a:schemeClr val="accent1">
                    <a:lumMod val="50000"/>
                  </a:schemeClr>
                </a:solidFill>
                <a:latin typeface="Century Gothic" panose="020B0502020202020204" pitchFamily="34" charset="0"/>
              </a:rPr>
              <a:t>en</a:t>
            </a:r>
            <a:r>
              <a:rPr lang="en-GB" sz="2700" dirty="0">
                <a:solidFill>
                  <a:schemeClr val="accent1">
                    <a:lumMod val="50000"/>
                  </a:schemeClr>
                </a:solidFill>
                <a:latin typeface="Century Gothic" panose="020B0502020202020204" pitchFamily="34" charset="0"/>
              </a:rPr>
              <a:t> bateau</a:t>
            </a:r>
          </a:p>
        </p:txBody>
      </p:sp>
      <p:sp>
        <p:nvSpPr>
          <p:cNvPr id="16" name="TextBox 15"/>
          <p:cNvSpPr txBox="1"/>
          <p:nvPr/>
        </p:nvSpPr>
        <p:spPr>
          <a:xfrm>
            <a:off x="7749292" y="5004433"/>
            <a:ext cx="3941526" cy="954107"/>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je </a:t>
            </a:r>
            <a:r>
              <a:rPr lang="en-GB" sz="2800" dirty="0" err="1">
                <a:solidFill>
                  <a:schemeClr val="accent1">
                    <a:lumMod val="50000"/>
                  </a:schemeClr>
                </a:solidFill>
                <a:latin typeface="Century Gothic" panose="020B0502020202020204" pitchFamily="34" charset="0"/>
              </a:rPr>
              <a:t>fais</a:t>
            </a:r>
            <a:r>
              <a:rPr lang="en-GB" sz="2800" dirty="0">
                <a:solidFill>
                  <a:schemeClr val="accent1">
                    <a:lumMod val="50000"/>
                  </a:schemeClr>
                </a:solidFill>
                <a:latin typeface="Century Gothic" panose="020B0502020202020204" pitchFamily="34" charset="0"/>
              </a:rPr>
              <a:t> le ménage</a:t>
            </a:r>
          </a:p>
          <a:p>
            <a:endParaRPr lang="en-GB" sz="2800" dirty="0"/>
          </a:p>
        </p:txBody>
      </p:sp>
      <p:grpSp>
        <p:nvGrpSpPr>
          <p:cNvPr id="36" name="Group 35"/>
          <p:cNvGrpSpPr/>
          <p:nvPr/>
        </p:nvGrpSpPr>
        <p:grpSpPr>
          <a:xfrm>
            <a:off x="1341718" y="2189586"/>
            <a:ext cx="6320374" cy="3600854"/>
            <a:chOff x="1376034" y="1076199"/>
            <a:chExt cx="6078407" cy="3144603"/>
          </a:xfrm>
        </p:grpSpPr>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3807" y="1076199"/>
              <a:ext cx="625954" cy="599376"/>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6034" y="1861220"/>
              <a:ext cx="437720" cy="601792"/>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4323" y="3576033"/>
              <a:ext cx="557903" cy="644769"/>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4713" y="1176956"/>
              <a:ext cx="634608" cy="484240"/>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0300" y="1828115"/>
              <a:ext cx="804141" cy="636728"/>
            </a:xfrm>
            <a:prstGeom prst="rect">
              <a:avLst/>
            </a:prstGeom>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4690" y="2732110"/>
              <a:ext cx="631876" cy="585584"/>
            </a:xfrm>
            <a:prstGeom prst="rect">
              <a:avLst/>
            </a:prstGeom>
          </p:spPr>
        </p:pic>
      </p:grpSp>
      <p:pic>
        <p:nvPicPr>
          <p:cNvPr id="34" name="Picture 2" descr="Bucket, Cleaning, Supplies, Housework, Household">
            <a:extLst>
              <a:ext uri="{FF2B5EF4-FFF2-40B4-BE49-F238E27FC236}">
                <a16:creationId xmlns:a16="http://schemas.microsoft.com/office/drawing/2014/main" id="{5C2549FD-74FE-4AFB-9991-2A3585F0CCE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97399" y="5133754"/>
            <a:ext cx="731202" cy="695463"/>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1940847" y="2413484"/>
            <a:ext cx="369570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 </a:t>
            </a:r>
            <a:r>
              <a:rPr lang="en-GB" sz="2800" dirty="0">
                <a:solidFill>
                  <a:srgbClr val="FF6600"/>
                </a:solidFill>
                <a:latin typeface="Century Gothic" panose="020B0502020202020204" pitchFamily="34" charset="0"/>
              </a:rPr>
              <a:t>the weather is nice</a:t>
            </a:r>
          </a:p>
        </p:txBody>
      </p:sp>
      <p:sp>
        <p:nvSpPr>
          <p:cNvPr id="60" name="TextBox 59"/>
          <p:cNvSpPr txBox="1"/>
          <p:nvPr/>
        </p:nvSpPr>
        <p:spPr>
          <a:xfrm>
            <a:off x="1877712" y="3398558"/>
            <a:ext cx="369570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 </a:t>
            </a:r>
            <a:r>
              <a:rPr lang="en-GB" sz="2800" dirty="0">
                <a:solidFill>
                  <a:srgbClr val="FF6600"/>
                </a:solidFill>
                <a:latin typeface="Century Gothic" panose="020B0502020202020204" pitchFamily="34" charset="0"/>
              </a:rPr>
              <a:t>I go for a walk</a:t>
            </a:r>
          </a:p>
        </p:txBody>
      </p:sp>
      <p:sp>
        <p:nvSpPr>
          <p:cNvPr id="61" name="TextBox 60"/>
          <p:cNvSpPr txBox="1"/>
          <p:nvPr/>
        </p:nvSpPr>
        <p:spPr>
          <a:xfrm>
            <a:off x="1889800" y="4421769"/>
            <a:ext cx="397354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 </a:t>
            </a:r>
            <a:r>
              <a:rPr lang="en-GB" sz="2800" dirty="0">
                <a:solidFill>
                  <a:srgbClr val="FF6600"/>
                </a:solidFill>
                <a:latin typeface="Century Gothic" panose="020B0502020202020204" pitchFamily="34" charset="0"/>
              </a:rPr>
              <a:t>you go shopping</a:t>
            </a:r>
          </a:p>
        </p:txBody>
      </p:sp>
      <p:sp>
        <p:nvSpPr>
          <p:cNvPr id="62" name="TextBox 61"/>
          <p:cNvSpPr txBox="1"/>
          <p:nvPr/>
        </p:nvSpPr>
        <p:spPr>
          <a:xfrm>
            <a:off x="1940847" y="5503864"/>
            <a:ext cx="4260055" cy="461665"/>
          </a:xfrm>
          <a:prstGeom prst="rect">
            <a:avLst/>
          </a:prstGeom>
          <a:noFill/>
        </p:spPr>
        <p:txBody>
          <a:bodyPr wrap="square" rtlCol="0">
            <a:spAutoFit/>
          </a:bodyPr>
          <a:lstStyle/>
          <a:p>
            <a:r>
              <a:rPr lang="en-GB" sz="2400" dirty="0">
                <a:solidFill>
                  <a:srgbClr val="FF6600"/>
                </a:solidFill>
                <a:latin typeface="Century Gothic" panose="020B0502020202020204" pitchFamily="34" charset="0"/>
              </a:rPr>
              <a:t>he goes on a tour of Paris</a:t>
            </a:r>
          </a:p>
        </p:txBody>
      </p:sp>
      <p:sp>
        <p:nvSpPr>
          <p:cNvPr id="64" name="TextBox 63"/>
          <p:cNvSpPr txBox="1"/>
          <p:nvPr/>
        </p:nvSpPr>
        <p:spPr>
          <a:xfrm>
            <a:off x="7633962" y="2416268"/>
            <a:ext cx="369570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 </a:t>
            </a:r>
            <a:r>
              <a:rPr lang="en-GB" sz="2800" dirty="0">
                <a:solidFill>
                  <a:srgbClr val="FF6600"/>
                </a:solidFill>
                <a:latin typeface="Century Gothic" panose="020B0502020202020204" pitchFamily="34" charset="0"/>
              </a:rPr>
              <a:t>the weather is bad</a:t>
            </a:r>
          </a:p>
        </p:txBody>
      </p:sp>
      <p:sp>
        <p:nvSpPr>
          <p:cNvPr id="65" name="TextBox 64"/>
          <p:cNvSpPr txBox="1"/>
          <p:nvPr/>
        </p:nvSpPr>
        <p:spPr>
          <a:xfrm>
            <a:off x="7591514" y="3365568"/>
            <a:ext cx="419191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 </a:t>
            </a:r>
            <a:r>
              <a:rPr lang="en-GB" sz="2800" dirty="0">
                <a:solidFill>
                  <a:srgbClr val="FF6600"/>
                </a:solidFill>
                <a:latin typeface="Century Gothic" panose="020B0502020202020204" pitchFamily="34" charset="0"/>
              </a:rPr>
              <a:t>she goes on a journey</a:t>
            </a:r>
          </a:p>
        </p:txBody>
      </p:sp>
      <p:sp>
        <p:nvSpPr>
          <p:cNvPr id="66" name="TextBox 65"/>
          <p:cNvSpPr txBox="1"/>
          <p:nvPr/>
        </p:nvSpPr>
        <p:spPr>
          <a:xfrm>
            <a:off x="7591514" y="4592027"/>
            <a:ext cx="437973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a:t>
            </a:r>
            <a:r>
              <a:rPr lang="en-GB" sz="2400" dirty="0">
                <a:solidFill>
                  <a:srgbClr val="FF6600"/>
                </a:solidFill>
                <a:latin typeface="Century Gothic" panose="020B0502020202020204" pitchFamily="34" charset="0"/>
              </a:rPr>
              <a:t>you go on a boat ride </a:t>
            </a:r>
          </a:p>
        </p:txBody>
      </p:sp>
      <p:sp>
        <p:nvSpPr>
          <p:cNvPr id="67" name="TextBox 66"/>
          <p:cNvSpPr txBox="1"/>
          <p:nvPr/>
        </p:nvSpPr>
        <p:spPr>
          <a:xfrm>
            <a:off x="7659807" y="5477627"/>
            <a:ext cx="369570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 </a:t>
            </a:r>
            <a:r>
              <a:rPr lang="en-GB" sz="2800" dirty="0">
                <a:solidFill>
                  <a:srgbClr val="FF6600"/>
                </a:solidFill>
                <a:latin typeface="Century Gothic" panose="020B0502020202020204" pitchFamily="34" charset="0"/>
              </a:rPr>
              <a:t>I do the housework</a:t>
            </a:r>
          </a:p>
        </p:txBody>
      </p:sp>
      <p:pic>
        <p:nvPicPr>
          <p:cNvPr id="69" name="Picture 2" descr="Shopping cart Stock photography Shopping bag - shopping png download - 1000*1000 - Free Transparent Shopping Cart png Download.">
            <a:extLst>
              <a:ext uri="{FF2B5EF4-FFF2-40B4-BE49-F238E27FC236}">
                <a16:creationId xmlns:a16="http://schemas.microsoft.com/office/drawing/2014/main" id="{1875FB29-7899-4E33-BE36-33A467343C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8463" y="4109201"/>
            <a:ext cx="705950" cy="705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46">
            <a:extLst>
              <a:ext uri="{FF2B5EF4-FFF2-40B4-BE49-F238E27FC236}">
                <a16:creationId xmlns:a16="http://schemas.microsoft.com/office/drawing/2014/main" id="{BA0442B4-DDF8-494E-B3C5-6F0B7758DADF}"/>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399E3EB3-F126-4F0C-A69D-64EF451BBD90}"/>
              </a:ext>
            </a:extLst>
          </p:cNvPr>
          <p:cNvSpPr txBox="1"/>
          <p:nvPr/>
        </p:nvSpPr>
        <p:spPr>
          <a:xfrm>
            <a:off x="5462850" y="227045"/>
            <a:ext cx="750277" cy="531539"/>
          </a:xfrm>
          <a:prstGeom prst="rect">
            <a:avLst/>
          </a:prstGeom>
          <a:noFill/>
        </p:spPr>
        <p:txBody>
          <a:bodyPr wrap="square" rtlCol="0">
            <a:spAutoFit/>
          </a:bodyPr>
          <a:lstStyle/>
          <a:p>
            <a:endParaRPr lang="en-GB" dirty="0"/>
          </a:p>
        </p:txBody>
      </p:sp>
      <p:pic>
        <p:nvPicPr>
          <p:cNvPr id="7" name="Picture 6">
            <a:extLst>
              <a:ext uri="{FF2B5EF4-FFF2-40B4-BE49-F238E27FC236}">
                <a16:creationId xmlns:a16="http://schemas.microsoft.com/office/drawing/2014/main" id="{AA6EE407-06DD-4646-A2B3-1C23D0970CD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566A7C0E-AE83-4C97-A59F-2006746F45D2}"/>
              </a:ext>
            </a:extLst>
          </p:cNvPr>
          <p:cNvSpPr txBox="1">
            <a:spLocks/>
          </p:cNvSpPr>
          <p:nvPr/>
        </p:nvSpPr>
        <p:spPr>
          <a:xfrm>
            <a:off x="0" y="319088"/>
            <a:ext cx="5265738" cy="708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anglais</a:t>
            </a:r>
            <a:r>
              <a:rPr lang="en-GB" sz="3600" b="1" dirty="0">
                <a:solidFill>
                  <a:schemeClr val="bg1"/>
                </a:solidFill>
              </a:rPr>
              <a:t> </a:t>
            </a:r>
          </a:p>
        </p:txBody>
      </p:sp>
    </p:spTree>
    <p:extLst>
      <p:ext uri="{BB962C8B-B14F-4D97-AF65-F5344CB8AC3E}">
        <p14:creationId xmlns:p14="http://schemas.microsoft.com/office/powerpoint/2010/main" val="222188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4" grpId="0"/>
      <p:bldP spid="65" grpId="0"/>
      <p:bldP spid="66" grpId="0"/>
      <p:bldP spid="6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3130062" y="1329356"/>
            <a:ext cx="515815" cy="484240"/>
          </a:xfrm>
          <a:prstGeom prst="rect">
            <a:avLst/>
          </a:prstGeom>
          <a:noFill/>
        </p:spPr>
        <p:txBody>
          <a:bodyPr wrap="square" rtlCol="0">
            <a:spAutoFit/>
          </a:bodyPr>
          <a:lstStyle/>
          <a:p>
            <a:endParaRPr lang="en-GB" dirty="0"/>
          </a:p>
        </p:txBody>
      </p:sp>
      <p:sp>
        <p:nvSpPr>
          <p:cNvPr id="44" name="TextBox 43"/>
          <p:cNvSpPr txBox="1"/>
          <p:nvPr/>
        </p:nvSpPr>
        <p:spPr>
          <a:xfrm>
            <a:off x="3282462" y="1481756"/>
            <a:ext cx="515815" cy="484240"/>
          </a:xfrm>
          <a:prstGeom prst="rect">
            <a:avLst/>
          </a:prstGeom>
          <a:noFill/>
        </p:spPr>
        <p:txBody>
          <a:bodyPr wrap="square" rtlCol="0">
            <a:spAutoFit/>
          </a:bodyPr>
          <a:lstStyle/>
          <a:p>
            <a:endParaRPr lang="en-GB" dirty="0"/>
          </a:p>
        </p:txBody>
      </p:sp>
      <p:sp>
        <p:nvSpPr>
          <p:cNvPr id="45" name="TextBox 44"/>
          <p:cNvSpPr txBox="1"/>
          <p:nvPr/>
        </p:nvSpPr>
        <p:spPr>
          <a:xfrm>
            <a:off x="3434862" y="1634156"/>
            <a:ext cx="515815" cy="484240"/>
          </a:xfrm>
          <a:prstGeom prst="rect">
            <a:avLst/>
          </a:prstGeom>
          <a:noFill/>
        </p:spPr>
        <p:txBody>
          <a:bodyPr wrap="square" rtlCol="0">
            <a:spAutoFit/>
          </a:bodyPr>
          <a:lstStyle/>
          <a:p>
            <a:endParaRPr lang="en-GB" dirty="0"/>
          </a:p>
        </p:txBody>
      </p:sp>
      <p:sp>
        <p:nvSpPr>
          <p:cNvPr id="46" name="TextBox 45"/>
          <p:cNvSpPr txBox="1"/>
          <p:nvPr/>
        </p:nvSpPr>
        <p:spPr>
          <a:xfrm>
            <a:off x="3587262" y="1786556"/>
            <a:ext cx="515815" cy="484240"/>
          </a:xfrm>
          <a:prstGeom prst="rect">
            <a:avLst/>
          </a:prstGeom>
          <a:noFill/>
        </p:spPr>
        <p:txBody>
          <a:bodyPr wrap="square" rtlCol="0">
            <a:spAutoFit/>
          </a:bodyPr>
          <a:lstStyle/>
          <a:p>
            <a:endParaRPr lang="en-GB" dirty="0"/>
          </a:p>
        </p:txBody>
      </p:sp>
      <p:sp>
        <p:nvSpPr>
          <p:cNvPr id="47" name="TextBox 46"/>
          <p:cNvSpPr txBox="1"/>
          <p:nvPr/>
        </p:nvSpPr>
        <p:spPr>
          <a:xfrm>
            <a:off x="3739662" y="1938956"/>
            <a:ext cx="515815" cy="484240"/>
          </a:xfrm>
          <a:prstGeom prst="rect">
            <a:avLst/>
          </a:prstGeom>
          <a:noFill/>
        </p:spPr>
        <p:txBody>
          <a:bodyPr wrap="square" rtlCol="0">
            <a:spAutoFit/>
          </a:bodyPr>
          <a:lstStyle/>
          <a:p>
            <a:endParaRPr lang="en-GB" dirty="0"/>
          </a:p>
        </p:txBody>
      </p:sp>
      <p:sp>
        <p:nvSpPr>
          <p:cNvPr id="48" name="TextBox 47"/>
          <p:cNvSpPr txBox="1"/>
          <p:nvPr/>
        </p:nvSpPr>
        <p:spPr>
          <a:xfrm>
            <a:off x="3892062" y="2091356"/>
            <a:ext cx="515815" cy="484240"/>
          </a:xfrm>
          <a:prstGeom prst="rect">
            <a:avLst/>
          </a:prstGeom>
          <a:noFill/>
        </p:spPr>
        <p:txBody>
          <a:bodyPr wrap="square" rtlCol="0">
            <a:spAutoFit/>
          </a:bodyPr>
          <a:lstStyle/>
          <a:p>
            <a:endParaRPr lang="en-GB" dirty="0"/>
          </a:p>
        </p:txBody>
      </p:sp>
      <p:sp>
        <p:nvSpPr>
          <p:cNvPr id="49" name="TextBox 48"/>
          <p:cNvSpPr txBox="1"/>
          <p:nvPr/>
        </p:nvSpPr>
        <p:spPr>
          <a:xfrm>
            <a:off x="4044462" y="2243756"/>
            <a:ext cx="515815" cy="484240"/>
          </a:xfrm>
          <a:prstGeom prst="rect">
            <a:avLst/>
          </a:prstGeom>
          <a:noFill/>
        </p:spPr>
        <p:txBody>
          <a:bodyPr wrap="square" rtlCol="0">
            <a:spAutoFit/>
          </a:bodyPr>
          <a:lstStyle/>
          <a:p>
            <a:endParaRPr lang="en-GB" dirty="0"/>
          </a:p>
        </p:txBody>
      </p:sp>
      <p:sp>
        <p:nvSpPr>
          <p:cNvPr id="50" name="TextBox 49"/>
          <p:cNvSpPr txBox="1"/>
          <p:nvPr/>
        </p:nvSpPr>
        <p:spPr>
          <a:xfrm>
            <a:off x="3997569" y="2409103"/>
            <a:ext cx="515815" cy="484240"/>
          </a:xfrm>
          <a:prstGeom prst="rect">
            <a:avLst/>
          </a:prstGeom>
          <a:noFill/>
        </p:spPr>
        <p:txBody>
          <a:bodyPr wrap="square" rtlCol="0">
            <a:spAutoFit/>
          </a:bodyPr>
          <a:lstStyle/>
          <a:p>
            <a:endParaRPr lang="en-GB" dirty="0"/>
          </a:p>
        </p:txBody>
      </p:sp>
      <p:sp>
        <p:nvSpPr>
          <p:cNvPr id="51" name="TextBox 50"/>
          <p:cNvSpPr txBox="1"/>
          <p:nvPr/>
        </p:nvSpPr>
        <p:spPr>
          <a:xfrm>
            <a:off x="4196862" y="2396156"/>
            <a:ext cx="515815" cy="484240"/>
          </a:xfrm>
          <a:prstGeom prst="rect">
            <a:avLst/>
          </a:prstGeom>
          <a:noFill/>
        </p:spPr>
        <p:txBody>
          <a:bodyPr wrap="square" rtlCol="0">
            <a:spAutoFit/>
          </a:bodyPr>
          <a:lstStyle/>
          <a:p>
            <a:endParaRPr lang="en-GB" dirty="0"/>
          </a:p>
        </p:txBody>
      </p:sp>
      <p:sp>
        <p:nvSpPr>
          <p:cNvPr id="52" name="TextBox 51"/>
          <p:cNvSpPr txBox="1"/>
          <p:nvPr/>
        </p:nvSpPr>
        <p:spPr>
          <a:xfrm>
            <a:off x="2690447" y="1117141"/>
            <a:ext cx="515815" cy="484240"/>
          </a:xfrm>
          <a:prstGeom prst="rect">
            <a:avLst/>
          </a:prstGeom>
          <a:noFill/>
        </p:spPr>
        <p:txBody>
          <a:bodyPr wrap="square" rtlCol="0">
            <a:spAutoFit/>
          </a:bodyPr>
          <a:lstStyle/>
          <a:p>
            <a:endParaRPr lang="en-GB" dirty="0"/>
          </a:p>
        </p:txBody>
      </p:sp>
      <p:sp>
        <p:nvSpPr>
          <p:cNvPr id="56" name="TextBox 55"/>
          <p:cNvSpPr txBox="1"/>
          <p:nvPr/>
        </p:nvSpPr>
        <p:spPr>
          <a:xfrm>
            <a:off x="2836985" y="1129657"/>
            <a:ext cx="750277" cy="531539"/>
          </a:xfrm>
          <a:prstGeom prst="rect">
            <a:avLst/>
          </a:prstGeom>
          <a:noFill/>
        </p:spPr>
        <p:txBody>
          <a:bodyPr wrap="square" rtlCol="0">
            <a:spAutoFit/>
          </a:bodyPr>
          <a:lstStyle/>
          <a:p>
            <a:endParaRPr lang="en-GB" dirty="0"/>
          </a:p>
        </p:txBody>
      </p:sp>
      <p:sp>
        <p:nvSpPr>
          <p:cNvPr id="59" name="TextBox 58"/>
          <p:cNvSpPr txBox="1"/>
          <p:nvPr/>
        </p:nvSpPr>
        <p:spPr>
          <a:xfrm>
            <a:off x="2950199" y="1265842"/>
            <a:ext cx="515815" cy="484240"/>
          </a:xfrm>
          <a:prstGeom prst="rect">
            <a:avLst/>
          </a:prstGeom>
          <a:noFill/>
        </p:spPr>
        <p:txBody>
          <a:bodyPr wrap="square" rtlCol="0">
            <a:spAutoFit/>
          </a:bodyPr>
          <a:lstStyle/>
          <a:p>
            <a:endParaRPr lang="en-GB" dirty="0"/>
          </a:p>
        </p:txBody>
      </p:sp>
      <p:sp>
        <p:nvSpPr>
          <p:cNvPr id="60" name="TextBox 59"/>
          <p:cNvSpPr txBox="1"/>
          <p:nvPr/>
        </p:nvSpPr>
        <p:spPr>
          <a:xfrm>
            <a:off x="3254999" y="1570642"/>
            <a:ext cx="515815" cy="484240"/>
          </a:xfrm>
          <a:prstGeom prst="rect">
            <a:avLst/>
          </a:prstGeom>
          <a:noFill/>
        </p:spPr>
        <p:txBody>
          <a:bodyPr wrap="square" rtlCol="0">
            <a:spAutoFit/>
          </a:bodyPr>
          <a:lstStyle/>
          <a:p>
            <a:endParaRPr lang="en-GB" dirty="0"/>
          </a:p>
        </p:txBody>
      </p:sp>
      <p:sp>
        <p:nvSpPr>
          <p:cNvPr id="61" name="TextBox 60"/>
          <p:cNvSpPr txBox="1"/>
          <p:nvPr/>
        </p:nvSpPr>
        <p:spPr>
          <a:xfrm>
            <a:off x="3407399" y="1723042"/>
            <a:ext cx="515815" cy="484240"/>
          </a:xfrm>
          <a:prstGeom prst="rect">
            <a:avLst/>
          </a:prstGeom>
          <a:noFill/>
        </p:spPr>
        <p:txBody>
          <a:bodyPr wrap="square" rtlCol="0">
            <a:spAutoFit/>
          </a:bodyPr>
          <a:lstStyle/>
          <a:p>
            <a:endParaRPr lang="en-GB" dirty="0"/>
          </a:p>
        </p:txBody>
      </p:sp>
      <p:sp>
        <p:nvSpPr>
          <p:cNvPr id="62" name="TextBox 61"/>
          <p:cNvSpPr txBox="1"/>
          <p:nvPr/>
        </p:nvSpPr>
        <p:spPr>
          <a:xfrm>
            <a:off x="3559799" y="1875442"/>
            <a:ext cx="515815" cy="484240"/>
          </a:xfrm>
          <a:prstGeom prst="rect">
            <a:avLst/>
          </a:prstGeom>
          <a:noFill/>
        </p:spPr>
        <p:txBody>
          <a:bodyPr wrap="square" rtlCol="0">
            <a:spAutoFit/>
          </a:bodyPr>
          <a:lstStyle/>
          <a:p>
            <a:endParaRPr lang="en-GB" dirty="0"/>
          </a:p>
        </p:txBody>
      </p:sp>
      <p:sp>
        <p:nvSpPr>
          <p:cNvPr id="63" name="TextBox 62"/>
          <p:cNvSpPr txBox="1"/>
          <p:nvPr/>
        </p:nvSpPr>
        <p:spPr>
          <a:xfrm>
            <a:off x="3712199" y="2027842"/>
            <a:ext cx="515815" cy="484240"/>
          </a:xfrm>
          <a:prstGeom prst="rect">
            <a:avLst/>
          </a:prstGeom>
          <a:noFill/>
        </p:spPr>
        <p:txBody>
          <a:bodyPr wrap="square" rtlCol="0">
            <a:spAutoFit/>
          </a:bodyPr>
          <a:lstStyle/>
          <a:p>
            <a:endParaRPr lang="en-GB" dirty="0"/>
          </a:p>
        </p:txBody>
      </p:sp>
      <p:sp>
        <p:nvSpPr>
          <p:cNvPr id="64" name="TextBox 63"/>
          <p:cNvSpPr txBox="1"/>
          <p:nvPr/>
        </p:nvSpPr>
        <p:spPr>
          <a:xfrm>
            <a:off x="3864599" y="2180242"/>
            <a:ext cx="515815" cy="484240"/>
          </a:xfrm>
          <a:prstGeom prst="rect">
            <a:avLst/>
          </a:prstGeom>
          <a:noFill/>
        </p:spPr>
        <p:txBody>
          <a:bodyPr wrap="square" rtlCol="0">
            <a:spAutoFit/>
          </a:bodyPr>
          <a:lstStyle/>
          <a:p>
            <a:endParaRPr lang="en-GB" dirty="0"/>
          </a:p>
        </p:txBody>
      </p:sp>
      <p:sp>
        <p:nvSpPr>
          <p:cNvPr id="65" name="TextBox 64"/>
          <p:cNvSpPr txBox="1"/>
          <p:nvPr/>
        </p:nvSpPr>
        <p:spPr>
          <a:xfrm>
            <a:off x="3817706" y="2345589"/>
            <a:ext cx="515815" cy="484240"/>
          </a:xfrm>
          <a:prstGeom prst="rect">
            <a:avLst/>
          </a:prstGeom>
          <a:noFill/>
        </p:spPr>
        <p:txBody>
          <a:bodyPr wrap="square" rtlCol="0">
            <a:spAutoFit/>
          </a:bodyPr>
          <a:lstStyle/>
          <a:p>
            <a:endParaRPr lang="en-GB" dirty="0"/>
          </a:p>
        </p:txBody>
      </p:sp>
      <p:sp>
        <p:nvSpPr>
          <p:cNvPr id="66" name="TextBox 65"/>
          <p:cNvSpPr txBox="1"/>
          <p:nvPr/>
        </p:nvSpPr>
        <p:spPr>
          <a:xfrm>
            <a:off x="4016999" y="2332642"/>
            <a:ext cx="515815" cy="484240"/>
          </a:xfrm>
          <a:prstGeom prst="rect">
            <a:avLst/>
          </a:prstGeom>
          <a:noFill/>
        </p:spPr>
        <p:txBody>
          <a:bodyPr wrap="square" rtlCol="0">
            <a:spAutoFit/>
          </a:bodyPr>
          <a:lstStyle/>
          <a:p>
            <a:endParaRPr lang="en-GB" dirty="0"/>
          </a:p>
        </p:txBody>
      </p:sp>
      <p:graphicFrame>
        <p:nvGraphicFramePr>
          <p:cNvPr id="70" name="Content Placeholder 4"/>
          <p:cNvGraphicFramePr>
            <a:graphicFrameLocks/>
          </p:cNvGraphicFramePr>
          <p:nvPr>
            <p:extLst>
              <p:ext uri="{D42A27DB-BD31-4B8C-83A1-F6EECF244321}">
                <p14:modId xmlns:p14="http://schemas.microsoft.com/office/powerpoint/2010/main" val="126028472"/>
              </p:ext>
            </p:extLst>
          </p:nvPr>
        </p:nvGraphicFramePr>
        <p:xfrm>
          <a:off x="450037" y="1324115"/>
          <a:ext cx="11459884" cy="4773755"/>
        </p:xfrm>
        <a:graphic>
          <a:graphicData uri="http://schemas.openxmlformats.org/drawingml/2006/table">
            <a:tbl>
              <a:tblPr firstRow="1" bandRow="1">
                <a:tableStyleId>{5C22544A-7EE6-4342-B048-85BDC9FD1C3A}</a:tableStyleId>
              </a:tblPr>
              <a:tblGrid>
                <a:gridCol w="746045">
                  <a:extLst>
                    <a:ext uri="{9D8B030D-6E8A-4147-A177-3AD203B41FA5}">
                      <a16:colId xmlns:a16="http://schemas.microsoft.com/office/drawing/2014/main" val="2548973513"/>
                    </a:ext>
                  </a:extLst>
                </a:gridCol>
                <a:gridCol w="777668">
                  <a:extLst>
                    <a:ext uri="{9D8B030D-6E8A-4147-A177-3AD203B41FA5}">
                      <a16:colId xmlns:a16="http://schemas.microsoft.com/office/drawing/2014/main" val="2775102314"/>
                    </a:ext>
                  </a:extLst>
                </a:gridCol>
                <a:gridCol w="4137191">
                  <a:extLst>
                    <a:ext uri="{9D8B030D-6E8A-4147-A177-3AD203B41FA5}">
                      <a16:colId xmlns:a16="http://schemas.microsoft.com/office/drawing/2014/main" val="2063340645"/>
                    </a:ext>
                  </a:extLst>
                </a:gridCol>
                <a:gridCol w="715145">
                  <a:extLst>
                    <a:ext uri="{9D8B030D-6E8A-4147-A177-3AD203B41FA5}">
                      <a16:colId xmlns:a16="http://schemas.microsoft.com/office/drawing/2014/main" val="3028703937"/>
                    </a:ext>
                  </a:extLst>
                </a:gridCol>
                <a:gridCol w="838368">
                  <a:extLst>
                    <a:ext uri="{9D8B030D-6E8A-4147-A177-3AD203B41FA5}">
                      <a16:colId xmlns:a16="http://schemas.microsoft.com/office/drawing/2014/main" val="1859025906"/>
                    </a:ext>
                  </a:extLst>
                </a:gridCol>
                <a:gridCol w="4245467">
                  <a:extLst>
                    <a:ext uri="{9D8B030D-6E8A-4147-A177-3AD203B41FA5}">
                      <a16:colId xmlns:a16="http://schemas.microsoft.com/office/drawing/2014/main" val="3979149899"/>
                    </a:ext>
                  </a:extLst>
                </a:gridCol>
              </a:tblGrid>
              <a:tr h="681829">
                <a:tc gridSpan="6">
                  <a:txBody>
                    <a:bodyPr/>
                    <a:lstStyle/>
                    <a:p>
                      <a:r>
                        <a:rPr lang="en-GB" sz="2400" b="0" dirty="0">
                          <a:solidFill>
                            <a:srgbClr val="115076"/>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891526">
                <a:tc>
                  <a:txBody>
                    <a:bodyPr/>
                    <a:lstStyle/>
                    <a:p>
                      <a:pPr algn="ctr"/>
                      <a:r>
                        <a:rPr lang="en-GB" sz="3600" b="1" dirty="0">
                          <a:solidFill>
                            <a:srgbClr val="115177"/>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i="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0" i="0" dirty="0">
                          <a:solidFill>
                            <a:srgbClr val="115076"/>
                          </a:solidFill>
                          <a:latin typeface="Century Gothic" panose="020B0502020202020204" pitchFamily="34" charset="0"/>
                        </a:rPr>
                        <a:t>The weather is nice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0" dirty="0">
                          <a:solidFill>
                            <a:srgbClr val="115076"/>
                          </a:solidFill>
                          <a:latin typeface="Century Gothic" panose="020B0502020202020204" pitchFamily="34" charset="0"/>
                        </a:rPr>
                        <a:t>The weather is bad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1036589">
                <a:tc>
                  <a:txBody>
                    <a:bodyPr/>
                    <a:lstStyle/>
                    <a:p>
                      <a:pPr algn="ctr"/>
                      <a:r>
                        <a:rPr lang="en-GB" sz="3600" b="1" dirty="0">
                          <a:solidFill>
                            <a:srgbClr val="115076"/>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rgbClr val="115076"/>
                          </a:solidFill>
                          <a:latin typeface="Century Gothic" panose="020B0502020202020204" pitchFamily="34" charset="0"/>
                        </a:rPr>
                        <a:t>I go for a walk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rgbClr val="115076"/>
                          </a:solidFill>
                          <a:latin typeface="Century Gothic" panose="020B0502020202020204" pitchFamily="34" charset="0"/>
                        </a:rPr>
                        <a:t>She</a:t>
                      </a:r>
                      <a:r>
                        <a:rPr lang="en-GB" sz="3200" b="0" baseline="0" dirty="0">
                          <a:solidFill>
                            <a:srgbClr val="115076"/>
                          </a:solidFill>
                          <a:latin typeface="Century Gothic" panose="020B0502020202020204" pitchFamily="34" charset="0"/>
                        </a:rPr>
                        <a:t> goes on a journey</a:t>
                      </a:r>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1036589">
                <a:tc>
                  <a:txBody>
                    <a:bodyPr/>
                    <a:lstStyle/>
                    <a:p>
                      <a:pPr algn="ctr"/>
                      <a:r>
                        <a:rPr lang="en-GB" sz="3600" b="1" dirty="0">
                          <a:solidFill>
                            <a:srgbClr val="115076"/>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0" dirty="0">
                          <a:solidFill>
                            <a:srgbClr val="115076"/>
                          </a:solidFill>
                          <a:latin typeface="Century Gothic" panose="020B0502020202020204" pitchFamily="34" charset="0"/>
                        </a:rPr>
                        <a:t>You</a:t>
                      </a:r>
                      <a:r>
                        <a:rPr lang="en-GB" sz="3200" b="0" baseline="0" dirty="0">
                          <a:solidFill>
                            <a:srgbClr val="115076"/>
                          </a:solidFill>
                          <a:latin typeface="Century Gothic" panose="020B0502020202020204" pitchFamily="34" charset="0"/>
                        </a:rPr>
                        <a:t> go shopping</a:t>
                      </a:r>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rgbClr val="115076"/>
                          </a:solidFill>
                          <a:latin typeface="Century Gothic" panose="020B0502020202020204" pitchFamily="34" charset="0"/>
                        </a:rPr>
                        <a:t>You go on a boat ride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1036589">
                <a:tc>
                  <a:txBody>
                    <a:bodyPr/>
                    <a:lstStyle/>
                    <a:p>
                      <a:pPr algn="ctr"/>
                      <a:r>
                        <a:rPr lang="en-GB" sz="3600" b="1" dirty="0">
                          <a:solidFill>
                            <a:srgbClr val="115076"/>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0" dirty="0">
                          <a:solidFill>
                            <a:srgbClr val="115076"/>
                          </a:solidFill>
                          <a:latin typeface="Century Gothic" panose="020B0502020202020204" pitchFamily="34" charset="0"/>
                        </a:rPr>
                        <a:t>He</a:t>
                      </a:r>
                      <a:r>
                        <a:rPr lang="en-GB" sz="3200" b="0" baseline="0" dirty="0">
                          <a:solidFill>
                            <a:srgbClr val="115076"/>
                          </a:solidFill>
                          <a:latin typeface="Century Gothic" panose="020B0502020202020204" pitchFamily="34" charset="0"/>
                        </a:rPr>
                        <a:t> goes on a tour of Paris</a:t>
                      </a:r>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rgbClr val="115076"/>
                          </a:solidFill>
                          <a:latin typeface="Century Gothic" panose="020B0502020202020204" pitchFamily="34" charset="0"/>
                        </a:rPr>
                        <a:t>I do the housework</a:t>
                      </a:r>
                    </a:p>
                    <a:p>
                      <a:endParaRPr lang="en-GB" sz="2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71" name="TextBox 70"/>
          <p:cNvSpPr txBox="1"/>
          <p:nvPr/>
        </p:nvSpPr>
        <p:spPr>
          <a:xfrm>
            <a:off x="3130062" y="1329356"/>
            <a:ext cx="515815" cy="484240"/>
          </a:xfrm>
          <a:prstGeom prst="rect">
            <a:avLst/>
          </a:prstGeom>
          <a:noFill/>
        </p:spPr>
        <p:txBody>
          <a:bodyPr wrap="square" rtlCol="0">
            <a:spAutoFit/>
          </a:bodyPr>
          <a:lstStyle/>
          <a:p>
            <a:endParaRPr lang="en-GB" dirty="0"/>
          </a:p>
        </p:txBody>
      </p:sp>
      <p:sp>
        <p:nvSpPr>
          <p:cNvPr id="72" name="TextBox 71"/>
          <p:cNvSpPr txBox="1"/>
          <p:nvPr/>
        </p:nvSpPr>
        <p:spPr>
          <a:xfrm>
            <a:off x="3282462" y="1481756"/>
            <a:ext cx="515815" cy="484240"/>
          </a:xfrm>
          <a:prstGeom prst="rect">
            <a:avLst/>
          </a:prstGeom>
          <a:noFill/>
        </p:spPr>
        <p:txBody>
          <a:bodyPr wrap="square" rtlCol="0">
            <a:spAutoFit/>
          </a:bodyPr>
          <a:lstStyle/>
          <a:p>
            <a:endParaRPr lang="en-GB" dirty="0"/>
          </a:p>
        </p:txBody>
      </p:sp>
      <p:sp>
        <p:nvSpPr>
          <p:cNvPr id="73" name="TextBox 72"/>
          <p:cNvSpPr txBox="1"/>
          <p:nvPr/>
        </p:nvSpPr>
        <p:spPr>
          <a:xfrm>
            <a:off x="3434862" y="1634156"/>
            <a:ext cx="515815" cy="484240"/>
          </a:xfrm>
          <a:prstGeom prst="rect">
            <a:avLst/>
          </a:prstGeom>
          <a:noFill/>
        </p:spPr>
        <p:txBody>
          <a:bodyPr wrap="square" rtlCol="0">
            <a:spAutoFit/>
          </a:bodyPr>
          <a:lstStyle/>
          <a:p>
            <a:endParaRPr lang="en-GB" dirty="0"/>
          </a:p>
        </p:txBody>
      </p:sp>
      <p:sp>
        <p:nvSpPr>
          <p:cNvPr id="74" name="TextBox 73"/>
          <p:cNvSpPr txBox="1"/>
          <p:nvPr/>
        </p:nvSpPr>
        <p:spPr>
          <a:xfrm>
            <a:off x="3587262" y="1786556"/>
            <a:ext cx="515815" cy="484240"/>
          </a:xfrm>
          <a:prstGeom prst="rect">
            <a:avLst/>
          </a:prstGeom>
          <a:noFill/>
        </p:spPr>
        <p:txBody>
          <a:bodyPr wrap="square" rtlCol="0">
            <a:spAutoFit/>
          </a:bodyPr>
          <a:lstStyle/>
          <a:p>
            <a:endParaRPr lang="en-GB" dirty="0"/>
          </a:p>
        </p:txBody>
      </p:sp>
      <p:sp>
        <p:nvSpPr>
          <p:cNvPr id="75" name="TextBox 74"/>
          <p:cNvSpPr txBox="1"/>
          <p:nvPr/>
        </p:nvSpPr>
        <p:spPr>
          <a:xfrm>
            <a:off x="3739662" y="1938956"/>
            <a:ext cx="515815" cy="484240"/>
          </a:xfrm>
          <a:prstGeom prst="rect">
            <a:avLst/>
          </a:prstGeom>
          <a:noFill/>
        </p:spPr>
        <p:txBody>
          <a:bodyPr wrap="square" rtlCol="0">
            <a:spAutoFit/>
          </a:bodyPr>
          <a:lstStyle/>
          <a:p>
            <a:endParaRPr lang="en-GB" dirty="0"/>
          </a:p>
        </p:txBody>
      </p:sp>
      <p:sp>
        <p:nvSpPr>
          <p:cNvPr id="76" name="TextBox 75"/>
          <p:cNvSpPr txBox="1"/>
          <p:nvPr/>
        </p:nvSpPr>
        <p:spPr>
          <a:xfrm>
            <a:off x="3892062" y="2091356"/>
            <a:ext cx="515815" cy="484240"/>
          </a:xfrm>
          <a:prstGeom prst="rect">
            <a:avLst/>
          </a:prstGeom>
          <a:noFill/>
        </p:spPr>
        <p:txBody>
          <a:bodyPr wrap="square" rtlCol="0">
            <a:spAutoFit/>
          </a:bodyPr>
          <a:lstStyle/>
          <a:p>
            <a:endParaRPr lang="en-GB" dirty="0"/>
          </a:p>
        </p:txBody>
      </p:sp>
      <p:sp>
        <p:nvSpPr>
          <p:cNvPr id="77" name="TextBox 76"/>
          <p:cNvSpPr txBox="1"/>
          <p:nvPr/>
        </p:nvSpPr>
        <p:spPr>
          <a:xfrm>
            <a:off x="4044462" y="2243756"/>
            <a:ext cx="515815" cy="484240"/>
          </a:xfrm>
          <a:prstGeom prst="rect">
            <a:avLst/>
          </a:prstGeom>
          <a:noFill/>
        </p:spPr>
        <p:txBody>
          <a:bodyPr wrap="square" rtlCol="0">
            <a:spAutoFit/>
          </a:bodyPr>
          <a:lstStyle/>
          <a:p>
            <a:endParaRPr lang="en-GB" dirty="0"/>
          </a:p>
        </p:txBody>
      </p:sp>
      <p:sp>
        <p:nvSpPr>
          <p:cNvPr id="80" name="TextBox 79"/>
          <p:cNvSpPr txBox="1"/>
          <p:nvPr/>
        </p:nvSpPr>
        <p:spPr>
          <a:xfrm>
            <a:off x="2690447" y="1117141"/>
            <a:ext cx="515815" cy="484240"/>
          </a:xfrm>
          <a:prstGeom prst="rect">
            <a:avLst/>
          </a:prstGeom>
          <a:noFill/>
        </p:spPr>
        <p:txBody>
          <a:bodyPr wrap="square" rtlCol="0">
            <a:spAutoFit/>
          </a:bodyPr>
          <a:lstStyle/>
          <a:p>
            <a:endParaRPr lang="en-GB" dirty="0"/>
          </a:p>
        </p:txBody>
      </p:sp>
      <p:sp>
        <p:nvSpPr>
          <p:cNvPr id="81" name="TextBox 80"/>
          <p:cNvSpPr txBox="1"/>
          <p:nvPr/>
        </p:nvSpPr>
        <p:spPr>
          <a:xfrm>
            <a:off x="2836985" y="1129657"/>
            <a:ext cx="750277" cy="531539"/>
          </a:xfrm>
          <a:prstGeom prst="rect">
            <a:avLst/>
          </a:prstGeom>
          <a:noFill/>
        </p:spPr>
        <p:txBody>
          <a:bodyPr wrap="square" rtlCol="0">
            <a:spAutoFit/>
          </a:bodyPr>
          <a:lstStyle/>
          <a:p>
            <a:endParaRPr lang="en-GB" dirty="0"/>
          </a:p>
        </p:txBody>
      </p:sp>
      <p:grpSp>
        <p:nvGrpSpPr>
          <p:cNvPr id="90" name="Group 89"/>
          <p:cNvGrpSpPr/>
          <p:nvPr/>
        </p:nvGrpSpPr>
        <p:grpSpPr>
          <a:xfrm>
            <a:off x="1226142" y="2176669"/>
            <a:ext cx="6457254" cy="3600854"/>
            <a:chOff x="1376034" y="1076199"/>
            <a:chExt cx="6078407" cy="3144603"/>
          </a:xfrm>
        </p:grpSpPr>
        <p:pic>
          <p:nvPicPr>
            <p:cNvPr id="91" name="Picture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3807" y="1076199"/>
              <a:ext cx="625954" cy="599376"/>
            </a:xfrm>
            <a:prstGeom prst="rect">
              <a:avLst/>
            </a:prstGeom>
          </p:spPr>
        </p:pic>
        <p:pic>
          <p:nvPicPr>
            <p:cNvPr id="92" name="Picture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6034" y="1861220"/>
              <a:ext cx="437720" cy="601792"/>
            </a:xfrm>
            <a:prstGeom prst="rect">
              <a:avLst/>
            </a:prstGeom>
          </p:spPr>
        </p:pic>
        <p:pic>
          <p:nvPicPr>
            <p:cNvPr id="93" name="Picture 9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4323" y="3576033"/>
              <a:ext cx="557903" cy="644769"/>
            </a:xfrm>
            <a:prstGeom prst="rect">
              <a:avLst/>
            </a:prstGeom>
          </p:spPr>
        </p:pic>
        <p:pic>
          <p:nvPicPr>
            <p:cNvPr id="94" name="Picture 9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4713" y="1176956"/>
              <a:ext cx="634608" cy="484240"/>
            </a:xfrm>
            <a:prstGeom prst="rect">
              <a:avLst/>
            </a:prstGeom>
          </p:spPr>
        </p:pic>
        <p:pic>
          <p:nvPicPr>
            <p:cNvPr id="95" name="Picture 9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0300" y="1828115"/>
              <a:ext cx="804141" cy="636728"/>
            </a:xfrm>
            <a:prstGeom prst="rect">
              <a:avLst/>
            </a:prstGeom>
          </p:spPr>
        </p:pic>
        <p:pic>
          <p:nvPicPr>
            <p:cNvPr id="96" name="Picture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4690" y="2732110"/>
              <a:ext cx="631876" cy="585584"/>
            </a:xfrm>
            <a:prstGeom prst="rect">
              <a:avLst/>
            </a:prstGeom>
          </p:spPr>
        </p:pic>
      </p:grpSp>
      <p:pic>
        <p:nvPicPr>
          <p:cNvPr id="53" name="Picture 2" descr="Bucket, Cleaning, Supplies, Housework, Household">
            <a:extLst>
              <a:ext uri="{FF2B5EF4-FFF2-40B4-BE49-F238E27FC236}">
                <a16:creationId xmlns:a16="http://schemas.microsoft.com/office/drawing/2014/main" id="{5C2549FD-74FE-4AFB-9991-2A3585F0CCE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97399" y="5133754"/>
            <a:ext cx="731202" cy="69546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Shopping cart Stock photography Shopping bag - shopping png download - 1000*1000 - Free Transparent Shopping Cart png Download.">
            <a:extLst>
              <a:ext uri="{FF2B5EF4-FFF2-40B4-BE49-F238E27FC236}">
                <a16:creationId xmlns:a16="http://schemas.microsoft.com/office/drawing/2014/main" id="{1875FB29-7899-4E33-BE36-33A467343C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5925" y="4137518"/>
            <a:ext cx="705950" cy="705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DA69AA-03A7-4574-985F-BABC4C77D7A3}"/>
              </a:ext>
            </a:extLst>
          </p:cNvPr>
          <p:cNvSpPr txBox="1"/>
          <p:nvPr/>
        </p:nvSpPr>
        <p:spPr>
          <a:xfrm>
            <a:off x="5462850" y="227045"/>
            <a:ext cx="750277" cy="531539"/>
          </a:xfrm>
          <a:prstGeom prst="rect">
            <a:avLst/>
          </a:prstGeom>
          <a:noFill/>
        </p:spPr>
        <p:txBody>
          <a:bodyPr wrap="square" rtlCol="0">
            <a:spAutoFit/>
          </a:bodyPr>
          <a:lstStyle/>
          <a:p>
            <a:endParaRPr lang="en-GB" dirty="0"/>
          </a:p>
        </p:txBody>
      </p:sp>
      <p:pic>
        <p:nvPicPr>
          <p:cNvPr id="5" name="Picture 4">
            <a:extLst>
              <a:ext uri="{FF2B5EF4-FFF2-40B4-BE49-F238E27FC236}">
                <a16:creationId xmlns:a16="http://schemas.microsoft.com/office/drawing/2014/main" id="{E353719F-F769-4452-A104-81F1C909F4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 name="Title 3">
            <a:extLst>
              <a:ext uri="{FF2B5EF4-FFF2-40B4-BE49-F238E27FC236}">
                <a16:creationId xmlns:a16="http://schemas.microsoft.com/office/drawing/2014/main" id="{91B4798F-B417-4C63-8D71-116988A362A0}"/>
              </a:ext>
            </a:extLst>
          </p:cNvPr>
          <p:cNvSpPr txBox="1">
            <a:spLocks/>
          </p:cNvSpPr>
          <p:nvPr/>
        </p:nvSpPr>
        <p:spPr>
          <a:xfrm>
            <a:off x="0" y="319088"/>
            <a:ext cx="5265738" cy="708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8" name="Rounded Rectangle 46">
            <a:extLst>
              <a:ext uri="{FF2B5EF4-FFF2-40B4-BE49-F238E27FC236}">
                <a16:creationId xmlns:a16="http://schemas.microsoft.com/office/drawing/2014/main" id="{A40D41C0-7496-459B-92FE-7962D348A2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0263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51" y="3393702"/>
            <a:ext cx="2433346" cy="130589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4081" y="3058753"/>
            <a:ext cx="883032" cy="120358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165" y="4011019"/>
            <a:ext cx="1461292" cy="198175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522" y="4931224"/>
            <a:ext cx="1274712" cy="127471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4895" y="3854866"/>
            <a:ext cx="900375" cy="856857"/>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5597" y="5025683"/>
            <a:ext cx="1278333" cy="969403"/>
          </a:xfrm>
          <a:prstGeom prst="rect">
            <a:avLst/>
          </a:prstGeom>
        </p:spPr>
      </p:pic>
      <p:sp>
        <p:nvSpPr>
          <p:cNvPr id="20" name="TextBox 19"/>
          <p:cNvSpPr txBox="1"/>
          <p:nvPr/>
        </p:nvSpPr>
        <p:spPr>
          <a:xfrm>
            <a:off x="142342" y="1289851"/>
            <a:ext cx="12225480" cy="1815882"/>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Use the pictures below to describe to your partner in FRENCH what normally happens on a holiday. Your partner will write them down in the order in which you say them. Check afterwards to see if your partner was correct!</a:t>
            </a:r>
          </a:p>
        </p:txBody>
      </p:sp>
      <p:sp>
        <p:nvSpPr>
          <p:cNvPr id="15" name="Rounded Rectangle 46">
            <a:extLst>
              <a:ext uri="{FF2B5EF4-FFF2-40B4-BE49-F238E27FC236}">
                <a16:creationId xmlns:a16="http://schemas.microsoft.com/office/drawing/2014/main" id="{8F859989-DB06-4C35-8F6D-A746E286940A}"/>
              </a:ext>
            </a:extLst>
          </p:cNvPr>
          <p:cNvSpPr/>
          <p:nvPr/>
        </p:nvSpPr>
        <p:spPr>
          <a:xfrm>
            <a:off x="9444251" y="249869"/>
            <a:ext cx="2465670"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parler</a:t>
            </a:r>
            <a:r>
              <a:rPr lang="en-GB" sz="2000" b="1" kern="0" dirty="0">
                <a:solidFill>
                  <a:prstClr val="white"/>
                </a:solidFill>
                <a:latin typeface="Century Gothic" panose="020B0502020202020204" pitchFamily="34" charset="0"/>
              </a:rPr>
              <a:t> / </a:t>
            </a: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2" descr="Bucket, Cleaning, Supplies, Housework, Household">
            <a:extLst>
              <a:ext uri="{FF2B5EF4-FFF2-40B4-BE49-F238E27FC236}">
                <a16:creationId xmlns:a16="http://schemas.microsoft.com/office/drawing/2014/main" id="{5C2549FD-74FE-4AFB-9991-2A3585F0CCE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14971" y="4711723"/>
            <a:ext cx="1578442" cy="15012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hopping cart Stock photography Shopping bag - shopping png download - 1000*1000 - Free Transparent Shopping Cart png Download.">
            <a:extLst>
              <a:ext uri="{FF2B5EF4-FFF2-40B4-BE49-F238E27FC236}">
                <a16:creationId xmlns:a16="http://schemas.microsoft.com/office/drawing/2014/main" id="{1875FB29-7899-4E33-BE36-33A467343C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5568" y="2896204"/>
            <a:ext cx="1556524" cy="15565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4592CC7-9511-479D-9A59-4AD85F3AF452}"/>
              </a:ext>
            </a:extLst>
          </p:cNvPr>
          <p:cNvSpPr txBox="1"/>
          <p:nvPr/>
        </p:nvSpPr>
        <p:spPr>
          <a:xfrm>
            <a:off x="5462850" y="227045"/>
            <a:ext cx="750277" cy="531539"/>
          </a:xfrm>
          <a:prstGeom prst="rect">
            <a:avLst/>
          </a:prstGeom>
          <a:noFill/>
        </p:spPr>
        <p:txBody>
          <a:bodyPr wrap="square" rtlCol="0">
            <a:spAutoFit/>
          </a:bodyPr>
          <a:lstStyle/>
          <a:p>
            <a:endParaRPr lang="en-GB" dirty="0"/>
          </a:p>
        </p:txBody>
      </p:sp>
      <p:pic>
        <p:nvPicPr>
          <p:cNvPr id="11" name="Picture 10">
            <a:extLst>
              <a:ext uri="{FF2B5EF4-FFF2-40B4-BE49-F238E27FC236}">
                <a16:creationId xmlns:a16="http://schemas.microsoft.com/office/drawing/2014/main" id="{D2C43B46-627C-4B79-90BE-6DFED18CB8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9755A99F-5DAF-41C8-93A1-D426941A6539}"/>
              </a:ext>
            </a:extLst>
          </p:cNvPr>
          <p:cNvSpPr txBox="1">
            <a:spLocks/>
          </p:cNvSpPr>
          <p:nvPr/>
        </p:nvSpPr>
        <p:spPr>
          <a:xfrm>
            <a:off x="0" y="319088"/>
            <a:ext cx="5265738" cy="708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Tu </a:t>
            </a:r>
            <a:r>
              <a:rPr lang="en-GB" sz="3600" b="1" dirty="0" err="1">
                <a:solidFill>
                  <a:schemeClr val="bg1"/>
                </a:solidFill>
              </a:rPr>
              <a:t>fais</a:t>
            </a:r>
            <a:r>
              <a:rPr lang="en-GB" sz="3600" b="1" dirty="0">
                <a:solidFill>
                  <a:schemeClr val="bg1"/>
                </a:solidFill>
              </a:rPr>
              <a:t> quoi ?</a:t>
            </a:r>
          </a:p>
        </p:txBody>
      </p:sp>
    </p:spTree>
    <p:extLst>
      <p:ext uri="{BB962C8B-B14F-4D97-AF65-F5344CB8AC3E}">
        <p14:creationId xmlns:p14="http://schemas.microsoft.com/office/powerpoint/2010/main" val="1634525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544387020"/>
              </p:ext>
            </p:extLst>
          </p:nvPr>
        </p:nvGraphicFramePr>
        <p:xfrm>
          <a:off x="3228622" y="1841333"/>
          <a:ext cx="8267651" cy="4266712"/>
        </p:xfrm>
        <a:graphic>
          <a:graphicData uri="http://schemas.openxmlformats.org/drawingml/2006/table">
            <a:tbl>
              <a:tblPr firstRow="1" bandRow="1">
                <a:tableStyleId>{5C22544A-7EE6-4342-B048-85BDC9FD1C3A}</a:tableStyleId>
              </a:tblPr>
              <a:tblGrid>
                <a:gridCol w="1264024">
                  <a:extLst>
                    <a:ext uri="{9D8B030D-6E8A-4147-A177-3AD203B41FA5}">
                      <a16:colId xmlns:a16="http://schemas.microsoft.com/office/drawing/2014/main" val="995027613"/>
                    </a:ext>
                  </a:extLst>
                </a:gridCol>
                <a:gridCol w="7003627">
                  <a:extLst>
                    <a:ext uri="{9D8B030D-6E8A-4147-A177-3AD203B41FA5}">
                      <a16:colId xmlns:a16="http://schemas.microsoft.com/office/drawing/2014/main" val="528603605"/>
                    </a:ext>
                  </a:extLst>
                </a:gridCol>
              </a:tblGrid>
              <a:tr h="0">
                <a:tc>
                  <a:txBody>
                    <a:bodyPr/>
                    <a:lstStyle/>
                    <a:p>
                      <a:pPr algn="ctr"/>
                      <a:r>
                        <a:rPr lang="en-GB" sz="2600" dirty="0">
                          <a:latin typeface="Century Gothic" panose="020B0502020202020204" pitchFamily="34" charset="0"/>
                        </a:rPr>
                        <a:t>Order</a:t>
                      </a:r>
                    </a:p>
                  </a:txBody>
                  <a:tcPr/>
                </a:tc>
                <a:tc>
                  <a:txBody>
                    <a:bodyPr/>
                    <a:lstStyle/>
                    <a:p>
                      <a:pPr algn="ctr"/>
                      <a:r>
                        <a:rPr lang="en-GB" sz="2600" dirty="0">
                          <a:latin typeface="Century Gothic" panose="020B0502020202020204" pitchFamily="34" charset="0"/>
                        </a:rPr>
                        <a:t>Description (in ENGLISH)</a:t>
                      </a:r>
                    </a:p>
                  </a:txBody>
                  <a:tcPr/>
                </a:tc>
                <a:extLst>
                  <a:ext uri="{0D108BD9-81ED-4DB2-BD59-A6C34878D82A}">
                    <a16:rowId xmlns:a16="http://schemas.microsoft.com/office/drawing/2014/main" val="3165922285"/>
                  </a:ext>
                </a:extLst>
              </a:tr>
              <a:tr h="472379">
                <a:tc>
                  <a:txBody>
                    <a:bodyPr/>
                    <a:lstStyle/>
                    <a:p>
                      <a:pPr algn="ctr"/>
                      <a:r>
                        <a:rPr lang="en-GB" sz="2400" b="1" i="0" dirty="0">
                          <a:solidFill>
                            <a:srgbClr val="002060"/>
                          </a:solidFill>
                          <a:latin typeface="Century Gothic" panose="020B0502020202020204" pitchFamily="34" charset="0"/>
                        </a:rPr>
                        <a:t>1</a:t>
                      </a: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987146601"/>
                  </a:ext>
                </a:extLst>
              </a:tr>
              <a:tr h="472379">
                <a:tc>
                  <a:txBody>
                    <a:bodyPr/>
                    <a:lstStyle/>
                    <a:p>
                      <a:pPr algn="ctr"/>
                      <a:r>
                        <a:rPr lang="en-GB" sz="2400" b="1" i="0" dirty="0">
                          <a:solidFill>
                            <a:srgbClr val="002060"/>
                          </a:solidFill>
                          <a:latin typeface="Century Gothic" panose="020B0502020202020204" pitchFamily="34" charset="0"/>
                        </a:rPr>
                        <a:t>2</a:t>
                      </a: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300934865"/>
                  </a:ext>
                </a:extLst>
              </a:tr>
              <a:tr h="472379">
                <a:tc>
                  <a:txBody>
                    <a:bodyPr/>
                    <a:lstStyle/>
                    <a:p>
                      <a:pPr algn="ctr"/>
                      <a:r>
                        <a:rPr lang="en-GB" sz="2400" b="1" i="0" dirty="0">
                          <a:solidFill>
                            <a:srgbClr val="002060"/>
                          </a:solidFill>
                          <a:latin typeface="Century Gothic" panose="020B0502020202020204" pitchFamily="34" charset="0"/>
                        </a:rPr>
                        <a:t>3</a:t>
                      </a: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2097229569"/>
                  </a:ext>
                </a:extLst>
              </a:tr>
              <a:tr h="472379">
                <a:tc>
                  <a:txBody>
                    <a:bodyPr/>
                    <a:lstStyle/>
                    <a:p>
                      <a:pPr algn="ctr"/>
                      <a:r>
                        <a:rPr lang="en-GB" sz="2400" b="1" i="0" dirty="0">
                          <a:solidFill>
                            <a:srgbClr val="002060"/>
                          </a:solidFill>
                          <a:latin typeface="Century Gothic" panose="020B0502020202020204" pitchFamily="34" charset="0"/>
                        </a:rPr>
                        <a:t>4</a:t>
                      </a: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2973058811"/>
                  </a:ext>
                </a:extLst>
              </a:tr>
              <a:tr h="472379">
                <a:tc>
                  <a:txBody>
                    <a:bodyPr/>
                    <a:lstStyle/>
                    <a:p>
                      <a:pPr algn="ctr"/>
                      <a:r>
                        <a:rPr lang="en-GB" sz="2400" b="1" i="0" dirty="0">
                          <a:solidFill>
                            <a:srgbClr val="002060"/>
                          </a:solidFill>
                          <a:latin typeface="Century Gothic" panose="020B0502020202020204" pitchFamily="34" charset="0"/>
                        </a:rPr>
                        <a:t>5</a:t>
                      </a: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145792160"/>
                  </a:ext>
                </a:extLst>
              </a:tr>
              <a:tr h="472379">
                <a:tc>
                  <a:txBody>
                    <a:bodyPr/>
                    <a:lstStyle/>
                    <a:p>
                      <a:pPr algn="ctr"/>
                      <a:r>
                        <a:rPr lang="en-GB" sz="2400" b="1" i="0" dirty="0">
                          <a:solidFill>
                            <a:srgbClr val="002060"/>
                          </a:solidFill>
                          <a:latin typeface="Century Gothic" panose="020B0502020202020204" pitchFamily="34" charset="0"/>
                        </a:rPr>
                        <a:t>6</a:t>
                      </a: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2159700388"/>
                  </a:ext>
                </a:extLst>
              </a:tr>
              <a:tr h="472379">
                <a:tc>
                  <a:txBody>
                    <a:bodyPr/>
                    <a:lstStyle/>
                    <a:p>
                      <a:pPr algn="ctr"/>
                      <a:r>
                        <a:rPr lang="en-GB" sz="2400" b="1" i="0" dirty="0">
                          <a:solidFill>
                            <a:srgbClr val="002060"/>
                          </a:solidFill>
                          <a:latin typeface="Century Gothic" panose="020B0502020202020204" pitchFamily="34" charset="0"/>
                        </a:rPr>
                        <a:t>7</a:t>
                      </a: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448582675"/>
                  </a:ext>
                </a:extLst>
              </a:tr>
              <a:tr h="472379">
                <a:tc>
                  <a:txBody>
                    <a:bodyPr/>
                    <a:lstStyle/>
                    <a:p>
                      <a:pPr algn="ctr"/>
                      <a:r>
                        <a:rPr lang="en-GB" sz="2400" b="1" i="0" dirty="0">
                          <a:solidFill>
                            <a:srgbClr val="002060"/>
                          </a:solidFill>
                          <a:latin typeface="Century Gothic" panose="020B0502020202020204" pitchFamily="34" charset="0"/>
                        </a:rPr>
                        <a:t>8</a:t>
                      </a: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482124402"/>
                  </a:ext>
                </a:extLst>
              </a:tr>
            </a:tbl>
          </a:graphicData>
        </a:graphic>
      </p:graphicFrame>
      <p:sp>
        <p:nvSpPr>
          <p:cNvPr id="11" name="TextBox 10"/>
          <p:cNvSpPr txBox="1"/>
          <p:nvPr/>
        </p:nvSpPr>
        <p:spPr>
          <a:xfrm>
            <a:off x="239855" y="1326810"/>
            <a:ext cx="11670066" cy="830997"/>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Write down your partner’s description of the events, in ENGLISH, in the order you hear them.</a:t>
            </a:r>
          </a:p>
        </p:txBody>
      </p:sp>
      <p:sp>
        <p:nvSpPr>
          <p:cNvPr id="8" name="Rounded Rectangle 46">
            <a:extLst>
              <a:ext uri="{FF2B5EF4-FFF2-40B4-BE49-F238E27FC236}">
                <a16:creationId xmlns:a16="http://schemas.microsoft.com/office/drawing/2014/main" id="{8F859989-DB06-4C35-8F6D-A746E286940A}"/>
              </a:ext>
            </a:extLst>
          </p:cNvPr>
          <p:cNvSpPr/>
          <p:nvPr/>
        </p:nvSpPr>
        <p:spPr>
          <a:xfrm>
            <a:off x="9444251" y="249869"/>
            <a:ext cx="2465670"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parler</a:t>
            </a:r>
            <a:r>
              <a:rPr lang="en-GB" sz="2000" b="1" kern="0" dirty="0">
                <a:solidFill>
                  <a:prstClr val="white"/>
                </a:solidFill>
                <a:latin typeface="Century Gothic" panose="020B0502020202020204" pitchFamily="34" charset="0"/>
              </a:rPr>
              <a:t> / </a:t>
            </a: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55B8FCF6-2F7E-432D-AF8E-E7A086B1D3B5}"/>
              </a:ext>
            </a:extLst>
          </p:cNvPr>
          <p:cNvSpPr txBox="1"/>
          <p:nvPr/>
        </p:nvSpPr>
        <p:spPr>
          <a:xfrm>
            <a:off x="5462850" y="227045"/>
            <a:ext cx="750277" cy="531539"/>
          </a:xfrm>
          <a:prstGeom prst="rect">
            <a:avLst/>
          </a:prstGeom>
          <a:noFill/>
        </p:spPr>
        <p:txBody>
          <a:bodyPr wrap="square" rtlCol="0">
            <a:spAutoFit/>
          </a:bodyPr>
          <a:lstStyle/>
          <a:p>
            <a:endParaRPr lang="en-GB" dirty="0"/>
          </a:p>
        </p:txBody>
      </p:sp>
      <p:pic>
        <p:nvPicPr>
          <p:cNvPr id="7" name="Picture 6">
            <a:extLst>
              <a:ext uri="{FF2B5EF4-FFF2-40B4-BE49-F238E27FC236}">
                <a16:creationId xmlns:a16="http://schemas.microsoft.com/office/drawing/2014/main" id="{D8967286-8CBE-48C9-B952-3EA0E35CF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01E212DF-6798-4937-B6BA-E7E01F41A66B}"/>
              </a:ext>
            </a:extLst>
          </p:cNvPr>
          <p:cNvSpPr txBox="1">
            <a:spLocks/>
          </p:cNvSpPr>
          <p:nvPr/>
        </p:nvSpPr>
        <p:spPr>
          <a:xfrm>
            <a:off x="0" y="319088"/>
            <a:ext cx="5265738" cy="708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anglais</a:t>
            </a:r>
            <a:r>
              <a:rPr lang="en-GB" sz="3600" b="1" dirty="0">
                <a:solidFill>
                  <a:schemeClr val="bg1"/>
                </a:solidFill>
              </a:rPr>
              <a:t> </a:t>
            </a:r>
          </a:p>
        </p:txBody>
      </p:sp>
    </p:spTree>
    <p:extLst>
      <p:ext uri="{BB962C8B-B14F-4D97-AF65-F5344CB8AC3E}">
        <p14:creationId xmlns:p14="http://schemas.microsoft.com/office/powerpoint/2010/main" val="2808936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1708" y="2689773"/>
            <a:ext cx="2433346" cy="130589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4566" y="3278896"/>
            <a:ext cx="883032" cy="120358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686" y="3880688"/>
            <a:ext cx="1688223" cy="228950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522" y="4876304"/>
            <a:ext cx="1274712" cy="127471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45522" y="3250752"/>
            <a:ext cx="900375" cy="856857"/>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36082" y="4934268"/>
            <a:ext cx="1278333" cy="969403"/>
          </a:xfrm>
          <a:prstGeom prst="rect">
            <a:avLst/>
          </a:prstGeom>
        </p:spPr>
      </p:pic>
      <p:sp>
        <p:nvSpPr>
          <p:cNvPr id="20" name="TextBox 19"/>
          <p:cNvSpPr txBox="1"/>
          <p:nvPr/>
        </p:nvSpPr>
        <p:spPr>
          <a:xfrm>
            <a:off x="-1" y="1306872"/>
            <a:ext cx="11909921" cy="83940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Now use the pictures below to write 8 sentences in FRENCH to describe what normally happens on a holiday. </a:t>
            </a:r>
          </a:p>
        </p:txBody>
      </p:sp>
      <p:pic>
        <p:nvPicPr>
          <p:cNvPr id="13" name="Picture 2" descr="Shopping cart Stock photography Shopping bag - shopping png download - 1000*1000 - Free Transparent Shopping Cart png Download.">
            <a:extLst>
              <a:ext uri="{FF2B5EF4-FFF2-40B4-BE49-F238E27FC236}">
                <a16:creationId xmlns:a16="http://schemas.microsoft.com/office/drawing/2014/main" id="{B2878683-37FC-4108-BBBC-0E488215B79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8262" y="295918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ucket, Cleaning, Supplies, Housework, Household">
            <a:extLst>
              <a:ext uri="{FF2B5EF4-FFF2-40B4-BE49-F238E27FC236}">
                <a16:creationId xmlns:a16="http://schemas.microsoft.com/office/drawing/2014/main" id="{5C2549FD-74FE-4AFB-9991-2A3585F0CCE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14971" y="4711723"/>
            <a:ext cx="1578442" cy="15012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942DFAB-1098-445B-A933-3CE79631AB10}"/>
              </a:ext>
            </a:extLst>
          </p:cNvPr>
          <p:cNvSpPr txBox="1"/>
          <p:nvPr/>
        </p:nvSpPr>
        <p:spPr>
          <a:xfrm>
            <a:off x="5462850" y="227045"/>
            <a:ext cx="750277" cy="531539"/>
          </a:xfrm>
          <a:prstGeom prst="rect">
            <a:avLst/>
          </a:prstGeom>
          <a:noFill/>
        </p:spPr>
        <p:txBody>
          <a:bodyPr wrap="square" rtlCol="0">
            <a:spAutoFit/>
          </a:bodyPr>
          <a:lstStyle/>
          <a:p>
            <a:endParaRPr lang="en-GB" dirty="0"/>
          </a:p>
        </p:txBody>
      </p:sp>
      <p:pic>
        <p:nvPicPr>
          <p:cNvPr id="11" name="Picture 10">
            <a:extLst>
              <a:ext uri="{FF2B5EF4-FFF2-40B4-BE49-F238E27FC236}">
                <a16:creationId xmlns:a16="http://schemas.microsoft.com/office/drawing/2014/main" id="{E89B4723-D240-4D4C-9177-A272488AC2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45B76881-6C62-4BDB-BC5F-483793DB5902}"/>
              </a:ext>
            </a:extLst>
          </p:cNvPr>
          <p:cNvSpPr txBox="1">
            <a:spLocks/>
          </p:cNvSpPr>
          <p:nvPr/>
        </p:nvSpPr>
        <p:spPr>
          <a:xfrm>
            <a:off x="0" y="319088"/>
            <a:ext cx="5265738" cy="708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23" name="Rounded Rectangle 46">
            <a:extLst>
              <a:ext uri="{FF2B5EF4-FFF2-40B4-BE49-F238E27FC236}">
                <a16:creationId xmlns:a16="http://schemas.microsoft.com/office/drawing/2014/main" id="{6B2A51A9-6477-40A3-B67F-22A777B4B7C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64480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397892" y="2734618"/>
            <a:ext cx="6854596" cy="3659850"/>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2477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10350" y="13529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magnifying glass with a questionmark "/>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22" name="Group 21" descr="calendar with an arrow pointing to a sunday"/>
          <p:cNvGrpSpPr/>
          <p:nvPr/>
        </p:nvGrpSpPr>
        <p:grpSpPr>
          <a:xfrm>
            <a:off x="1237429" y="1423687"/>
            <a:ext cx="2275340" cy="1459436"/>
            <a:chOff x="975783" y="1716250"/>
            <a:chExt cx="2275340" cy="1459436"/>
          </a:xfrm>
        </p:grpSpPr>
        <p:pic>
          <p:nvPicPr>
            <p:cNvPr id="9" name="Picture 2" descr="calendar with an arrow pointing to a sunda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783" y="1716250"/>
              <a:ext cx="1711260" cy="145943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a:off x="2494378" y="2480332"/>
              <a:ext cx="756745" cy="2827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pic>
        <p:nvPicPr>
          <p:cNvPr id="12" name="Picture 4" descr="Mout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32982" y="4614494"/>
            <a:ext cx="850859" cy="11817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23" name="Rectangle 22"/>
          <p:cNvSpPr/>
          <p:nvPr/>
        </p:nvSpPr>
        <p:spPr>
          <a:xfrm>
            <a:off x="5398180" y="5413588"/>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[field]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pic>
        <p:nvPicPr>
          <p:cNvPr id="20" name="Picture 19" descr="woman singi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63561" y="1405020"/>
            <a:ext cx="1038996" cy="2077991"/>
          </a:xfrm>
          <a:prstGeom prst="rect">
            <a:avLst/>
          </a:prstGeom>
        </p:spPr>
      </p:pic>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2" name="Picture 1" descr="cat"/>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22072" y="4368301"/>
            <a:ext cx="2125303" cy="1593978"/>
          </a:xfrm>
          <a:prstGeom prst="rect">
            <a:avLst/>
          </a:prstGeom>
        </p:spPr>
      </p:pic>
    </p:spTree>
    <p:extLst>
      <p:ext uri="{BB962C8B-B14F-4D97-AF65-F5344CB8AC3E}">
        <p14:creationId xmlns:p14="http://schemas.microsoft.com/office/powerpoint/2010/main" val="245309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ch chercher.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cherch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 dimanch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ch dimanch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ch chant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ch chant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8" name="ch bouch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8" name="ch bouch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ch champ.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9" name="ch champ.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ch chat.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10" name="ch ch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15" grpId="0"/>
      <p:bldP spid="4" grpId="0"/>
      <p:bldP spid="5" grpId="0"/>
      <p:bldP spid="8" grpId="0"/>
      <p:bldP spid="23"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1975"/>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76768" y="332235"/>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1.2, Week 3)</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Term 1.1 Week 7</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1.1 Week 2</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7" name="Picture 16">
            <a:extLst>
              <a:ext uri="{FF2B5EF4-FFF2-40B4-BE49-F238E27FC236}">
                <a16:creationId xmlns:a16="http://schemas.microsoft.com/office/drawing/2014/main" id="{2ACCFE34-21BD-4422-880C-6BE5A2B0B8F1}"/>
              </a:ext>
            </a:extLst>
          </p:cNvPr>
          <p:cNvPicPr/>
          <p:nvPr/>
        </p:nvPicPr>
        <p:blipFill>
          <a:blip r:embed="rId11"/>
          <a:stretch>
            <a:fillRect/>
          </a:stretch>
        </p:blipFill>
        <p:spPr>
          <a:xfrm>
            <a:off x="3510294" y="2601848"/>
            <a:ext cx="1037581" cy="1007661"/>
          </a:xfrm>
          <a:prstGeom prst="rect">
            <a:avLst/>
          </a:prstGeom>
        </p:spPr>
      </p:pic>
    </p:spTree>
    <p:extLst>
      <p:ext uri="{BB962C8B-B14F-4D97-AF65-F5344CB8AC3E}">
        <p14:creationId xmlns:p14="http://schemas.microsoft.com/office/powerpoint/2010/main" val="1655366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07367" y="14502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10" name="Picture 9" descr="magnifying glass with a questionmark ">
            <a:extLst>
              <a:ext uri="{FF2B5EF4-FFF2-40B4-BE49-F238E27FC236}">
                <a16:creationId xmlns:a16="http://schemas.microsoft.com/office/drawing/2014/main" id="{8EFA2337-A255-4444-BD7A-EECC9229FD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Tree>
    <p:extLst>
      <p:ext uri="{BB962C8B-B14F-4D97-AF65-F5344CB8AC3E}">
        <p14:creationId xmlns:p14="http://schemas.microsoft.com/office/powerpoint/2010/main" val="35548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ch chercher.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cherch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 dimanch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7" name="ch chant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8" name="ch bouch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9" name="ch champ.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10" name="ch ch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15" grpId="0"/>
      <p:bldP spid="4" grpId="0"/>
      <p:bldP spid="5" grpId="0"/>
      <p:bldP spid="8"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07367" y="14502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10" name="Picture 9" descr="magnifying glass with a questionmark ">
            <a:extLst>
              <a:ext uri="{FF2B5EF4-FFF2-40B4-BE49-F238E27FC236}">
                <a16:creationId xmlns:a16="http://schemas.microsoft.com/office/drawing/2014/main" id="{8EFA2337-A255-4444-BD7A-EECC9229F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Tree>
    <p:extLst>
      <p:ext uri="{BB962C8B-B14F-4D97-AF65-F5344CB8AC3E}">
        <p14:creationId xmlns:p14="http://schemas.microsoft.com/office/powerpoint/2010/main" val="171616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15" grpId="0"/>
      <p:bldP spid="4" grpId="0"/>
      <p:bldP spid="5" grpId="0"/>
      <p:bldP spid="8"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1333731" y="1918109"/>
            <a:ext cx="384998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noProof="0" dirty="0">
                <a:solidFill>
                  <a:srgbClr val="115076"/>
                </a:solidFill>
                <a:latin typeface="Century Gothic" panose="020F0302020204030204"/>
                <a:cs typeface="Calibri" panose="020F0502020204030204" pitchFamily="34" charset="0"/>
              </a:rPr>
              <a:t>bro</a:t>
            </a:r>
            <a:r>
              <a:rPr lang="en-GB" sz="3800" b="1" noProof="0" dirty="0">
                <a:solidFill>
                  <a:srgbClr val="115076"/>
                </a:solidFill>
                <a:latin typeface="Century Gothic" panose="020F0302020204030204"/>
                <a:cs typeface="Calibri" panose="020F0502020204030204" pitchFamily="34" charset="0"/>
              </a:rPr>
              <a:t>ch</a:t>
            </a:r>
            <a:r>
              <a:rPr lang="en-GB" sz="3800" noProof="0" dirty="0">
                <a:solidFill>
                  <a:srgbClr val="115076"/>
                </a:solidFill>
                <a:latin typeface="Century Gothic" panose="020F0302020204030204"/>
                <a:cs typeface="Calibri" panose="020F0502020204030204" pitchFamily="34" charset="0"/>
              </a:rPr>
              <a:t>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brooch</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55" name="TextBox 54"/>
          <p:cNvSpPr txBox="1"/>
          <p:nvPr/>
        </p:nvSpPr>
        <p:spPr>
          <a:xfrm>
            <a:off x="1427091" y="2542201"/>
            <a:ext cx="5220435"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dirty="0">
                <a:solidFill>
                  <a:srgbClr val="115076"/>
                </a:solidFill>
                <a:latin typeface="Century Gothic" panose="020F0302020204030204"/>
                <a:cs typeface="Calibri" panose="020F0502020204030204" pitchFamily="34" charset="0"/>
              </a:rPr>
              <a:t>m</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â</a:t>
            </a:r>
            <a:r>
              <a:rPr kumimoji="0" lang="en-GB" sz="3800" b="1"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ch</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chews, is chewing</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56" name="TextBox 55"/>
          <p:cNvSpPr txBox="1"/>
          <p:nvPr/>
        </p:nvSpPr>
        <p:spPr>
          <a:xfrm>
            <a:off x="1853021" y="3238321"/>
            <a:ext cx="263477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b="1" dirty="0">
                <a:solidFill>
                  <a:srgbClr val="115076"/>
                </a:solidFill>
                <a:latin typeface="Century Gothic" panose="020F0302020204030204"/>
                <a:cs typeface="Calibri" panose="020F0502020204030204" pitchFamily="34" charset="0"/>
              </a:rPr>
              <a:t>s</a:t>
            </a:r>
            <a:r>
              <a:rPr lang="en-GB" sz="3800" dirty="0">
                <a:solidFill>
                  <a:srgbClr val="115076"/>
                </a:solidFill>
                <a:latin typeface="Century Gothic" panose="020F0302020204030204"/>
                <a:cs typeface="Calibri" panose="020F0502020204030204" pitchFamily="34" charset="0"/>
              </a:rPr>
              <a:t>ot</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silly</a:t>
            </a:r>
          </a:p>
        </p:txBody>
      </p:sp>
      <p:sp>
        <p:nvSpPr>
          <p:cNvPr id="57" name="TextBox 56"/>
          <p:cNvSpPr txBox="1"/>
          <p:nvPr/>
        </p:nvSpPr>
        <p:spPr>
          <a:xfrm>
            <a:off x="1501821" y="3863404"/>
            <a:ext cx="348500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dirty="0" err="1">
                <a:solidFill>
                  <a:srgbClr val="115076"/>
                </a:solidFill>
                <a:latin typeface="Century Gothic" panose="020F0302020204030204"/>
                <a:cs typeface="Calibri" panose="020F0502020204030204" pitchFamily="34" charset="0"/>
              </a:rPr>
              <a:t>cra</a:t>
            </a:r>
            <a:r>
              <a:rPr lang="en-GB" sz="3800" b="1" dirty="0" err="1">
                <a:solidFill>
                  <a:srgbClr val="115076"/>
                </a:solidFill>
                <a:latin typeface="Century Gothic" panose="020F0302020204030204"/>
                <a:cs typeface="Calibri" panose="020F0502020204030204" pitchFamily="34" charset="0"/>
              </a:rPr>
              <a:t>ss</a:t>
            </a:r>
            <a:r>
              <a:rPr lang="en-GB" sz="3800" dirty="0" err="1">
                <a:solidFill>
                  <a:srgbClr val="115076"/>
                </a:solidFill>
                <a:latin typeface="Century Gothic" panose="020F0302020204030204"/>
                <a:cs typeface="Calibri" panose="020F0502020204030204" pitchFamily="34" charset="0"/>
              </a:rPr>
              <a:t>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lang="en-GB" sz="2800" noProof="0" dirty="0">
                <a:solidFill>
                  <a:srgbClr val="EE6000"/>
                </a:solidFill>
                <a:latin typeface="Century Gothic" panose="020F0302020204030204"/>
                <a:cs typeface="Calibri" panose="020F0502020204030204" pitchFamily="34" charset="0"/>
              </a:rPr>
              <a:t>grime</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58" name="TextBox 57"/>
          <p:cNvSpPr txBox="1"/>
          <p:nvPr/>
        </p:nvSpPr>
        <p:spPr>
          <a:xfrm>
            <a:off x="1778921" y="4490645"/>
            <a:ext cx="46812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err="1">
                <a:ln>
                  <a:noFill/>
                </a:ln>
                <a:solidFill>
                  <a:srgbClr val="115177"/>
                </a:solidFill>
                <a:effectLst/>
                <a:uLnTx/>
                <a:uFillTx/>
                <a:latin typeface="Century Gothic" panose="020F0302020204030204"/>
                <a:ea typeface="+mn-ea"/>
                <a:cs typeface="Calibri" panose="020F0502020204030204" pitchFamily="34" charset="0"/>
              </a:rPr>
              <a:t>s</a:t>
            </a:r>
            <a:r>
              <a:rPr kumimoji="0" lang="en-GB" sz="3800" b="0" i="0" u="none" strike="noStrike" kern="1200" cap="none" spc="0" normalizeH="0" baseline="0" noProof="0" dirty="0" err="1">
                <a:ln>
                  <a:noFill/>
                </a:ln>
                <a:solidFill>
                  <a:srgbClr val="115177"/>
                </a:solidFill>
                <a:effectLst/>
                <a:uLnTx/>
                <a:uFillTx/>
                <a:latin typeface="Century Gothic" panose="020F0302020204030204"/>
                <a:ea typeface="+mn-ea"/>
                <a:cs typeface="Calibri" panose="020F0502020204030204" pitchFamily="34" charset="0"/>
              </a:rPr>
              <a:t>ait</a:t>
            </a:r>
            <a:r>
              <a:rPr kumimoji="0" lang="en-GB" sz="3800" b="0" i="0" u="none" strike="noStrike" kern="1200" cap="none" spc="0" normalizeH="0" baseline="0" noProof="0" dirty="0">
                <a:ln>
                  <a:noFill/>
                </a:ln>
                <a:solidFill>
                  <a:srgbClr val="115177"/>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knows,</a:t>
            </a:r>
            <a:r>
              <a:rPr kumimoji="0" lang="en-GB" sz="2800" b="0" i="0" u="none" strike="noStrike" kern="1200" cap="none" spc="0" normalizeH="0" noProof="0" dirty="0">
                <a:ln>
                  <a:noFill/>
                </a:ln>
                <a:solidFill>
                  <a:srgbClr val="FF6600"/>
                </a:solidFill>
                <a:effectLst/>
                <a:uLnTx/>
                <a:uFillTx/>
                <a:latin typeface="Century Gothic" panose="020F0302020204030204"/>
                <a:ea typeface="+mn-ea"/>
                <a:cs typeface="Calibri" panose="020F0502020204030204" pitchFamily="34" charset="0"/>
              </a:rPr>
              <a:t> is knowing</a:t>
            </a:r>
            <a:endParaRPr kumimoji="0" lang="en-GB" sz="2800" b="0"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
        <p:nvSpPr>
          <p:cNvPr id="59" name="TextBox 58"/>
          <p:cNvSpPr txBox="1"/>
          <p:nvPr/>
        </p:nvSpPr>
        <p:spPr>
          <a:xfrm>
            <a:off x="2210432" y="5095607"/>
            <a:ext cx="275666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err="1">
                <a:ln>
                  <a:noFill/>
                </a:ln>
                <a:solidFill>
                  <a:srgbClr val="115177"/>
                </a:solidFill>
                <a:effectLst/>
                <a:uLnTx/>
                <a:uFillTx/>
                <a:latin typeface="Century Gothic" panose="020F0302020204030204"/>
                <a:ea typeface="+mn-ea"/>
                <a:cs typeface="Calibri" panose="020F0502020204030204" pitchFamily="34" charset="0"/>
              </a:rPr>
              <a:t>ch</a:t>
            </a:r>
            <a:r>
              <a:rPr kumimoji="0" lang="en-GB" sz="3800" b="0" i="0" u="none" strike="noStrike" kern="1200" cap="none" spc="0" normalizeH="0" baseline="0" noProof="0" dirty="0" err="1">
                <a:ln>
                  <a:noFill/>
                </a:ln>
                <a:solidFill>
                  <a:srgbClr val="115177"/>
                </a:solidFill>
                <a:effectLst/>
                <a:uLnTx/>
                <a:uFillTx/>
                <a:latin typeface="Century Gothic" panose="020F0302020204030204"/>
                <a:ea typeface="+mn-ea"/>
                <a:cs typeface="Calibri" panose="020F0502020204030204" pitchFamily="34" charset="0"/>
              </a:rPr>
              <a:t>ut</a:t>
            </a:r>
            <a:r>
              <a:rPr kumimoji="0" lang="en-GB" sz="3800" b="0" i="0" u="none" strike="noStrike" kern="1200" cap="none" spc="0" normalizeH="0" baseline="0" noProof="0" dirty="0">
                <a:ln>
                  <a:noFill/>
                </a:ln>
                <a:solidFill>
                  <a:srgbClr val="115177"/>
                </a:solidFill>
                <a:effectLst/>
                <a:uLnTx/>
                <a:uFillTx/>
                <a:latin typeface="Century Gothic" panose="020F0302020204030204"/>
                <a:ea typeface="+mn-ea"/>
                <a:cs typeface="Calibri" panose="020F0502020204030204" pitchFamily="34" charset="0"/>
              </a:rPr>
              <a:t> </a:t>
            </a:r>
            <a:r>
              <a:rPr lang="en-GB" sz="2800" dirty="0">
                <a:solidFill>
                  <a:srgbClr val="FF6600"/>
                </a:solidFill>
                <a:latin typeface="Century Gothic" panose="020F0302020204030204"/>
                <a:cs typeface="Calibri" panose="020F0502020204030204" pitchFamily="34" charset="0"/>
              </a:rPr>
              <a:t>hush</a:t>
            </a:r>
            <a:endParaRPr kumimoji="0" lang="en-GB" sz="2800" b="0" i="0" u="none" strike="noStrike" kern="1200" cap="none" spc="0" normalizeH="0" baseline="0" noProof="0" dirty="0">
              <a:ln>
                <a:noFill/>
              </a:ln>
              <a:solidFill>
                <a:srgbClr val="FF6600"/>
              </a:solidFill>
              <a:effectLst/>
              <a:uLnTx/>
              <a:uFillTx/>
              <a:latin typeface="Century Gothic" panose="020F0302020204030204"/>
              <a:cs typeface="Calibri" panose="020F0502020204030204" pitchFamily="34" charset="0"/>
            </a:endParaRPr>
          </a:p>
        </p:txBody>
      </p:sp>
      <p:sp>
        <p:nvSpPr>
          <p:cNvPr id="38" name="TextBox 37"/>
          <p:cNvSpPr txBox="1"/>
          <p:nvPr/>
        </p:nvSpPr>
        <p:spPr>
          <a:xfrm>
            <a:off x="7503397" y="1918109"/>
            <a:ext cx="384998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noProof="0" dirty="0" err="1">
                <a:solidFill>
                  <a:srgbClr val="115076"/>
                </a:solidFill>
                <a:latin typeface="Century Gothic" panose="020F0302020204030204"/>
                <a:cs typeface="Calibri" panose="020F0502020204030204" pitchFamily="34" charset="0"/>
              </a:rPr>
              <a:t>bro</a:t>
            </a:r>
            <a:r>
              <a:rPr lang="en-GB" sz="3800" b="1" noProof="0" dirty="0" err="1">
                <a:solidFill>
                  <a:srgbClr val="115076"/>
                </a:solidFill>
                <a:latin typeface="Century Gothic" panose="020F0302020204030204"/>
                <a:cs typeface="Calibri" panose="020F0502020204030204" pitchFamily="34" charset="0"/>
              </a:rPr>
              <a:t>ss</a:t>
            </a:r>
            <a:r>
              <a:rPr lang="en-GB" sz="3800" noProof="0" dirty="0" err="1">
                <a:solidFill>
                  <a:srgbClr val="115076"/>
                </a:solidFill>
                <a:latin typeface="Century Gothic" panose="020F0302020204030204"/>
                <a:cs typeface="Calibri" panose="020F0502020204030204" pitchFamily="34" charset="0"/>
              </a:rPr>
              <a:t>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brush</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39" name="TextBox 38"/>
          <p:cNvSpPr txBox="1"/>
          <p:nvPr/>
        </p:nvSpPr>
        <p:spPr>
          <a:xfrm>
            <a:off x="7957467" y="2558071"/>
            <a:ext cx="5220435"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dirty="0">
                <a:solidFill>
                  <a:srgbClr val="115076"/>
                </a:solidFill>
                <a:latin typeface="Century Gothic" panose="020F0302020204030204"/>
                <a:cs typeface="Calibri" panose="020F0502020204030204" pitchFamily="34" charset="0"/>
              </a:rPr>
              <a:t>ma</a:t>
            </a:r>
            <a:r>
              <a:rPr lang="en-GB" sz="3800" b="1" dirty="0">
                <a:solidFill>
                  <a:srgbClr val="115076"/>
                </a:solidFill>
                <a:latin typeface="Century Gothic" panose="020F0302020204030204"/>
                <a:cs typeface="Calibri" panose="020F0502020204030204" pitchFamily="34" charset="0"/>
              </a:rPr>
              <a:t>ss</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e </a:t>
            </a:r>
            <a:r>
              <a:rPr lang="en-GB" sz="2800" dirty="0">
                <a:solidFill>
                  <a:srgbClr val="EE6000"/>
                </a:solidFill>
                <a:latin typeface="Century Gothic" panose="020F0302020204030204"/>
                <a:cs typeface="Calibri" panose="020F0502020204030204" pitchFamily="34" charset="0"/>
              </a:rPr>
              <a:t>mass</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40" name="TextBox 39"/>
          <p:cNvSpPr txBox="1"/>
          <p:nvPr/>
        </p:nvSpPr>
        <p:spPr>
          <a:xfrm>
            <a:off x="7784813" y="3223995"/>
            <a:ext cx="263477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b="1" dirty="0" err="1">
                <a:solidFill>
                  <a:srgbClr val="115076"/>
                </a:solidFill>
                <a:latin typeface="Century Gothic" panose="020F0302020204030204"/>
                <a:cs typeface="Calibri" panose="020F0502020204030204" pitchFamily="34" charset="0"/>
              </a:rPr>
              <a:t>ch</a:t>
            </a:r>
            <a:r>
              <a:rPr lang="en-GB" sz="3800" dirty="0" err="1">
                <a:solidFill>
                  <a:srgbClr val="115076"/>
                </a:solidFill>
                <a:latin typeface="Century Gothic" panose="020F0302020204030204"/>
                <a:cs typeface="Calibri" panose="020F0502020204030204" pitchFamily="34" charset="0"/>
              </a:rPr>
              <a:t>aud</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hot</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41" name="TextBox 40"/>
          <p:cNvSpPr txBox="1"/>
          <p:nvPr/>
        </p:nvSpPr>
        <p:spPr>
          <a:xfrm>
            <a:off x="7471535" y="3863957"/>
            <a:ext cx="484198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noProof="0" dirty="0" err="1">
                <a:solidFill>
                  <a:srgbClr val="115076"/>
                </a:solidFill>
                <a:latin typeface="Century Gothic" panose="020F0302020204030204"/>
                <a:cs typeface="Calibri" panose="020F0502020204030204" pitchFamily="34" charset="0"/>
              </a:rPr>
              <a:t>cra</a:t>
            </a:r>
            <a:r>
              <a:rPr lang="en-GB" sz="3800" b="1" noProof="0" dirty="0" err="1">
                <a:solidFill>
                  <a:srgbClr val="115076"/>
                </a:solidFill>
                <a:latin typeface="Century Gothic" panose="020F0302020204030204"/>
                <a:cs typeface="Calibri" panose="020F0502020204030204" pitchFamily="34" charset="0"/>
              </a:rPr>
              <a:t>ch</a:t>
            </a:r>
            <a:r>
              <a:rPr lang="en-GB" sz="3800" noProof="0" dirty="0" err="1">
                <a:solidFill>
                  <a:srgbClr val="115076"/>
                </a:solidFill>
                <a:latin typeface="Century Gothic" panose="020F0302020204030204"/>
                <a:cs typeface="Calibri" panose="020F0502020204030204" pitchFamily="34" charset="0"/>
              </a:rPr>
              <a:t>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spits, is spitting</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42" name="TextBox 41"/>
          <p:cNvSpPr txBox="1"/>
          <p:nvPr/>
        </p:nvSpPr>
        <p:spPr>
          <a:xfrm>
            <a:off x="7713533" y="4505518"/>
            <a:ext cx="46812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b="1" dirty="0">
                <a:solidFill>
                  <a:srgbClr val="115177"/>
                </a:solidFill>
                <a:latin typeface="Century Gothic" panose="020F0302020204030204"/>
                <a:cs typeface="Calibri" panose="020F0502020204030204" pitchFamily="34" charset="0"/>
              </a:rPr>
              <a:t>ch</a:t>
            </a:r>
            <a:r>
              <a:rPr lang="en-GB" sz="3800" dirty="0">
                <a:solidFill>
                  <a:srgbClr val="115177"/>
                </a:solidFill>
                <a:latin typeface="Century Gothic" panose="020F0302020204030204"/>
                <a:cs typeface="Calibri" panose="020F0502020204030204" pitchFamily="34" charset="0"/>
              </a:rPr>
              <a:t>ez</a:t>
            </a:r>
            <a:r>
              <a:rPr kumimoji="0" lang="en-GB" sz="3800" b="0" i="0" u="none" strike="noStrike" kern="1200" cap="none" spc="0" normalizeH="0" baseline="0" noProof="0" dirty="0">
                <a:ln>
                  <a:noFill/>
                </a:ln>
                <a:solidFill>
                  <a:srgbClr val="115177"/>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at</a:t>
            </a:r>
          </a:p>
        </p:txBody>
      </p:sp>
      <p:sp>
        <p:nvSpPr>
          <p:cNvPr id="43" name="TextBox 42"/>
          <p:cNvSpPr txBox="1"/>
          <p:nvPr/>
        </p:nvSpPr>
        <p:spPr>
          <a:xfrm>
            <a:off x="7924635" y="5182244"/>
            <a:ext cx="275666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b="1" dirty="0">
                <a:solidFill>
                  <a:srgbClr val="115177"/>
                </a:solidFill>
                <a:latin typeface="Century Gothic" panose="020F0302020204030204"/>
                <a:cs typeface="Calibri" panose="020F0502020204030204" pitchFamily="34" charset="0"/>
              </a:rPr>
              <a:t>s</a:t>
            </a:r>
            <a:r>
              <a:rPr kumimoji="0" lang="en-GB" sz="3800" b="0" i="0" u="none" strike="noStrike" kern="1200" cap="none" spc="0" normalizeH="0" baseline="0" noProof="0" dirty="0">
                <a:ln>
                  <a:noFill/>
                </a:ln>
                <a:solidFill>
                  <a:srgbClr val="115177"/>
                </a:solidFill>
                <a:effectLst/>
                <a:uLnTx/>
                <a:uFillTx/>
                <a:latin typeface="Century Gothic" panose="020F0302020204030204"/>
                <a:ea typeface="+mn-ea"/>
                <a:cs typeface="Calibri" panose="020F0502020204030204" pitchFamily="34" charset="0"/>
              </a:rPr>
              <a:t>u </a:t>
            </a:r>
            <a:r>
              <a:rPr lang="en-GB" sz="2800" noProof="0" dirty="0">
                <a:solidFill>
                  <a:srgbClr val="FF6600"/>
                </a:solidFill>
                <a:latin typeface="Century Gothic" panose="020F0302020204030204"/>
                <a:cs typeface="Calibri" panose="020F0502020204030204" pitchFamily="34" charset="0"/>
              </a:rPr>
              <a:t>knew</a:t>
            </a:r>
            <a:endParaRPr kumimoji="0" lang="en-GB" sz="2800" b="0" i="0" u="none" strike="noStrike" kern="1200" cap="none" spc="0" normalizeH="0" baseline="0" noProof="0" dirty="0">
              <a:ln>
                <a:noFill/>
              </a:ln>
              <a:solidFill>
                <a:srgbClr val="FF6600"/>
              </a:solidFill>
              <a:effectLst/>
              <a:uLnTx/>
              <a:uFillTx/>
              <a:latin typeface="Century Gothic" panose="020F0302020204030204"/>
              <a:cs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095998916"/>
              </p:ext>
            </p:extLst>
          </p:nvPr>
        </p:nvGraphicFramePr>
        <p:xfrm>
          <a:off x="95507" y="1935942"/>
          <a:ext cx="11982762" cy="3892872"/>
        </p:xfrm>
        <a:graphic>
          <a:graphicData uri="http://schemas.openxmlformats.org/drawingml/2006/table">
            <a:tbl>
              <a:tblPr firstRow="1" bandRow="1">
                <a:tableStyleId>{5C22544A-7EE6-4342-B048-85BDC9FD1C3A}</a:tableStyleId>
              </a:tblPr>
              <a:tblGrid>
                <a:gridCol w="576786">
                  <a:extLst>
                    <a:ext uri="{9D8B030D-6E8A-4147-A177-3AD203B41FA5}">
                      <a16:colId xmlns:a16="http://schemas.microsoft.com/office/drawing/2014/main" val="20000"/>
                    </a:ext>
                  </a:extLst>
                </a:gridCol>
                <a:gridCol w="634180">
                  <a:extLst>
                    <a:ext uri="{9D8B030D-6E8A-4147-A177-3AD203B41FA5}">
                      <a16:colId xmlns:a16="http://schemas.microsoft.com/office/drawing/2014/main" val="20001"/>
                    </a:ext>
                  </a:extLst>
                </a:gridCol>
                <a:gridCol w="5324168">
                  <a:extLst>
                    <a:ext uri="{9D8B030D-6E8A-4147-A177-3AD203B41FA5}">
                      <a16:colId xmlns:a16="http://schemas.microsoft.com/office/drawing/2014/main" val="20002"/>
                    </a:ext>
                  </a:extLst>
                </a:gridCol>
                <a:gridCol w="867826">
                  <a:extLst>
                    <a:ext uri="{9D8B030D-6E8A-4147-A177-3AD203B41FA5}">
                      <a16:colId xmlns:a16="http://schemas.microsoft.com/office/drawing/2014/main" val="20003"/>
                    </a:ext>
                  </a:extLst>
                </a:gridCol>
                <a:gridCol w="4579802">
                  <a:extLst>
                    <a:ext uri="{9D8B030D-6E8A-4147-A177-3AD203B41FA5}">
                      <a16:colId xmlns:a16="http://schemas.microsoft.com/office/drawing/2014/main" val="20004"/>
                    </a:ext>
                  </a:extLst>
                </a:gridCol>
              </a:tblGrid>
              <a:tr h="648812">
                <a:tc>
                  <a:txBody>
                    <a:bodyPr/>
                    <a:lstStyle/>
                    <a:p>
                      <a:pPr algn="ctr"/>
                      <a:r>
                        <a:rPr lang="en-GB" sz="3600" b="1" dirty="0">
                          <a:solidFill>
                            <a:srgbClr val="115177"/>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48812">
                <a:tc>
                  <a:txBody>
                    <a:bodyPr/>
                    <a:lstStyle/>
                    <a:p>
                      <a:pPr algn="ctr"/>
                      <a:r>
                        <a:rPr lang="en-GB" sz="3600" b="1" dirty="0">
                          <a:solidFill>
                            <a:srgbClr val="115177"/>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48812">
                <a:tc>
                  <a:txBody>
                    <a:bodyPr/>
                    <a:lstStyle/>
                    <a:p>
                      <a:pPr algn="ctr"/>
                      <a:r>
                        <a:rPr lang="en-GB" sz="3600" b="1" dirty="0">
                          <a:solidFill>
                            <a:srgbClr val="115177"/>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48812">
                <a:tc>
                  <a:txBody>
                    <a:bodyPr/>
                    <a:lstStyle/>
                    <a:p>
                      <a:pPr algn="ctr"/>
                      <a:r>
                        <a:rPr lang="en-GB" sz="3600" b="1" dirty="0">
                          <a:solidFill>
                            <a:srgbClr val="115177"/>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48812">
                <a:tc>
                  <a:txBody>
                    <a:bodyPr/>
                    <a:lstStyle/>
                    <a:p>
                      <a:pPr algn="ctr"/>
                      <a:r>
                        <a:rPr lang="en-GB" sz="3600" b="1" dirty="0">
                          <a:solidFill>
                            <a:srgbClr val="115177"/>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48812">
                <a:tc>
                  <a:txBody>
                    <a:bodyPr/>
                    <a:lstStyle/>
                    <a:p>
                      <a:pPr algn="ctr"/>
                      <a:r>
                        <a:rPr lang="en-GB" sz="3600" b="1" dirty="0">
                          <a:solidFill>
                            <a:srgbClr val="115177"/>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7" name="Rectangle 66"/>
          <p:cNvSpPr/>
          <p:nvPr/>
        </p:nvSpPr>
        <p:spPr>
          <a:xfrm>
            <a:off x="7633432" y="5244756"/>
            <a:ext cx="582405" cy="527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2198914" y="1990023"/>
            <a:ext cx="613273" cy="4757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2331204" y="2704368"/>
            <a:ext cx="549224" cy="3728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1536467" y="3409178"/>
            <a:ext cx="581021" cy="4146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2363863" y="4057237"/>
            <a:ext cx="368452" cy="4037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1436737" y="4591798"/>
            <a:ext cx="592879" cy="5033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2206548" y="5227089"/>
            <a:ext cx="694686" cy="4957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8367416" y="2005241"/>
            <a:ext cx="454965" cy="4796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8822381" y="2775855"/>
            <a:ext cx="386933" cy="3213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7784813" y="3297475"/>
            <a:ext cx="692388" cy="45615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p:cNvSpPr/>
          <p:nvPr/>
        </p:nvSpPr>
        <p:spPr>
          <a:xfrm>
            <a:off x="8367416" y="4016964"/>
            <a:ext cx="577507" cy="4155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7713533" y="4580967"/>
            <a:ext cx="688153" cy="5141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3252055" y="1147802"/>
            <a:ext cx="47604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C’est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ch</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ou [s(s)]</a:t>
            </a:r>
            <a:r>
              <a:rPr kumimoji="0" lang="en-GB" sz="3600" b="1" i="0" u="none" strike="noStrike" kern="1200" cap="none" spc="0" normalizeH="0" noProof="0" dirty="0">
                <a:ln>
                  <a:noFill/>
                </a:ln>
                <a:solidFill>
                  <a:srgbClr val="115076"/>
                </a:solidFill>
                <a:effectLst/>
                <a:uLnTx/>
                <a:uFillTx/>
                <a:latin typeface="Century Gothic" panose="020F0302020204030204"/>
                <a:ea typeface="+mn-ea"/>
                <a:cs typeface="Calibri" panose="020F0502020204030204" pitchFamily="34" charset="0"/>
              </a:rPr>
              <a:t> ?</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29" name="Action Button: Custom 21">
            <a:hlinkClick r:id="" action="ppaction://noaction" highlightClick="1">
              <a:snd r:embed="rId3" name="chute.wav"/>
            </a:hlinkClick>
            <a:extLst>
              <a:ext uri="{FF2B5EF4-FFF2-40B4-BE49-F238E27FC236}">
                <a16:creationId xmlns:a16="http://schemas.microsoft.com/office/drawing/2014/main" id="{9B8DD0CF-B6B8-460B-B44C-809C55C6AC3E}"/>
              </a:ext>
            </a:extLst>
          </p:cNvPr>
          <p:cNvSpPr/>
          <p:nvPr/>
        </p:nvSpPr>
        <p:spPr>
          <a:xfrm>
            <a:off x="739492" y="5244756"/>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a</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Action Button: Custom 21">
            <a:hlinkClick r:id="" action="ppaction://noaction" highlightClick="1">
              <a:snd r:embed="rId4" name="sait.wav"/>
            </a:hlinkClick>
            <a:extLst>
              <a:ext uri="{FF2B5EF4-FFF2-40B4-BE49-F238E27FC236}">
                <a16:creationId xmlns:a16="http://schemas.microsoft.com/office/drawing/2014/main" id="{9B8DD0CF-B6B8-460B-B44C-809C55C6AC3E}"/>
              </a:ext>
            </a:extLst>
          </p:cNvPr>
          <p:cNvSpPr/>
          <p:nvPr/>
        </p:nvSpPr>
        <p:spPr>
          <a:xfrm>
            <a:off x="739492" y="4578939"/>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prstClr val="white"/>
                </a:solidFill>
                <a:latin typeface="Century Gothic" panose="020F0302020204030204"/>
              </a:rPr>
              <a:t>a</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Action Button: Custom 21">
            <a:hlinkClick r:id="" action="ppaction://noaction" highlightClick="1">
              <a:snd r:embed="rId5" name="crasse.wav"/>
            </a:hlinkClick>
            <a:extLst>
              <a:ext uri="{FF2B5EF4-FFF2-40B4-BE49-F238E27FC236}">
                <a16:creationId xmlns:a16="http://schemas.microsoft.com/office/drawing/2014/main" id="{9B8DD0CF-B6B8-460B-B44C-809C55C6AC3E}"/>
              </a:ext>
            </a:extLst>
          </p:cNvPr>
          <p:cNvSpPr/>
          <p:nvPr/>
        </p:nvSpPr>
        <p:spPr>
          <a:xfrm>
            <a:off x="739492" y="3935469"/>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panose="020F0302020204030204"/>
              </a:rPr>
              <a:t>a</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Action Button: Custom 21">
            <a:hlinkClick r:id="" action="ppaction://noaction" highlightClick="1">
              <a:snd r:embed="rId6" name="sot.wav"/>
            </a:hlinkClick>
            <a:extLst>
              <a:ext uri="{FF2B5EF4-FFF2-40B4-BE49-F238E27FC236}">
                <a16:creationId xmlns:a16="http://schemas.microsoft.com/office/drawing/2014/main" id="{9B8DD0CF-B6B8-460B-B44C-809C55C6AC3E}"/>
              </a:ext>
            </a:extLst>
          </p:cNvPr>
          <p:cNvSpPr/>
          <p:nvPr/>
        </p:nvSpPr>
        <p:spPr>
          <a:xfrm>
            <a:off x="739492" y="3297475"/>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panose="020F0302020204030204"/>
              </a:rPr>
              <a:t>a</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Action Button: Custom 21">
            <a:hlinkClick r:id="" action="ppaction://noaction" highlightClick="1">
              <a:snd r:embed="rId7" name="mache.wav"/>
            </a:hlinkClick>
            <a:extLst>
              <a:ext uri="{FF2B5EF4-FFF2-40B4-BE49-F238E27FC236}">
                <a16:creationId xmlns:a16="http://schemas.microsoft.com/office/drawing/2014/main" id="{9B8DD0CF-B6B8-460B-B44C-809C55C6AC3E}"/>
              </a:ext>
            </a:extLst>
          </p:cNvPr>
          <p:cNvSpPr/>
          <p:nvPr/>
        </p:nvSpPr>
        <p:spPr>
          <a:xfrm>
            <a:off x="739492" y="2631658"/>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panose="020F0302020204030204"/>
              </a:rPr>
              <a:t>a</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Action Button: Custom 21">
            <a:hlinkClick r:id="" action="ppaction://noaction" highlightClick="1">
              <a:snd r:embed="rId8" name="broche.wav"/>
            </a:hlinkClick>
            <a:extLst>
              <a:ext uri="{FF2B5EF4-FFF2-40B4-BE49-F238E27FC236}">
                <a16:creationId xmlns:a16="http://schemas.microsoft.com/office/drawing/2014/main" id="{9B8DD0CF-B6B8-460B-B44C-809C55C6AC3E}"/>
              </a:ext>
            </a:extLst>
          </p:cNvPr>
          <p:cNvSpPr/>
          <p:nvPr/>
        </p:nvSpPr>
        <p:spPr>
          <a:xfrm>
            <a:off x="739492" y="2005241"/>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4" name="Action Button: Custom 21">
            <a:hlinkClick r:id="" action="ppaction://noaction" highlightClick="1">
              <a:snd r:embed="rId9" name="su.wav"/>
            </a:hlinkClick>
            <a:extLst>
              <a:ext uri="{FF2B5EF4-FFF2-40B4-BE49-F238E27FC236}">
                <a16:creationId xmlns:a16="http://schemas.microsoft.com/office/drawing/2014/main" id="{9B8DD0CF-B6B8-460B-B44C-809C55C6AC3E}"/>
              </a:ext>
            </a:extLst>
          </p:cNvPr>
          <p:cNvSpPr/>
          <p:nvPr/>
        </p:nvSpPr>
        <p:spPr>
          <a:xfrm>
            <a:off x="6815798" y="5268070"/>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b</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Action Button: Custom 21">
            <a:hlinkClick r:id="" action="ppaction://noaction" highlightClick="1">
              <a:snd r:embed="rId10" name="chez.wav"/>
            </a:hlinkClick>
            <a:extLst>
              <a:ext uri="{FF2B5EF4-FFF2-40B4-BE49-F238E27FC236}">
                <a16:creationId xmlns:a16="http://schemas.microsoft.com/office/drawing/2014/main" id="{9B8DD0CF-B6B8-460B-B44C-809C55C6AC3E}"/>
              </a:ext>
            </a:extLst>
          </p:cNvPr>
          <p:cNvSpPr/>
          <p:nvPr/>
        </p:nvSpPr>
        <p:spPr>
          <a:xfrm>
            <a:off x="6815798" y="4593005"/>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27" name="Action Button: Custom 21">
            <a:hlinkClick r:id="" action="ppaction://noaction" highlightClick="1">
              <a:snd r:embed="rId11" name="crache.wav"/>
            </a:hlinkClick>
            <a:extLst>
              <a:ext uri="{FF2B5EF4-FFF2-40B4-BE49-F238E27FC236}">
                <a16:creationId xmlns:a16="http://schemas.microsoft.com/office/drawing/2014/main" id="{9B8DD0CF-B6B8-460B-B44C-809C55C6AC3E}"/>
              </a:ext>
            </a:extLst>
          </p:cNvPr>
          <p:cNvSpPr/>
          <p:nvPr/>
        </p:nvSpPr>
        <p:spPr>
          <a:xfrm>
            <a:off x="6815798" y="3932989"/>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b</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Action Button: Custom 21">
            <a:hlinkClick r:id="" action="ppaction://noaction" highlightClick="1">
              <a:snd r:embed="rId12" name="chaud.wav"/>
            </a:hlinkClick>
            <a:extLst>
              <a:ext uri="{FF2B5EF4-FFF2-40B4-BE49-F238E27FC236}">
                <a16:creationId xmlns:a16="http://schemas.microsoft.com/office/drawing/2014/main" id="{9B8DD0CF-B6B8-460B-B44C-809C55C6AC3E}"/>
              </a:ext>
            </a:extLst>
          </p:cNvPr>
          <p:cNvSpPr/>
          <p:nvPr/>
        </p:nvSpPr>
        <p:spPr>
          <a:xfrm>
            <a:off x="6815798" y="3295617"/>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prstClr val="white"/>
                </a:solidFill>
                <a:latin typeface="Century Gothic" panose="020F0302020204030204"/>
              </a:rPr>
              <a:t>b</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Action Button: Custom 21">
            <a:hlinkClick r:id="" action="ppaction://noaction" highlightClick="1">
              <a:snd r:embed="rId13" name="masse.wav"/>
            </a:hlinkClick>
            <a:extLst>
              <a:ext uri="{FF2B5EF4-FFF2-40B4-BE49-F238E27FC236}">
                <a16:creationId xmlns:a16="http://schemas.microsoft.com/office/drawing/2014/main" id="{9B8DD0CF-B6B8-460B-B44C-809C55C6AC3E}"/>
              </a:ext>
            </a:extLst>
          </p:cNvPr>
          <p:cNvSpPr/>
          <p:nvPr/>
        </p:nvSpPr>
        <p:spPr>
          <a:xfrm>
            <a:off x="6815798" y="2646516"/>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b</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Action Button: Custom 21">
            <a:hlinkClick r:id="" action="ppaction://noaction" highlightClick="1">
              <a:snd r:embed="rId14" name="brosse.wav"/>
            </a:hlinkClick>
            <a:extLst>
              <a:ext uri="{FF2B5EF4-FFF2-40B4-BE49-F238E27FC236}">
                <a16:creationId xmlns:a16="http://schemas.microsoft.com/office/drawing/2014/main" id="{9B8DD0CF-B6B8-460B-B44C-809C55C6AC3E}"/>
              </a:ext>
            </a:extLst>
          </p:cNvPr>
          <p:cNvSpPr/>
          <p:nvPr/>
        </p:nvSpPr>
        <p:spPr>
          <a:xfrm>
            <a:off x="6815798" y="2005241"/>
            <a:ext cx="488404" cy="52002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panose="020F0302020204030204"/>
              </a:rPr>
              <a:t>b</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3" name="Picture 62" descr="background rectangle">
            <a:extLs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4" name="Title 3"/>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Phonétique</a:t>
            </a:r>
            <a:r>
              <a:rPr lang="en-GB" sz="3600" b="1" dirty="0">
                <a:solidFill>
                  <a:schemeClr val="bg1"/>
                </a:solidFill>
              </a:rPr>
              <a:t>  </a:t>
            </a:r>
          </a:p>
        </p:txBody>
      </p:sp>
      <p:sp>
        <p:nvSpPr>
          <p:cNvPr id="68"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519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1"/>
                                        </p:tgtEl>
                                      </p:cBhvr>
                                    </p:animEffect>
                                    <p:set>
                                      <p:cBhvr>
                                        <p:cTn id="12" dur="1" fill="hold">
                                          <p:stCondLst>
                                            <p:cond delay="499"/>
                                          </p:stCondLst>
                                        </p:cTn>
                                        <p:tgtEl>
                                          <p:spTgt spid="5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5"/>
                                        </p:tgtEl>
                                      </p:cBhvr>
                                    </p:animEffect>
                                    <p:set>
                                      <p:cBhvr>
                                        <p:cTn id="17" dur="1" fill="hold">
                                          <p:stCondLst>
                                            <p:cond delay="499"/>
                                          </p:stCondLst>
                                        </p:cTn>
                                        <p:tgtEl>
                                          <p:spTgt spid="4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3"/>
                                        </p:tgtEl>
                                      </p:cBhvr>
                                    </p:animEffect>
                                    <p:set>
                                      <p:cBhvr>
                                        <p:cTn id="22" dur="1" fill="hold">
                                          <p:stCondLst>
                                            <p:cond delay="499"/>
                                          </p:stCondLst>
                                        </p:cTn>
                                        <p:tgtEl>
                                          <p:spTgt spid="5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6"/>
                                        </p:tgtEl>
                                      </p:cBhvr>
                                    </p:animEffect>
                                    <p:set>
                                      <p:cBhvr>
                                        <p:cTn id="27" dur="1" fill="hold">
                                          <p:stCondLst>
                                            <p:cond delay="499"/>
                                          </p:stCondLst>
                                        </p:cTn>
                                        <p:tgtEl>
                                          <p:spTgt spid="4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4"/>
                                        </p:tgtEl>
                                      </p:cBhvr>
                                    </p:animEffect>
                                    <p:set>
                                      <p:cBhvr>
                                        <p:cTn id="32" dur="1" fill="hold">
                                          <p:stCondLst>
                                            <p:cond delay="499"/>
                                          </p:stCondLst>
                                        </p:cTn>
                                        <p:tgtEl>
                                          <p:spTgt spid="5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8"/>
                                        </p:tgtEl>
                                      </p:cBhvr>
                                    </p:animEffect>
                                    <p:set>
                                      <p:cBhvr>
                                        <p:cTn id="37" dur="1" fill="hold">
                                          <p:stCondLst>
                                            <p:cond delay="499"/>
                                          </p:stCondLst>
                                        </p:cTn>
                                        <p:tgtEl>
                                          <p:spTgt spid="4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65"/>
                                        </p:tgtEl>
                                      </p:cBhvr>
                                    </p:animEffect>
                                    <p:set>
                                      <p:cBhvr>
                                        <p:cTn id="42" dur="1" fill="hold">
                                          <p:stCondLst>
                                            <p:cond delay="499"/>
                                          </p:stCondLst>
                                        </p:cTn>
                                        <p:tgtEl>
                                          <p:spTgt spid="6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49"/>
                                        </p:tgtEl>
                                      </p:cBhvr>
                                    </p:animEffect>
                                    <p:set>
                                      <p:cBhvr>
                                        <p:cTn id="47" dur="1" fill="hold">
                                          <p:stCondLst>
                                            <p:cond delay="499"/>
                                          </p:stCondLst>
                                        </p:cTn>
                                        <p:tgtEl>
                                          <p:spTgt spid="4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66"/>
                                        </p:tgtEl>
                                      </p:cBhvr>
                                    </p:animEffect>
                                    <p:set>
                                      <p:cBhvr>
                                        <p:cTn id="52" dur="1" fill="hold">
                                          <p:stCondLst>
                                            <p:cond delay="499"/>
                                          </p:stCondLst>
                                        </p:cTn>
                                        <p:tgtEl>
                                          <p:spTgt spid="6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50"/>
                                        </p:tgtEl>
                                      </p:cBhvr>
                                    </p:animEffect>
                                    <p:set>
                                      <p:cBhvr>
                                        <p:cTn id="57" dur="1" fill="hold">
                                          <p:stCondLst>
                                            <p:cond delay="499"/>
                                          </p:stCondLst>
                                        </p:cTn>
                                        <p:tgtEl>
                                          <p:spTgt spid="5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67"/>
                                        </p:tgtEl>
                                      </p:cBhvr>
                                    </p:animEffect>
                                    <p:set>
                                      <p:cBhvr>
                                        <p:cTn id="62"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44" grpId="0" animBg="1"/>
      <p:bldP spid="45" grpId="0" animBg="1"/>
      <p:bldP spid="46" grpId="0" animBg="1"/>
      <p:bldP spid="48" grpId="0" animBg="1"/>
      <p:bldP spid="49" grpId="0" animBg="1"/>
      <p:bldP spid="50" grpId="0" animBg="1"/>
      <p:bldP spid="51" grpId="0" animBg="1"/>
      <p:bldP spid="53" grpId="0" animBg="1"/>
      <p:bldP spid="54" grpId="0" animBg="1"/>
      <p:bldP spid="65" grpId="0" animBg="1"/>
      <p:bldP spid="6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3831642466"/>
              </p:ext>
            </p:extLst>
          </p:nvPr>
        </p:nvGraphicFramePr>
        <p:xfrm>
          <a:off x="94745" y="1223526"/>
          <a:ext cx="10729113" cy="5120640"/>
        </p:xfrm>
        <a:graphic>
          <a:graphicData uri="http://schemas.openxmlformats.org/drawingml/2006/table">
            <a:tbl>
              <a:tblPr firstRow="1" bandRow="1">
                <a:tableStyleId>{5C22544A-7EE6-4342-B048-85BDC9FD1C3A}</a:tableStyleId>
              </a:tblPr>
              <a:tblGrid>
                <a:gridCol w="851171">
                  <a:extLst>
                    <a:ext uri="{9D8B030D-6E8A-4147-A177-3AD203B41FA5}">
                      <a16:colId xmlns:a16="http://schemas.microsoft.com/office/drawing/2014/main" val="615763476"/>
                    </a:ext>
                  </a:extLst>
                </a:gridCol>
                <a:gridCol w="1182823">
                  <a:extLst>
                    <a:ext uri="{9D8B030D-6E8A-4147-A177-3AD203B41FA5}">
                      <a16:colId xmlns:a16="http://schemas.microsoft.com/office/drawing/2014/main" val="1524867187"/>
                    </a:ext>
                  </a:extLst>
                </a:gridCol>
                <a:gridCol w="8695119">
                  <a:extLst>
                    <a:ext uri="{9D8B030D-6E8A-4147-A177-3AD203B41FA5}">
                      <a16:colId xmlns:a16="http://schemas.microsoft.com/office/drawing/2014/main" val="713444903"/>
                    </a:ext>
                  </a:extLst>
                </a:gridCol>
              </a:tblGrid>
              <a:tr h="534448">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534448">
                <a:tc vMerge="1">
                  <a:txBody>
                    <a:bodyPr/>
                    <a:lstStyle/>
                    <a:p>
                      <a:endParaRPr lang="en-GB"/>
                    </a:p>
                  </a:txBody>
                  <a:tcPr/>
                </a:tc>
                <a:tc vMerge="1">
                  <a:txBody>
                    <a:bodyPr/>
                    <a:lstStyle/>
                    <a:p>
                      <a:endParaRPr lang="en-GB"/>
                    </a:p>
                  </a:txBody>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34448">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534448">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34448">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r h="534448">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34448">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812342"/>
                  </a:ext>
                </a:extLst>
              </a:tr>
              <a:tr h="534448">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4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132631" y="5476537"/>
            <a:ext cx="407846" cy="517521"/>
          </a:xfrm>
          <a:prstGeom prst="rect">
            <a:avLst/>
          </a:prstGeom>
          <a:noFill/>
          <a:ln>
            <a:noFill/>
          </a:ln>
        </p:spPr>
      </p:pic>
      <p:pic>
        <p:nvPicPr>
          <p:cNvPr id="46"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363282" y="5478820"/>
            <a:ext cx="407846" cy="517521"/>
          </a:xfrm>
          <a:prstGeom prst="rect">
            <a:avLst/>
          </a:prstGeom>
          <a:noFill/>
          <a:ln>
            <a:noFill/>
          </a:ln>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201502" y="-11994"/>
            <a:ext cx="10515600" cy="1325563"/>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6" name="Action Button: Custom 16">
            <a:hlinkClick r:id="" action="ppaction://noaction" highlightClick="1">
              <a:snd r:embed="rId5" name="le chat et la.wav"/>
            </a:hlinkClick>
            <a:extLst>
              <a:ext uri="{FF2B5EF4-FFF2-40B4-BE49-F238E27FC236}">
                <a16:creationId xmlns:a16="http://schemas.microsoft.com/office/drawing/2014/main" id="{00B3E4C1-DFF4-46C3-8013-784275E7AA6B}"/>
              </a:ext>
            </a:extLst>
          </p:cNvPr>
          <p:cNvSpPr/>
          <p:nvPr/>
        </p:nvSpPr>
        <p:spPr>
          <a:xfrm>
            <a:off x="201502" y="1596998"/>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le champion cache son chapeau.wav"/>
            </a:hlinkClick>
            <a:extLst>
              <a:ext uri="{FF2B5EF4-FFF2-40B4-BE49-F238E27FC236}">
                <a16:creationId xmlns:a16="http://schemas.microsoft.com/office/drawing/2014/main" id="{5B92A95F-523A-4E36-B65E-94DAE9FBB368}"/>
              </a:ext>
            </a:extLst>
          </p:cNvPr>
          <p:cNvSpPr/>
          <p:nvPr/>
        </p:nvSpPr>
        <p:spPr>
          <a:xfrm>
            <a:off x="201501" y="2925895"/>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7" name="le machine a gauche.wav"/>
            </a:hlinkClick>
            <a:extLst>
              <a:ext uri="{FF2B5EF4-FFF2-40B4-BE49-F238E27FC236}">
                <a16:creationId xmlns:a16="http://schemas.microsoft.com/office/drawing/2014/main" id="{D4B491BE-DEE1-4BAB-B62E-08BEC8F84C2F}"/>
              </a:ext>
            </a:extLst>
          </p:cNvPr>
          <p:cNvSpPr/>
          <p:nvPr/>
        </p:nvSpPr>
        <p:spPr>
          <a:xfrm>
            <a:off x="195857" y="4074115"/>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8" name="c'est la moustache.wav"/>
            </a:hlinkClick>
            <a:extLst>
              <a:ext uri="{FF2B5EF4-FFF2-40B4-BE49-F238E27FC236}">
                <a16:creationId xmlns:a16="http://schemas.microsoft.com/office/drawing/2014/main" id="{7C5D1C98-B338-48C7-A0D6-9CC93C596CA9}"/>
              </a:ext>
            </a:extLst>
          </p:cNvPr>
          <p:cNvSpPr/>
          <p:nvPr/>
        </p:nvSpPr>
        <p:spPr>
          <a:xfrm>
            <a:off x="195857" y="5378874"/>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 name="TextBox 3"/>
          <p:cNvSpPr txBox="1"/>
          <p:nvPr/>
        </p:nvSpPr>
        <p:spPr>
          <a:xfrm>
            <a:off x="2172853" y="1204247"/>
            <a:ext cx="8866524" cy="584775"/>
          </a:xfrm>
          <a:prstGeom prst="rect">
            <a:avLst/>
          </a:prstGeom>
          <a:noFill/>
        </p:spPr>
        <p:txBody>
          <a:bodyPr wrap="square" rtlCol="0">
            <a:spAutoFit/>
          </a:bodyPr>
          <a:lstStyle/>
          <a:p>
            <a:r>
              <a:rPr lang="en-GB" sz="3200" dirty="0">
                <a:solidFill>
                  <a:srgbClr val="115177"/>
                </a:solidFill>
                <a:latin typeface="Century Gothic" panose="020B0502020202020204" pitchFamily="34" charset="0"/>
              </a:rPr>
              <a:t>Le chat et la </a:t>
            </a:r>
            <a:r>
              <a:rPr lang="en-GB" sz="3200" dirty="0" err="1">
                <a:solidFill>
                  <a:srgbClr val="115177"/>
                </a:solidFill>
                <a:latin typeface="Century Gothic" panose="020B0502020202020204" pitchFamily="34" charset="0"/>
              </a:rPr>
              <a:t>biche</a:t>
            </a:r>
            <a:r>
              <a:rPr lang="en-GB" sz="3200" dirty="0">
                <a:solidFill>
                  <a:srgbClr val="115177"/>
                </a:solidFill>
                <a:latin typeface="Century Gothic" panose="020B0502020202020204" pitchFamily="34" charset="0"/>
              </a:rPr>
              <a:t> </a:t>
            </a:r>
            <a:r>
              <a:rPr lang="en-GB" sz="3200" dirty="0" err="1">
                <a:solidFill>
                  <a:srgbClr val="115177"/>
                </a:solidFill>
                <a:latin typeface="Century Gothic" panose="020B0502020202020204" pitchFamily="34" charset="0"/>
              </a:rPr>
              <a:t>achètent</a:t>
            </a:r>
            <a:r>
              <a:rPr lang="en-GB" sz="3200" dirty="0">
                <a:solidFill>
                  <a:srgbClr val="115177"/>
                </a:solidFill>
                <a:latin typeface="Century Gothic" panose="020B0502020202020204" pitchFamily="34" charset="0"/>
              </a:rPr>
              <a:t> des brioches. </a:t>
            </a:r>
          </a:p>
        </p:txBody>
      </p:sp>
      <p:sp>
        <p:nvSpPr>
          <p:cNvPr id="34" name="TextBox 33"/>
          <p:cNvSpPr txBox="1"/>
          <p:nvPr/>
        </p:nvSpPr>
        <p:spPr>
          <a:xfrm>
            <a:off x="2189365" y="2561424"/>
            <a:ext cx="8866524" cy="584775"/>
          </a:xfrm>
          <a:prstGeom prst="rect">
            <a:avLst/>
          </a:prstGeom>
          <a:noFill/>
        </p:spPr>
        <p:txBody>
          <a:bodyPr wrap="square" rtlCol="0">
            <a:spAutoFit/>
          </a:bodyPr>
          <a:lstStyle/>
          <a:p>
            <a:r>
              <a:rPr lang="en-GB" sz="3200" dirty="0">
                <a:solidFill>
                  <a:srgbClr val="115177"/>
                </a:solidFill>
              </a:rPr>
              <a:t>Le champion cache son chapeau.</a:t>
            </a:r>
          </a:p>
        </p:txBody>
      </p:sp>
      <p:sp>
        <p:nvSpPr>
          <p:cNvPr id="35" name="TextBox 34"/>
          <p:cNvSpPr txBox="1"/>
          <p:nvPr/>
        </p:nvSpPr>
        <p:spPr>
          <a:xfrm>
            <a:off x="2139817" y="3860792"/>
            <a:ext cx="8866524" cy="584775"/>
          </a:xfrm>
          <a:prstGeom prst="rect">
            <a:avLst/>
          </a:prstGeom>
          <a:noFill/>
        </p:spPr>
        <p:txBody>
          <a:bodyPr wrap="square" rtlCol="0">
            <a:spAutoFit/>
          </a:bodyPr>
          <a:lstStyle/>
          <a:p>
            <a:r>
              <a:rPr lang="en-GB" sz="3200" dirty="0">
                <a:solidFill>
                  <a:srgbClr val="115177"/>
                </a:solidFill>
              </a:rPr>
              <a:t>La machine à gauche </a:t>
            </a:r>
            <a:r>
              <a:rPr lang="en-GB" sz="3200" dirty="0" err="1">
                <a:solidFill>
                  <a:srgbClr val="115177"/>
                </a:solidFill>
              </a:rPr>
              <a:t>marche</a:t>
            </a:r>
            <a:r>
              <a:rPr lang="en-GB" sz="3200" dirty="0">
                <a:solidFill>
                  <a:srgbClr val="115177"/>
                </a:solidFill>
              </a:rPr>
              <a:t>.</a:t>
            </a:r>
          </a:p>
        </p:txBody>
      </p:sp>
      <p:sp>
        <p:nvSpPr>
          <p:cNvPr id="36" name="TextBox 35"/>
          <p:cNvSpPr txBox="1"/>
          <p:nvPr/>
        </p:nvSpPr>
        <p:spPr>
          <a:xfrm>
            <a:off x="2180412" y="5086487"/>
            <a:ext cx="8866524" cy="584775"/>
          </a:xfrm>
          <a:prstGeom prst="rect">
            <a:avLst/>
          </a:prstGeom>
          <a:noFill/>
        </p:spPr>
        <p:txBody>
          <a:bodyPr wrap="square" rtlCol="0">
            <a:spAutoFit/>
          </a:bodyPr>
          <a:lstStyle/>
          <a:p>
            <a:r>
              <a:rPr lang="en-GB" sz="3200" dirty="0">
                <a:solidFill>
                  <a:srgbClr val="115177"/>
                </a:solidFill>
              </a:rPr>
              <a:t>C’est la moustache du </a:t>
            </a:r>
            <a:r>
              <a:rPr lang="en-GB" sz="3200" dirty="0" err="1">
                <a:solidFill>
                  <a:srgbClr val="115177"/>
                </a:solidFill>
              </a:rPr>
              <a:t>maréchal</a:t>
            </a:r>
            <a:r>
              <a:rPr lang="en-GB" sz="3200" dirty="0">
                <a:solidFill>
                  <a:srgbClr val="115177"/>
                </a:solidFill>
              </a:rPr>
              <a:t> !</a:t>
            </a:r>
          </a:p>
        </p:txBody>
      </p:sp>
      <p:pic>
        <p:nvPicPr>
          <p:cNvPr id="4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060420" y="2910456"/>
            <a:ext cx="407846" cy="517521"/>
          </a:xfrm>
          <a:prstGeom prst="rect">
            <a:avLst/>
          </a:prstGeom>
          <a:noFill/>
          <a:ln>
            <a:noFill/>
          </a:ln>
        </p:spPr>
      </p:pic>
      <p:pic>
        <p:nvPicPr>
          <p:cNvPr id="42"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340543" y="2910457"/>
            <a:ext cx="407846" cy="517521"/>
          </a:xfrm>
          <a:prstGeom prst="rect">
            <a:avLst/>
          </a:prstGeom>
          <a:noFill/>
          <a:ln>
            <a:noFill/>
          </a:ln>
        </p:spPr>
      </p:pic>
      <p:pic>
        <p:nvPicPr>
          <p:cNvPr id="43"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286521" y="4171659"/>
            <a:ext cx="407846" cy="517521"/>
          </a:xfrm>
          <a:prstGeom prst="rect">
            <a:avLst/>
          </a:prstGeom>
          <a:noFill/>
          <a:ln>
            <a:noFill/>
          </a:ln>
        </p:spPr>
      </p:pic>
      <p:pic>
        <p:nvPicPr>
          <p:cNvPr id="4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037473" y="4152380"/>
            <a:ext cx="407846" cy="517521"/>
          </a:xfrm>
          <a:prstGeom prst="rect">
            <a:avLst/>
          </a:prstGeom>
          <a:noFill/>
          <a:ln>
            <a:noFill/>
          </a:ln>
        </p:spPr>
      </p:pic>
      <p:pic>
        <p:nvPicPr>
          <p:cNvPr id="49"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030410" y="1594491"/>
            <a:ext cx="407846" cy="517521"/>
          </a:xfrm>
          <a:prstGeom prst="rect">
            <a:avLst/>
          </a:prstGeom>
          <a:noFill/>
          <a:ln>
            <a:noFill/>
          </a:ln>
        </p:spPr>
      </p:pic>
      <p:pic>
        <p:nvPicPr>
          <p:cNvPr id="50"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273151" y="1603507"/>
            <a:ext cx="407846" cy="517521"/>
          </a:xfrm>
          <a:prstGeom prst="rect">
            <a:avLst/>
          </a:prstGeom>
          <a:noFill/>
          <a:ln>
            <a:noFill/>
          </a:ln>
        </p:spPr>
      </p:pic>
      <p:pic>
        <p:nvPicPr>
          <p:cNvPr id="5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483511" y="1619874"/>
            <a:ext cx="407846" cy="517521"/>
          </a:xfrm>
          <a:prstGeom prst="rect">
            <a:avLst/>
          </a:prstGeom>
          <a:noFill/>
          <a:ln>
            <a:noFill/>
          </a:ln>
        </p:spPr>
      </p:pic>
      <p:sp>
        <p:nvSpPr>
          <p:cNvPr id="30" name="TextBox 29"/>
          <p:cNvSpPr txBox="1"/>
          <p:nvPr/>
        </p:nvSpPr>
        <p:spPr>
          <a:xfrm>
            <a:off x="2189365" y="1910482"/>
            <a:ext cx="8866524" cy="523220"/>
          </a:xfrm>
          <a:prstGeom prst="rect">
            <a:avLst/>
          </a:prstGeom>
          <a:noFill/>
        </p:spPr>
        <p:txBody>
          <a:bodyPr wrap="square" rtlCol="0">
            <a:spAutoFit/>
          </a:bodyPr>
          <a:lstStyle/>
          <a:p>
            <a:r>
              <a:rPr lang="en-GB" sz="2800" dirty="0">
                <a:solidFill>
                  <a:srgbClr val="FA6500"/>
                </a:solidFill>
                <a:latin typeface="Century Gothic" panose="020B0502020202020204" pitchFamily="34" charset="0"/>
              </a:rPr>
              <a:t>The cat and the deer are buying brioche.</a:t>
            </a:r>
          </a:p>
        </p:txBody>
      </p:sp>
      <p:sp>
        <p:nvSpPr>
          <p:cNvPr id="31" name="TextBox 30"/>
          <p:cNvSpPr txBox="1"/>
          <p:nvPr/>
        </p:nvSpPr>
        <p:spPr>
          <a:xfrm>
            <a:off x="2189365" y="3222468"/>
            <a:ext cx="8866524" cy="523220"/>
          </a:xfrm>
          <a:prstGeom prst="rect">
            <a:avLst/>
          </a:prstGeom>
          <a:noFill/>
        </p:spPr>
        <p:txBody>
          <a:bodyPr wrap="square" rtlCol="0">
            <a:spAutoFit/>
          </a:bodyPr>
          <a:lstStyle/>
          <a:p>
            <a:r>
              <a:rPr lang="en-GB" sz="2800" dirty="0">
                <a:solidFill>
                  <a:srgbClr val="FA6500"/>
                </a:solidFill>
                <a:latin typeface="Century Gothic" panose="020B0502020202020204" pitchFamily="34" charset="0"/>
              </a:rPr>
              <a:t>The champion is hiding his hat.</a:t>
            </a:r>
          </a:p>
        </p:txBody>
      </p:sp>
      <p:sp>
        <p:nvSpPr>
          <p:cNvPr id="32" name="TextBox 31"/>
          <p:cNvSpPr txBox="1"/>
          <p:nvPr/>
        </p:nvSpPr>
        <p:spPr>
          <a:xfrm>
            <a:off x="2172853" y="4504417"/>
            <a:ext cx="8866524" cy="523220"/>
          </a:xfrm>
          <a:prstGeom prst="rect">
            <a:avLst/>
          </a:prstGeom>
          <a:noFill/>
        </p:spPr>
        <p:txBody>
          <a:bodyPr wrap="square" rtlCol="0">
            <a:spAutoFit/>
          </a:bodyPr>
          <a:lstStyle/>
          <a:p>
            <a:r>
              <a:rPr lang="en-GB" sz="2800" dirty="0">
                <a:solidFill>
                  <a:srgbClr val="FA6500"/>
                </a:solidFill>
                <a:latin typeface="Century Gothic" panose="020B0502020202020204" pitchFamily="34" charset="0"/>
              </a:rPr>
              <a:t>The machine on the left is working.</a:t>
            </a:r>
          </a:p>
        </p:txBody>
      </p:sp>
      <p:sp>
        <p:nvSpPr>
          <p:cNvPr id="33" name="TextBox 32"/>
          <p:cNvSpPr txBox="1"/>
          <p:nvPr/>
        </p:nvSpPr>
        <p:spPr>
          <a:xfrm>
            <a:off x="2172853" y="5747531"/>
            <a:ext cx="8866524" cy="523220"/>
          </a:xfrm>
          <a:prstGeom prst="rect">
            <a:avLst/>
          </a:prstGeom>
          <a:noFill/>
        </p:spPr>
        <p:txBody>
          <a:bodyPr wrap="square" rtlCol="0">
            <a:spAutoFit/>
          </a:bodyPr>
          <a:lstStyle/>
          <a:p>
            <a:r>
              <a:rPr lang="en-GB" sz="2800" dirty="0">
                <a:solidFill>
                  <a:srgbClr val="FA6500"/>
                </a:solidFill>
                <a:latin typeface="Century Gothic" panose="020B0502020202020204" pitchFamily="34" charset="0"/>
              </a:rPr>
              <a:t>It’s the Marshall’s moustache!</a:t>
            </a:r>
          </a:p>
        </p:txBody>
      </p:sp>
      <p:sp>
        <p:nvSpPr>
          <p:cNvPr id="7" name="Oval 6"/>
          <p:cNvSpPr/>
          <p:nvPr/>
        </p:nvSpPr>
        <p:spPr>
          <a:xfrm>
            <a:off x="2757775" y="1257809"/>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5153424" y="1277410"/>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6338557" y="1259460"/>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2740520" y="2657657"/>
            <a:ext cx="684139"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5353219" y="2657657"/>
            <a:ext cx="803655"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3424659" y="3912309"/>
            <a:ext cx="571888"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5793390" y="3935688"/>
            <a:ext cx="647465"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7839385" y="5165461"/>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5256459" y="5148648"/>
            <a:ext cx="66095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7136823" y="2631911"/>
            <a:ext cx="716526"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726252" y="1618194"/>
            <a:ext cx="407846" cy="517521"/>
          </a:xfrm>
          <a:prstGeom prst="rect">
            <a:avLst/>
          </a:prstGeom>
          <a:noFill/>
          <a:ln>
            <a:noFill/>
          </a:ln>
        </p:spPr>
      </p:pic>
      <p:pic>
        <p:nvPicPr>
          <p:cNvPr id="48" name="Picture 4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4"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Phonétique</a:t>
            </a:r>
            <a:endParaRPr lang="en-GB" sz="3600" b="1" dirty="0">
              <a:solidFill>
                <a:schemeClr val="bg1"/>
              </a:solidFill>
            </a:endParaRPr>
          </a:p>
        </p:txBody>
      </p:sp>
      <p:sp>
        <p:nvSpPr>
          <p:cNvPr id="60" name="Rounded Rectangle 46">
            <a:extLst>
              <a:ext uri="{FF2B5EF4-FFF2-40B4-BE49-F238E27FC236}">
                <a16:creationId xmlns:a16="http://schemas.microsoft.com/office/drawing/2014/main" id="{8F859989-DB06-4C35-8F6D-A746E286940A}"/>
              </a:ext>
            </a:extLst>
          </p:cNvPr>
          <p:cNvSpPr/>
          <p:nvPr/>
        </p:nvSpPr>
        <p:spPr>
          <a:xfrm>
            <a:off x="9529011" y="249868"/>
            <a:ext cx="238090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Oval 60"/>
          <p:cNvSpPr/>
          <p:nvPr/>
        </p:nvSpPr>
        <p:spPr>
          <a:xfrm>
            <a:off x="9529011" y="1286515"/>
            <a:ext cx="761667"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591810" y="2929736"/>
            <a:ext cx="407846" cy="517521"/>
          </a:xfrm>
          <a:prstGeom prst="rect">
            <a:avLst/>
          </a:prstGeom>
          <a:noFill/>
          <a:ln>
            <a:noFill/>
          </a:ln>
        </p:spPr>
      </p:pic>
      <p:sp>
        <p:nvSpPr>
          <p:cNvPr id="63" name="Oval 62"/>
          <p:cNvSpPr/>
          <p:nvPr/>
        </p:nvSpPr>
        <p:spPr>
          <a:xfrm>
            <a:off x="7491670" y="3929157"/>
            <a:ext cx="647465"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526351" y="4201040"/>
            <a:ext cx="407846" cy="517521"/>
          </a:xfrm>
          <a:prstGeom prst="rect">
            <a:avLst/>
          </a:prstGeom>
          <a:noFill/>
          <a:ln>
            <a:noFill/>
          </a:ln>
        </p:spPr>
      </p:pic>
    </p:spTree>
    <p:extLst>
      <p:ext uri="{BB962C8B-B14F-4D97-AF65-F5344CB8AC3E}">
        <p14:creationId xmlns:p14="http://schemas.microsoft.com/office/powerpoint/2010/main" val="39941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35" grpId="0"/>
      <p:bldP spid="36" grpId="0"/>
      <p:bldP spid="7" grpId="0" animBg="1"/>
      <p:bldP spid="37" grpId="0" animBg="1"/>
      <p:bldP spid="38" grpId="0" animBg="1"/>
      <p:bldP spid="39" grpId="0" animBg="1"/>
      <p:bldP spid="40" grpId="0" animBg="1"/>
      <p:bldP spid="52" grpId="0" animBg="1"/>
      <p:bldP spid="53" grpId="0" animBg="1"/>
      <p:bldP spid="55" grpId="0" animBg="1"/>
      <p:bldP spid="56" grpId="0" animBg="1"/>
      <p:bldP spid="58" grpId="0" animBg="1"/>
      <p:bldP spid="61" grpId="0" animBg="1"/>
      <p:bldP spid="63"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6314</Words>
  <Application>Microsoft Office PowerPoint</Application>
  <PresentationFormat>Widescreen</PresentationFormat>
  <Paragraphs>926</Paragraphs>
  <Slides>50</Slides>
  <Notes>50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50</vt:i4>
      </vt:variant>
    </vt:vector>
  </HeadingPairs>
  <TitlesOfParts>
    <vt:vector size="57" baseType="lpstr">
      <vt:lpstr>Arial</vt:lpstr>
      <vt:lpstr>Calibri</vt:lpstr>
      <vt:lpstr>Century Gothic</vt:lpstr>
      <vt:lpstr>Tw Cen MT</vt:lpstr>
      <vt:lpstr>1_Office Theme</vt:lpstr>
      <vt:lpstr>NCELP Theme</vt:lpstr>
      <vt:lpstr>3_Office Theme</vt:lpstr>
      <vt:lpstr>Saying what people do </vt:lpstr>
      <vt:lpstr>ch</vt:lpstr>
      <vt:lpstr>ch</vt:lpstr>
      <vt:lpstr>ch</vt:lpstr>
      <vt:lpstr>ch</vt:lpstr>
      <vt:lpstr>ch</vt:lpstr>
      <vt:lpstr>ch</vt:lpstr>
      <vt:lpstr>PowerPoint Presentation</vt:lpstr>
      <vt:lpstr>Phonétique</vt:lpstr>
      <vt:lpstr>The verb ‘faire’ – to do/make</vt:lpstr>
      <vt:lpstr>Exercise-faire</vt:lpstr>
      <vt:lpstr>The verb ‘faire’ – other meanings </vt:lpstr>
      <vt:lpstr>Exercise-faire</vt:lpstr>
      <vt:lpstr>Londres et Paris</vt:lpstr>
      <vt:lpstr>C’est quoi ? </vt:lpstr>
      <vt:lpstr>C’est quoi ? </vt:lpstr>
      <vt:lpstr>C’est quoi ? </vt:lpstr>
      <vt:lpstr>C’est quoi ? </vt:lpstr>
      <vt:lpstr>C’est quoi ? </vt:lpstr>
      <vt:lpstr>C’est quoi ? </vt:lpstr>
      <vt:lpstr>C’est quoi ? </vt:lpstr>
      <vt:lpstr>Talking about the weather</vt:lpstr>
      <vt:lpstr>Écris le numéro !</vt:lpstr>
      <vt:lpstr>Écris le numéro !</vt:lpstr>
      <vt:lpstr>Saying what people do </vt:lpstr>
      <vt:lpstr>ç/c</vt:lpstr>
      <vt:lpstr>ç/c</vt:lpstr>
      <vt:lpstr>ç/c</vt:lpstr>
      <vt:lpstr>ç/c</vt:lpstr>
      <vt:lpstr>ç/c</vt:lpstr>
      <vt:lpstr>ç/c</vt:lpstr>
      <vt:lpstr>Phonétique  </vt:lpstr>
      <vt:lpstr>Phonétique  </vt:lpstr>
      <vt:lpstr>Phonétique  </vt:lpstr>
      <vt:lpstr>Soft or hard [c/ç]?</vt:lpstr>
      <vt:lpstr>Soft or hard [c/ç]?</vt:lpstr>
      <vt:lpstr>La personne est …</vt:lpstr>
      <vt:lpstr>Words with more than one meaning</vt:lpstr>
      <vt:lpstr>Words with more than one meaning</vt:lpstr>
      <vt:lpstr>Saying ‘to’ and ‘in’ in French</vt:lpstr>
      <vt:lpstr>Saying ‘to’ and ‘in’ in French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Louise Bibbey</cp:lastModifiedBy>
  <cp:revision>449</cp:revision>
  <dcterms:created xsi:type="dcterms:W3CDTF">2019-03-27T07:30:03Z</dcterms:created>
  <dcterms:modified xsi:type="dcterms:W3CDTF">2021-07-28T13:42:27Z</dcterms:modified>
</cp:coreProperties>
</file>