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Century Gothic" panose="020B0502020202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dcl+W6ulv5OSs7RBJOLFn4VZQ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34DC198-8676-4F2D-A41D-3F0B3731A4B3}">
  <a:tblStyle styleId="{434DC198-8676-4F2D-A41D-3F0B3731A4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</a:t>
            </a:r>
            <a:r>
              <a:rPr lang="en-GB" b="0"/>
              <a:t>ere is an example of how a ‘starter’ activity could look.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Auftakt (Upbeat) independent pre-lesson revisiting activities</a:t>
            </a:r>
            <a:br>
              <a:rPr lang="en-GB" b="1"/>
            </a:br>
            <a:r>
              <a:rPr lang="en-GB" b="0"/>
              <a:t>On arrival to the lesson students can prepare for learning by doing a short, independent revisiting activity giving the teacher the opportunity to talk to individuals and/or complete any additional setting up activities for the lesson.</a:t>
            </a:r>
            <a:br>
              <a:rPr lang="en-GB" b="1"/>
            </a:br>
            <a:br>
              <a:rPr lang="en-GB" b="1"/>
            </a:br>
            <a:r>
              <a:rPr lang="en-GB" b="1"/>
              <a:t>Aim: </a:t>
            </a:r>
            <a:r>
              <a:rPr lang="en-GB" b="0"/>
              <a:t>to reactivate prior knowledge and prepare for learning.</a:t>
            </a:r>
            <a:br>
              <a:rPr lang="en-GB" b="0"/>
            </a:br>
            <a:br>
              <a:rPr lang="en-GB" b="0"/>
            </a:br>
            <a:r>
              <a:rPr lang="en-GB" b="1"/>
              <a:t>Procedure:</a:t>
            </a:r>
            <a:br>
              <a:rPr lang="en-GB"/>
            </a:br>
            <a:r>
              <a:rPr lang="en-GB"/>
              <a:t>1. Students complete usual setting up routines (get books out, write date, etc.).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They choose where to start (phonics, vocabulary or grammar) and work independently on the task(s) until the teacher starts the lesson.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Answers are provided, if required, though students are not expected to complete the whole set of pre-lesson activities, so feedback should not delay the start of the lesson, once all students are present.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endParaRPr/>
          </a:p>
        </p:txBody>
      </p:sp>
      <p:sp>
        <p:nvSpPr>
          <p:cNvPr id="54" name="Google Shape;5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Auftakt (Upbeat) independent pre-lesson revisiting activities</a:t>
            </a:r>
            <a:br>
              <a:rPr lang="en-GB" b="1"/>
            </a:br>
            <a:r>
              <a:rPr lang="en-GB" b="0"/>
              <a:t>On arrival to the lesson students can prepare for learning by doing a short, independent revisiting activity giving the teacher the opportunity to talk to individuals and/or complete any additional setting up activities for the lesson.</a:t>
            </a:r>
            <a:br>
              <a:rPr lang="en-GB" b="1"/>
            </a:br>
            <a:br>
              <a:rPr lang="en-GB" b="1"/>
            </a:br>
            <a:r>
              <a:rPr lang="en-GB" b="1"/>
              <a:t>Aim: </a:t>
            </a:r>
            <a:r>
              <a:rPr lang="en-GB" b="0"/>
              <a:t>to reactivate prior knowledge and prepare for learning.</a:t>
            </a:r>
            <a:br>
              <a:rPr lang="en-GB" b="0"/>
            </a:br>
            <a:br>
              <a:rPr lang="en-GB" b="0"/>
            </a:br>
            <a:r>
              <a:rPr lang="en-GB" b="1"/>
              <a:t>Procedure:</a:t>
            </a:r>
            <a:br>
              <a:rPr lang="en-GB"/>
            </a:br>
            <a:r>
              <a:rPr lang="en-GB"/>
              <a:t>1. Students complete usual setting up routines (get books out, write date, etc.).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They choose where to start (phonics, vocabulary or grammar) and work independently on the task(s) until the teacher starts the lesson.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Answers are provided, if required, though students are not expected to complete the whole set of pre-lesson activities, so feedback should not delay the start of the lesson, once all students are present.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Auftakt (Upbeat) independent pre-lesson revisiting activities</a:t>
            </a:r>
            <a:br>
              <a:rPr lang="en-GB" b="1"/>
            </a:br>
            <a:r>
              <a:rPr lang="en-GB" b="0"/>
              <a:t>On arrival to the lesson students can prepare for learning by doing a short, independent revisiting activity giving the teacher the opportunity to talk to individuals and/or complete any additional setting up activities for the lesson.</a:t>
            </a:r>
            <a:br>
              <a:rPr lang="en-GB" b="1"/>
            </a:b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Timing: 5 minutes</a:t>
            </a:r>
            <a:br>
              <a:rPr lang="en-GB" b="1"/>
            </a:br>
            <a:r>
              <a:rPr lang="en-GB" b="1"/>
              <a:t>Aim: </a:t>
            </a:r>
            <a:r>
              <a:rPr lang="en-GB" b="0"/>
              <a:t>Revisit the suffix –heit for nouns, and revisit known vocabulary.</a:t>
            </a:r>
            <a:br>
              <a:rPr lang="en-GB" b="0"/>
            </a:br>
            <a:br>
              <a:rPr lang="en-GB"/>
            </a:br>
            <a:r>
              <a:rPr lang="en-GB" b="1"/>
              <a:t>Procedure:</a:t>
            </a:r>
            <a:br>
              <a:rPr lang="en-GB"/>
            </a:br>
            <a:r>
              <a:rPr lang="en-GB"/>
              <a:t>1. Click to present the nine nouns.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Students write English meanings.</a:t>
            </a:r>
            <a:br>
              <a:rPr lang="en-GB"/>
            </a:br>
            <a:r>
              <a:rPr lang="en-GB"/>
              <a:t>3. Click to reveal answers.</a:t>
            </a:r>
            <a:br>
              <a:rPr lang="en-GB"/>
            </a:br>
            <a:br>
              <a:rPr lang="en-GB" b="1"/>
            </a:br>
            <a:r>
              <a:rPr lang="en-GB" b="1"/>
              <a:t>Differentiation:</a:t>
            </a:r>
            <a:br>
              <a:rPr lang="en-GB" b="1"/>
            </a:br>
            <a:r>
              <a:rPr lang="en-GB" b="1"/>
              <a:t>If required, the prompt could contain more support, as follows: </a:t>
            </a:r>
            <a:r>
              <a:rPr lang="en-GB" sz="1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words you know to help you understand nouns: gesund (healthy), mehr (more), krank (ill), ein(one), wahr (true), vergangen (gone).</a:t>
            </a:r>
            <a:endParaRPr sz="1200" b="0" i="1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Word frequency (1 is the most frequent word in German): </a:t>
            </a:r>
            <a:br>
              <a:rPr lang="en-GB"/>
            </a:br>
            <a:r>
              <a:rPr lang="en-GB"/>
              <a:t>Sicherheit [776] Einheit [756] Krankheit [1132] Mehrheit [1584], also Freiheit [814], Gesundheit [1851] Wahrheit [1156] Vergangenheit [1196</a:t>
            </a:r>
            <a:r>
              <a:rPr lang="en-GB" i="1"/>
              <a:t>] </a:t>
            </a:r>
            <a:r>
              <a:rPr lang="en-GB" i="0"/>
              <a:t>Kindheit </a:t>
            </a:r>
            <a:r>
              <a:rPr lang="en-GB" i="1"/>
              <a:t>[2324]</a:t>
            </a:r>
            <a:endParaRPr i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i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i="1"/>
              <a:t>Source: Jones, R.L. &amp; Tschirner, E. (2019). A frequency dictionary of German: core vocabulary for learners. Routledge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Auftakt (Upbeat) independent pre-lesson revisiting activities</a:t>
            </a:r>
            <a:br>
              <a:rPr lang="en-GB" b="1"/>
            </a:br>
            <a:r>
              <a:rPr lang="en-GB" b="0"/>
              <a:t>On arrival to the lesson students can prepare for learning by doing a short, independent revisiting activity giving the teacher the opportunity to talk to individuals and/or complete any additional setting up activities for the lesson.</a:t>
            </a:r>
            <a:br>
              <a:rPr lang="en-GB" b="0"/>
            </a:b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Timing: 5 minutes</a:t>
            </a:r>
            <a:br>
              <a:rPr lang="en-GB" b="0"/>
            </a:br>
            <a:r>
              <a:rPr lang="en-GB" b="0"/>
              <a:t>In this lesson, Auftakt is included in the lesson timings as the focus is on words from this week’s or last week’s vocabulary.</a:t>
            </a:r>
            <a:br>
              <a:rPr lang="en-GB" b="1"/>
            </a:b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Aim: </a:t>
            </a:r>
            <a:r>
              <a:rPr lang="en-GB" b="0"/>
              <a:t>to revise known vocabulary and recap knowledge about compound noun formation (i.e., gender is the gender of the final noun, capital letter on initial letter only, occasion letter omission (e.g. Schul-).</a:t>
            </a:r>
            <a:br>
              <a:rPr lang="en-GB" b="0"/>
            </a:br>
            <a:br>
              <a:rPr lang="en-GB" b="0"/>
            </a:br>
            <a:r>
              <a:rPr lang="en-GB" b="1"/>
              <a:t>Procedure: </a:t>
            </a:r>
            <a:br>
              <a:rPr lang="en-GB" b="1"/>
            </a:br>
            <a:r>
              <a:rPr lang="en-GB" b="0"/>
              <a:t>1. Write as many cognates as possible in the time allowed.</a:t>
            </a:r>
            <a:br>
              <a:rPr lang="en-GB" b="0"/>
            </a:br>
            <a:r>
              <a:rPr lang="en-GB" b="0"/>
              <a:t>2. Elicit some answers from students orally.</a:t>
            </a:r>
            <a:br>
              <a:rPr lang="en-GB" b="0"/>
            </a:br>
            <a:r>
              <a:rPr lang="en-GB" b="0"/>
              <a:t>3. Click to reveal answer table.</a:t>
            </a:r>
            <a:br>
              <a:rPr lang="en-GB" b="0"/>
            </a:br>
            <a:br>
              <a:rPr lang="en-GB" b="0"/>
            </a:br>
            <a:r>
              <a:rPr lang="en-GB" b="1"/>
              <a:t>Note: </a:t>
            </a:r>
            <a:r>
              <a:rPr lang="en-GB" b="0"/>
              <a:t>not all the answers are provided. In particular, </a:t>
            </a:r>
            <a:r>
              <a:rPr lang="en-GB" b="0" i="1"/>
              <a:t>Winter</a:t>
            </a:r>
            <a:r>
              <a:rPr lang="en-GB" b="0"/>
              <a:t> could replace </a:t>
            </a:r>
            <a:r>
              <a:rPr lang="en-GB" b="0" i="1"/>
              <a:t>Sommer</a:t>
            </a:r>
            <a:r>
              <a:rPr lang="en-GB" b="0"/>
              <a:t> in most of the answers given.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Auftakt (Upbeat) independent pre-lesson revisiting activities</a:t>
            </a:r>
            <a:br>
              <a:rPr lang="en-GB" b="1"/>
            </a:br>
            <a:r>
              <a:rPr lang="en-GB" b="0"/>
              <a:t>On arrival to the lesson students can prepare for learning by doing a short, independent revisiting activity giving the teacher the opportunity to talk to individuals and/or complete any additional setting up activities for the lesson.</a:t>
            </a:r>
            <a:br>
              <a:rPr lang="en-GB" b="1"/>
            </a:br>
            <a:r>
              <a:rPr lang="en-GB" b="1" i="1"/>
              <a:t>Note: This slide contains four sentences using revisited vocabulary for this lesson.  Students should replace the underlined words with any other words they can think of, writing them down.</a:t>
            </a:r>
            <a:br>
              <a:rPr lang="en-GB" b="1"/>
            </a:br>
            <a:br>
              <a:rPr lang="en-GB"/>
            </a:b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Auftakt (Upbeat) independent pre-lesson revisiting activities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b="1"/>
            </a:br>
            <a:r>
              <a:rPr lang="en-GB" b="1" i="1"/>
              <a:t>Note: </a:t>
            </a:r>
            <a:r>
              <a:rPr lang="en-GB" b="0"/>
              <a:t>On arrival to the lesson students can prepare for learning by doing a short, independent revisiting activity giving the teacher the opportunity to talk to individuals and/or complete any additional setting up activities for the lesson.</a:t>
            </a:r>
            <a:br>
              <a:rPr lang="en-GB" b="1"/>
            </a:b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Timing: 5 minutes</a:t>
            </a:r>
            <a:br>
              <a:rPr lang="en-GB" b="1"/>
            </a:br>
            <a:br>
              <a:rPr lang="en-GB" b="1"/>
            </a:br>
            <a:r>
              <a:rPr lang="en-GB" b="1"/>
              <a:t>Aim: </a:t>
            </a:r>
            <a:r>
              <a:rPr lang="en-GB" b="0"/>
              <a:t>To revisit various time expressions.</a:t>
            </a:r>
            <a:br>
              <a:rPr lang="en-GB" b="0"/>
            </a:br>
            <a:br>
              <a:rPr lang="en-GB"/>
            </a:br>
            <a:r>
              <a:rPr lang="en-GB" b="1"/>
              <a:t>Procedure:</a:t>
            </a:r>
            <a:br>
              <a:rPr lang="en-GB"/>
            </a:br>
            <a:r>
              <a:rPr lang="en-GB"/>
              <a:t>1. Students arrange the time expressions in order from left to right along the timeline, from the furthest in the past past to the furthest in the future.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Advance to the next slide to show the correct answer.</a:t>
            </a:r>
            <a:endParaRPr/>
          </a:p>
        </p:txBody>
      </p:sp>
      <p:sp>
        <p:nvSpPr>
          <p:cNvPr id="219" name="Google Shape;21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Answer to the timeline activity.</a:t>
            </a:r>
            <a:endParaRPr/>
          </a:p>
        </p:txBody>
      </p:sp>
      <p:sp>
        <p:nvSpPr>
          <p:cNvPr id="243" name="Google Shape;24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Auftakt (Upbeat) independent pre-lesson revisiting activities</a:t>
            </a:r>
            <a:br>
              <a:rPr lang="en-GB" b="1"/>
            </a:br>
            <a:r>
              <a:rPr lang="en-GB" b="1" i="1"/>
              <a:t>Note: This slide is blank for teachers to customise for the needs of their classes. See 9.1.1.3 for a worked example, if required.</a:t>
            </a:r>
            <a:br>
              <a:rPr lang="en-GB" b="1" i="1"/>
            </a:br>
            <a:r>
              <a:rPr lang="en-GB" b="0"/>
              <a:t>On arrival to the lesson students can prepare for learning by doing a short, independent revisiting activity giving the teacher the opportunity to talk to individuals and/or complete any additional setting up activities for the lesson.</a:t>
            </a:r>
            <a:br>
              <a:rPr lang="en-GB" b="1"/>
            </a:br>
            <a:br>
              <a:rPr lang="en-GB" b="1"/>
            </a:br>
            <a:r>
              <a:rPr lang="en-GB" b="1"/>
              <a:t>Aim: </a:t>
            </a:r>
            <a:r>
              <a:rPr lang="en-GB" b="0"/>
              <a:t>to reactivate prior knowledge and prepare for learning.</a:t>
            </a:r>
            <a:br>
              <a:rPr lang="en-GB" b="0"/>
            </a:br>
            <a:br>
              <a:rPr lang="en-GB" b="0"/>
            </a:br>
            <a:r>
              <a:rPr lang="en-GB" b="1"/>
              <a:t>Procedure:</a:t>
            </a:r>
            <a:br>
              <a:rPr lang="en-GB"/>
            </a:br>
            <a:r>
              <a:rPr lang="en-GB"/>
              <a:t>1. Students complete usual setting up routines (get books out, write date, etc.).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They choose where to start (phonics, vocabulary or grammar) and work independently on the task(s) until the teacher starts the lesson.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Students are not expected to complete the whole set of pre-lesson activities, so feedback should not delay the start of the lesson, once all students are present.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endParaRPr/>
          </a:p>
        </p:txBody>
      </p:sp>
      <p:sp>
        <p:nvSpPr>
          <p:cNvPr id="267" name="Google Shape;26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Auftakt (Upbeat) independent pre-lesson revisiting activities</a:t>
            </a:r>
            <a:br>
              <a:rPr lang="en-GB" b="1"/>
            </a:br>
            <a:r>
              <a:rPr lang="en-GB" b="1" i="1"/>
              <a:t>Note: This slide is blank for teachers to customise for the needs of their classes. See 9.1.1.3 for a worked example, if required.</a:t>
            </a:r>
            <a:br>
              <a:rPr lang="en-GB" b="1" i="1"/>
            </a:br>
            <a:r>
              <a:rPr lang="en-GB" b="0"/>
              <a:t>On arrival to the lesson students can prepare for learning by doing a short, independent revisiting activity giving the teacher the opportunity to talk to individuals and/or complete any additional setting up activities for the lesson.</a:t>
            </a:r>
            <a:br>
              <a:rPr lang="en-GB" b="1"/>
            </a:br>
            <a:br>
              <a:rPr lang="en-GB"/>
            </a:br>
            <a:br>
              <a:rPr lang="en-GB" b="1"/>
            </a:br>
            <a:r>
              <a:rPr lang="en-GB" b="1"/>
              <a:t>Aim: </a:t>
            </a:r>
            <a:br>
              <a:rPr lang="en-GB"/>
            </a:br>
            <a:br>
              <a:rPr lang="en-GB"/>
            </a:br>
            <a:r>
              <a:rPr lang="en-GB" b="1"/>
              <a:t>Procedure:</a:t>
            </a:r>
            <a:br>
              <a:rPr lang="en-GB"/>
            </a:br>
            <a:r>
              <a:rPr lang="en-GB"/>
              <a:t>1.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/>
              <a:t>Transcript:</a:t>
            </a:r>
            <a:br>
              <a:rPr lang="en-GB"/>
            </a:br>
            <a:br>
              <a:rPr lang="en-GB"/>
            </a:br>
            <a:br>
              <a:rPr lang="en-GB"/>
            </a:br>
            <a:r>
              <a:rPr lang="en-GB" b="1"/>
              <a:t>Word frequency (1 is the most frequent word in German): </a:t>
            </a:r>
            <a:br>
              <a:rPr lang="en-GB"/>
            </a:br>
            <a:br>
              <a:rPr lang="en-GB"/>
            </a:br>
            <a:r>
              <a:rPr lang="en-GB" i="1"/>
              <a:t>Source:  Jones, R.L. &amp; Tschirner, E. (2019). A frequency dictionary of German: core vocabulary for learners. Routledge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1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Rachel Hawkes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3" name="Google Shape;43;p19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Rachel Hawkes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 descr="background rectangl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294041"/>
            <a:ext cx="2163651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Auftakt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8551573" y="247046"/>
            <a:ext cx="3405754" cy="400919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lesen / sprechen / schreiben</a:t>
            </a:r>
            <a:endParaRPr sz="18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2184691" y="208496"/>
            <a:ext cx="556389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Beginne mit Phoneik, Vokabeln oder Grammatik.</a:t>
            </a:r>
            <a:endParaRPr/>
          </a:p>
        </p:txBody>
      </p:sp>
      <p:graphicFrame>
        <p:nvGraphicFramePr>
          <p:cNvPr id="60" name="Google Shape;60;p1"/>
          <p:cNvGraphicFramePr/>
          <p:nvPr/>
        </p:nvGraphicFramePr>
        <p:xfrm>
          <a:off x="138806" y="1222687"/>
          <a:ext cx="11818500" cy="512066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393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solidFill>
                            <a:srgbClr val="1F3864"/>
                          </a:solidFill>
                        </a:rPr>
                        <a:t>Phonetik</a:t>
                      </a:r>
                      <a:endParaRPr sz="2400" b="0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solidFill>
                            <a:srgbClr val="1F3864"/>
                          </a:solidFill>
                        </a:rPr>
                        <a:t>Vokabeln</a:t>
                      </a:r>
                      <a:endParaRPr sz="2400" b="0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solidFill>
                            <a:srgbClr val="1F3864"/>
                          </a:solidFill>
                        </a:rPr>
                        <a:t>Grammatik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 dirty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/>
        </p:nvGraphicFramePr>
        <p:xfrm>
          <a:off x="234673" y="1806267"/>
          <a:ext cx="3776350" cy="194625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188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3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strike="noStrike" cap="none">
                          <a:solidFill>
                            <a:srgbClr val="1F3864"/>
                          </a:solidFill>
                        </a:rPr>
                        <a:t> fährt</a:t>
                      </a:r>
                      <a:endParaRPr sz="2400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strike="noStrike" cap="none">
                          <a:solidFill>
                            <a:srgbClr val="1F3864"/>
                          </a:solidFill>
                        </a:rPr>
                        <a:t>Geschäft</a:t>
                      </a:r>
                      <a:endParaRPr sz="2400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strike="noStrike" cap="none">
                          <a:solidFill>
                            <a:srgbClr val="1F3864"/>
                          </a:solidFill>
                        </a:rPr>
                        <a:t>Nächte</a:t>
                      </a:r>
                      <a:endParaRPr sz="2400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strike="noStrike" cap="none" dirty="0" err="1">
                          <a:solidFill>
                            <a:srgbClr val="1F3864"/>
                          </a:solidFill>
                        </a:rPr>
                        <a:t>lässt</a:t>
                      </a:r>
                      <a:endParaRPr sz="2400" u="none" strike="noStrike" cap="none" dirty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5" name="Google Shape;65;p1"/>
          <p:cNvSpPr txBox="1"/>
          <p:nvPr/>
        </p:nvSpPr>
        <p:spPr>
          <a:xfrm>
            <a:off x="252564" y="2374753"/>
            <a:ext cx="19289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[ä] ist lang</a:t>
            </a:r>
            <a:endParaRPr sz="2400" b="0" i="0" u="none" strike="noStrike" cap="none">
              <a:solidFill>
                <a:srgbClr val="FA65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234673" y="3915177"/>
            <a:ext cx="377637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Welches Wort passt nicht?  Warum nicht?</a:t>
            </a:r>
            <a:endParaRPr/>
          </a:p>
        </p:txBody>
      </p:sp>
      <p:sp>
        <p:nvSpPr>
          <p:cNvPr id="63" name="Google Shape;63;p1"/>
          <p:cNvSpPr txBox="1"/>
          <p:nvPr/>
        </p:nvSpPr>
        <p:spPr>
          <a:xfrm>
            <a:off x="234673" y="4804870"/>
            <a:ext cx="377637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Extra: Wie heißen sie auf Englisch?</a:t>
            </a:r>
            <a:endParaRPr/>
          </a:p>
        </p:txBody>
      </p:sp>
      <p:sp>
        <p:nvSpPr>
          <p:cNvPr id="64" name="Google Shape;64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1369" y="2150772"/>
            <a:ext cx="811369" cy="321972"/>
          </a:xfrm>
          <a:prstGeom prst="roundRect">
            <a:avLst>
              <a:gd name="adj" fmla="val 16667"/>
            </a:avLst>
          </a:prstGeom>
          <a:solidFill>
            <a:srgbClr val="FFFF00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0" y="5466376"/>
            <a:ext cx="23289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travels, drives</a:t>
            </a:r>
            <a:endParaRPr/>
          </a:p>
        </p:txBody>
      </p:sp>
      <p:sp>
        <p:nvSpPr>
          <p:cNvPr id="67" name="Google Shape;67;p1"/>
          <p:cNvSpPr txBox="1"/>
          <p:nvPr/>
        </p:nvSpPr>
        <p:spPr>
          <a:xfrm>
            <a:off x="2143258" y="5483933"/>
            <a:ext cx="19599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shop</a:t>
            </a:r>
            <a:endParaRPr/>
          </a:p>
        </p:txBody>
      </p:sp>
      <p:sp>
        <p:nvSpPr>
          <p:cNvPr id="68" name="Google Shape;68;p1"/>
          <p:cNvSpPr txBox="1"/>
          <p:nvPr/>
        </p:nvSpPr>
        <p:spPr>
          <a:xfrm>
            <a:off x="-1" y="5903318"/>
            <a:ext cx="23289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nights</a:t>
            </a:r>
            <a:endParaRPr/>
          </a:p>
        </p:txBody>
      </p:sp>
      <p:sp>
        <p:nvSpPr>
          <p:cNvPr id="69" name="Google Shape;69;p1"/>
          <p:cNvSpPr txBox="1"/>
          <p:nvPr/>
        </p:nvSpPr>
        <p:spPr>
          <a:xfrm>
            <a:off x="2096594" y="5928041"/>
            <a:ext cx="200659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leaves</a:t>
            </a:r>
            <a:endParaRPr/>
          </a:p>
        </p:txBody>
      </p:sp>
      <p:sp>
        <p:nvSpPr>
          <p:cNvPr id="70" name="Google Shape;70;p1"/>
          <p:cNvSpPr txBox="1"/>
          <p:nvPr/>
        </p:nvSpPr>
        <p:spPr>
          <a:xfrm rot="682876">
            <a:off x="4171752" y="1964399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lecker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" name="Google Shape;71;p1"/>
          <p:cNvSpPr txBox="1"/>
          <p:nvPr/>
        </p:nvSpPr>
        <p:spPr>
          <a:xfrm rot="160162">
            <a:off x="5381158" y="1886947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hier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Google Shape;72;p1"/>
          <p:cNvSpPr txBox="1"/>
          <p:nvPr/>
        </p:nvSpPr>
        <p:spPr>
          <a:xfrm rot="-769891">
            <a:off x="6701683" y="1951601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Musik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4149849" y="2593247"/>
            <a:ext cx="1632765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4" name="Google Shape;74;p1"/>
          <p:cNvSpPr txBox="1"/>
          <p:nvPr/>
        </p:nvSpPr>
        <p:spPr>
          <a:xfrm rot="682876">
            <a:off x="5939931" y="2548564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teuer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1"/>
          <p:cNvSpPr txBox="1"/>
          <p:nvPr/>
        </p:nvSpPr>
        <p:spPr>
          <a:xfrm rot="682876">
            <a:off x="4200716" y="3300728"/>
            <a:ext cx="1393462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Abend</a:t>
            </a:r>
            <a:endParaRPr/>
          </a:p>
        </p:txBody>
      </p:sp>
      <p:sp>
        <p:nvSpPr>
          <p:cNvPr id="76" name="Google Shape;76;p1"/>
          <p:cNvSpPr txBox="1"/>
          <p:nvPr/>
        </p:nvSpPr>
        <p:spPr>
          <a:xfrm rot="-225533">
            <a:off x="5765467" y="3243802"/>
            <a:ext cx="1294415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siebzig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Google Shape;81;p1"/>
          <p:cNvSpPr txBox="1"/>
          <p:nvPr/>
        </p:nvSpPr>
        <p:spPr>
          <a:xfrm rot="5400000">
            <a:off x="7039546" y="3000637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heute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" name="Google Shape;78;p1"/>
          <p:cNvSpPr txBox="1"/>
          <p:nvPr/>
        </p:nvSpPr>
        <p:spPr>
          <a:xfrm rot="157118">
            <a:off x="4189718" y="3896760"/>
            <a:ext cx="766367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vier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" name="Google Shape;77;p1"/>
          <p:cNvSpPr txBox="1"/>
          <p:nvPr/>
        </p:nvSpPr>
        <p:spPr>
          <a:xfrm rot="196286">
            <a:off x="5591981" y="3909713"/>
            <a:ext cx="2145176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vorbereiten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9" name="Google Shape;79;p1"/>
          <p:cNvSpPr txBox="1"/>
          <p:nvPr/>
        </p:nvSpPr>
        <p:spPr>
          <a:xfrm>
            <a:off x="4063447" y="4439889"/>
            <a:ext cx="424342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Kategorien: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Adjektive: lecker, teuer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Verben: </a:t>
            </a: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beginnen, vorbereiten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Adverbien: hier, heute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Nummern: vier, siebzig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Substantive: Musik, Abend</a:t>
            </a:r>
            <a:endParaRPr/>
          </a:p>
        </p:txBody>
      </p:sp>
      <p:graphicFrame>
        <p:nvGraphicFramePr>
          <p:cNvPr id="82" name="Google Shape;82;p1"/>
          <p:cNvGraphicFramePr/>
          <p:nvPr/>
        </p:nvGraphicFramePr>
        <p:xfrm>
          <a:off x="8138810" y="1782330"/>
          <a:ext cx="3764700" cy="188980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376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>
                          <a:solidFill>
                            <a:srgbClr val="1F3864"/>
                          </a:solidFill>
                        </a:rPr>
                        <a:t>1.  Du  nimmst den Zug.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2. Sie fährt gern mit der U-bahn.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3. Er/Du isst gern Kekse.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solidFill>
                            <a:srgbClr val="1F3864"/>
                          </a:solidFill>
                        </a:rPr>
                        <a:t>4.  Du  </a:t>
                      </a:r>
                      <a:r>
                        <a:rPr lang="en-GB" sz="2000" dirty="0" err="1">
                          <a:solidFill>
                            <a:srgbClr val="1F3864"/>
                          </a:solidFill>
                        </a:rPr>
                        <a:t>trägst</a:t>
                      </a:r>
                      <a:r>
                        <a:rPr lang="en-GB" sz="2000" dirty="0">
                          <a:solidFill>
                            <a:srgbClr val="1F3864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1F3864"/>
                          </a:solidFill>
                        </a:rPr>
                        <a:t>keine</a:t>
                      </a:r>
                      <a:r>
                        <a:rPr lang="en-GB" sz="2000" dirty="0">
                          <a:solidFill>
                            <a:srgbClr val="1F3864"/>
                          </a:solidFill>
                        </a:rPr>
                        <a:t> Uniform.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0" name="Google Shape;80;p1"/>
          <p:cNvSpPr txBox="1"/>
          <p:nvPr/>
        </p:nvSpPr>
        <p:spPr>
          <a:xfrm>
            <a:off x="8109629" y="3915177"/>
            <a:ext cx="3776370" cy="461665"/>
          </a:xfrm>
          <a:prstGeom prst="rect">
            <a:avLst/>
          </a:prstGeom>
          <a:solidFill>
            <a:srgbClr val="FFF4E7"/>
          </a:solidFill>
          <a:ln w="9525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Wer macht was?</a:t>
            </a:r>
            <a:endParaRPr/>
          </a:p>
        </p:txBody>
      </p:sp>
      <p:sp>
        <p:nvSpPr>
          <p:cNvPr id="83" name="Google Shape;83;p1"/>
          <p:cNvSpPr txBox="1"/>
          <p:nvPr/>
        </p:nvSpPr>
        <p:spPr>
          <a:xfrm>
            <a:off x="8109629" y="4619929"/>
            <a:ext cx="377637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Schreib die Sätze mit einem richtigen Pronomen. </a:t>
            </a:r>
            <a:endParaRPr/>
          </a:p>
        </p:txBody>
      </p:sp>
      <p:sp>
        <p:nvSpPr>
          <p:cNvPr id="84" name="Google Shape;84;p1"/>
          <p:cNvSpPr txBox="1"/>
          <p:nvPr/>
        </p:nvSpPr>
        <p:spPr>
          <a:xfrm>
            <a:off x="8084997" y="5513992"/>
            <a:ext cx="377637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Extra: Wie heißen </a:t>
            </a:r>
            <a:r>
              <a:rPr lang="en-GB" sz="2000" i="1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die Sätze</a:t>
            </a:r>
            <a:r>
              <a:rPr lang="en-GB" sz="2000" b="0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auf Englisch?</a:t>
            </a:r>
            <a:endParaRPr/>
          </a:p>
        </p:txBody>
      </p:sp>
      <p:sp>
        <p:nvSpPr>
          <p:cNvPr id="85" name="Google Shape;85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26030" y="4746174"/>
            <a:ext cx="1637655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6" name="Google Shape;86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71022" y="5108593"/>
            <a:ext cx="2564662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82614" y="5387923"/>
            <a:ext cx="1637655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28210" y="5683315"/>
            <a:ext cx="1637655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9" name="Google Shape;89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98370" y="5997178"/>
            <a:ext cx="1850212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8542660" y="1825206"/>
            <a:ext cx="476517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8419114" y="2211176"/>
            <a:ext cx="462923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8516902" y="2899665"/>
            <a:ext cx="668122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8516902" y="3288936"/>
            <a:ext cx="462923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" descr="background rectang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2163651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Auftakt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8551573" y="247046"/>
            <a:ext cx="3405754" cy="400919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lesen / sprechen / schreiben</a:t>
            </a:r>
            <a:endParaRPr sz="18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2184691" y="208496"/>
            <a:ext cx="556389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Beginne mit Phoneik, Vokabeln oder Grammatik.</a:t>
            </a:r>
            <a:endParaRPr/>
          </a:p>
        </p:txBody>
      </p:sp>
      <p:graphicFrame>
        <p:nvGraphicFramePr>
          <p:cNvPr id="103" name="Google Shape;103;p2"/>
          <p:cNvGraphicFramePr/>
          <p:nvPr/>
        </p:nvGraphicFramePr>
        <p:xfrm>
          <a:off x="138806" y="1222687"/>
          <a:ext cx="11818500" cy="512066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393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>
                          <a:solidFill>
                            <a:srgbClr val="1F3864"/>
                          </a:solidFill>
                        </a:rPr>
                        <a:t>Phonetik</a:t>
                      </a:r>
                      <a:endParaRPr sz="2400" b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>
                          <a:solidFill>
                            <a:srgbClr val="1F3864"/>
                          </a:solidFill>
                        </a:rPr>
                        <a:t>Vokabeln</a:t>
                      </a:r>
                      <a:endParaRPr sz="2400" b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>
                          <a:solidFill>
                            <a:srgbClr val="1F3864"/>
                          </a:solidFill>
                        </a:rPr>
                        <a:t>Grammatik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4" name="Google Shape;104;p2"/>
          <p:cNvGraphicFramePr/>
          <p:nvPr/>
        </p:nvGraphicFramePr>
        <p:xfrm>
          <a:off x="234673" y="1806267"/>
          <a:ext cx="3776350" cy="194625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188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3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rgbClr val="1F3864"/>
                          </a:solidFill>
                        </a:rPr>
                        <a:t> fährt</a:t>
                      </a:r>
                      <a:endParaRPr sz="24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rgbClr val="1F3864"/>
                          </a:solidFill>
                        </a:rPr>
                        <a:t>Geschäft</a:t>
                      </a:r>
                      <a:endParaRPr sz="24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rgbClr val="1F3864"/>
                          </a:solidFill>
                        </a:rPr>
                        <a:t>Nächte</a:t>
                      </a:r>
                      <a:endParaRPr sz="24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dirty="0" err="1">
                          <a:solidFill>
                            <a:srgbClr val="1F3864"/>
                          </a:solidFill>
                        </a:rPr>
                        <a:t>lässt</a:t>
                      </a:r>
                      <a:endParaRPr sz="2400" dirty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" name="Google Shape;108;p2"/>
          <p:cNvSpPr txBox="1"/>
          <p:nvPr/>
        </p:nvSpPr>
        <p:spPr>
          <a:xfrm>
            <a:off x="252564" y="2374753"/>
            <a:ext cx="19289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[ä] ist lang</a:t>
            </a:r>
            <a:endParaRPr sz="2400" b="0" i="0" u="none" strike="noStrike" cap="none">
              <a:solidFill>
                <a:srgbClr val="FA65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234673" y="3915177"/>
            <a:ext cx="377637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Welches Wort passt nicht?  Warum nicht?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234673" y="4804870"/>
            <a:ext cx="377637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Extra: Wie heißen sie auf Englisch?</a:t>
            </a:r>
            <a:endParaRPr/>
          </a:p>
        </p:txBody>
      </p:sp>
      <p:sp>
        <p:nvSpPr>
          <p:cNvPr id="107" name="Google Shape;107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1369" y="2150772"/>
            <a:ext cx="811369" cy="321972"/>
          </a:xfrm>
          <a:prstGeom prst="roundRect">
            <a:avLst>
              <a:gd name="adj" fmla="val 16667"/>
            </a:avLst>
          </a:prstGeom>
          <a:solidFill>
            <a:srgbClr val="FFFF00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0" y="5466376"/>
            <a:ext cx="23289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travels, drives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2143258" y="5483933"/>
            <a:ext cx="19599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shop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-1" y="5903318"/>
            <a:ext cx="23289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nights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2096594" y="5928041"/>
            <a:ext cx="200659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leaves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 rot="682876">
            <a:off x="4171752" y="1964399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lecker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2"/>
          <p:cNvSpPr txBox="1"/>
          <p:nvPr/>
        </p:nvSpPr>
        <p:spPr>
          <a:xfrm rot="160162">
            <a:off x="5381158" y="1886947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hier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5" name="Google Shape;115;p2"/>
          <p:cNvSpPr txBox="1"/>
          <p:nvPr/>
        </p:nvSpPr>
        <p:spPr>
          <a:xfrm rot="-769891">
            <a:off x="6701683" y="1951601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Musik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4149849" y="2593247"/>
            <a:ext cx="1632765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7" name="Google Shape;117;p2"/>
          <p:cNvSpPr txBox="1"/>
          <p:nvPr/>
        </p:nvSpPr>
        <p:spPr>
          <a:xfrm rot="682876">
            <a:off x="5939931" y="2548564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teuer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8" name="Google Shape;118;p2"/>
          <p:cNvSpPr txBox="1"/>
          <p:nvPr/>
        </p:nvSpPr>
        <p:spPr>
          <a:xfrm rot="682876">
            <a:off x="4200716" y="3300728"/>
            <a:ext cx="1393462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Abend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 rot="-225533">
            <a:off x="5765467" y="3243802"/>
            <a:ext cx="1294415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siebzig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" name="Google Shape;124;p2"/>
          <p:cNvSpPr txBox="1"/>
          <p:nvPr/>
        </p:nvSpPr>
        <p:spPr>
          <a:xfrm rot="5400000">
            <a:off x="7039546" y="3000637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heute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2"/>
          <p:cNvSpPr txBox="1"/>
          <p:nvPr/>
        </p:nvSpPr>
        <p:spPr>
          <a:xfrm rot="157118">
            <a:off x="4189718" y="3896760"/>
            <a:ext cx="766367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vier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2"/>
          <p:cNvSpPr txBox="1"/>
          <p:nvPr/>
        </p:nvSpPr>
        <p:spPr>
          <a:xfrm rot="196286">
            <a:off x="5591981" y="3909713"/>
            <a:ext cx="2145176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vorbereiten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4063447" y="4439889"/>
            <a:ext cx="424342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Kategorien: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Adjektive: lecker, teuer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Verben: </a:t>
            </a: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beginnen, vorbereiten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Adverbien: hier, heute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Nummern: vier, siebzig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Substantive: Musik, Abend</a:t>
            </a:r>
            <a:endParaRPr/>
          </a:p>
        </p:txBody>
      </p:sp>
      <p:graphicFrame>
        <p:nvGraphicFramePr>
          <p:cNvPr id="125" name="Google Shape;125;p2"/>
          <p:cNvGraphicFramePr/>
          <p:nvPr/>
        </p:nvGraphicFramePr>
        <p:xfrm>
          <a:off x="8138810" y="1782330"/>
          <a:ext cx="3764700" cy="188980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376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1.  Du  nimmst den Zug.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2. Sie fährt gern mit der U-bahn.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3. Er/Du isst gern Kekse.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solidFill>
                            <a:srgbClr val="1F3864"/>
                          </a:solidFill>
                        </a:rPr>
                        <a:t>4.  Du  </a:t>
                      </a:r>
                      <a:r>
                        <a:rPr lang="en-GB" sz="2000" dirty="0" err="1">
                          <a:solidFill>
                            <a:srgbClr val="1F3864"/>
                          </a:solidFill>
                        </a:rPr>
                        <a:t>trägst</a:t>
                      </a:r>
                      <a:r>
                        <a:rPr lang="en-GB" sz="2000" dirty="0">
                          <a:solidFill>
                            <a:srgbClr val="1F3864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1F3864"/>
                          </a:solidFill>
                        </a:rPr>
                        <a:t>keine</a:t>
                      </a:r>
                      <a:r>
                        <a:rPr lang="en-GB" sz="2000" dirty="0">
                          <a:solidFill>
                            <a:srgbClr val="1F3864"/>
                          </a:solidFill>
                        </a:rPr>
                        <a:t> Uniform.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" name="Google Shape;123;p2"/>
          <p:cNvSpPr txBox="1"/>
          <p:nvPr/>
        </p:nvSpPr>
        <p:spPr>
          <a:xfrm>
            <a:off x="8109629" y="3915177"/>
            <a:ext cx="3776370" cy="461665"/>
          </a:xfrm>
          <a:prstGeom prst="rect">
            <a:avLst/>
          </a:prstGeom>
          <a:solidFill>
            <a:srgbClr val="FFF4E7"/>
          </a:solidFill>
          <a:ln w="9525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Wer macht was?</a:t>
            </a:r>
            <a:endParaRPr/>
          </a:p>
        </p:txBody>
      </p:sp>
      <p:sp>
        <p:nvSpPr>
          <p:cNvPr id="126" name="Google Shape;126;p2"/>
          <p:cNvSpPr txBox="1"/>
          <p:nvPr/>
        </p:nvSpPr>
        <p:spPr>
          <a:xfrm>
            <a:off x="8109629" y="4619929"/>
            <a:ext cx="377637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Schreib die Sätze mit einem richtigen Pronomen. </a:t>
            </a:r>
            <a:endParaRPr/>
          </a:p>
        </p:txBody>
      </p:sp>
      <p:sp>
        <p:nvSpPr>
          <p:cNvPr id="127" name="Google Shape;127;p2"/>
          <p:cNvSpPr txBox="1"/>
          <p:nvPr/>
        </p:nvSpPr>
        <p:spPr>
          <a:xfrm>
            <a:off x="8084997" y="5513992"/>
            <a:ext cx="377637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Extra: Wie heißen die Sätze auf Englisch?</a:t>
            </a:r>
            <a:endParaRPr/>
          </a:p>
        </p:txBody>
      </p:sp>
      <p:sp>
        <p:nvSpPr>
          <p:cNvPr id="128" name="Google Shape;128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26030" y="4746174"/>
            <a:ext cx="1637655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9" name="Google Shape;129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71022" y="5108593"/>
            <a:ext cx="2564662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82614" y="5387923"/>
            <a:ext cx="1637655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1" name="Google Shape;131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28210" y="5683315"/>
            <a:ext cx="1637655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2" name="Google Shape;132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98370" y="5997178"/>
            <a:ext cx="1850212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8542660" y="1825206"/>
            <a:ext cx="476517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8419114" y="2211176"/>
            <a:ext cx="462923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/>
          </a:p>
        </p:txBody>
      </p:sp>
      <p:sp>
        <p:nvSpPr>
          <p:cNvPr id="135" name="Google Shape;135;p2"/>
          <p:cNvSpPr/>
          <p:nvPr/>
        </p:nvSpPr>
        <p:spPr>
          <a:xfrm>
            <a:off x="8516902" y="2899665"/>
            <a:ext cx="668122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</a:t>
            </a: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8516902" y="3288936"/>
            <a:ext cx="462923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"/>
          <p:cNvSpPr txBox="1">
            <a:spLocks noGrp="1"/>
          </p:cNvSpPr>
          <p:nvPr>
            <p:ph type="title"/>
          </p:nvPr>
        </p:nvSpPr>
        <p:spPr>
          <a:xfrm>
            <a:off x="0" y="-10716"/>
            <a:ext cx="10515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entury Gothic"/>
              <a:buNone/>
            </a:pPr>
            <a:r>
              <a:rPr lang="en-GB" sz="800" b="1">
                <a:solidFill>
                  <a:schemeClr val="lt1"/>
                </a:solidFill>
              </a:rPr>
              <a:t>English 🡪 German 🡪 English</a:t>
            </a:r>
            <a:br>
              <a:rPr lang="en-GB" sz="800" b="1">
                <a:solidFill>
                  <a:schemeClr val="lt1"/>
                </a:solidFill>
              </a:rPr>
            </a:br>
            <a:endParaRPr sz="800">
              <a:solidFill>
                <a:schemeClr val="lt1"/>
              </a:solidFill>
            </a:endParaRPr>
          </a:p>
        </p:txBody>
      </p:sp>
      <p:sp>
        <p:nvSpPr>
          <p:cNvPr id="143" name="Google Shape;143;p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55372" y="164757"/>
            <a:ext cx="397952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339899" y="101410"/>
            <a:ext cx="11512202" cy="803714"/>
          </a:xfrm>
          <a:prstGeom prst="rect">
            <a:avLst/>
          </a:prstGeom>
          <a:solidFill>
            <a:srgbClr val="DAA52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</a:pPr>
            <a:r>
              <a:rPr lang="en-GB"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Many German nouns end in -</a:t>
            </a:r>
            <a:r>
              <a:rPr lang="en-GB" sz="28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heit, </a:t>
            </a:r>
            <a:br>
              <a:rPr lang="en-GB" sz="28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often meaning -</a:t>
            </a:r>
            <a:r>
              <a:rPr lang="en-GB" sz="28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ity </a:t>
            </a:r>
            <a:r>
              <a:rPr lang="en-GB"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 -</a:t>
            </a:r>
            <a:r>
              <a:rPr lang="en-GB" sz="28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ness</a:t>
            </a:r>
            <a:r>
              <a:rPr lang="en-GB"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English.</a:t>
            </a:r>
            <a:endParaRPr/>
          </a:p>
        </p:txBody>
      </p:sp>
      <p:sp>
        <p:nvSpPr>
          <p:cNvPr id="169" name="Google Shape;169;p3"/>
          <p:cNvSpPr txBox="1"/>
          <p:nvPr/>
        </p:nvSpPr>
        <p:spPr>
          <a:xfrm>
            <a:off x="366580" y="184581"/>
            <a:ext cx="374508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entury Gothic"/>
              <a:buNone/>
            </a:pPr>
            <a:r>
              <a:rPr lang="en-GB" sz="36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Auftakt</a:t>
            </a:r>
            <a:endParaRPr sz="36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8" name="Google Shape;168;p3"/>
          <p:cNvSpPr txBox="1"/>
          <p:nvPr/>
        </p:nvSpPr>
        <p:spPr>
          <a:xfrm>
            <a:off x="9490505" y="144515"/>
            <a:ext cx="242235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200"/>
              <a:buFont typeface="Century Gothic"/>
              <a:buNone/>
            </a:pPr>
            <a:r>
              <a:rPr lang="en-GB" sz="22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Word patterns &amp; word families</a:t>
            </a:r>
            <a:endParaRPr/>
          </a:p>
        </p:txBody>
      </p:sp>
      <p:sp>
        <p:nvSpPr>
          <p:cNvPr id="147" name="Google Shape;147;p3"/>
          <p:cNvSpPr txBox="1"/>
          <p:nvPr/>
        </p:nvSpPr>
        <p:spPr>
          <a:xfrm>
            <a:off x="290589" y="1060458"/>
            <a:ext cx="48910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Wie heißen die Wörter auf Englisch?</a:t>
            </a:r>
            <a:endParaRPr sz="2000" b="0" i="1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7" name="Google Shape;167;p3" descr="S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842" y="4828129"/>
            <a:ext cx="731881" cy="746394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3"/>
          <p:cNvSpPr/>
          <p:nvPr/>
        </p:nvSpPr>
        <p:spPr>
          <a:xfrm>
            <a:off x="243351" y="5456876"/>
            <a:ext cx="3991548" cy="730649"/>
          </a:xfrm>
          <a:prstGeom prst="wedgeRoundRectCallout">
            <a:avLst>
              <a:gd name="adj1" fmla="val -47086"/>
              <a:gd name="adj2" fmla="val -14205"/>
              <a:gd name="adj3" fmla="val 16667"/>
            </a:avLst>
          </a:prstGeom>
          <a:solidFill>
            <a:srgbClr val="115076"/>
          </a:solidFill>
          <a:ln w="12700" cap="flat" cmpd="sng">
            <a:solidFill>
              <a:srgbClr val="DAA52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words you know to help you translate the nouns.</a:t>
            </a:r>
            <a:endParaRPr sz="2000" b="0" i="1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3"/>
          <p:cNvSpPr/>
          <p:nvPr/>
        </p:nvSpPr>
        <p:spPr>
          <a:xfrm>
            <a:off x="5124449" y="992427"/>
            <a:ext cx="2183028" cy="70788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Ein</a:t>
            </a:r>
            <a:r>
              <a:rPr lang="en-GB" sz="2800" b="1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</a:t>
            </a:r>
            <a:endParaRPr/>
          </a:p>
        </p:txBody>
      </p:sp>
      <p:sp>
        <p:nvSpPr>
          <p:cNvPr id="157" name="Google Shape;157;p3"/>
          <p:cNvSpPr/>
          <p:nvPr/>
        </p:nvSpPr>
        <p:spPr>
          <a:xfrm>
            <a:off x="7010399" y="1212739"/>
            <a:ext cx="1002387" cy="55509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unity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4" name="Google Shape;144;p3"/>
          <p:cNvSpPr/>
          <p:nvPr/>
        </p:nvSpPr>
        <p:spPr>
          <a:xfrm>
            <a:off x="2762250" y="1916997"/>
            <a:ext cx="2183028" cy="70788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Krank</a:t>
            </a:r>
            <a:r>
              <a:rPr lang="en-GB" sz="2800" b="1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</a:t>
            </a:r>
            <a:endParaRPr sz="2800" b="1" i="1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8" name="Google Shape;158;p3"/>
          <p:cNvSpPr/>
          <p:nvPr/>
        </p:nvSpPr>
        <p:spPr>
          <a:xfrm>
            <a:off x="4756606" y="2319051"/>
            <a:ext cx="1180417" cy="55509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illness</a:t>
            </a:r>
            <a:endParaRPr/>
          </a:p>
        </p:txBody>
      </p:sp>
      <p:sp>
        <p:nvSpPr>
          <p:cNvPr id="150" name="Google Shape;150;p3"/>
          <p:cNvSpPr/>
          <p:nvPr/>
        </p:nvSpPr>
        <p:spPr>
          <a:xfrm>
            <a:off x="7307477" y="1916997"/>
            <a:ext cx="2183028" cy="70788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Sicher</a:t>
            </a:r>
            <a:r>
              <a:rPr lang="en-GB" sz="2800" b="1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</a:t>
            </a:r>
            <a:endParaRPr sz="2800" b="1" i="1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9" name="Google Shape;159;p3"/>
          <p:cNvSpPr/>
          <p:nvPr/>
        </p:nvSpPr>
        <p:spPr>
          <a:xfrm>
            <a:off x="9335183" y="2270943"/>
            <a:ext cx="2516918" cy="55509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safety/security</a:t>
            </a:r>
            <a:endParaRPr/>
          </a:p>
        </p:txBody>
      </p:sp>
      <p:cxnSp>
        <p:nvCxnSpPr>
          <p:cNvPr id="146" name="Google Shape;146;p3" descr="Arrow"/>
          <p:cNvCxnSpPr/>
          <p:nvPr/>
        </p:nvCxnSpPr>
        <p:spPr>
          <a:xfrm flipH="1">
            <a:off x="9136274" y="1434994"/>
            <a:ext cx="400055" cy="460771"/>
          </a:xfrm>
          <a:prstGeom prst="straightConnector1">
            <a:avLst/>
          </a:prstGeom>
          <a:noFill/>
          <a:ln w="38100" cap="flat" cmpd="sng">
            <a:solidFill>
              <a:srgbClr val="11507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8" name="Google Shape;148;p3"/>
          <p:cNvSpPr txBox="1"/>
          <p:nvPr/>
        </p:nvSpPr>
        <p:spPr>
          <a:xfrm>
            <a:off x="9536329" y="1044373"/>
            <a:ext cx="2562407" cy="923330"/>
          </a:xfrm>
          <a:prstGeom prst="rect">
            <a:avLst/>
          </a:prstGeom>
          <a:solidFill>
            <a:srgbClr val="FBF0D5"/>
          </a:solidFill>
          <a:ln w="38100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German nouns ending in -</a:t>
            </a:r>
            <a:r>
              <a:rPr lang="en-GB" sz="1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 </a:t>
            </a: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feminine.</a:t>
            </a:r>
            <a:endParaRPr/>
          </a:p>
        </p:txBody>
      </p:sp>
      <p:sp>
        <p:nvSpPr>
          <p:cNvPr id="151" name="Google Shape;151;p3"/>
          <p:cNvSpPr/>
          <p:nvPr/>
        </p:nvSpPr>
        <p:spPr>
          <a:xfrm>
            <a:off x="1804086" y="3152340"/>
            <a:ext cx="2183028" cy="70788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Mehr</a:t>
            </a:r>
            <a:r>
              <a:rPr lang="en-GB" sz="2800" b="1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</a:t>
            </a:r>
            <a:endParaRPr sz="2800" b="1" i="1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3"/>
          <p:cNvSpPr/>
          <p:nvPr/>
        </p:nvSpPr>
        <p:spPr>
          <a:xfrm>
            <a:off x="3276600" y="3692026"/>
            <a:ext cx="1440077" cy="55509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majority</a:t>
            </a:r>
            <a:endParaRPr/>
          </a:p>
        </p:txBody>
      </p:sp>
      <p:sp>
        <p:nvSpPr>
          <p:cNvPr id="154" name="Google Shape;154;p3"/>
          <p:cNvSpPr/>
          <p:nvPr/>
        </p:nvSpPr>
        <p:spPr>
          <a:xfrm>
            <a:off x="4933951" y="3140020"/>
            <a:ext cx="2998573" cy="70788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Vergangen</a:t>
            </a:r>
            <a:r>
              <a:rPr lang="en-GB" sz="2800" b="1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</a:t>
            </a:r>
            <a:endParaRPr sz="2800" b="1" i="1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7206593" y="3693348"/>
            <a:ext cx="1053872" cy="55509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past</a:t>
            </a:r>
            <a:endParaRPr/>
          </a:p>
        </p:txBody>
      </p:sp>
      <p:sp>
        <p:nvSpPr>
          <p:cNvPr id="153" name="Google Shape;153;p3"/>
          <p:cNvSpPr/>
          <p:nvPr/>
        </p:nvSpPr>
        <p:spPr>
          <a:xfrm>
            <a:off x="8858253" y="3138507"/>
            <a:ext cx="2183028" cy="70788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Wahr</a:t>
            </a:r>
            <a:r>
              <a:rPr lang="en-GB" sz="2800" b="1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</a:t>
            </a:r>
            <a:endParaRPr sz="2800" b="1" i="1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2" name="Google Shape;162;p3"/>
          <p:cNvSpPr/>
          <p:nvPr/>
        </p:nvSpPr>
        <p:spPr>
          <a:xfrm>
            <a:off x="10750381" y="3603771"/>
            <a:ext cx="1053872" cy="55509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truth</a:t>
            </a:r>
            <a:endParaRPr/>
          </a:p>
        </p:txBody>
      </p:sp>
      <p:sp>
        <p:nvSpPr>
          <p:cNvPr id="152" name="Google Shape;152;p3"/>
          <p:cNvSpPr/>
          <p:nvPr/>
        </p:nvSpPr>
        <p:spPr>
          <a:xfrm>
            <a:off x="2750923" y="4346325"/>
            <a:ext cx="2183028" cy="70788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Frei</a:t>
            </a:r>
            <a:r>
              <a:rPr lang="en-GB" sz="2800" b="1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</a:t>
            </a:r>
            <a:endParaRPr sz="2800" b="1" i="1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3" name="Google Shape;163;p3"/>
          <p:cNvSpPr/>
          <p:nvPr/>
        </p:nvSpPr>
        <p:spPr>
          <a:xfrm>
            <a:off x="4404411" y="4842339"/>
            <a:ext cx="1532612" cy="55509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freedom</a:t>
            </a:r>
            <a:endParaRPr/>
          </a:p>
        </p:txBody>
      </p:sp>
      <p:sp>
        <p:nvSpPr>
          <p:cNvPr id="155" name="Google Shape;155;p3"/>
          <p:cNvSpPr/>
          <p:nvPr/>
        </p:nvSpPr>
        <p:spPr>
          <a:xfrm>
            <a:off x="7307478" y="4320631"/>
            <a:ext cx="2362200" cy="70788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Gesund</a:t>
            </a:r>
            <a:r>
              <a:rPr lang="en-GB" sz="2800" b="1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</a:t>
            </a:r>
            <a:endParaRPr/>
          </a:p>
        </p:txBody>
      </p:sp>
      <p:sp>
        <p:nvSpPr>
          <p:cNvPr id="165" name="Google Shape;165;p3"/>
          <p:cNvSpPr/>
          <p:nvPr/>
        </p:nvSpPr>
        <p:spPr>
          <a:xfrm>
            <a:off x="9471711" y="4776664"/>
            <a:ext cx="1291540" cy="55509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health</a:t>
            </a:r>
            <a:endParaRPr/>
          </a:p>
        </p:txBody>
      </p:sp>
      <p:sp>
        <p:nvSpPr>
          <p:cNvPr id="156" name="Google Shape;156;p3"/>
          <p:cNvSpPr/>
          <p:nvPr/>
        </p:nvSpPr>
        <p:spPr>
          <a:xfrm>
            <a:off x="5124449" y="5524531"/>
            <a:ext cx="2183028" cy="70788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Kind</a:t>
            </a:r>
            <a:r>
              <a:rPr lang="en-GB" sz="2800" b="1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heit</a:t>
            </a:r>
            <a:endParaRPr sz="2800" b="1" i="1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7166531" y="5730873"/>
            <a:ext cx="1767919" cy="55509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childhood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2048719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4"/>
          <p:cNvSpPr txBox="1"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Auftakt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177" name="Google Shape;177;p4"/>
          <p:cNvSpPr/>
          <p:nvPr/>
        </p:nvSpPr>
        <p:spPr>
          <a:xfrm>
            <a:off x="9549114" y="247046"/>
            <a:ext cx="2409778" cy="400919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</a:pPr>
            <a:r>
              <a:rPr lang="en-GB" sz="20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lesen / schreiben</a:t>
            </a:r>
            <a:endParaRPr sz="20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4"/>
          <p:cNvSpPr txBox="1"/>
          <p:nvPr/>
        </p:nvSpPr>
        <p:spPr>
          <a:xfrm>
            <a:off x="2048719" y="296896"/>
            <a:ext cx="777019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Wie viele Dingwörter kannst du zusammenstellen? </a:t>
            </a:r>
            <a:endParaRPr/>
          </a:p>
        </p:txBody>
      </p:sp>
      <p:sp>
        <p:nvSpPr>
          <p:cNvPr id="181" name="Google Shape;181;p4"/>
          <p:cNvSpPr txBox="1"/>
          <p:nvPr/>
        </p:nvSpPr>
        <p:spPr>
          <a:xfrm>
            <a:off x="2048719" y="710755"/>
            <a:ext cx="777019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Schreibe auch den Artikel zu jedem neuen Wort.</a:t>
            </a:r>
            <a:endParaRPr/>
          </a:p>
        </p:txBody>
      </p:sp>
      <p:graphicFrame>
        <p:nvGraphicFramePr>
          <p:cNvPr id="179" name="Google Shape;179;p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7148184"/>
              </p:ext>
            </p:extLst>
          </p:nvPr>
        </p:nvGraphicFramePr>
        <p:xfrm>
          <a:off x="366460" y="1235211"/>
          <a:ext cx="11459075" cy="3318525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1145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8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0" name="Google Shape;180;p4"/>
          <p:cNvSpPr txBox="1"/>
          <p:nvPr/>
        </p:nvSpPr>
        <p:spPr>
          <a:xfrm rot="-540007">
            <a:off x="1051871" y="1687850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Ferien</a:t>
            </a:r>
            <a:endParaRPr sz="2800" b="1" i="0" u="none" strike="noStrike" cap="none">
              <a:solidFill>
                <a:srgbClr val="F3FA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Google Shape;182;p4"/>
          <p:cNvSpPr txBox="1"/>
          <p:nvPr/>
        </p:nvSpPr>
        <p:spPr>
          <a:xfrm rot="-215842">
            <a:off x="3300842" y="1632445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Kind</a:t>
            </a:r>
            <a:endParaRPr/>
          </a:p>
        </p:txBody>
      </p:sp>
      <p:sp>
        <p:nvSpPr>
          <p:cNvPr id="183" name="Google Shape;183;p4"/>
          <p:cNvSpPr txBox="1"/>
          <p:nvPr/>
        </p:nvSpPr>
        <p:spPr>
          <a:xfrm rot="375351">
            <a:off x="5339026" y="1656358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Bruder</a:t>
            </a:r>
            <a:endParaRPr sz="2800" b="1" i="0" u="none" strike="noStrike" cap="none">
              <a:solidFill>
                <a:srgbClr val="F3FA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4"/>
          <p:cNvSpPr txBox="1"/>
          <p:nvPr/>
        </p:nvSpPr>
        <p:spPr>
          <a:xfrm rot="-540007">
            <a:off x="7717023" y="1649021"/>
            <a:ext cx="1799640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Sommer</a:t>
            </a:r>
            <a:endParaRPr/>
          </a:p>
        </p:txBody>
      </p:sp>
      <p:sp>
        <p:nvSpPr>
          <p:cNvPr id="185" name="Google Shape;185;p4"/>
          <p:cNvSpPr txBox="1"/>
          <p:nvPr/>
        </p:nvSpPr>
        <p:spPr>
          <a:xfrm rot="-215842">
            <a:off x="9968473" y="1625115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Schule</a:t>
            </a:r>
            <a:endParaRPr/>
          </a:p>
        </p:txBody>
      </p:sp>
      <p:sp>
        <p:nvSpPr>
          <p:cNvPr id="187" name="Google Shape;187;p4"/>
          <p:cNvSpPr txBox="1"/>
          <p:nvPr/>
        </p:nvSpPr>
        <p:spPr>
          <a:xfrm rot="-215842">
            <a:off x="1008437" y="2676438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Wasser</a:t>
            </a:r>
            <a:endParaRPr/>
          </a:p>
        </p:txBody>
      </p:sp>
      <p:sp>
        <p:nvSpPr>
          <p:cNvPr id="188" name="Google Shape;188;p4"/>
          <p:cNvSpPr txBox="1"/>
          <p:nvPr/>
        </p:nvSpPr>
        <p:spPr>
          <a:xfrm rot="375351">
            <a:off x="3046621" y="2700351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Zeit</a:t>
            </a:r>
            <a:endParaRPr/>
          </a:p>
        </p:txBody>
      </p:sp>
      <p:sp>
        <p:nvSpPr>
          <p:cNvPr id="189" name="Google Shape;189;p4"/>
          <p:cNvSpPr txBox="1"/>
          <p:nvPr/>
        </p:nvSpPr>
        <p:spPr>
          <a:xfrm rot="-540007">
            <a:off x="5427097" y="2724513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Urlaub</a:t>
            </a:r>
            <a:endParaRPr sz="2800" b="1" i="0" u="none" strike="noStrike" cap="none">
              <a:solidFill>
                <a:srgbClr val="F3FA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0" name="Google Shape;190;p4"/>
          <p:cNvSpPr txBox="1"/>
          <p:nvPr/>
        </p:nvSpPr>
        <p:spPr>
          <a:xfrm rot="-215842">
            <a:off x="7676068" y="2669108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Reise</a:t>
            </a:r>
            <a:endParaRPr sz="2800" b="1" i="0" u="none" strike="noStrike" cap="none">
              <a:solidFill>
                <a:srgbClr val="F3FA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4"/>
          <p:cNvSpPr txBox="1"/>
          <p:nvPr/>
        </p:nvSpPr>
        <p:spPr>
          <a:xfrm rot="375351">
            <a:off x="9975181" y="2714259"/>
            <a:ext cx="1794290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Flasche</a:t>
            </a:r>
            <a:endParaRPr sz="2800" b="1" i="0" u="none" strike="noStrike" cap="none">
              <a:solidFill>
                <a:srgbClr val="F3FA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1" name="Google Shape;191;p4"/>
          <p:cNvSpPr txBox="1"/>
          <p:nvPr/>
        </p:nvSpPr>
        <p:spPr>
          <a:xfrm rot="-540007">
            <a:off x="876831" y="3780921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Kurs</a:t>
            </a:r>
            <a:endParaRPr sz="2800" b="1" i="0" u="none" strike="noStrike" cap="none">
              <a:solidFill>
                <a:srgbClr val="F3FA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2" name="Google Shape;192;p4"/>
          <p:cNvSpPr txBox="1"/>
          <p:nvPr/>
        </p:nvSpPr>
        <p:spPr>
          <a:xfrm rot="-215842">
            <a:off x="2976761" y="3774954"/>
            <a:ext cx="2000710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Schwester</a:t>
            </a:r>
            <a:endParaRPr sz="2800" b="1" i="0" u="none" strike="noStrike" cap="none">
              <a:solidFill>
                <a:srgbClr val="F3FA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3" name="Google Shape;193;p4"/>
          <p:cNvSpPr txBox="1"/>
          <p:nvPr/>
        </p:nvSpPr>
        <p:spPr>
          <a:xfrm rot="375351">
            <a:off x="5755901" y="3743846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halb</a:t>
            </a:r>
            <a:endParaRPr sz="2800" b="1" i="0" u="none" strike="noStrike" cap="none">
              <a:solidFill>
                <a:srgbClr val="F3FA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4" name="Google Shape;194;p4"/>
          <p:cNvSpPr txBox="1"/>
          <p:nvPr/>
        </p:nvSpPr>
        <p:spPr>
          <a:xfrm rot="-540007">
            <a:off x="8083062" y="3728408"/>
            <a:ext cx="1396934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Winter</a:t>
            </a:r>
            <a:endParaRPr/>
          </a:p>
        </p:txBody>
      </p:sp>
      <p:sp>
        <p:nvSpPr>
          <p:cNvPr id="195" name="Google Shape;195;p4"/>
          <p:cNvSpPr txBox="1"/>
          <p:nvPr/>
        </p:nvSpPr>
        <p:spPr>
          <a:xfrm rot="375351">
            <a:off x="10192729" y="3705277"/>
            <a:ext cx="1452740" cy="523220"/>
          </a:xfrm>
          <a:prstGeom prst="rect">
            <a:avLst/>
          </a:prstGeom>
          <a:solidFill>
            <a:srgbClr val="11507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AFF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F3FA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Haus</a:t>
            </a:r>
            <a:endParaRPr/>
          </a:p>
        </p:txBody>
      </p:sp>
      <p:graphicFrame>
        <p:nvGraphicFramePr>
          <p:cNvPr id="196" name="Google Shape;196;p4"/>
          <p:cNvGraphicFramePr/>
          <p:nvPr/>
        </p:nvGraphicFramePr>
        <p:xfrm>
          <a:off x="366460" y="4686261"/>
          <a:ext cx="11459100" cy="158500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286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4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1F3864"/>
                          </a:solidFill>
                        </a:rPr>
                        <a:t>der/ein</a:t>
                      </a:r>
                      <a:endParaRPr sz="2000" b="1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1F3864"/>
                          </a:solidFill>
                        </a:rPr>
                        <a:t>die/eine</a:t>
                      </a:r>
                      <a:endParaRPr sz="2000" b="1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1F3864"/>
                          </a:solidFill>
                        </a:rPr>
                        <a:t>das/ein</a:t>
                      </a:r>
                      <a:endParaRPr sz="2000" b="1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1F3864"/>
                          </a:solidFill>
                        </a:rPr>
                        <a:t>die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Halbbruder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Sommerschule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Sommerkind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Sommerferien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Sommerurlaub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Sommerzeit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Sommerhaus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Winterferien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Schulkurs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Wasserflasche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Schulkind</a:t>
                      </a: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7" name="Google Shape;197;p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7829" y="5159829"/>
            <a:ext cx="11081822" cy="98741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2048719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5"/>
          <p:cNvSpPr txBox="1"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Auftakt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05" name="Google Shape;205;p5"/>
          <p:cNvSpPr/>
          <p:nvPr/>
        </p:nvSpPr>
        <p:spPr>
          <a:xfrm>
            <a:off x="9549114" y="247046"/>
            <a:ext cx="2409778" cy="400919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</a:pPr>
            <a:r>
              <a:rPr lang="en-GB" sz="20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lesen / schreiben</a:t>
            </a:r>
            <a:endParaRPr sz="20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5"/>
          <p:cNvSpPr txBox="1"/>
          <p:nvPr/>
        </p:nvSpPr>
        <p:spPr>
          <a:xfrm>
            <a:off x="2048719" y="210231"/>
            <a:ext cx="712489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Schreibe alternative Sätze.  </a:t>
            </a:r>
            <a:b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Beginne, wo du willst.</a:t>
            </a:r>
            <a:endParaRPr/>
          </a:p>
        </p:txBody>
      </p:sp>
      <p:graphicFrame>
        <p:nvGraphicFramePr>
          <p:cNvPr id="207" name="Google Shape;207;p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5506837"/>
              </p:ext>
            </p:extLst>
          </p:nvPr>
        </p:nvGraphicFramePr>
        <p:xfrm>
          <a:off x="370247" y="1260393"/>
          <a:ext cx="11459100" cy="498335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572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8" name="Google Shape;208;p5"/>
          <p:cNvSpPr txBox="1"/>
          <p:nvPr/>
        </p:nvSpPr>
        <p:spPr>
          <a:xfrm>
            <a:off x="370248" y="1247801"/>
            <a:ext cx="57257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/>
          </a:p>
        </p:txBody>
      </p:sp>
      <p:sp>
        <p:nvSpPr>
          <p:cNvPr id="215" name="Google Shape;215;p5"/>
          <p:cNvSpPr txBox="1"/>
          <p:nvPr/>
        </p:nvSpPr>
        <p:spPr>
          <a:xfrm>
            <a:off x="460114" y="1867549"/>
            <a:ext cx="551529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Ich bin letztes Jahr mit </a:t>
            </a:r>
            <a:r>
              <a:rPr lang="en-GB" sz="2400" b="0" i="1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meiner Familie</a:t>
            </a:r>
            <a:r>
              <a:rPr lang="en-GB" sz="2400" b="0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400" b="0" i="1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den Urlaub </a:t>
            </a: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nach </a:t>
            </a:r>
            <a:r>
              <a:rPr lang="en-GB" sz="2400" b="0" i="1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Spanien</a:t>
            </a:r>
            <a:r>
              <a:rPr lang="en-GB" sz="2400" b="0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gefahren.</a:t>
            </a:r>
            <a:endParaRPr/>
          </a:p>
        </p:txBody>
      </p:sp>
      <p:sp>
        <p:nvSpPr>
          <p:cNvPr id="209" name="Google Shape;209;p5"/>
          <p:cNvSpPr txBox="1"/>
          <p:nvPr/>
        </p:nvSpPr>
        <p:spPr>
          <a:xfrm>
            <a:off x="6132767" y="1267680"/>
            <a:ext cx="53764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/>
          </a:p>
        </p:txBody>
      </p:sp>
      <p:sp>
        <p:nvSpPr>
          <p:cNvPr id="214" name="Google Shape;214;p5"/>
          <p:cNvSpPr txBox="1"/>
          <p:nvPr/>
        </p:nvSpPr>
        <p:spPr>
          <a:xfrm>
            <a:off x="6368671" y="2079825"/>
            <a:ext cx="551529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Ich bin jeden Tag </a:t>
            </a:r>
            <a:r>
              <a:rPr lang="en-GB" sz="2400" b="0" i="1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 den Strand </a:t>
            </a: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gegangen.</a:t>
            </a:r>
            <a:endParaRPr/>
          </a:p>
        </p:txBody>
      </p:sp>
      <p:sp>
        <p:nvSpPr>
          <p:cNvPr id="210" name="Google Shape;210;p5"/>
          <p:cNvSpPr txBox="1"/>
          <p:nvPr/>
        </p:nvSpPr>
        <p:spPr>
          <a:xfrm>
            <a:off x="349314" y="3777625"/>
            <a:ext cx="574668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/>
          </a:p>
        </p:txBody>
      </p:sp>
      <p:sp>
        <p:nvSpPr>
          <p:cNvPr id="212" name="Google Shape;212;p5"/>
          <p:cNvSpPr txBox="1"/>
          <p:nvPr/>
        </p:nvSpPr>
        <p:spPr>
          <a:xfrm>
            <a:off x="460114" y="4360564"/>
            <a:ext cx="551529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Normalerweise verbringe ich in der Woche </a:t>
            </a:r>
            <a:r>
              <a:rPr lang="en-GB" sz="2400" b="0" i="1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nicht viel Zeit </a:t>
            </a: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mit </a:t>
            </a:r>
            <a:r>
              <a:rPr lang="en-GB" sz="2400" b="0" i="1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meinen Eltern</a:t>
            </a: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</p:txBody>
      </p:sp>
      <p:sp>
        <p:nvSpPr>
          <p:cNvPr id="211" name="Google Shape;211;p5"/>
          <p:cNvSpPr txBox="1"/>
          <p:nvPr/>
        </p:nvSpPr>
        <p:spPr>
          <a:xfrm>
            <a:off x="6095999" y="3731601"/>
            <a:ext cx="53764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/>
          </a:p>
        </p:txBody>
      </p:sp>
      <p:sp>
        <p:nvSpPr>
          <p:cNvPr id="213" name="Google Shape;213;p5"/>
          <p:cNvSpPr txBox="1"/>
          <p:nvPr/>
        </p:nvSpPr>
        <p:spPr>
          <a:xfrm>
            <a:off x="6306458" y="4543746"/>
            <a:ext cx="525584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Ich </a:t>
            </a:r>
            <a:r>
              <a:rPr lang="en-GB" sz="2400" b="0" i="1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meine</a:t>
            </a: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ich habe diese Woche sehr viel </a:t>
            </a:r>
            <a:r>
              <a:rPr lang="en-GB" sz="2400" b="0" i="1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Deutsch</a:t>
            </a: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gelernt.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2048719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6"/>
          <p:cNvSpPr txBox="1"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Auftakt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23" name="Google Shape;223;p6"/>
          <p:cNvSpPr/>
          <p:nvPr/>
        </p:nvSpPr>
        <p:spPr>
          <a:xfrm>
            <a:off x="9549114" y="247046"/>
            <a:ext cx="2409778" cy="400919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</a:pPr>
            <a:r>
              <a:rPr lang="en-GB" sz="20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lesen / schreiben</a:t>
            </a:r>
            <a:endParaRPr sz="20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4" name="Google Shape;224;p6"/>
          <p:cNvSpPr txBox="1"/>
          <p:nvPr/>
        </p:nvSpPr>
        <p:spPr>
          <a:xfrm>
            <a:off x="2579557" y="460330"/>
            <a:ext cx="712489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Century Gothic"/>
              <a:buNone/>
            </a:pPr>
            <a:r>
              <a:rPr lang="en-GB" sz="36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Zeitplan</a:t>
            </a:r>
            <a:endParaRPr sz="3600" b="1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9" name="Google Shape;239;p6"/>
          <p:cNvSpPr/>
          <p:nvPr/>
        </p:nvSpPr>
        <p:spPr>
          <a:xfrm>
            <a:off x="459527" y="1281765"/>
            <a:ext cx="5182509" cy="33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Ordne diese Ausdrücke richtig an! </a:t>
            </a:r>
            <a:endParaRPr/>
          </a:p>
        </p:txBody>
      </p:sp>
      <p:sp>
        <p:nvSpPr>
          <p:cNvPr id="225" name="Google Shape;225;p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5120" y="1736228"/>
            <a:ext cx="11633772" cy="3994012"/>
          </a:xfrm>
          <a:prstGeom prst="rect">
            <a:avLst/>
          </a:prstGeom>
          <a:solidFill>
            <a:srgbClr val="FFF4E7"/>
          </a:solidFill>
          <a:ln w="38100" cap="flat" cmpd="sng">
            <a:solidFill>
              <a:srgbClr val="1150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26" name="Google Shape;226;p6" descr="Timeline"/>
          <p:cNvCxnSpPr/>
          <p:nvPr/>
        </p:nvCxnSpPr>
        <p:spPr>
          <a:xfrm>
            <a:off x="528320" y="3677920"/>
            <a:ext cx="11074400" cy="20320"/>
          </a:xfrm>
          <a:prstGeom prst="straightConnector1">
            <a:avLst/>
          </a:prstGeom>
          <a:noFill/>
          <a:ln w="76200" cap="flat" cmpd="sng">
            <a:solidFill>
              <a:srgbClr val="115076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227" name="Google Shape;227;p6"/>
          <p:cNvSpPr txBox="1"/>
          <p:nvPr/>
        </p:nvSpPr>
        <p:spPr>
          <a:xfrm>
            <a:off x="325120" y="2272574"/>
            <a:ext cx="25603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Vergangenheit</a:t>
            </a:r>
            <a:endParaRPr sz="2400" b="1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8" name="Google Shape;228;p6"/>
          <p:cNvSpPr txBox="1"/>
          <p:nvPr/>
        </p:nvSpPr>
        <p:spPr>
          <a:xfrm>
            <a:off x="4800886" y="2245409"/>
            <a:ext cx="25603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Gegenwart</a:t>
            </a:r>
            <a:endParaRPr sz="3200" b="1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9" name="Google Shape;229;p6"/>
          <p:cNvSpPr txBox="1"/>
          <p:nvPr/>
        </p:nvSpPr>
        <p:spPr>
          <a:xfrm>
            <a:off x="9317292" y="2173821"/>
            <a:ext cx="25603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Zukunft</a:t>
            </a:r>
            <a:endParaRPr sz="2400" b="1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6"/>
          <p:cNvSpPr txBox="1"/>
          <p:nvPr/>
        </p:nvSpPr>
        <p:spPr>
          <a:xfrm>
            <a:off x="863600" y="3877251"/>
            <a:ext cx="148336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heute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7" name="Google Shape;237;p6"/>
          <p:cNvSpPr txBox="1"/>
          <p:nvPr/>
        </p:nvSpPr>
        <p:spPr>
          <a:xfrm>
            <a:off x="3367700" y="3854978"/>
            <a:ext cx="148336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zwei Jahren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Google Shape;235;p6"/>
          <p:cNvSpPr txBox="1"/>
          <p:nvPr/>
        </p:nvSpPr>
        <p:spPr>
          <a:xfrm>
            <a:off x="5743969" y="3643433"/>
            <a:ext cx="148336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vor einem Jahr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6"/>
          <p:cNvSpPr txBox="1"/>
          <p:nvPr/>
        </p:nvSpPr>
        <p:spPr>
          <a:xfrm>
            <a:off x="7591863" y="3975906"/>
            <a:ext cx="148336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gestern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6" name="Google Shape;236;p6"/>
          <p:cNvSpPr txBox="1"/>
          <p:nvPr/>
        </p:nvSpPr>
        <p:spPr>
          <a:xfrm>
            <a:off x="1590343" y="4649736"/>
            <a:ext cx="203736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sechs Monaten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6"/>
          <p:cNvSpPr txBox="1"/>
          <p:nvPr/>
        </p:nvSpPr>
        <p:spPr>
          <a:xfrm>
            <a:off x="4564809" y="4751558"/>
            <a:ext cx="148336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vor zwei Wochen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6"/>
          <p:cNvSpPr txBox="1"/>
          <p:nvPr/>
        </p:nvSpPr>
        <p:spPr>
          <a:xfrm>
            <a:off x="6850183" y="4740674"/>
            <a:ext cx="148336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drei Tagen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4" name="Google Shape;234;p6"/>
          <p:cNvSpPr txBox="1"/>
          <p:nvPr/>
        </p:nvSpPr>
        <p:spPr>
          <a:xfrm>
            <a:off x="8807434" y="4409643"/>
            <a:ext cx="148336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vor einem Monat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6"/>
          <p:cNvSpPr txBox="1"/>
          <p:nvPr/>
        </p:nvSpPr>
        <p:spPr>
          <a:xfrm>
            <a:off x="10180307" y="4068844"/>
            <a:ext cx="148336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fünf Minuten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2048719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7"/>
          <p:cNvSpPr txBox="1"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Auftakt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48" name="Google Shape;248;p7"/>
          <p:cNvSpPr/>
          <p:nvPr/>
        </p:nvSpPr>
        <p:spPr>
          <a:xfrm>
            <a:off x="9549114" y="247046"/>
            <a:ext cx="2409778" cy="400919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</a:pPr>
            <a:r>
              <a:rPr lang="en-GB" sz="20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lesen / schreiben</a:t>
            </a:r>
            <a:endParaRPr sz="20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5" name="Google Shape;245;p7"/>
          <p:cNvSpPr txBox="1"/>
          <p:nvPr/>
        </p:nvSpPr>
        <p:spPr>
          <a:xfrm>
            <a:off x="2731957" y="612730"/>
            <a:ext cx="712489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Century Gothic"/>
              <a:buNone/>
            </a:pPr>
            <a:r>
              <a:rPr lang="en-GB" sz="36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Zeitplan</a:t>
            </a:r>
            <a:endParaRPr sz="3600" b="1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9" name="Google Shape;249;p7"/>
          <p:cNvSpPr txBox="1"/>
          <p:nvPr/>
        </p:nvSpPr>
        <p:spPr>
          <a:xfrm>
            <a:off x="310644" y="1230142"/>
            <a:ext cx="71248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2800"/>
              <a:buFont typeface="Century Gothic"/>
              <a:buNone/>
            </a:pPr>
            <a:r>
              <a:rPr lang="en-GB" sz="2800" b="1" i="0" u="none" strike="noStrike" cap="none">
                <a:solidFill>
                  <a:srgbClr val="BF9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Antwort:</a:t>
            </a:r>
            <a:endParaRPr sz="2800" b="1" i="0" u="none" strike="noStrike" cap="none">
              <a:solidFill>
                <a:srgbClr val="BF9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0" name="Google Shape;250;p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5120" y="1736228"/>
            <a:ext cx="11633772" cy="3994012"/>
          </a:xfrm>
          <a:prstGeom prst="rect">
            <a:avLst/>
          </a:prstGeom>
          <a:solidFill>
            <a:srgbClr val="FFF4E7"/>
          </a:solidFill>
          <a:ln w="38100" cap="flat" cmpd="sng">
            <a:solidFill>
              <a:srgbClr val="1150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51" name="Google Shape;251;p7" descr="Timeline"/>
          <p:cNvCxnSpPr/>
          <p:nvPr/>
        </p:nvCxnSpPr>
        <p:spPr>
          <a:xfrm>
            <a:off x="528320" y="3677920"/>
            <a:ext cx="11074400" cy="20320"/>
          </a:xfrm>
          <a:prstGeom prst="straightConnector1">
            <a:avLst/>
          </a:prstGeom>
          <a:noFill/>
          <a:ln w="76200" cap="flat" cmpd="sng">
            <a:solidFill>
              <a:srgbClr val="115076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252" name="Google Shape;252;p7"/>
          <p:cNvSpPr txBox="1"/>
          <p:nvPr/>
        </p:nvSpPr>
        <p:spPr>
          <a:xfrm>
            <a:off x="325120" y="2272574"/>
            <a:ext cx="25603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Vergangenheit</a:t>
            </a:r>
            <a:endParaRPr sz="2400" b="1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0" name="Google Shape;260;p7"/>
          <p:cNvSpPr txBox="1"/>
          <p:nvPr/>
        </p:nvSpPr>
        <p:spPr>
          <a:xfrm>
            <a:off x="98890" y="3672087"/>
            <a:ext cx="148336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vor einem Jahr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9" name="Google Shape;259;p7"/>
          <p:cNvSpPr txBox="1"/>
          <p:nvPr/>
        </p:nvSpPr>
        <p:spPr>
          <a:xfrm>
            <a:off x="1231672" y="3652409"/>
            <a:ext cx="148336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vor einem Monat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8" name="Google Shape;258;p7"/>
          <p:cNvSpPr txBox="1"/>
          <p:nvPr/>
        </p:nvSpPr>
        <p:spPr>
          <a:xfrm>
            <a:off x="2548836" y="3698240"/>
            <a:ext cx="148336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vor zwei Wochen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7" name="Google Shape;257;p7"/>
          <p:cNvSpPr txBox="1"/>
          <p:nvPr/>
        </p:nvSpPr>
        <p:spPr>
          <a:xfrm>
            <a:off x="3979140" y="3694874"/>
            <a:ext cx="148336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gestern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p7"/>
          <p:cNvSpPr txBox="1"/>
          <p:nvPr/>
        </p:nvSpPr>
        <p:spPr>
          <a:xfrm>
            <a:off x="4800886" y="2245409"/>
            <a:ext cx="25603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Gegenwart</a:t>
            </a:r>
            <a:endParaRPr sz="3200" b="1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5" name="Google Shape;255;p7"/>
          <p:cNvSpPr txBox="1"/>
          <p:nvPr/>
        </p:nvSpPr>
        <p:spPr>
          <a:xfrm>
            <a:off x="5432381" y="3715109"/>
            <a:ext cx="148336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heute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4" name="Google Shape;254;p7"/>
          <p:cNvSpPr txBox="1"/>
          <p:nvPr/>
        </p:nvSpPr>
        <p:spPr>
          <a:xfrm>
            <a:off x="9317292" y="2173821"/>
            <a:ext cx="25603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Zukunft</a:t>
            </a:r>
            <a:endParaRPr sz="2400" b="1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3" name="Google Shape;263;p7"/>
          <p:cNvSpPr txBox="1"/>
          <p:nvPr/>
        </p:nvSpPr>
        <p:spPr>
          <a:xfrm>
            <a:off x="6730095" y="3766971"/>
            <a:ext cx="148336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fünf Minuten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6" name="Google Shape;256;p7"/>
          <p:cNvSpPr txBox="1"/>
          <p:nvPr/>
        </p:nvSpPr>
        <p:spPr>
          <a:xfrm>
            <a:off x="7924327" y="3746180"/>
            <a:ext cx="148336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drei Tagen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1" name="Google Shape;261;p7"/>
          <p:cNvSpPr txBox="1"/>
          <p:nvPr/>
        </p:nvSpPr>
        <p:spPr>
          <a:xfrm>
            <a:off x="8988357" y="3746180"/>
            <a:ext cx="203736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sechs Monaten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2" name="Google Shape;262;p7"/>
          <p:cNvSpPr txBox="1"/>
          <p:nvPr/>
        </p:nvSpPr>
        <p:spPr>
          <a:xfrm>
            <a:off x="10601919" y="3746181"/>
            <a:ext cx="148336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zwei Jahren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2163651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8"/>
          <p:cNvSpPr txBox="1"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Auftakt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71" name="Google Shape;271;p8"/>
          <p:cNvSpPr/>
          <p:nvPr/>
        </p:nvSpPr>
        <p:spPr>
          <a:xfrm>
            <a:off x="8551573" y="247046"/>
            <a:ext cx="3405754" cy="400919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lesen / sprechen / schreiben</a:t>
            </a:r>
            <a:endParaRPr sz="18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2" name="Google Shape;272;p8"/>
          <p:cNvSpPr txBox="1"/>
          <p:nvPr/>
        </p:nvSpPr>
        <p:spPr>
          <a:xfrm>
            <a:off x="2184691" y="208496"/>
            <a:ext cx="556389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Beginne mit Phonetik, Vokabeln oder Grammatik.</a:t>
            </a:r>
            <a:endParaRPr/>
          </a:p>
        </p:txBody>
      </p:sp>
      <p:graphicFrame>
        <p:nvGraphicFramePr>
          <p:cNvPr id="273" name="Google Shape;273;p8"/>
          <p:cNvGraphicFramePr/>
          <p:nvPr/>
        </p:nvGraphicFramePr>
        <p:xfrm>
          <a:off x="138806" y="1222687"/>
          <a:ext cx="11818500" cy="512066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393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>
                          <a:solidFill>
                            <a:srgbClr val="1F3864"/>
                          </a:solidFill>
                        </a:rPr>
                        <a:t>Phonetik</a:t>
                      </a:r>
                      <a:endParaRPr sz="2400" b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>
                          <a:solidFill>
                            <a:srgbClr val="1F3864"/>
                          </a:solidFill>
                        </a:rPr>
                        <a:t>Vokabeln</a:t>
                      </a:r>
                      <a:endParaRPr sz="2400" b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>
                          <a:solidFill>
                            <a:srgbClr val="1F3864"/>
                          </a:solidFill>
                        </a:rPr>
                        <a:t>Grammatik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4" name="Google Shape;274;p8"/>
          <p:cNvGraphicFramePr/>
          <p:nvPr/>
        </p:nvGraphicFramePr>
        <p:xfrm>
          <a:off x="234673" y="1793883"/>
          <a:ext cx="3776350" cy="194625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188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3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rgbClr val="1F3864"/>
                          </a:solidFill>
                        </a:rPr>
                        <a:t> German 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rgbClr val="1F3864"/>
                          </a:solidFill>
                        </a:rPr>
                        <a:t>German 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rgbClr val="1F3864"/>
                          </a:solidFill>
                        </a:rPr>
                        <a:t>German 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dirty="0">
                          <a:solidFill>
                            <a:srgbClr val="1F3864"/>
                          </a:solidFill>
                        </a:rPr>
                        <a:t>German 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5" name="Google Shape;275;p8"/>
          <p:cNvSpPr txBox="1"/>
          <p:nvPr/>
        </p:nvSpPr>
        <p:spPr>
          <a:xfrm>
            <a:off x="234673" y="3915177"/>
            <a:ext cx="377637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Welches Wort passt nicht?  Warum nicht?</a:t>
            </a:r>
            <a:endParaRPr/>
          </a:p>
        </p:txBody>
      </p:sp>
      <p:sp>
        <p:nvSpPr>
          <p:cNvPr id="278" name="Google Shape;278;p8"/>
          <p:cNvSpPr txBox="1"/>
          <p:nvPr/>
        </p:nvSpPr>
        <p:spPr>
          <a:xfrm>
            <a:off x="2056641" y="2432728"/>
            <a:ext cx="203938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1400"/>
              <a:buFont typeface="Century Gothic"/>
              <a:buNone/>
            </a:pPr>
            <a:r>
              <a:rPr lang="en-GB" sz="1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Explain Odd one out</a:t>
            </a:r>
            <a:endParaRPr/>
          </a:p>
        </p:txBody>
      </p:sp>
      <p:sp>
        <p:nvSpPr>
          <p:cNvPr id="276" name="Google Shape;276;p8"/>
          <p:cNvSpPr txBox="1"/>
          <p:nvPr/>
        </p:nvSpPr>
        <p:spPr>
          <a:xfrm>
            <a:off x="234673" y="4804870"/>
            <a:ext cx="377637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Extra: Wie heißen sie auf Englisch?</a:t>
            </a:r>
            <a:endParaRPr/>
          </a:p>
        </p:txBody>
      </p:sp>
      <p:sp>
        <p:nvSpPr>
          <p:cNvPr id="277" name="Google Shape;277;p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11854" y="2129676"/>
            <a:ext cx="1537201" cy="321972"/>
          </a:xfrm>
          <a:prstGeom prst="roundRect">
            <a:avLst>
              <a:gd name="adj" fmla="val 16667"/>
            </a:avLst>
          </a:prstGeom>
          <a:solidFill>
            <a:srgbClr val="FFFF00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9" name="Google Shape;279;p8"/>
          <p:cNvSpPr txBox="1"/>
          <p:nvPr/>
        </p:nvSpPr>
        <p:spPr>
          <a:xfrm>
            <a:off x="0" y="5466376"/>
            <a:ext cx="23289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English 1</a:t>
            </a:r>
            <a:endParaRPr/>
          </a:p>
        </p:txBody>
      </p:sp>
      <p:sp>
        <p:nvSpPr>
          <p:cNvPr id="280" name="Google Shape;280;p8"/>
          <p:cNvSpPr txBox="1"/>
          <p:nvPr/>
        </p:nvSpPr>
        <p:spPr>
          <a:xfrm>
            <a:off x="2143258" y="5483933"/>
            <a:ext cx="19599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English 2</a:t>
            </a:r>
            <a:endParaRPr/>
          </a:p>
        </p:txBody>
      </p:sp>
      <p:sp>
        <p:nvSpPr>
          <p:cNvPr id="281" name="Google Shape;281;p8"/>
          <p:cNvSpPr txBox="1"/>
          <p:nvPr/>
        </p:nvSpPr>
        <p:spPr>
          <a:xfrm>
            <a:off x="-1" y="5903318"/>
            <a:ext cx="23289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English 3</a:t>
            </a:r>
            <a:endParaRPr/>
          </a:p>
        </p:txBody>
      </p:sp>
      <p:sp>
        <p:nvSpPr>
          <p:cNvPr id="282" name="Google Shape;282;p8"/>
          <p:cNvSpPr txBox="1"/>
          <p:nvPr/>
        </p:nvSpPr>
        <p:spPr>
          <a:xfrm>
            <a:off x="2096594" y="5928041"/>
            <a:ext cx="200659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English 4</a:t>
            </a:r>
            <a:endParaRPr/>
          </a:p>
        </p:txBody>
      </p:sp>
      <p:sp>
        <p:nvSpPr>
          <p:cNvPr id="283" name="Google Shape;283;p8"/>
          <p:cNvSpPr txBox="1"/>
          <p:nvPr/>
        </p:nvSpPr>
        <p:spPr>
          <a:xfrm rot="682876">
            <a:off x="4171752" y="1964399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4" name="Google Shape;284;p8"/>
          <p:cNvSpPr txBox="1"/>
          <p:nvPr/>
        </p:nvSpPr>
        <p:spPr>
          <a:xfrm rot="160162">
            <a:off x="5381158" y="1886947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5" name="Google Shape;285;p8"/>
          <p:cNvSpPr txBox="1"/>
          <p:nvPr/>
        </p:nvSpPr>
        <p:spPr>
          <a:xfrm rot="-769891">
            <a:off x="6701683" y="1951601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6" name="Google Shape;286;p8"/>
          <p:cNvSpPr txBox="1"/>
          <p:nvPr/>
        </p:nvSpPr>
        <p:spPr>
          <a:xfrm>
            <a:off x="4149849" y="2593247"/>
            <a:ext cx="1632765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7" name="Google Shape;287;p8"/>
          <p:cNvSpPr txBox="1"/>
          <p:nvPr/>
        </p:nvSpPr>
        <p:spPr>
          <a:xfrm rot="682876">
            <a:off x="5939931" y="2548564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8" name="Google Shape;288;p8"/>
          <p:cNvSpPr txBox="1"/>
          <p:nvPr/>
        </p:nvSpPr>
        <p:spPr>
          <a:xfrm rot="682876">
            <a:off x="4200716" y="3300728"/>
            <a:ext cx="1393462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9" name="Google Shape;289;p8"/>
          <p:cNvSpPr txBox="1"/>
          <p:nvPr/>
        </p:nvSpPr>
        <p:spPr>
          <a:xfrm rot="-225533">
            <a:off x="5765467" y="3243802"/>
            <a:ext cx="1294415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4" name="Google Shape;294;p8"/>
          <p:cNvSpPr txBox="1"/>
          <p:nvPr/>
        </p:nvSpPr>
        <p:spPr>
          <a:xfrm rot="5400000">
            <a:off x="7039546" y="3000637"/>
            <a:ext cx="1133341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1" name="Google Shape;291;p8"/>
          <p:cNvSpPr txBox="1"/>
          <p:nvPr/>
        </p:nvSpPr>
        <p:spPr>
          <a:xfrm rot="157118">
            <a:off x="4189691" y="3897908"/>
            <a:ext cx="816629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0" name="Google Shape;290;p8"/>
          <p:cNvSpPr txBox="1"/>
          <p:nvPr/>
        </p:nvSpPr>
        <p:spPr>
          <a:xfrm rot="196286">
            <a:off x="5591981" y="3909713"/>
            <a:ext cx="2145176" cy="461665"/>
          </a:xfrm>
          <a:prstGeom prst="rect">
            <a:avLst/>
          </a:prstGeom>
          <a:solidFill>
            <a:srgbClr val="D5DBE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xxxxxxxxxx</a:t>
            </a:r>
            <a:endParaRPr sz="24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2" name="Google Shape;292;p8"/>
          <p:cNvSpPr txBox="1"/>
          <p:nvPr/>
        </p:nvSpPr>
        <p:spPr>
          <a:xfrm>
            <a:off x="4063447" y="4439889"/>
            <a:ext cx="424342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1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Kategorien: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Adjektive: xxxxx, xxxxx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Verben: </a:t>
            </a: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xxxxx, xxxxx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Adverbien: xxxxx, xxxxx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Nummern: xxxx, xxx</a:t>
            </a:r>
            <a:b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Substantive: xxx, xxxxx</a:t>
            </a:r>
            <a:endParaRPr sz="20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95" name="Google Shape;295;p8"/>
          <p:cNvGraphicFramePr/>
          <p:nvPr/>
        </p:nvGraphicFramePr>
        <p:xfrm>
          <a:off x="8138810" y="1782330"/>
          <a:ext cx="3764700" cy="188980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376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1.  Du  nimmst den Zug.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2. Sie fährt gern mit der U-bahn.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1F3864"/>
                          </a:solidFill>
                        </a:rPr>
                        <a:t>3. Er/Du isst gern Kekse.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solidFill>
                            <a:srgbClr val="1F3864"/>
                          </a:solidFill>
                        </a:rPr>
                        <a:t>4.  Du  </a:t>
                      </a:r>
                      <a:r>
                        <a:rPr lang="en-GB" sz="2000" dirty="0" err="1">
                          <a:solidFill>
                            <a:srgbClr val="1F3864"/>
                          </a:solidFill>
                        </a:rPr>
                        <a:t>trägst</a:t>
                      </a:r>
                      <a:r>
                        <a:rPr lang="en-GB" sz="2000" dirty="0">
                          <a:solidFill>
                            <a:srgbClr val="1F3864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1F3864"/>
                          </a:solidFill>
                        </a:rPr>
                        <a:t>keine</a:t>
                      </a:r>
                      <a:r>
                        <a:rPr lang="en-GB" sz="2000" dirty="0">
                          <a:solidFill>
                            <a:srgbClr val="1F3864"/>
                          </a:solidFill>
                        </a:rPr>
                        <a:t> Uniform.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3" name="Google Shape;293;p8"/>
          <p:cNvSpPr txBox="1"/>
          <p:nvPr/>
        </p:nvSpPr>
        <p:spPr>
          <a:xfrm>
            <a:off x="8109629" y="3915177"/>
            <a:ext cx="3776370" cy="461665"/>
          </a:xfrm>
          <a:prstGeom prst="rect">
            <a:avLst/>
          </a:prstGeom>
          <a:solidFill>
            <a:srgbClr val="FFF4E7"/>
          </a:solidFill>
          <a:ln w="9525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Wer macht was?</a:t>
            </a:r>
            <a:endParaRPr/>
          </a:p>
        </p:txBody>
      </p:sp>
      <p:sp>
        <p:nvSpPr>
          <p:cNvPr id="296" name="Google Shape;296;p8"/>
          <p:cNvSpPr txBox="1"/>
          <p:nvPr/>
        </p:nvSpPr>
        <p:spPr>
          <a:xfrm>
            <a:off x="8109629" y="4619929"/>
            <a:ext cx="377637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Schreib die Sätze mit einem richtigen Pronomen. </a:t>
            </a:r>
            <a:endParaRPr/>
          </a:p>
        </p:txBody>
      </p:sp>
      <p:sp>
        <p:nvSpPr>
          <p:cNvPr id="297" name="Google Shape;297;p8"/>
          <p:cNvSpPr txBox="1"/>
          <p:nvPr/>
        </p:nvSpPr>
        <p:spPr>
          <a:xfrm>
            <a:off x="8084997" y="5513992"/>
            <a:ext cx="377637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 b="0" i="1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Extra: Wie heißen die Sätze auf Englisch?</a:t>
            </a:r>
            <a:endParaRPr/>
          </a:p>
        </p:txBody>
      </p:sp>
      <p:sp>
        <p:nvSpPr>
          <p:cNvPr id="298" name="Google Shape;298;p8"/>
          <p:cNvSpPr/>
          <p:nvPr/>
        </p:nvSpPr>
        <p:spPr>
          <a:xfrm>
            <a:off x="2458369" y="6466283"/>
            <a:ext cx="1637655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1400"/>
              <a:buFont typeface="Century Gothic"/>
              <a:buNone/>
            </a:pPr>
            <a:r>
              <a:rPr lang="en-GB" sz="1400" b="0" i="0" u="none" strike="noStrike" cap="none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answer cover 1</a:t>
            </a:r>
            <a:endParaRPr/>
          </a:p>
        </p:txBody>
      </p:sp>
      <p:sp>
        <p:nvSpPr>
          <p:cNvPr id="299" name="Google Shape;299;p8"/>
          <p:cNvSpPr/>
          <p:nvPr/>
        </p:nvSpPr>
        <p:spPr>
          <a:xfrm>
            <a:off x="4015374" y="6403443"/>
            <a:ext cx="2564662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answer cover 2</a:t>
            </a:r>
            <a:endParaRPr/>
          </a:p>
        </p:txBody>
      </p:sp>
      <p:sp>
        <p:nvSpPr>
          <p:cNvPr id="300" name="Google Shape;300;p8"/>
          <p:cNvSpPr/>
          <p:nvPr/>
        </p:nvSpPr>
        <p:spPr>
          <a:xfrm>
            <a:off x="6391747" y="6514061"/>
            <a:ext cx="1637655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1400"/>
              <a:buFont typeface="Century Gothic"/>
              <a:buNone/>
            </a:pPr>
            <a:r>
              <a:rPr lang="en-GB" sz="1400" b="0" i="0" u="none" strike="noStrike" cap="none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answer cover 3</a:t>
            </a:r>
            <a:endParaRPr/>
          </a:p>
        </p:txBody>
      </p:sp>
      <p:sp>
        <p:nvSpPr>
          <p:cNvPr id="301" name="Google Shape;301;p8"/>
          <p:cNvSpPr/>
          <p:nvPr/>
        </p:nvSpPr>
        <p:spPr>
          <a:xfrm>
            <a:off x="8056931" y="6440274"/>
            <a:ext cx="1637655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1400"/>
              <a:buFont typeface="Century Gothic"/>
              <a:buNone/>
            </a:pPr>
            <a:r>
              <a:rPr lang="en-GB" sz="1400" b="0" i="0" u="none" strike="noStrike" cap="none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answer cover 4</a:t>
            </a:r>
            <a:endParaRPr/>
          </a:p>
        </p:txBody>
      </p:sp>
      <p:sp>
        <p:nvSpPr>
          <p:cNvPr id="302" name="Google Shape;302;p8"/>
          <p:cNvSpPr/>
          <p:nvPr/>
        </p:nvSpPr>
        <p:spPr>
          <a:xfrm>
            <a:off x="9733631" y="6452576"/>
            <a:ext cx="1850212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1400"/>
              <a:buFont typeface="Century Gothic"/>
              <a:buNone/>
            </a:pPr>
            <a:r>
              <a:rPr lang="en-GB" sz="1400" b="0" i="0" u="none" strike="noStrike" cap="none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answer cover 5</a:t>
            </a:r>
            <a:endParaRPr/>
          </a:p>
        </p:txBody>
      </p:sp>
      <p:sp>
        <p:nvSpPr>
          <p:cNvPr id="303" name="Google Shape;303;p8"/>
          <p:cNvSpPr/>
          <p:nvPr/>
        </p:nvSpPr>
        <p:spPr>
          <a:xfrm>
            <a:off x="12143343" y="1812921"/>
            <a:ext cx="476517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/>
          </a:p>
        </p:txBody>
      </p:sp>
      <p:sp>
        <p:nvSpPr>
          <p:cNvPr id="304" name="Google Shape;304;p8"/>
          <p:cNvSpPr/>
          <p:nvPr/>
        </p:nvSpPr>
        <p:spPr>
          <a:xfrm>
            <a:off x="12205263" y="2293270"/>
            <a:ext cx="462923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/>
          </a:p>
        </p:txBody>
      </p:sp>
      <p:sp>
        <p:nvSpPr>
          <p:cNvPr id="305" name="Google Shape;305;p8"/>
          <p:cNvSpPr/>
          <p:nvPr/>
        </p:nvSpPr>
        <p:spPr>
          <a:xfrm>
            <a:off x="12103115" y="2808635"/>
            <a:ext cx="668122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</a:t>
            </a:r>
            <a:endParaRPr/>
          </a:p>
        </p:txBody>
      </p:sp>
      <p:sp>
        <p:nvSpPr>
          <p:cNvPr id="306" name="Google Shape;306;p8"/>
          <p:cNvSpPr/>
          <p:nvPr/>
        </p:nvSpPr>
        <p:spPr>
          <a:xfrm>
            <a:off x="12199911" y="3239054"/>
            <a:ext cx="462923" cy="31675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/>
          </a:p>
        </p:txBody>
      </p:sp>
      <p:sp>
        <p:nvSpPr>
          <p:cNvPr id="307" name="Google Shape;307;p8"/>
          <p:cNvSpPr txBox="1"/>
          <p:nvPr/>
        </p:nvSpPr>
        <p:spPr>
          <a:xfrm>
            <a:off x="9599708" y="806434"/>
            <a:ext cx="2378659" cy="923330"/>
          </a:xfrm>
          <a:prstGeom prst="rect">
            <a:avLst/>
          </a:prstGeom>
          <a:solidFill>
            <a:srgbClr val="EBEFF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[delete this] The ___ shapes cover the pronouns in 1-4.</a:t>
            </a:r>
            <a:endParaRPr/>
          </a:p>
        </p:txBody>
      </p:sp>
      <p:sp>
        <p:nvSpPr>
          <p:cNvPr id="308" name="Google Shape;308;p8"/>
          <p:cNvSpPr txBox="1"/>
          <p:nvPr/>
        </p:nvSpPr>
        <p:spPr>
          <a:xfrm>
            <a:off x="7268353" y="5355523"/>
            <a:ext cx="2378659" cy="923330"/>
          </a:xfrm>
          <a:prstGeom prst="rect">
            <a:avLst/>
          </a:prstGeom>
          <a:solidFill>
            <a:srgbClr val="EBEFF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[delete this] The ___ shapes 1-5 are to cover the answers.</a:t>
            </a:r>
            <a:endParaRPr/>
          </a:p>
        </p:txBody>
      </p:sp>
      <p:sp>
        <p:nvSpPr>
          <p:cNvPr id="309" name="Google Shape;309;p8"/>
          <p:cNvSpPr txBox="1"/>
          <p:nvPr/>
        </p:nvSpPr>
        <p:spPr>
          <a:xfrm>
            <a:off x="-1010445" y="985016"/>
            <a:ext cx="2378659" cy="954107"/>
          </a:xfrm>
          <a:prstGeom prst="rect">
            <a:avLst/>
          </a:prstGeom>
          <a:solidFill>
            <a:srgbClr val="EBEFF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1400"/>
              <a:buFont typeface="Century Gothic"/>
              <a:buNone/>
            </a:pPr>
            <a:r>
              <a:rPr lang="en-GB" sz="1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[delete this] The 4 phonics words have one odd one out – e.g. 3 x long ä and 1 x short ä.</a:t>
            </a:r>
            <a:endParaRPr/>
          </a:p>
        </p:txBody>
      </p:sp>
      <p:sp>
        <p:nvSpPr>
          <p:cNvPr id="310" name="Google Shape;310;p8"/>
          <p:cNvSpPr txBox="1"/>
          <p:nvPr/>
        </p:nvSpPr>
        <p:spPr>
          <a:xfrm>
            <a:off x="6607392" y="612492"/>
            <a:ext cx="2378659" cy="738664"/>
          </a:xfrm>
          <a:prstGeom prst="rect">
            <a:avLst/>
          </a:prstGeom>
          <a:solidFill>
            <a:srgbClr val="EBEFF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6500"/>
              </a:buClr>
              <a:buSzPts val="1400"/>
              <a:buFont typeface="Century Gothic"/>
              <a:buNone/>
            </a:pPr>
            <a:r>
              <a:rPr lang="en-GB" sz="1400" b="0" i="0" u="none" strike="noStrike" cap="none">
                <a:solidFill>
                  <a:srgbClr val="FA65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[delete this] Many variations of activities are possible, of course!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Google Shape;316;p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2048719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9"/>
          <p:cNvSpPr txBox="1"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Auftakt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318" name="Google Shape;318;p9"/>
          <p:cNvSpPr/>
          <p:nvPr/>
        </p:nvSpPr>
        <p:spPr>
          <a:xfrm>
            <a:off x="9549114" y="247046"/>
            <a:ext cx="2409778" cy="400919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</a:pPr>
            <a:r>
              <a:rPr lang="en-GB" sz="20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lesen / schreiben</a:t>
            </a:r>
            <a:endParaRPr sz="20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9" name="Google Shape;319;p9"/>
          <p:cNvSpPr txBox="1"/>
          <p:nvPr/>
        </p:nvSpPr>
        <p:spPr>
          <a:xfrm>
            <a:off x="2048719" y="459878"/>
            <a:ext cx="712489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Mache zwei Aufgaben. Beginne, wo du willst.</a:t>
            </a:r>
            <a:endParaRPr/>
          </a:p>
        </p:txBody>
      </p:sp>
      <p:graphicFrame>
        <p:nvGraphicFramePr>
          <p:cNvPr id="320" name="Google Shape;320;p9"/>
          <p:cNvGraphicFramePr/>
          <p:nvPr/>
        </p:nvGraphicFramePr>
        <p:xfrm>
          <a:off x="370247" y="1260393"/>
          <a:ext cx="11459100" cy="4983350"/>
        </p:xfrm>
        <a:graphic>
          <a:graphicData uri="http://schemas.openxmlformats.org/drawingml/2006/table">
            <a:tbl>
              <a:tblPr firstRow="1" bandRow="1">
                <a:noFill/>
                <a:tableStyleId>{434DC198-8676-4F2D-A41D-3F0B3731A4B3}</a:tableStyleId>
              </a:tblPr>
              <a:tblGrid>
                <a:gridCol w="572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F38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1" name="Google Shape;321;p9"/>
          <p:cNvSpPr txBox="1"/>
          <p:nvPr/>
        </p:nvSpPr>
        <p:spPr>
          <a:xfrm>
            <a:off x="370248" y="1247801"/>
            <a:ext cx="57257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letzte Stunde</a:t>
            </a:r>
            <a:endParaRPr sz="2400" b="1" i="0" u="sng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8" name="Google Shape;328;p9"/>
          <p:cNvSpPr txBox="1"/>
          <p:nvPr/>
        </p:nvSpPr>
        <p:spPr>
          <a:xfrm>
            <a:off x="460114" y="1585567"/>
            <a:ext cx="551529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200"/>
              <a:buFont typeface="Century Gothic"/>
              <a:buNone/>
            </a:pPr>
            <a:r>
              <a:rPr lang="en-GB" sz="2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xxxxxxxxxxxxxxxxxxxxxxxxxx</a:t>
            </a:r>
            <a:endParaRPr sz="22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2" name="Google Shape;322;p9"/>
          <p:cNvSpPr txBox="1"/>
          <p:nvPr/>
        </p:nvSpPr>
        <p:spPr>
          <a:xfrm>
            <a:off x="6452886" y="1268945"/>
            <a:ext cx="53764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letzte Woche</a:t>
            </a:r>
            <a:endParaRPr sz="2400" b="1" i="0" u="sng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7" name="Google Shape;327;p9"/>
          <p:cNvSpPr txBox="1"/>
          <p:nvPr/>
        </p:nvSpPr>
        <p:spPr>
          <a:xfrm>
            <a:off x="6362032" y="1569737"/>
            <a:ext cx="551529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200"/>
              <a:buFont typeface="Century Gothic"/>
              <a:buNone/>
            </a:pPr>
            <a:r>
              <a:rPr lang="en-GB" sz="2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xxxxxxxxxxxxxxxxxxxxxxxxxx</a:t>
            </a:r>
            <a:endParaRPr sz="22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3" name="Google Shape;323;p9"/>
          <p:cNvSpPr txBox="1"/>
          <p:nvPr/>
        </p:nvSpPr>
        <p:spPr>
          <a:xfrm>
            <a:off x="349314" y="3777625"/>
            <a:ext cx="574668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letztes Trimester</a:t>
            </a:r>
            <a:endParaRPr/>
          </a:p>
        </p:txBody>
      </p:sp>
      <p:sp>
        <p:nvSpPr>
          <p:cNvPr id="325" name="Google Shape;325;p9"/>
          <p:cNvSpPr txBox="1"/>
          <p:nvPr/>
        </p:nvSpPr>
        <p:spPr>
          <a:xfrm>
            <a:off x="460114" y="4107936"/>
            <a:ext cx="551529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200"/>
              <a:buFont typeface="Century Gothic"/>
              <a:buNone/>
            </a:pPr>
            <a:r>
              <a:rPr lang="en-GB" sz="2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xxxxxxxxxxxxxxxxxxxxxxxxxx</a:t>
            </a:r>
            <a:endParaRPr sz="22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4" name="Google Shape;324;p9"/>
          <p:cNvSpPr txBox="1"/>
          <p:nvPr/>
        </p:nvSpPr>
        <p:spPr>
          <a:xfrm>
            <a:off x="6445312" y="3757304"/>
            <a:ext cx="53764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</a:pPr>
            <a:r>
              <a:rPr lang="en-GB" sz="2400" b="1" i="0" u="sng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letztes Jahr</a:t>
            </a:r>
            <a:endParaRPr sz="2400" b="1" i="0" u="sng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6" name="Google Shape;326;p9"/>
          <p:cNvSpPr txBox="1"/>
          <p:nvPr/>
        </p:nvSpPr>
        <p:spPr>
          <a:xfrm>
            <a:off x="6487999" y="4170464"/>
            <a:ext cx="551529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200"/>
              <a:buFont typeface="Century Gothic"/>
              <a:buNone/>
            </a:pPr>
            <a:r>
              <a:rPr lang="en-GB" sz="2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xxxxxxxxxxxxxxxxxxxxxxxxxx</a:t>
            </a:r>
            <a:endParaRPr sz="22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2139</Words>
  <Application>Microsoft Office PowerPoint</Application>
  <PresentationFormat>Widescreen</PresentationFormat>
  <Paragraphs>334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Century Gothic</vt:lpstr>
      <vt:lpstr>1_Office Theme</vt:lpstr>
      <vt:lpstr>Auftakt</vt:lpstr>
      <vt:lpstr>Auftakt</vt:lpstr>
      <vt:lpstr>English 🡪 German 🡪 English </vt:lpstr>
      <vt:lpstr>Auftakt</vt:lpstr>
      <vt:lpstr>Auftakt</vt:lpstr>
      <vt:lpstr>Auftakt</vt:lpstr>
      <vt:lpstr>Auftakt</vt:lpstr>
      <vt:lpstr>Auftakt</vt:lpstr>
      <vt:lpstr>Auftakt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Auftakt</dc:title>
  <dc:creator>Victoria Hobson</dc:creator>
  <cp:lastModifiedBy>Catherine Morris</cp:lastModifiedBy>
  <cp:revision>2</cp:revision>
  <dcterms:created xsi:type="dcterms:W3CDTF">2021-04-29T14:45:44Z</dcterms:created>
  <dcterms:modified xsi:type="dcterms:W3CDTF">2021-06-02T10:23:20Z</dcterms:modified>
</cp:coreProperties>
</file>