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48"/>
  </p:notesMasterIdLst>
  <p:sldIdLst>
    <p:sldId id="272" r:id="rId7"/>
    <p:sldId id="257" r:id="rId8"/>
    <p:sldId id="271" r:id="rId9"/>
    <p:sldId id="382" r:id="rId10"/>
    <p:sldId id="326" r:id="rId11"/>
    <p:sldId id="327" r:id="rId12"/>
    <p:sldId id="372" r:id="rId13"/>
    <p:sldId id="328" r:id="rId14"/>
    <p:sldId id="329" r:id="rId15"/>
    <p:sldId id="330" r:id="rId16"/>
    <p:sldId id="331" r:id="rId17"/>
    <p:sldId id="332" r:id="rId18"/>
    <p:sldId id="333" r:id="rId19"/>
    <p:sldId id="383" r:id="rId20"/>
    <p:sldId id="335" r:id="rId21"/>
    <p:sldId id="343" r:id="rId22"/>
    <p:sldId id="347" r:id="rId23"/>
    <p:sldId id="345" r:id="rId24"/>
    <p:sldId id="349" r:id="rId25"/>
    <p:sldId id="340" r:id="rId26"/>
    <p:sldId id="341" r:id="rId27"/>
    <p:sldId id="262" r:id="rId28"/>
    <p:sldId id="354" r:id="rId29"/>
    <p:sldId id="355" r:id="rId30"/>
    <p:sldId id="388" r:id="rId31"/>
    <p:sldId id="351" r:id="rId32"/>
    <p:sldId id="352" r:id="rId33"/>
    <p:sldId id="353" r:id="rId34"/>
    <p:sldId id="389" r:id="rId35"/>
    <p:sldId id="342" r:id="rId36"/>
    <p:sldId id="375" r:id="rId37"/>
    <p:sldId id="379" r:id="rId38"/>
    <p:sldId id="380" r:id="rId39"/>
    <p:sldId id="376" r:id="rId40"/>
    <p:sldId id="374" r:id="rId41"/>
    <p:sldId id="377" r:id="rId42"/>
    <p:sldId id="378" r:id="rId43"/>
    <p:sldId id="384" r:id="rId44"/>
    <p:sldId id="385" r:id="rId45"/>
    <p:sldId id="386" r:id="rId46"/>
    <p:sldId id="38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02" autoAdjust="0"/>
    <p:restoredTop sz="78293" autoAdjust="0"/>
  </p:normalViewPr>
  <p:slideViewPr>
    <p:cSldViewPr snapToGrid="0">
      <p:cViewPr varScale="1">
        <p:scale>
          <a:sx n="83" d="100"/>
          <a:sy n="83" d="100"/>
        </p:scale>
        <p:origin x="138" y="90"/>
      </p:cViewPr>
      <p:guideLst/>
    </p:cSldViewPr>
  </p:slideViewPr>
  <p:outlineViewPr>
    <p:cViewPr>
      <p:scale>
        <a:sx n="33" d="100"/>
        <a:sy n="33" d="100"/>
      </p:scale>
      <p:origin x="0" y="-5622"/>
    </p:cViewPr>
  </p:outlin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84E413-FF4D-42A3-ADAF-0DE44CEA1265}" type="datetimeFigureOut">
              <a:rPr lang="en-GB" smtClean="0"/>
              <a:t>11/06/2021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6B981A-E7B5-4DC8-90C9-7135E5B92C12}" type="slidenum">
              <a:rPr lang="en-GB" smtClean="0"/>
              <a:t>‹#›</a:t>
            </a:fld>
            <a:endParaRPr lang="en-GB"/>
          </a:p>
        </p:txBody>
      </p:sp>
    </p:spTree>
    <p:extLst>
      <p:ext uri="{BB962C8B-B14F-4D97-AF65-F5344CB8AC3E}">
        <p14:creationId xmlns:p14="http://schemas.microsoft.com/office/powerpoint/2010/main" val="2607347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Welcome</a:t>
            </a:r>
            <a:r>
              <a:rPr lang="en-GB" b="0" baseline="0" dirty="0"/>
              <a:t> to this showcase of differentiation with the Spanish </a:t>
            </a:r>
            <a:r>
              <a:rPr lang="en-GB" b="0" baseline="0" dirty="0" err="1"/>
              <a:t>SoW.</a:t>
            </a:r>
            <a:r>
              <a:rPr lang="en-GB" b="0" baseline="0" dirty="0"/>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We will explore teaching activities from Y7 Spanish Term 3.2 weeks 4-5 and 7, looking at supporting lower proficiency learners through differentiation by support, task and outcome.</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19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Original teacher notes</a:t>
            </a:r>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dirty="0"/>
              <a:t>Introduce the 1</a:t>
            </a:r>
            <a:r>
              <a:rPr lang="en-GB" baseline="30000" dirty="0"/>
              <a:t>st</a:t>
            </a:r>
            <a:r>
              <a:rPr lang="en-GB" dirty="0"/>
              <a:t> person singular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a:t>
            </a:r>
            <a:r>
              <a:rPr lang="en-GB" b="0" baseline="0" dirty="0"/>
              <a:t> Teachers click to show the verb, it</a:t>
            </a:r>
            <a:r>
              <a:rPr lang="uk-UA" b="0" baseline="0" dirty="0"/>
              <a:t>’</a:t>
            </a:r>
            <a:r>
              <a:rPr lang="en-GB" b="0" baseline="0" dirty="0"/>
              <a:t>s use in a sentence, and the translation of that sentence</a:t>
            </a:r>
            <a:endParaRPr b="0"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27844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Original teacher notes</a:t>
            </a:r>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dirty="0"/>
              <a:t>Introduce the 3rd person singular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a:t>
            </a:r>
            <a:r>
              <a:rPr lang="en-GB" b="0" baseline="0" dirty="0"/>
              <a:t> Teachers click to show the verb, it’s use in a sentence, and the translation of that sentence</a:t>
            </a:r>
            <a:endParaRPr lang="en-GB" b="0"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37498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Original teacher notes</a:t>
            </a:r>
          </a:p>
          <a:p>
            <a:pPr marL="0" marR="0" lvl="0" indent="0" algn="l" rtl="0">
              <a:lnSpc>
                <a:spcPct val="100000"/>
              </a:lnSpc>
              <a:spcBef>
                <a:spcPts val="0"/>
              </a:spcBef>
              <a:spcAft>
                <a:spcPts val="0"/>
              </a:spcAft>
              <a:buClr>
                <a:schemeClr val="dk1"/>
              </a:buClr>
              <a:buSzPts val="1200"/>
              <a:buFont typeface="Calibri"/>
              <a:buNone/>
            </a:pPr>
            <a:r>
              <a:rPr lang="en-GB" dirty="0"/>
              <a:t>Cycle through the 1</a:t>
            </a:r>
            <a:r>
              <a:rPr lang="en-GB" baseline="30000" dirty="0"/>
              <a:t>st</a:t>
            </a:r>
            <a:r>
              <a:rPr lang="en-GB" dirty="0"/>
              <a:t> person singular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13986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Original teacher notes</a:t>
            </a:r>
          </a:p>
          <a:p>
            <a:pPr marL="0" marR="0" lvl="0" indent="0" algn="l" rtl="0">
              <a:lnSpc>
                <a:spcPct val="100000"/>
              </a:lnSpc>
              <a:spcBef>
                <a:spcPts val="0"/>
              </a:spcBef>
              <a:spcAft>
                <a:spcPts val="0"/>
              </a:spcAft>
              <a:buClr>
                <a:schemeClr val="dk1"/>
              </a:buClr>
              <a:buSzPts val="1200"/>
              <a:buFont typeface="Calibri"/>
              <a:buNone/>
            </a:pPr>
            <a:r>
              <a:rPr lang="en-GB" dirty="0"/>
              <a:t>Cycle through the 3</a:t>
            </a:r>
            <a:r>
              <a:rPr lang="en-GB" baseline="30000" dirty="0"/>
              <a:t>rd</a:t>
            </a:r>
            <a:r>
              <a:rPr lang="en-GB" dirty="0"/>
              <a:t> person singular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2731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GB" sz="1400" dirty="0"/>
              <a:t>Now that we have seen ways of differentiating by support, let’s now look at differentiation by task type to support lower proficiency learners. </a:t>
            </a:r>
            <a:endParaRPr sz="1400" dirty="0"/>
          </a:p>
          <a:p>
            <a:pPr marL="0" lvl="0" indent="0" algn="l" rtl="0">
              <a:spcBef>
                <a:spcPts val="0"/>
              </a:spcBef>
              <a:spcAft>
                <a:spcPts val="0"/>
              </a:spcAft>
              <a:buNone/>
            </a:pPr>
            <a:endParaRPr sz="1400" dirty="0"/>
          </a:p>
          <a:p>
            <a:pPr marL="0" lvl="0" indent="0" algn="l" rtl="0">
              <a:spcBef>
                <a:spcPts val="0"/>
              </a:spcBef>
              <a:spcAft>
                <a:spcPts val="0"/>
              </a:spcAft>
              <a:buNone/>
            </a:pPr>
            <a:r>
              <a:rPr lang="en-GB" sz="1400" dirty="0"/>
              <a:t>This is specifically lesson 1 of Y7 Term 3.2 week 4, and is the reading activity which follows the previous grammar explanation.</a:t>
            </a:r>
            <a:endParaRPr sz="1400" dirty="0"/>
          </a:p>
          <a:p>
            <a:pPr marL="0" lvl="0" indent="0" algn="l" rtl="0">
              <a:spcBef>
                <a:spcPts val="0"/>
              </a:spcBef>
              <a:spcAft>
                <a:spcPts val="0"/>
              </a:spcAft>
              <a:buNone/>
            </a:pPr>
            <a:endParaRPr sz="1400" dirty="0"/>
          </a:p>
          <a:p>
            <a:pPr marL="0" lvl="0" indent="0" algn="l" rtl="0">
              <a:spcBef>
                <a:spcPts val="0"/>
              </a:spcBef>
              <a:spcAft>
                <a:spcPts val="0"/>
              </a:spcAft>
              <a:buNone/>
            </a:pPr>
            <a:endParaRPr sz="1300" dirty="0"/>
          </a:p>
          <a:p>
            <a:pPr marL="0" lvl="0" indent="0" algn="l" rtl="0">
              <a:spcBef>
                <a:spcPts val="0"/>
              </a:spcBef>
              <a:spcAft>
                <a:spcPts val="0"/>
              </a:spcAft>
              <a:buNone/>
            </a:pPr>
            <a:endParaRPr dirty="0"/>
          </a:p>
          <a:p>
            <a:pPr marL="0" lvl="0" indent="0" algn="l" rtl="0">
              <a:spcBef>
                <a:spcPts val="0"/>
              </a:spcBef>
              <a:spcAft>
                <a:spcPts val="0"/>
              </a:spcAft>
              <a:buNone/>
            </a:pPr>
            <a:endParaRPr sz="1300" dirty="0"/>
          </a:p>
          <a:p>
            <a:pPr marL="0" lvl="0" indent="0" algn="l" rtl="0">
              <a:spcBef>
                <a:spcPts val="0"/>
              </a:spcBef>
              <a:spcAft>
                <a:spcPts val="0"/>
              </a:spcAft>
              <a:buNone/>
            </a:pPr>
            <a:endParaRPr dirty="0"/>
          </a:p>
        </p:txBody>
      </p:sp>
      <p:sp>
        <p:nvSpPr>
          <p:cNvPr id="366" name="Google Shape;36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130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reading activity offers many layers of differentiation.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primary focus is</a:t>
            </a:r>
            <a:r>
              <a:rPr lang="en-US" b="0" baseline="0" dirty="0"/>
              <a:t> on </a:t>
            </a:r>
            <a:r>
              <a:rPr lang="en-US" b="0" baseline="0" dirty="0" err="1"/>
              <a:t>practising</a:t>
            </a:r>
            <a:r>
              <a:rPr lang="en-US" b="0" baseline="0" dirty="0"/>
              <a:t> the newly introduced 1</a:t>
            </a:r>
            <a:r>
              <a:rPr lang="en-US" b="0" baseline="30000" dirty="0"/>
              <a:t>st</a:t>
            </a:r>
            <a:r>
              <a:rPr lang="en-US" b="0" baseline="0" dirty="0"/>
              <a:t> and 3</a:t>
            </a:r>
            <a:r>
              <a:rPr lang="en-US" b="0" baseline="30000" dirty="0"/>
              <a:t>rd</a:t>
            </a:r>
            <a:r>
              <a:rPr lang="en-US" b="0" baseline="0" dirty="0"/>
              <a:t> person singular forms of the verb ‘</a:t>
            </a:r>
            <a:r>
              <a:rPr lang="en-US" b="0" baseline="0" dirty="0" err="1"/>
              <a:t>ir</a:t>
            </a:r>
            <a:r>
              <a:rPr lang="en-US"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Students could be asked to complete the first part only- identify who is performing the 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With a mixed ability class, keep the slide as is, to include both support and challenge options.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With a </a:t>
            </a:r>
            <a:r>
              <a:rPr lang="en-US" b="0" baseline="0" dirty="0" err="1"/>
              <a:t>setted</a:t>
            </a:r>
            <a:r>
              <a:rPr lang="en-US" b="0" baseline="0" dirty="0"/>
              <a:t> group, simplify the slide if you feel this would help.  </a:t>
            </a:r>
            <a:endParaRPr lang="en-US" b="0" dirty="0"/>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Gauge with your groups how to explain the different levels of challenge within the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Some students feel reassured by having a simplified option, others enjoy giving the challenge a go.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You will know how best to set this 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a:t>
            </a:r>
            <a:r>
              <a:rPr lang="en-GB" baseline="0" dirty="0"/>
              <a:t>eachers could consider asking students to mark their work in three sets, to allow students to feel successful and give the teacher an indication of how students did with the three aspects of the task.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Original teacher notes</a:t>
            </a:r>
          </a:p>
          <a:p>
            <a:r>
              <a:rPr lang="en-US" dirty="0"/>
              <a:t>Estimated</a:t>
            </a:r>
            <a:r>
              <a:rPr lang="en-US" baseline="0" dirty="0"/>
              <a:t> time: 7 minutes</a:t>
            </a:r>
            <a:endParaRPr lang="en-US" dirty="0"/>
          </a:p>
          <a:p>
            <a:endParaRPr lang="en-US" dirty="0"/>
          </a:p>
          <a:p>
            <a:r>
              <a:rPr lang="en-US" dirty="0"/>
              <a:t>This reading/listening task uses the vocabulary from this week’s set,</a:t>
            </a:r>
            <a:r>
              <a:rPr lang="en-US" baseline="0" dirty="0"/>
              <a:t> together with other previously taught vocabulary, as listed below.</a:t>
            </a:r>
          </a:p>
          <a:p>
            <a:r>
              <a:rPr lang="en-US" b="1" i="1" baseline="0" dirty="0"/>
              <a:t>Note: </a:t>
            </a:r>
            <a:r>
              <a:rPr lang="en-US" b="0" i="0" baseline="0" dirty="0"/>
              <a:t>Th</a:t>
            </a:r>
            <a:r>
              <a:rPr lang="en-US" baseline="0" dirty="0"/>
              <a:t>e names of the two characters in the task instruction give students a moment to revisit this week’s SSCs, together with SCCs ‘</a:t>
            </a:r>
            <a:r>
              <a:rPr lang="en-US" baseline="0" dirty="0" err="1"/>
              <a:t>gi</a:t>
            </a:r>
            <a:r>
              <a:rPr lang="en-US" baseline="0" dirty="0"/>
              <a:t>’ and ‘j’.</a:t>
            </a:r>
          </a:p>
          <a:p>
            <a:endParaRPr lang="en-US" dirty="0"/>
          </a:p>
          <a:p>
            <a:r>
              <a:rPr lang="en-US" dirty="0"/>
              <a:t>Procedure: In this activity </a:t>
            </a:r>
            <a:r>
              <a:rPr lang="en-US" b="1" dirty="0"/>
              <a:t>students first read the sentences</a:t>
            </a:r>
            <a:r>
              <a:rPr lang="en-US" dirty="0"/>
              <a:t> and write down:</a:t>
            </a:r>
          </a:p>
          <a:p>
            <a:pPr marL="171450" indent="-171450">
              <a:buFont typeface="Arial" panose="020B0604020202020204" pitchFamily="34" charset="0"/>
              <a:buChar char="•"/>
            </a:pPr>
            <a:r>
              <a:rPr lang="en-US" dirty="0"/>
              <a:t>who is performing the action, </a:t>
            </a:r>
            <a:r>
              <a:rPr lang="en-US" dirty="0" err="1"/>
              <a:t>Viriginia</a:t>
            </a:r>
            <a:r>
              <a:rPr lang="en-US" dirty="0"/>
              <a:t> (‘I) or Borja (‘he’).</a:t>
            </a:r>
          </a:p>
          <a:p>
            <a:pPr marL="171450" indent="-171450">
              <a:buFont typeface="Arial" panose="020B0604020202020204" pitchFamily="34" charset="0"/>
              <a:buChar char="•"/>
            </a:pPr>
            <a:r>
              <a:rPr lang="en-US" dirty="0"/>
              <a:t>where the action takes place – students need to think which is the correct option depending on the gender (a la = feminine, al = masculine).</a:t>
            </a:r>
          </a:p>
          <a:p>
            <a:pPr marL="171450" indent="-171450">
              <a:buFont typeface="Arial" panose="020B0604020202020204" pitchFamily="34" charset="0"/>
              <a:buChar char="•"/>
            </a:pPr>
            <a:r>
              <a:rPr lang="en-US" dirty="0"/>
              <a:t>when – students write the frequency adverb/time expression in English.</a:t>
            </a:r>
          </a:p>
          <a:p>
            <a:pPr marL="0" indent="0">
              <a:buFont typeface="Arial" panose="020B0604020202020204" pitchFamily="34" charset="0"/>
              <a:buNone/>
            </a:pPr>
            <a:r>
              <a:rPr lang="en-US" b="0" dirty="0"/>
              <a:t>Then, students can </a:t>
            </a:r>
            <a:r>
              <a:rPr lang="en-US" b="1" dirty="0"/>
              <a:t>check their answers by listening to the recordings</a:t>
            </a:r>
            <a:r>
              <a:rPr lang="en-US" b="0"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Most of the nouns have regular gender marking (-o ending for masculine, -a ending for feminine). If they are unsure, it is fine for them to ask for the gender. They will still need to connect this to ‘al’ or ‘a la’, which is the main thing when practising this grammar 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Students may have already offered a correct translation for </a:t>
            </a:r>
            <a:r>
              <a:rPr lang="en-US" i="1" baseline="0" dirty="0" err="1"/>
              <a:t>todos</a:t>
            </a:r>
            <a:r>
              <a:rPr lang="en-US" i="1" baseline="0" dirty="0"/>
              <a:t> </a:t>
            </a:r>
            <a:r>
              <a:rPr lang="en-US" i="1" baseline="0" dirty="0" err="1"/>
              <a:t>los</a:t>
            </a:r>
            <a:r>
              <a:rPr lang="en-US" i="1" baseline="0" dirty="0"/>
              <a:t> </a:t>
            </a:r>
            <a:r>
              <a:rPr lang="en-US" i="1" baseline="0" dirty="0" err="1"/>
              <a:t>días</a:t>
            </a:r>
            <a:r>
              <a:rPr lang="en-US" i="1" baseline="0" dirty="0"/>
              <a:t>. </a:t>
            </a:r>
            <a:r>
              <a:rPr lang="en-US" i="0" baseline="0" dirty="0"/>
              <a:t>However,</a:t>
            </a:r>
            <a:r>
              <a:rPr lang="en-US" baseline="0" dirty="0"/>
              <a:t> </a:t>
            </a:r>
            <a:r>
              <a:rPr lang="en-US" i="0" baseline="0" dirty="0"/>
              <a:t>on the final clicks, a speech bubble appears to draw extra attention to this recently taught construction.  The final example appears with the English first, to elicit the Spanish sentence from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In the next slide there is another activity to practise this construction more.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dirty="0" err="1">
                <a:solidFill>
                  <a:schemeClr val="dk1"/>
                </a:solidFill>
                <a:latin typeface="+mn-lt"/>
                <a:ea typeface="Calibri"/>
                <a:cs typeface="Calibri"/>
                <a:sym typeface="Calibri"/>
              </a:rPr>
              <a:t>Transcript</a:t>
            </a:r>
            <a:r>
              <a:rPr lang="es-ES" sz="1200" b="1" i="0" dirty="0">
                <a:solidFill>
                  <a:schemeClr val="dk1"/>
                </a:solidFill>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dirty="0">
                <a:solidFill>
                  <a:schemeClr val="dk1"/>
                </a:solidFill>
                <a:latin typeface="+mn-lt"/>
                <a:ea typeface="Calibri"/>
                <a:cs typeface="Calibri"/>
                <a:sym typeface="Calibri"/>
              </a:rPr>
              <a:t>Va a la playa después de comer.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dirty="0">
                <a:solidFill>
                  <a:schemeClr val="dk1"/>
                </a:solidFill>
                <a:latin typeface="+mn-lt"/>
                <a:ea typeface="Calibri"/>
                <a:cs typeface="Calibri"/>
                <a:sym typeface="Calibri"/>
              </a:rPr>
              <a:t>Cada enero va al oeste de Italia.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dirty="0">
                <a:solidFill>
                  <a:schemeClr val="dk1"/>
                </a:solidFill>
                <a:latin typeface="+mn-lt"/>
                <a:ea typeface="Calibri"/>
                <a:cs typeface="Calibri"/>
                <a:sym typeface="Calibri"/>
              </a:rPr>
              <a:t>En febrero voy al barrio de mi abuela.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dirty="0">
                <a:solidFill>
                  <a:schemeClr val="dk1"/>
                </a:solidFill>
                <a:latin typeface="+mn-lt"/>
                <a:ea typeface="Calibri"/>
                <a:cs typeface="Calibri"/>
                <a:sym typeface="Calibri"/>
              </a:rPr>
              <a:t>Va a la escuela todos los días.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dirty="0">
                <a:solidFill>
                  <a:schemeClr val="dk1"/>
                </a:solidFill>
                <a:latin typeface="+mn-lt"/>
                <a:ea typeface="Calibri"/>
                <a:cs typeface="Calibri"/>
                <a:sym typeface="Calibri"/>
              </a:rPr>
              <a:t>Nunca voy al parque sin mi perro.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dirty="0">
                <a:solidFill>
                  <a:schemeClr val="dk1"/>
                </a:solidFill>
                <a:latin typeface="+mn-lt"/>
                <a:ea typeface="Calibri"/>
                <a:cs typeface="Calibri"/>
                <a:sym typeface="Calibri"/>
              </a:rPr>
              <a:t>Voy al mar durante las vacaciones.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a:t>Words included from </a:t>
            </a:r>
            <a:r>
              <a:rPr lang="en-US" b="1" i="0" u="sng" baseline="0" dirty="0"/>
              <a:t>this</a:t>
            </a:r>
            <a:r>
              <a:rPr lang="en-US" b="1" i="0" baseline="0" dirty="0"/>
              <a:t> week [frequency ranking]:</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dirty="0">
                <a:solidFill>
                  <a:schemeClr val="dk1"/>
                </a:solidFill>
                <a:latin typeface="+mn-lt"/>
                <a:ea typeface="Calibri"/>
                <a:cs typeface="Calibri"/>
                <a:sym typeface="Calibri"/>
              </a:rPr>
              <a:t>voy; va [ir-33]; barrio [940]; al [a-8]; Italia [N/A]; playa [1475]; enero [1173]; febrero [1419]; sin [54]; día [65]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dirty="0">
                <a:solidFill>
                  <a:schemeClr val="dk1"/>
                </a:solidFill>
                <a:latin typeface="+mn-lt"/>
                <a:ea typeface="Calibri"/>
                <a:cs typeface="Calibri"/>
                <a:sym typeface="Calibri"/>
              </a:rPr>
              <a:t>Word </a:t>
            </a:r>
            <a:r>
              <a:rPr lang="es-ES" sz="1200" b="1" i="0" dirty="0" err="1">
                <a:solidFill>
                  <a:schemeClr val="dk1"/>
                </a:solidFill>
                <a:latin typeface="+mn-lt"/>
                <a:ea typeface="Calibri"/>
                <a:cs typeface="Calibri"/>
                <a:sym typeface="Calibri"/>
              </a:rPr>
              <a:t>included</a:t>
            </a:r>
            <a:r>
              <a:rPr lang="es-ES" sz="1200" b="1" i="0" dirty="0">
                <a:solidFill>
                  <a:schemeClr val="dk1"/>
                </a:solidFill>
                <a:latin typeface="+mn-lt"/>
                <a:ea typeface="Calibri"/>
                <a:cs typeface="Calibri"/>
                <a:sym typeface="Calibri"/>
              </a:rPr>
              <a:t> </a:t>
            </a:r>
            <a:r>
              <a:rPr lang="es-ES" sz="1200" b="1" i="0" dirty="0" err="1">
                <a:solidFill>
                  <a:schemeClr val="dk1"/>
                </a:solidFill>
                <a:latin typeface="+mn-lt"/>
                <a:ea typeface="Calibri"/>
                <a:cs typeface="Calibri"/>
                <a:sym typeface="Calibri"/>
              </a:rPr>
              <a:t>from</a:t>
            </a:r>
            <a:r>
              <a:rPr lang="es-ES" sz="1200" b="1" i="0" dirty="0">
                <a:solidFill>
                  <a:schemeClr val="dk1"/>
                </a:solidFill>
                <a:latin typeface="+mn-lt"/>
                <a:ea typeface="Calibri"/>
                <a:cs typeface="Calibri"/>
                <a:sym typeface="Calibri"/>
              </a:rPr>
              <a:t> </a:t>
            </a:r>
            <a:r>
              <a:rPr lang="es-ES" sz="1200" b="1" i="0" u="sng" dirty="0" err="1">
                <a:solidFill>
                  <a:schemeClr val="dk1"/>
                </a:solidFill>
                <a:latin typeface="+mn-lt"/>
                <a:ea typeface="Calibri"/>
                <a:cs typeface="Calibri"/>
                <a:sym typeface="Calibri"/>
              </a:rPr>
              <a:t>previous</a:t>
            </a:r>
            <a:r>
              <a:rPr lang="es-ES" sz="1200" b="1" i="0" dirty="0">
                <a:solidFill>
                  <a:schemeClr val="dk1"/>
                </a:solidFill>
                <a:latin typeface="+mn-lt"/>
                <a:ea typeface="Calibri"/>
                <a:cs typeface="Calibri"/>
                <a:sym typeface="Calibri"/>
              </a:rPr>
              <a:t> </a:t>
            </a:r>
            <a:r>
              <a:rPr lang="es-ES" sz="1200" b="1" i="0" dirty="0" err="1">
                <a:solidFill>
                  <a:schemeClr val="dk1"/>
                </a:solidFill>
                <a:latin typeface="+mn-lt"/>
                <a:ea typeface="Calibri"/>
                <a:cs typeface="Calibri"/>
                <a:sym typeface="Calibri"/>
              </a:rPr>
              <a:t>weeks</a:t>
            </a:r>
            <a:r>
              <a:rPr lang="es-ES" sz="1200" b="1" i="0" baseline="0" dirty="0">
                <a:solidFill>
                  <a:schemeClr val="dk1"/>
                </a:solidFill>
                <a:latin typeface="+mn-lt"/>
                <a:ea typeface="Calibri"/>
                <a:cs typeface="Calibri"/>
                <a:sym typeface="Calibri"/>
              </a:rPr>
              <a:t> [</a:t>
            </a:r>
            <a:r>
              <a:rPr lang="es-ES" sz="1200" b="1" i="0" baseline="0" dirty="0" err="1">
                <a:solidFill>
                  <a:schemeClr val="dk1"/>
                </a:solidFill>
                <a:latin typeface="+mn-lt"/>
                <a:ea typeface="Calibri"/>
                <a:cs typeface="Calibri"/>
                <a:sym typeface="Calibri"/>
              </a:rPr>
              <a:t>frequency</a:t>
            </a:r>
            <a:r>
              <a:rPr lang="es-ES" sz="1200" b="1" i="0" baseline="0" dirty="0">
                <a:solidFill>
                  <a:schemeClr val="dk1"/>
                </a:solidFill>
                <a:latin typeface="+mn-lt"/>
                <a:ea typeface="Calibri"/>
                <a:cs typeface="Calibri"/>
                <a:sym typeface="Calibri"/>
              </a:rPr>
              <a:t> ranking]:</a:t>
            </a:r>
            <a:endParaRPr lang="en-GB" sz="1200" b="0" i="0" dirty="0">
              <a:solidFill>
                <a:schemeClr val="dk1"/>
              </a:solidFill>
              <a:latin typeface="+mn-lt"/>
              <a:ea typeface="Calibri"/>
              <a:cs typeface="Calibri"/>
              <a:sym typeface="Calibri"/>
            </a:endParaRPr>
          </a:p>
          <a:p>
            <a:r>
              <a:rPr lang="en-US" dirty="0" err="1"/>
              <a:t>después</a:t>
            </a:r>
            <a:r>
              <a:rPr lang="en-US" dirty="0"/>
              <a:t> [150] 3.1.5</a:t>
            </a:r>
          </a:p>
          <a:p>
            <a:r>
              <a:rPr lang="es-ES" sz="1200" b="0" i="0" kern="1200" dirty="0">
                <a:solidFill>
                  <a:schemeClr val="tx1"/>
                </a:solidFill>
                <a:effectLst/>
                <a:latin typeface="+mn-lt"/>
                <a:ea typeface="+mn-ea"/>
                <a:cs typeface="+mn-cs"/>
              </a:rPr>
              <a:t>comer [347] 3.1.2</a:t>
            </a:r>
          </a:p>
          <a:p>
            <a:r>
              <a:rPr lang="es-ES" sz="1200" b="0" i="0" kern="1200" dirty="0">
                <a:solidFill>
                  <a:schemeClr val="tx1"/>
                </a:solidFill>
                <a:effectLst/>
                <a:latin typeface="+mn-lt"/>
                <a:ea typeface="+mn-ea"/>
                <a:cs typeface="+mn-cs"/>
              </a:rPr>
              <a:t>cada [107] 3.1.1</a:t>
            </a:r>
          </a:p>
          <a:p>
            <a:r>
              <a:rPr lang="es-ES" sz="1200" b="0" i="0" kern="1200" dirty="0">
                <a:solidFill>
                  <a:schemeClr val="tx1"/>
                </a:solidFill>
                <a:effectLst/>
                <a:latin typeface="+mn-lt"/>
                <a:ea typeface="+mn-ea"/>
                <a:cs typeface="+mn-cs"/>
              </a:rPr>
              <a:t>oeste [107] 2.2.4</a:t>
            </a:r>
            <a:br>
              <a:rPr lang="en-US" dirty="0"/>
            </a:br>
            <a:r>
              <a:rPr lang="en-US" dirty="0" err="1"/>
              <a:t>viernes</a:t>
            </a:r>
            <a:r>
              <a:rPr lang="en-US" dirty="0"/>
              <a:t> [1650] 2.2.3</a:t>
            </a:r>
          </a:p>
          <a:p>
            <a:r>
              <a:rPr lang="es-ES" sz="1200" b="0" i="0" kern="1200" dirty="0">
                <a:solidFill>
                  <a:schemeClr val="tx1"/>
                </a:solidFill>
                <a:effectLst/>
                <a:latin typeface="+mn-lt"/>
                <a:ea typeface="+mn-ea"/>
                <a:cs typeface="+mn-cs"/>
              </a:rPr>
              <a:t>mi [37] 3.2.3</a:t>
            </a:r>
            <a:br>
              <a:rPr lang="en-US" dirty="0"/>
            </a:br>
            <a:r>
              <a:rPr lang="es-ES" sz="1200" b="0" i="0" kern="1200" dirty="0">
                <a:solidFill>
                  <a:schemeClr val="tx1"/>
                </a:solidFill>
                <a:effectLst/>
                <a:latin typeface="+mn-lt"/>
                <a:ea typeface="+mn-ea"/>
                <a:cs typeface="+mn-cs"/>
              </a:rPr>
              <a:t>abuela [717] 2.1.2</a:t>
            </a:r>
          </a:p>
          <a:p>
            <a:r>
              <a:rPr lang="es-ES" sz="1200" b="0" i="0" kern="1200" dirty="0">
                <a:solidFill>
                  <a:schemeClr val="tx1"/>
                </a:solidFill>
                <a:effectLst/>
                <a:latin typeface="+mn-lt"/>
                <a:ea typeface="+mn-ea"/>
                <a:cs typeface="+mn-cs"/>
              </a:rPr>
              <a:t>escuela [424] 1.2.5</a:t>
            </a:r>
          </a:p>
          <a:p>
            <a:r>
              <a:rPr lang="es-ES" sz="1200" b="0" i="0" u="none" strike="noStrike" kern="1200" dirty="0">
                <a:solidFill>
                  <a:schemeClr val="tx1"/>
                </a:solidFill>
                <a:effectLst/>
                <a:latin typeface="+mn-lt"/>
                <a:ea typeface="+mn-ea"/>
                <a:cs typeface="+mn-cs"/>
              </a:rPr>
              <a:t>todo¹ [472] 3.1.6</a:t>
            </a:r>
          </a:p>
          <a:p>
            <a:r>
              <a:rPr lang="en-US" baseline="0" dirty="0" err="1"/>
              <a:t>nunca</a:t>
            </a:r>
            <a:r>
              <a:rPr lang="en-US" baseline="0" dirty="0"/>
              <a:t> [158] 3.1.4</a:t>
            </a:r>
          </a:p>
          <a:p>
            <a:r>
              <a:rPr lang="es-ES" sz="1200" b="0" i="0" kern="1200" dirty="0">
                <a:solidFill>
                  <a:schemeClr val="tx1"/>
                </a:solidFill>
                <a:effectLst/>
                <a:latin typeface="+mn-lt"/>
                <a:ea typeface="+mn-ea"/>
                <a:cs typeface="+mn-cs"/>
              </a:rPr>
              <a:t>mis [37] 3.2.3</a:t>
            </a:r>
          </a:p>
          <a:p>
            <a:r>
              <a:rPr lang="es-ES" sz="1200" b="0" i="0" kern="1200" dirty="0">
                <a:solidFill>
                  <a:schemeClr val="tx1"/>
                </a:solidFill>
                <a:effectLst/>
                <a:latin typeface="+mn-lt"/>
                <a:ea typeface="+mn-ea"/>
                <a:cs typeface="+mn-cs"/>
              </a:rPr>
              <a:t>perro [888] 2.1.2</a:t>
            </a:r>
          </a:p>
          <a:p>
            <a:r>
              <a:rPr lang="es-ES" sz="1200" b="0" i="0" kern="1200" dirty="0">
                <a:solidFill>
                  <a:schemeClr val="tx1"/>
                </a:solidFill>
                <a:effectLst/>
                <a:latin typeface="+mn-lt"/>
                <a:ea typeface="+mn-ea"/>
                <a:cs typeface="+mn-cs"/>
              </a:rPr>
              <a:t>mar [480] 3.1.1</a:t>
            </a:r>
          </a:p>
          <a:p>
            <a:r>
              <a:rPr lang="es-ES" sz="1200" b="0" i="0" kern="1200" dirty="0">
                <a:solidFill>
                  <a:schemeClr val="tx1"/>
                </a:solidFill>
                <a:effectLst/>
                <a:latin typeface="+mn-lt"/>
                <a:ea typeface="+mn-ea"/>
                <a:cs typeface="+mn-cs"/>
              </a:rPr>
              <a:t>durante [139] 3.1.1</a:t>
            </a:r>
          </a:p>
          <a:p>
            <a:r>
              <a:rPr lang="en-US" baseline="0" dirty="0" err="1"/>
              <a:t>vacaciones</a:t>
            </a:r>
            <a:r>
              <a:rPr lang="en-US" baseline="0" dirty="0"/>
              <a:t> [2641] 3.1.1</a:t>
            </a:r>
            <a:endParaRPr lang="es-E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546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Here</a:t>
            </a:r>
            <a:r>
              <a:rPr lang="en-GB" b="0" baseline="0" dirty="0"/>
              <a:t> is one example of what a simplified version might look like, adapting the task to focusing on the primary learning point of first and third persons of the verb ‘</a:t>
            </a:r>
            <a:r>
              <a:rPr lang="en-GB" b="0" baseline="0" dirty="0" err="1"/>
              <a:t>ir</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is the most simplified version of the task, whilst remaining working at sentence level.</a:t>
            </a:r>
            <a:endParaRPr lang="es-E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343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mn-lt"/>
                <a:ea typeface="Calibri"/>
                <a:cs typeface="Calibri"/>
                <a:sym typeface="Calibri"/>
              </a:rPr>
              <a:t>After the feedback, teachers could follow this up with low stakes oral questioning to develop a greater understanding of the sentences.  </a:t>
            </a:r>
            <a:br>
              <a:rPr lang="en-GB" sz="1200" b="0" i="0" dirty="0">
                <a:solidFill>
                  <a:schemeClr val="dk1"/>
                </a:solidFill>
                <a:latin typeface="+mn-lt"/>
                <a:ea typeface="Calibri"/>
                <a:cs typeface="Calibri"/>
                <a:sym typeface="Calibri"/>
              </a:rPr>
            </a:br>
            <a:r>
              <a:rPr lang="en-GB" sz="1200" b="0" i="0" dirty="0">
                <a:solidFill>
                  <a:schemeClr val="dk1"/>
                </a:solidFill>
                <a:latin typeface="+mn-lt"/>
                <a:ea typeface="Calibri"/>
                <a:cs typeface="Calibri"/>
                <a:sym typeface="Calibri"/>
              </a:rPr>
              <a:t>To further exploit comprehension, the teacher could ask follow up questions e.g. east of where?, which neighbourhood? etc.   </a:t>
            </a:r>
            <a:br>
              <a:rPr lang="en-GB" sz="1200" b="0" i="0" dirty="0">
                <a:solidFill>
                  <a:schemeClr val="dk1"/>
                </a:solidFill>
                <a:latin typeface="+mn-lt"/>
                <a:ea typeface="Calibri"/>
                <a:cs typeface="Calibri"/>
                <a:sym typeface="Calibri"/>
              </a:rPr>
            </a:br>
            <a:r>
              <a:rPr lang="en-GB" sz="1200" b="0" i="0" dirty="0">
                <a:solidFill>
                  <a:schemeClr val="dk1"/>
                </a:solidFill>
                <a:latin typeface="+mn-lt"/>
                <a:ea typeface="Calibri"/>
                <a:cs typeface="Calibri"/>
                <a:sym typeface="Calibri"/>
              </a:rPr>
              <a:t>Oral questioning removes</a:t>
            </a:r>
            <a:r>
              <a:rPr lang="en-GB" sz="1200" b="0" i="0" baseline="0" dirty="0">
                <a:solidFill>
                  <a:schemeClr val="dk1"/>
                </a:solidFill>
                <a:latin typeface="+mn-lt"/>
                <a:ea typeface="Calibri"/>
                <a:cs typeface="Calibri"/>
                <a:sym typeface="Calibri"/>
              </a:rPr>
              <a:t> potential literacy barriers.</a:t>
            </a:r>
            <a:br>
              <a:rPr lang="en-GB" sz="1200" b="0" i="0" dirty="0">
                <a:solidFill>
                  <a:schemeClr val="dk1"/>
                </a:solidFill>
                <a:latin typeface="+mn-lt"/>
                <a:ea typeface="Calibri"/>
                <a:cs typeface="Calibri"/>
                <a:sym typeface="Calibri"/>
              </a:rPr>
            </a:br>
            <a:r>
              <a:rPr lang="en-GB" sz="1200" b="0" i="0" dirty="0">
                <a:solidFill>
                  <a:schemeClr val="dk1"/>
                </a:solidFill>
                <a:latin typeface="+mn-lt"/>
                <a:ea typeface="Calibri"/>
                <a:cs typeface="Calibri"/>
                <a:sym typeface="Calibri"/>
              </a:rPr>
              <a:t>Questions such as ‘Did anyone pick up on when? could also help challenge where appropriate in a swift and appropriate manner.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73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mn-lt"/>
                <a:ea typeface="Calibri"/>
                <a:cs typeface="Calibri"/>
                <a:sym typeface="Calibri"/>
              </a:rPr>
              <a:t>If teachers want to use this as an activity to:</a:t>
            </a:r>
            <a:br>
              <a:rPr lang="en-GB" sz="1200" b="0" i="0" dirty="0">
                <a:solidFill>
                  <a:schemeClr val="dk1"/>
                </a:solidFill>
                <a:latin typeface="+mn-lt"/>
                <a:ea typeface="Calibri"/>
                <a:cs typeface="Calibri"/>
                <a:sym typeface="Calibri"/>
              </a:rPr>
            </a:br>
            <a:r>
              <a:rPr lang="en-GB" sz="1200" b="0" i="0" dirty="0">
                <a:solidFill>
                  <a:schemeClr val="dk1"/>
                </a:solidFill>
                <a:latin typeface="+mn-lt"/>
                <a:ea typeface="Calibri"/>
                <a:cs typeface="Calibri"/>
                <a:sym typeface="Calibri"/>
              </a:rPr>
              <a:t>1) practise ‘</a:t>
            </a:r>
            <a:r>
              <a:rPr lang="en-GB" sz="1200" b="0" i="0" dirty="0" err="1">
                <a:solidFill>
                  <a:schemeClr val="dk1"/>
                </a:solidFill>
                <a:latin typeface="+mn-lt"/>
                <a:ea typeface="Calibri"/>
                <a:cs typeface="Calibri"/>
                <a:sym typeface="Calibri"/>
              </a:rPr>
              <a:t>ir</a:t>
            </a:r>
            <a:r>
              <a:rPr lang="en-GB" sz="1200" b="0" i="0" dirty="0">
                <a:solidFill>
                  <a:schemeClr val="dk1"/>
                </a:solidFill>
                <a:latin typeface="+mn-lt"/>
                <a:ea typeface="Calibri"/>
                <a:cs typeface="Calibri"/>
                <a:sym typeface="Calibri"/>
              </a:rPr>
              <a:t>’ and </a:t>
            </a:r>
            <a:br>
              <a:rPr lang="en-GB" sz="1200" b="0" i="0" dirty="0">
                <a:solidFill>
                  <a:schemeClr val="dk1"/>
                </a:solidFill>
                <a:latin typeface="+mn-lt"/>
                <a:ea typeface="Calibri"/>
                <a:cs typeface="Calibri"/>
                <a:sym typeface="Calibri"/>
              </a:rPr>
            </a:br>
            <a:r>
              <a:rPr lang="en-GB" sz="1200" b="0" i="0" dirty="0">
                <a:solidFill>
                  <a:schemeClr val="dk1"/>
                </a:solidFill>
                <a:latin typeface="+mn-lt"/>
                <a:ea typeface="Calibri"/>
                <a:cs typeface="Calibri"/>
                <a:sym typeface="Calibri"/>
              </a:rPr>
              <a:t>2) practise ‘al’ vs. ‘a la’, here is how an adapted slide could look.   </a:t>
            </a:r>
            <a:br>
              <a:rPr lang="en-GB" sz="1200" b="0" i="0" dirty="0">
                <a:solidFill>
                  <a:schemeClr val="dk1"/>
                </a:solidFill>
                <a:latin typeface="+mn-lt"/>
                <a:ea typeface="Calibri"/>
                <a:cs typeface="Calibri"/>
                <a:sym typeface="Calibri"/>
              </a:rPr>
            </a:br>
            <a:r>
              <a:rPr lang="en-GB" sz="1200" b="0" i="0" dirty="0">
                <a:solidFill>
                  <a:schemeClr val="dk1"/>
                </a:solidFill>
                <a:latin typeface="+mn-lt"/>
                <a:ea typeface="Calibri"/>
                <a:cs typeface="Calibri"/>
                <a:sym typeface="Calibri"/>
              </a:rPr>
              <a:t>Students give the person of the verb and if they can, identify the place as well.  </a:t>
            </a:r>
          </a:p>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mn-lt"/>
                <a:ea typeface="Calibri"/>
                <a:cs typeface="Calibri"/>
                <a:sym typeface="Calibri"/>
              </a:rPr>
              <a:t>That way, the secondary learning point is seen as a bonus.</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dirty="0">
                <a:solidFill>
                  <a:schemeClr val="dk1"/>
                </a:solidFill>
                <a:latin typeface="+mn-lt"/>
                <a:ea typeface="Calibri"/>
                <a:cs typeface="Calibri"/>
                <a:sym typeface="Calibri"/>
              </a:rPr>
              <a:t>Highlighting the verb in Spanish as part of the feedback may help here, given the dual grammar focus.  </a:t>
            </a:r>
            <a:br>
              <a:rPr lang="en-GB" sz="1200" b="0" i="0" dirty="0">
                <a:solidFill>
                  <a:schemeClr val="dk1"/>
                </a:solidFill>
                <a:latin typeface="+mn-lt"/>
                <a:ea typeface="Calibri"/>
                <a:cs typeface="Calibri"/>
                <a:sym typeface="Calibri"/>
              </a:rPr>
            </a:br>
            <a:r>
              <a:rPr lang="en-GB" sz="1200" b="0" i="0" dirty="0">
                <a:solidFill>
                  <a:schemeClr val="dk1"/>
                </a:solidFill>
                <a:latin typeface="+mn-lt"/>
                <a:ea typeface="Calibri"/>
                <a:cs typeface="Calibri"/>
                <a:sym typeface="Calibri"/>
              </a:rPr>
              <a:t>Giving the genders of the nouns in a ‘help’ box</a:t>
            </a:r>
            <a:r>
              <a:rPr lang="en-GB" sz="1200" b="0" i="0" baseline="0" dirty="0">
                <a:solidFill>
                  <a:schemeClr val="dk1"/>
                </a:solidFill>
                <a:latin typeface="+mn-lt"/>
                <a:ea typeface="Calibri"/>
                <a:cs typeface="Calibri"/>
                <a:sym typeface="Calibri"/>
              </a:rPr>
              <a:t> would support the processing of </a:t>
            </a:r>
            <a:r>
              <a:rPr lang="en-GB" sz="1200" b="0" i="0" dirty="0">
                <a:solidFill>
                  <a:schemeClr val="dk1"/>
                </a:solidFill>
                <a:latin typeface="+mn-lt"/>
                <a:ea typeface="Calibri"/>
                <a:cs typeface="Calibri"/>
                <a:sym typeface="Calibri"/>
              </a:rPr>
              <a:t>‘al’ vs. ‘a la’.</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ea typeface="Calibri"/>
                <a:cs typeface="Calibri"/>
                <a:sym typeface="Calibri"/>
              </a:rPr>
              <a:t>This</a:t>
            </a:r>
            <a:r>
              <a:rPr lang="en-GB" sz="1200" b="0" i="0" u="none" strike="noStrike" baseline="0" dirty="0">
                <a:solidFill>
                  <a:schemeClr val="dk1"/>
                </a:solidFill>
                <a:latin typeface="+mn-lt"/>
                <a:ea typeface="Calibri"/>
                <a:cs typeface="Calibri"/>
                <a:sym typeface="Calibri"/>
              </a:rPr>
              <a:t> reduces cognitive load by having students</a:t>
            </a:r>
            <a:r>
              <a:rPr lang="en-GB" sz="1200" b="0" i="0" u="none" strike="noStrike" dirty="0">
                <a:solidFill>
                  <a:schemeClr val="dk1"/>
                </a:solidFill>
                <a:latin typeface="+mn-lt"/>
                <a:ea typeface="Calibri"/>
                <a:cs typeface="Calibri"/>
                <a:sym typeface="Calibri"/>
              </a:rPr>
              <a:t> focus on the grammar connection ‘al’ / ‘a la’ rather than the vocabulary simultaneously.</a:t>
            </a:r>
            <a:endParaRPr lang="en-GB" sz="1200" b="0" i="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mn-lt"/>
                <a:ea typeface="Calibri"/>
                <a:cs typeface="Calibri"/>
                <a:sym typeface="Calibri"/>
              </a:rPr>
              <a:t>Once</a:t>
            </a:r>
            <a:r>
              <a:rPr lang="en-GB" sz="1200" b="0" i="0" baseline="0" dirty="0">
                <a:solidFill>
                  <a:schemeClr val="dk1"/>
                </a:solidFill>
                <a:latin typeface="+mn-lt"/>
                <a:ea typeface="Calibri"/>
                <a:cs typeface="Calibri"/>
                <a:sym typeface="Calibri"/>
              </a:rPr>
              <a:t> the grammar points have been dealt with, vocabulary can be exploited as a second step to this exercise.  (See next slide) </a:t>
            </a:r>
            <a:endParaRPr lang="en-GB" sz="1200" b="0" i="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220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mn-lt"/>
                <a:ea typeface="Calibri"/>
                <a:cs typeface="Calibri"/>
                <a:sym typeface="Calibri"/>
              </a:rPr>
              <a:t>Give students 1-2 minutes’ thinking time in pairs  to translate the underlined parts of each sentence, eliciting extra information orally as appropriate during the feedback.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dirty="0">
                <a:solidFill>
                  <a:schemeClr val="dk1"/>
                </a:solidFill>
                <a:latin typeface="+mn-lt"/>
                <a:ea typeface="Calibri"/>
                <a:cs typeface="Calibri"/>
                <a:sym typeface="Calibri"/>
              </a:rPr>
              <a:t>Oral</a:t>
            </a:r>
            <a:r>
              <a:rPr lang="en-GB" sz="1200" b="0" i="0" baseline="0" dirty="0">
                <a:solidFill>
                  <a:schemeClr val="dk1"/>
                </a:solidFill>
                <a:latin typeface="+mn-lt"/>
                <a:ea typeface="Calibri"/>
                <a:cs typeface="Calibri"/>
                <a:sym typeface="Calibri"/>
              </a:rPr>
              <a:t> questioning</a:t>
            </a:r>
            <a:r>
              <a:rPr lang="en-GB" sz="1200" b="0" i="0" dirty="0">
                <a:solidFill>
                  <a:schemeClr val="dk1"/>
                </a:solidFill>
                <a:latin typeface="+mn-lt"/>
                <a:ea typeface="Calibri"/>
                <a:cs typeface="Calibri"/>
                <a:sym typeface="Calibri"/>
              </a:rPr>
              <a:t> helps maintain a swift pace, removes any literacy barriers whilst still exploiting all the options this task has to offer.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baseline="0" dirty="0">
                <a:solidFill>
                  <a:schemeClr val="dk1"/>
                </a:solidFill>
                <a:latin typeface="+mn-lt"/>
                <a:ea typeface="Calibri"/>
                <a:cs typeface="Calibri"/>
                <a:sym typeface="Calibri"/>
              </a:rPr>
              <a:t>Preserve the ‘attempt to recall’ but then prompt students to use their vocab lists/Learning Guides/Knowledge Organisers if they cannot readily recall any vocabulary items.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baseline="0" dirty="0">
                <a:solidFill>
                  <a:schemeClr val="dk1"/>
                </a:solidFill>
                <a:latin typeface="+mn-lt"/>
                <a:ea typeface="Calibri"/>
                <a:cs typeface="Calibri"/>
                <a:sym typeface="Calibri"/>
              </a:rPr>
              <a:t>Slide 32 discusses ways in detail of how to make most effective use of such in-class aids.</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224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dirty="0">
                <a:solidFill>
                  <a:srgbClr val="1E4E79"/>
                </a:solidFill>
                <a:latin typeface="Century Gothic"/>
                <a:ea typeface="Century Gothic"/>
                <a:cs typeface="Century Gothic"/>
                <a:sym typeface="Century Gothic"/>
              </a:rPr>
              <a:t>The main aim of weeks 4-5 and 7 is to teach and consolidate the verb ‘</a:t>
            </a:r>
            <a:r>
              <a:rPr lang="en-GB" sz="1200" dirty="0" err="1">
                <a:solidFill>
                  <a:srgbClr val="1E4E79"/>
                </a:solidFill>
                <a:latin typeface="Century Gothic"/>
                <a:ea typeface="Century Gothic"/>
                <a:cs typeface="Century Gothic"/>
                <a:sym typeface="Century Gothic"/>
              </a:rPr>
              <a:t>ir</a:t>
            </a:r>
            <a:r>
              <a:rPr lang="en-GB" sz="1200" dirty="0">
                <a:solidFill>
                  <a:srgbClr val="1E4E79"/>
                </a:solidFill>
                <a:latin typeface="Century Gothic"/>
                <a:ea typeface="Century Gothic"/>
                <a:cs typeface="Century Gothic"/>
                <a:sym typeface="Century Gothic"/>
              </a:rPr>
              <a:t>’ in present tense in singular persons and in first person plural to use this as a platform to then go on to teach and consolidate ‘</a:t>
            </a:r>
            <a:r>
              <a:rPr lang="en-GB" sz="1200" dirty="0" err="1">
                <a:solidFill>
                  <a:srgbClr val="1E4E79"/>
                </a:solidFill>
                <a:latin typeface="Century Gothic"/>
                <a:ea typeface="Century Gothic"/>
                <a:cs typeface="Century Gothic"/>
                <a:sym typeface="Century Gothic"/>
              </a:rPr>
              <a:t>ir</a:t>
            </a:r>
            <a:r>
              <a:rPr lang="en-GB" sz="1200" dirty="0">
                <a:solidFill>
                  <a:srgbClr val="1E4E79"/>
                </a:solidFill>
                <a:latin typeface="Century Gothic"/>
                <a:ea typeface="Century Gothic"/>
                <a:cs typeface="Century Gothic"/>
                <a:sym typeface="Century Gothic"/>
              </a:rPr>
              <a:t> a’ +infinitive to express future.  </a:t>
            </a:r>
          </a:p>
          <a:p>
            <a:pPr marL="0" lvl="0" indent="0" algn="l" rtl="0">
              <a:spcBef>
                <a:spcPts val="0"/>
              </a:spcBef>
              <a:spcAft>
                <a:spcPts val="0"/>
              </a:spcAft>
              <a:buNone/>
            </a:pPr>
            <a:r>
              <a:rPr lang="en-GB" sz="1200" dirty="0">
                <a:solidFill>
                  <a:srgbClr val="1E4E79"/>
                </a:solidFill>
                <a:latin typeface="Century Gothic"/>
                <a:ea typeface="Century Gothic"/>
                <a:cs typeface="Century Gothic"/>
                <a:sym typeface="Century Gothic"/>
              </a:rPr>
              <a:t>This goes towards ensuring that students acquire a good verb lexicon. </a:t>
            </a:r>
          </a:p>
          <a:p>
            <a:pPr marL="0" lvl="0" indent="0" algn="l" rtl="0">
              <a:spcBef>
                <a:spcPts val="0"/>
              </a:spcBef>
              <a:spcAft>
                <a:spcPts val="0"/>
              </a:spcAft>
              <a:buNone/>
            </a:pPr>
            <a:r>
              <a:rPr lang="en-GB" sz="1200" dirty="0">
                <a:solidFill>
                  <a:srgbClr val="1E4E79"/>
                </a:solidFill>
                <a:latin typeface="Century Gothic"/>
                <a:ea typeface="Century Gothic"/>
                <a:cs typeface="Century Gothic"/>
                <a:sym typeface="Century Gothic"/>
              </a:rPr>
              <a:t>This is essential so that they can understand and create interesting sentences and so that they have a solid bank of verbs which can be manipulated, over the coming months and years, for different persons, numbers, tenses, moods, and aspects. </a:t>
            </a:r>
            <a:endParaRPr lang="en-GB"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042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Before moving on, just to reference here 3.2.5 lesson 1 to show the progression – after plenty of practice, activities incorporate more that two features, but modelled in advance and again with multiple layers of differentiation offered as previously explored.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effectLst/>
                <a:latin typeface="+mn-lt"/>
                <a:ea typeface="+mn-ea"/>
                <a:cs typeface="+mn-cs"/>
              </a:rPr>
              <a:t>Original 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Estimated time (slides 12-13): </a:t>
            </a:r>
            <a:r>
              <a:rPr lang="en-GB" sz="1200" b="0" i="0" kern="1200" dirty="0">
                <a:solidFill>
                  <a:schemeClr val="tx1"/>
                </a:solidFill>
                <a:effectLst/>
                <a:latin typeface="+mn-lt"/>
                <a:ea typeface="+mn-ea"/>
                <a:cs typeface="+mn-cs"/>
              </a:rPr>
              <a:t>10 minutes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In this listening activity, students listen out for ‘voy’, ‘va’</a:t>
            </a:r>
            <a:r>
              <a:rPr lang="en-GB" sz="1200" b="0" i="0" u="none" strike="noStrike" kern="1200" baseline="0" dirty="0">
                <a:solidFill>
                  <a:schemeClr val="tx1"/>
                </a:solidFill>
                <a:effectLst/>
                <a:latin typeface="+mn-lt"/>
                <a:ea typeface="+mn-ea"/>
                <a:cs typeface="+mn-cs"/>
              </a:rPr>
              <a:t> or ‘vamos’ and decide which person the verb refers to. </a:t>
            </a:r>
            <a:r>
              <a:rPr lang="en-GB" sz="1200" b="0" i="0" u="none" strike="noStrike" kern="1200" dirty="0">
                <a:solidFill>
                  <a:schemeClr val="tx1"/>
                </a:solidFill>
                <a:effectLst/>
                <a:latin typeface="+mn-lt"/>
                <a:ea typeface="+mn-ea"/>
                <a:cs typeface="+mn-cs"/>
              </a:rPr>
              <a:t>The listening also acts as</a:t>
            </a:r>
            <a:r>
              <a:rPr lang="en-GB" sz="1200" b="0" i="0" u="none" strike="noStrike" kern="1200" baseline="0" dirty="0">
                <a:solidFill>
                  <a:schemeClr val="tx1"/>
                </a:solidFill>
                <a:effectLst/>
                <a:latin typeface="+mn-lt"/>
                <a:ea typeface="+mn-ea"/>
                <a:cs typeface="+mn-cs"/>
              </a:rPr>
              <a:t> a vocabulary refresher of places and times/adverbs of frequency ahead of the reading and writing activity in this lesson, where students will be required to write in Spanish. Click on the ‘E.G.’ button to hear the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Scope for differentiation: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The core focus here is on person agreement with ‘</a:t>
            </a:r>
            <a:r>
              <a:rPr lang="en-GB" sz="1200" b="0" i="0" u="none" strike="noStrike" kern="1200" baseline="0" dirty="0" err="1">
                <a:solidFill>
                  <a:schemeClr val="tx1"/>
                </a:solidFill>
                <a:effectLst/>
                <a:latin typeface="+mn-lt"/>
                <a:ea typeface="+mn-ea"/>
                <a:cs typeface="+mn-cs"/>
              </a:rPr>
              <a:t>ir</a:t>
            </a:r>
            <a:r>
              <a:rPr lang="en-GB" sz="1200" b="0" i="0" u="none" strike="noStrike" kern="1200" baseline="0" dirty="0">
                <a:solidFill>
                  <a:schemeClr val="tx1"/>
                </a:solidFill>
                <a:effectLst/>
                <a:latin typeface="+mn-lt"/>
                <a:ea typeface="+mn-ea"/>
                <a:cs typeface="+mn-cs"/>
              </a:rPr>
              <a:t>’, so lower proficiency groups be asked to just focus on this. However, if they also manage to understand when and where, they could receive bonus points.  Higher proficiency groups could complete all columns. Some students may even be able to complete more than one column as they go, rather than needing to focus first on the grammar, and later for the vocabulary. The answers on the next slide appear will appear column by column.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 note on ‘</a:t>
            </a:r>
            <a:r>
              <a:rPr lang="en-GB" sz="1200" b="1" kern="1200" dirty="0" err="1">
                <a:solidFill>
                  <a:schemeClr val="tx1"/>
                </a:solidFill>
                <a:effectLst/>
                <a:latin typeface="+mn-lt"/>
                <a:ea typeface="+mn-ea"/>
                <a:cs typeface="+mn-cs"/>
              </a:rPr>
              <a:t>dónde</a:t>
            </a:r>
            <a:r>
              <a:rPr lang="en-GB" sz="1200" b="1" kern="1200" dirty="0">
                <a:solidFill>
                  <a:schemeClr val="tx1"/>
                </a:solidFill>
                <a:effectLst/>
                <a:latin typeface="+mn-lt"/>
                <a:ea typeface="+mn-ea"/>
                <a:cs typeface="+mn-cs"/>
              </a:rPr>
              <a:t>’ and ‘</a:t>
            </a:r>
            <a:r>
              <a:rPr lang="en-GB" sz="1200" b="1" kern="1200" dirty="0" err="1">
                <a:solidFill>
                  <a:schemeClr val="tx1"/>
                </a:solidFill>
                <a:effectLst/>
                <a:latin typeface="+mn-lt"/>
                <a:ea typeface="+mn-ea"/>
                <a:cs typeface="+mn-cs"/>
              </a:rPr>
              <a:t>adónde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according to Butt and Benjamin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2004) ‘</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adónde</a:t>
            </a:r>
            <a:r>
              <a:rPr lang="en-GB" sz="1200" kern="1200" dirty="0">
                <a:solidFill>
                  <a:schemeClr val="tx1"/>
                </a:solidFill>
                <a:effectLst/>
                <a:latin typeface="+mn-lt"/>
                <a:ea typeface="+mn-ea"/>
                <a:cs typeface="+mn-cs"/>
              </a:rPr>
              <a:t>’ may both be used with verbs of motion. Thus, ‘¿</a:t>
            </a:r>
            <a:r>
              <a:rPr lang="en-GB" sz="1200" kern="1200" dirty="0" err="1">
                <a:solidFill>
                  <a:schemeClr val="tx1"/>
                </a:solidFill>
                <a:effectLst/>
                <a:latin typeface="+mn-lt"/>
                <a:ea typeface="+mn-ea"/>
                <a:cs typeface="+mn-cs"/>
              </a:rPr>
              <a:t>adónde</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ustedes</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ustedes</a:t>
            </a:r>
            <a:r>
              <a:rPr lang="en-GB" sz="1200" kern="1200" dirty="0">
                <a:solidFill>
                  <a:schemeClr val="tx1"/>
                </a:solidFill>
                <a:effectLst/>
                <a:latin typeface="+mn-lt"/>
                <a:ea typeface="+mn-ea"/>
                <a:cs typeface="+mn-cs"/>
              </a:rPr>
              <a:t>?’ are both correct. This is supported by the RAE, which gives ‘¿Dónde vas?’ as an example of how ‘</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can be used with verbs to indicate movement or destination. The frequency of ‘</a:t>
            </a:r>
            <a:r>
              <a:rPr lang="en-GB" sz="1200" kern="1200" dirty="0" err="1">
                <a:solidFill>
                  <a:schemeClr val="tx1"/>
                </a:solidFill>
                <a:effectLst/>
                <a:latin typeface="+mn-lt"/>
                <a:ea typeface="+mn-ea"/>
                <a:cs typeface="+mn-cs"/>
              </a:rPr>
              <a:t>adónde</a:t>
            </a:r>
            <a:r>
              <a:rPr lang="en-GB" sz="1200" kern="1200" dirty="0">
                <a:solidFill>
                  <a:schemeClr val="tx1"/>
                </a:solidFill>
                <a:effectLst/>
                <a:latin typeface="+mn-lt"/>
                <a:ea typeface="+mn-ea"/>
                <a:cs typeface="+mn-cs"/>
              </a:rPr>
              <a:t>’ [3994]</a:t>
            </a:r>
            <a:r>
              <a:rPr lang="en-GB" sz="1200" kern="1200" baseline="0" dirty="0">
                <a:solidFill>
                  <a:schemeClr val="tx1"/>
                </a:solidFill>
                <a:effectLst/>
                <a:latin typeface="+mn-lt"/>
                <a:ea typeface="+mn-ea"/>
                <a:cs typeface="+mn-cs"/>
              </a:rPr>
              <a:t> also suggests that it is not essential to teach in Year 7. </a:t>
            </a:r>
            <a:r>
              <a:rPr lang="en-GB" sz="1200" kern="1200" dirty="0">
                <a:solidFill>
                  <a:schemeClr val="tx1"/>
                </a:solidFill>
                <a:effectLst/>
                <a:latin typeface="+mn-lt"/>
                <a:ea typeface="+mn-ea"/>
                <a:cs typeface="+mn-cs"/>
              </a:rPr>
              <a:t>We therefore use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as</a:t>
            </a:r>
            <a:r>
              <a:rPr lang="en-GB" sz="1200" kern="1200" baseline="0" dirty="0">
                <a:solidFill>
                  <a:schemeClr val="tx1"/>
                </a:solidFill>
                <a:effectLst/>
                <a:latin typeface="+mn-lt"/>
                <a:ea typeface="+mn-ea"/>
                <a:cs typeface="+mn-cs"/>
              </a:rPr>
              <a:t> an interrogative with the verb ‘</a:t>
            </a:r>
            <a:r>
              <a:rPr lang="en-GB" sz="1200" kern="1200" baseline="0" dirty="0" err="1">
                <a:solidFill>
                  <a:schemeClr val="tx1"/>
                </a:solidFill>
                <a:effectLst/>
                <a:latin typeface="+mn-lt"/>
                <a:ea typeface="+mn-ea"/>
                <a:cs typeface="+mn-cs"/>
              </a:rPr>
              <a:t>ir</a:t>
            </a:r>
            <a:r>
              <a:rPr lang="en-GB" sz="120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mn-lt"/>
                <a:ea typeface="+mn-ea"/>
                <a:cs typeface="+mn-cs"/>
              </a:rPr>
              <a:t>Butt,</a:t>
            </a:r>
            <a:r>
              <a:rPr lang="en-GB" sz="1200" i="0" kern="1200" baseline="0" dirty="0">
                <a:solidFill>
                  <a:schemeClr val="tx1"/>
                </a:solidFill>
                <a:effectLst/>
                <a:latin typeface="+mn-lt"/>
                <a:ea typeface="+mn-ea"/>
                <a:cs typeface="+mn-cs"/>
              </a:rPr>
              <a:t> J. &amp; Benjamin, C. (2004). </a:t>
            </a:r>
            <a:r>
              <a:rPr lang="en-GB" sz="1200" i="1" kern="1200" dirty="0">
                <a:solidFill>
                  <a:schemeClr val="tx1"/>
                </a:solidFill>
                <a:effectLst/>
                <a:latin typeface="+mn-lt"/>
                <a:ea typeface="+mn-ea"/>
                <a:cs typeface="+mn-cs"/>
              </a:rPr>
              <a:t>A new reference grammar of modern Spanish </a:t>
            </a:r>
            <a:r>
              <a:rPr lang="en-GB" sz="1200" i="0" kern="1200" dirty="0">
                <a:solidFill>
                  <a:schemeClr val="tx1"/>
                </a:solidFill>
                <a:effectLst/>
                <a:latin typeface="+mn-lt"/>
                <a:ea typeface="+mn-ea"/>
                <a:cs typeface="+mn-cs"/>
              </a:rPr>
              <a:t>(4</a:t>
            </a:r>
            <a:r>
              <a:rPr lang="en-GB" sz="1200" i="0" kern="1200" baseline="30000" dirty="0">
                <a:solidFill>
                  <a:schemeClr val="tx1"/>
                </a:solidFill>
                <a:effectLst/>
                <a:latin typeface="+mn-lt"/>
                <a:ea typeface="+mn-ea"/>
                <a:cs typeface="+mn-cs"/>
              </a:rPr>
              <a:t>th</a:t>
            </a:r>
            <a:r>
              <a:rPr lang="en-GB" sz="1200" i="0" kern="1200" dirty="0">
                <a:solidFill>
                  <a:schemeClr val="tx1"/>
                </a:solidFill>
                <a:effectLst/>
                <a:latin typeface="+mn-lt"/>
                <a:ea typeface="+mn-ea"/>
                <a:cs typeface="+mn-cs"/>
              </a:rPr>
              <a:t> ed.)</a:t>
            </a:r>
            <a:r>
              <a:rPr lang="en-GB" sz="1200" i="1" kern="1200" dirty="0">
                <a:solidFill>
                  <a:schemeClr val="tx1"/>
                </a:solidFill>
                <a:effectLst/>
                <a:latin typeface="+mn-lt"/>
                <a:ea typeface="+mn-ea"/>
                <a:cs typeface="+mn-cs"/>
              </a:rPr>
              <a:t>. </a:t>
            </a:r>
            <a:r>
              <a:rPr lang="en-GB" sz="1200" i="0" u="none" kern="1200" dirty="0">
                <a:solidFill>
                  <a:schemeClr val="tx1"/>
                </a:solidFill>
                <a:effectLst/>
                <a:latin typeface="+mn-lt"/>
                <a:ea typeface="+mn-ea"/>
                <a:cs typeface="+mn-cs"/>
              </a:rPr>
              <a:t>London: Hodder.</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e.g.</a:t>
            </a:r>
            <a:r>
              <a:rPr lang="en-GB" sz="1200" b="0" i="0" u="none" strike="noStrike" kern="1200" baseline="0" dirty="0">
                <a:solidFill>
                  <a:schemeClr val="tx1"/>
                </a:solidFill>
                <a:effectLst/>
                <a:latin typeface="+mn-lt"/>
                <a:ea typeface="+mn-ea"/>
                <a:cs typeface="+mn-cs"/>
              </a:rPr>
              <a:t> Vamos a la </a:t>
            </a:r>
            <a:r>
              <a:rPr lang="en-GB" sz="1200" b="0" i="0" u="none" strike="noStrike" kern="1200" baseline="0" dirty="0" err="1">
                <a:solidFill>
                  <a:schemeClr val="tx1"/>
                </a:solidFill>
                <a:effectLst/>
                <a:latin typeface="+mn-lt"/>
                <a:ea typeface="+mn-ea"/>
                <a:cs typeface="+mn-cs"/>
              </a:rPr>
              <a:t>isla</a:t>
            </a:r>
            <a:r>
              <a:rPr lang="en-GB" sz="1200" b="0" i="0" u="none" strike="noStrike" kern="1200" baseline="0" dirty="0">
                <a:solidFill>
                  <a:schemeClr val="tx1"/>
                </a:solidFill>
                <a:effectLst/>
                <a:latin typeface="+mn-lt"/>
                <a:ea typeface="+mn-ea"/>
                <a:cs typeface="+mn-cs"/>
              </a:rPr>
              <a:t> en marzo.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413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Here is the activity in full for reference.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Original</a:t>
            </a:r>
            <a:r>
              <a:rPr lang="en-GB" sz="1200" b="1" i="0" u="none" strike="noStrike" kern="1200" baseline="0" dirty="0">
                <a:solidFill>
                  <a:schemeClr val="tx1"/>
                </a:solidFill>
                <a:effectLst/>
                <a:latin typeface="+mn-lt"/>
                <a:ea typeface="+mn-ea"/>
                <a:cs typeface="+mn-cs"/>
              </a:rPr>
              <a:t> teacher notes</a:t>
            </a: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Click</a:t>
            </a:r>
            <a:r>
              <a:rPr lang="en-GB" sz="1200" b="0" i="0" u="none" strike="noStrike" kern="1200" baseline="0" dirty="0">
                <a:solidFill>
                  <a:schemeClr val="tx1"/>
                </a:solidFill>
                <a:effectLst/>
                <a:latin typeface="+mn-lt"/>
                <a:ea typeface="+mn-ea"/>
                <a:cs typeface="+mn-cs"/>
              </a:rPr>
              <a:t> on the numbered action button to hear each sentence.</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Note: in items</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4, 5,</a:t>
            </a:r>
            <a:r>
              <a:rPr lang="en-GB" sz="1200" b="0" i="0" u="none" strike="noStrike" kern="1200" baseline="0" dirty="0">
                <a:solidFill>
                  <a:schemeClr val="tx1"/>
                </a:solidFill>
                <a:effectLst/>
                <a:latin typeface="+mn-lt"/>
                <a:ea typeface="+mn-ea"/>
                <a:cs typeface="+mn-cs"/>
              </a:rPr>
              <a:t> 7, 8 and 9</a:t>
            </a:r>
            <a:r>
              <a:rPr lang="en-GB" sz="1200" b="0" i="0" u="none" strike="noStrike" kern="1200" dirty="0">
                <a:solidFill>
                  <a:schemeClr val="tx1"/>
                </a:solidFill>
                <a:effectLst/>
                <a:latin typeface="+mn-lt"/>
                <a:ea typeface="+mn-ea"/>
                <a:cs typeface="+mn-cs"/>
              </a:rPr>
              <a:t> the adverb or time phrase appears before the verb. This</a:t>
            </a:r>
            <a:r>
              <a:rPr lang="en-GB" sz="1200" b="0" i="0" u="none" strike="noStrike" kern="1200" baseline="0" dirty="0">
                <a:solidFill>
                  <a:schemeClr val="tx1"/>
                </a:solidFill>
                <a:effectLst/>
                <a:latin typeface="+mn-lt"/>
                <a:ea typeface="+mn-ea"/>
                <a:cs typeface="+mn-cs"/>
              </a:rPr>
              <a:t> is to make students aware that it can appear both before and after it.</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listening activity allows students practice in hearing the nouns that are used in the written production element of the activity to follow.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1)</a:t>
            </a:r>
            <a:r>
              <a:rPr lang="en-GB" sz="1200" b="0" i="0" u="none" strike="noStrike" kern="1200" baseline="0" dirty="0">
                <a:solidFill>
                  <a:schemeClr val="tx1"/>
                </a:solidFill>
                <a:effectLst/>
                <a:latin typeface="+mn-lt"/>
                <a:ea typeface="+mn-ea"/>
                <a:cs typeface="+mn-cs"/>
              </a:rPr>
              <a:t> Va al </a:t>
            </a:r>
            <a:r>
              <a:rPr lang="en-GB" sz="1200" b="0" i="0" u="none" strike="noStrike" kern="1200" baseline="0" dirty="0" err="1">
                <a:solidFill>
                  <a:schemeClr val="tx1"/>
                </a:solidFill>
                <a:effectLst/>
                <a:latin typeface="+mn-lt"/>
                <a:ea typeface="+mn-ea"/>
                <a:cs typeface="+mn-cs"/>
              </a:rPr>
              <a:t>trabajo</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todos</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los</a:t>
            </a:r>
            <a:r>
              <a:rPr lang="en-GB" sz="1200" b="0" i="0" u="none" strike="noStrike" kern="1200" baseline="0" dirty="0">
                <a:solidFill>
                  <a:schemeClr val="tx1"/>
                </a:solidFill>
                <a:effectLst/>
                <a:latin typeface="+mn-lt"/>
                <a:ea typeface="+mn-ea"/>
                <a:cs typeface="+mn-cs"/>
              </a:rPr>
              <a:t> días.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2) Vamos a la playa por la mañana .</a:t>
            </a:r>
          </a:p>
          <a:p>
            <a:pPr rtl="0" eaLnBrk="1" fontAlgn="auto" latinLnBrk="0" hangingPunct="1"/>
            <a:r>
              <a:rPr lang="en-GB" sz="1200" b="0" i="0" u="none" strike="noStrike" kern="1200" baseline="0" dirty="0">
                <a:solidFill>
                  <a:schemeClr val="tx1"/>
                </a:solidFill>
                <a:effectLst/>
                <a:latin typeface="+mn-lt"/>
                <a:ea typeface="+mn-ea"/>
                <a:cs typeface="+mn-cs"/>
              </a:rPr>
              <a:t>3) Voy al extranjero </a:t>
            </a:r>
            <a:r>
              <a:rPr lang="en-GB" sz="1200" b="0" i="0" u="none" strike="noStrike" kern="1200" baseline="0" dirty="0" err="1">
                <a:solidFill>
                  <a:schemeClr val="tx1"/>
                </a:solidFill>
                <a:effectLst/>
                <a:latin typeface="+mn-lt"/>
                <a:ea typeface="+mn-ea"/>
                <a:cs typeface="+mn-cs"/>
              </a:rPr>
              <a:t>durante</a:t>
            </a:r>
            <a:r>
              <a:rPr lang="en-GB" sz="1200" b="0" i="0" u="none" strike="noStrike" kern="1200" baseline="0" dirty="0">
                <a:solidFill>
                  <a:schemeClr val="tx1"/>
                </a:solidFill>
                <a:effectLst/>
                <a:latin typeface="+mn-lt"/>
                <a:ea typeface="+mn-ea"/>
                <a:cs typeface="+mn-cs"/>
              </a:rPr>
              <a:t> las vacaciones .</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baseline="0" dirty="0">
                <a:solidFill>
                  <a:schemeClr val="tx1"/>
                </a:solidFill>
                <a:effectLst/>
                <a:latin typeface="+mn-lt"/>
                <a:ea typeface="+mn-ea"/>
                <a:cs typeface="+mn-cs"/>
              </a:rPr>
              <a:t>4) En abril vamos a la montaña.</a:t>
            </a:r>
          </a:p>
          <a:p>
            <a:pPr rtl="0" eaLnBrk="1" fontAlgn="auto" latinLnBrk="0" hangingPunct="1"/>
            <a:r>
              <a:rPr lang="en-GB" sz="1200" b="0" i="0" u="none" strike="noStrike" kern="1200" baseline="0" dirty="0">
                <a:solidFill>
                  <a:schemeClr val="tx1"/>
                </a:solidFill>
                <a:effectLst/>
                <a:latin typeface="+mn-lt"/>
                <a:ea typeface="+mn-ea"/>
                <a:cs typeface="+mn-cs"/>
              </a:rPr>
              <a:t>5) Los </a:t>
            </a:r>
            <a:r>
              <a:rPr lang="en-GB" sz="1200" b="0" i="0" u="none" strike="noStrike" kern="1200" baseline="0" dirty="0" err="1">
                <a:solidFill>
                  <a:schemeClr val="tx1"/>
                </a:solidFill>
                <a:effectLst/>
                <a:latin typeface="+mn-lt"/>
                <a:ea typeface="+mn-ea"/>
                <a:cs typeface="+mn-cs"/>
              </a:rPr>
              <a:t>sábados</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voy</a:t>
            </a:r>
            <a:r>
              <a:rPr lang="en-GB" sz="1200" b="0" i="0" u="none" strike="noStrike" kern="1200" baseline="0" dirty="0">
                <a:solidFill>
                  <a:schemeClr val="tx1"/>
                </a:solidFill>
                <a:effectLst/>
                <a:latin typeface="+mn-lt"/>
                <a:ea typeface="+mn-ea"/>
                <a:cs typeface="+mn-cs"/>
              </a:rPr>
              <a:t> a la </a:t>
            </a:r>
            <a:r>
              <a:rPr lang="en-GB" sz="1200" b="0" i="0" u="none" strike="noStrike" kern="1200" baseline="0" dirty="0" err="1">
                <a:solidFill>
                  <a:schemeClr val="tx1"/>
                </a:solidFill>
                <a:effectLst/>
                <a:latin typeface="+mn-lt"/>
                <a:ea typeface="+mn-ea"/>
                <a:cs typeface="+mn-cs"/>
              </a:rPr>
              <a:t>iglesia</a:t>
            </a:r>
            <a:r>
              <a:rPr lang="en-GB" sz="1200" b="0" i="0" u="none" strike="noStrike" kern="1200" baseline="0" dirty="0">
                <a:solidFill>
                  <a:schemeClr val="tx1"/>
                </a:solidFill>
                <a:effectLst/>
                <a:latin typeface="+mn-lt"/>
                <a:ea typeface="+mn-ea"/>
                <a:cs typeface="+mn-cs"/>
              </a:rPr>
              <a:t>.</a:t>
            </a:r>
          </a:p>
          <a:p>
            <a:pPr rtl="0" eaLnBrk="1" fontAlgn="auto" latinLnBrk="0" hangingPunct="1"/>
            <a:r>
              <a:rPr lang="en-GB" sz="1200" b="0" i="0" u="none" strike="noStrike" kern="1200" baseline="0" dirty="0">
                <a:solidFill>
                  <a:schemeClr val="tx1"/>
                </a:solidFill>
                <a:effectLst/>
                <a:latin typeface="+mn-lt"/>
                <a:ea typeface="+mn-ea"/>
                <a:cs typeface="+mn-cs"/>
              </a:rPr>
              <a:t>6) Vamos al </a:t>
            </a:r>
            <a:r>
              <a:rPr lang="en-GB" sz="1200" b="0" i="0" u="none" strike="noStrike" kern="1200" baseline="0" dirty="0" err="1">
                <a:solidFill>
                  <a:schemeClr val="tx1"/>
                </a:solidFill>
                <a:effectLst/>
                <a:latin typeface="+mn-lt"/>
                <a:ea typeface="+mn-ea"/>
                <a:cs typeface="+mn-cs"/>
              </a:rPr>
              <a:t>parque</a:t>
            </a:r>
            <a:r>
              <a:rPr lang="en-GB" sz="1200" b="0" i="0" u="none" strike="noStrike" kern="1200" baseline="0" dirty="0">
                <a:solidFill>
                  <a:schemeClr val="tx1"/>
                </a:solidFill>
                <a:effectLst/>
                <a:latin typeface="+mn-lt"/>
                <a:ea typeface="+mn-ea"/>
                <a:cs typeface="+mn-cs"/>
              </a:rPr>
              <a:t> por la </a:t>
            </a:r>
            <a:r>
              <a:rPr lang="en-GB" sz="1200" b="0" i="0" u="none" strike="noStrike" kern="1200" baseline="0" dirty="0" err="1">
                <a:solidFill>
                  <a:schemeClr val="tx1"/>
                </a:solidFill>
                <a:effectLst/>
                <a:latin typeface="+mn-lt"/>
                <a:ea typeface="+mn-ea"/>
                <a:cs typeface="+mn-cs"/>
              </a:rPr>
              <a:t>tarde</a:t>
            </a:r>
            <a:r>
              <a:rPr lang="en-GB" sz="1200" b="0" i="0" u="none" strike="noStrike" kern="1200" baseline="0" dirty="0">
                <a:solidFill>
                  <a:schemeClr val="tx1"/>
                </a:solidFill>
                <a:effectLst/>
                <a:latin typeface="+mn-lt"/>
                <a:ea typeface="+mn-ea"/>
                <a:cs typeface="+mn-cs"/>
              </a:rPr>
              <a:t>.</a:t>
            </a:r>
          </a:p>
          <a:p>
            <a:pPr rtl="0" eaLnBrk="1" fontAlgn="auto" latinLnBrk="0" hangingPunct="1"/>
            <a:r>
              <a:rPr lang="en-GB" sz="1200" b="0" i="0" u="none" strike="noStrike" kern="1200" baseline="0" dirty="0">
                <a:solidFill>
                  <a:schemeClr val="tx1"/>
                </a:solidFill>
                <a:effectLst/>
                <a:latin typeface="+mn-lt"/>
                <a:ea typeface="+mn-ea"/>
                <a:cs typeface="+mn-cs"/>
              </a:rPr>
              <a:t>7) </a:t>
            </a:r>
            <a:r>
              <a:rPr lang="en-GB" sz="1200" b="0" i="0" u="none" strike="noStrike" kern="1200" baseline="0" dirty="0" err="1">
                <a:solidFill>
                  <a:schemeClr val="tx1"/>
                </a:solidFill>
                <a:effectLst/>
                <a:latin typeface="+mn-lt"/>
                <a:ea typeface="+mn-ea"/>
                <a:cs typeface="+mn-cs"/>
              </a:rPr>
              <a:t>Siempre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va</a:t>
            </a:r>
            <a:r>
              <a:rPr lang="en-GB" sz="1200" b="0" i="0" u="none" strike="noStrike" kern="1200" baseline="0" dirty="0">
                <a:solidFill>
                  <a:schemeClr val="tx1"/>
                </a:solidFill>
                <a:effectLst/>
                <a:latin typeface="+mn-lt"/>
                <a:ea typeface="+mn-ea"/>
                <a:cs typeface="+mn-cs"/>
              </a:rPr>
              <a:t> a Italia con </a:t>
            </a:r>
            <a:r>
              <a:rPr lang="en-GB" sz="1200" b="0" i="0" u="none" strike="noStrike" kern="1200" baseline="0" dirty="0" err="1">
                <a:solidFill>
                  <a:schemeClr val="tx1"/>
                </a:solidFill>
                <a:effectLst/>
                <a:latin typeface="+mn-lt"/>
                <a:ea typeface="+mn-ea"/>
                <a:cs typeface="+mn-cs"/>
              </a:rPr>
              <a:t>los</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primos</a:t>
            </a:r>
            <a:r>
              <a:rPr lang="en-GB" sz="1200" b="0" i="0" u="none" strike="noStrike" kern="1200" baseline="0" dirty="0">
                <a:solidFill>
                  <a:schemeClr val="tx1"/>
                </a:solidFill>
                <a:effectLst/>
                <a:latin typeface="+mn-lt"/>
                <a:ea typeface="+mn-ea"/>
                <a:cs typeface="+mn-cs"/>
              </a:rPr>
              <a:t>.</a:t>
            </a:r>
          </a:p>
          <a:p>
            <a:pPr rtl="0" eaLnBrk="1" fontAlgn="auto" latinLnBrk="0" hangingPunct="1"/>
            <a:r>
              <a:rPr lang="en-GB" sz="1200" b="0" i="0" u="none" strike="noStrike" kern="1200" baseline="0" dirty="0">
                <a:solidFill>
                  <a:schemeClr val="tx1"/>
                </a:solidFill>
                <a:effectLst/>
                <a:latin typeface="+mn-lt"/>
                <a:ea typeface="+mn-ea"/>
                <a:cs typeface="+mn-cs"/>
              </a:rPr>
              <a:t>8) </a:t>
            </a:r>
            <a:r>
              <a:rPr lang="en-GB" sz="1200" b="0" i="0" u="none" strike="noStrike" kern="1200" baseline="0" dirty="0" err="1">
                <a:solidFill>
                  <a:schemeClr val="tx1"/>
                </a:solidFill>
                <a:effectLst/>
                <a:latin typeface="+mn-lt"/>
                <a:ea typeface="+mn-ea"/>
                <a:cs typeface="+mn-cs"/>
              </a:rPr>
              <a:t>Normalmente</a:t>
            </a:r>
            <a:r>
              <a:rPr lang="en-GB" sz="1200" b="0" i="0" u="none" strike="noStrike" kern="1200" baseline="0" dirty="0">
                <a:solidFill>
                  <a:schemeClr val="tx1"/>
                </a:solidFill>
                <a:effectLst/>
                <a:latin typeface="+mn-lt"/>
                <a:ea typeface="+mn-ea"/>
                <a:cs typeface="+mn-cs"/>
              </a:rPr>
              <a:t> va al mercado.</a:t>
            </a:r>
          </a:p>
          <a:p>
            <a:pPr rtl="0" eaLnBrk="1" fontAlgn="auto" latinLnBrk="0" hangingPunct="1"/>
            <a:r>
              <a:rPr lang="en-GB" sz="1200" b="0" i="0" u="none" strike="noStrike" kern="1200" baseline="0" dirty="0">
                <a:solidFill>
                  <a:schemeClr val="tx1"/>
                </a:solidFill>
                <a:effectLst/>
                <a:latin typeface="+mn-lt"/>
                <a:ea typeface="+mn-ea"/>
                <a:cs typeface="+mn-cs"/>
              </a:rPr>
              <a:t>9) </a:t>
            </a:r>
            <a:r>
              <a:rPr lang="en-GB" sz="1200" b="0" i="0" u="none" strike="noStrike" kern="1200" baseline="0" dirty="0" err="1">
                <a:solidFill>
                  <a:schemeClr val="tx1"/>
                </a:solidFill>
                <a:effectLst/>
                <a:latin typeface="+mn-lt"/>
                <a:ea typeface="+mn-ea"/>
                <a:cs typeface="+mn-cs"/>
              </a:rPr>
              <a:t>En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agosto</a:t>
            </a:r>
            <a:r>
              <a:rPr lang="en-GB" sz="1200" b="0" i="0" u="none" strike="noStrike" kern="1200" baseline="0" dirty="0">
                <a:solidFill>
                  <a:schemeClr val="tx1"/>
                </a:solidFill>
                <a:effectLst/>
                <a:latin typeface="+mn-lt"/>
                <a:ea typeface="+mn-ea"/>
                <a:cs typeface="+mn-cs"/>
              </a:rPr>
              <a:t> vamos al campo.</a:t>
            </a:r>
          </a:p>
          <a:p>
            <a:pPr rtl="0" eaLnBrk="1" fontAlgn="auto" latinLnBrk="0" hangingPunct="1"/>
            <a:r>
              <a:rPr lang="en-GB" sz="1200" b="0" i="0" u="none" strike="noStrike" kern="1200" baseline="0" dirty="0">
                <a:solidFill>
                  <a:schemeClr val="tx1"/>
                </a:solidFill>
                <a:effectLst/>
                <a:latin typeface="+mn-lt"/>
                <a:ea typeface="+mn-ea"/>
                <a:cs typeface="+mn-cs"/>
              </a:rPr>
              <a:t>10) Voy al museo por la </a:t>
            </a:r>
            <a:r>
              <a:rPr lang="en-GB" sz="1200" b="0" i="0" u="none" strike="noStrike" kern="1200" baseline="0" dirty="0" err="1">
                <a:solidFill>
                  <a:schemeClr val="tx1"/>
                </a:solidFill>
                <a:effectLst/>
                <a:latin typeface="+mn-lt"/>
                <a:ea typeface="+mn-ea"/>
                <a:cs typeface="+mn-cs"/>
              </a:rPr>
              <a:t>noche</a:t>
            </a:r>
            <a:r>
              <a:rPr lang="en-GB" sz="1200" b="0" i="0" u="none" strike="noStrike" kern="1200" baseline="0" dirty="0">
                <a:solidFill>
                  <a:schemeClr val="tx1"/>
                </a:solidFill>
                <a:effectLst/>
                <a:latin typeface="+mn-lt"/>
                <a:ea typeface="+mn-ea"/>
                <a:cs typeface="+mn-cs"/>
              </a:rPr>
              <a:t>.</a:t>
            </a:r>
            <a:endParaRPr lang="en-GB" dirty="0"/>
          </a:p>
          <a:p>
            <a:pPr rtl="0" eaLnBrk="1" fontAlgn="auto" latinLnBrk="0" hangingPunct="1"/>
            <a:endParaRPr lang="en-GB" sz="1200" b="0"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246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mn-lt"/>
                <a:ea typeface="Calibri"/>
                <a:cs typeface="Calibri"/>
                <a:sym typeface="Calibri"/>
              </a:rPr>
              <a:t>Here we can see how learning steadily moves on to incorporate practice of the four forms of ‘</a:t>
            </a:r>
            <a:r>
              <a:rPr lang="en-GB" sz="1200" b="0" i="0" u="none" strike="noStrike" dirty="0" err="1">
                <a:solidFill>
                  <a:schemeClr val="dk1"/>
                </a:solidFill>
                <a:latin typeface="+mn-lt"/>
                <a:ea typeface="Calibri"/>
                <a:cs typeface="Calibri"/>
                <a:sym typeface="Calibri"/>
              </a:rPr>
              <a:t>ir</a:t>
            </a:r>
            <a:r>
              <a:rPr lang="en-GB" sz="1200" b="0" i="0" u="none" strike="noStrike" dirty="0">
                <a:solidFill>
                  <a:schemeClr val="dk1"/>
                </a:solidFill>
                <a:latin typeface="+mn-lt"/>
                <a:ea typeface="Calibri"/>
                <a:cs typeface="Calibri"/>
                <a:sym typeface="Calibri"/>
              </a:rPr>
              <a:t>’ learnt so far, combined with a further opportunity to practise al vs. a la.  </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mn-lt"/>
                <a:ea typeface="Calibri"/>
                <a:cs typeface="Calibri"/>
                <a:sym typeface="Calibri"/>
              </a:rPr>
              <a:t>Note in the teacher notes below that this follows on from a listening activity where all the places required for this task have been heard.  </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mn-lt"/>
                <a:ea typeface="Calibri"/>
                <a:cs typeface="Calibri"/>
                <a:sym typeface="Calibri"/>
              </a:rPr>
              <a:t>If the whole class requires it, the Spanish words for the places could be on screen (again, to focus on the grammar connection al / a la rather than the vocabulary simultaneously).</a:t>
            </a:r>
            <a:br>
              <a:rPr lang="en-GB" sz="1200" b="0" i="0" u="none" strike="noStrike" dirty="0">
                <a:solidFill>
                  <a:schemeClr val="dk1"/>
                </a:solidFill>
                <a:latin typeface="+mn-lt"/>
                <a:ea typeface="Calibri"/>
                <a:cs typeface="Calibri"/>
                <a:sym typeface="Calibri"/>
              </a:rPr>
            </a:br>
            <a:r>
              <a:rPr lang="en-GB" sz="1200" b="0" i="0" u="none" strike="noStrike" dirty="0">
                <a:solidFill>
                  <a:schemeClr val="dk1"/>
                </a:solidFill>
                <a:latin typeface="+mn-lt"/>
                <a:ea typeface="Calibri"/>
                <a:cs typeface="Calibri"/>
                <a:sym typeface="Calibri"/>
              </a:rPr>
              <a:t>Or the place vocabulary could be prompted by a first letter, which often is sufficient as a memory trigger.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effectLst/>
                <a:latin typeface="+mn-lt"/>
                <a:ea typeface="+mn-ea"/>
                <a:cs typeface="+mn-cs"/>
              </a:rPr>
              <a:t>Original teacher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Estimated time: 5</a:t>
            </a:r>
            <a:r>
              <a:rPr lang="en-GB" sz="1200" b="0" i="0" kern="1200" dirty="0">
                <a:solidFill>
                  <a:schemeClr val="tx1"/>
                </a:solidFill>
                <a:effectLst/>
                <a:latin typeface="+mn-lt"/>
                <a:ea typeface="+mn-ea"/>
                <a:cs typeface="+mn-cs"/>
              </a:rPr>
              <a:t> - 7 minutes</a:t>
            </a:r>
            <a:endParaRPr lang="en-GB" dirty="0"/>
          </a:p>
          <a:p>
            <a:endParaRPr lang="en-GB" dirty="0"/>
          </a:p>
          <a:p>
            <a:r>
              <a:rPr lang="en-GB" dirty="0"/>
              <a:t>The</a:t>
            </a:r>
            <a:r>
              <a:rPr lang="en-GB" baseline="0" dirty="0"/>
              <a:t> focus of this activity is twofold: </a:t>
            </a:r>
          </a:p>
          <a:p>
            <a:pPr marL="228600" indent="-228600">
              <a:buAutoNum type="arabicParenR"/>
            </a:pPr>
            <a:r>
              <a:rPr lang="en-GB" baseline="0" dirty="0"/>
              <a:t>practising the four forms of the verb ‘</a:t>
            </a:r>
            <a:r>
              <a:rPr lang="en-GB" baseline="0" dirty="0" err="1"/>
              <a:t>ir</a:t>
            </a:r>
            <a:r>
              <a:rPr lang="en-GB" baseline="0" dirty="0"/>
              <a:t>’ learnt so far as a reading input activity</a:t>
            </a:r>
          </a:p>
          <a:p>
            <a:pPr marL="228600" indent="-228600">
              <a:buAutoNum type="arabicParenR"/>
            </a:pPr>
            <a:r>
              <a:rPr lang="en-GB" baseline="0" dirty="0"/>
              <a:t>recapping the difference between al vs. a la as a progression from the previous week with a greater degree of challenge: students have to choose which noun (masc. or fem.) must appear after ‘al’ or ‘a la’ and then write it themselves to complete the sentence. Consider allowing recourse to reference materials e.g. exercise/vocabulary books if needed.</a:t>
            </a:r>
          </a:p>
          <a:p>
            <a:pPr marL="0" indent="0">
              <a:buNone/>
            </a:pPr>
            <a:endParaRPr lang="en-GB" baseline="0" dirty="0"/>
          </a:p>
          <a:p>
            <a:pPr marL="0" indent="0">
              <a:buNone/>
            </a:pPr>
            <a:r>
              <a:rPr lang="en-GB" baseline="0" dirty="0"/>
              <a:t>Doing the listening activity beforehand allows students practice in hearing the nouns that are used in the written production part of this activity.</a:t>
            </a:r>
          </a:p>
          <a:p>
            <a:pPr marL="0" indent="0">
              <a:buNone/>
            </a:pPr>
            <a:endParaRPr lang="en-GB" baseline="0" dirty="0"/>
          </a:p>
          <a:p>
            <a:pPr marL="0" indent="0">
              <a:buNone/>
            </a:pPr>
            <a:r>
              <a:rPr lang="en-GB" baseline="0" dirty="0"/>
              <a:t>This could be done in exercise books or on mini-whiteboards.  Students write the correct subject of the verb and the correct noun in Spanish.</a:t>
            </a:r>
          </a:p>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180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dirty="0"/>
              <a:t>Again, included here to show progression, this task is from 3.2.5 lesson 2.  </a:t>
            </a:r>
          </a:p>
          <a:p>
            <a:pPr marL="0" lvl="0" indent="0" algn="l" rtl="0">
              <a:spcBef>
                <a:spcPts val="0"/>
              </a:spcBef>
              <a:spcAft>
                <a:spcPts val="0"/>
              </a:spcAft>
              <a:buNone/>
            </a:pPr>
            <a:r>
              <a:rPr lang="en-GB" b="0" dirty="0"/>
              <a:t>This listening practice offers valuable input practice of the two grammar foci:</a:t>
            </a:r>
          </a:p>
          <a:p>
            <a:pPr marL="0" lvl="0" indent="0" algn="l" rtl="0">
              <a:spcBef>
                <a:spcPts val="0"/>
              </a:spcBef>
              <a:spcAft>
                <a:spcPts val="0"/>
              </a:spcAft>
              <a:buNone/>
            </a:pPr>
            <a:r>
              <a:rPr lang="en-GB" b="0" dirty="0"/>
              <a:t>the four forms of the verb ‘</a:t>
            </a:r>
            <a:r>
              <a:rPr lang="en-GB" b="0" dirty="0" err="1"/>
              <a:t>ir</a:t>
            </a:r>
            <a:r>
              <a:rPr lang="en-GB" b="0" dirty="0"/>
              <a:t>’ learnt so far </a:t>
            </a:r>
          </a:p>
          <a:p>
            <a:pPr marL="0" lvl="0" indent="0" algn="l" rtl="0">
              <a:spcBef>
                <a:spcPts val="0"/>
              </a:spcBef>
              <a:spcAft>
                <a:spcPts val="0"/>
              </a:spcAft>
              <a:buNone/>
            </a:pPr>
            <a:r>
              <a:rPr lang="en-GB" b="0" dirty="0"/>
              <a:t>combined with further practice of al vs. a la.</a:t>
            </a:r>
          </a:p>
          <a:p>
            <a:pPr marL="0" lvl="0" indent="0" algn="l" rtl="0">
              <a:spcBef>
                <a:spcPts val="0"/>
              </a:spcBef>
              <a:spcAft>
                <a:spcPts val="0"/>
              </a:spcAft>
              <a:buNone/>
            </a:pPr>
            <a:r>
              <a:rPr lang="en-GB" b="0" dirty="0"/>
              <a:t>To</a:t>
            </a:r>
            <a:r>
              <a:rPr lang="en-GB" b="0" baseline="0" dirty="0"/>
              <a:t> support lower proficiency learners</a:t>
            </a:r>
            <a:r>
              <a:rPr lang="en-GB" b="0" dirty="0"/>
              <a:t>, </a:t>
            </a:r>
            <a:r>
              <a:rPr lang="en-GB" sz="1200" b="0" i="0" u="none" strike="noStrike" dirty="0">
                <a:solidFill>
                  <a:schemeClr val="dk1"/>
                </a:solidFill>
                <a:latin typeface="+mn-lt"/>
                <a:ea typeface="Calibri"/>
                <a:cs typeface="Calibri"/>
                <a:sym typeface="Calibri"/>
              </a:rPr>
              <a:t>the place vocabulary could be again prompted by a first letter.</a:t>
            </a:r>
            <a:endParaRPr lang="en-GB" sz="1200" b="0" i="0" u="none" strike="noStrike" dirty="0">
              <a:solidFill>
                <a:schemeClr val="tx1"/>
              </a:solidFill>
              <a:latin typeface="+mn-lt"/>
              <a:ea typeface="+mn-ea"/>
              <a:cs typeface="+mn-cs"/>
              <a:sym typeface="Calibri"/>
            </a:endParaRPr>
          </a:p>
          <a:p>
            <a:pPr marL="0" lvl="0" indent="0" algn="l" rtl="0">
              <a:spcBef>
                <a:spcPts val="0"/>
              </a:spcBef>
              <a:spcAft>
                <a:spcPts val="0"/>
              </a:spcAft>
              <a:buNone/>
            </a:pPr>
            <a:r>
              <a:rPr lang="en-GB" b="0" dirty="0"/>
              <a:t> </a:t>
            </a:r>
            <a:endParaRPr lang="en-GB" b="1" dirty="0"/>
          </a:p>
          <a:p>
            <a:r>
              <a:rPr lang="en-GB" b="1" dirty="0"/>
              <a:t>Original</a:t>
            </a:r>
            <a:r>
              <a:rPr lang="en-GB" b="1" baseline="0" dirty="0"/>
              <a:t> teacher notes</a:t>
            </a:r>
            <a:endParaRPr lang="en-GB" b="1" dirty="0"/>
          </a:p>
          <a:p>
            <a:r>
              <a:rPr lang="en-GB" b="1" dirty="0"/>
              <a:t>Timing:</a:t>
            </a:r>
            <a:r>
              <a:rPr lang="en-GB" dirty="0"/>
              <a:t> 8 minutes</a:t>
            </a:r>
          </a:p>
          <a:p>
            <a:endParaRPr lang="en-GB" dirty="0"/>
          </a:p>
          <a:p>
            <a:r>
              <a:rPr lang="en-GB" b="1" dirty="0"/>
              <a:t>Aim: </a:t>
            </a:r>
            <a:r>
              <a:rPr lang="en-GB" b="0" dirty="0"/>
              <a:t>listening</a:t>
            </a:r>
            <a:r>
              <a:rPr lang="en-GB" b="0" baseline="0" dirty="0"/>
              <a:t> exercise to recognise which form of ‘</a:t>
            </a:r>
            <a:r>
              <a:rPr lang="en-GB" b="0" baseline="0" dirty="0" err="1"/>
              <a:t>ir</a:t>
            </a:r>
            <a:r>
              <a:rPr lang="en-GB" b="0" baseline="0" dirty="0"/>
              <a:t>’ is being used and to recap ‘a la’ vs ‘al’.</a:t>
            </a:r>
          </a:p>
          <a:p>
            <a:endParaRPr lang="es-ES" sz="1200" b="0" i="0" baseline="0" dirty="0">
              <a:solidFill>
                <a:schemeClr val="dk1"/>
              </a:solidFill>
              <a:latin typeface="+mn-lt"/>
              <a:ea typeface="Calibri"/>
              <a:cs typeface="Calibri"/>
              <a:sym typeface="Calibri"/>
            </a:endParaRPr>
          </a:p>
          <a:p>
            <a:r>
              <a:rPr lang="es-ES" sz="1200" b="1" i="0" baseline="0" dirty="0" err="1">
                <a:solidFill>
                  <a:schemeClr val="dk1"/>
                </a:solidFill>
                <a:latin typeface="+mn-lt"/>
                <a:ea typeface="Calibri"/>
                <a:cs typeface="Calibri"/>
                <a:sym typeface="Calibri"/>
              </a:rPr>
              <a:t>Procedure</a:t>
            </a:r>
            <a:r>
              <a:rPr lang="es-ES" sz="1200" b="1" i="0" baseline="0" dirty="0">
                <a:solidFill>
                  <a:schemeClr val="dk1"/>
                </a:solidFill>
                <a:latin typeface="+mn-lt"/>
                <a:ea typeface="Calibri"/>
                <a:cs typeface="Calibri"/>
                <a:sym typeface="Calibri"/>
              </a:rPr>
              <a:t>: </a:t>
            </a:r>
          </a:p>
          <a:p>
            <a:pPr marL="228600" indent="-228600">
              <a:buAutoNum type="arabicPeriod"/>
            </a:pPr>
            <a:r>
              <a:rPr lang="es-ES" sz="1200" b="0" i="0" baseline="0" dirty="0">
                <a:solidFill>
                  <a:schemeClr val="dk1"/>
                </a:solidFill>
                <a:latin typeface="+mn-lt"/>
                <a:ea typeface="Calibri"/>
                <a:cs typeface="Calibri"/>
                <a:sym typeface="Calibri"/>
              </a:rPr>
              <a:t>A</a:t>
            </a:r>
            <a:r>
              <a:rPr lang="en-GB" dirty="0" err="1"/>
              <a:t>sk</a:t>
            </a:r>
            <a:r>
              <a:rPr lang="en-GB" dirty="0"/>
              <a:t> students</a:t>
            </a:r>
            <a:r>
              <a:rPr lang="en-GB" baseline="0" dirty="0"/>
              <a:t> to translate the task instructions and then </a:t>
            </a:r>
            <a:r>
              <a:rPr lang="es-ES" sz="1200" b="0" i="0" baseline="0" dirty="0" err="1">
                <a:solidFill>
                  <a:schemeClr val="dk1"/>
                </a:solidFill>
                <a:latin typeface="+mn-lt"/>
                <a:ea typeface="Calibri"/>
                <a:cs typeface="Calibri"/>
                <a:sym typeface="Calibri"/>
              </a:rPr>
              <a:t>ask</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students</a:t>
            </a:r>
            <a:r>
              <a:rPr lang="es-ES" sz="1200" b="0" i="0" baseline="0" dirty="0">
                <a:solidFill>
                  <a:schemeClr val="dk1"/>
                </a:solidFill>
                <a:latin typeface="+mn-lt"/>
                <a:ea typeface="Calibri"/>
                <a:cs typeface="Calibri"/>
                <a:sym typeface="Calibri"/>
              </a:rPr>
              <a:t> to listen to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sentences</a:t>
            </a:r>
            <a:r>
              <a:rPr lang="es-ES" sz="1200" b="0" i="0" baseline="0" dirty="0">
                <a:solidFill>
                  <a:schemeClr val="dk1"/>
                </a:solidFill>
                <a:latin typeface="+mn-lt"/>
                <a:ea typeface="Calibri"/>
                <a:cs typeface="Calibri"/>
                <a:sym typeface="Calibri"/>
              </a:rPr>
              <a:t>. Play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audio </a:t>
            </a:r>
            <a:r>
              <a:rPr lang="es-ES" sz="1200" b="0" i="0" baseline="0" dirty="0" err="1">
                <a:solidFill>
                  <a:schemeClr val="dk1"/>
                </a:solidFill>
                <a:latin typeface="+mn-lt"/>
                <a:ea typeface="Calibri"/>
                <a:cs typeface="Calibri"/>
                <a:sym typeface="Calibri"/>
              </a:rPr>
              <a:t>by</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clicking</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number</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button</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Each</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question</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is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revealed</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individually</a:t>
            </a:r>
            <a:r>
              <a:rPr lang="es-ES" sz="1200" b="0" i="0" baseline="0" dirty="0">
                <a:solidFill>
                  <a:schemeClr val="dk1"/>
                </a:solidFill>
                <a:latin typeface="+mn-lt"/>
                <a:ea typeface="Calibri"/>
                <a:cs typeface="Calibri"/>
                <a:sym typeface="Calibri"/>
              </a:rPr>
              <a:t>, and </a:t>
            </a:r>
            <a:r>
              <a:rPr lang="es-ES" sz="1200" b="0" i="0" baseline="0" dirty="0" err="1">
                <a:solidFill>
                  <a:schemeClr val="dk1"/>
                </a:solidFill>
                <a:latin typeface="+mn-lt"/>
                <a:ea typeface="Calibri"/>
                <a:cs typeface="Calibri"/>
                <a:sym typeface="Calibri"/>
              </a:rPr>
              <a:t>then</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answers</a:t>
            </a:r>
            <a:r>
              <a:rPr lang="es-ES" sz="1200" b="0" i="0" baseline="0" dirty="0">
                <a:solidFill>
                  <a:schemeClr val="dk1"/>
                </a:solidFill>
                <a:latin typeface="+mn-lt"/>
                <a:ea typeface="Calibri"/>
                <a:cs typeface="Calibri"/>
                <a:sym typeface="Calibri"/>
              </a:rPr>
              <a:t> are </a:t>
            </a:r>
            <a:r>
              <a:rPr lang="es-ES" sz="1200" b="0" i="0" baseline="0" dirty="0" err="1">
                <a:solidFill>
                  <a:schemeClr val="dk1"/>
                </a:solidFill>
                <a:latin typeface="+mn-lt"/>
                <a:ea typeface="Calibri"/>
                <a:cs typeface="Calibri"/>
                <a:sym typeface="Calibri"/>
              </a:rPr>
              <a:t>shown</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before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showing</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next</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question</a:t>
            </a:r>
            <a:r>
              <a:rPr lang="es-ES" sz="1200" b="0" i="0" baseline="0" dirty="0">
                <a:solidFill>
                  <a:schemeClr val="dk1"/>
                </a:solidFill>
                <a:latin typeface="+mn-lt"/>
                <a:ea typeface="Calibri"/>
                <a:cs typeface="Calibri"/>
                <a:sym typeface="Calibri"/>
              </a:rPr>
              <a:t>.</a:t>
            </a:r>
          </a:p>
          <a:p>
            <a:pPr marL="228600" indent="-228600">
              <a:buAutoNum type="arabicPeriod"/>
            </a:pPr>
            <a:r>
              <a:rPr lang="es-ES" sz="1200" b="0" i="0" baseline="0" dirty="0" err="1">
                <a:solidFill>
                  <a:schemeClr val="dk1"/>
                </a:solidFill>
                <a:latin typeface="+mn-lt"/>
                <a:ea typeface="Calibri"/>
                <a:cs typeface="Calibri"/>
                <a:sym typeface="Calibri"/>
              </a:rPr>
              <a:t>Students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first</a:t>
            </a:r>
            <a:r>
              <a:rPr lang="es-ES" sz="1200" b="0" i="0" baseline="0" dirty="0">
                <a:solidFill>
                  <a:schemeClr val="dk1"/>
                </a:solidFill>
                <a:latin typeface="+mn-lt"/>
                <a:ea typeface="Calibri"/>
                <a:cs typeface="Calibri"/>
                <a:sym typeface="Calibri"/>
              </a:rPr>
              <a:t> decide </a:t>
            </a:r>
            <a:r>
              <a:rPr lang="es-ES" sz="1200" b="0" i="0" baseline="0" dirty="0" err="1">
                <a:solidFill>
                  <a:schemeClr val="dk1"/>
                </a:solidFill>
                <a:latin typeface="+mn-lt"/>
                <a:ea typeface="Calibri"/>
                <a:cs typeface="Calibri"/>
                <a:sym typeface="Calibri"/>
              </a:rPr>
              <a:t>who</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is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being</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referred</a:t>
            </a:r>
            <a:r>
              <a:rPr lang="es-ES" sz="1200" b="0" i="0" baseline="0" dirty="0">
                <a:solidFill>
                  <a:schemeClr val="dk1"/>
                </a:solidFill>
                <a:latin typeface="+mn-lt"/>
                <a:ea typeface="Calibri"/>
                <a:cs typeface="Calibri"/>
                <a:sym typeface="Calibri"/>
              </a:rPr>
              <a:t> to. </a:t>
            </a:r>
            <a:r>
              <a:rPr lang="es-ES" sz="1200" b="0" i="0" baseline="0" dirty="0" err="1">
                <a:solidFill>
                  <a:schemeClr val="dk1"/>
                </a:solidFill>
                <a:latin typeface="+mn-lt"/>
                <a:ea typeface="Calibri"/>
                <a:cs typeface="Calibri"/>
                <a:sym typeface="Calibri"/>
              </a:rPr>
              <a:t>Because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they</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have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now</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had</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extensive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practice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with</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different</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parts</a:t>
            </a:r>
            <a:r>
              <a:rPr lang="es-ES" sz="1200" b="0" i="0" baseline="0" dirty="0">
                <a:solidFill>
                  <a:schemeClr val="dk1"/>
                </a:solidFill>
                <a:latin typeface="+mn-lt"/>
                <a:ea typeface="Calibri"/>
                <a:cs typeface="Calibri"/>
                <a:sym typeface="Calibri"/>
              </a:rPr>
              <a:t> of ‘ir’, </a:t>
            </a:r>
            <a:r>
              <a:rPr lang="es-ES" sz="1200" b="0" i="0" baseline="0" dirty="0" err="1">
                <a:solidFill>
                  <a:schemeClr val="dk1"/>
                </a:solidFill>
                <a:latin typeface="+mn-lt"/>
                <a:ea typeface="Calibri"/>
                <a:cs typeface="Calibri"/>
                <a:sym typeface="Calibri"/>
              </a:rPr>
              <a:t>these</a:t>
            </a:r>
            <a:r>
              <a:rPr lang="es-ES" sz="1200" b="0" i="0" baseline="0" dirty="0">
                <a:solidFill>
                  <a:schemeClr val="dk1"/>
                </a:solidFill>
                <a:latin typeface="+mn-lt"/>
                <a:ea typeface="Calibri"/>
                <a:cs typeface="Calibri"/>
                <a:sym typeface="Calibri"/>
              </a:rPr>
              <a:t> can be </a:t>
            </a:r>
            <a:r>
              <a:rPr lang="es-ES" sz="1200" b="0" i="0" baseline="0" dirty="0" err="1">
                <a:solidFill>
                  <a:schemeClr val="dk1"/>
                </a:solidFill>
                <a:latin typeface="+mn-lt"/>
                <a:ea typeface="Calibri"/>
                <a:cs typeface="Calibri"/>
                <a:sym typeface="Calibri"/>
              </a:rPr>
              <a:t>brought</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together</a:t>
            </a:r>
            <a:r>
              <a:rPr lang="es-ES" sz="1200" b="0" i="0" baseline="0" dirty="0">
                <a:solidFill>
                  <a:schemeClr val="dk1"/>
                </a:solidFill>
                <a:latin typeface="+mn-lt"/>
                <a:ea typeface="Calibri"/>
                <a:cs typeface="Calibri"/>
                <a:sym typeface="Calibri"/>
              </a:rPr>
              <a:t> in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same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activity</a:t>
            </a:r>
            <a:r>
              <a:rPr lang="es-ES" sz="1200" b="0" i="0" baseline="0" dirty="0">
                <a:solidFill>
                  <a:schemeClr val="dk1"/>
                </a:solidFill>
                <a:latin typeface="+mn-lt"/>
                <a:ea typeface="Calibri"/>
                <a:cs typeface="Calibri"/>
                <a:sym typeface="Calibri"/>
              </a:rPr>
              <a:t>.</a:t>
            </a:r>
          </a:p>
          <a:p>
            <a:pPr marL="228600" indent="-228600">
              <a:buAutoNum type="arabicPeriod"/>
            </a:pPr>
            <a:r>
              <a:rPr lang="es-ES" sz="1200" b="0" i="0" baseline="0" dirty="0">
                <a:solidFill>
                  <a:schemeClr val="dk1"/>
                </a:solidFill>
                <a:latin typeface="+mn-lt"/>
                <a:ea typeface="Calibri"/>
                <a:cs typeface="Calibri"/>
                <a:sym typeface="Calibri"/>
              </a:rPr>
              <a:t>Play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audio </a:t>
            </a:r>
            <a:r>
              <a:rPr lang="es-ES" sz="1200" b="0" i="0" baseline="0" dirty="0" err="1">
                <a:solidFill>
                  <a:schemeClr val="dk1"/>
                </a:solidFill>
                <a:latin typeface="+mn-lt"/>
                <a:ea typeface="Calibri"/>
                <a:cs typeface="Calibri"/>
                <a:sym typeface="Calibri"/>
              </a:rPr>
              <a:t>again</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This</a:t>
            </a:r>
            <a:r>
              <a:rPr lang="es-ES" sz="1200" b="0" i="0" baseline="0" dirty="0">
                <a:solidFill>
                  <a:schemeClr val="dk1"/>
                </a:solidFill>
                <a:latin typeface="+mn-lt"/>
                <a:ea typeface="Calibri"/>
                <a:cs typeface="Calibri"/>
                <a:sym typeface="Calibri"/>
              </a:rPr>
              <a:t> time, </a:t>
            </a:r>
            <a:r>
              <a:rPr lang="es-ES" sz="1200" b="0" i="0" baseline="0" dirty="0" err="1">
                <a:solidFill>
                  <a:schemeClr val="dk1"/>
                </a:solidFill>
                <a:latin typeface="+mn-lt"/>
                <a:ea typeface="Calibri"/>
                <a:cs typeface="Calibri"/>
                <a:sym typeface="Calibri"/>
              </a:rPr>
              <a:t>students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also</a:t>
            </a:r>
            <a:r>
              <a:rPr lang="es-ES" sz="1200" b="0" i="0" baseline="0" dirty="0">
                <a:solidFill>
                  <a:schemeClr val="dk1"/>
                </a:solidFill>
                <a:latin typeface="+mn-lt"/>
                <a:ea typeface="Calibri"/>
                <a:cs typeface="Calibri"/>
                <a:sym typeface="Calibri"/>
              </a:rPr>
              <a:t> decide </a:t>
            </a:r>
            <a:r>
              <a:rPr lang="es-ES" sz="1200" b="0" i="0" baseline="0" dirty="0" err="1">
                <a:solidFill>
                  <a:schemeClr val="dk1"/>
                </a:solidFill>
                <a:latin typeface="+mn-lt"/>
                <a:ea typeface="Calibri"/>
                <a:cs typeface="Calibri"/>
                <a:sym typeface="Calibri"/>
              </a:rPr>
              <a:t>which</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picture</a:t>
            </a:r>
            <a:r>
              <a:rPr lang="es-ES" sz="1200" b="0" i="0" baseline="0" dirty="0">
                <a:solidFill>
                  <a:schemeClr val="dk1"/>
                </a:solidFill>
                <a:latin typeface="+mn-lt"/>
                <a:ea typeface="Calibri"/>
                <a:cs typeface="Calibri"/>
                <a:sym typeface="Calibri"/>
              </a:rPr>
              <a:t>, A </a:t>
            </a:r>
            <a:r>
              <a:rPr lang="es-ES" sz="1200" b="0" i="0" baseline="0" dirty="0" err="1">
                <a:solidFill>
                  <a:schemeClr val="dk1"/>
                </a:solidFill>
                <a:latin typeface="+mn-lt"/>
                <a:ea typeface="Calibri"/>
                <a:cs typeface="Calibri"/>
                <a:sym typeface="Calibri"/>
              </a:rPr>
              <a:t>or</a:t>
            </a:r>
            <a:r>
              <a:rPr lang="es-ES" sz="1200" b="0" i="0" baseline="0" dirty="0">
                <a:solidFill>
                  <a:schemeClr val="dk1"/>
                </a:solidFill>
                <a:latin typeface="+mn-lt"/>
                <a:ea typeface="Calibri"/>
                <a:cs typeface="Calibri"/>
                <a:sym typeface="Calibri"/>
              </a:rPr>
              <a:t> B, </a:t>
            </a:r>
            <a:r>
              <a:rPr lang="es-ES" sz="1200" b="0" i="0" baseline="0" dirty="0" err="1">
                <a:solidFill>
                  <a:schemeClr val="dk1"/>
                </a:solidFill>
                <a:latin typeface="+mn-lt"/>
                <a:ea typeface="Calibri"/>
                <a:cs typeface="Calibri"/>
                <a:sym typeface="Calibri"/>
              </a:rPr>
              <a:t>is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correct</a:t>
            </a:r>
            <a:r>
              <a:rPr lang="es-ES" sz="1200" b="0" i="0" baseline="0" dirty="0">
                <a:solidFill>
                  <a:schemeClr val="dk1"/>
                </a:solidFill>
                <a:latin typeface="+mn-lt"/>
                <a:ea typeface="Calibri"/>
                <a:cs typeface="Calibri"/>
                <a:sym typeface="Calibri"/>
              </a:rPr>
              <a:t>, in </a:t>
            </a:r>
            <a:r>
              <a:rPr lang="es-ES" sz="1200" b="0" i="0" baseline="0" dirty="0" err="1">
                <a:solidFill>
                  <a:schemeClr val="dk1"/>
                </a:solidFill>
                <a:latin typeface="+mn-lt"/>
                <a:ea typeface="Calibri"/>
                <a:cs typeface="Calibri"/>
                <a:sym typeface="Calibri"/>
              </a:rPr>
              <a:t>each</a:t>
            </a:r>
            <a:r>
              <a:rPr lang="es-ES" sz="1200" b="0" i="0" baseline="0" dirty="0">
                <a:solidFill>
                  <a:schemeClr val="dk1"/>
                </a:solidFill>
                <a:latin typeface="+mn-lt"/>
                <a:ea typeface="Calibri"/>
                <a:cs typeface="Calibri"/>
                <a:sym typeface="Calibri"/>
              </a:rPr>
              <a:t> case. </a:t>
            </a:r>
            <a:r>
              <a:rPr lang="es-ES" sz="1200" b="0" i="0" baseline="0" dirty="0" err="1">
                <a:solidFill>
                  <a:schemeClr val="dk1"/>
                </a:solidFill>
                <a:latin typeface="+mn-lt"/>
                <a:ea typeface="Calibri"/>
                <a:cs typeface="Calibri"/>
                <a:sym typeface="Calibri"/>
              </a:rPr>
              <a:t>Each</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pair</a:t>
            </a:r>
            <a:r>
              <a:rPr lang="es-ES" sz="1200" b="0" i="0" baseline="0" dirty="0">
                <a:solidFill>
                  <a:schemeClr val="dk1"/>
                </a:solidFill>
                <a:latin typeface="+mn-lt"/>
                <a:ea typeface="Calibri"/>
                <a:cs typeface="Calibri"/>
                <a:sym typeface="Calibri"/>
              </a:rPr>
              <a:t> of </a:t>
            </a:r>
            <a:r>
              <a:rPr lang="es-ES" sz="1200" b="0" i="0" baseline="0" dirty="0" err="1">
                <a:solidFill>
                  <a:schemeClr val="dk1"/>
                </a:solidFill>
                <a:latin typeface="+mn-lt"/>
                <a:ea typeface="Calibri"/>
                <a:cs typeface="Calibri"/>
                <a:sym typeface="Calibri"/>
              </a:rPr>
              <a:t>pictures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juxtaposes</a:t>
            </a:r>
            <a:r>
              <a:rPr lang="es-ES" sz="1200" b="0" i="0" baseline="0" dirty="0">
                <a:solidFill>
                  <a:schemeClr val="dk1"/>
                </a:solidFill>
                <a:latin typeface="+mn-lt"/>
                <a:ea typeface="Calibri"/>
                <a:cs typeface="Calibri"/>
                <a:sym typeface="Calibri"/>
              </a:rPr>
              <a:t> a </a:t>
            </a:r>
            <a:r>
              <a:rPr lang="es-ES" sz="1200" b="0" i="0" baseline="0" dirty="0" err="1">
                <a:solidFill>
                  <a:schemeClr val="dk1"/>
                </a:solidFill>
                <a:latin typeface="+mn-lt"/>
                <a:ea typeface="Calibri"/>
                <a:cs typeface="Calibri"/>
                <a:sym typeface="Calibri"/>
              </a:rPr>
              <a:t>masculine</a:t>
            </a:r>
            <a:r>
              <a:rPr lang="es-ES" sz="1200" b="0" i="0" baseline="0" dirty="0">
                <a:solidFill>
                  <a:schemeClr val="dk1"/>
                </a:solidFill>
                <a:latin typeface="+mn-lt"/>
                <a:ea typeface="Calibri"/>
                <a:cs typeface="Calibri"/>
                <a:sym typeface="Calibri"/>
              </a:rPr>
              <a:t> and </a:t>
            </a:r>
            <a:r>
              <a:rPr lang="es-ES" sz="1200" b="0" i="0" baseline="0" dirty="0" err="1">
                <a:solidFill>
                  <a:schemeClr val="dk1"/>
                </a:solidFill>
                <a:latin typeface="+mn-lt"/>
                <a:ea typeface="Calibri"/>
                <a:cs typeface="Calibri"/>
                <a:sym typeface="Calibri"/>
              </a:rPr>
              <a:t>feminine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noun</a:t>
            </a:r>
            <a:r>
              <a:rPr lang="es-ES" sz="1200" b="0" i="0" baseline="0" dirty="0">
                <a:solidFill>
                  <a:schemeClr val="dk1"/>
                </a:solidFill>
                <a:latin typeface="+mn-lt"/>
                <a:ea typeface="Calibri"/>
                <a:cs typeface="Calibri"/>
                <a:sym typeface="Calibri"/>
              </a:rPr>
              <a:t> and </a:t>
            </a:r>
            <a:r>
              <a:rPr lang="es-ES" sz="1200" b="0" i="0" baseline="0" dirty="0" err="1">
                <a:solidFill>
                  <a:schemeClr val="dk1"/>
                </a:solidFill>
                <a:latin typeface="+mn-lt"/>
                <a:ea typeface="Calibri"/>
                <a:cs typeface="Calibri"/>
                <a:sym typeface="Calibri"/>
              </a:rPr>
              <a:t>students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have</a:t>
            </a:r>
            <a:r>
              <a:rPr lang="es-ES" sz="1200" b="0" i="0" baseline="0" dirty="0">
                <a:solidFill>
                  <a:schemeClr val="dk1"/>
                </a:solidFill>
                <a:latin typeface="+mn-lt"/>
                <a:ea typeface="Calibri"/>
                <a:cs typeface="Calibri"/>
                <a:sym typeface="Calibri"/>
              </a:rPr>
              <a:t> to decide </a:t>
            </a:r>
            <a:r>
              <a:rPr lang="es-ES" sz="1200" b="0" i="0" baseline="0" dirty="0" err="1">
                <a:solidFill>
                  <a:schemeClr val="dk1"/>
                </a:solidFill>
                <a:latin typeface="+mn-lt"/>
                <a:ea typeface="Calibri"/>
                <a:cs typeface="Calibri"/>
                <a:sym typeface="Calibri"/>
              </a:rPr>
              <a:t>which</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one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sentence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must</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end</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with</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having</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heard</a:t>
            </a:r>
            <a:r>
              <a:rPr lang="es-ES" sz="1200" b="0" i="0" baseline="0" dirty="0">
                <a:solidFill>
                  <a:schemeClr val="dk1"/>
                </a:solidFill>
                <a:latin typeface="+mn-lt"/>
                <a:ea typeface="Calibri"/>
                <a:cs typeface="Calibri"/>
                <a:sym typeface="Calibri"/>
              </a:rPr>
              <a:t> ‘al’ </a:t>
            </a:r>
            <a:r>
              <a:rPr lang="es-ES" sz="1200" b="0" i="0" baseline="0" dirty="0" err="1">
                <a:solidFill>
                  <a:schemeClr val="dk1"/>
                </a:solidFill>
                <a:latin typeface="+mn-lt"/>
                <a:ea typeface="Calibri"/>
                <a:cs typeface="Calibri"/>
                <a:sym typeface="Calibri"/>
              </a:rPr>
              <a:t>or</a:t>
            </a:r>
            <a:r>
              <a:rPr lang="es-ES" sz="1200" b="0" i="0" baseline="0" dirty="0">
                <a:solidFill>
                  <a:schemeClr val="dk1"/>
                </a:solidFill>
                <a:latin typeface="+mn-lt"/>
                <a:ea typeface="Calibri"/>
                <a:cs typeface="Calibri"/>
                <a:sym typeface="Calibri"/>
              </a:rPr>
              <a:t> ‘a la’. </a:t>
            </a:r>
          </a:p>
          <a:p>
            <a:endParaRPr lang="es-ES" sz="1200" b="0" i="0" baseline="0" dirty="0">
              <a:solidFill>
                <a:schemeClr val="dk1"/>
              </a:solidFill>
              <a:latin typeface="+mn-lt"/>
              <a:ea typeface="Calibri"/>
              <a:cs typeface="Calibri"/>
              <a:sym typeface="Calibri"/>
            </a:endParaRPr>
          </a:p>
          <a:p>
            <a:r>
              <a:rPr lang="en-GB" b="1" dirty="0"/>
              <a:t>Transcript:</a:t>
            </a:r>
          </a:p>
          <a:p>
            <a:r>
              <a:rPr lang="en-GB" dirty="0"/>
              <a:t>1) vamos a ir a la… </a:t>
            </a:r>
          </a:p>
          <a:p>
            <a:r>
              <a:rPr lang="en-GB" dirty="0"/>
              <a:t>2) vas a ir al…</a:t>
            </a:r>
          </a:p>
          <a:p>
            <a:r>
              <a:rPr lang="en-GB" dirty="0"/>
              <a:t>3) voy a ir a</a:t>
            </a:r>
            <a:r>
              <a:rPr lang="en-GB" baseline="0" dirty="0"/>
              <a:t>l</a:t>
            </a:r>
            <a:r>
              <a:rPr lang="en-GB" dirty="0"/>
              <a:t>…</a:t>
            </a:r>
            <a:endParaRPr lang="en-GB" baseline="0" dirty="0"/>
          </a:p>
          <a:p>
            <a:r>
              <a:rPr lang="en-GB" baseline="0" dirty="0"/>
              <a:t>4) va a ir a la</a:t>
            </a:r>
            <a:r>
              <a:rPr lang="en-GB" dirty="0"/>
              <a:t>…</a:t>
            </a:r>
            <a:endParaRPr lang="en-GB" baseline="0" dirty="0"/>
          </a:p>
          <a:p>
            <a:r>
              <a:rPr lang="en-GB" baseline="0" dirty="0"/>
              <a:t>5) vas a ir  a la</a:t>
            </a:r>
            <a:r>
              <a:rPr lang="en-GB" dirty="0"/>
              <a:t>…</a:t>
            </a:r>
          </a:p>
          <a:p>
            <a:r>
              <a:rPr lang="en-GB" baseline="0" dirty="0"/>
              <a:t>6) voy a ir a la</a:t>
            </a:r>
            <a:r>
              <a:rPr lang="en-GB" dirty="0"/>
              <a:t>…</a:t>
            </a:r>
          </a:p>
          <a:p>
            <a:r>
              <a:rPr lang="en-GB" baseline="0" dirty="0"/>
              <a:t>7) vamos a ir al</a:t>
            </a:r>
            <a:r>
              <a:rPr lang="en-GB" dirty="0"/>
              <a:t>…</a:t>
            </a:r>
          </a:p>
          <a:p>
            <a:r>
              <a:rPr lang="en-GB" baseline="0" dirty="0"/>
              <a:t>8) va a </a:t>
            </a:r>
            <a:r>
              <a:rPr lang="en-GB" baseline="0" dirty="0" err="1"/>
              <a:t>ir</a:t>
            </a:r>
            <a:r>
              <a:rPr lang="en-GB" baseline="0" dirty="0"/>
              <a:t> al</a:t>
            </a:r>
            <a:r>
              <a:rPr lang="en-GB" dirty="0"/>
              <a:t>…</a:t>
            </a:r>
          </a:p>
          <a:p>
            <a:endParaRPr lang="en-GB" dirty="0"/>
          </a:p>
          <a:p>
            <a:r>
              <a:rPr lang="en-GB" b="1" dirty="0"/>
              <a:t>Notes:</a:t>
            </a:r>
          </a:p>
          <a:p>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context</a:t>
            </a:r>
            <a:r>
              <a:rPr lang="es-ES" sz="1200" b="0" i="0" baseline="0" dirty="0">
                <a:solidFill>
                  <a:schemeClr val="dk1"/>
                </a:solidFill>
                <a:latin typeface="+mn-lt"/>
                <a:ea typeface="Calibri"/>
                <a:cs typeface="Calibri"/>
                <a:sym typeface="Calibri"/>
              </a:rPr>
              <a:t> (‘va a ir de vacaciones’) </a:t>
            </a:r>
            <a:r>
              <a:rPr lang="es-ES" sz="1200" b="0" i="0" baseline="0" dirty="0" err="1">
                <a:solidFill>
                  <a:schemeClr val="dk1"/>
                </a:solidFill>
                <a:latin typeface="+mn-lt"/>
                <a:ea typeface="Calibri"/>
                <a:cs typeface="Calibri"/>
                <a:sym typeface="Calibri"/>
              </a:rPr>
              <a:t>highlights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that</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sentences</a:t>
            </a:r>
            <a:r>
              <a:rPr lang="es-ES" sz="1200" b="0" i="0" baseline="0" dirty="0">
                <a:solidFill>
                  <a:schemeClr val="dk1"/>
                </a:solidFill>
                <a:latin typeface="+mn-lt"/>
                <a:ea typeface="Calibri"/>
                <a:cs typeface="Calibri"/>
                <a:sym typeface="Calibri"/>
              </a:rPr>
              <a:t> in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activity</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will</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refer</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to</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future</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Elicit</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this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from</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students</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e.g</a:t>
            </a:r>
            <a:r>
              <a:rPr lang="es-ES" sz="1200" b="0" i="0" baseline="0" dirty="0">
                <a:solidFill>
                  <a:schemeClr val="dk1"/>
                </a:solidFill>
                <a:latin typeface="+mn-lt"/>
                <a:ea typeface="Calibri"/>
                <a:cs typeface="Calibri"/>
                <a:sym typeface="Calibri"/>
              </a:rPr>
              <a:t>. ‘¿Las vacaciones son </a:t>
            </a:r>
            <a:r>
              <a:rPr lang="es-ES" sz="1200" b="0" i="1" baseline="0" dirty="0">
                <a:solidFill>
                  <a:schemeClr val="dk1"/>
                </a:solidFill>
                <a:latin typeface="+mn-lt"/>
                <a:ea typeface="Calibri"/>
                <a:cs typeface="Calibri"/>
                <a:sym typeface="Calibri"/>
              </a:rPr>
              <a:t>cada</a:t>
            </a:r>
            <a:r>
              <a:rPr lang="es-ES" sz="1200" b="0" i="0" baseline="0" dirty="0">
                <a:solidFill>
                  <a:schemeClr val="dk1"/>
                </a:solidFill>
                <a:latin typeface="+mn-lt"/>
                <a:ea typeface="Calibri"/>
                <a:cs typeface="Calibri"/>
                <a:sym typeface="Calibri"/>
              </a:rPr>
              <a:t> julio o en el futuro?’).</a:t>
            </a:r>
          </a:p>
          <a:p>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baseline="0" dirty="0" err="1">
                <a:solidFill>
                  <a:schemeClr val="dk1"/>
                </a:solidFill>
                <a:latin typeface="+mn-lt"/>
                <a:ea typeface="Calibri"/>
                <a:cs typeface="Calibri"/>
                <a:sym typeface="Calibri"/>
              </a:rPr>
              <a:t>Vocabulary</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revisited</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from</a:t>
            </a:r>
            <a:r>
              <a:rPr lang="es-ES" sz="1200" b="0" i="0" baseline="0" dirty="0">
                <a:solidFill>
                  <a:schemeClr val="dk1"/>
                </a:solidFill>
                <a:latin typeface="+mn-lt"/>
                <a:ea typeface="Calibri"/>
                <a:cs typeface="Calibri"/>
                <a:sym typeface="Calibri"/>
              </a:rPr>
              <a:t> 3.1.6 in </a:t>
            </a:r>
            <a:r>
              <a:rPr lang="es-ES" sz="1200" b="0" i="0" baseline="0" dirty="0" err="1">
                <a:solidFill>
                  <a:schemeClr val="dk1"/>
                </a:solidFill>
                <a:latin typeface="+mn-lt"/>
                <a:ea typeface="Calibri"/>
                <a:cs typeface="Calibri"/>
                <a:sym typeface="Calibri"/>
              </a:rPr>
              <a:t>task</a:t>
            </a:r>
            <a:r>
              <a:rPr lang="es-ES" sz="1200" b="0" i="0" baseline="0" dirty="0">
                <a:solidFill>
                  <a:schemeClr val="dk1"/>
                </a:solidFill>
                <a:latin typeface="+mn-lt"/>
                <a:ea typeface="Calibri"/>
                <a:cs typeface="Calibri"/>
                <a:sym typeface="Calibri"/>
              </a:rPr>
              <a:t> </a:t>
            </a:r>
            <a:r>
              <a:rPr lang="es-ES" sz="1200" b="0" i="0" baseline="0" dirty="0" err="1">
                <a:solidFill>
                  <a:schemeClr val="dk1"/>
                </a:solidFill>
                <a:latin typeface="+mn-lt"/>
                <a:ea typeface="Calibri"/>
                <a:cs typeface="Calibri"/>
                <a:sym typeface="Calibri"/>
              </a:rPr>
              <a:t>instructions</a:t>
            </a:r>
            <a:r>
              <a:rPr lang="es-ES" sz="1200" b="0" i="0" baseline="0" dirty="0">
                <a:solidFill>
                  <a:schemeClr val="dk1"/>
                </a:solidFill>
                <a:latin typeface="+mn-lt"/>
                <a:ea typeface="Calibri"/>
                <a:cs typeface="Calibri"/>
                <a:sym typeface="Calibri"/>
              </a:rPr>
              <a:t>: mensaje [847]; llamada [1324]</a:t>
            </a:r>
          </a:p>
          <a:p>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907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dirty="0"/>
              <a:t>A reinforcement activity is included to allow students further production practice, now at sentence level.  </a:t>
            </a:r>
          </a:p>
          <a:p>
            <a:pPr marL="0" lvl="0" indent="0" algn="l" rtl="0">
              <a:spcBef>
                <a:spcPts val="0"/>
              </a:spcBef>
              <a:spcAft>
                <a:spcPts val="0"/>
              </a:spcAft>
              <a:buNone/>
            </a:pPr>
            <a:r>
              <a:rPr lang="en-GB" b="0" dirty="0"/>
              <a:t>This builds on the listening activity and offers highly </a:t>
            </a:r>
            <a:r>
              <a:rPr lang="en-GB" b="0" dirty="0" err="1"/>
              <a:t>scaffolded</a:t>
            </a:r>
            <a:r>
              <a:rPr lang="en-GB" b="0" dirty="0"/>
              <a:t> production practice as an interim step ahead of freer production practice activities to follow.  </a:t>
            </a:r>
          </a:p>
          <a:p>
            <a:pPr marL="0" lvl="0" indent="0" algn="l" rtl="0">
              <a:spcBef>
                <a:spcPts val="0"/>
              </a:spcBef>
              <a:spcAft>
                <a:spcPts val="0"/>
              </a:spcAft>
              <a:buNone/>
            </a:pPr>
            <a:r>
              <a:rPr lang="en-GB" b="0" dirty="0"/>
              <a:t>These types of activity support lower proficiency learners to consolidate their knowledge of these grammatical structures.  </a:t>
            </a:r>
          </a:p>
          <a:p>
            <a:pPr marL="0" lvl="0" indent="0" algn="l" rtl="0">
              <a:spcBef>
                <a:spcPts val="0"/>
              </a:spcBef>
              <a:spcAft>
                <a:spcPts val="0"/>
              </a:spcAft>
              <a:buNone/>
            </a:pPr>
            <a:r>
              <a:rPr lang="en-GB" b="0" dirty="0"/>
              <a:t>With higher proficiency groups, this interim step may not be needed.  </a:t>
            </a:r>
          </a:p>
          <a:p>
            <a:pPr marL="0" lvl="0" indent="0" algn="l" rtl="0">
              <a:spcBef>
                <a:spcPts val="0"/>
              </a:spcBef>
              <a:spcAft>
                <a:spcPts val="0"/>
              </a:spcAft>
              <a:buNone/>
            </a:pPr>
            <a:r>
              <a:rPr lang="en-GB" b="0" dirty="0"/>
              <a:t>Teachers could progress directly onto the freer production activities.</a:t>
            </a:r>
          </a:p>
          <a:p>
            <a:endParaRPr lang="en-GB" b="1" dirty="0"/>
          </a:p>
          <a:p>
            <a:r>
              <a:rPr lang="en-GB" b="1" dirty="0"/>
              <a:t>Original teacher notes</a:t>
            </a:r>
          </a:p>
          <a:p>
            <a:r>
              <a:rPr lang="en-GB" b="1" dirty="0"/>
              <a:t>Timing:</a:t>
            </a:r>
            <a:r>
              <a:rPr lang="en-GB" dirty="0"/>
              <a:t> 5</a:t>
            </a:r>
            <a:r>
              <a:rPr lang="en-GB" baseline="0" dirty="0"/>
              <a:t> minutes (for slides 33-40)</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ensure students can use the three parts of the structure (</a:t>
            </a:r>
            <a:r>
              <a:rPr lang="en-GB" baseline="0" dirty="0" err="1"/>
              <a:t>ir</a:t>
            </a:r>
            <a:r>
              <a:rPr lang="en-GB" baseline="0" dirty="0"/>
              <a:t> + a + infinitive) correctly and to continue to embed ‘al’ and ‘a la’.</a:t>
            </a:r>
            <a:endParaRPr lang="en-GB" b="1" dirty="0"/>
          </a:p>
          <a:p>
            <a:endParaRPr lang="en-GB" b="1" dirty="0"/>
          </a:p>
          <a:p>
            <a:r>
              <a:rPr lang="en-GB" b="1" dirty="0"/>
              <a:t>Procedure:</a:t>
            </a:r>
          </a:p>
          <a:p>
            <a:pPr marL="228600" indent="-228600">
              <a:buAutoNum type="arabicPeriod"/>
            </a:pPr>
            <a:r>
              <a:rPr lang="en-GB" dirty="0"/>
              <a:t>Students can</a:t>
            </a:r>
            <a:r>
              <a:rPr lang="en-GB" baseline="0" dirty="0"/>
              <a:t> either complete this writing activity in their exercise books or on mini-whiteboards.  Students should write the whole sentence indicated by the flashing circle around the number. </a:t>
            </a:r>
          </a:p>
          <a:p>
            <a:pPr marL="228600" indent="-228600">
              <a:buAutoNum type="arabicPeriod"/>
            </a:pPr>
            <a:r>
              <a:rPr lang="en-GB" baseline="0" dirty="0"/>
              <a:t>Answers are then revealed by clicking.</a:t>
            </a:r>
          </a:p>
          <a:p>
            <a:pPr marL="228600" indent="-228600">
              <a:buAutoNum type="arabicPeriod"/>
            </a:pPr>
            <a:r>
              <a:rPr lang="en-GB" baseline="0" dirty="0"/>
              <a:t>Follow the same procedure for the next 7 slides.</a:t>
            </a:r>
          </a:p>
          <a:p>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916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dirty="0"/>
              <a:t>Now onto differentiation by outcome.</a:t>
            </a:r>
            <a:endParaRPr sz="1200" dirty="0"/>
          </a:p>
        </p:txBody>
      </p:sp>
      <p:sp>
        <p:nvSpPr>
          <p:cNvPr id="860" name="Google Shape;86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28797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0" baseline="0" dirty="0"/>
              <a:t>This is the speaking task from 3.2.4 lesson one.  </a:t>
            </a:r>
          </a:p>
          <a:p>
            <a:r>
              <a:rPr lang="en-GB" b="0" baseline="0" dirty="0"/>
              <a:t>Here we have the instructions being modelled by of use of a worked example.  </a:t>
            </a:r>
          </a:p>
          <a:p>
            <a:r>
              <a:rPr lang="en-GB" b="0" baseline="0" dirty="0"/>
              <a:t>Let’s take a closer look at the speaking cards.</a:t>
            </a:r>
          </a:p>
          <a:p>
            <a:endParaRPr lang="en-GB" b="1" baseline="0" dirty="0"/>
          </a:p>
          <a:p>
            <a:r>
              <a:rPr lang="en-GB" b="1" baseline="0" dirty="0"/>
              <a:t>Original teacher notes</a:t>
            </a:r>
          </a:p>
          <a:p>
            <a:r>
              <a:rPr lang="en-GB" b="1" baseline="0" dirty="0"/>
              <a:t>Timing</a:t>
            </a:r>
            <a:r>
              <a:rPr lang="en-GB" b="0" baseline="0" dirty="0"/>
              <a:t>: 10 minutes</a:t>
            </a:r>
          </a:p>
          <a:p>
            <a:endParaRPr lang="en-GB" b="0" baseline="0" dirty="0"/>
          </a:p>
          <a:p>
            <a:r>
              <a:rPr lang="en-GB" b="1" baseline="0" dirty="0"/>
              <a:t>Aim: </a:t>
            </a:r>
            <a:r>
              <a:rPr lang="en-GB" b="0" baseline="0" dirty="0"/>
              <a:t>correct use and understanding of ‘voy’ and ‘va’ to convey ‘I go’ or ‘s/he goes’. The activity also provides the opportunity to consolidate use of ‘al’ with singular masculine nouns and ‘a la’ with singular feminine nouns. </a:t>
            </a:r>
          </a:p>
          <a:p>
            <a:endParaRPr lang="en-GB" b="0" baseline="0" dirty="0"/>
          </a:p>
          <a:p>
            <a:r>
              <a:rPr lang="en-GB" b="1" baseline="0" dirty="0"/>
              <a:t>Procedure:</a:t>
            </a:r>
          </a:p>
          <a:p>
            <a:pPr marL="228600" indent="-228600">
              <a:buAutoNum type="arabicPeriod"/>
            </a:pPr>
            <a:r>
              <a:rPr lang="en-GB" b="0" baseline="0" dirty="0"/>
              <a:t>This slide explains the activity and provides an example. Click to go through the process.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It might be useful for pairs to be given their card before the explanation so that they can see clearly what should happen. The next slide shows the cards for each partner. These slides should not be shown during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For the listening part, ask students to copy down a blank version of the grid on the right-hand side of this slide, with numbers 1-6.</a:t>
            </a:r>
          </a:p>
          <a:p>
            <a:endParaRPr lang="en-GB" b="0" baseline="0" dirty="0"/>
          </a:p>
          <a:p>
            <a:r>
              <a:rPr lang="en-GB" b="1" baseline="0" dirty="0"/>
              <a:t>Notes:</a:t>
            </a:r>
          </a:p>
          <a:p>
            <a:r>
              <a:rPr lang="en-GB" b="0" baseline="0" dirty="0"/>
              <a:t>The lexical information (where and when each person goes) is given in Spanish to the person speaking. This allows for greater focus on the grammar (choosing whether to say ‘voy’ or ‘va’ and ‘al’ or ‘a la’). This also prevents copying, since the listener is expected to write the English. In lesson 2, the person speaking will be expected to produce the sentence in Spanish, based on an English prompt. </a:t>
            </a:r>
          </a:p>
          <a:p>
            <a:endParaRPr lang="en-GB" b="0" baseline="0" dirty="0"/>
          </a:p>
          <a:p>
            <a:endParaRPr lang="x-none"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7983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The lexical information (where and when each person goes) is given in Spanish to the person speaking. </a:t>
            </a:r>
            <a:br>
              <a:rPr lang="en-GB" b="0" dirty="0"/>
            </a:br>
            <a:r>
              <a:rPr lang="en-GB" b="0" dirty="0"/>
              <a:t>This reduces the lexical cognitive load to focus on the grammar (choosing whether to say ‘</a:t>
            </a:r>
            <a:r>
              <a:rPr lang="en-GB" b="0" dirty="0" err="1"/>
              <a:t>voy</a:t>
            </a:r>
            <a:r>
              <a:rPr lang="en-GB" b="0" dirty="0"/>
              <a:t>’ or ‘</a:t>
            </a:r>
            <a:r>
              <a:rPr lang="en-GB" b="0" dirty="0" err="1"/>
              <a:t>va</a:t>
            </a:r>
            <a:r>
              <a:rPr lang="en-GB" b="0" dirty="0"/>
              <a:t>’ and ‘al’ or ‘a la’). </a:t>
            </a:r>
            <a:br>
              <a:rPr lang="en-GB" b="0" dirty="0"/>
            </a:br>
            <a:r>
              <a:rPr lang="en-GB" b="0" dirty="0"/>
              <a:t>Incidentally, it also prevents copying, since the listener is expected to write the English. </a:t>
            </a:r>
            <a:br>
              <a:rPr lang="en-GB" b="0" dirty="0"/>
            </a:br>
            <a:br>
              <a:rPr lang="en-GB" b="0" dirty="0"/>
            </a:br>
            <a:r>
              <a:rPr lang="en-GB" b="0" dirty="0"/>
              <a:t>It’s in lesson 2, the person speaking will be expected to produce the sentence in Spanish, based on an English prompt. </a:t>
            </a:r>
            <a:endParaRPr lang="en-GB" dirty="0"/>
          </a:p>
          <a:p>
            <a:pPr marL="0" lvl="0" indent="0" algn="l" rtl="0">
              <a:spcBef>
                <a:spcPts val="0"/>
              </a:spcBef>
              <a:spcAft>
                <a:spcPts val="0"/>
              </a:spcAft>
              <a:buNone/>
            </a:pPr>
            <a:r>
              <a:rPr lang="en-GB" b="0" dirty="0"/>
              <a:t>In this task, the speaker says everything; three details in total.</a:t>
            </a:r>
          </a:p>
          <a:p>
            <a:pPr marL="0" lvl="0" indent="0" algn="l" rtl="0">
              <a:spcBef>
                <a:spcPts val="0"/>
              </a:spcBef>
              <a:spcAft>
                <a:spcPts val="0"/>
              </a:spcAft>
              <a:buNone/>
            </a:pPr>
            <a:r>
              <a:rPr lang="en-GB" b="0" dirty="0"/>
              <a:t>Differentiation by outcome allows partners to understand one, two or three pieces of information.  </a:t>
            </a:r>
            <a:br>
              <a:rPr lang="en-GB" b="0" dirty="0"/>
            </a:br>
            <a:endParaRPr lang="en-GB" b="1" dirty="0"/>
          </a:p>
          <a:p>
            <a:endParaRPr lang="en-GB" b="1" dirty="0"/>
          </a:p>
          <a:p>
            <a:r>
              <a:rPr lang="en-GB" b="1" dirty="0"/>
              <a:t>SPEAKING CARDS - DO NOT</a:t>
            </a:r>
            <a:r>
              <a:rPr lang="en-GB" b="1" baseline="0" dirty="0"/>
              <a:t> DISPLAY DURING ACTIVITY</a:t>
            </a:r>
          </a:p>
          <a:p>
            <a:endParaRPr lang="en-GB" b="1" baseline="0" dirty="0"/>
          </a:p>
          <a:p>
            <a:r>
              <a:rPr lang="en-GB" b="0" baseline="0" dirty="0"/>
              <a:t>Target sentences:</a:t>
            </a:r>
            <a:endParaRPr lang="en-GB" b="0" dirty="0"/>
          </a:p>
          <a:p>
            <a:r>
              <a:rPr lang="en-GB" b="0" dirty="0"/>
              <a:t>Person A</a:t>
            </a:r>
            <a:endParaRPr lang="x-none" b="0" dirty="0"/>
          </a:p>
          <a:p>
            <a:pPr marL="228600" indent="-228600">
              <a:buAutoNum type="arabicPeriod"/>
            </a:pPr>
            <a:r>
              <a:rPr lang="en-GB" dirty="0"/>
              <a:t>V</a:t>
            </a:r>
            <a:r>
              <a:rPr lang="x-none" dirty="0"/>
              <a:t>oy al norte los sábados.</a:t>
            </a:r>
          </a:p>
          <a:p>
            <a:pPr marL="228600" indent="-228600">
              <a:buAutoNum type="arabicPeriod"/>
            </a:pPr>
            <a:r>
              <a:rPr lang="en-GB" dirty="0"/>
              <a:t>V</a:t>
            </a:r>
            <a:r>
              <a:rPr lang="x-none" dirty="0"/>
              <a:t>a </a:t>
            </a:r>
            <a:r>
              <a:rPr lang="en-GB" dirty="0"/>
              <a:t>al </a:t>
            </a:r>
            <a:r>
              <a:rPr lang="x-none" dirty="0"/>
              <a:t>edificio antiguo durante las vacaciones.</a:t>
            </a:r>
          </a:p>
          <a:p>
            <a:pPr marL="228600" indent="-228600">
              <a:buAutoNum type="arabicPeriod"/>
            </a:pPr>
            <a:r>
              <a:rPr lang="en-GB" dirty="0"/>
              <a:t>V</a:t>
            </a:r>
            <a:r>
              <a:rPr lang="x-none" dirty="0"/>
              <a:t>a</a:t>
            </a:r>
            <a:r>
              <a:rPr lang="en-GB" dirty="0"/>
              <a:t> a</a:t>
            </a:r>
            <a:r>
              <a:rPr lang="x-none" dirty="0"/>
              <a:t> la estación por la mañana.</a:t>
            </a:r>
          </a:p>
          <a:p>
            <a:pPr marL="228600" indent="-228600">
              <a:buAutoNum type="arabicPeriod"/>
            </a:pPr>
            <a:r>
              <a:rPr lang="en-GB" dirty="0"/>
              <a:t>Voy </a:t>
            </a:r>
            <a:r>
              <a:rPr lang="x-none" dirty="0"/>
              <a:t>al este en enero.</a:t>
            </a:r>
          </a:p>
          <a:p>
            <a:pPr marL="228600" indent="-228600">
              <a:buAutoNum type="arabicPeriod"/>
            </a:pPr>
            <a:r>
              <a:rPr lang="en-GB" dirty="0"/>
              <a:t>Voy</a:t>
            </a:r>
            <a:r>
              <a:rPr lang="en-GB" baseline="0" dirty="0"/>
              <a:t> </a:t>
            </a:r>
            <a:r>
              <a:rPr lang="x-none" dirty="0"/>
              <a:t>a </a:t>
            </a:r>
            <a:r>
              <a:rPr lang="en-GB" dirty="0"/>
              <a:t>la</a:t>
            </a:r>
            <a:r>
              <a:rPr lang="x-none" dirty="0"/>
              <a:t> clase de chino los martes.</a:t>
            </a:r>
          </a:p>
          <a:p>
            <a:pPr marL="228600" indent="-228600">
              <a:buAutoNum type="arabicPeriod"/>
            </a:pPr>
            <a:r>
              <a:rPr lang="en-GB" dirty="0"/>
              <a:t>Va a la playa</a:t>
            </a:r>
            <a:r>
              <a:rPr lang="en-GB" baseline="0" dirty="0"/>
              <a:t> </a:t>
            </a:r>
            <a:r>
              <a:rPr lang="x-none" dirty="0"/>
              <a:t>todas las tardes</a:t>
            </a:r>
            <a:r>
              <a:rPr lang="en-GB" dirty="0"/>
              <a:t>.</a:t>
            </a:r>
          </a:p>
          <a:p>
            <a:pPr marL="0" indent="0">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B</a:t>
            </a:r>
          </a:p>
          <a:p>
            <a:pPr marL="228600" indent="-228600">
              <a:buAutoNum type="arabicPeriod"/>
            </a:pPr>
            <a:r>
              <a:rPr lang="en-GB" dirty="0"/>
              <a:t>V</a:t>
            </a:r>
            <a:r>
              <a:rPr lang="x-none" dirty="0"/>
              <a:t>oy al banco a veces.</a:t>
            </a:r>
          </a:p>
          <a:p>
            <a:pPr marL="228600" indent="-228600">
              <a:buAutoNum type="arabicPeriod"/>
            </a:pPr>
            <a:r>
              <a:rPr lang="en-GB" dirty="0"/>
              <a:t>V</a:t>
            </a:r>
            <a:r>
              <a:rPr lang="x-none" dirty="0"/>
              <a:t>oy a </a:t>
            </a:r>
            <a:r>
              <a:rPr lang="en-GB" dirty="0"/>
              <a:t>la</a:t>
            </a:r>
            <a:r>
              <a:rPr lang="x-none" dirty="0"/>
              <a:t> iglesia grande los domingos.</a:t>
            </a:r>
          </a:p>
          <a:p>
            <a:pPr marL="228600" indent="-228600">
              <a:buAutoNum type="arabicPeriod"/>
            </a:pPr>
            <a:r>
              <a:rPr lang="en-GB" dirty="0"/>
              <a:t>V</a:t>
            </a:r>
            <a:r>
              <a:rPr lang="x-none" dirty="0"/>
              <a:t>a </a:t>
            </a:r>
            <a:r>
              <a:rPr lang="en-GB" dirty="0"/>
              <a:t>al </a:t>
            </a:r>
            <a:r>
              <a:rPr lang="x-none" dirty="0"/>
              <a:t>barrio bonito</a:t>
            </a:r>
            <a:r>
              <a:rPr lang="en-GB" dirty="0"/>
              <a:t> normalmente</a:t>
            </a:r>
            <a:r>
              <a:rPr lang="x-none" dirty="0"/>
              <a:t>.</a:t>
            </a:r>
          </a:p>
          <a:p>
            <a:pPr marL="228600" indent="-228600">
              <a:buAutoNum type="arabicPeriod"/>
            </a:pPr>
            <a:r>
              <a:rPr lang="en-GB" dirty="0"/>
              <a:t>V</a:t>
            </a:r>
            <a:r>
              <a:rPr lang="x-none" dirty="0"/>
              <a:t>a </a:t>
            </a:r>
            <a:r>
              <a:rPr lang="en-GB" dirty="0"/>
              <a:t>a la calle </a:t>
            </a:r>
            <a:r>
              <a:rPr lang="x-none" dirty="0"/>
              <a:t>todos los días.</a:t>
            </a:r>
          </a:p>
          <a:p>
            <a:pPr marL="228600" indent="-228600">
              <a:buAutoNum type="arabicPeriod"/>
            </a:pPr>
            <a:r>
              <a:rPr lang="en-GB" dirty="0"/>
              <a:t>V</a:t>
            </a:r>
            <a:r>
              <a:rPr lang="x-none" dirty="0"/>
              <a:t>oy al mercado </a:t>
            </a:r>
            <a:r>
              <a:rPr lang="en-GB" dirty="0"/>
              <a:t>en febrero</a:t>
            </a:r>
            <a:r>
              <a:rPr lang="x-none" dirty="0"/>
              <a:t>.</a:t>
            </a:r>
          </a:p>
          <a:p>
            <a:pPr marL="228600" indent="-228600">
              <a:buAutoNum type="arabicPeriod"/>
            </a:pPr>
            <a:r>
              <a:rPr lang="en-GB" dirty="0"/>
              <a:t>V</a:t>
            </a:r>
            <a:r>
              <a:rPr lang="x-none" dirty="0"/>
              <a:t>a a la tiendas</a:t>
            </a:r>
            <a:r>
              <a:rPr lang="en-GB" dirty="0"/>
              <a:t> los lunes</a:t>
            </a:r>
            <a:r>
              <a:rPr lang="x-none" dirty="0"/>
              <a:t>.</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9524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0" dirty="0"/>
              <a:t>Here is</a:t>
            </a:r>
            <a:r>
              <a:rPr lang="en-GB" b="0" baseline="0" dirty="0"/>
              <a:t> the answer slide for reference. </a:t>
            </a:r>
          </a:p>
          <a:p>
            <a:endParaRPr lang="en-GB" b="0" dirty="0"/>
          </a:p>
          <a:p>
            <a:r>
              <a:rPr lang="en-GB" b="1" dirty="0"/>
              <a:t>ANSWERS</a:t>
            </a:r>
            <a:r>
              <a:rPr lang="en-GB" b="1" baseline="0" dirty="0"/>
              <a:t> – DISPLAY DURING FEEDBACK</a:t>
            </a:r>
            <a:endParaRPr lang="x-none" b="1" dirty="0"/>
          </a:p>
          <a:p>
            <a:pPr marL="0" indent="0">
              <a:buNone/>
            </a:pPr>
            <a:endParaRPr lang="x-none"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569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300" dirty="0"/>
              <a:t>One particular activity in this sequence of learning taken from Term 3.2, from week 7, a revision week, offers sentence level production tasks, in question and answer format, to consolidate grammar features learnt across weeks 4 and 5 of this sequence.  </a:t>
            </a:r>
            <a:br>
              <a:rPr lang="en-GB" sz="1300" dirty="0"/>
            </a:br>
            <a:r>
              <a:rPr lang="en-GB" sz="1300" dirty="0"/>
              <a:t>In order to support lower proficiency, differentiation here can be offered by support, task and outcome.</a:t>
            </a:r>
            <a:endParaRPr sz="1300" dirty="0"/>
          </a:p>
        </p:txBody>
      </p:sp>
      <p:sp>
        <p:nvSpPr>
          <p:cNvPr id="970" name="Google Shape;97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fld id="{00000000-1234-1234-1234-123412341234}" type="slidenum">
              <a:rPr kumimoji="0" lang="en-GB"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t>29</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6462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This</a:t>
            </a:r>
            <a:r>
              <a:rPr lang="en-GB" sz="1400" baseline="0" dirty="0"/>
              <a:t> is the excerpt from the Scheme of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accent1">
                    <a:lumMod val="50000"/>
                  </a:schemeClr>
                </a:solidFill>
                <a:latin typeface="Century Gothic" panose="020B0502020202020204" pitchFamily="34" charset="0"/>
              </a:rPr>
              <a:t>Initially, we list three subparts (</a:t>
            </a:r>
            <a:r>
              <a:rPr lang="en-GB" sz="1400" b="0" i="1" dirty="0" err="1">
                <a:solidFill>
                  <a:schemeClr val="accent1">
                    <a:lumMod val="50000"/>
                  </a:schemeClr>
                </a:solidFill>
                <a:latin typeface="Century Gothic" panose="020B0502020202020204" pitchFamily="34" charset="0"/>
              </a:rPr>
              <a:t>voy</a:t>
            </a:r>
            <a:r>
              <a:rPr lang="en-GB" sz="1400" b="0" i="1" dirty="0">
                <a:solidFill>
                  <a:schemeClr val="accent1">
                    <a:lumMod val="50000"/>
                  </a:schemeClr>
                </a:solidFill>
                <a:latin typeface="Century Gothic" panose="020B0502020202020204" pitchFamily="34" charset="0"/>
              </a:rPr>
              <a:t>, vas</a:t>
            </a:r>
            <a:r>
              <a:rPr lang="en-GB" sz="1400" b="0" dirty="0">
                <a:solidFill>
                  <a:schemeClr val="accent1">
                    <a:lumMod val="50000"/>
                  </a:schemeClr>
                </a:solidFill>
                <a:latin typeface="Century Gothic" panose="020B0502020202020204" pitchFamily="34" charset="0"/>
              </a:rPr>
              <a:t>, and</a:t>
            </a:r>
            <a:r>
              <a:rPr lang="en-GB" sz="1400" b="0" baseline="0" dirty="0">
                <a:solidFill>
                  <a:schemeClr val="accent1">
                    <a:lumMod val="50000"/>
                  </a:schemeClr>
                </a:solidFill>
                <a:latin typeface="Century Gothic" panose="020B0502020202020204" pitchFamily="34" charset="0"/>
              </a:rPr>
              <a:t> </a:t>
            </a:r>
            <a:r>
              <a:rPr lang="en-GB" sz="1400" b="0" i="1" baseline="0" dirty="0" err="1">
                <a:solidFill>
                  <a:schemeClr val="accent1">
                    <a:lumMod val="50000"/>
                  </a:schemeClr>
                </a:solidFill>
                <a:latin typeface="Century Gothic" panose="020B0502020202020204" pitchFamily="34" charset="0"/>
              </a:rPr>
              <a:t>va</a:t>
            </a:r>
            <a:r>
              <a:rPr lang="en-GB" sz="1400" b="0" dirty="0">
                <a:solidFill>
                  <a:schemeClr val="accent1">
                    <a:lumMod val="50000"/>
                  </a:schemeClr>
                </a:solidFill>
                <a:latin typeface="Century Gothic" panose="020B0502020202020204" pitchFamily="34" charset="0"/>
              </a:rPr>
              <a:t>).</a:t>
            </a:r>
            <a:r>
              <a:rPr lang="en-GB" sz="1400" b="0" baseline="0" dirty="0">
                <a:solidFill>
                  <a:schemeClr val="accent1">
                    <a:lumMod val="50000"/>
                  </a:schemeClr>
                </a:solidFill>
                <a:latin typeface="Century Gothic" panose="020B0502020202020204" pitchFamily="34" charset="0"/>
              </a:rPr>
              <a:t> </a:t>
            </a:r>
            <a:r>
              <a:rPr lang="en-GB" sz="1400" b="0" dirty="0">
                <a:solidFill>
                  <a:srgbClr val="4472C4">
                    <a:lumMod val="50000"/>
                  </a:srgbClr>
                </a:solidFill>
              </a:rPr>
              <a:t>After initial practice of pairs of features, gradually, activities incorporate more than two 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4472C4">
                    <a:lumMod val="50000"/>
                  </a:srgbClr>
                </a:solidFill>
              </a:rPr>
              <a:t>Week 5 introduces </a:t>
            </a:r>
            <a:r>
              <a:rPr lang="en-GB" sz="1400" b="0" i="1" dirty="0" err="1">
                <a:solidFill>
                  <a:srgbClr val="4472C4">
                    <a:lumMod val="50000"/>
                  </a:srgbClr>
                </a:solidFill>
              </a:rPr>
              <a:t>vamos</a:t>
            </a:r>
            <a:r>
              <a:rPr lang="en-GB" sz="1400" b="0" dirty="0">
                <a:solidFill>
                  <a:srgbClr val="4472C4">
                    <a:lumMod val="50000"/>
                  </a:srgbClr>
                </a:solidFill>
              </a:rPr>
              <a:t>, from where</a:t>
            </a:r>
            <a:r>
              <a:rPr lang="en-GB" sz="1400" b="0" baseline="0" dirty="0">
                <a:solidFill>
                  <a:srgbClr val="4472C4">
                    <a:lumMod val="50000"/>
                  </a:srgbClr>
                </a:solidFill>
              </a:rPr>
              <a:t> p</a:t>
            </a:r>
            <a:r>
              <a:rPr lang="en-GB" sz="1400" b="0" dirty="0">
                <a:solidFill>
                  <a:srgbClr val="4472C4">
                    <a:lumMod val="50000"/>
                  </a:srgbClr>
                </a:solidFill>
              </a:rPr>
              <a:t>airs of meanings are juxtaposed in different combinations, ensuring that features are revisited and reinforced. In</a:t>
            </a:r>
            <a:r>
              <a:rPr lang="en-GB" sz="1400" b="0" baseline="0" dirty="0">
                <a:solidFill>
                  <a:srgbClr val="4472C4">
                    <a:lumMod val="50000"/>
                  </a:srgbClr>
                </a:solidFill>
              </a:rPr>
              <a:t> lesson 2 we see the first teaching of ‘</a:t>
            </a:r>
            <a:r>
              <a:rPr lang="en-GB" sz="1400" b="0" baseline="0" dirty="0" err="1">
                <a:solidFill>
                  <a:srgbClr val="4472C4">
                    <a:lumMod val="50000"/>
                  </a:srgbClr>
                </a:solidFill>
              </a:rPr>
              <a:t>ir</a:t>
            </a:r>
            <a:r>
              <a:rPr lang="en-GB" sz="1400" b="0" baseline="0" dirty="0">
                <a:solidFill>
                  <a:srgbClr val="4472C4">
                    <a:lumMod val="50000"/>
                  </a:srgbClr>
                </a:solidFill>
              </a:rPr>
              <a:t> a’ + infinitive to express future.</a:t>
            </a:r>
            <a:endParaRPr lang="en-GB" sz="1400" b="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4472C4">
                    <a:lumMod val="50000"/>
                  </a:srgbClr>
                </a:solidFill>
              </a:rPr>
              <a:t>Week 7 </a:t>
            </a:r>
            <a:r>
              <a:rPr lang="es-ES" sz="1400" b="0" dirty="0" err="1">
                <a:solidFill>
                  <a:schemeClr val="accent5">
                    <a:lumMod val="75000"/>
                  </a:schemeClr>
                </a:solidFill>
              </a:rPr>
              <a:t>is</a:t>
            </a:r>
            <a:r>
              <a:rPr lang="es-ES" sz="1400" b="0" baseline="0" dirty="0">
                <a:solidFill>
                  <a:schemeClr val="accent5">
                    <a:lumMod val="75000"/>
                  </a:schemeClr>
                </a:solidFill>
              </a:rPr>
              <a:t> a </a:t>
            </a:r>
            <a:r>
              <a:rPr lang="es-ES" sz="1400" dirty="0" err="1">
                <a:solidFill>
                  <a:schemeClr val="accent5">
                    <a:lumMod val="75000"/>
                  </a:schemeClr>
                </a:solidFill>
              </a:rPr>
              <a:t>revision</a:t>
            </a:r>
            <a:r>
              <a:rPr lang="es-ES" sz="1400" dirty="0">
                <a:solidFill>
                  <a:schemeClr val="accent5">
                    <a:lumMod val="75000"/>
                  </a:schemeClr>
                </a:solidFill>
              </a:rPr>
              <a:t> </a:t>
            </a:r>
            <a:r>
              <a:rPr lang="es-ES" sz="1400" dirty="0" err="1">
                <a:solidFill>
                  <a:schemeClr val="accent5">
                    <a:lumMod val="75000"/>
                  </a:schemeClr>
                </a:solidFill>
              </a:rPr>
              <a:t>week</a:t>
            </a:r>
            <a:r>
              <a:rPr lang="es-ES" sz="1400" dirty="0">
                <a:solidFill>
                  <a:schemeClr val="accent5">
                    <a:lumMod val="75000"/>
                  </a:schemeClr>
                </a:solidFill>
              </a:rPr>
              <a:t>.</a:t>
            </a:r>
            <a:r>
              <a:rPr lang="es-ES" sz="1400" baseline="0" dirty="0">
                <a:solidFill>
                  <a:schemeClr val="accent5">
                    <a:lumMod val="75000"/>
                  </a:schemeClr>
                </a:solidFill>
              </a:rPr>
              <a:t> </a:t>
            </a:r>
            <a:r>
              <a:rPr lang="es-ES" sz="1400" dirty="0">
                <a:solidFill>
                  <a:schemeClr val="accent5">
                    <a:lumMod val="75000"/>
                  </a:schemeClr>
                </a:solidFill>
              </a:rPr>
              <a:t> </a:t>
            </a:r>
            <a:r>
              <a:rPr lang="es-ES" sz="1400" dirty="0" err="1">
                <a:solidFill>
                  <a:schemeClr val="accent5">
                    <a:lumMod val="75000"/>
                  </a:schemeClr>
                </a:solidFill>
              </a:rPr>
              <a:t>Lesson</a:t>
            </a:r>
            <a:r>
              <a:rPr lang="es-ES" sz="1400" dirty="0">
                <a:solidFill>
                  <a:schemeClr val="accent5">
                    <a:lumMod val="75000"/>
                  </a:schemeClr>
                </a:solidFill>
              </a:rPr>
              <a:t> 2 </a:t>
            </a:r>
            <a:r>
              <a:rPr lang="es-ES" sz="1400" dirty="0" err="1">
                <a:solidFill>
                  <a:schemeClr val="accent5">
                    <a:lumMod val="75000"/>
                  </a:schemeClr>
                </a:solidFill>
              </a:rPr>
              <a:t>concentrates</a:t>
            </a:r>
            <a:r>
              <a:rPr lang="es-ES" sz="1400" dirty="0">
                <a:solidFill>
                  <a:schemeClr val="accent5">
                    <a:lumMod val="75000"/>
                  </a:schemeClr>
                </a:solidFill>
              </a:rPr>
              <a:t> </a:t>
            </a:r>
            <a:r>
              <a:rPr lang="es-ES" sz="1400" dirty="0" err="1">
                <a:solidFill>
                  <a:schemeClr val="accent5">
                    <a:lumMod val="75000"/>
                  </a:schemeClr>
                </a:solidFill>
              </a:rPr>
              <a:t>on</a:t>
            </a:r>
            <a:r>
              <a:rPr lang="es-ES" sz="1400" dirty="0">
                <a:solidFill>
                  <a:schemeClr val="accent5">
                    <a:lumMod val="75000"/>
                  </a:schemeClr>
                </a:solidFill>
              </a:rPr>
              <a:t> </a:t>
            </a:r>
            <a:r>
              <a:rPr lang="es-ES" sz="1400" dirty="0" err="1">
                <a:solidFill>
                  <a:schemeClr val="accent5">
                    <a:lumMod val="75000"/>
                  </a:schemeClr>
                </a:solidFill>
              </a:rPr>
              <a:t>revisiting</a:t>
            </a:r>
            <a:r>
              <a:rPr lang="es-ES" sz="1400" dirty="0">
                <a:solidFill>
                  <a:schemeClr val="accent5">
                    <a:lumMod val="75000"/>
                  </a:schemeClr>
                </a:solidFill>
              </a:rPr>
              <a:t> ‘ir’ </a:t>
            </a:r>
            <a:r>
              <a:rPr lang="es-ES" sz="1400" dirty="0" err="1">
                <a:solidFill>
                  <a:schemeClr val="accent5">
                    <a:lumMod val="75000"/>
                  </a:schemeClr>
                </a:solidFill>
              </a:rPr>
              <a:t>for</a:t>
            </a:r>
            <a:r>
              <a:rPr lang="es-ES" sz="1400" dirty="0">
                <a:solidFill>
                  <a:schemeClr val="accent5">
                    <a:lumMod val="75000"/>
                  </a:schemeClr>
                </a:solidFill>
              </a:rPr>
              <a:t> habitual </a:t>
            </a:r>
            <a:r>
              <a:rPr lang="es-ES" sz="1400" dirty="0" err="1">
                <a:solidFill>
                  <a:schemeClr val="accent5">
                    <a:lumMod val="75000"/>
                  </a:schemeClr>
                </a:solidFill>
              </a:rPr>
              <a:t>actions</a:t>
            </a:r>
            <a:r>
              <a:rPr lang="es-ES" sz="1400" dirty="0">
                <a:solidFill>
                  <a:schemeClr val="accent5">
                    <a:lumMod val="75000"/>
                  </a:schemeClr>
                </a:solidFill>
              </a:rPr>
              <a:t> and</a:t>
            </a:r>
            <a:r>
              <a:rPr lang="es-ES" sz="1400" baseline="0" dirty="0">
                <a:solidFill>
                  <a:schemeClr val="accent5">
                    <a:lumMod val="75000"/>
                  </a:schemeClr>
                </a:solidFill>
              </a:rPr>
              <a:t> </a:t>
            </a:r>
            <a:r>
              <a:rPr lang="es-ES" sz="1400" dirty="0">
                <a:solidFill>
                  <a:schemeClr val="accent5">
                    <a:lumMod val="75000"/>
                  </a:schemeClr>
                </a:solidFill>
              </a:rPr>
              <a:t>‘ir a’ +</a:t>
            </a:r>
            <a:r>
              <a:rPr lang="es-ES" sz="1400" dirty="0" err="1">
                <a:solidFill>
                  <a:schemeClr val="accent5">
                    <a:lumMod val="75000"/>
                  </a:schemeClr>
                </a:solidFill>
              </a:rPr>
              <a:t>infinitive</a:t>
            </a:r>
            <a:r>
              <a:rPr lang="es-ES" sz="1400" dirty="0">
                <a:solidFill>
                  <a:schemeClr val="accent5">
                    <a:lumMod val="75000"/>
                  </a:schemeClr>
                </a:solidFill>
              </a:rPr>
              <a:t> to </a:t>
            </a:r>
            <a:r>
              <a:rPr lang="es-ES" sz="1400" dirty="0" err="1">
                <a:solidFill>
                  <a:schemeClr val="accent5">
                    <a:lumMod val="75000"/>
                  </a:schemeClr>
                </a:solidFill>
              </a:rPr>
              <a:t>express</a:t>
            </a:r>
            <a:r>
              <a:rPr lang="es-ES" sz="1400" dirty="0">
                <a:solidFill>
                  <a:schemeClr val="accent5">
                    <a:lumMod val="75000"/>
                  </a:schemeClr>
                </a:solidFill>
              </a:rPr>
              <a:t> </a:t>
            </a:r>
            <a:r>
              <a:rPr lang="es-ES" sz="1400" dirty="0" err="1">
                <a:solidFill>
                  <a:schemeClr val="accent5">
                    <a:lumMod val="75000"/>
                  </a:schemeClr>
                </a:solidFill>
              </a:rPr>
              <a:t>future</a:t>
            </a:r>
            <a:r>
              <a:rPr lang="es-ES" sz="1400" dirty="0">
                <a:solidFill>
                  <a:schemeClr val="accent5">
                    <a:lumMod val="75000"/>
                  </a:schemeClr>
                </a:solidFill>
              </a:rPr>
              <a:t>.</a:t>
            </a:r>
            <a:endParaRPr lang="en-GB" sz="1400" b="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endParaRPr lang="en-GB"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824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dirty="0"/>
              <a:t>This final activity as part of the revision lesson brings together students’ learning on ‘</a:t>
            </a:r>
            <a:r>
              <a:rPr lang="en-GB" b="0" dirty="0" err="1"/>
              <a:t>ir</a:t>
            </a:r>
            <a:r>
              <a:rPr lang="en-GB" b="0" dirty="0"/>
              <a:t>’ for habitual actions in present and future plans.  </a:t>
            </a:r>
            <a:br>
              <a:rPr lang="en-GB" b="0" dirty="0"/>
            </a:br>
            <a:r>
              <a:rPr lang="en-GB" b="0" dirty="0"/>
              <a:t>You will see from the teacher notes below that this activity can be used to reinforce a number of other grammar features, as well as offering the opportunity to recycle vocabulary.  </a:t>
            </a:r>
            <a:br>
              <a:rPr lang="en-GB" b="0" dirty="0"/>
            </a:br>
            <a:r>
              <a:rPr lang="en-GB" b="0" dirty="0"/>
              <a:t>If we first look at differentiation by support, a help slide is shown on the next slide that could be used by students alongside this activity, to act as an</a:t>
            </a:r>
            <a:r>
              <a:rPr lang="en-GB" b="0" baseline="0" dirty="0"/>
              <a:t> in-class</a:t>
            </a:r>
            <a:r>
              <a:rPr lang="en-GB" b="0" dirty="0"/>
              <a:t> aid for vocabulary and grammar explanations.  </a:t>
            </a:r>
            <a:endParaRPr lang="en-GB" dirty="0"/>
          </a:p>
          <a:p>
            <a:endParaRPr lang="en-GB" b="1" dirty="0"/>
          </a:p>
          <a:p>
            <a:r>
              <a:rPr lang="en-GB" b="1" dirty="0"/>
              <a:t>Original</a:t>
            </a:r>
            <a:r>
              <a:rPr lang="en-GB" b="1" baseline="0" dirty="0"/>
              <a:t> teacher notes</a:t>
            </a:r>
            <a:endParaRPr lang="en-GB" b="1" dirty="0"/>
          </a:p>
          <a:p>
            <a:r>
              <a:rPr lang="en-GB" b="1" dirty="0"/>
              <a:t>Timing:</a:t>
            </a:r>
            <a:r>
              <a:rPr lang="en-GB" b="1" baseline="0" dirty="0"/>
              <a:t> </a:t>
            </a:r>
            <a:r>
              <a:rPr lang="en-GB" baseline="0" dirty="0"/>
              <a:t>8 minutes</a:t>
            </a:r>
          </a:p>
          <a:p>
            <a:endParaRPr lang="en-GB" baseline="0" dirty="0"/>
          </a:p>
          <a:p>
            <a:r>
              <a:rPr lang="en-GB" b="1" baseline="0" dirty="0"/>
              <a:t>Aim: </a:t>
            </a:r>
            <a:r>
              <a:rPr lang="en-GB" baseline="0" dirty="0"/>
              <a:t>to practise producing (in writing) the two constructions ‘</a:t>
            </a:r>
            <a:r>
              <a:rPr lang="en-GB" baseline="0" dirty="0" err="1"/>
              <a:t>ir</a:t>
            </a:r>
            <a:r>
              <a:rPr lang="en-GB" baseline="0" dirty="0"/>
              <a:t> a’ (habitual present tense) and ‘</a:t>
            </a:r>
            <a:r>
              <a:rPr lang="en-GB" baseline="0" dirty="0" err="1"/>
              <a:t>ir</a:t>
            </a:r>
            <a:r>
              <a:rPr lang="en-GB" baseline="0" dirty="0"/>
              <a:t> a + infinitive’ (future plans), in the affirmative and negative. </a:t>
            </a:r>
          </a:p>
          <a:p>
            <a:endParaRPr lang="en-GB" baseline="0" dirty="0"/>
          </a:p>
          <a:p>
            <a:r>
              <a:rPr lang="en-GB" b="1" dirty="0"/>
              <a:t>Procedure:</a:t>
            </a:r>
          </a:p>
          <a:p>
            <a:pPr marL="228600" indent="-228600">
              <a:buAutoNum type="arabicPeriod"/>
            </a:pPr>
            <a:r>
              <a:rPr lang="en-GB" dirty="0"/>
              <a:t>Ask students to write 4 pairs</a:t>
            </a:r>
            <a:r>
              <a:rPr lang="en-GB" baseline="0" dirty="0"/>
              <a:t> of questions and answers with the verb ‘</a:t>
            </a:r>
            <a:r>
              <a:rPr lang="en-GB" baseline="0" dirty="0" err="1"/>
              <a:t>ir</a:t>
            </a:r>
            <a:r>
              <a:rPr lang="en-GB" baseline="0" dirty="0"/>
              <a:t>’ (in 1</a:t>
            </a:r>
            <a:r>
              <a:rPr lang="en-GB" baseline="30000" dirty="0"/>
              <a:t>st</a:t>
            </a:r>
            <a:r>
              <a:rPr lang="en-GB" baseline="0" dirty="0"/>
              <a:t> and 2</a:t>
            </a:r>
            <a:r>
              <a:rPr lang="en-GB" baseline="30000" dirty="0"/>
              <a:t>nd</a:t>
            </a:r>
            <a:r>
              <a:rPr lang="en-GB" baseline="0" dirty="0"/>
              <a:t> person singular), using the word and picture prompts.</a:t>
            </a:r>
          </a:p>
          <a:p>
            <a:pPr marL="0" indent="0">
              <a:buNone/>
            </a:pPr>
            <a:r>
              <a:rPr lang="en-GB" baseline="0" dirty="0"/>
              <a:t>2. Check answers by clicking on the blue boxes.</a:t>
            </a:r>
          </a:p>
          <a:p>
            <a:endParaRPr lang="en-GB" dirty="0"/>
          </a:p>
          <a:p>
            <a:r>
              <a:rPr lang="en-GB" b="1" dirty="0"/>
              <a:t>Notes: </a:t>
            </a:r>
          </a:p>
          <a:p>
            <a:r>
              <a:rPr lang="en-GB" baseline="0" dirty="0"/>
              <a:t>Teachers can use this to reinforce a number of different grammatical features (as well as immediate future and the range of recycled vocabulary):</a:t>
            </a:r>
          </a:p>
          <a:p>
            <a:pPr marL="171450" indent="-171450">
              <a:buFont typeface="Arial" panose="020B0604020202020204" pitchFamily="34" charset="0"/>
              <a:buChar char="•"/>
            </a:pPr>
            <a:r>
              <a:rPr lang="en-GB" baseline="0" dirty="0"/>
              <a:t>al vs a </a:t>
            </a:r>
            <a:r>
              <a:rPr lang="en-GB" baseline="0" dirty="0" err="1"/>
              <a:t>a</a:t>
            </a:r>
            <a:r>
              <a:rPr lang="en-GB" baseline="0" dirty="0"/>
              <a:t> la</a:t>
            </a:r>
          </a:p>
          <a:p>
            <a:pPr marL="171450" indent="-171450">
              <a:buFont typeface="Arial" panose="020B0604020202020204" pitchFamily="34" charset="0"/>
              <a:buChar char="•"/>
            </a:pPr>
            <a:r>
              <a:rPr lang="en-GB" baseline="0" dirty="0"/>
              <a:t>mi / mis</a:t>
            </a:r>
          </a:p>
          <a:p>
            <a:pPr marL="171450" indent="-171450">
              <a:buFont typeface="Arial" panose="020B0604020202020204" pitchFamily="34" charset="0"/>
              <a:buChar char="•"/>
            </a:pPr>
            <a:r>
              <a:rPr lang="en-GB" baseline="0" dirty="0"/>
              <a:t>negative ‘no’</a:t>
            </a:r>
          </a:p>
          <a:p>
            <a:pPr marL="171450" indent="-171450">
              <a:buFont typeface="Arial" panose="020B0604020202020204" pitchFamily="34" charset="0"/>
              <a:buChar char="•"/>
            </a:pPr>
            <a:r>
              <a:rPr lang="en-GB" baseline="0" dirty="0"/>
              <a:t>adjective agreement – comida rica</a:t>
            </a:r>
          </a:p>
          <a:p>
            <a:endParaRPr lang="en-GB" baseline="0" dirty="0"/>
          </a:p>
          <a:p>
            <a:r>
              <a:rPr lang="en-GB" dirty="0"/>
              <a:t>Encourage students to use raised</a:t>
            </a:r>
            <a:r>
              <a:rPr lang="en-GB" baseline="0" dirty="0"/>
              <a:t> intonation when volunteering the questions as part of the feedback.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850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dirty="0"/>
              <a:t>To promote recall, rather than having the sheet on the desk for constant referral and in order to maintain a degree of challenge, students could be asked to have this help sheet face down on their desks and that they try to remember vocab items and grammar rules before they check the sheet.  </a:t>
            </a:r>
            <a:br>
              <a:rPr lang="en-GB" b="0" dirty="0"/>
            </a:br>
            <a:r>
              <a:rPr lang="en-GB" b="0" dirty="0"/>
              <a:t>Once checked, they should turn the sheet back over.  </a:t>
            </a:r>
            <a:br>
              <a:rPr lang="en-GB" b="0" dirty="0"/>
            </a:br>
            <a:r>
              <a:rPr lang="en-GB" b="0" dirty="0"/>
              <a:t>Another way to make use of this sheet would be to ask students to read the sheet for 2 minutes ahead of the activity as a quick refresh, either asking students to make no further reference to it, or limiting the number of times the sheet could be referred to (‘lifeline’ style).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These methods could be particularly useful for mixed ability groups where various levels of challenge are required to meet the span of ability across the group.</a:t>
            </a:r>
            <a:endParaRPr lang="en-GB" dirty="0"/>
          </a:p>
          <a:p>
            <a:pPr marL="0" lvl="0" indent="0" algn="l" rtl="0">
              <a:spcBef>
                <a:spcPts val="0"/>
              </a:spcBef>
              <a:spcAft>
                <a:spcPts val="0"/>
              </a:spcAft>
              <a:buNone/>
            </a:pPr>
            <a:r>
              <a:rPr lang="en-GB" b="0" dirty="0"/>
              <a:t>Where students’ retention is very poor, then allowing the sheet to be referred to throughout</a:t>
            </a:r>
            <a:r>
              <a:rPr lang="en-GB" b="0" baseline="0" dirty="0"/>
              <a:t> may</a:t>
            </a:r>
            <a:r>
              <a:rPr lang="en-GB" b="0" dirty="0"/>
              <a:t> be of benefit. </a:t>
            </a:r>
            <a:br>
              <a:rPr lang="en-GB" b="0" dirty="0"/>
            </a:br>
            <a:r>
              <a:rPr lang="en-GB" b="1" dirty="0"/>
              <a:t>Remember though that some ‘attempt to recall’ is needed to strengthen memory, so it may be better to reduce the number of items students are required to produce, and instruct them to repeat the task, with less support each time.  i.e. whilst others produced 4 questions and answers, they produce 1 or 2, several times, referring to the sheet initially, then reducing their own reference to it.</a:t>
            </a:r>
            <a:br>
              <a:rPr lang="en-GB" b="1"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509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Now differentiation by task (and support if necessary).  </a:t>
            </a:r>
          </a:p>
          <a:p>
            <a:pPr marL="0" lvl="0" indent="0" algn="l" rtl="0">
              <a:spcBef>
                <a:spcPts val="0"/>
              </a:spcBef>
              <a:spcAft>
                <a:spcPts val="0"/>
              </a:spcAft>
              <a:buNone/>
            </a:pPr>
            <a:r>
              <a:rPr lang="en-GB" dirty="0"/>
              <a:t>Here is what the task could look like in its simplest form to concentrate on the verb ‘</a:t>
            </a:r>
            <a:r>
              <a:rPr lang="en-GB" dirty="0" err="1"/>
              <a:t>ir</a:t>
            </a:r>
            <a:r>
              <a:rPr lang="en-GB" dirty="0"/>
              <a:t>’ only. </a:t>
            </a:r>
          </a:p>
          <a:p>
            <a:pPr marL="0" lvl="0" indent="0" algn="l" rtl="0">
              <a:spcBef>
                <a:spcPts val="0"/>
              </a:spcBef>
              <a:spcAft>
                <a:spcPts val="0"/>
              </a:spcAft>
              <a:buNone/>
            </a:pPr>
            <a:r>
              <a:rPr lang="en-GB" dirty="0"/>
              <a:t>Students still have to firstly identify the tense required, then produce the verb accordingly. </a:t>
            </a:r>
          </a:p>
          <a:p>
            <a:pPr marL="0" lvl="0" indent="0" algn="l" rtl="0">
              <a:spcBef>
                <a:spcPts val="0"/>
              </a:spcBef>
              <a:spcAft>
                <a:spcPts val="0"/>
              </a:spcAft>
              <a:buNone/>
            </a:pPr>
            <a:r>
              <a:rPr lang="en-GB" dirty="0"/>
              <a:t>During the feedback, the focus on asking students to raise their voice in the question is still possible, rather than asking students to produce the verb alone.</a:t>
            </a:r>
          </a:p>
          <a:p>
            <a:pPr marL="0" lvl="0" indent="0" algn="l" rtl="0">
              <a:spcBef>
                <a:spcPts val="0"/>
              </a:spcBef>
              <a:spcAft>
                <a:spcPts val="0"/>
              </a:spcAft>
              <a:buNone/>
            </a:pPr>
            <a:r>
              <a:rPr lang="en-GB" dirty="0"/>
              <a:t>The support sheet could also be used alongside if necessary,</a:t>
            </a:r>
            <a:r>
              <a:rPr lang="en-GB" baseline="0" dirty="0"/>
              <a:t> in the ways previously described.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780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Should</a:t>
            </a:r>
            <a:r>
              <a:rPr lang="en-GB" baseline="0" dirty="0"/>
              <a:t> teachers want the focus to be twofold – the verb ‘</a:t>
            </a:r>
            <a:r>
              <a:rPr lang="en-GB" baseline="0" dirty="0" err="1"/>
              <a:t>ir</a:t>
            </a:r>
            <a:r>
              <a:rPr lang="en-GB" baseline="0" dirty="0"/>
              <a:t>’ and al vs. a la, this is a possible option.  </a:t>
            </a:r>
          </a:p>
          <a:p>
            <a:r>
              <a:rPr lang="en-GB" baseline="0" dirty="0"/>
              <a:t>Again, allowing use of the support sheet where appropriate in the ways discussed on slide 31.</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998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Here we combine differentiation by support, task and outcome.</a:t>
            </a:r>
          </a:p>
          <a:p>
            <a:pPr marL="0" lvl="0" indent="0" algn="l" rtl="0">
              <a:spcBef>
                <a:spcPts val="0"/>
              </a:spcBef>
              <a:spcAft>
                <a:spcPts val="0"/>
              </a:spcAft>
              <a:buNone/>
            </a:pPr>
            <a:r>
              <a:rPr lang="en-GB" dirty="0"/>
              <a:t>Breaking the task down in this way allows the teacher to make increased use of modelling and thinking out loud strategies to scaffold students’ thinking before they complete each set of questions and answers.   </a:t>
            </a:r>
            <a:br>
              <a:rPr lang="en-GB" dirty="0"/>
            </a:br>
            <a:r>
              <a:rPr lang="en-GB" dirty="0"/>
              <a:t>The vocab and grammar supports are also included on the slide for easy reference during the ‘thinking out loud’ stage.  </a:t>
            </a:r>
            <a:br>
              <a:rPr lang="en-GB" dirty="0"/>
            </a:br>
            <a:r>
              <a:rPr lang="en-GB" dirty="0"/>
              <a:t>The slide is currently set up so these disappear, so that students are compelled to produce the answers from memory.  </a:t>
            </a:r>
            <a:br>
              <a:rPr lang="en-GB" dirty="0"/>
            </a:br>
            <a:r>
              <a:rPr lang="en-GB" dirty="0"/>
              <a:t>Where appropriate for some students, the support sheet could be used.  </a:t>
            </a:r>
            <a:br>
              <a:rPr lang="en-GB" dirty="0"/>
            </a:br>
            <a:r>
              <a:rPr lang="en-GB" dirty="0"/>
              <a:t>Naturally, given the multiple grammar foci of these sentences, students will produce answers to a greater of lesser degree of accuracy. </a:t>
            </a:r>
            <a:br>
              <a:rPr lang="en-GB" dirty="0"/>
            </a:br>
            <a:r>
              <a:rPr lang="en-GB" dirty="0"/>
              <a:t>Teachers could consider using a points system for scoring (or at least stimulate reflection in the feedback without answers needing to be either right or wrong) </a:t>
            </a:r>
            <a:br>
              <a:rPr lang="en-GB" dirty="0"/>
            </a:br>
            <a:r>
              <a:rPr lang="en-GB" dirty="0"/>
              <a:t> - i.e. points for the correct verbs, correct use of al vs. a la, correct vocabulary, correct adjective agreement, correct use of negative no, correct use of mi/</a:t>
            </a:r>
            <a:r>
              <a:rPr lang="en-GB" dirty="0" err="1"/>
              <a:t>mis</a:t>
            </a:r>
            <a:r>
              <a:rPr lang="en-GB" dirty="0"/>
              <a:t> etc.  </a:t>
            </a:r>
            <a:br>
              <a:rPr lang="en-GB" dirty="0"/>
            </a:br>
            <a:r>
              <a:rPr lang="en-GB" dirty="0"/>
              <a:t>This would allow students to articulate their success and areas for development at the end of the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078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192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94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3792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dirty="0"/>
              <a:t>Here we will see how one school who are using the NCELP Spanish SoW with Year 7 have adapted teaching activities for lower proficiency learners.  </a:t>
            </a:r>
            <a:endParaRPr sz="1200" dirty="0"/>
          </a:p>
          <a:p>
            <a:pPr marL="0" lvl="0" indent="0" algn="l" rtl="0">
              <a:spcBef>
                <a:spcPts val="0"/>
              </a:spcBef>
              <a:spcAft>
                <a:spcPts val="0"/>
              </a:spcAft>
              <a:buNone/>
            </a:pPr>
            <a:endParaRPr dirty="0"/>
          </a:p>
        </p:txBody>
      </p:sp>
      <p:sp>
        <p:nvSpPr>
          <p:cNvPr id="1252" name="Google Shape;1252;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0089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d771bdc78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gd771bdc78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Here is the original activity</a:t>
            </a:r>
            <a:r>
              <a:rPr lang="en-GB" b="0" baseline="0" dirty="0"/>
              <a:t> for reference, taken from </a:t>
            </a:r>
            <a:r>
              <a:rPr lang="fr-FR" b="0" dirty="0">
                <a:solidFill>
                  <a:srgbClr val="2F5496"/>
                </a:solidFill>
              </a:rPr>
              <a:t>Y7 T3.2 W7 (</a:t>
            </a:r>
            <a:r>
              <a:rPr lang="fr-FR" b="0" dirty="0" err="1">
                <a:solidFill>
                  <a:srgbClr val="2F5496"/>
                </a:solidFill>
              </a:rPr>
              <a:t>lesson</a:t>
            </a:r>
            <a:r>
              <a:rPr lang="fr-FR" b="0" dirty="0">
                <a:solidFill>
                  <a:srgbClr val="2F5496"/>
                </a:solidFill>
              </a:rPr>
              <a:t> 2).</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Original teacher notes</a:t>
            </a:r>
          </a:p>
          <a:p>
            <a:pPr marL="0" lvl="0" indent="0" algn="l" rtl="0">
              <a:spcBef>
                <a:spcPts val="0"/>
              </a:spcBef>
              <a:spcAft>
                <a:spcPts val="0"/>
              </a:spcAft>
              <a:buNone/>
            </a:pPr>
            <a:r>
              <a:rPr lang="en-GB" b="1" dirty="0"/>
              <a:t>Timing: </a:t>
            </a:r>
            <a:r>
              <a:rPr lang="en-GB" dirty="0"/>
              <a:t>10 minutes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Aim: </a:t>
            </a:r>
            <a:r>
              <a:rPr lang="en-GB" dirty="0"/>
              <a:t>to practise distinguishing between ‘</a:t>
            </a:r>
            <a:r>
              <a:rPr lang="en-GB" dirty="0" err="1"/>
              <a:t>ir</a:t>
            </a:r>
            <a:r>
              <a:rPr lang="en-GB" dirty="0"/>
              <a:t>’ for future plans and habitual actions in reading. </a:t>
            </a:r>
            <a:endParaRPr dirty="0"/>
          </a:p>
          <a:p>
            <a:pPr marL="0" lvl="0" indent="0" algn="l" rtl="0">
              <a:spcBef>
                <a:spcPts val="0"/>
              </a:spcBef>
              <a:spcAft>
                <a:spcPts val="0"/>
              </a:spcAft>
              <a:buNone/>
            </a:pPr>
            <a:r>
              <a:rPr lang="en-GB" dirty="0"/>
              <a:t>NB A secondary aim to encourage reflection about whether the verb refers to Ana (‘</a:t>
            </a:r>
            <a:r>
              <a:rPr lang="en-GB" dirty="0" err="1"/>
              <a:t>voy</a:t>
            </a:r>
            <a:r>
              <a:rPr lang="en-GB" dirty="0"/>
              <a:t>’) or Ana and cousins (‘</a:t>
            </a:r>
            <a:r>
              <a:rPr lang="en-GB" dirty="0" err="1"/>
              <a:t>vamos</a:t>
            </a:r>
            <a:r>
              <a:rPr lang="en-GB" dirty="0"/>
              <a:t>’). For this reason, we have divided the responses into columns for ‘I’ and ‘we’. As this is an extended text, however, the task is not intended to be strictly referential (i.e. it doesn’t always require attending to the verb to decide who is referred to).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dirty="0"/>
              <a:t>Ask students, working individually or in pairs, to complete the two boxes for ‘Ana’ and ‘Ana y </a:t>
            </a:r>
            <a:r>
              <a:rPr lang="en-GB" dirty="0" err="1"/>
              <a:t>los</a:t>
            </a:r>
            <a:r>
              <a:rPr lang="en-GB" dirty="0"/>
              <a:t> </a:t>
            </a:r>
            <a:r>
              <a:rPr lang="en-GB" dirty="0" err="1"/>
              <a:t>primos</a:t>
            </a:r>
            <a:r>
              <a:rPr lang="en-GB" dirty="0"/>
              <a:t>’ in English.</a:t>
            </a:r>
            <a:endParaRPr dirty="0"/>
          </a:p>
          <a:p>
            <a:pPr marL="228600" lvl="0" indent="-228600" algn="l" rtl="0">
              <a:spcBef>
                <a:spcPts val="0"/>
              </a:spcBef>
              <a:spcAft>
                <a:spcPts val="0"/>
              </a:spcAft>
              <a:buClr>
                <a:schemeClr val="dk1"/>
              </a:buClr>
              <a:buSzPts val="1200"/>
              <a:buFont typeface="Calibri"/>
              <a:buAutoNum type="arabicPeriod"/>
            </a:pPr>
            <a:r>
              <a:rPr lang="en-GB" dirty="0"/>
              <a:t>Check answers.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Notes: </a:t>
            </a:r>
            <a:endParaRPr b="1" dirty="0"/>
          </a:p>
          <a:p>
            <a:pPr marL="228600" lvl="0" indent="-228600" algn="l" rtl="0">
              <a:spcBef>
                <a:spcPts val="0"/>
              </a:spcBef>
              <a:spcAft>
                <a:spcPts val="0"/>
              </a:spcAft>
              <a:buClr>
                <a:schemeClr val="dk1"/>
              </a:buClr>
              <a:buSzPts val="1200"/>
              <a:buFont typeface="Calibri"/>
              <a:buAutoNum type="arabicPeriod"/>
            </a:pPr>
            <a:r>
              <a:rPr lang="en-GB" dirty="0"/>
              <a:t>Although there is use of a time indicator (‘</a:t>
            </a:r>
            <a:r>
              <a:rPr lang="en-GB" dirty="0" err="1"/>
              <a:t>en</a:t>
            </a:r>
            <a:r>
              <a:rPr lang="en-GB" dirty="0"/>
              <a:t> </a:t>
            </a:r>
            <a:r>
              <a:rPr lang="en-GB" dirty="0" err="1"/>
              <a:t>verano</a:t>
            </a:r>
            <a:r>
              <a:rPr lang="en-GB" dirty="0"/>
              <a:t>’) within this text to signal a future tense, it has not yet been taught to students and therefore they will need to rely on the verbs which are the target features to arrive at the answers.</a:t>
            </a:r>
            <a:endParaRPr dirty="0"/>
          </a:p>
          <a:p>
            <a:pPr marL="228600" lvl="0" indent="-228600" algn="l" rtl="0">
              <a:spcBef>
                <a:spcPts val="0"/>
              </a:spcBef>
              <a:spcAft>
                <a:spcPts val="0"/>
              </a:spcAft>
              <a:buClr>
                <a:schemeClr val="dk1"/>
              </a:buClr>
              <a:buSzPts val="1200"/>
              <a:buFont typeface="Calibri"/>
              <a:buAutoNum type="arabicPeriod"/>
            </a:pPr>
            <a:r>
              <a:rPr lang="en-GB" dirty="0"/>
              <a:t>All language has been previously taught apart from ‘</a:t>
            </a:r>
            <a:r>
              <a:rPr lang="en-GB" dirty="0" err="1"/>
              <a:t>además</a:t>
            </a:r>
            <a:r>
              <a:rPr lang="en-GB" dirty="0"/>
              <a:t>’ (which will be taught in Year 8, Term 1) and ‘</a:t>
            </a:r>
            <a:r>
              <a:rPr lang="en-GB" dirty="0" err="1"/>
              <a:t>oro</a:t>
            </a:r>
            <a:r>
              <a:rPr lang="en-GB" dirty="0"/>
              <a:t>’ [863].</a:t>
            </a:r>
            <a:endParaRPr dirty="0"/>
          </a:p>
        </p:txBody>
      </p:sp>
      <p:sp>
        <p:nvSpPr>
          <p:cNvPr id="57" name="Google Shape;57;gd771bdc78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65108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300"/>
              <a:buFont typeface="Calibri"/>
              <a:buNone/>
            </a:pPr>
            <a:r>
              <a:rPr lang="en-GB" sz="1300" dirty="0"/>
              <a:t>Now that we have seen how progression is built in across a series of weeks, let’s now look in closer detail at differentiation to support lower proficiency learners within the resources themselves, in particular starting with week 4 of T3.2</a:t>
            </a:r>
            <a:endParaRPr dirty="0"/>
          </a:p>
          <a:p>
            <a:pPr marL="0" lvl="0" indent="0" algn="l" rtl="0">
              <a:spcBef>
                <a:spcPts val="0"/>
              </a:spcBef>
              <a:spcAft>
                <a:spcPts val="0"/>
              </a:spcAft>
              <a:buNone/>
            </a:pPr>
            <a:endParaRPr sz="1300" dirty="0"/>
          </a:p>
          <a:p>
            <a:pPr marL="0" lvl="0" indent="0" algn="l" rtl="0">
              <a:spcBef>
                <a:spcPts val="0"/>
              </a:spcBef>
              <a:spcAft>
                <a:spcPts val="0"/>
              </a:spcAft>
              <a:buNone/>
            </a:pPr>
            <a:endParaRPr dirty="0"/>
          </a:p>
          <a:p>
            <a:pPr marL="0" lvl="0" indent="0" algn="l" rtl="0">
              <a:spcBef>
                <a:spcPts val="0"/>
              </a:spcBef>
              <a:spcAft>
                <a:spcPts val="0"/>
              </a:spcAft>
              <a:buNone/>
            </a:pPr>
            <a:endParaRPr sz="1300" dirty="0"/>
          </a:p>
          <a:p>
            <a:pPr marL="0" lvl="0" indent="0" algn="l" rtl="0">
              <a:spcBef>
                <a:spcPts val="0"/>
              </a:spcBef>
              <a:spcAft>
                <a:spcPts val="0"/>
              </a:spcAft>
              <a:buNone/>
            </a:pPr>
            <a:endParaRPr dirty="0"/>
          </a:p>
        </p:txBody>
      </p:sp>
      <p:sp>
        <p:nvSpPr>
          <p:cNvPr id="222" name="Google Shape;2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53502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d771bdc781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d771bdc781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Here we can see that:</a:t>
            </a:r>
          </a:p>
          <a:p>
            <a:pPr marL="0" lvl="0" indent="0" algn="l" rtl="0">
              <a:spcBef>
                <a:spcPts val="0"/>
              </a:spcBef>
              <a:spcAft>
                <a:spcPts val="0"/>
              </a:spcAft>
              <a:buNone/>
            </a:pPr>
            <a:r>
              <a:rPr lang="en-GB" dirty="0"/>
              <a:t>1) the content</a:t>
            </a:r>
            <a:r>
              <a:rPr lang="en-GB" baseline="0" dirty="0"/>
              <a:t> of the text has been pared back</a:t>
            </a:r>
          </a:p>
          <a:p>
            <a:pPr marL="0" lvl="0" indent="0" algn="l" rtl="0">
              <a:spcBef>
                <a:spcPts val="0"/>
              </a:spcBef>
              <a:spcAft>
                <a:spcPts val="0"/>
              </a:spcAft>
              <a:buNone/>
            </a:pPr>
            <a:r>
              <a:rPr lang="en-GB" baseline="0" dirty="0"/>
              <a:t>2) the verbs have been highlighted</a:t>
            </a:r>
          </a:p>
          <a:p>
            <a:pPr marL="0" lvl="0" indent="0" algn="l" rtl="0">
              <a:spcBef>
                <a:spcPts val="0"/>
              </a:spcBef>
              <a:spcAft>
                <a:spcPts val="0"/>
              </a:spcAft>
              <a:buNone/>
            </a:pPr>
            <a:r>
              <a:rPr lang="en-GB" baseline="0" dirty="0"/>
              <a:t>3) the task has been spilt into two stages – firstly asking students to concentrate on present tense, as seen on this slide.  Students then concentrate on future tense on the next slide.</a:t>
            </a:r>
          </a:p>
          <a:p>
            <a:pPr marL="0" lvl="0" indent="0" algn="l" rtl="0">
              <a:spcBef>
                <a:spcPts val="0"/>
              </a:spcBef>
              <a:spcAft>
                <a:spcPts val="0"/>
              </a:spcAft>
              <a:buNone/>
            </a:pPr>
            <a:endParaRPr lang="en-GB" baseline="0" dirty="0"/>
          </a:p>
          <a:p>
            <a:pPr marL="0" lvl="0" indent="0" algn="l" rtl="0">
              <a:spcBef>
                <a:spcPts val="0"/>
              </a:spcBef>
              <a:spcAft>
                <a:spcPts val="0"/>
              </a:spcAft>
              <a:buNone/>
            </a:pPr>
            <a:endParaRPr dirty="0"/>
          </a:p>
        </p:txBody>
      </p:sp>
      <p:sp>
        <p:nvSpPr>
          <p:cNvPr id="87" name="Google Shape;87;gd771bdc781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46550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d771bdc781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d771bdc781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This is the second part of the task which asks</a:t>
            </a:r>
            <a:r>
              <a:rPr lang="en-GB" baseline="0" dirty="0"/>
              <a:t> students to concentrate on future tense.</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a:t>Even though some content has been removed, students will still work at paragraph level.  </a:t>
            </a:r>
          </a:p>
          <a:p>
            <a:pPr marL="0" lvl="0" indent="0" algn="l" rtl="0">
              <a:spcBef>
                <a:spcPts val="0"/>
              </a:spcBef>
              <a:spcAft>
                <a:spcPts val="0"/>
              </a:spcAft>
              <a:buNone/>
            </a:pPr>
            <a:r>
              <a:rPr lang="en-GB" baseline="0" dirty="0"/>
              <a:t>The highlighting helps draw students’ attention to the key verbs, yet they are still being required to identify present vs. future tense constructions.</a:t>
            </a:r>
          </a:p>
          <a:p>
            <a:pPr marL="0" lvl="0" indent="0" algn="l" rtl="0">
              <a:spcBef>
                <a:spcPts val="0"/>
              </a:spcBef>
              <a:spcAft>
                <a:spcPts val="0"/>
              </a:spcAft>
              <a:buNone/>
            </a:pPr>
            <a:r>
              <a:rPr lang="en-GB" baseline="0" dirty="0"/>
              <a:t>Breaking the task down into two stages in this way will make the task more manageable. </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a:t>Kind thanks to Blanca Roman, ST at Sir William </a:t>
            </a:r>
            <a:r>
              <a:rPr lang="en-GB" baseline="0" dirty="0" err="1"/>
              <a:t>Borlase’s</a:t>
            </a:r>
            <a:r>
              <a:rPr lang="en-GB" baseline="0" dirty="0"/>
              <a:t> Grammar School </a:t>
            </a:r>
            <a:r>
              <a:rPr lang="en-GB" sz="1200" baseline="0" dirty="0"/>
              <a:t>for providing this example.</a:t>
            </a:r>
            <a:endParaRPr dirty="0"/>
          </a:p>
        </p:txBody>
      </p:sp>
      <p:sp>
        <p:nvSpPr>
          <p:cNvPr id="141" name="Google Shape;141;gd771bdc781_0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40021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will start by looking in detail at week 4, the first week of learning singular persons of the verb ‘</a:t>
            </a:r>
            <a:r>
              <a:rPr lang="en-GB" baseline="0" dirty="0" err="1"/>
              <a:t>ir</a:t>
            </a:r>
            <a:r>
              <a:rPr lang="en-GB" baseline="0" dirty="0"/>
              <a:t>’ in present tense.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support students’ understanding</a:t>
            </a:r>
            <a:r>
              <a:rPr lang="en-GB" baseline="0" dirty="0"/>
              <a:t> of this verb, where retention is weak, teachers could make use of the Y7 Language Guides in class.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If students are not able to readily recall meanings, they can be directed to pages 43-44.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supports the input and production activities across the pair of lessons for weeks 4 and 5, plus the recap on this grammar point in week 7.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How Language Guides plus Knowledge Organisers and vocab lists can be used most effectively to help promote recall will be discussed on slide 32, as we come to look in more detail at specific teaching activities.</a:t>
            </a:r>
            <a:endParaRPr lang="en-GB" dirty="0"/>
          </a:p>
        </p:txBody>
      </p:sp>
      <p:sp>
        <p:nvSpPr>
          <p:cNvPr id="4" name="Slide Number Placeholder 3"/>
          <p:cNvSpPr>
            <a:spLocks noGrp="1"/>
          </p:cNvSpPr>
          <p:nvPr>
            <p:ph type="sldNum" sz="quarter" idx="10"/>
          </p:nvPr>
        </p:nvSpPr>
        <p:spPr/>
        <p:txBody>
          <a:bodyPr/>
          <a:lstStyle/>
          <a:p>
            <a:fld id="{2C6B981A-E7B5-4DC8-90C9-7135E5B92C12}" type="slidenum">
              <a:rPr lang="en-GB" smtClean="0"/>
              <a:t>5</a:t>
            </a:fld>
            <a:endParaRPr lang="en-GB"/>
          </a:p>
        </p:txBody>
      </p:sp>
    </p:spTree>
    <p:extLst>
      <p:ext uri="{BB962C8B-B14F-4D97-AF65-F5344CB8AC3E}">
        <p14:creationId xmlns:p14="http://schemas.microsoft.com/office/powerpoint/2010/main" val="55015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baseline="0" dirty="0"/>
              <a:t>This is the first lesson where students are introduced to the verb ‘</a:t>
            </a:r>
            <a:r>
              <a:rPr lang="en-GB" b="0" baseline="0" dirty="0" err="1"/>
              <a:t>ir</a:t>
            </a:r>
            <a:r>
              <a:rPr lang="en-GB" b="0" baseline="0" dirty="0"/>
              <a:t>’.  </a:t>
            </a:r>
          </a:p>
          <a:p>
            <a:r>
              <a:rPr lang="en-GB" b="0" baseline="0" dirty="0"/>
              <a:t>In this lesson, consistent with the principle of avoiding introducing too much too soon, the pair of features focussed on here is first person singular and third person singular.</a:t>
            </a:r>
          </a:p>
          <a:p>
            <a:endParaRPr lang="en-GB" b="1" baseline="0" dirty="0"/>
          </a:p>
          <a:p>
            <a:r>
              <a:rPr lang="en-GB" b="1" baseline="0" dirty="0"/>
              <a:t>Original teacher notes</a:t>
            </a:r>
          </a:p>
          <a:p>
            <a:r>
              <a:rPr lang="en-GB" b="1" baseline="0" dirty="0"/>
              <a:t>Timing: </a:t>
            </a:r>
            <a:r>
              <a:rPr lang="en-GB" baseline="0" dirty="0"/>
              <a:t>2 minutes</a:t>
            </a:r>
          </a:p>
          <a:p>
            <a:endParaRPr lang="en-GB" baseline="0" dirty="0"/>
          </a:p>
          <a:p>
            <a:r>
              <a:rPr lang="en-GB" b="1" baseline="0" dirty="0"/>
              <a:t>Aim: </a:t>
            </a:r>
            <a:r>
              <a:rPr lang="en-GB" b="0" baseline="0" dirty="0"/>
              <a:t>to introduce </a:t>
            </a:r>
            <a:r>
              <a:rPr lang="en-GB" baseline="0" dirty="0"/>
              <a:t>1</a:t>
            </a:r>
            <a:r>
              <a:rPr lang="en-GB" baseline="30000" dirty="0"/>
              <a:t>st</a:t>
            </a:r>
            <a:r>
              <a:rPr lang="en-GB" baseline="0" dirty="0"/>
              <a:t> person singular and </a:t>
            </a:r>
            <a:r>
              <a:rPr lang="en-GB" dirty="0"/>
              <a:t>3</a:t>
            </a:r>
            <a:r>
              <a:rPr lang="en-GB" baseline="30000" dirty="0"/>
              <a:t>rd</a:t>
            </a:r>
            <a:r>
              <a:rPr lang="en-GB" dirty="0"/>
              <a:t> person</a:t>
            </a:r>
            <a:r>
              <a:rPr lang="en-GB" baseline="0" dirty="0"/>
              <a:t> singular forms  of ‘</a:t>
            </a:r>
            <a:r>
              <a:rPr lang="en-GB" baseline="0" dirty="0" err="1"/>
              <a:t>ir</a:t>
            </a:r>
            <a:r>
              <a:rPr lang="en-GB" baseline="0" dirty="0"/>
              <a:t>’ in the present tense.</a:t>
            </a:r>
          </a:p>
          <a:p>
            <a:endParaRPr lang="en-GB" baseline="0" dirty="0"/>
          </a:p>
          <a:p>
            <a:r>
              <a:rPr lang="en-GB" b="1" baseline="0" dirty="0"/>
              <a:t>Procedure:</a:t>
            </a:r>
          </a:p>
          <a:p>
            <a:pPr marL="228600" indent="-228600">
              <a:buAutoNum type="arabicPeriod"/>
            </a:pPr>
            <a:r>
              <a:rPr lang="en-GB" b="0" baseline="0" dirty="0"/>
              <a:t>Click to go through the explanation and examples of the 1</a:t>
            </a:r>
            <a:r>
              <a:rPr lang="en-GB" b="0" baseline="30000" dirty="0"/>
              <a:t>st</a:t>
            </a:r>
            <a:r>
              <a:rPr lang="en-GB" b="0" baseline="0" dirty="0"/>
              <a:t> person and 3</a:t>
            </a:r>
            <a:r>
              <a:rPr lang="en-GB" b="0" baseline="30000" dirty="0"/>
              <a:t>rd</a:t>
            </a:r>
            <a:r>
              <a:rPr lang="en-GB" b="0" baseline="0" dirty="0"/>
              <a:t> person singular of ‘</a:t>
            </a:r>
            <a:r>
              <a:rPr lang="en-GB" b="0" baseline="0" dirty="0" err="1"/>
              <a:t>ir</a:t>
            </a:r>
            <a:r>
              <a:rPr lang="en-GB" b="0" baseline="0" dirty="0"/>
              <a:t>’.</a:t>
            </a:r>
          </a:p>
          <a:p>
            <a:pPr marL="228600" indent="-228600">
              <a:buAutoNum type="arabicPeriod"/>
            </a:pPr>
            <a:r>
              <a:rPr lang="en-GB" b="0" baseline="0" dirty="0"/>
              <a:t>A callout also shows how you often say how you might have travelled. Answers here can be provided by students before clicking to show the answer. The last of these is from English to Spanish.</a:t>
            </a:r>
          </a:p>
          <a:p>
            <a:endParaRPr lang="en-GB" baseline="0" dirty="0"/>
          </a:p>
          <a:p>
            <a:endParaRPr lang="en-GB" baseline="0" dirty="0"/>
          </a:p>
          <a:p>
            <a:r>
              <a:rPr lang="en-GB" b="1" baseline="0" dirty="0"/>
              <a:t>Notes:</a:t>
            </a:r>
          </a:p>
          <a:p>
            <a:r>
              <a:rPr lang="en-GB" baseline="0" dirty="0"/>
              <a:t>The 2</a:t>
            </a:r>
            <a:r>
              <a:rPr lang="en-GB" baseline="30000" dirty="0"/>
              <a:t>nd</a:t>
            </a:r>
            <a:r>
              <a:rPr lang="en-GB" baseline="0" dirty="0"/>
              <a:t> person singular form is taught in the second part of this two-lesson sequence.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Two words from Term</a:t>
            </a:r>
            <a:r>
              <a:rPr lang="en-GB" baseline="0" dirty="0"/>
              <a:t> 2.2, Week 4 are revisited here: c</a:t>
            </a:r>
            <a:r>
              <a:rPr lang="en-GB" dirty="0"/>
              <a:t>oche [1190] and tren [1488].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063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aseline="0" dirty="0"/>
              <a:t>Before we move on, some teachers within the network report they find it useful when differentiating for lower proficiency learners to use an even further simplified grammar explanation slide, such as this, to minimise written language.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53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Ahead of the listening and reading input activities, an opportunity is offered, after the explicit  grammar explanation to reinforce these two specific verb forms.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Acquiring a good verb lexicon </a:t>
            </a:r>
            <a:r>
              <a:rPr lang="en-GB" sz="1200" dirty="0">
                <a:solidFill>
                  <a:schemeClr val="accent1">
                    <a:lumMod val="50000"/>
                  </a:schemeClr>
                </a:solidFill>
                <a:latin typeface="Century Gothic" panose="020B0502020202020204" pitchFamily="34" charset="0"/>
              </a:rPr>
              <a:t>is essential, as we have said,</a:t>
            </a:r>
            <a:r>
              <a:rPr lang="en-GB" sz="1200" baseline="0" dirty="0">
                <a:solidFill>
                  <a:schemeClr val="accent1">
                    <a:lumMod val="50000"/>
                  </a:schemeClr>
                </a:solidFill>
                <a:latin typeface="Century Gothic" panose="020B0502020202020204" pitchFamily="34" charset="0"/>
              </a:rPr>
              <a:t> hence the attention given to the highly frequent verb ‘</a:t>
            </a:r>
            <a:r>
              <a:rPr lang="en-GB" sz="1200" baseline="0" dirty="0" err="1">
                <a:solidFill>
                  <a:schemeClr val="accent1">
                    <a:lumMod val="50000"/>
                  </a:schemeClr>
                </a:solidFill>
                <a:latin typeface="Century Gothic" panose="020B0502020202020204" pitchFamily="34" charset="0"/>
              </a:rPr>
              <a:t>ir</a:t>
            </a:r>
            <a:r>
              <a:rPr lang="en-GB" sz="1200" baseline="0" dirty="0">
                <a:solidFill>
                  <a:schemeClr val="accent1">
                    <a:lumMod val="50000"/>
                  </a:schemeClr>
                </a:solidFill>
                <a:latin typeface="Century Gothic" panose="020B0502020202020204" pitchFamily="34" charset="0"/>
              </a:rPr>
              <a:t>’ and will be particularly beneficial to lower proficiency learners.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Original teacher notes</a:t>
            </a:r>
          </a:p>
          <a:p>
            <a:r>
              <a:rPr lang="en-GB" sz="1200" b="1" kern="1200" dirty="0">
                <a:solidFill>
                  <a:schemeClr val="tx1"/>
                </a:solidFill>
                <a:effectLst/>
                <a:latin typeface="+mn-lt"/>
                <a:ea typeface="+mn-ea"/>
                <a:cs typeface="+mn-cs"/>
              </a:rPr>
              <a:t>Timing:</a:t>
            </a:r>
            <a:r>
              <a:rPr lang="en-GB" sz="1200" kern="120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3 minutes (for slides 14-19)</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Aim: </a:t>
            </a:r>
            <a:r>
              <a:rPr lang="en-GB" sz="1200" b="0" kern="1200" baseline="0" dirty="0">
                <a:solidFill>
                  <a:schemeClr val="tx1"/>
                </a:solidFill>
                <a:effectLst/>
                <a:latin typeface="+mn-lt"/>
                <a:ea typeface="+mn-ea"/>
                <a:cs typeface="+mn-cs"/>
              </a:rPr>
              <a:t>to introduce and familiarise students with the 1</a:t>
            </a:r>
            <a:r>
              <a:rPr lang="en-GB" sz="1200" b="0" kern="1200" baseline="30000" dirty="0">
                <a:solidFill>
                  <a:schemeClr val="tx1"/>
                </a:solidFill>
                <a:effectLst/>
                <a:latin typeface="+mn-lt"/>
                <a:ea typeface="+mn-ea"/>
                <a:cs typeface="+mn-cs"/>
              </a:rPr>
              <a:t>st</a:t>
            </a:r>
            <a:r>
              <a:rPr lang="en-GB" sz="1200" b="0" kern="1200" baseline="0" dirty="0">
                <a:solidFill>
                  <a:schemeClr val="tx1"/>
                </a:solidFill>
                <a:effectLst/>
                <a:latin typeface="+mn-lt"/>
                <a:ea typeface="+mn-ea"/>
                <a:cs typeface="+mn-cs"/>
              </a:rPr>
              <a:t> and 3</a:t>
            </a:r>
            <a:r>
              <a:rPr lang="en-GB" sz="1200" b="0" kern="1200" baseline="30000" dirty="0">
                <a:solidFill>
                  <a:schemeClr val="tx1"/>
                </a:solidFill>
                <a:effectLst/>
                <a:latin typeface="+mn-lt"/>
                <a:ea typeface="+mn-ea"/>
                <a:cs typeface="+mn-cs"/>
              </a:rPr>
              <a:t>rd</a:t>
            </a:r>
            <a:r>
              <a:rPr lang="en-GB" sz="1200" b="0" kern="1200" baseline="0" dirty="0">
                <a:solidFill>
                  <a:schemeClr val="tx1"/>
                </a:solidFill>
                <a:effectLst/>
                <a:latin typeface="+mn-lt"/>
                <a:ea typeface="+mn-ea"/>
                <a:cs typeface="+mn-cs"/>
              </a:rPr>
              <a:t> person singular forms of ‘</a:t>
            </a:r>
            <a:r>
              <a:rPr lang="en-GB" sz="1200" b="0" kern="1200" baseline="0" dirty="0" err="1">
                <a:solidFill>
                  <a:schemeClr val="tx1"/>
                </a:solidFill>
                <a:effectLst/>
                <a:latin typeface="+mn-lt"/>
                <a:ea typeface="+mn-ea"/>
                <a:cs typeface="+mn-cs"/>
              </a:rPr>
              <a:t>ir</a:t>
            </a:r>
            <a:r>
              <a:rPr lang="en-GB" sz="1200" b="0" kern="1200" baseline="0" dirty="0">
                <a:solidFill>
                  <a:schemeClr val="tx1"/>
                </a:solidFill>
                <a:effectLst/>
                <a:latin typeface="+mn-lt"/>
                <a:ea typeface="+mn-ea"/>
                <a:cs typeface="+mn-cs"/>
              </a:rPr>
              <a:t>’</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word ‘</a:t>
            </a:r>
            <a:r>
              <a:rPr lang="en-GB" sz="1200" kern="1200" dirty="0" err="1">
                <a:solidFill>
                  <a:schemeClr val="tx1"/>
                </a:solidFill>
                <a:effectLst/>
                <a:latin typeface="+mn-lt"/>
                <a:ea typeface="+mn-ea"/>
                <a:cs typeface="+mn-cs"/>
              </a:rPr>
              <a:t>voy</a:t>
            </a:r>
            <a:r>
              <a:rPr lang="en-GB" sz="120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its own, say it, students repeat it, and teachers remind them of the phonics.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Try to elicit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English translations.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form ‘</a:t>
            </a:r>
            <a:r>
              <a:rPr lang="en-GB" sz="1200" b="0" i="0" kern="1200" dirty="0" err="1">
                <a:solidFill>
                  <a:schemeClr val="tx1"/>
                </a:solidFill>
                <a:effectLst/>
                <a:latin typeface="+mn-lt"/>
                <a:ea typeface="+mn-ea"/>
                <a:cs typeface="+mn-cs"/>
              </a:rPr>
              <a:t>va</a:t>
            </a:r>
            <a:r>
              <a:rPr lang="en-GB" sz="1200" b="0" i="0"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say it, and students repeat 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Try to elicit the meanings from the students.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912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Original teacher notes</a:t>
            </a:r>
          </a:p>
          <a:p>
            <a:pPr marL="0" marR="0" lvl="0" indent="0" algn="l" rtl="0">
              <a:lnSpc>
                <a:spcPct val="100000"/>
              </a:lnSpc>
              <a:spcBef>
                <a:spcPts val="0"/>
              </a:spcBef>
              <a:spcAft>
                <a:spcPts val="0"/>
              </a:spcAft>
              <a:buClr>
                <a:schemeClr val="dk1"/>
              </a:buClr>
              <a:buSzPts val="1200"/>
              <a:buFont typeface="Calibri"/>
              <a:buNone/>
            </a:pPr>
            <a:r>
              <a:rPr lang="en-GB" dirty="0"/>
              <a:t>Teachers cycle through the </a:t>
            </a:r>
            <a:r>
              <a:rPr lang="es-ES" dirty="0"/>
              <a:t>1st and </a:t>
            </a:r>
            <a:r>
              <a:rPr lang="es-ES" dirty="0" err="1"/>
              <a:t>the</a:t>
            </a:r>
            <a:r>
              <a:rPr lang="es-ES" dirty="0"/>
              <a:t> 3rd </a:t>
            </a:r>
            <a:r>
              <a:rPr lang="es-ES" dirty="0" err="1"/>
              <a:t>person</a:t>
            </a:r>
            <a:r>
              <a:rPr lang="es-ES" dirty="0"/>
              <a:t> singular </a:t>
            </a:r>
            <a:r>
              <a:rPr lang="es-ES" dirty="0" err="1"/>
              <a:t>again</a:t>
            </a:r>
            <a:r>
              <a:rPr lang="es-ES" dirty="0"/>
              <a:t>.</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751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0462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4728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33161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1072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2828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66291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0418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7445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55116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394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83926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0576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4840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6532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3330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27484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3565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67823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5835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60133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80631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277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55218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04781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488000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6006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915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73542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5641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007428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8579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77428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469381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0898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147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185117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882521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5782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00859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41"/>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9752207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4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759942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8"/>
        <p:cNvGrpSpPr/>
        <p:nvPr/>
      </p:nvGrpSpPr>
      <p:grpSpPr>
        <a:xfrm>
          <a:off x="0" y="0"/>
          <a:ext cx="0" cy="0"/>
          <a:chOff x="0" y="0"/>
          <a:chExt cx="0" cy="0"/>
        </a:xfrm>
      </p:grpSpPr>
      <p:sp>
        <p:nvSpPr>
          <p:cNvPr id="19" name="Google Shape;19;p7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79"/>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342504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1"/>
        <p:cNvGrpSpPr/>
        <p:nvPr/>
      </p:nvGrpSpPr>
      <p:grpSpPr>
        <a:xfrm>
          <a:off x="0" y="0"/>
          <a:ext cx="0" cy="0"/>
          <a:chOff x="0" y="0"/>
          <a:chExt cx="0" cy="0"/>
        </a:xfrm>
      </p:grpSpPr>
      <p:sp>
        <p:nvSpPr>
          <p:cNvPr id="22" name="Google Shape;22;p8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979998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5"/>
        <p:cNvGrpSpPr/>
        <p:nvPr/>
      </p:nvGrpSpPr>
      <p:grpSpPr>
        <a:xfrm>
          <a:off x="0" y="0"/>
          <a:ext cx="0" cy="0"/>
          <a:chOff x="0" y="0"/>
          <a:chExt cx="0" cy="0"/>
        </a:xfrm>
      </p:grpSpPr>
      <p:sp>
        <p:nvSpPr>
          <p:cNvPr id="26" name="Google Shape;26;p8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8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8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8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8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0684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0541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1"/>
        <p:cNvGrpSpPr/>
        <p:nvPr/>
      </p:nvGrpSpPr>
      <p:grpSpPr>
        <a:xfrm>
          <a:off x="0" y="0"/>
          <a:ext cx="0" cy="0"/>
          <a:chOff x="0" y="0"/>
          <a:chExt cx="0" cy="0"/>
        </a:xfrm>
      </p:grpSpPr>
      <p:sp>
        <p:nvSpPr>
          <p:cNvPr id="32" name="Google Shape;32;p8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82"/>
          <p:cNvSpPr txBox="1"/>
          <p:nvPr/>
        </p:nvSpPr>
        <p:spPr>
          <a:xfrm>
            <a:off x="838200" y="1923393"/>
            <a:ext cx="60355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Text</a:t>
            </a:r>
            <a:endParaRPr/>
          </a:p>
        </p:txBody>
      </p:sp>
    </p:spTree>
    <p:extLst>
      <p:ext uri="{BB962C8B-B14F-4D97-AF65-F5344CB8AC3E}">
        <p14:creationId xmlns:p14="http://schemas.microsoft.com/office/powerpoint/2010/main" val="2014797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2352835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5"/>
        <p:cNvGrpSpPr/>
        <p:nvPr/>
      </p:nvGrpSpPr>
      <p:grpSpPr>
        <a:xfrm>
          <a:off x="0" y="0"/>
          <a:ext cx="0" cy="0"/>
          <a:chOff x="0" y="0"/>
          <a:chExt cx="0" cy="0"/>
        </a:xfrm>
      </p:grpSpPr>
      <p:sp>
        <p:nvSpPr>
          <p:cNvPr id="36" name="Google Shape;36;p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8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8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1493476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
        <p:cNvGrpSpPr/>
        <p:nvPr/>
      </p:nvGrpSpPr>
      <p:grpSpPr>
        <a:xfrm>
          <a:off x="0" y="0"/>
          <a:ext cx="0" cy="0"/>
          <a:chOff x="0" y="0"/>
          <a:chExt cx="0" cy="0"/>
        </a:xfrm>
      </p:grpSpPr>
      <p:sp>
        <p:nvSpPr>
          <p:cNvPr id="40" name="Google Shape;40;p8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8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8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991279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3"/>
        <p:cNvGrpSpPr/>
        <p:nvPr/>
      </p:nvGrpSpPr>
      <p:grpSpPr>
        <a:xfrm>
          <a:off x="0" y="0"/>
          <a:ext cx="0" cy="0"/>
          <a:chOff x="0" y="0"/>
          <a:chExt cx="0" cy="0"/>
        </a:xfrm>
      </p:grpSpPr>
      <p:sp>
        <p:nvSpPr>
          <p:cNvPr id="44" name="Google Shape;44;p8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8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334847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6"/>
        <p:cNvGrpSpPr/>
        <p:nvPr/>
      </p:nvGrpSpPr>
      <p:grpSpPr>
        <a:xfrm>
          <a:off x="0" y="0"/>
          <a:ext cx="0" cy="0"/>
          <a:chOff x="0" y="0"/>
          <a:chExt cx="0" cy="0"/>
        </a:xfrm>
      </p:grpSpPr>
      <p:sp>
        <p:nvSpPr>
          <p:cNvPr id="47" name="Google Shape;47;p8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177640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914400" y="1122363"/>
            <a:ext cx="10363200" cy="2387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rgbClr val="1F3864"/>
              </a:buClr>
              <a:buSzPts val="45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 name="Google Shape;14;p2"/>
          <p:cNvSpPr txBox="1">
            <a:spLocks noGrp="1"/>
          </p:cNvSpPr>
          <p:nvPr>
            <p:ph type="subTitle" idx="1"/>
          </p:nvPr>
        </p:nvSpPr>
        <p:spPr>
          <a:xfrm>
            <a:off x="1524000" y="3602037"/>
            <a:ext cx="9144000" cy="16556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rgbClr val="1F3864"/>
              </a:buClr>
              <a:buSzPts val="1800"/>
              <a:buNone/>
              <a:defRPr sz="2400">
                <a:solidFill>
                  <a:srgbClr val="1F3864"/>
                </a:solidFill>
                <a:latin typeface="Century Gothic"/>
                <a:ea typeface="Century Gothic"/>
                <a:cs typeface="Century Gothic"/>
                <a:sym typeface="Century Gothic"/>
              </a:defRPr>
            </a:lvl1pPr>
            <a:lvl2pPr lvl="1" algn="ctr">
              <a:lnSpc>
                <a:spcPct val="90000"/>
              </a:lnSpc>
              <a:spcBef>
                <a:spcPts val="533"/>
              </a:spcBef>
              <a:spcAft>
                <a:spcPts val="0"/>
              </a:spcAft>
              <a:buClr>
                <a:srgbClr val="1F3864"/>
              </a:buClr>
              <a:buSzPts val="1500"/>
              <a:buNone/>
              <a:defRPr sz="2000"/>
            </a:lvl2pPr>
            <a:lvl3pPr lvl="2" algn="ctr">
              <a:lnSpc>
                <a:spcPct val="90000"/>
              </a:lnSpc>
              <a:spcBef>
                <a:spcPts val="533"/>
              </a:spcBef>
              <a:spcAft>
                <a:spcPts val="0"/>
              </a:spcAft>
              <a:buClr>
                <a:srgbClr val="1F3864"/>
              </a:buClr>
              <a:buSzPts val="1400"/>
              <a:buNone/>
              <a:defRPr sz="1867"/>
            </a:lvl3pPr>
            <a:lvl4pPr lvl="3" algn="ctr">
              <a:lnSpc>
                <a:spcPct val="90000"/>
              </a:lnSpc>
              <a:spcBef>
                <a:spcPts val="533"/>
              </a:spcBef>
              <a:spcAft>
                <a:spcPts val="0"/>
              </a:spcAft>
              <a:buClr>
                <a:srgbClr val="1F3864"/>
              </a:buClr>
              <a:buSzPts val="1200"/>
              <a:buNone/>
              <a:defRPr sz="1600"/>
            </a:lvl4pPr>
            <a:lvl5pPr lvl="4" algn="ctr">
              <a:lnSpc>
                <a:spcPct val="90000"/>
              </a:lnSpc>
              <a:spcBef>
                <a:spcPts val="533"/>
              </a:spcBef>
              <a:spcAft>
                <a:spcPts val="0"/>
              </a:spcAft>
              <a:buClr>
                <a:srgbClr val="1F3864"/>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31893190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1F386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 name="Google Shape;17;p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rgbClr val="1F3864"/>
              </a:buClr>
              <a:buSzPts val="1400"/>
              <a:buChar char="•"/>
              <a:defRPr/>
            </a:lvl1pPr>
            <a:lvl2pPr marL="1219170" lvl="1" indent="-431789" algn="l">
              <a:lnSpc>
                <a:spcPct val="90000"/>
              </a:lnSpc>
              <a:spcBef>
                <a:spcPts val="533"/>
              </a:spcBef>
              <a:spcAft>
                <a:spcPts val="0"/>
              </a:spcAft>
              <a:buClr>
                <a:srgbClr val="1F3864"/>
              </a:buClr>
              <a:buSzPts val="1500"/>
              <a:buChar char="•"/>
              <a:defRPr sz="2000"/>
            </a:lvl2pPr>
            <a:lvl3pPr marL="1828754" lvl="2" indent="-423323" algn="l">
              <a:lnSpc>
                <a:spcPct val="90000"/>
              </a:lnSpc>
              <a:spcBef>
                <a:spcPts val="533"/>
              </a:spcBef>
              <a:spcAft>
                <a:spcPts val="0"/>
              </a:spcAft>
              <a:buClr>
                <a:srgbClr val="1F3864"/>
              </a:buClr>
              <a:buSzPts val="1400"/>
              <a:buChar char="•"/>
              <a:defRPr sz="1867"/>
            </a:lvl3pPr>
            <a:lvl4pPr marL="2438339" lvl="3" indent="-406390" algn="l">
              <a:lnSpc>
                <a:spcPct val="90000"/>
              </a:lnSpc>
              <a:spcBef>
                <a:spcPts val="533"/>
              </a:spcBef>
              <a:spcAft>
                <a:spcPts val="0"/>
              </a:spcAft>
              <a:buClr>
                <a:srgbClr val="1F3864"/>
              </a:buClr>
              <a:buSzPts val="1200"/>
              <a:buChar char="•"/>
              <a:defRPr sz="1600"/>
            </a:lvl4pPr>
            <a:lvl5pPr marL="3047924" lvl="4" indent="-406390" algn="l">
              <a:lnSpc>
                <a:spcPct val="90000"/>
              </a:lnSpc>
              <a:spcBef>
                <a:spcPts val="533"/>
              </a:spcBef>
              <a:spcAft>
                <a:spcPts val="0"/>
              </a:spcAft>
              <a:buClr>
                <a:srgbClr val="1F3864"/>
              </a:buClr>
              <a:buSzPts val="1200"/>
              <a:buChar char="•"/>
              <a:defRPr sz="16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836923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838200" y="443073"/>
            <a:ext cx="105156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1F386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1413889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1851" y="1709740"/>
            <a:ext cx="10515600" cy="28528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1F3864"/>
              </a:buClr>
              <a:buSzPts val="4500"/>
              <a:buFont typeface="Century Gothic"/>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 name="Google Shape;22;p5"/>
          <p:cNvSpPr txBox="1">
            <a:spLocks noGrp="1"/>
          </p:cNvSpPr>
          <p:nvPr>
            <p:ph type="body" idx="1"/>
          </p:nvPr>
        </p:nvSpPr>
        <p:spPr>
          <a:xfrm>
            <a:off x="831851" y="4589465"/>
            <a:ext cx="10515600" cy="15000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rgbClr val="1F3864"/>
              </a:buClr>
              <a:buSzPts val="1800"/>
              <a:buNone/>
              <a:defRPr sz="2400">
                <a:solidFill>
                  <a:srgbClr val="1F3864"/>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Tree>
    <p:extLst>
      <p:ext uri="{BB962C8B-B14F-4D97-AF65-F5344CB8AC3E}">
        <p14:creationId xmlns:p14="http://schemas.microsoft.com/office/powerpoint/2010/main" val="1690284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8943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838200" y="443073"/>
            <a:ext cx="105156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1F386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 name="Google Shape;25;p6"/>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rgbClr val="1F3864"/>
              </a:buClr>
              <a:buSzPts val="1400"/>
              <a:buChar char="•"/>
              <a:defRPr/>
            </a:lvl1pPr>
            <a:lvl2pPr marL="1219170" lvl="1" indent="-423323" algn="l">
              <a:lnSpc>
                <a:spcPct val="90000"/>
              </a:lnSpc>
              <a:spcBef>
                <a:spcPts val="533"/>
              </a:spcBef>
              <a:spcAft>
                <a:spcPts val="0"/>
              </a:spcAft>
              <a:buClr>
                <a:srgbClr val="1F3864"/>
              </a:buClr>
              <a:buSzPts val="1400"/>
              <a:buChar char="•"/>
              <a:defRPr/>
            </a:lvl2pPr>
            <a:lvl3pPr marL="1828754" lvl="2" indent="-423323" algn="l">
              <a:lnSpc>
                <a:spcPct val="90000"/>
              </a:lnSpc>
              <a:spcBef>
                <a:spcPts val="533"/>
              </a:spcBef>
              <a:spcAft>
                <a:spcPts val="0"/>
              </a:spcAft>
              <a:buClr>
                <a:srgbClr val="1F3864"/>
              </a:buClr>
              <a:buSzPts val="1400"/>
              <a:buChar char="•"/>
              <a:defRPr/>
            </a:lvl3pPr>
            <a:lvl4pPr marL="2438339" lvl="3" indent="-423323" algn="l">
              <a:lnSpc>
                <a:spcPct val="90000"/>
              </a:lnSpc>
              <a:spcBef>
                <a:spcPts val="533"/>
              </a:spcBef>
              <a:spcAft>
                <a:spcPts val="0"/>
              </a:spcAft>
              <a:buClr>
                <a:srgbClr val="1F3864"/>
              </a:buClr>
              <a:buSzPts val="1400"/>
              <a:buChar char="•"/>
              <a:defRPr/>
            </a:lvl4pPr>
            <a:lvl5pPr marL="3047924" lvl="4" indent="-423323" algn="l">
              <a:lnSpc>
                <a:spcPct val="90000"/>
              </a:lnSpc>
              <a:spcBef>
                <a:spcPts val="533"/>
              </a:spcBef>
              <a:spcAft>
                <a:spcPts val="0"/>
              </a:spcAft>
              <a:buClr>
                <a:srgbClr val="1F3864"/>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6" name="Google Shape;26;p6"/>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rgbClr val="1F3864"/>
              </a:buClr>
              <a:buSzPts val="1400"/>
              <a:buChar char="•"/>
              <a:defRPr/>
            </a:lvl1pPr>
            <a:lvl2pPr marL="1219170" lvl="1" indent="-423323" algn="l">
              <a:lnSpc>
                <a:spcPct val="90000"/>
              </a:lnSpc>
              <a:spcBef>
                <a:spcPts val="533"/>
              </a:spcBef>
              <a:spcAft>
                <a:spcPts val="0"/>
              </a:spcAft>
              <a:buClr>
                <a:srgbClr val="1F3864"/>
              </a:buClr>
              <a:buSzPts val="1400"/>
              <a:buChar char="•"/>
              <a:defRPr/>
            </a:lvl2pPr>
            <a:lvl3pPr marL="1828754" lvl="2" indent="-423323" algn="l">
              <a:lnSpc>
                <a:spcPct val="90000"/>
              </a:lnSpc>
              <a:spcBef>
                <a:spcPts val="533"/>
              </a:spcBef>
              <a:spcAft>
                <a:spcPts val="0"/>
              </a:spcAft>
              <a:buClr>
                <a:srgbClr val="1F3864"/>
              </a:buClr>
              <a:buSzPts val="1400"/>
              <a:buChar char="•"/>
              <a:defRPr/>
            </a:lvl3pPr>
            <a:lvl4pPr marL="2438339" lvl="3" indent="-423323" algn="l">
              <a:lnSpc>
                <a:spcPct val="90000"/>
              </a:lnSpc>
              <a:spcBef>
                <a:spcPts val="533"/>
              </a:spcBef>
              <a:spcAft>
                <a:spcPts val="0"/>
              </a:spcAft>
              <a:buClr>
                <a:srgbClr val="1F3864"/>
              </a:buClr>
              <a:buSzPts val="1400"/>
              <a:buChar char="•"/>
              <a:defRPr/>
            </a:lvl4pPr>
            <a:lvl5pPr marL="3047924" lvl="4" indent="-423323" algn="l">
              <a:lnSpc>
                <a:spcPct val="90000"/>
              </a:lnSpc>
              <a:spcBef>
                <a:spcPts val="533"/>
              </a:spcBef>
              <a:spcAft>
                <a:spcPts val="0"/>
              </a:spcAft>
              <a:buClr>
                <a:srgbClr val="1F3864"/>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5172007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839788" y="365127"/>
            <a:ext cx="105156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1F386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 name="Google Shape;29;p7"/>
          <p:cNvSpPr txBox="1">
            <a:spLocks noGrp="1"/>
          </p:cNvSpPr>
          <p:nvPr>
            <p:ph type="body" idx="1"/>
          </p:nvPr>
        </p:nvSpPr>
        <p:spPr>
          <a:xfrm>
            <a:off x="839789" y="1681163"/>
            <a:ext cx="5157600" cy="824000"/>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rgbClr val="1F3864"/>
              </a:buClr>
              <a:buSzPts val="1800"/>
              <a:buNone/>
              <a:defRPr sz="2400" b="1"/>
            </a:lvl1pPr>
            <a:lvl2pPr marL="1219170" lvl="1" indent="-304792" algn="l">
              <a:lnSpc>
                <a:spcPct val="90000"/>
              </a:lnSpc>
              <a:spcBef>
                <a:spcPts val="533"/>
              </a:spcBef>
              <a:spcAft>
                <a:spcPts val="0"/>
              </a:spcAft>
              <a:buClr>
                <a:srgbClr val="1F3864"/>
              </a:buClr>
              <a:buSzPts val="1500"/>
              <a:buNone/>
              <a:defRPr sz="2000" b="1"/>
            </a:lvl2pPr>
            <a:lvl3pPr marL="1828754" lvl="2" indent="-304792" algn="l">
              <a:lnSpc>
                <a:spcPct val="90000"/>
              </a:lnSpc>
              <a:spcBef>
                <a:spcPts val="533"/>
              </a:spcBef>
              <a:spcAft>
                <a:spcPts val="0"/>
              </a:spcAft>
              <a:buClr>
                <a:srgbClr val="1F3864"/>
              </a:buClr>
              <a:buSzPts val="1400"/>
              <a:buNone/>
              <a:defRPr sz="1867" b="1"/>
            </a:lvl3pPr>
            <a:lvl4pPr marL="2438339" lvl="3" indent="-304792" algn="l">
              <a:lnSpc>
                <a:spcPct val="90000"/>
              </a:lnSpc>
              <a:spcBef>
                <a:spcPts val="533"/>
              </a:spcBef>
              <a:spcAft>
                <a:spcPts val="0"/>
              </a:spcAft>
              <a:buClr>
                <a:srgbClr val="1F3864"/>
              </a:buClr>
              <a:buSzPts val="1200"/>
              <a:buNone/>
              <a:defRPr sz="1600" b="1"/>
            </a:lvl4pPr>
            <a:lvl5pPr marL="3047924" lvl="4" indent="-304792" algn="l">
              <a:lnSpc>
                <a:spcPct val="90000"/>
              </a:lnSpc>
              <a:spcBef>
                <a:spcPts val="533"/>
              </a:spcBef>
              <a:spcAft>
                <a:spcPts val="0"/>
              </a:spcAft>
              <a:buClr>
                <a:srgbClr val="1F3864"/>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30" name="Google Shape;30;p7"/>
          <p:cNvSpPr txBox="1">
            <a:spLocks noGrp="1"/>
          </p:cNvSpPr>
          <p:nvPr>
            <p:ph type="body" idx="2"/>
          </p:nvPr>
        </p:nvSpPr>
        <p:spPr>
          <a:xfrm>
            <a:off x="839789" y="2505075"/>
            <a:ext cx="5157600" cy="36844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rgbClr val="1F3864"/>
              </a:buClr>
              <a:buSzPts val="1400"/>
              <a:buChar char="•"/>
              <a:defRPr/>
            </a:lvl1pPr>
            <a:lvl2pPr marL="1219170" lvl="1" indent="-423323" algn="l">
              <a:lnSpc>
                <a:spcPct val="90000"/>
              </a:lnSpc>
              <a:spcBef>
                <a:spcPts val="533"/>
              </a:spcBef>
              <a:spcAft>
                <a:spcPts val="0"/>
              </a:spcAft>
              <a:buClr>
                <a:srgbClr val="1F3864"/>
              </a:buClr>
              <a:buSzPts val="1400"/>
              <a:buChar char="•"/>
              <a:defRPr/>
            </a:lvl2pPr>
            <a:lvl3pPr marL="1828754" lvl="2" indent="-423323" algn="l">
              <a:lnSpc>
                <a:spcPct val="90000"/>
              </a:lnSpc>
              <a:spcBef>
                <a:spcPts val="533"/>
              </a:spcBef>
              <a:spcAft>
                <a:spcPts val="0"/>
              </a:spcAft>
              <a:buClr>
                <a:srgbClr val="1F3864"/>
              </a:buClr>
              <a:buSzPts val="1400"/>
              <a:buChar char="•"/>
              <a:defRPr/>
            </a:lvl3pPr>
            <a:lvl4pPr marL="2438339" lvl="3" indent="-423323" algn="l">
              <a:lnSpc>
                <a:spcPct val="90000"/>
              </a:lnSpc>
              <a:spcBef>
                <a:spcPts val="533"/>
              </a:spcBef>
              <a:spcAft>
                <a:spcPts val="0"/>
              </a:spcAft>
              <a:buClr>
                <a:srgbClr val="1F3864"/>
              </a:buClr>
              <a:buSzPts val="1400"/>
              <a:buChar char="•"/>
              <a:defRPr/>
            </a:lvl4pPr>
            <a:lvl5pPr marL="3047924" lvl="4" indent="-423323" algn="l">
              <a:lnSpc>
                <a:spcPct val="90000"/>
              </a:lnSpc>
              <a:spcBef>
                <a:spcPts val="533"/>
              </a:spcBef>
              <a:spcAft>
                <a:spcPts val="0"/>
              </a:spcAft>
              <a:buClr>
                <a:srgbClr val="1F3864"/>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1" name="Google Shape;31;p7"/>
          <p:cNvSpPr txBox="1">
            <a:spLocks noGrp="1"/>
          </p:cNvSpPr>
          <p:nvPr>
            <p:ph type="body" idx="3"/>
          </p:nvPr>
        </p:nvSpPr>
        <p:spPr>
          <a:xfrm>
            <a:off x="6172201" y="1681163"/>
            <a:ext cx="5183200" cy="824000"/>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rgbClr val="1F3864"/>
              </a:buClr>
              <a:buSzPts val="1800"/>
              <a:buNone/>
              <a:defRPr sz="2400" b="1"/>
            </a:lvl1pPr>
            <a:lvl2pPr marL="1219170" lvl="1" indent="-304792" algn="l">
              <a:lnSpc>
                <a:spcPct val="90000"/>
              </a:lnSpc>
              <a:spcBef>
                <a:spcPts val="533"/>
              </a:spcBef>
              <a:spcAft>
                <a:spcPts val="0"/>
              </a:spcAft>
              <a:buClr>
                <a:srgbClr val="1F3864"/>
              </a:buClr>
              <a:buSzPts val="1500"/>
              <a:buNone/>
              <a:defRPr sz="2000" b="1"/>
            </a:lvl2pPr>
            <a:lvl3pPr marL="1828754" lvl="2" indent="-304792" algn="l">
              <a:lnSpc>
                <a:spcPct val="90000"/>
              </a:lnSpc>
              <a:spcBef>
                <a:spcPts val="533"/>
              </a:spcBef>
              <a:spcAft>
                <a:spcPts val="0"/>
              </a:spcAft>
              <a:buClr>
                <a:srgbClr val="1F3864"/>
              </a:buClr>
              <a:buSzPts val="1400"/>
              <a:buNone/>
              <a:defRPr sz="1867" b="1"/>
            </a:lvl3pPr>
            <a:lvl4pPr marL="2438339" lvl="3" indent="-304792" algn="l">
              <a:lnSpc>
                <a:spcPct val="90000"/>
              </a:lnSpc>
              <a:spcBef>
                <a:spcPts val="533"/>
              </a:spcBef>
              <a:spcAft>
                <a:spcPts val="0"/>
              </a:spcAft>
              <a:buClr>
                <a:srgbClr val="1F3864"/>
              </a:buClr>
              <a:buSzPts val="1200"/>
              <a:buNone/>
              <a:defRPr sz="1600" b="1"/>
            </a:lvl4pPr>
            <a:lvl5pPr marL="3047924" lvl="4" indent="-304792" algn="l">
              <a:lnSpc>
                <a:spcPct val="90000"/>
              </a:lnSpc>
              <a:spcBef>
                <a:spcPts val="533"/>
              </a:spcBef>
              <a:spcAft>
                <a:spcPts val="0"/>
              </a:spcAft>
              <a:buClr>
                <a:srgbClr val="1F3864"/>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32" name="Google Shape;32;p7"/>
          <p:cNvSpPr txBox="1">
            <a:spLocks noGrp="1"/>
          </p:cNvSpPr>
          <p:nvPr>
            <p:ph type="body" idx="4"/>
          </p:nvPr>
        </p:nvSpPr>
        <p:spPr>
          <a:xfrm>
            <a:off x="6172201" y="2505075"/>
            <a:ext cx="5183200" cy="36844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rgbClr val="1F3864"/>
              </a:buClr>
              <a:buSzPts val="1400"/>
              <a:buChar char="•"/>
              <a:defRPr/>
            </a:lvl1pPr>
            <a:lvl2pPr marL="1219170" lvl="1" indent="-423323" algn="l">
              <a:lnSpc>
                <a:spcPct val="90000"/>
              </a:lnSpc>
              <a:spcBef>
                <a:spcPts val="533"/>
              </a:spcBef>
              <a:spcAft>
                <a:spcPts val="0"/>
              </a:spcAft>
              <a:buClr>
                <a:srgbClr val="1F3864"/>
              </a:buClr>
              <a:buSzPts val="1400"/>
              <a:buChar char="•"/>
              <a:defRPr/>
            </a:lvl2pPr>
            <a:lvl3pPr marL="1828754" lvl="2" indent="-423323" algn="l">
              <a:lnSpc>
                <a:spcPct val="90000"/>
              </a:lnSpc>
              <a:spcBef>
                <a:spcPts val="533"/>
              </a:spcBef>
              <a:spcAft>
                <a:spcPts val="0"/>
              </a:spcAft>
              <a:buClr>
                <a:srgbClr val="1F3864"/>
              </a:buClr>
              <a:buSzPts val="1400"/>
              <a:buChar char="•"/>
              <a:defRPr/>
            </a:lvl3pPr>
            <a:lvl4pPr marL="2438339" lvl="3" indent="-423323" algn="l">
              <a:lnSpc>
                <a:spcPct val="90000"/>
              </a:lnSpc>
              <a:spcBef>
                <a:spcPts val="533"/>
              </a:spcBef>
              <a:spcAft>
                <a:spcPts val="0"/>
              </a:spcAft>
              <a:buClr>
                <a:srgbClr val="1F3864"/>
              </a:buClr>
              <a:buSzPts val="1400"/>
              <a:buChar char="•"/>
              <a:defRPr/>
            </a:lvl4pPr>
            <a:lvl5pPr marL="3047924" lvl="4" indent="-423323" algn="l">
              <a:lnSpc>
                <a:spcPct val="90000"/>
              </a:lnSpc>
              <a:spcBef>
                <a:spcPts val="533"/>
              </a:spcBef>
              <a:spcAft>
                <a:spcPts val="0"/>
              </a:spcAft>
              <a:buClr>
                <a:srgbClr val="1F3864"/>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9379458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14961420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839788" y="457200"/>
            <a:ext cx="3932400" cy="1600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1F3864"/>
              </a:buClr>
              <a:buSzPts val="2400"/>
              <a:buFont typeface="Century Gothic"/>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 name="Google Shape;36;p9"/>
          <p:cNvSpPr txBox="1">
            <a:spLocks noGrp="1"/>
          </p:cNvSpPr>
          <p:nvPr>
            <p:ph type="body" idx="1"/>
          </p:nvPr>
        </p:nvSpPr>
        <p:spPr>
          <a:xfrm>
            <a:off x="5183188" y="987427"/>
            <a:ext cx="6172000" cy="4873600"/>
          </a:xfrm>
          <a:prstGeom prst="rect">
            <a:avLst/>
          </a:prstGeom>
          <a:noFill/>
          <a:ln>
            <a:noFill/>
          </a:ln>
        </p:spPr>
        <p:txBody>
          <a:bodyPr spcFirstLastPara="1" wrap="square" lIns="68575" tIns="34275" rIns="68575" bIns="34275" anchor="t" anchorCtr="0">
            <a:noAutofit/>
          </a:bodyPr>
          <a:lstStyle>
            <a:lvl1pPr marL="609585" lvl="0" indent="-507987" algn="l">
              <a:lnSpc>
                <a:spcPct val="90000"/>
              </a:lnSpc>
              <a:spcBef>
                <a:spcPts val="1067"/>
              </a:spcBef>
              <a:spcAft>
                <a:spcPts val="0"/>
              </a:spcAft>
              <a:buClr>
                <a:srgbClr val="1F3864"/>
              </a:buClr>
              <a:buSzPts val="2400"/>
              <a:buChar char="•"/>
              <a:defRPr sz="3200"/>
            </a:lvl1pPr>
            <a:lvl2pPr marL="1219170" lvl="1" indent="-482588" algn="l">
              <a:lnSpc>
                <a:spcPct val="90000"/>
              </a:lnSpc>
              <a:spcBef>
                <a:spcPts val="533"/>
              </a:spcBef>
              <a:spcAft>
                <a:spcPts val="0"/>
              </a:spcAft>
              <a:buClr>
                <a:srgbClr val="1F3864"/>
              </a:buClr>
              <a:buSzPts val="2100"/>
              <a:buChar char="•"/>
              <a:defRPr sz="2800"/>
            </a:lvl2pPr>
            <a:lvl3pPr marL="1828754" lvl="2" indent="-457189" algn="l">
              <a:lnSpc>
                <a:spcPct val="90000"/>
              </a:lnSpc>
              <a:spcBef>
                <a:spcPts val="533"/>
              </a:spcBef>
              <a:spcAft>
                <a:spcPts val="0"/>
              </a:spcAft>
              <a:buClr>
                <a:srgbClr val="1F3864"/>
              </a:buClr>
              <a:buSzPts val="1800"/>
              <a:buChar char="•"/>
              <a:defRPr sz="2400"/>
            </a:lvl3pPr>
            <a:lvl4pPr marL="2438339" lvl="3" indent="-431789" algn="l">
              <a:lnSpc>
                <a:spcPct val="90000"/>
              </a:lnSpc>
              <a:spcBef>
                <a:spcPts val="533"/>
              </a:spcBef>
              <a:spcAft>
                <a:spcPts val="0"/>
              </a:spcAft>
              <a:buClr>
                <a:srgbClr val="1F3864"/>
              </a:buClr>
              <a:buSzPts val="1500"/>
              <a:buChar char="•"/>
              <a:defRPr sz="2000"/>
            </a:lvl4pPr>
            <a:lvl5pPr marL="3047924" lvl="4" indent="-431789" algn="l">
              <a:lnSpc>
                <a:spcPct val="90000"/>
              </a:lnSpc>
              <a:spcBef>
                <a:spcPts val="533"/>
              </a:spcBef>
              <a:spcAft>
                <a:spcPts val="0"/>
              </a:spcAft>
              <a:buClr>
                <a:srgbClr val="1F3864"/>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37" name="Google Shape;37;p9"/>
          <p:cNvSpPr txBox="1">
            <a:spLocks noGrp="1"/>
          </p:cNvSpPr>
          <p:nvPr>
            <p:ph type="body" idx="2"/>
          </p:nvPr>
        </p:nvSpPr>
        <p:spPr>
          <a:xfrm>
            <a:off x="839788" y="2057400"/>
            <a:ext cx="3932400" cy="38116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rgbClr val="1F3864"/>
              </a:buClr>
              <a:buSzPts val="1200"/>
              <a:buNone/>
              <a:defRPr sz="1600"/>
            </a:lvl1pPr>
            <a:lvl2pPr marL="1219170" lvl="1" indent="-304792" algn="l">
              <a:lnSpc>
                <a:spcPct val="90000"/>
              </a:lnSpc>
              <a:spcBef>
                <a:spcPts val="533"/>
              </a:spcBef>
              <a:spcAft>
                <a:spcPts val="0"/>
              </a:spcAft>
              <a:buClr>
                <a:srgbClr val="1F3864"/>
              </a:buClr>
              <a:buSzPts val="1100"/>
              <a:buNone/>
              <a:defRPr sz="1467"/>
            </a:lvl2pPr>
            <a:lvl3pPr marL="1828754" lvl="2" indent="-304792" algn="l">
              <a:lnSpc>
                <a:spcPct val="90000"/>
              </a:lnSpc>
              <a:spcBef>
                <a:spcPts val="533"/>
              </a:spcBef>
              <a:spcAft>
                <a:spcPts val="0"/>
              </a:spcAft>
              <a:buClr>
                <a:srgbClr val="1F3864"/>
              </a:buClr>
              <a:buSzPts val="900"/>
              <a:buNone/>
              <a:defRPr sz="1200"/>
            </a:lvl3pPr>
            <a:lvl4pPr marL="2438339" lvl="3" indent="-304792" algn="l">
              <a:lnSpc>
                <a:spcPct val="90000"/>
              </a:lnSpc>
              <a:spcBef>
                <a:spcPts val="533"/>
              </a:spcBef>
              <a:spcAft>
                <a:spcPts val="0"/>
              </a:spcAft>
              <a:buClr>
                <a:srgbClr val="1F3864"/>
              </a:buClr>
              <a:buSzPts val="800"/>
              <a:buNone/>
              <a:defRPr sz="1067"/>
            </a:lvl4pPr>
            <a:lvl5pPr marL="3047924" lvl="4" indent="-304792" algn="l">
              <a:lnSpc>
                <a:spcPct val="90000"/>
              </a:lnSpc>
              <a:spcBef>
                <a:spcPts val="533"/>
              </a:spcBef>
              <a:spcAft>
                <a:spcPts val="0"/>
              </a:spcAft>
              <a:buClr>
                <a:srgbClr val="1F3864"/>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Tree>
    <p:extLst>
      <p:ext uri="{BB962C8B-B14F-4D97-AF65-F5344CB8AC3E}">
        <p14:creationId xmlns:p14="http://schemas.microsoft.com/office/powerpoint/2010/main" val="1386525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839788" y="457200"/>
            <a:ext cx="3932400" cy="1600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1F3864"/>
              </a:buClr>
              <a:buSzPts val="2400"/>
              <a:buFont typeface="Century Gothic"/>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0" name="Google Shape;40;p10"/>
          <p:cNvSpPr>
            <a:spLocks noGrp="1"/>
          </p:cNvSpPr>
          <p:nvPr>
            <p:ph type="pic" idx="2"/>
          </p:nvPr>
        </p:nvSpPr>
        <p:spPr>
          <a:xfrm>
            <a:off x="5183188" y="987427"/>
            <a:ext cx="6172000" cy="4873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1F3864"/>
              </a:buClr>
              <a:buSzPts val="24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33"/>
              </a:spcBef>
              <a:spcAft>
                <a:spcPts val="0"/>
              </a:spcAft>
              <a:buClr>
                <a:srgbClr val="1F3864"/>
              </a:buClr>
              <a:buSzPts val="21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33"/>
              </a:spcBef>
              <a:spcAft>
                <a:spcPts val="0"/>
              </a:spcAft>
              <a:buClr>
                <a:srgbClr val="1F3864"/>
              </a:buClr>
              <a:buSzPts val="18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33"/>
              </a:spcBef>
              <a:spcAft>
                <a:spcPts val="0"/>
              </a:spcAft>
              <a:buClr>
                <a:srgbClr val="1F3864"/>
              </a:buClr>
              <a:buSzPts val="15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33"/>
              </a:spcBef>
              <a:spcAft>
                <a:spcPts val="0"/>
              </a:spcAft>
              <a:buClr>
                <a:srgbClr val="1F3864"/>
              </a:buClr>
              <a:buSzPts val="15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10"/>
          <p:cNvSpPr txBox="1">
            <a:spLocks noGrp="1"/>
          </p:cNvSpPr>
          <p:nvPr>
            <p:ph type="body" idx="1"/>
          </p:nvPr>
        </p:nvSpPr>
        <p:spPr>
          <a:xfrm>
            <a:off x="839788" y="2057400"/>
            <a:ext cx="3932400" cy="38116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rgbClr val="1F3864"/>
              </a:buClr>
              <a:buSzPts val="1200"/>
              <a:buNone/>
              <a:defRPr sz="1600"/>
            </a:lvl1pPr>
            <a:lvl2pPr marL="1219170" lvl="1" indent="-304792" algn="l">
              <a:lnSpc>
                <a:spcPct val="90000"/>
              </a:lnSpc>
              <a:spcBef>
                <a:spcPts val="533"/>
              </a:spcBef>
              <a:spcAft>
                <a:spcPts val="0"/>
              </a:spcAft>
              <a:buClr>
                <a:srgbClr val="1F3864"/>
              </a:buClr>
              <a:buSzPts val="1100"/>
              <a:buNone/>
              <a:defRPr sz="1467"/>
            </a:lvl2pPr>
            <a:lvl3pPr marL="1828754" lvl="2" indent="-304792" algn="l">
              <a:lnSpc>
                <a:spcPct val="90000"/>
              </a:lnSpc>
              <a:spcBef>
                <a:spcPts val="533"/>
              </a:spcBef>
              <a:spcAft>
                <a:spcPts val="0"/>
              </a:spcAft>
              <a:buClr>
                <a:srgbClr val="1F3864"/>
              </a:buClr>
              <a:buSzPts val="900"/>
              <a:buNone/>
              <a:defRPr sz="1200"/>
            </a:lvl3pPr>
            <a:lvl4pPr marL="2438339" lvl="3" indent="-304792" algn="l">
              <a:lnSpc>
                <a:spcPct val="90000"/>
              </a:lnSpc>
              <a:spcBef>
                <a:spcPts val="533"/>
              </a:spcBef>
              <a:spcAft>
                <a:spcPts val="0"/>
              </a:spcAft>
              <a:buClr>
                <a:srgbClr val="1F3864"/>
              </a:buClr>
              <a:buSzPts val="800"/>
              <a:buNone/>
              <a:defRPr sz="1067"/>
            </a:lvl4pPr>
            <a:lvl5pPr marL="3047924" lvl="4" indent="-304792" algn="l">
              <a:lnSpc>
                <a:spcPct val="90000"/>
              </a:lnSpc>
              <a:spcBef>
                <a:spcPts val="533"/>
              </a:spcBef>
              <a:spcAft>
                <a:spcPts val="0"/>
              </a:spcAft>
              <a:buClr>
                <a:srgbClr val="1F3864"/>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Tree>
    <p:extLst>
      <p:ext uri="{BB962C8B-B14F-4D97-AF65-F5344CB8AC3E}">
        <p14:creationId xmlns:p14="http://schemas.microsoft.com/office/powerpoint/2010/main" val="4741782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838200" y="443073"/>
            <a:ext cx="105156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1F386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4" name="Google Shape;44;p11"/>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rgbClr val="1F3864"/>
              </a:buClr>
              <a:buSzPts val="1400"/>
              <a:buChar char="•"/>
              <a:defRPr/>
            </a:lvl1pPr>
            <a:lvl2pPr marL="1219170" lvl="1" indent="-423323" algn="l">
              <a:lnSpc>
                <a:spcPct val="90000"/>
              </a:lnSpc>
              <a:spcBef>
                <a:spcPts val="533"/>
              </a:spcBef>
              <a:spcAft>
                <a:spcPts val="0"/>
              </a:spcAft>
              <a:buClr>
                <a:srgbClr val="1F3864"/>
              </a:buClr>
              <a:buSzPts val="1400"/>
              <a:buChar char="•"/>
              <a:defRPr/>
            </a:lvl2pPr>
            <a:lvl3pPr marL="1828754" lvl="2" indent="-423323" algn="l">
              <a:lnSpc>
                <a:spcPct val="90000"/>
              </a:lnSpc>
              <a:spcBef>
                <a:spcPts val="533"/>
              </a:spcBef>
              <a:spcAft>
                <a:spcPts val="0"/>
              </a:spcAft>
              <a:buClr>
                <a:srgbClr val="1F3864"/>
              </a:buClr>
              <a:buSzPts val="1400"/>
              <a:buChar char="•"/>
              <a:defRPr/>
            </a:lvl3pPr>
            <a:lvl4pPr marL="2438339" lvl="3" indent="-423323" algn="l">
              <a:lnSpc>
                <a:spcPct val="90000"/>
              </a:lnSpc>
              <a:spcBef>
                <a:spcPts val="533"/>
              </a:spcBef>
              <a:spcAft>
                <a:spcPts val="0"/>
              </a:spcAft>
              <a:buClr>
                <a:srgbClr val="1F3864"/>
              </a:buClr>
              <a:buSzPts val="1400"/>
              <a:buChar char="•"/>
              <a:defRPr/>
            </a:lvl4pPr>
            <a:lvl5pPr marL="3047924" lvl="4" indent="-423323" algn="l">
              <a:lnSpc>
                <a:spcPct val="90000"/>
              </a:lnSpc>
              <a:spcBef>
                <a:spcPts val="533"/>
              </a:spcBef>
              <a:spcAft>
                <a:spcPts val="0"/>
              </a:spcAft>
              <a:buClr>
                <a:srgbClr val="1F3864"/>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2188084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7133401" y="1956725"/>
            <a:ext cx="5812000" cy="26288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1F386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7" name="Google Shape;47;p12"/>
          <p:cNvSpPr txBox="1">
            <a:spLocks noGrp="1"/>
          </p:cNvSpPr>
          <p:nvPr>
            <p:ph type="body" idx="1"/>
          </p:nvPr>
        </p:nvSpPr>
        <p:spPr>
          <a:xfrm rot="5400000">
            <a:off x="1799301" y="-596075"/>
            <a:ext cx="5812000" cy="77344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rgbClr val="1F3864"/>
              </a:buClr>
              <a:buSzPts val="1400"/>
              <a:buChar char="•"/>
              <a:defRPr/>
            </a:lvl1pPr>
            <a:lvl2pPr marL="1219170" lvl="1" indent="-423323" algn="l">
              <a:lnSpc>
                <a:spcPct val="90000"/>
              </a:lnSpc>
              <a:spcBef>
                <a:spcPts val="533"/>
              </a:spcBef>
              <a:spcAft>
                <a:spcPts val="0"/>
              </a:spcAft>
              <a:buClr>
                <a:srgbClr val="1F3864"/>
              </a:buClr>
              <a:buSzPts val="1400"/>
              <a:buChar char="•"/>
              <a:defRPr/>
            </a:lvl2pPr>
            <a:lvl3pPr marL="1828754" lvl="2" indent="-423323" algn="l">
              <a:lnSpc>
                <a:spcPct val="90000"/>
              </a:lnSpc>
              <a:spcBef>
                <a:spcPts val="533"/>
              </a:spcBef>
              <a:spcAft>
                <a:spcPts val="0"/>
              </a:spcAft>
              <a:buClr>
                <a:srgbClr val="1F3864"/>
              </a:buClr>
              <a:buSzPts val="1400"/>
              <a:buChar char="•"/>
              <a:defRPr/>
            </a:lvl3pPr>
            <a:lvl4pPr marL="2438339" lvl="3" indent="-423323" algn="l">
              <a:lnSpc>
                <a:spcPct val="90000"/>
              </a:lnSpc>
              <a:spcBef>
                <a:spcPts val="533"/>
              </a:spcBef>
              <a:spcAft>
                <a:spcPts val="0"/>
              </a:spcAft>
              <a:buClr>
                <a:srgbClr val="1F3864"/>
              </a:buClr>
              <a:buSzPts val="1400"/>
              <a:buChar char="•"/>
              <a:defRPr/>
            </a:lvl4pPr>
            <a:lvl5pPr marL="3047924" lvl="4" indent="-423323" algn="l">
              <a:lnSpc>
                <a:spcPct val="90000"/>
              </a:lnSpc>
              <a:spcBef>
                <a:spcPts val="533"/>
              </a:spcBef>
              <a:spcAft>
                <a:spcPts val="0"/>
              </a:spcAft>
              <a:buClr>
                <a:srgbClr val="1F3864"/>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976400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11/06/2021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26482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7531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55906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946655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80633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97704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58864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876235172"/>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1F3864"/>
              </a:buClr>
              <a:buSzPts val="3300"/>
              <a:buFont typeface="Century Gothic"/>
              <a:buNone/>
              <a:defRPr sz="33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1F3864"/>
              </a:buClr>
              <a:buSzPts val="2100"/>
              <a:buFont typeface="Arial"/>
              <a:buChar char="•"/>
              <a:defRPr sz="2100" b="0" i="0" u="none" strike="noStrike" cap="none">
                <a:solidFill>
                  <a:srgbClr val="1F3864"/>
                </a:solidFill>
                <a:latin typeface="Century Gothic"/>
                <a:ea typeface="Century Gothic"/>
                <a:cs typeface="Century Gothic"/>
                <a:sym typeface="Century Gothic"/>
              </a:defRPr>
            </a:lvl1pPr>
            <a:lvl2pPr marL="914400" marR="0" lvl="1" indent="-342900" algn="l" rtl="0">
              <a:lnSpc>
                <a:spcPct val="90000"/>
              </a:lnSpc>
              <a:spcBef>
                <a:spcPts val="4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2pPr>
            <a:lvl3pPr marL="1371600" marR="0" lvl="2" indent="-323850" algn="l" rtl="0">
              <a:lnSpc>
                <a:spcPct val="90000"/>
              </a:lnSpc>
              <a:spcBef>
                <a:spcPts val="400"/>
              </a:spcBef>
              <a:spcAft>
                <a:spcPts val="0"/>
              </a:spcAft>
              <a:buClr>
                <a:srgbClr val="1F3864"/>
              </a:buClr>
              <a:buSzPts val="1500"/>
              <a:buFont typeface="Arial"/>
              <a:buChar char="•"/>
              <a:defRPr sz="1500" b="0" i="0" u="none" strike="noStrike" cap="none">
                <a:solidFill>
                  <a:srgbClr val="1F3864"/>
                </a:solidFill>
                <a:latin typeface="Century Gothic"/>
                <a:ea typeface="Century Gothic"/>
                <a:cs typeface="Century Gothic"/>
                <a:sym typeface="Century Gothic"/>
              </a:defRPr>
            </a:lvl3pPr>
            <a:lvl4pPr marL="1828800" marR="0" lvl="3" indent="-317500" algn="l"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Century Gothic"/>
                <a:ea typeface="Century Gothic"/>
                <a:cs typeface="Century Gothic"/>
                <a:sym typeface="Century Gothic"/>
              </a:defRPr>
            </a:lvl4pPr>
            <a:lvl5pPr marL="2286000" marR="0" lvl="4" indent="-317500" algn="l" rtl="0">
              <a:lnSpc>
                <a:spcPct val="90000"/>
              </a:lnSpc>
              <a:spcBef>
                <a:spcPts val="400"/>
              </a:spcBef>
              <a:spcAft>
                <a:spcPts val="0"/>
              </a:spcAft>
              <a:buClr>
                <a:srgbClr val="1F3864"/>
              </a:buClr>
              <a:buSzPts val="1400"/>
              <a:buFont typeface="Arial"/>
              <a:buChar char="•"/>
              <a:defRPr sz="1400" b="0" i="0" u="none" strike="noStrike" cap="none">
                <a:solidFill>
                  <a:srgbClr val="1F3864"/>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072030805"/>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audio" Target="../media/audio4.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3.tiff"/><Relationship Id="rId3" Type="http://schemas.openxmlformats.org/officeDocument/2006/relationships/slideLayout" Target="../slideLayouts/slideLayout17.xml"/><Relationship Id="rId7" Type="http://schemas.openxmlformats.org/officeDocument/2006/relationships/audio" Target="../media/audio6.wav"/><Relationship Id="rId12" Type="http://schemas.openxmlformats.org/officeDocument/2006/relationships/image" Target="../media/image12.tif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audio5.wav"/><Relationship Id="rId11" Type="http://schemas.openxmlformats.org/officeDocument/2006/relationships/audio" Target="../media/audio10.wav"/><Relationship Id="rId5" Type="http://schemas.openxmlformats.org/officeDocument/2006/relationships/image" Target="../media/image11.png"/><Relationship Id="rId10" Type="http://schemas.openxmlformats.org/officeDocument/2006/relationships/audio" Target="../media/audio9.wav"/><Relationship Id="rId4" Type="http://schemas.openxmlformats.org/officeDocument/2006/relationships/notesSlide" Target="../notesSlides/notesSlide15.xml"/><Relationship Id="rId9" Type="http://schemas.openxmlformats.org/officeDocument/2006/relationships/audio" Target="../media/audio8.wav"/><Relationship Id="rId1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3.tiff"/><Relationship Id="rId3" Type="http://schemas.openxmlformats.org/officeDocument/2006/relationships/slideLayout" Target="../slideLayouts/slideLayout17.xml"/><Relationship Id="rId7" Type="http://schemas.openxmlformats.org/officeDocument/2006/relationships/audio" Target="../media/audio6.wav"/><Relationship Id="rId12" Type="http://schemas.openxmlformats.org/officeDocument/2006/relationships/image" Target="../media/image12.tif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11" Type="http://schemas.openxmlformats.org/officeDocument/2006/relationships/audio" Target="../media/audio10.wav"/><Relationship Id="rId5" Type="http://schemas.openxmlformats.org/officeDocument/2006/relationships/audio" Target="../media/audio5.wav"/><Relationship Id="rId10" Type="http://schemas.openxmlformats.org/officeDocument/2006/relationships/audio" Target="../media/audio9.wav"/><Relationship Id="rId4" Type="http://schemas.openxmlformats.org/officeDocument/2006/relationships/notesSlide" Target="../notesSlides/notesSlide16.xml"/><Relationship Id="rId9" Type="http://schemas.openxmlformats.org/officeDocument/2006/relationships/audio" Target="../media/audio8.wav"/><Relationship Id="rId1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3.tiff"/><Relationship Id="rId3" Type="http://schemas.openxmlformats.org/officeDocument/2006/relationships/slideLayout" Target="../slideLayouts/slideLayout17.xml"/><Relationship Id="rId7" Type="http://schemas.openxmlformats.org/officeDocument/2006/relationships/audio" Target="../media/audio6.wav"/><Relationship Id="rId12" Type="http://schemas.openxmlformats.org/officeDocument/2006/relationships/image" Target="../media/image12.tif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11" Type="http://schemas.openxmlformats.org/officeDocument/2006/relationships/audio" Target="../media/audio10.wav"/><Relationship Id="rId5" Type="http://schemas.openxmlformats.org/officeDocument/2006/relationships/audio" Target="../media/audio5.wav"/><Relationship Id="rId10" Type="http://schemas.openxmlformats.org/officeDocument/2006/relationships/audio" Target="../media/audio9.wav"/><Relationship Id="rId4" Type="http://schemas.openxmlformats.org/officeDocument/2006/relationships/notesSlide" Target="../notesSlides/notesSlide17.xml"/><Relationship Id="rId9" Type="http://schemas.openxmlformats.org/officeDocument/2006/relationships/audio" Target="../media/audio8.wav"/><Relationship Id="rId1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3.tiff"/><Relationship Id="rId3" Type="http://schemas.openxmlformats.org/officeDocument/2006/relationships/slideLayout" Target="../slideLayouts/slideLayout17.xml"/><Relationship Id="rId7" Type="http://schemas.openxmlformats.org/officeDocument/2006/relationships/audio" Target="../media/audio6.wav"/><Relationship Id="rId12" Type="http://schemas.openxmlformats.org/officeDocument/2006/relationships/image" Target="../media/image12.tif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11" Type="http://schemas.openxmlformats.org/officeDocument/2006/relationships/audio" Target="../media/audio10.wav"/><Relationship Id="rId5" Type="http://schemas.openxmlformats.org/officeDocument/2006/relationships/audio" Target="../media/audio5.wav"/><Relationship Id="rId10" Type="http://schemas.openxmlformats.org/officeDocument/2006/relationships/audio" Target="../media/audio9.wav"/><Relationship Id="rId4" Type="http://schemas.openxmlformats.org/officeDocument/2006/relationships/notesSlide" Target="../notesSlides/notesSlide18.xml"/><Relationship Id="rId9" Type="http://schemas.openxmlformats.org/officeDocument/2006/relationships/audio" Target="../media/audio8.wav"/><Relationship Id="rId1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tiff"/><Relationship Id="rId11" Type="http://schemas.openxmlformats.org/officeDocument/2006/relationships/audio" Target="../media/audio9.wav"/><Relationship Id="rId5" Type="http://schemas.openxmlformats.org/officeDocument/2006/relationships/image" Target="../media/image12.tiff"/><Relationship Id="rId10" Type="http://schemas.openxmlformats.org/officeDocument/2006/relationships/audio" Target="../media/audio8.wav"/><Relationship Id="rId4" Type="http://schemas.openxmlformats.org/officeDocument/2006/relationships/notesSlide" Target="../notesSlides/notesSlide19.xml"/><Relationship Id="rId9" Type="http://schemas.openxmlformats.org/officeDocument/2006/relationships/audio" Target="../media/audio7.wav"/></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4.xml"/><Relationship Id="rId7" Type="http://schemas.openxmlformats.org/officeDocument/2006/relationships/image" Target="../media/image15.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jpeg"/><Relationship Id="rId11" Type="http://schemas.openxmlformats.org/officeDocument/2006/relationships/image" Target="../media/image6.png"/><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notesSlide" Target="../notesSlides/notesSlide20.xml"/><Relationship Id="rId9" Type="http://schemas.openxmlformats.org/officeDocument/2006/relationships/audio" Target="../media/audio11.wav"/></Relationships>
</file>

<file path=ppt/slides/_rels/slide2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3" Type="http://schemas.openxmlformats.org/officeDocument/2006/relationships/slideLayout" Target="../slideLayouts/slideLayout24.xml"/><Relationship Id="rId7" Type="http://schemas.openxmlformats.org/officeDocument/2006/relationships/image" Target="../media/image11.png"/><Relationship Id="rId12" Type="http://schemas.openxmlformats.org/officeDocument/2006/relationships/audio" Target="../media/audio17.wav"/><Relationship Id="rId17" Type="http://schemas.openxmlformats.org/officeDocument/2006/relationships/image" Target="../media/image6.png"/><Relationship Id="rId2" Type="http://schemas.openxmlformats.org/officeDocument/2006/relationships/audio" Target="../media/media16.m4a"/><Relationship Id="rId16" Type="http://schemas.openxmlformats.org/officeDocument/2006/relationships/audio" Target="../media/audio21.wav"/><Relationship Id="rId1" Type="http://schemas.microsoft.com/office/2007/relationships/media" Target="../media/media16.m4a"/><Relationship Id="rId6" Type="http://schemas.openxmlformats.org/officeDocument/2006/relationships/audio" Target="../media/audio12.wav"/><Relationship Id="rId11" Type="http://schemas.openxmlformats.org/officeDocument/2006/relationships/audio" Target="../media/audio16.wav"/><Relationship Id="rId5" Type="http://schemas.openxmlformats.org/officeDocument/2006/relationships/image" Target="../media/image10.png"/><Relationship Id="rId15" Type="http://schemas.openxmlformats.org/officeDocument/2006/relationships/audio" Target="../media/audio20.wav"/><Relationship Id="rId10" Type="http://schemas.openxmlformats.org/officeDocument/2006/relationships/audio" Target="../media/audio15.wav"/><Relationship Id="rId4" Type="http://schemas.openxmlformats.org/officeDocument/2006/relationships/notesSlide" Target="../notesSlides/notesSlide21.xml"/><Relationship Id="rId9" Type="http://schemas.openxmlformats.org/officeDocument/2006/relationships/audio" Target="../media/audio14.wav"/><Relationship Id="rId14" Type="http://schemas.openxmlformats.org/officeDocument/2006/relationships/audio" Target="../media/audio19.wav"/></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4.xml"/><Relationship Id="rId7" Type="http://schemas.openxmlformats.org/officeDocument/2006/relationships/image" Target="../media/image1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notesSlide" Target="../notesSlides/notesSlide22.xml"/><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18" Type="http://schemas.openxmlformats.org/officeDocument/2006/relationships/image" Target="../media/image27.png"/><Relationship Id="rId26" Type="http://schemas.openxmlformats.org/officeDocument/2006/relationships/audio" Target="../media/audio28.wav"/><Relationship Id="rId3" Type="http://schemas.openxmlformats.org/officeDocument/2006/relationships/slideLayout" Target="../slideLayouts/slideLayout28.xml"/><Relationship Id="rId21" Type="http://schemas.openxmlformats.org/officeDocument/2006/relationships/image" Target="../media/image30.png"/><Relationship Id="rId7" Type="http://schemas.openxmlformats.org/officeDocument/2006/relationships/image" Target="../media/image20.png"/><Relationship Id="rId12" Type="http://schemas.openxmlformats.org/officeDocument/2006/relationships/audio" Target="../media/audio24.wav"/><Relationship Id="rId17" Type="http://schemas.openxmlformats.org/officeDocument/2006/relationships/image" Target="../media/image26.png"/><Relationship Id="rId25" Type="http://schemas.openxmlformats.org/officeDocument/2006/relationships/image" Target="../media/image32.png"/><Relationship Id="rId2" Type="http://schemas.openxmlformats.org/officeDocument/2006/relationships/audio" Target="../media/media18.m4a"/><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4.png"/><Relationship Id="rId1" Type="http://schemas.microsoft.com/office/2007/relationships/media" Target="../media/media18.m4a"/><Relationship Id="rId6" Type="http://schemas.openxmlformats.org/officeDocument/2006/relationships/image" Target="../media/image17.png"/><Relationship Id="rId11" Type="http://schemas.openxmlformats.org/officeDocument/2006/relationships/image" Target="../media/image18.png"/><Relationship Id="rId24" Type="http://schemas.openxmlformats.org/officeDocument/2006/relationships/image" Target="../media/image31.png"/><Relationship Id="rId32" Type="http://schemas.openxmlformats.org/officeDocument/2006/relationships/image" Target="../media/image6.png"/><Relationship Id="rId5" Type="http://schemas.openxmlformats.org/officeDocument/2006/relationships/audio" Target="../media/audio22.wav"/><Relationship Id="rId15" Type="http://schemas.openxmlformats.org/officeDocument/2006/relationships/image" Target="../media/image24.jpeg"/><Relationship Id="rId23" Type="http://schemas.openxmlformats.org/officeDocument/2006/relationships/audio" Target="../media/audio27.wav"/><Relationship Id="rId28" Type="http://schemas.openxmlformats.org/officeDocument/2006/relationships/audio" Target="../media/audio29.wav"/><Relationship Id="rId10" Type="http://schemas.openxmlformats.org/officeDocument/2006/relationships/image" Target="../media/image22.png"/><Relationship Id="rId19" Type="http://schemas.openxmlformats.org/officeDocument/2006/relationships/image" Target="../media/image28.png"/><Relationship Id="rId31" Type="http://schemas.openxmlformats.org/officeDocument/2006/relationships/image" Target="../media/image36.png"/><Relationship Id="rId4" Type="http://schemas.openxmlformats.org/officeDocument/2006/relationships/notesSlide" Target="../notesSlides/notesSlide23.xml"/><Relationship Id="rId9" Type="http://schemas.openxmlformats.org/officeDocument/2006/relationships/audio" Target="../media/audio23.wav"/><Relationship Id="rId14" Type="http://schemas.openxmlformats.org/officeDocument/2006/relationships/audio" Target="../media/audio25.wav"/><Relationship Id="rId22" Type="http://schemas.openxmlformats.org/officeDocument/2006/relationships/audio" Target="../media/audio26.wav"/><Relationship Id="rId27" Type="http://schemas.openxmlformats.org/officeDocument/2006/relationships/image" Target="../media/image33.png"/><Relationship Id="rId30"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18" Type="http://schemas.openxmlformats.org/officeDocument/2006/relationships/image" Target="../media/image27.png"/><Relationship Id="rId26" Type="http://schemas.openxmlformats.org/officeDocument/2006/relationships/audio" Target="../media/audio28.wav"/><Relationship Id="rId3" Type="http://schemas.openxmlformats.org/officeDocument/2006/relationships/slideLayout" Target="../slideLayouts/slideLayout28.xml"/><Relationship Id="rId21" Type="http://schemas.openxmlformats.org/officeDocument/2006/relationships/image" Target="../media/image30.png"/><Relationship Id="rId7" Type="http://schemas.openxmlformats.org/officeDocument/2006/relationships/image" Target="../media/image20.png"/><Relationship Id="rId12" Type="http://schemas.openxmlformats.org/officeDocument/2006/relationships/audio" Target="../media/audio24.wav"/><Relationship Id="rId17" Type="http://schemas.openxmlformats.org/officeDocument/2006/relationships/image" Target="../media/image26.png"/><Relationship Id="rId25" Type="http://schemas.openxmlformats.org/officeDocument/2006/relationships/image" Target="../media/image32.png"/><Relationship Id="rId2" Type="http://schemas.openxmlformats.org/officeDocument/2006/relationships/audio" Target="../media/media19.m4a"/><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4.png"/><Relationship Id="rId1" Type="http://schemas.microsoft.com/office/2007/relationships/media" Target="../media/media19.m4a"/><Relationship Id="rId6" Type="http://schemas.openxmlformats.org/officeDocument/2006/relationships/image" Target="../media/image17.png"/><Relationship Id="rId11" Type="http://schemas.openxmlformats.org/officeDocument/2006/relationships/image" Target="../media/image18.png"/><Relationship Id="rId24" Type="http://schemas.openxmlformats.org/officeDocument/2006/relationships/image" Target="../media/image31.png"/><Relationship Id="rId32" Type="http://schemas.openxmlformats.org/officeDocument/2006/relationships/image" Target="../media/image6.png"/><Relationship Id="rId5" Type="http://schemas.openxmlformats.org/officeDocument/2006/relationships/audio" Target="../media/audio22.wav"/><Relationship Id="rId15" Type="http://schemas.openxmlformats.org/officeDocument/2006/relationships/image" Target="../media/image24.jpeg"/><Relationship Id="rId23" Type="http://schemas.openxmlformats.org/officeDocument/2006/relationships/audio" Target="../media/audio27.wav"/><Relationship Id="rId28" Type="http://schemas.openxmlformats.org/officeDocument/2006/relationships/audio" Target="../media/audio29.wav"/><Relationship Id="rId10" Type="http://schemas.openxmlformats.org/officeDocument/2006/relationships/image" Target="../media/image22.png"/><Relationship Id="rId19" Type="http://schemas.openxmlformats.org/officeDocument/2006/relationships/image" Target="../media/image28.png"/><Relationship Id="rId31" Type="http://schemas.openxmlformats.org/officeDocument/2006/relationships/image" Target="../media/image36.png"/><Relationship Id="rId4" Type="http://schemas.openxmlformats.org/officeDocument/2006/relationships/notesSlide" Target="../notesSlides/notesSlide24.xml"/><Relationship Id="rId9" Type="http://schemas.openxmlformats.org/officeDocument/2006/relationships/audio" Target="../media/audio23.wav"/><Relationship Id="rId14" Type="http://schemas.openxmlformats.org/officeDocument/2006/relationships/audio" Target="../media/audio25.wav"/><Relationship Id="rId22" Type="http://schemas.openxmlformats.org/officeDocument/2006/relationships/audio" Target="../media/audio26.wav"/><Relationship Id="rId27" Type="http://schemas.openxmlformats.org/officeDocument/2006/relationships/image" Target="../media/image33.png"/><Relationship Id="rId30"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8.tiff"/><Relationship Id="rId5" Type="http://schemas.openxmlformats.org/officeDocument/2006/relationships/image" Target="../media/image37.tif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37.tiff"/><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slideLayout" Target="../slideLayouts/slideLayout13.xml"/><Relationship Id="rId7" Type="http://schemas.openxmlformats.org/officeDocument/2006/relationships/image" Target="../media/image11.png"/><Relationship Id="rId12" Type="http://schemas.openxmlformats.org/officeDocument/2006/relationships/image" Target="../media/image44.png"/><Relationship Id="rId2" Type="http://schemas.openxmlformats.org/officeDocument/2006/relationships/audio" Target="../media/media25.m4a"/><Relationship Id="rId16" Type="http://schemas.openxmlformats.org/officeDocument/2006/relationships/image" Target="../media/image6.png"/><Relationship Id="rId1" Type="http://schemas.microsoft.com/office/2007/relationships/media" Target="../media/media25.m4a"/><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10.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notesSlide" Target="../notesSlides/notesSlide30.xml"/><Relationship Id="rId9" Type="http://schemas.openxmlformats.org/officeDocument/2006/relationships/image" Target="../media/image41.png"/><Relationship Id="rId1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slideLayout" Target="../slideLayouts/slideLayout13.xml"/><Relationship Id="rId7" Type="http://schemas.openxmlformats.org/officeDocument/2006/relationships/image" Target="../media/image11.png"/><Relationship Id="rId12" Type="http://schemas.openxmlformats.org/officeDocument/2006/relationships/image" Target="../media/image43.png"/><Relationship Id="rId2" Type="http://schemas.openxmlformats.org/officeDocument/2006/relationships/audio" Target="../media/media27.m4a"/><Relationship Id="rId16" Type="http://schemas.openxmlformats.org/officeDocument/2006/relationships/image" Target="../media/image6.png"/><Relationship Id="rId1" Type="http://schemas.microsoft.com/office/2007/relationships/media" Target="../media/media27.m4a"/><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10.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notesSlide" Target="../notesSlides/notesSlide32.xml"/><Relationship Id="rId9" Type="http://schemas.openxmlformats.org/officeDocument/2006/relationships/image" Target="../media/image45.png"/><Relationship Id="rId1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slideLayout" Target="../slideLayouts/slideLayout13.xml"/><Relationship Id="rId7" Type="http://schemas.openxmlformats.org/officeDocument/2006/relationships/image" Target="../media/image11.png"/><Relationship Id="rId12" Type="http://schemas.openxmlformats.org/officeDocument/2006/relationships/image" Target="../media/image43.png"/><Relationship Id="rId2" Type="http://schemas.openxmlformats.org/officeDocument/2006/relationships/audio" Target="../media/media28.m4a"/><Relationship Id="rId16" Type="http://schemas.openxmlformats.org/officeDocument/2006/relationships/image" Target="../media/image6.png"/><Relationship Id="rId1" Type="http://schemas.microsoft.com/office/2007/relationships/media" Target="../media/media28.m4a"/><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10.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notesSlide" Target="../notesSlides/notesSlide33.xml"/><Relationship Id="rId9" Type="http://schemas.openxmlformats.org/officeDocument/2006/relationships/image" Target="../media/image45.png"/><Relationship Id="rId1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9.png"/><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notesSlide" Target="../notesSlides/notesSlide34.xml"/><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41.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11.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6.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58.xml"/><Relationship Id="rId7" Type="http://schemas.openxmlformats.org/officeDocument/2006/relationships/image" Target="../media/image50.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notesSlide" Target="../notesSlides/notesSlide39.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58.xml"/><Relationship Id="rId7" Type="http://schemas.openxmlformats.org/officeDocument/2006/relationships/image" Target="../media/image51.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notesSlide" Target="../notesSlides/notesSlide40.xml"/><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58.xml"/><Relationship Id="rId7" Type="http://schemas.openxmlformats.org/officeDocument/2006/relationships/image" Target="../media/image5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notesSlide" Target="../notesSlides/notesSlide41.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5.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542839" cy="879475"/>
          </a:xfrm>
        </p:spPr>
        <p:txBody>
          <a:bodyPr>
            <a:noAutofit/>
          </a:bodyPr>
          <a:lstStyle/>
          <a:p>
            <a:pPr algn="l"/>
            <a:r>
              <a:rPr lang="en-GB" sz="4000" b="1" dirty="0">
                <a:solidFill>
                  <a:prstClr val="white"/>
                </a:solidFill>
              </a:rPr>
              <a:t>Differentiation within the Spanish </a:t>
            </a:r>
            <a:r>
              <a:rPr lang="en-GB" sz="4000" b="1" dirty="0" err="1">
                <a:solidFill>
                  <a:prstClr val="white"/>
                </a:solidFill>
              </a:rPr>
              <a:t>SoW</a:t>
            </a:r>
            <a:endParaRPr lang="en-US" sz="4000" dirty="0"/>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8" name="Title 3"/>
          <p:cNvSpPr txBox="1">
            <a:spLocks/>
          </p:cNvSpPr>
          <p:nvPr/>
        </p:nvSpPr>
        <p:spPr>
          <a:xfrm>
            <a:off x="101601" y="3429000"/>
            <a:ext cx="7785800" cy="148433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Supporting lower proficiency</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t>
            </a:r>
            <a:r>
              <a:rPr lang="en-GB" sz="2400" dirty="0">
                <a:solidFill>
                  <a:prstClr val="white"/>
                </a:solidFill>
                <a:latin typeface="Century Gothic" panose="020B0502020202020204" pitchFamily="34" charset="0"/>
              </a:rPr>
              <a:t>learner</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aseline="0" dirty="0">
                <a:solidFill>
                  <a:prstClr val="white"/>
                </a:solidFill>
                <a:latin typeface="Century Gothic" panose="020B0502020202020204" pitchFamily="34" charset="0"/>
              </a:rPr>
              <a:t>by support</a:t>
            </a:r>
            <a:endParaRPr lang="en-GB" sz="2400" dirty="0">
              <a:solidFill>
                <a:prstClr val="white"/>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aseline="0" dirty="0">
                <a:solidFill>
                  <a:prstClr val="white"/>
                </a:solidFill>
                <a:latin typeface="Century Gothic" panose="020B0502020202020204" pitchFamily="34" charset="0"/>
              </a:rPr>
              <a:t>by</a:t>
            </a:r>
            <a:r>
              <a:rPr lang="en-GB" sz="2400" dirty="0">
                <a:solidFill>
                  <a:prstClr val="white"/>
                </a:solidFill>
                <a:latin typeface="Century Gothic" panose="020B0502020202020204" pitchFamily="34" charset="0"/>
              </a:rPr>
              <a:t> task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aseline="0" dirty="0">
                <a:solidFill>
                  <a:prstClr val="white"/>
                </a:solidFill>
                <a:latin typeface="Century Gothic" panose="020B0502020202020204" pitchFamily="34" charset="0"/>
              </a:rPr>
              <a:t>by</a:t>
            </a:r>
            <a:r>
              <a:rPr lang="en-GB" sz="2400" dirty="0">
                <a:solidFill>
                  <a:prstClr val="white"/>
                </a:solidFill>
                <a:latin typeface="Century Gothic" panose="020B0502020202020204" pitchFamily="34" charset="0"/>
              </a:rPr>
              <a:t> outcome</a:t>
            </a:r>
            <a:endParaRPr lang="en-GB" sz="2400" baseline="0" dirty="0">
              <a:solidFill>
                <a:prstClr val="white"/>
              </a:solidFill>
              <a:latin typeface="Century Gothic" panose="020B0502020202020204" pitchFamily="34" charset="0"/>
            </a:endParaRPr>
          </a:p>
        </p:txBody>
      </p:sp>
      <p:sp>
        <p:nvSpPr>
          <p:cNvPr id="20" name="Title 3">
            <a:extLst>
              <a:ext uri="{FF2B5EF4-FFF2-40B4-BE49-F238E27FC236}">
                <a16:creationId xmlns:a16="http://schemas.microsoft.com/office/drawing/2014/main" id="{DF0510A6-8CD4-46F4-91DB-53F79A509BCE}"/>
              </a:ext>
            </a:extLst>
          </p:cNvPr>
          <p:cNvSpPr txBox="1">
            <a:spLocks/>
          </p:cNvSpPr>
          <p:nvPr/>
        </p:nvSpPr>
        <p:spPr>
          <a:xfrm>
            <a:off x="101601" y="5289301"/>
            <a:ext cx="5784972" cy="1484332"/>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Activity</a:t>
            </a:r>
            <a:r>
              <a:rPr kumimoji="0" lang="en-GB" sz="2200" b="1"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Selection: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Year 7 </a:t>
            </a:r>
            <a:r>
              <a:rPr lang="en-GB" sz="2200" b="1" dirty="0" err="1">
                <a:solidFill>
                  <a:prstClr val="white"/>
                </a:solidFill>
                <a:latin typeface="Century Gothic" panose="020B0502020202020204" pitchFamily="34" charset="0"/>
              </a:rPr>
              <a:t>Spanis</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3.2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Weeks </a:t>
            </a:r>
            <a:r>
              <a:rPr lang="en-GB" sz="2200" dirty="0">
                <a:solidFill>
                  <a:prstClr val="white"/>
                </a:solidFill>
                <a:latin typeface="Century Gothic" panose="020B0502020202020204" pitchFamily="34" charset="0"/>
              </a:rPr>
              <a:t>4</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2200" noProof="0" dirty="0">
                <a:solidFill>
                  <a:prstClr val="white"/>
                </a:solidFill>
                <a:latin typeface="Century Gothic" panose="020B0502020202020204" pitchFamily="34" charset="0"/>
              </a:rPr>
              <a:t>5 + 7</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10/06/21</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 name="Audio 2">
            <a:hlinkClick r:id="" action="ppaction://media"/>
            <a:extLs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65745491"/>
      </p:ext>
    </p:extLst>
  </p:cSld>
  <p:clrMapOvr>
    <a:masterClrMapping/>
  </p:clrMapOvr>
  <mc:AlternateContent xmlns:mc="http://schemas.openxmlformats.org/markup-compatibility/2006" xmlns:p14="http://schemas.microsoft.com/office/powerpoint/2010/main">
    <mc:Choice Requires="p14">
      <p:transition spd="slow" p14:dur="2000" advTm="23434"/>
    </mc:Choice>
    <mc:Fallback xmlns="">
      <p:transition spd="slow" advTm="23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chemeClr val="accent1">
                    <a:lumMod val="50000"/>
                  </a:schemeClr>
                </a:solidFill>
              </a:rPr>
              <a:t>voy</a:t>
            </a:r>
            <a:endParaRPr sz="11500" dirty="0">
              <a:solidFill>
                <a:schemeClr val="accent1">
                  <a:lumMod val="50000"/>
                </a:schemeClr>
              </a:solidFill>
            </a:endParaRPr>
          </a:p>
        </p:txBody>
      </p:sp>
      <p:sp>
        <p:nvSpPr>
          <p:cNvPr id="78" name="Google Shape;78;p15"/>
          <p:cNvSpPr txBox="1"/>
          <p:nvPr/>
        </p:nvSpPr>
        <p:spPr>
          <a:xfrm>
            <a:off x="0" y="2177384"/>
            <a:ext cx="12055643"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[I go]</a:t>
            </a:r>
            <a:endParaRPr kumimoji="0" sz="1400" b="0" i="0" u="none" strike="noStrike" kern="0" cap="none" spc="0" normalizeH="0" baseline="0" noProof="0" dirty="0">
              <a:ln>
                <a:noFill/>
              </a:ln>
              <a:solidFill>
                <a:srgbClr val="5B9BD5">
                  <a:lumMod val="50000"/>
                </a:srgbClr>
              </a:solidFill>
              <a:effectLst/>
              <a:uLnTx/>
              <a:uFillTx/>
              <a:latin typeface="Arial"/>
              <a:ea typeface="+mn-ea"/>
              <a:cs typeface="Arial"/>
              <a:sym typeface="Arial"/>
            </a:endParaRPr>
          </a:p>
        </p:txBody>
      </p:sp>
      <p:sp>
        <p:nvSpPr>
          <p:cNvPr id="79" name="Google Shape;79;p15"/>
          <p:cNvSpPr txBox="1"/>
          <p:nvPr/>
        </p:nvSpPr>
        <p:spPr>
          <a:xfrm>
            <a:off x="1938832" y="3997075"/>
            <a:ext cx="9178993" cy="10156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1" i="0" u="none" strike="noStrike" kern="0" cap="none" spc="0" normalizeH="0" baseline="0" noProof="0" dirty="0">
                <a:ln>
                  <a:noFill/>
                </a:ln>
                <a:solidFill>
                  <a:srgbClr val="E25B00"/>
                </a:solidFill>
                <a:effectLst/>
                <a:uLnTx/>
                <a:uFillTx/>
                <a:latin typeface="Century Gothic"/>
                <a:ea typeface="Century Gothic"/>
                <a:cs typeface="Century Gothic"/>
                <a:sym typeface="Century Gothic"/>
              </a:rPr>
              <a:t>Voy</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a la playa. </a:t>
            </a:r>
            <a:endParaRPr kumimoji="0" sz="60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endParaRPr>
          </a:p>
        </p:txBody>
      </p:sp>
      <p:sp>
        <p:nvSpPr>
          <p:cNvPr id="80" name="Google Shape;80;p15"/>
          <p:cNvSpPr txBox="1"/>
          <p:nvPr/>
        </p:nvSpPr>
        <p:spPr>
          <a:xfrm>
            <a:off x="3031356" y="4951326"/>
            <a:ext cx="6725652"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25B00"/>
                </a:solidFill>
                <a:effectLst/>
                <a:uLnTx/>
                <a:uFillTx/>
                <a:latin typeface="Century Gothic"/>
                <a:ea typeface="Century Gothic"/>
                <a:cs typeface="Century Gothic"/>
                <a:sym typeface="Century Gothic"/>
              </a:rPr>
              <a:t>I go </a:t>
            </a: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to the beach.]</a:t>
            </a:r>
            <a:endParaRPr kumimoji="0" sz="1400" b="0" i="0" u="none" strike="noStrike" kern="0" cap="none" spc="0" normalizeH="0" baseline="0" noProof="0" dirty="0">
              <a:ln>
                <a:noFill/>
              </a:ln>
              <a:solidFill>
                <a:srgbClr val="5B9BD5">
                  <a:lumMod val="50000"/>
                </a:srgbClr>
              </a:solidFill>
              <a:effectLst/>
              <a:uLnTx/>
              <a:uFillTx/>
              <a:latin typeface="Arial"/>
              <a:ea typeface="+mn-ea"/>
              <a:cs typeface="Arial"/>
              <a:sym typeface="Arial"/>
            </a:endParaRPr>
          </a:p>
        </p:txBody>
      </p:sp>
    </p:spTree>
    <p:extLst>
      <p:ext uri="{BB962C8B-B14F-4D97-AF65-F5344CB8AC3E}">
        <p14:creationId xmlns:p14="http://schemas.microsoft.com/office/powerpoint/2010/main" val="111427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chemeClr val="accent1">
                    <a:lumMod val="50000"/>
                  </a:schemeClr>
                </a:solidFill>
              </a:rPr>
              <a:t>va</a:t>
            </a:r>
            <a:br>
              <a:rPr lang="en-GB" sz="8640" b="1" dirty="0">
                <a:solidFill>
                  <a:schemeClr val="accent1">
                    <a:lumMod val="50000"/>
                  </a:schemeClr>
                </a:solidFill>
              </a:rPr>
            </a:br>
            <a:endParaRPr sz="3959" dirty="0">
              <a:solidFill>
                <a:schemeClr val="accent1">
                  <a:lumMod val="50000"/>
                </a:schemeClr>
              </a:solidFill>
            </a:endParaRPr>
          </a:p>
        </p:txBody>
      </p:sp>
      <p:sp>
        <p:nvSpPr>
          <p:cNvPr id="87" name="Google Shape;87;p16"/>
          <p:cNvSpPr txBox="1"/>
          <p:nvPr/>
        </p:nvSpPr>
        <p:spPr>
          <a:xfrm>
            <a:off x="0" y="2176662"/>
            <a:ext cx="12192000"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[s/he goes]</a:t>
            </a:r>
            <a:endParaRPr kumimoji="0" sz="1400" b="0" i="0" u="none" strike="noStrike" kern="0" cap="none" spc="0" normalizeH="0" baseline="0" noProof="0" dirty="0">
              <a:ln>
                <a:noFill/>
              </a:ln>
              <a:solidFill>
                <a:srgbClr val="5B9BD5">
                  <a:lumMod val="50000"/>
                </a:srgbClr>
              </a:solidFill>
              <a:effectLst/>
              <a:uLnTx/>
              <a:uFillTx/>
              <a:latin typeface="Arial"/>
              <a:ea typeface="+mn-ea"/>
              <a:cs typeface="Arial"/>
              <a:sym typeface="Arial"/>
            </a:endParaRPr>
          </a:p>
        </p:txBody>
      </p:sp>
      <p:sp>
        <p:nvSpPr>
          <p:cNvPr id="88" name="Google Shape;88;p16"/>
          <p:cNvSpPr txBox="1"/>
          <p:nvPr/>
        </p:nvSpPr>
        <p:spPr>
          <a:xfrm>
            <a:off x="0" y="4037385"/>
            <a:ext cx="12192000" cy="10156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1" i="0" u="none" strike="noStrike" kern="0" cap="none" spc="0" normalizeH="0" baseline="0" noProof="0" dirty="0">
                <a:ln>
                  <a:noFill/>
                </a:ln>
                <a:solidFill>
                  <a:srgbClr val="E25B00"/>
                </a:solidFill>
                <a:effectLst/>
                <a:uLnTx/>
                <a:uFillTx/>
                <a:latin typeface="Century Gothic"/>
                <a:ea typeface="Century Gothic"/>
                <a:cs typeface="Century Gothic"/>
                <a:sym typeface="Century Gothic"/>
              </a:rPr>
              <a:t>Va</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a Italia. </a:t>
            </a:r>
            <a:endParaRPr kumimoji="0" sz="60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endParaRPr>
          </a:p>
        </p:txBody>
      </p:sp>
      <p:sp>
        <p:nvSpPr>
          <p:cNvPr id="89" name="Google Shape;89;p16"/>
          <p:cNvSpPr txBox="1"/>
          <p:nvPr/>
        </p:nvSpPr>
        <p:spPr>
          <a:xfrm>
            <a:off x="3066699" y="5053048"/>
            <a:ext cx="6310170"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25B00"/>
                </a:solidFill>
                <a:effectLst/>
                <a:uLnTx/>
                <a:uFillTx/>
                <a:latin typeface="Century Gothic"/>
                <a:ea typeface="Century Gothic"/>
                <a:cs typeface="Century Gothic"/>
                <a:sym typeface="Century Gothic"/>
              </a:rPr>
              <a:t>S/he goes</a:t>
            </a:r>
            <a:r>
              <a:rPr kumimoji="0" lang="en-GB" sz="3200" b="0" i="0" u="none" strike="noStrike" kern="0" cap="none" spc="0" normalizeH="0" baseline="0" noProof="0" dirty="0">
                <a:ln>
                  <a:noFill/>
                </a:ln>
                <a:solidFill>
                  <a:srgbClr val="E25B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to Italy.]</a:t>
            </a:r>
            <a:endParaRPr kumimoji="0" sz="1400" b="0" i="0" u="none" strike="noStrike" kern="0" cap="none" spc="0" normalizeH="0" baseline="0" noProof="0" dirty="0">
              <a:ln>
                <a:noFill/>
              </a:ln>
              <a:solidFill>
                <a:srgbClr val="5B9BD5">
                  <a:lumMod val="50000"/>
                </a:srgbClr>
              </a:solidFill>
              <a:effectLst/>
              <a:uLnTx/>
              <a:uFillTx/>
              <a:latin typeface="Arial"/>
              <a:ea typeface="+mn-ea"/>
              <a:cs typeface="Arial"/>
              <a:sym typeface="Arial"/>
            </a:endParaRPr>
          </a:p>
        </p:txBody>
      </p:sp>
    </p:spTree>
    <p:extLst>
      <p:ext uri="{BB962C8B-B14F-4D97-AF65-F5344CB8AC3E}">
        <p14:creationId xmlns:p14="http://schemas.microsoft.com/office/powerpoint/2010/main" val="398796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descr="question mark action button">
            <a:hlinkClick r:id="" action="ppaction://noaction">
              <a:snd r:embed="rId3" name="voy.wav"/>
            </a:hlinkClick>
          </p:cNvPr>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6" name="Google Shape;96;p17"/>
          <p:cNvSpPr txBox="1">
            <a:spLocks noGrp="1"/>
          </p:cNvSpPr>
          <p:nvPr>
            <p:ph type="title"/>
          </p:nvPr>
        </p:nvSpPr>
        <p:spPr>
          <a:xfrm>
            <a:off x="838200" y="8269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chemeClr val="accent1">
                    <a:lumMod val="50000"/>
                  </a:schemeClr>
                </a:solidFill>
              </a:rPr>
              <a:t>voy</a:t>
            </a:r>
            <a:endParaRPr sz="11500" dirty="0">
              <a:solidFill>
                <a:schemeClr val="accent1">
                  <a:lumMod val="50000"/>
                </a:schemeClr>
              </a:solidFill>
            </a:endParaRPr>
          </a:p>
        </p:txBody>
      </p:sp>
      <p:sp>
        <p:nvSpPr>
          <p:cNvPr id="97" name="Google Shape;97;p17"/>
          <p:cNvSpPr txBox="1"/>
          <p:nvPr/>
        </p:nvSpPr>
        <p:spPr>
          <a:xfrm>
            <a:off x="3198360" y="2162184"/>
            <a:ext cx="579527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[I go]</a:t>
            </a:r>
            <a:endParaRPr kumimoji="0" sz="1400" b="0" i="0" u="none" strike="noStrike" kern="0" cap="none" spc="0" normalizeH="0" baseline="0" noProof="0" dirty="0">
              <a:ln>
                <a:noFill/>
              </a:ln>
              <a:solidFill>
                <a:srgbClr val="5B9BD5">
                  <a:lumMod val="50000"/>
                </a:srgbClr>
              </a:solidFill>
              <a:effectLst/>
              <a:uLnTx/>
              <a:uFillTx/>
              <a:latin typeface="Arial"/>
              <a:ea typeface="+mn-ea"/>
              <a:cs typeface="Arial"/>
              <a:sym typeface="Arial"/>
            </a:endParaRPr>
          </a:p>
        </p:txBody>
      </p:sp>
      <p:sp>
        <p:nvSpPr>
          <p:cNvPr id="98" name="Google Shape;98;p17" descr="question mark action button">
            <a:hlinkClick r:id="" action="ppaction://noaction">
              <a:snd r:embed="rId4" name="voy a la playa.wav"/>
            </a:hlinkClick>
          </p:cNvPr>
          <p:cNvSpPr/>
          <p:nvPr/>
        </p:nvSpPr>
        <p:spPr>
          <a:xfrm>
            <a:off x="2495652" y="510331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9" name="Google Shape;99;p17"/>
          <p:cNvSpPr txBox="1"/>
          <p:nvPr/>
        </p:nvSpPr>
        <p:spPr>
          <a:xfrm>
            <a:off x="1342698" y="4003812"/>
            <a:ext cx="10515600" cy="10156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1" i="0" u="none" strike="noStrike" kern="0" cap="none" spc="0" normalizeH="0" baseline="0" noProof="0" dirty="0" err="1">
                <a:ln>
                  <a:noFill/>
                </a:ln>
                <a:solidFill>
                  <a:srgbClr val="E25B00"/>
                </a:solidFill>
                <a:effectLst/>
                <a:uLnTx/>
                <a:uFillTx/>
                <a:latin typeface="Century Gothic"/>
                <a:ea typeface="Century Gothic"/>
                <a:cs typeface="Century Gothic"/>
                <a:sym typeface="Century Gothic"/>
              </a:rPr>
              <a:t>Voy</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a la playa. </a:t>
            </a:r>
            <a:endParaRPr kumimoji="0" sz="60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endParaRPr>
          </a:p>
        </p:txBody>
      </p:sp>
      <p:sp>
        <p:nvSpPr>
          <p:cNvPr id="101" name="Google Shape;101;p17"/>
          <p:cNvSpPr txBox="1"/>
          <p:nvPr/>
        </p:nvSpPr>
        <p:spPr>
          <a:xfrm>
            <a:off x="3163803" y="5019475"/>
            <a:ext cx="6502645"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25B00"/>
                </a:solidFill>
                <a:effectLst/>
                <a:uLnTx/>
                <a:uFillTx/>
                <a:latin typeface="Century Gothic"/>
                <a:ea typeface="Century Gothic"/>
                <a:cs typeface="Century Gothic"/>
                <a:sym typeface="Century Gothic"/>
              </a:rPr>
              <a:t>I go </a:t>
            </a: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to the beach.]</a:t>
            </a:r>
            <a:endParaRPr kumimoji="0" sz="1400" b="0" i="0" u="none" strike="noStrike" kern="0" cap="none" spc="0" normalizeH="0" baseline="0" noProof="0" dirty="0">
              <a:ln>
                <a:noFill/>
              </a:ln>
              <a:solidFill>
                <a:srgbClr val="5B9BD5">
                  <a:lumMod val="50000"/>
                </a:srgbClr>
              </a:solidFill>
              <a:effectLst/>
              <a:uLnTx/>
              <a:uFillTx/>
              <a:latin typeface="Arial"/>
              <a:ea typeface="+mn-ea"/>
              <a:cs typeface="Arial"/>
              <a:sym typeface="Arial"/>
            </a:endParaRPr>
          </a:p>
        </p:txBody>
      </p:sp>
      <p:grpSp>
        <p:nvGrpSpPr>
          <p:cNvPr id="4" name="Group 3">
            <a:extLst>
              <a:ext uri="{C183D7F6-B498-43B3-948B-1728B52AA6E4}">
                <adec:decorative xmlns:adec="http://schemas.microsoft.com/office/drawing/2017/decorative" val="1"/>
              </a:ext>
            </a:extLst>
          </p:cNvPr>
          <p:cNvGrpSpPr/>
          <p:nvPr/>
        </p:nvGrpSpPr>
        <p:grpSpPr>
          <a:xfrm>
            <a:off x="3790671" y="4149366"/>
            <a:ext cx="1461600" cy="845272"/>
            <a:chOff x="3790671" y="4149366"/>
            <a:chExt cx="1461600" cy="845272"/>
          </a:xfrm>
        </p:grpSpPr>
        <p:sp>
          <p:nvSpPr>
            <p:cNvPr id="2" name="Rectangle 1"/>
            <p:cNvSpPr/>
            <p:nvPr/>
          </p:nvSpPr>
          <p:spPr>
            <a:xfrm>
              <a:off x="3790671" y="4149366"/>
              <a:ext cx="1461600" cy="845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 name="Rectangle 2"/>
            <p:cNvSpPr/>
            <p:nvPr/>
          </p:nvSpPr>
          <p:spPr>
            <a:xfrm>
              <a:off x="3790671" y="4868100"/>
              <a:ext cx="1461600" cy="5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Tree>
    <p:extLst>
      <p:ext uri="{BB962C8B-B14F-4D97-AF65-F5344CB8AC3E}">
        <p14:creationId xmlns:p14="http://schemas.microsoft.com/office/powerpoint/2010/main" val="408923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300"/>
                                  </p:stCondLst>
                                  <p:childTnLst>
                                    <p:set>
                                      <p:cBhvr>
                                        <p:cTn id="24" dur="1" fill="hold">
                                          <p:stCondLst>
                                            <p:cond delay="0"/>
                                          </p:stCondLst>
                                        </p:cTn>
                                        <p:tgtEl>
                                          <p:spTgt spid="99"/>
                                        </p:tgtEl>
                                        <p:attrNameLst>
                                          <p:attrName>style.visibility</p:attrName>
                                        </p:attrNameLst>
                                      </p:cBhvr>
                                      <p:to>
                                        <p:strVal val="visible"/>
                                      </p:to>
                                    </p:set>
                                    <p:animEffect transition="in" filter="fade">
                                      <p:cBhvr>
                                        <p:cTn id="25" dur="500"/>
                                        <p:tgtEl>
                                          <p:spTgt spid="9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fade">
                                      <p:cBhvr>
                                        <p:cTn id="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descr="question mark action button">
            <a:hlinkClick r:id="" action="ppaction://noaction">
              <a:snd r:embed="rId3" name="va.wav"/>
            </a:hlinkClick>
          </p:cNvPr>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8" name="Google Shape;108;p18"/>
          <p:cNvSpPr txBox="1">
            <a:spLocks noGrp="1"/>
          </p:cNvSpPr>
          <p:nvPr>
            <p:ph type="title"/>
          </p:nvPr>
        </p:nvSpPr>
        <p:spPr>
          <a:xfrm>
            <a:off x="880310" y="82839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chemeClr val="accent1">
                    <a:lumMod val="50000"/>
                  </a:schemeClr>
                </a:solidFill>
              </a:rPr>
              <a:t>va</a:t>
            </a:r>
            <a:endParaRPr sz="11500" dirty="0">
              <a:solidFill>
                <a:schemeClr val="accent1">
                  <a:lumMod val="50000"/>
                </a:schemeClr>
              </a:solidFill>
            </a:endParaRPr>
          </a:p>
        </p:txBody>
      </p:sp>
      <p:sp>
        <p:nvSpPr>
          <p:cNvPr id="109" name="Google Shape;109;p18"/>
          <p:cNvSpPr txBox="1"/>
          <p:nvPr/>
        </p:nvSpPr>
        <p:spPr>
          <a:xfrm>
            <a:off x="3257723" y="2172342"/>
            <a:ext cx="5760773"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a:t>
            </a:r>
            <a:r>
              <a:rPr kumimoji="0" lang="en-GB" sz="3200" b="0" i="0" u="none" strike="noStrike" kern="0" cap="none" spc="0" normalizeH="0" baseline="0" noProof="0">
                <a:ln>
                  <a:noFill/>
                </a:ln>
                <a:solidFill>
                  <a:srgbClr val="5B9BD5">
                    <a:lumMod val="50000"/>
                  </a:srgbClr>
                </a:solidFill>
                <a:effectLst/>
                <a:uLnTx/>
                <a:uFillTx/>
                <a:latin typeface="Century Gothic"/>
                <a:ea typeface="Century Gothic"/>
                <a:cs typeface="Century Gothic"/>
                <a:sym typeface="Century Gothic"/>
              </a:rPr>
              <a:t>s/he goes, it goes]</a:t>
            </a:r>
            <a:endParaRPr kumimoji="0" sz="1400" b="0" i="0" u="none" strike="noStrike" kern="0" cap="none" spc="0" normalizeH="0" baseline="0" noProof="0" dirty="0">
              <a:ln>
                <a:noFill/>
              </a:ln>
              <a:solidFill>
                <a:srgbClr val="5B9BD5">
                  <a:lumMod val="50000"/>
                </a:srgbClr>
              </a:solidFill>
              <a:effectLst/>
              <a:uLnTx/>
              <a:uFillTx/>
              <a:latin typeface="Arial"/>
              <a:ea typeface="+mn-ea"/>
              <a:cs typeface="Arial"/>
              <a:sym typeface="Arial"/>
            </a:endParaRPr>
          </a:p>
        </p:txBody>
      </p:sp>
      <p:sp>
        <p:nvSpPr>
          <p:cNvPr id="110" name="Google Shape;110;p18" descr="question mark action button">
            <a:hlinkClick r:id="" action="ppaction://noaction">
              <a:snd r:embed="rId4" name="va a Italia.wav"/>
            </a:hlinkClick>
          </p:cNvPr>
          <p:cNvSpPr/>
          <p:nvPr/>
        </p:nvSpPr>
        <p:spPr>
          <a:xfrm>
            <a:off x="2495652" y="50530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1" name="Google Shape;111;p18"/>
          <p:cNvSpPr txBox="1"/>
          <p:nvPr/>
        </p:nvSpPr>
        <p:spPr>
          <a:xfrm>
            <a:off x="529389" y="4037383"/>
            <a:ext cx="11662612" cy="9233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5400"/>
              <a:buFont typeface="Arial"/>
              <a:buNone/>
              <a:tabLst/>
              <a:defRPr/>
            </a:pPr>
            <a:r>
              <a:rPr kumimoji="0" lang="en-GB" sz="5400" b="1" i="0" u="none" strike="noStrike" kern="0" cap="none" spc="0" normalizeH="0" baseline="0" noProof="0" dirty="0" err="1">
                <a:ln>
                  <a:noFill/>
                </a:ln>
                <a:solidFill>
                  <a:srgbClr val="E25B00"/>
                </a:solidFill>
                <a:effectLst/>
                <a:uLnTx/>
                <a:uFillTx/>
                <a:latin typeface="Century Gothic"/>
                <a:ea typeface="Century Gothic"/>
                <a:cs typeface="Century Gothic"/>
                <a:sym typeface="Century Gothic"/>
              </a:rPr>
              <a:t>Va</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a Italia.</a:t>
            </a:r>
            <a:endParaRPr kumimoji="0" sz="1400" b="0" i="0" u="none" strike="noStrike" kern="0" cap="none" spc="0" normalizeH="0" baseline="0" noProof="0" dirty="0">
              <a:ln>
                <a:noFill/>
              </a:ln>
              <a:solidFill>
                <a:srgbClr val="5B9BD5">
                  <a:lumMod val="50000"/>
                </a:srgbClr>
              </a:solidFill>
              <a:effectLst/>
              <a:uLnTx/>
              <a:uFillTx/>
              <a:latin typeface="Arial"/>
              <a:ea typeface="+mn-ea"/>
              <a:cs typeface="Arial"/>
              <a:sym typeface="Arial"/>
            </a:endParaRPr>
          </a:p>
        </p:txBody>
      </p:sp>
      <p:sp>
        <p:nvSpPr>
          <p:cNvPr id="113" name="Google Shape;113;p18"/>
          <p:cNvSpPr txBox="1"/>
          <p:nvPr/>
        </p:nvSpPr>
        <p:spPr>
          <a:xfrm>
            <a:off x="3295747" y="5033760"/>
            <a:ext cx="6129895"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25B00"/>
                </a:solidFill>
                <a:effectLst/>
                <a:uLnTx/>
                <a:uFillTx/>
                <a:latin typeface="Century Gothic"/>
                <a:ea typeface="Century Gothic"/>
                <a:cs typeface="Century Gothic"/>
                <a:sym typeface="Century Gothic"/>
              </a:rPr>
              <a:t>S/he goes </a:t>
            </a: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to Italy.]</a:t>
            </a:r>
            <a:endParaRPr kumimoji="0" sz="1400" b="0" i="0" u="none" strike="noStrike" kern="0" cap="none" spc="0" normalizeH="0" baseline="0" noProof="0" dirty="0">
              <a:ln>
                <a:noFill/>
              </a:ln>
              <a:solidFill>
                <a:srgbClr val="5B9BD5">
                  <a:lumMod val="50000"/>
                </a:srgbClr>
              </a:solidFill>
              <a:effectLst/>
              <a:uLnTx/>
              <a:uFillTx/>
              <a:latin typeface="Arial"/>
              <a:ea typeface="+mn-ea"/>
              <a:cs typeface="Arial"/>
              <a:sym typeface="Arial"/>
            </a:endParaRPr>
          </a:p>
        </p:txBody>
      </p:sp>
      <p:grpSp>
        <p:nvGrpSpPr>
          <p:cNvPr id="9" name="Group 8">
            <a:extLst>
              <a:ext uri="{C183D7F6-B498-43B3-948B-1728B52AA6E4}">
                <adec:decorative xmlns:adec="http://schemas.microsoft.com/office/drawing/2017/decorative" val="1"/>
              </a:ext>
            </a:extLst>
          </p:cNvPr>
          <p:cNvGrpSpPr/>
          <p:nvPr/>
        </p:nvGrpSpPr>
        <p:grpSpPr>
          <a:xfrm>
            <a:off x="4574959" y="4094417"/>
            <a:ext cx="932814" cy="845272"/>
            <a:chOff x="3790671" y="4149366"/>
            <a:chExt cx="1461600" cy="845272"/>
          </a:xfrm>
        </p:grpSpPr>
        <p:sp>
          <p:nvSpPr>
            <p:cNvPr id="10" name="Rectangle 9"/>
            <p:cNvSpPr/>
            <p:nvPr/>
          </p:nvSpPr>
          <p:spPr>
            <a:xfrm>
              <a:off x="3790671" y="4149366"/>
              <a:ext cx="1461600" cy="845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Rectangle 10"/>
            <p:cNvSpPr/>
            <p:nvPr/>
          </p:nvSpPr>
          <p:spPr>
            <a:xfrm>
              <a:off x="3790671" y="4868100"/>
              <a:ext cx="1461600" cy="5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Tree>
    <p:extLst>
      <p:ext uri="{BB962C8B-B14F-4D97-AF65-F5344CB8AC3E}">
        <p14:creationId xmlns:p14="http://schemas.microsoft.com/office/powerpoint/2010/main" val="273360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30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fade">
                                      <p:cBhvr>
                                        <p:cTn id="35" dur="500"/>
                                        <p:tgtEl>
                                          <p:spTgt spid="1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fade">
                                      <p:cBhvr>
                                        <p:cTn id="4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5"/>
          <p:cNvSpPr txBox="1">
            <a:spLocks noGrp="1"/>
          </p:cNvSpPr>
          <p:nvPr>
            <p:ph type="title"/>
          </p:nvPr>
        </p:nvSpPr>
        <p:spPr>
          <a:xfrm>
            <a:off x="659333" y="115410"/>
            <a:ext cx="801414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rPr>
              <a:t>Differentiation by: task type</a:t>
            </a:r>
            <a:endParaRPr sz="3600" b="1">
              <a:solidFill>
                <a:srgbClr val="FF0000"/>
              </a:solidFill>
            </a:endParaRPr>
          </a:p>
        </p:txBody>
      </p:sp>
      <p:sp>
        <p:nvSpPr>
          <p:cNvPr id="369" name="Google Shape;369;p15"/>
          <p:cNvSpPr txBox="1"/>
          <p:nvPr/>
        </p:nvSpPr>
        <p:spPr>
          <a:xfrm>
            <a:off x="565372" y="1588799"/>
            <a:ext cx="10788428" cy="4351338"/>
          </a:xfrm>
          <a:prstGeom prst="rect">
            <a:avLst/>
          </a:prstGeom>
          <a:noFill/>
          <a:ln>
            <a:noFill/>
          </a:ln>
        </p:spPr>
        <p:txBody>
          <a:bodyPr spcFirstLastPara="1" wrap="square" lIns="91425" tIns="45700" rIns="91425" bIns="45700" anchor="t" anchorCtr="0">
            <a:normAutofit/>
          </a:bodyPr>
          <a:lstStyle/>
          <a:p>
            <a:pPr marL="228600" marR="0" lvl="0" indent="-228600" algn="l" defTabSz="914400" rtl="0" eaLnBrk="1" fontAlgn="auto" latinLnBrk="0" hangingPunct="1">
              <a:lnSpc>
                <a:spcPct val="150000"/>
              </a:lnSpc>
              <a:spcBef>
                <a:spcPts val="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Example </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Y7 T3.2 W4 (lesson 1)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50000"/>
              </a:lnSpc>
              <a:spcBef>
                <a:spcPts val="100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Receptive mode/ written and oral modalities: </a:t>
            </a:r>
            <a:b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b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reading and listening </a:t>
            </a:r>
            <a:endParaRPr kumimoji="0" lang="en-GB" sz="2800" b="1"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50000"/>
              </a:lnSpc>
              <a:spcBef>
                <a:spcPts val="100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Grammatical focus: </a:t>
            </a:r>
            <a:b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b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1</a:t>
            </a:r>
            <a:r>
              <a:rPr kumimoji="0" lang="en-GB" sz="2800" b="1" i="0" u="none" strike="noStrike" kern="0" cap="none" spc="0" normalizeH="0" baseline="30000" noProof="0" dirty="0">
                <a:ln>
                  <a:noFill/>
                </a:ln>
                <a:solidFill>
                  <a:srgbClr val="2F5496"/>
                </a:solidFill>
                <a:effectLst/>
                <a:uLnTx/>
                <a:uFillTx/>
                <a:latin typeface="Century Gothic"/>
                <a:ea typeface="Century Gothic"/>
                <a:cs typeface="Century Gothic"/>
                <a:sym typeface="Century Gothic"/>
              </a:rPr>
              <a:t>st</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and 3</a:t>
            </a:r>
            <a:r>
              <a:rPr kumimoji="0" lang="en-GB" sz="2800" b="1" i="0" u="none" strike="noStrike" kern="0" cap="none" spc="0" normalizeH="0" baseline="30000" noProof="0" dirty="0">
                <a:ln>
                  <a:noFill/>
                </a:ln>
                <a:solidFill>
                  <a:srgbClr val="2F5496"/>
                </a:solidFill>
                <a:effectLst/>
                <a:uLnTx/>
                <a:uFillTx/>
                <a:latin typeface="Century Gothic"/>
                <a:ea typeface="Century Gothic"/>
                <a:cs typeface="Century Gothic"/>
                <a:sym typeface="Century Gothic"/>
              </a:rPr>
              <a:t>rd</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person singular of ‘</a:t>
            </a:r>
            <a:r>
              <a:rPr kumimoji="0" lang="en-GB" sz="2800" b="1" i="0" u="none" strike="noStrike" kern="0" cap="none" spc="0" normalizeH="0" baseline="0" noProof="0" dirty="0" err="1">
                <a:ln>
                  <a:noFill/>
                </a:ln>
                <a:solidFill>
                  <a:srgbClr val="2F5496"/>
                </a:solidFill>
                <a:effectLst/>
                <a:uLnTx/>
                <a:uFillTx/>
                <a:latin typeface="Century Gothic"/>
                <a:ea typeface="Century Gothic"/>
                <a:cs typeface="Century Gothic"/>
                <a:sym typeface="Century Gothic"/>
              </a:rPr>
              <a:t>ir</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4257844"/>
      </p:ext>
    </p:extLst>
  </p:cSld>
  <p:clrMapOvr>
    <a:masterClrMapping/>
  </p:clrMapOvr>
  <mc:AlternateContent xmlns:mc="http://schemas.openxmlformats.org/markup-compatibility/2006" xmlns:p14="http://schemas.microsoft.com/office/powerpoint/2010/main">
    <mc:Choice Requires="p14">
      <p:transition spd="slow" p14:dur="2000" advTm="21039"/>
    </mc:Choice>
    <mc:Fallback xmlns="">
      <p:transition spd="slow" advTm="2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9268BA27-9508-448E-9915-ACE234D74542}"/>
              </a:ext>
              <a:ext uri="{C183D7F6-B498-43B3-948B-1728B52AA6E4}">
                <adec:decorative xmlns:adec="http://schemas.microsoft.com/office/drawing/2017/decorative" val="1"/>
              </a:ext>
            </a:extLst>
          </p:cNvPr>
          <p:cNvSpPr/>
          <p:nvPr/>
        </p:nvSpPr>
        <p:spPr>
          <a:xfrm>
            <a:off x="10120612" y="50471"/>
            <a:ext cx="1993010" cy="390810"/>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123152" y="-155289"/>
            <a:ext cx="2761806" cy="769039"/>
          </a:xfrm>
        </p:spPr>
        <p:txBody>
          <a:bodyPr>
            <a:normAutofit/>
          </a:bodyPr>
          <a:lstStyle/>
          <a:p>
            <a:r>
              <a:rPr lang="en-GB" sz="2000" b="1" dirty="0">
                <a:solidFill>
                  <a:prstClr val="white"/>
                </a:solidFill>
              </a:rPr>
              <a:t>leer / escuchar</a:t>
            </a:r>
            <a:endParaRPr lang="en-US" sz="2000" dirty="0"/>
          </a:p>
        </p:txBody>
      </p:sp>
      <p:sp>
        <p:nvSpPr>
          <p:cNvPr id="5" name="TextBox 4"/>
          <p:cNvSpPr txBox="1"/>
          <p:nvPr/>
        </p:nvSpPr>
        <p:spPr>
          <a:xfrm>
            <a:off x="65832" y="0"/>
            <a:ext cx="105093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Virginia habla de su amigo Borja en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Whatsapp</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Lee las frases y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opción</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correcta. Después, escucha los mensajes de audio.</a:t>
            </a:r>
          </a:p>
        </p:txBody>
      </p:sp>
      <p:sp>
        <p:nvSpPr>
          <p:cNvPr id="27" name="TextBox 26"/>
          <p:cNvSpPr txBox="1"/>
          <p:nvPr/>
        </p:nvSpPr>
        <p:spPr>
          <a:xfrm>
            <a:off x="65833" y="666383"/>
            <a:ext cx="59018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acción</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¿cuándo es? Escribe en inglés.</a:t>
            </a:r>
            <a:endParaRPr kumimoji="0" lang="en-GB" sz="2100" b="1" i="0" u="none" strike="noStrike" kern="1200" cap="none" spc="0" normalizeH="0" baseline="0" noProof="0" dirty="0">
              <a:ln>
                <a:noFill/>
              </a:ln>
              <a:solidFill>
                <a:srgbClr val="002060"/>
              </a:solidFill>
              <a:effectLst/>
              <a:uLnTx/>
              <a:uFillTx/>
              <a:latin typeface="Tw Cen MT" panose="020B0602020104020603"/>
              <a:ea typeface="+mn-ea"/>
              <a:cs typeface="+mn-cs"/>
            </a:endParaRPr>
          </a:p>
        </p:txBody>
      </p:sp>
      <p:sp>
        <p:nvSpPr>
          <p:cNvPr id="29" name="CuadroTexto 28">
            <a:extLst>
              <a:ext uri="{FF2B5EF4-FFF2-40B4-BE49-F238E27FC236}">
                <a16:creationId xmlns:a16="http://schemas.microsoft.com/office/drawing/2014/main" id="{FF464D61-D508-A34F-9670-A25050601A37}"/>
              </a:ext>
            </a:extLst>
          </p:cNvPr>
          <p:cNvSpPr txBox="1"/>
          <p:nvPr/>
        </p:nvSpPr>
        <p:spPr>
          <a:xfrm>
            <a:off x="6183248" y="784822"/>
            <a:ext cx="1348446"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a:t>
            </a:r>
          </a:p>
        </p:txBody>
      </p:sp>
      <p:sp>
        <p:nvSpPr>
          <p:cNvPr id="28" name="TextBox 27"/>
          <p:cNvSpPr txBox="1"/>
          <p:nvPr/>
        </p:nvSpPr>
        <p:spPr>
          <a:xfrm>
            <a:off x="10438580" y="1277242"/>
            <a:ext cx="15908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¿Cuándo?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inglés)</a:t>
            </a:r>
          </a:p>
        </p:txBody>
      </p:sp>
      <p:graphicFrame>
        <p:nvGraphicFramePr>
          <p:cNvPr id="4" name="Table 3"/>
          <p:cNvGraphicFramePr>
            <a:graphicFrameLocks noGrp="1"/>
          </p:cNvGraphicFramePr>
          <p:nvPr/>
        </p:nvGraphicFramePr>
        <p:xfrm>
          <a:off x="65832" y="1253857"/>
          <a:ext cx="12126169" cy="4956806"/>
        </p:xfrm>
        <a:graphic>
          <a:graphicData uri="http://schemas.openxmlformats.org/drawingml/2006/table">
            <a:tbl>
              <a:tblPr firstRow="1" bandRow="1">
                <a:tableStyleId>{5DA37D80-6434-44D0-A028-1B22A696006F}</a:tableStyleId>
              </a:tblPr>
              <a:tblGrid>
                <a:gridCol w="422906">
                  <a:extLst>
                    <a:ext uri="{9D8B030D-6E8A-4147-A177-3AD203B41FA5}">
                      <a16:colId xmlns:a16="http://schemas.microsoft.com/office/drawing/2014/main" val="3587697735"/>
                    </a:ext>
                  </a:extLst>
                </a:gridCol>
                <a:gridCol w="5258919">
                  <a:extLst>
                    <a:ext uri="{9D8B030D-6E8A-4147-A177-3AD203B41FA5}">
                      <a16:colId xmlns:a16="http://schemas.microsoft.com/office/drawing/2014/main" val="4273422518"/>
                    </a:ext>
                  </a:extLst>
                </a:gridCol>
                <a:gridCol w="1219200">
                  <a:extLst>
                    <a:ext uri="{9D8B030D-6E8A-4147-A177-3AD203B41FA5}">
                      <a16:colId xmlns:a16="http://schemas.microsoft.com/office/drawing/2014/main" val="614471121"/>
                    </a:ext>
                  </a:extLst>
                </a:gridCol>
                <a:gridCol w="1030514">
                  <a:extLst>
                    <a:ext uri="{9D8B030D-6E8A-4147-A177-3AD203B41FA5}">
                      <a16:colId xmlns:a16="http://schemas.microsoft.com/office/drawing/2014/main" val="760513471"/>
                    </a:ext>
                  </a:extLst>
                </a:gridCol>
                <a:gridCol w="2194523">
                  <a:extLst>
                    <a:ext uri="{9D8B030D-6E8A-4147-A177-3AD203B41FA5}">
                      <a16:colId xmlns:a16="http://schemas.microsoft.com/office/drawing/2014/main" val="3831153074"/>
                    </a:ext>
                  </a:extLst>
                </a:gridCol>
                <a:gridCol w="2000107">
                  <a:extLst>
                    <a:ext uri="{9D8B030D-6E8A-4147-A177-3AD203B41FA5}">
                      <a16:colId xmlns:a16="http://schemas.microsoft.com/office/drawing/2014/main" val="739827610"/>
                    </a:ext>
                  </a:extLst>
                </a:gridCol>
              </a:tblGrid>
              <a:tr h="679845">
                <a:tc>
                  <a:txBody>
                    <a:bodyPr/>
                    <a:lstStyle/>
                    <a:p>
                      <a:pPr algn="ctr"/>
                      <a:endParaRPr lang="en-GB" dirty="0">
                        <a:solidFill>
                          <a:srgbClr val="002060"/>
                        </a:solidFill>
                        <a:latin typeface="Century Gothic" panose="020B0502020202020204" pitchFamily="34" charset="0"/>
                      </a:endParaRPr>
                    </a:p>
                  </a:txBody>
                  <a:tcPr/>
                </a:tc>
                <a:tc>
                  <a:txBody>
                    <a:bodyPr/>
                    <a:lstStyle/>
                    <a:p>
                      <a:pPr algn="l"/>
                      <a:endParaRPr lang="en-GB" sz="2400" b="1" dirty="0">
                        <a:solidFill>
                          <a:srgbClr val="002060"/>
                        </a:solidFill>
                        <a:latin typeface="Century Gothic" panose="020B0502020202020204" pitchFamily="34" charset="0"/>
                      </a:endParaRPr>
                    </a:p>
                  </a:txBody>
                  <a:tcPr/>
                </a:tc>
                <a:tc>
                  <a:txBody>
                    <a:bodyPr/>
                    <a:lstStyle/>
                    <a:p>
                      <a:pPr algn="ctr"/>
                      <a:r>
                        <a:rPr lang="en-GB" sz="2100" b="1" baseline="0" dirty="0">
                          <a:solidFill>
                            <a:srgbClr val="002060"/>
                          </a:solidFill>
                          <a:latin typeface="Century Gothic" panose="020B0502020202020204" pitchFamily="34" charset="0"/>
                        </a:rPr>
                        <a:t>Virginia</a:t>
                      </a:r>
                    </a:p>
                    <a:p>
                      <a:pPr algn="ctr"/>
                      <a:r>
                        <a:rPr lang="en-GB" sz="2100" b="1" baseline="0" dirty="0">
                          <a:solidFill>
                            <a:srgbClr val="002060"/>
                          </a:solidFill>
                          <a:latin typeface="Century Gothic" panose="020B0502020202020204" pitchFamily="34" charset="0"/>
                        </a:rPr>
                        <a:t>‘I’</a:t>
                      </a:r>
                    </a:p>
                  </a:txBody>
                  <a:tcPr/>
                </a:tc>
                <a:tc>
                  <a:txBody>
                    <a:bodyPr/>
                    <a:lstStyle/>
                    <a:p>
                      <a:pPr algn="ctr"/>
                      <a:r>
                        <a:rPr lang="en-GB" sz="2100" b="1" baseline="0" dirty="0">
                          <a:solidFill>
                            <a:srgbClr val="002060"/>
                          </a:solidFill>
                          <a:latin typeface="Century Gothic" panose="020B0502020202020204" pitchFamily="34" charset="0"/>
                        </a:rPr>
                        <a:t>Borja</a:t>
                      </a:r>
                    </a:p>
                    <a:p>
                      <a:pPr algn="ctr"/>
                      <a:r>
                        <a:rPr lang="en-GB" sz="2100" b="1" baseline="0" dirty="0">
                          <a:solidFill>
                            <a:srgbClr val="002060"/>
                          </a:solidFill>
                          <a:latin typeface="Century Gothic" panose="020B0502020202020204" pitchFamily="34" charset="0"/>
                        </a:rPr>
                        <a:t>‘he’</a:t>
                      </a:r>
                    </a:p>
                  </a:txBody>
                  <a:tcPr/>
                </a:tc>
                <a:tc>
                  <a:txBody>
                    <a:bodyPr/>
                    <a:lstStyle/>
                    <a:p>
                      <a:pPr algn="ctr"/>
                      <a:r>
                        <a:rPr lang="en-GB" sz="2100" b="1" baseline="0" dirty="0">
                          <a:solidFill>
                            <a:srgbClr val="002060"/>
                          </a:solidFill>
                          <a:latin typeface="Century Gothic" panose="020B0502020202020204" pitchFamily="34" charset="0"/>
                        </a:rPr>
                        <a:t>¿Dónde?</a:t>
                      </a:r>
                      <a:endParaRPr lang="en-GB" sz="2100" b="1" dirty="0">
                        <a:solidFill>
                          <a:srgbClr val="002060"/>
                        </a:solidFill>
                        <a:latin typeface="Century Gothic" panose="020B0502020202020204" pitchFamily="34" charset="0"/>
                      </a:endParaRPr>
                    </a:p>
                  </a:txBody>
                  <a:tcPr anchor="ctr"/>
                </a:tc>
                <a:tc>
                  <a:txBody>
                    <a:bodyPr/>
                    <a:lstStyle/>
                    <a:p>
                      <a:endParaRPr lang="en-GB" sz="21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097209514"/>
                  </a:ext>
                </a:extLst>
              </a:tr>
              <a:tr h="651518">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Va a la _______ después de comer.</a:t>
                      </a:r>
                    </a:p>
                    <a:p>
                      <a:endParaRPr lang="en-GB" sz="20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442370797"/>
                  </a:ext>
                </a:extLst>
              </a:tr>
              <a:tr h="651518">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Cada enero va al _______ de Italia.</a:t>
                      </a:r>
                    </a:p>
                    <a:p>
                      <a:endParaRPr lang="en-GB" sz="20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1890588510"/>
                  </a:ext>
                </a:extLst>
              </a:tr>
              <a:tr h="720086">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En febrero voy al _______ de mi abuela.</a:t>
                      </a: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4098199311"/>
                  </a:ext>
                </a:extLst>
              </a:tr>
              <a:tr h="651518">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Va a la _______ todos los días.</a:t>
                      </a:r>
                    </a:p>
                    <a:p>
                      <a:endParaRPr lang="en-GB" sz="20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906487638"/>
                  </a:ext>
                </a:extLst>
              </a:tr>
              <a:tr h="651518">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Nunca voy al _______ sin mi perro.</a:t>
                      </a:r>
                    </a:p>
                    <a:p>
                      <a:endParaRPr lang="en-GB" sz="20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076436072"/>
                  </a:ext>
                </a:extLst>
              </a:tr>
              <a:tr h="651518">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Voy al _______ durante las vacaciones.</a:t>
                      </a:r>
                    </a:p>
                    <a:p>
                      <a:endParaRPr lang="en-GB" sz="20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38271135"/>
                  </a:ext>
                </a:extLst>
              </a:tr>
            </a:tbl>
          </a:graphicData>
        </a:graphic>
      </p:graphicFrame>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3678" y="2140860"/>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4" name="Action Button: Custom 4">
            <a:hlinkClick r:id="" action="ppaction://noaction" highlightClick="1">
              <a:snd r:embed="rId6" name="va a la playa después de comer.wav"/>
            </a:hlinkClick>
            <a:extLst>
              <a:ext uri="{FF2B5EF4-FFF2-40B4-BE49-F238E27FC236}">
                <a16:creationId xmlns:a16="http://schemas.microsoft.com/office/drawing/2014/main" id="{FC21FEC3-F278-2A43-B8D8-B53980CF039C}"/>
              </a:ext>
            </a:extLst>
          </p:cNvPr>
          <p:cNvSpPr/>
          <p:nvPr/>
        </p:nvSpPr>
        <p:spPr>
          <a:xfrm>
            <a:off x="72614" y="217385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0" name="CuadroTexto 29">
            <a:extLst>
              <a:ext uri="{FF2B5EF4-FFF2-40B4-BE49-F238E27FC236}">
                <a16:creationId xmlns:a16="http://schemas.microsoft.com/office/drawing/2014/main" id="{3E9500F0-C658-F446-905D-E6B5A2E0DCA4}"/>
              </a:ext>
            </a:extLst>
          </p:cNvPr>
          <p:cNvSpPr txBox="1"/>
          <p:nvPr/>
        </p:nvSpPr>
        <p:spPr>
          <a:xfrm>
            <a:off x="8016467" y="2006941"/>
            <a:ext cx="1468672" cy="707886"/>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playa</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centro</a:t>
            </a:r>
          </a:p>
        </p:txBody>
      </p:sp>
      <p:sp>
        <p:nvSpPr>
          <p:cNvPr id="41" name="CuadroTexto 40">
            <a:extLst>
              <a:ext uri="{FF2B5EF4-FFF2-40B4-BE49-F238E27FC236}">
                <a16:creationId xmlns:a16="http://schemas.microsoft.com/office/drawing/2014/main" id="{2D38C66B-D746-2A4A-87D7-E182755BEE7B}"/>
              </a:ext>
            </a:extLst>
          </p:cNvPr>
          <p:cNvSpPr txBox="1"/>
          <p:nvPr/>
        </p:nvSpPr>
        <p:spPr>
          <a:xfrm>
            <a:off x="10350061" y="2100947"/>
            <a:ext cx="16498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eating</a:t>
            </a:r>
          </a:p>
        </p:txBody>
      </p:sp>
      <p:sp>
        <p:nvSpPr>
          <p:cNvPr id="65" name="Action Button: Custom 4">
            <a:hlinkClick r:id="" action="ppaction://noaction" highlightClick="1">
              <a:snd r:embed="rId7" name="cada enero va al oeste de italia.wav"/>
            </a:hlinkClick>
            <a:extLst>
              <a:ext uri="{FF2B5EF4-FFF2-40B4-BE49-F238E27FC236}">
                <a16:creationId xmlns:a16="http://schemas.microsoft.com/office/drawing/2014/main" id="{FC21FEC3-F278-2A43-B8D8-B53980CF039C}"/>
              </a:ext>
            </a:extLst>
          </p:cNvPr>
          <p:cNvSpPr/>
          <p:nvPr/>
        </p:nvSpPr>
        <p:spPr>
          <a:xfrm>
            <a:off x="82568" y="290514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1" name="CuadroTexto 30">
            <a:extLst>
              <a:ext uri="{FF2B5EF4-FFF2-40B4-BE49-F238E27FC236}">
                <a16:creationId xmlns:a16="http://schemas.microsoft.com/office/drawing/2014/main" id="{65C345E6-D918-D34D-AB32-315B37311FCB}"/>
              </a:ext>
            </a:extLst>
          </p:cNvPr>
          <p:cNvSpPr txBox="1"/>
          <p:nvPr/>
        </p:nvSpPr>
        <p:spPr>
          <a:xfrm>
            <a:off x="7979334" y="2714827"/>
            <a:ext cx="2286000"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oeste</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montaña</a:t>
            </a:r>
          </a:p>
        </p:txBody>
      </p:sp>
      <p:sp>
        <p:nvSpPr>
          <p:cNvPr id="42" name="CuadroTexto 41">
            <a:extLst>
              <a:ext uri="{FF2B5EF4-FFF2-40B4-BE49-F238E27FC236}">
                <a16:creationId xmlns:a16="http://schemas.microsoft.com/office/drawing/2014/main" id="{FD155F3C-E6D2-DF44-B50D-9561D6EC7E05}"/>
              </a:ext>
            </a:extLst>
          </p:cNvPr>
          <p:cNvSpPr txBox="1"/>
          <p:nvPr/>
        </p:nvSpPr>
        <p:spPr>
          <a:xfrm>
            <a:off x="10201782" y="2832218"/>
            <a:ext cx="19463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January</a:t>
            </a:r>
          </a:p>
        </p:txBody>
      </p:sp>
      <p:sp>
        <p:nvSpPr>
          <p:cNvPr id="66" name="Action Button: Custom 4">
            <a:hlinkClick r:id="" action="ppaction://noaction" highlightClick="1">
              <a:snd r:embed="rId8" name="en febrero voy al barrio de mi abuela.wav"/>
            </a:hlinkClick>
            <a:extLst>
              <a:ext uri="{FF2B5EF4-FFF2-40B4-BE49-F238E27FC236}">
                <a16:creationId xmlns:a16="http://schemas.microsoft.com/office/drawing/2014/main" id="{FC21FEC3-F278-2A43-B8D8-B53980CF039C}"/>
              </a:ext>
            </a:extLst>
          </p:cNvPr>
          <p:cNvSpPr/>
          <p:nvPr/>
        </p:nvSpPr>
        <p:spPr>
          <a:xfrm>
            <a:off x="72614" y="359256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2" name="CuadroTexto 31">
            <a:extLst>
              <a:ext uri="{FF2B5EF4-FFF2-40B4-BE49-F238E27FC236}">
                <a16:creationId xmlns:a16="http://schemas.microsoft.com/office/drawing/2014/main" id="{F3D0994E-4A59-EE49-85AA-D8D6F95C4FEF}"/>
              </a:ext>
            </a:extLst>
          </p:cNvPr>
          <p:cNvSpPr txBox="1"/>
          <p:nvPr/>
        </p:nvSpPr>
        <p:spPr>
          <a:xfrm>
            <a:off x="8016466" y="3391393"/>
            <a:ext cx="1369286" cy="707886"/>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casa</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barrio</a:t>
            </a:r>
          </a:p>
        </p:txBody>
      </p:sp>
      <p:sp>
        <p:nvSpPr>
          <p:cNvPr id="43" name="CuadroTexto 42">
            <a:extLst>
              <a:ext uri="{FF2B5EF4-FFF2-40B4-BE49-F238E27FC236}">
                <a16:creationId xmlns:a16="http://schemas.microsoft.com/office/drawing/2014/main" id="{870FCA82-B310-BD45-BD26-4089E56084CC}"/>
              </a:ext>
            </a:extLst>
          </p:cNvPr>
          <p:cNvSpPr txBox="1"/>
          <p:nvPr/>
        </p:nvSpPr>
        <p:spPr>
          <a:xfrm>
            <a:off x="10461398" y="3522681"/>
            <a:ext cx="155844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February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Action Button: Custom 4">
            <a:hlinkClick r:id="" action="ppaction://noaction" highlightClick="1">
              <a:snd r:embed="rId9" name="va a la escuela todos los días.wav"/>
            </a:hlinkClick>
            <a:extLst>
              <a:ext uri="{FF2B5EF4-FFF2-40B4-BE49-F238E27FC236}">
                <a16:creationId xmlns:a16="http://schemas.microsoft.com/office/drawing/2014/main" id="{FC21FEC3-F278-2A43-B8D8-B53980CF039C}"/>
              </a:ext>
            </a:extLst>
          </p:cNvPr>
          <p:cNvSpPr/>
          <p:nvPr/>
        </p:nvSpPr>
        <p:spPr>
          <a:xfrm>
            <a:off x="82568" y="428539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CuadroTexto 32">
            <a:extLst>
              <a:ext uri="{FF2B5EF4-FFF2-40B4-BE49-F238E27FC236}">
                <a16:creationId xmlns:a16="http://schemas.microsoft.com/office/drawing/2014/main" id="{50985102-EE3E-2249-98AC-7450C978AC9D}"/>
              </a:ext>
            </a:extLst>
          </p:cNvPr>
          <p:cNvSpPr txBox="1"/>
          <p:nvPr/>
        </p:nvSpPr>
        <p:spPr>
          <a:xfrm>
            <a:off x="8016466" y="4099279"/>
            <a:ext cx="1853392" cy="707886"/>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mercado</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escuela</a:t>
            </a:r>
          </a:p>
        </p:txBody>
      </p:sp>
      <p:sp>
        <p:nvSpPr>
          <p:cNvPr id="44" name="CuadroTexto 43">
            <a:extLst>
              <a:ext uri="{FF2B5EF4-FFF2-40B4-BE49-F238E27FC236}">
                <a16:creationId xmlns:a16="http://schemas.microsoft.com/office/drawing/2014/main" id="{2B37C88B-97F8-A84D-ADBF-2E57BC293259}"/>
              </a:ext>
            </a:extLst>
          </p:cNvPr>
          <p:cNvSpPr txBox="1"/>
          <p:nvPr/>
        </p:nvSpPr>
        <p:spPr>
          <a:xfrm>
            <a:off x="10454986" y="4192498"/>
            <a:ext cx="14350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day</a:t>
            </a:r>
          </a:p>
        </p:txBody>
      </p:sp>
      <p:sp>
        <p:nvSpPr>
          <p:cNvPr id="68" name="Action Button: Custom 4">
            <a:hlinkClick r:id="" action="ppaction://noaction" highlightClick="1">
              <a:snd r:embed="rId10" name="nunca voy al parque sin mi perro.wav"/>
            </a:hlinkClick>
            <a:extLst>
              <a:ext uri="{FF2B5EF4-FFF2-40B4-BE49-F238E27FC236}">
                <a16:creationId xmlns:a16="http://schemas.microsoft.com/office/drawing/2014/main" id="{FC21FEC3-F278-2A43-B8D8-B53980CF039C}"/>
              </a:ext>
            </a:extLst>
          </p:cNvPr>
          <p:cNvSpPr/>
          <p:nvPr/>
        </p:nvSpPr>
        <p:spPr>
          <a:xfrm>
            <a:off x="72613" y="498536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4" name="CuadroTexto 33">
            <a:extLst>
              <a:ext uri="{FF2B5EF4-FFF2-40B4-BE49-F238E27FC236}">
                <a16:creationId xmlns:a16="http://schemas.microsoft.com/office/drawing/2014/main" id="{AC38C815-1247-C34E-9D7A-F5D28BD443BE}"/>
              </a:ext>
            </a:extLst>
          </p:cNvPr>
          <p:cNvSpPr txBox="1"/>
          <p:nvPr/>
        </p:nvSpPr>
        <p:spPr>
          <a:xfrm>
            <a:off x="8016466" y="4775845"/>
            <a:ext cx="1598515" cy="707886"/>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parque</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ciudad</a:t>
            </a:r>
          </a:p>
        </p:txBody>
      </p:sp>
      <p:sp>
        <p:nvSpPr>
          <p:cNvPr id="45" name="CuadroTexto 44">
            <a:extLst>
              <a:ext uri="{FF2B5EF4-FFF2-40B4-BE49-F238E27FC236}">
                <a16:creationId xmlns:a16="http://schemas.microsoft.com/office/drawing/2014/main" id="{B2E34DC3-BB23-1245-9808-3F3218E005D6}"/>
              </a:ext>
            </a:extLst>
          </p:cNvPr>
          <p:cNvSpPr txBox="1"/>
          <p:nvPr/>
        </p:nvSpPr>
        <p:spPr>
          <a:xfrm>
            <a:off x="10690167" y="4888278"/>
            <a:ext cx="8947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never</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Action Button: Custom 4">
            <a:hlinkClick r:id="" action="ppaction://noaction" highlightClick="1">
              <a:snd r:embed="rId11" name="voy al mar durante las vacaciones.wav"/>
            </a:hlinkClick>
            <a:extLst>
              <a:ext uri="{FF2B5EF4-FFF2-40B4-BE49-F238E27FC236}">
                <a16:creationId xmlns:a16="http://schemas.microsoft.com/office/drawing/2014/main" id="{FC21FEC3-F278-2A43-B8D8-B53980CF039C}"/>
              </a:ext>
            </a:extLst>
          </p:cNvPr>
          <p:cNvSpPr/>
          <p:nvPr/>
        </p:nvSpPr>
        <p:spPr>
          <a:xfrm>
            <a:off x="65832" y="567754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5" name="CuadroTexto 34">
            <a:extLst>
              <a:ext uri="{FF2B5EF4-FFF2-40B4-BE49-F238E27FC236}">
                <a16:creationId xmlns:a16="http://schemas.microsoft.com/office/drawing/2014/main" id="{1233B3DA-7456-0C44-A11A-34D52A4D74FE}"/>
              </a:ext>
            </a:extLst>
          </p:cNvPr>
          <p:cNvSpPr txBox="1"/>
          <p:nvPr/>
        </p:nvSpPr>
        <p:spPr>
          <a:xfrm>
            <a:off x="8024717" y="5483731"/>
            <a:ext cx="1510350" cy="707886"/>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tienda</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mar</a:t>
            </a:r>
          </a:p>
        </p:txBody>
      </p:sp>
      <p:sp>
        <p:nvSpPr>
          <p:cNvPr id="46" name="CuadroTexto 45">
            <a:extLst>
              <a:ext uri="{FF2B5EF4-FFF2-40B4-BE49-F238E27FC236}">
                <a16:creationId xmlns:a16="http://schemas.microsoft.com/office/drawing/2014/main" id="{B7B6B08D-D904-434F-BCDF-66AAD7096D1A}"/>
              </a:ext>
            </a:extLst>
          </p:cNvPr>
          <p:cNvSpPr txBox="1"/>
          <p:nvPr/>
        </p:nvSpPr>
        <p:spPr>
          <a:xfrm>
            <a:off x="10403253" y="5483731"/>
            <a:ext cx="15384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during the holidays</a:t>
            </a:r>
          </a:p>
        </p:txBody>
      </p:sp>
      <p:pic>
        <p:nvPicPr>
          <p:cNvPr id="36" name="Picture 2">
            <a:extLst>
              <a:ext uri="{FF2B5EF4-FFF2-40B4-BE49-F238E27FC236}">
                <a16:creationId xmlns:a16="http://schemas.microsoft.com/office/drawing/2014/main" id="{0EA222A2-76BD-E64F-B4C8-84F7D6D81FFD}"/>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3678" y="278773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9C8EB572-D7A4-C542-B394-549B72B4DE9C}"/>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350271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E85A65BE-EAF8-4449-824B-451FD8970496}"/>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0560" y="419249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582CD43F-EC2D-994E-80E4-4070E48A56E2}"/>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1494" y="488979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09213E55-7516-F042-B93C-4C6F31D70016}"/>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1494" y="560414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a:extLst>
              <a:ext uri="{FF2B5EF4-FFF2-40B4-BE49-F238E27FC236}">
                <a16:creationId xmlns:a16="http://schemas.microsoft.com/office/drawing/2014/main" id="{7D465362-23E7-B242-9B4B-9EAD3EE58098}"/>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70436" y="2070880"/>
            <a:ext cx="276750" cy="2884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a:extLst>
              <a:ext uri="{FF2B5EF4-FFF2-40B4-BE49-F238E27FC236}">
                <a16:creationId xmlns:a16="http://schemas.microsoft.com/office/drawing/2014/main" id="{53B1BA1D-3567-D842-9E8F-BAD5401E7114}"/>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2351" y="2777848"/>
            <a:ext cx="276750" cy="28840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4E70DAF6-6C6B-9D48-A96F-B0D1185B2DCC}"/>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76394" y="3778107"/>
            <a:ext cx="276750" cy="28840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D71627A9-339F-884D-BFCE-A0F246401040}"/>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3935" y="4460748"/>
            <a:ext cx="276750" cy="28840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a:extLst>
              <a:ext uri="{FF2B5EF4-FFF2-40B4-BE49-F238E27FC236}">
                <a16:creationId xmlns:a16="http://schemas.microsoft.com/office/drawing/2014/main" id="{5B3F34EA-A75A-4C40-9715-6EBC2E7DE219}"/>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53963" y="4814691"/>
            <a:ext cx="276750" cy="28840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C1D3FD6D-3E7E-7F43-B4F1-7C318FDB4C59}"/>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2351" y="5837674"/>
            <a:ext cx="276750" cy="288402"/>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n 52" descr="Child walking using phone">
            <a:extLst>
              <a:ext uri="{FF2B5EF4-FFF2-40B4-BE49-F238E27FC236}">
                <a16:creationId xmlns:a16="http://schemas.microsoft.com/office/drawing/2014/main" id="{E84ED1D1-2083-774D-BC02-462E3371B713}"/>
              </a:ext>
            </a:extLst>
          </p:cNvPr>
          <p:cNvPicPr>
            <a:picLocks noChangeAspect="1"/>
          </p:cNvPicPr>
          <p:nvPr/>
        </p:nvPicPr>
        <p:blipFill>
          <a:blip r:embed="rId12"/>
          <a:stretch>
            <a:fillRect/>
          </a:stretch>
        </p:blipFill>
        <p:spPr>
          <a:xfrm>
            <a:off x="9096501" y="441281"/>
            <a:ext cx="690149" cy="754562"/>
          </a:xfrm>
          <a:prstGeom prst="rect">
            <a:avLst/>
          </a:prstGeom>
        </p:spPr>
      </p:pic>
      <p:pic>
        <p:nvPicPr>
          <p:cNvPr id="55" name="Imagen 5" descr="Boy running">
            <a:extLst>
              <a:ext uri="{FF2B5EF4-FFF2-40B4-BE49-F238E27FC236}">
                <a16:creationId xmlns:a16="http://schemas.microsoft.com/office/drawing/2014/main" id="{BE5A5359-61E8-5F44-9C51-579A9EBF5A1D}"/>
              </a:ext>
            </a:extLst>
          </p:cNvPr>
          <p:cNvPicPr>
            <a:picLocks noChangeAspect="1"/>
          </p:cNvPicPr>
          <p:nvPr/>
        </p:nvPicPr>
        <p:blipFill>
          <a:blip r:embed="rId13"/>
          <a:stretch>
            <a:fillRect/>
          </a:stretch>
        </p:blipFill>
        <p:spPr>
          <a:xfrm>
            <a:off x="8219048" y="381755"/>
            <a:ext cx="933196" cy="812489"/>
          </a:xfrm>
          <a:prstGeom prst="rect">
            <a:avLst/>
          </a:prstGeom>
        </p:spPr>
      </p:pic>
      <p:sp>
        <p:nvSpPr>
          <p:cNvPr id="70" name="Rounded Rectangle 69">
            <a:extLst>
              <a:ext uri="{C183D7F6-B498-43B3-948B-1728B52AA6E4}">
                <adec:decorative xmlns:adec="http://schemas.microsoft.com/office/drawing/2017/decorative" val="1"/>
              </a:ext>
            </a:extLst>
          </p:cNvPr>
          <p:cNvSpPr/>
          <p:nvPr/>
        </p:nvSpPr>
        <p:spPr>
          <a:xfrm>
            <a:off x="137940" y="1163992"/>
            <a:ext cx="7855556" cy="5235002"/>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ounded Rectangle 70"/>
          <p:cNvSpPr/>
          <p:nvPr/>
        </p:nvSpPr>
        <p:spPr>
          <a:xfrm>
            <a:off x="8101783" y="2673788"/>
            <a:ext cx="3958019" cy="1888887"/>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5B9BD5">
                    <a:lumMod val="50000"/>
                  </a:srgbClr>
                </a:solidFill>
                <a:latin typeface="Century Gothic" panose="020B0502020202020204" pitchFamily="34" charset="0"/>
              </a:rPr>
              <a:t>H</a:t>
            </a:r>
            <a:r>
              <a:rPr kumimoji="0" lang="en-GB" sz="2000" b="0" i="0" strike="noStrike" kern="1200" cap="none" spc="0" normalizeH="0" noProof="0" dirty="0" err="1">
                <a:ln>
                  <a:noFill/>
                </a:ln>
                <a:solidFill>
                  <a:srgbClr val="5B9BD5">
                    <a:lumMod val="50000"/>
                  </a:srgbClr>
                </a:solidFill>
                <a:effectLst/>
                <a:uLnTx/>
                <a:uFillTx/>
                <a:latin typeface="Century Gothic" panose="020B0502020202020204" pitchFamily="34" charset="0"/>
                <a:ea typeface="+mn-ea"/>
                <a:cs typeface="+mn-cs"/>
              </a:rPr>
              <a:t>ave</a:t>
            </a:r>
            <a:r>
              <a:rPr kumimoji="0" lang="en-GB" sz="2000" b="0" i="0"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students concentrate on the first part of the task only</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5900074"/>
      </p:ext>
    </p:extLst>
  </p:cSld>
  <p:clrMapOvr>
    <a:masterClrMapping/>
  </p:clrMapOvr>
  <mc:AlternateContent xmlns:mc="http://schemas.openxmlformats.org/markup-compatibility/2006" xmlns:p14="http://schemas.microsoft.com/office/powerpoint/2010/main">
    <mc:Choice Requires="p14">
      <p:transition spd="slow" p14:dur="2000" advTm="60576"/>
    </mc:Choice>
    <mc:Fallback xmlns="">
      <p:transition spd="slow" advTm="60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70" grpId="0" animBg="1"/>
      <p:bldP spid="7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9268BA27-9508-448E-9915-ACE234D74542}"/>
              </a:ext>
              <a:ext uri="{C183D7F6-B498-43B3-948B-1728B52AA6E4}">
                <adec:decorative xmlns:adec="http://schemas.microsoft.com/office/drawing/2017/decorative" val="1"/>
              </a:ext>
            </a:extLst>
          </p:cNvPr>
          <p:cNvSpPr/>
          <p:nvPr/>
        </p:nvSpPr>
        <p:spPr>
          <a:xfrm>
            <a:off x="10120612" y="50471"/>
            <a:ext cx="1993010" cy="390810"/>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123152" y="-155289"/>
            <a:ext cx="2761806" cy="769039"/>
          </a:xfrm>
        </p:spPr>
        <p:txBody>
          <a:bodyPr>
            <a:normAutofit/>
          </a:bodyPr>
          <a:lstStyle/>
          <a:p>
            <a:r>
              <a:rPr lang="en-GB" sz="2000" b="1" dirty="0">
                <a:solidFill>
                  <a:prstClr val="white"/>
                </a:solidFill>
              </a:rPr>
              <a:t>leer / escuchar</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2693884764"/>
              </p:ext>
            </p:extLst>
          </p:nvPr>
        </p:nvGraphicFramePr>
        <p:xfrm>
          <a:off x="65832" y="1253857"/>
          <a:ext cx="8153216" cy="4956806"/>
        </p:xfrm>
        <a:graphic>
          <a:graphicData uri="http://schemas.openxmlformats.org/drawingml/2006/table">
            <a:tbl>
              <a:tblPr firstRow="1" bandRow="1">
                <a:tableStyleId>{5DA37D80-6434-44D0-A028-1B22A696006F}</a:tableStyleId>
              </a:tblPr>
              <a:tblGrid>
                <a:gridCol w="488350">
                  <a:extLst>
                    <a:ext uri="{9D8B030D-6E8A-4147-A177-3AD203B41FA5}">
                      <a16:colId xmlns:a16="http://schemas.microsoft.com/office/drawing/2014/main" val="3587697735"/>
                    </a:ext>
                  </a:extLst>
                </a:gridCol>
                <a:gridCol w="5237018">
                  <a:extLst>
                    <a:ext uri="{9D8B030D-6E8A-4147-A177-3AD203B41FA5}">
                      <a16:colId xmlns:a16="http://schemas.microsoft.com/office/drawing/2014/main" val="4273422518"/>
                    </a:ext>
                  </a:extLst>
                </a:gridCol>
                <a:gridCol w="1177636">
                  <a:extLst>
                    <a:ext uri="{9D8B030D-6E8A-4147-A177-3AD203B41FA5}">
                      <a16:colId xmlns:a16="http://schemas.microsoft.com/office/drawing/2014/main" val="614471121"/>
                    </a:ext>
                  </a:extLst>
                </a:gridCol>
                <a:gridCol w="1250212">
                  <a:extLst>
                    <a:ext uri="{9D8B030D-6E8A-4147-A177-3AD203B41FA5}">
                      <a16:colId xmlns:a16="http://schemas.microsoft.com/office/drawing/2014/main" val="760513471"/>
                    </a:ext>
                  </a:extLst>
                </a:gridCol>
              </a:tblGrid>
              <a:tr h="769983">
                <a:tc>
                  <a:txBody>
                    <a:bodyPr/>
                    <a:lstStyle/>
                    <a:p>
                      <a:pPr algn="ctr"/>
                      <a:endParaRPr lang="en-GB" dirty="0">
                        <a:solidFill>
                          <a:srgbClr val="002060"/>
                        </a:solidFill>
                        <a:latin typeface="Century Gothic" panose="020B0502020202020204" pitchFamily="34" charset="0"/>
                      </a:endParaRPr>
                    </a:p>
                  </a:txBody>
                  <a:tcPr/>
                </a:tc>
                <a:tc>
                  <a:txBody>
                    <a:bodyPr/>
                    <a:lstStyle/>
                    <a:p>
                      <a:pPr algn="l"/>
                      <a:endParaRPr lang="en-GB" sz="2400" b="1" dirty="0">
                        <a:solidFill>
                          <a:srgbClr val="002060"/>
                        </a:solidFill>
                        <a:latin typeface="Century Gothic" panose="020B0502020202020204" pitchFamily="34" charset="0"/>
                      </a:endParaRPr>
                    </a:p>
                  </a:txBody>
                  <a:tcPr/>
                </a:tc>
                <a:tc>
                  <a:txBody>
                    <a:bodyPr/>
                    <a:lstStyle/>
                    <a:p>
                      <a:pPr algn="ctr"/>
                      <a:r>
                        <a:rPr lang="en-GB" sz="2100" b="1" baseline="0" dirty="0">
                          <a:solidFill>
                            <a:srgbClr val="002060"/>
                          </a:solidFill>
                          <a:latin typeface="Century Gothic" panose="020B0502020202020204" pitchFamily="34" charset="0"/>
                        </a:rPr>
                        <a:t>Virginia</a:t>
                      </a:r>
                    </a:p>
                    <a:p>
                      <a:pPr algn="ctr"/>
                      <a:r>
                        <a:rPr lang="en-GB" sz="2100" b="1" baseline="0" dirty="0">
                          <a:solidFill>
                            <a:srgbClr val="002060"/>
                          </a:solidFill>
                          <a:latin typeface="Century Gothic" panose="020B0502020202020204" pitchFamily="34" charset="0"/>
                        </a:rPr>
                        <a:t>‘I’</a:t>
                      </a:r>
                    </a:p>
                  </a:txBody>
                  <a:tcPr/>
                </a:tc>
                <a:tc>
                  <a:txBody>
                    <a:bodyPr/>
                    <a:lstStyle/>
                    <a:p>
                      <a:pPr algn="ctr"/>
                      <a:r>
                        <a:rPr lang="en-GB" sz="2100" b="1" baseline="0" dirty="0">
                          <a:solidFill>
                            <a:srgbClr val="002060"/>
                          </a:solidFill>
                          <a:latin typeface="Century Gothic" panose="020B0502020202020204" pitchFamily="34" charset="0"/>
                        </a:rPr>
                        <a:t>Borja</a:t>
                      </a:r>
                    </a:p>
                    <a:p>
                      <a:pPr algn="ctr"/>
                      <a:r>
                        <a:rPr lang="en-GB" sz="2100" b="1" baseline="0" dirty="0">
                          <a:solidFill>
                            <a:srgbClr val="002060"/>
                          </a:solidFill>
                          <a:latin typeface="Century Gothic" panose="020B0502020202020204" pitchFamily="34" charset="0"/>
                        </a:rPr>
                        <a:t>‘he’</a:t>
                      </a:r>
                    </a:p>
                  </a:txBody>
                  <a:tcPr/>
                </a:tc>
                <a:extLst>
                  <a:ext uri="{0D108BD9-81ED-4DB2-BD59-A6C34878D82A}">
                    <a16:rowId xmlns:a16="http://schemas.microsoft.com/office/drawing/2014/main" val="3097209514"/>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Va a la playa </a:t>
                      </a:r>
                      <a:r>
                        <a:rPr lang="en-GB" sz="2000" dirty="0" err="1">
                          <a:solidFill>
                            <a:srgbClr val="002060"/>
                          </a:solidFill>
                          <a:latin typeface="Century Gothic" panose="020B0502020202020204" pitchFamily="34" charset="0"/>
                        </a:rPr>
                        <a:t>después</a:t>
                      </a:r>
                      <a:r>
                        <a:rPr lang="en-GB" sz="2000" dirty="0">
                          <a:solidFill>
                            <a:srgbClr val="002060"/>
                          </a:solidFill>
                          <a:latin typeface="Century Gothic" panose="020B0502020202020204" pitchFamily="34" charset="0"/>
                        </a:rPr>
                        <a:t> de comer.</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3442370797"/>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Cada enero va al </a:t>
                      </a:r>
                      <a:r>
                        <a:rPr lang="en-GB" sz="2000" dirty="0" err="1">
                          <a:solidFill>
                            <a:srgbClr val="002060"/>
                          </a:solidFill>
                          <a:latin typeface="Century Gothic" panose="020B0502020202020204" pitchFamily="34" charset="0"/>
                        </a:rPr>
                        <a:t>oeste</a:t>
                      </a:r>
                      <a:r>
                        <a:rPr lang="en-GB" sz="2000" dirty="0">
                          <a:solidFill>
                            <a:srgbClr val="002060"/>
                          </a:solidFill>
                          <a:latin typeface="Century Gothic" panose="020B0502020202020204" pitchFamily="34" charset="0"/>
                        </a:rPr>
                        <a:t> de Italia.</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1890588510"/>
                  </a:ext>
                </a:extLst>
              </a:tr>
              <a:tr h="757948">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En febrero voy al barrio de mi abuela.</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4098199311"/>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Va a la </a:t>
                      </a:r>
                      <a:r>
                        <a:rPr lang="en-GB" sz="2000" dirty="0" err="1">
                          <a:solidFill>
                            <a:srgbClr val="002060"/>
                          </a:solidFill>
                          <a:latin typeface="Century Gothic" panose="020B0502020202020204" pitchFamily="34" charset="0"/>
                        </a:rPr>
                        <a:t>escuela</a:t>
                      </a:r>
                      <a:r>
                        <a:rPr lang="en-GB" sz="2000" dirty="0">
                          <a:solidFill>
                            <a:srgbClr val="002060"/>
                          </a:solidFill>
                          <a:latin typeface="Century Gothic" panose="020B0502020202020204" pitchFamily="34" charset="0"/>
                        </a:rPr>
                        <a:t> todos los </a:t>
                      </a:r>
                      <a:r>
                        <a:rPr lang="en-GB" sz="2000" dirty="0" err="1">
                          <a:solidFill>
                            <a:srgbClr val="002060"/>
                          </a:solidFill>
                          <a:latin typeface="Century Gothic" panose="020B0502020202020204" pitchFamily="34" charset="0"/>
                        </a:rPr>
                        <a:t>días</a:t>
                      </a:r>
                      <a:r>
                        <a:rPr lang="en-GB" sz="2000" dirty="0">
                          <a:solidFill>
                            <a:srgbClr val="002060"/>
                          </a:solidFill>
                          <a:latin typeface="Century Gothic" panose="020B0502020202020204" pitchFamily="34" charset="0"/>
                        </a:rPr>
                        <a:t>.</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906487638"/>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Nunca voy al </a:t>
                      </a:r>
                      <a:r>
                        <a:rPr lang="en-GB" sz="2000" dirty="0" err="1">
                          <a:solidFill>
                            <a:srgbClr val="002060"/>
                          </a:solidFill>
                          <a:latin typeface="Century Gothic" panose="020B0502020202020204" pitchFamily="34" charset="0"/>
                        </a:rPr>
                        <a:t>parque</a:t>
                      </a:r>
                      <a:r>
                        <a:rPr lang="en-GB" sz="2000" dirty="0">
                          <a:solidFill>
                            <a:srgbClr val="002060"/>
                          </a:solidFill>
                          <a:latin typeface="Century Gothic" panose="020B0502020202020204" pitchFamily="34" charset="0"/>
                        </a:rPr>
                        <a:t> sin mi </a:t>
                      </a:r>
                      <a:r>
                        <a:rPr lang="en-GB" sz="2000" dirty="0" err="1">
                          <a:solidFill>
                            <a:srgbClr val="002060"/>
                          </a:solidFill>
                          <a:latin typeface="Century Gothic" panose="020B0502020202020204" pitchFamily="34" charset="0"/>
                        </a:rPr>
                        <a:t>perro</a:t>
                      </a:r>
                      <a:r>
                        <a:rPr lang="en-GB" sz="2000" dirty="0">
                          <a:solidFill>
                            <a:srgbClr val="002060"/>
                          </a:solidFill>
                          <a:latin typeface="Century Gothic" panose="020B0502020202020204" pitchFamily="34" charset="0"/>
                        </a:rPr>
                        <a:t>.</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076436072"/>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Voy al mar durante las </a:t>
                      </a:r>
                      <a:r>
                        <a:rPr lang="en-GB" sz="2000" dirty="0" err="1">
                          <a:solidFill>
                            <a:srgbClr val="002060"/>
                          </a:solidFill>
                          <a:latin typeface="Century Gothic" panose="020B0502020202020204" pitchFamily="34" charset="0"/>
                        </a:rPr>
                        <a:t>vacaciones</a:t>
                      </a:r>
                      <a:r>
                        <a:rPr lang="en-GB" sz="2000" dirty="0">
                          <a:solidFill>
                            <a:srgbClr val="002060"/>
                          </a:solidFill>
                          <a:latin typeface="Century Gothic" panose="020B0502020202020204" pitchFamily="34" charset="0"/>
                        </a:rPr>
                        <a:t>.</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38271135"/>
                  </a:ext>
                </a:extLst>
              </a:tr>
            </a:tbl>
          </a:graphicData>
        </a:graphic>
      </p:graphicFrame>
      <p:sp>
        <p:nvSpPr>
          <p:cNvPr id="5" name="TextBox 4"/>
          <p:cNvSpPr txBox="1"/>
          <p:nvPr/>
        </p:nvSpPr>
        <p:spPr>
          <a:xfrm>
            <a:off x="65832" y="0"/>
            <a:ext cx="105093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Virginia habla de su amigo Borja en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Whatsapp</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Lee las frases y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opción</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correcta. Después, escucha los mensajes de audio.</a:t>
            </a:r>
          </a:p>
        </p:txBody>
      </p:sp>
      <p:sp>
        <p:nvSpPr>
          <p:cNvPr id="72" name="Rounded Rectangle 71"/>
          <p:cNvSpPr/>
          <p:nvPr/>
        </p:nvSpPr>
        <p:spPr>
          <a:xfrm>
            <a:off x="91754" y="806573"/>
            <a:ext cx="5999740"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9" name="CuadroTexto 28">
            <a:extLst>
              <a:ext uri="{FF2B5EF4-FFF2-40B4-BE49-F238E27FC236}">
                <a16:creationId xmlns:a16="http://schemas.microsoft.com/office/drawing/2014/main" id="{FF464D61-D508-A34F-9670-A25050601A37}"/>
              </a:ext>
            </a:extLst>
          </p:cNvPr>
          <p:cNvSpPr txBox="1"/>
          <p:nvPr/>
        </p:nvSpPr>
        <p:spPr>
          <a:xfrm>
            <a:off x="6183248" y="784822"/>
            <a:ext cx="1348446"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a:t>
            </a:r>
          </a:p>
        </p:txBody>
      </p:sp>
      <p:sp>
        <p:nvSpPr>
          <p:cNvPr id="64" name="Action Button: Custom 4">
            <a:hlinkClick r:id="" action="ppaction://noaction" highlightClick="1">
              <a:snd r:embed="rId5" name="va a la playa después de comer.wav"/>
            </a:hlinkClick>
            <a:extLst>
              <a:ext uri="{FF2B5EF4-FFF2-40B4-BE49-F238E27FC236}">
                <a16:creationId xmlns:a16="http://schemas.microsoft.com/office/drawing/2014/main" id="{FC21FEC3-F278-2A43-B8D8-B53980CF039C}"/>
              </a:ext>
            </a:extLst>
          </p:cNvPr>
          <p:cNvSpPr/>
          <p:nvPr/>
        </p:nvSpPr>
        <p:spPr>
          <a:xfrm>
            <a:off x="72614" y="217385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8" name="Picture 2" descr="Green tick checkmark">
            <a:extLst>
              <a:ext uri="{C183D7F6-B498-43B3-948B-1728B52AA6E4}">
                <adec:decorative xmlns:adec="http://schemas.microsoft.com/office/drawing/2017/decorative" val="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5432" y="2173859"/>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5" name="Action Button: Custom 4">
            <a:hlinkClick r:id="" action="ppaction://noaction" highlightClick="1">
              <a:snd r:embed="rId7" name="cada enero va al oeste de italia.wav"/>
            </a:hlinkClick>
            <a:extLst>
              <a:ext uri="{FF2B5EF4-FFF2-40B4-BE49-F238E27FC236}">
                <a16:creationId xmlns:a16="http://schemas.microsoft.com/office/drawing/2014/main" id="{FC21FEC3-F278-2A43-B8D8-B53980CF039C}"/>
              </a:ext>
            </a:extLst>
          </p:cNvPr>
          <p:cNvSpPr/>
          <p:nvPr/>
        </p:nvSpPr>
        <p:spPr>
          <a:xfrm>
            <a:off x="82568" y="290514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6" name="Picture 2" descr="Green tick checkmark">
            <a:extLst>
              <a:ext uri="{FF2B5EF4-FFF2-40B4-BE49-F238E27FC236}">
                <a16:creationId xmlns:a16="http://schemas.microsoft.com/office/drawing/2014/main" id="{0EA222A2-76BD-E64F-B4C8-84F7D6D81F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5432" y="2820730"/>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6" name="Action Button: Custom 4">
            <a:hlinkClick r:id="" action="ppaction://noaction" highlightClick="1">
              <a:snd r:embed="rId8" name="en febrero voy al barrio de mi abuela.wav"/>
            </a:hlinkClick>
            <a:extLst>
              <a:ext uri="{FF2B5EF4-FFF2-40B4-BE49-F238E27FC236}">
                <a16:creationId xmlns:a16="http://schemas.microsoft.com/office/drawing/2014/main" id="{FC21FEC3-F278-2A43-B8D8-B53980CF039C}"/>
              </a:ext>
            </a:extLst>
          </p:cNvPr>
          <p:cNvSpPr/>
          <p:nvPr/>
        </p:nvSpPr>
        <p:spPr>
          <a:xfrm>
            <a:off x="72614" y="359256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37" name="Picture 2" descr="Green tick checkmark">
            <a:extLst>
              <a:ext uri="{FF2B5EF4-FFF2-40B4-BE49-F238E27FC236}">
                <a16:creationId xmlns:a16="http://schemas.microsoft.com/office/drawing/2014/main" id="{9C8EB572-D7A4-C542-B394-549B72B4DE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7754" y="3535712"/>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7" name="Action Button: Custom 4">
            <a:hlinkClick r:id="" action="ppaction://noaction" highlightClick="1">
              <a:snd r:embed="rId9" name="va a la escuela todos los días.wav"/>
            </a:hlinkClick>
            <a:extLst>
              <a:ext uri="{FF2B5EF4-FFF2-40B4-BE49-F238E27FC236}">
                <a16:creationId xmlns:a16="http://schemas.microsoft.com/office/drawing/2014/main" id="{FC21FEC3-F278-2A43-B8D8-B53980CF039C}"/>
              </a:ext>
            </a:extLst>
          </p:cNvPr>
          <p:cNvSpPr/>
          <p:nvPr/>
        </p:nvSpPr>
        <p:spPr>
          <a:xfrm>
            <a:off x="82568" y="428539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38" name="Picture 2" descr="Green tick checkmark">
            <a:extLst>
              <a:ext uri="{FF2B5EF4-FFF2-40B4-BE49-F238E27FC236}">
                <a16:creationId xmlns:a16="http://schemas.microsoft.com/office/drawing/2014/main" id="{E85A65BE-EAF8-4449-824B-451FD89704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2314" y="4225497"/>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8" name="Action Button: Custom 4">
            <a:hlinkClick r:id="" action="ppaction://noaction" highlightClick="1">
              <a:snd r:embed="rId10" name="nunca voy al parque sin mi perro.wav"/>
            </a:hlinkClick>
            <a:extLst>
              <a:ext uri="{FF2B5EF4-FFF2-40B4-BE49-F238E27FC236}">
                <a16:creationId xmlns:a16="http://schemas.microsoft.com/office/drawing/2014/main" id="{FC21FEC3-F278-2A43-B8D8-B53980CF039C}"/>
              </a:ext>
            </a:extLst>
          </p:cNvPr>
          <p:cNvSpPr/>
          <p:nvPr/>
        </p:nvSpPr>
        <p:spPr>
          <a:xfrm>
            <a:off x="72613" y="498536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39" name="Picture 2" descr="Green tick checkmark">
            <a:extLst>
              <a:ext uri="{FF2B5EF4-FFF2-40B4-BE49-F238E27FC236}">
                <a16:creationId xmlns:a16="http://schemas.microsoft.com/office/drawing/2014/main" id="{582CD43F-EC2D-994E-80E4-4070E48A56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3248" y="4922795"/>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9" name="Action Button: Custom 4">
            <a:hlinkClick r:id="" action="ppaction://noaction" highlightClick="1">
              <a:snd r:embed="rId11" name="voy al mar durante las vacaciones.wav"/>
            </a:hlinkClick>
            <a:extLst>
              <a:ext uri="{FF2B5EF4-FFF2-40B4-BE49-F238E27FC236}">
                <a16:creationId xmlns:a16="http://schemas.microsoft.com/office/drawing/2014/main" id="{FC21FEC3-F278-2A43-B8D8-B53980CF039C}"/>
              </a:ext>
            </a:extLst>
          </p:cNvPr>
          <p:cNvSpPr/>
          <p:nvPr/>
        </p:nvSpPr>
        <p:spPr>
          <a:xfrm>
            <a:off x="65832" y="567754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0" name="Picture 2" descr="Green tick checkmark">
            <a:extLst>
              <a:ext uri="{FF2B5EF4-FFF2-40B4-BE49-F238E27FC236}">
                <a16:creationId xmlns:a16="http://schemas.microsoft.com/office/drawing/2014/main" id="{09213E55-7516-F042-B93C-4C6F31D700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3248" y="563714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n 52" descr="Child walking using phone">
            <a:extLst>
              <a:ext uri="{FF2B5EF4-FFF2-40B4-BE49-F238E27FC236}">
                <a16:creationId xmlns:a16="http://schemas.microsoft.com/office/drawing/2014/main" id="{E84ED1D1-2083-774D-BC02-462E3371B713}"/>
              </a:ext>
            </a:extLst>
          </p:cNvPr>
          <p:cNvPicPr>
            <a:picLocks noChangeAspect="1"/>
          </p:cNvPicPr>
          <p:nvPr/>
        </p:nvPicPr>
        <p:blipFill>
          <a:blip r:embed="rId12"/>
          <a:stretch>
            <a:fillRect/>
          </a:stretch>
        </p:blipFill>
        <p:spPr>
          <a:xfrm>
            <a:off x="9096501" y="441281"/>
            <a:ext cx="690149" cy="754562"/>
          </a:xfrm>
          <a:prstGeom prst="rect">
            <a:avLst/>
          </a:prstGeom>
        </p:spPr>
      </p:pic>
      <p:pic>
        <p:nvPicPr>
          <p:cNvPr id="55" name="Imagen 5" descr="Boy running">
            <a:extLst>
              <a:ext uri="{FF2B5EF4-FFF2-40B4-BE49-F238E27FC236}">
                <a16:creationId xmlns:a16="http://schemas.microsoft.com/office/drawing/2014/main" id="{BE5A5359-61E8-5F44-9C51-579A9EBF5A1D}"/>
              </a:ext>
            </a:extLst>
          </p:cNvPr>
          <p:cNvPicPr>
            <a:picLocks noChangeAspect="1"/>
          </p:cNvPicPr>
          <p:nvPr/>
        </p:nvPicPr>
        <p:blipFill>
          <a:blip r:embed="rId13"/>
          <a:stretch>
            <a:fillRect/>
          </a:stretch>
        </p:blipFill>
        <p:spPr>
          <a:xfrm>
            <a:off x="8219048" y="381755"/>
            <a:ext cx="933196" cy="81248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32340239"/>
      </p:ext>
    </p:extLst>
  </p:cSld>
  <p:clrMapOvr>
    <a:masterClrMapping/>
  </p:clrMapOvr>
  <mc:AlternateContent xmlns:mc="http://schemas.openxmlformats.org/markup-compatibility/2006" xmlns:p14="http://schemas.microsoft.com/office/powerpoint/2010/main">
    <mc:Choice Requires="p14">
      <p:transition spd="slow" p14:dur="2000" advTm="18723"/>
    </mc:Choice>
    <mc:Fallback xmlns="">
      <p:transition spd="slow" advTm="18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9268BA27-9508-448E-9915-ACE234D74542}"/>
              </a:ext>
              <a:ext uri="{C183D7F6-B498-43B3-948B-1728B52AA6E4}">
                <adec:decorative xmlns:adec="http://schemas.microsoft.com/office/drawing/2017/decorative" val="1"/>
              </a:ext>
            </a:extLst>
          </p:cNvPr>
          <p:cNvSpPr/>
          <p:nvPr/>
        </p:nvSpPr>
        <p:spPr>
          <a:xfrm>
            <a:off x="10120612" y="50471"/>
            <a:ext cx="1993010" cy="390810"/>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123152" y="-155289"/>
            <a:ext cx="2761806" cy="769039"/>
          </a:xfrm>
        </p:spPr>
        <p:txBody>
          <a:bodyPr>
            <a:normAutofit/>
          </a:bodyPr>
          <a:lstStyle/>
          <a:p>
            <a:r>
              <a:rPr lang="en-GB" sz="2000" b="1" dirty="0">
                <a:solidFill>
                  <a:prstClr val="white"/>
                </a:solidFill>
              </a:rPr>
              <a:t>leer / escuchar</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2989609309"/>
              </p:ext>
            </p:extLst>
          </p:nvPr>
        </p:nvGraphicFramePr>
        <p:xfrm>
          <a:off x="65832" y="1253857"/>
          <a:ext cx="8153216" cy="4956806"/>
        </p:xfrm>
        <a:graphic>
          <a:graphicData uri="http://schemas.openxmlformats.org/drawingml/2006/table">
            <a:tbl>
              <a:tblPr firstRow="1" bandRow="1">
                <a:tableStyleId>{5DA37D80-6434-44D0-A028-1B22A696006F}</a:tableStyleId>
              </a:tblPr>
              <a:tblGrid>
                <a:gridCol w="488350">
                  <a:extLst>
                    <a:ext uri="{9D8B030D-6E8A-4147-A177-3AD203B41FA5}">
                      <a16:colId xmlns:a16="http://schemas.microsoft.com/office/drawing/2014/main" val="3587697735"/>
                    </a:ext>
                  </a:extLst>
                </a:gridCol>
                <a:gridCol w="5500254">
                  <a:extLst>
                    <a:ext uri="{9D8B030D-6E8A-4147-A177-3AD203B41FA5}">
                      <a16:colId xmlns:a16="http://schemas.microsoft.com/office/drawing/2014/main" val="4273422518"/>
                    </a:ext>
                  </a:extLst>
                </a:gridCol>
                <a:gridCol w="1177637">
                  <a:extLst>
                    <a:ext uri="{9D8B030D-6E8A-4147-A177-3AD203B41FA5}">
                      <a16:colId xmlns:a16="http://schemas.microsoft.com/office/drawing/2014/main" val="614471121"/>
                    </a:ext>
                  </a:extLst>
                </a:gridCol>
                <a:gridCol w="986975">
                  <a:extLst>
                    <a:ext uri="{9D8B030D-6E8A-4147-A177-3AD203B41FA5}">
                      <a16:colId xmlns:a16="http://schemas.microsoft.com/office/drawing/2014/main" val="760513471"/>
                    </a:ext>
                  </a:extLst>
                </a:gridCol>
              </a:tblGrid>
              <a:tr h="769983">
                <a:tc>
                  <a:txBody>
                    <a:bodyPr/>
                    <a:lstStyle/>
                    <a:p>
                      <a:pPr algn="ctr"/>
                      <a:endParaRPr lang="en-GB" dirty="0">
                        <a:solidFill>
                          <a:srgbClr val="002060"/>
                        </a:solidFill>
                        <a:latin typeface="Century Gothic" panose="020B0502020202020204" pitchFamily="34" charset="0"/>
                      </a:endParaRPr>
                    </a:p>
                  </a:txBody>
                  <a:tcPr/>
                </a:tc>
                <a:tc>
                  <a:txBody>
                    <a:bodyPr/>
                    <a:lstStyle/>
                    <a:p>
                      <a:pPr algn="l"/>
                      <a:endParaRPr lang="en-GB" sz="2400" b="1" dirty="0">
                        <a:solidFill>
                          <a:srgbClr val="002060"/>
                        </a:solidFill>
                        <a:latin typeface="Century Gothic" panose="020B0502020202020204" pitchFamily="34" charset="0"/>
                      </a:endParaRPr>
                    </a:p>
                  </a:txBody>
                  <a:tcPr/>
                </a:tc>
                <a:tc>
                  <a:txBody>
                    <a:bodyPr/>
                    <a:lstStyle/>
                    <a:p>
                      <a:pPr algn="ctr"/>
                      <a:r>
                        <a:rPr lang="en-GB" sz="2100" b="1" baseline="0" dirty="0">
                          <a:solidFill>
                            <a:srgbClr val="002060"/>
                          </a:solidFill>
                          <a:latin typeface="Century Gothic" panose="020B0502020202020204" pitchFamily="34" charset="0"/>
                        </a:rPr>
                        <a:t>Virginia</a:t>
                      </a:r>
                    </a:p>
                    <a:p>
                      <a:pPr algn="ctr"/>
                      <a:r>
                        <a:rPr lang="en-GB" sz="2100" b="1" baseline="0" dirty="0">
                          <a:solidFill>
                            <a:srgbClr val="002060"/>
                          </a:solidFill>
                          <a:latin typeface="Century Gothic" panose="020B0502020202020204" pitchFamily="34" charset="0"/>
                        </a:rPr>
                        <a:t>‘I’</a:t>
                      </a:r>
                    </a:p>
                  </a:txBody>
                  <a:tcPr/>
                </a:tc>
                <a:tc>
                  <a:txBody>
                    <a:bodyPr/>
                    <a:lstStyle/>
                    <a:p>
                      <a:pPr algn="ctr"/>
                      <a:r>
                        <a:rPr lang="en-GB" sz="2100" b="1" baseline="0" dirty="0">
                          <a:solidFill>
                            <a:srgbClr val="002060"/>
                          </a:solidFill>
                          <a:latin typeface="Century Gothic" panose="020B0502020202020204" pitchFamily="34" charset="0"/>
                        </a:rPr>
                        <a:t>Borja</a:t>
                      </a:r>
                    </a:p>
                    <a:p>
                      <a:pPr algn="ctr"/>
                      <a:r>
                        <a:rPr lang="en-GB" sz="2100" b="1" baseline="0" dirty="0">
                          <a:solidFill>
                            <a:srgbClr val="002060"/>
                          </a:solidFill>
                          <a:latin typeface="Century Gothic" panose="020B0502020202020204" pitchFamily="34" charset="0"/>
                        </a:rPr>
                        <a:t>‘he’</a:t>
                      </a:r>
                    </a:p>
                  </a:txBody>
                  <a:tcPr/>
                </a:tc>
                <a:extLst>
                  <a:ext uri="{0D108BD9-81ED-4DB2-BD59-A6C34878D82A}">
                    <a16:rowId xmlns:a16="http://schemas.microsoft.com/office/drawing/2014/main" val="3097209514"/>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200" dirty="0">
                          <a:solidFill>
                            <a:srgbClr val="002060"/>
                          </a:solidFill>
                          <a:latin typeface="Century Gothic" panose="020B0502020202020204" pitchFamily="34" charset="0"/>
                        </a:rPr>
                        <a:t>Va a la playa </a:t>
                      </a:r>
                      <a:r>
                        <a:rPr lang="en-GB" sz="2200" dirty="0" err="1">
                          <a:solidFill>
                            <a:srgbClr val="002060"/>
                          </a:solidFill>
                          <a:latin typeface="Century Gothic" panose="020B0502020202020204" pitchFamily="34" charset="0"/>
                        </a:rPr>
                        <a:t>después</a:t>
                      </a:r>
                      <a:r>
                        <a:rPr lang="en-GB" sz="2200" dirty="0">
                          <a:solidFill>
                            <a:srgbClr val="002060"/>
                          </a:solidFill>
                          <a:latin typeface="Century Gothic" panose="020B0502020202020204" pitchFamily="34" charset="0"/>
                        </a:rPr>
                        <a:t> de comer.</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3442370797"/>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200" dirty="0">
                          <a:solidFill>
                            <a:srgbClr val="002060"/>
                          </a:solidFill>
                          <a:latin typeface="Century Gothic" panose="020B0502020202020204" pitchFamily="34" charset="0"/>
                        </a:rPr>
                        <a:t>Cada enero va al </a:t>
                      </a:r>
                      <a:r>
                        <a:rPr lang="en-GB" sz="2200" dirty="0" err="1">
                          <a:solidFill>
                            <a:srgbClr val="002060"/>
                          </a:solidFill>
                          <a:latin typeface="Century Gothic" panose="020B0502020202020204" pitchFamily="34" charset="0"/>
                        </a:rPr>
                        <a:t>oeste</a:t>
                      </a:r>
                      <a:r>
                        <a:rPr lang="en-GB" sz="2200" dirty="0">
                          <a:solidFill>
                            <a:srgbClr val="002060"/>
                          </a:solidFill>
                          <a:latin typeface="Century Gothic" panose="020B0502020202020204" pitchFamily="34" charset="0"/>
                        </a:rPr>
                        <a:t> de Italia.</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1890588510"/>
                  </a:ext>
                </a:extLst>
              </a:tr>
              <a:tr h="757948">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200" dirty="0">
                          <a:solidFill>
                            <a:srgbClr val="002060"/>
                          </a:solidFill>
                          <a:latin typeface="Century Gothic" panose="020B0502020202020204" pitchFamily="34" charset="0"/>
                        </a:rPr>
                        <a:t>En febrero voy al barrio de mi abuela.</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4098199311"/>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200" dirty="0">
                          <a:solidFill>
                            <a:srgbClr val="002060"/>
                          </a:solidFill>
                          <a:latin typeface="Century Gothic" panose="020B0502020202020204" pitchFamily="34" charset="0"/>
                        </a:rPr>
                        <a:t>Va a la </a:t>
                      </a:r>
                      <a:r>
                        <a:rPr lang="en-GB" sz="2200" dirty="0" err="1">
                          <a:solidFill>
                            <a:srgbClr val="002060"/>
                          </a:solidFill>
                          <a:latin typeface="Century Gothic" panose="020B0502020202020204" pitchFamily="34" charset="0"/>
                        </a:rPr>
                        <a:t>escuela</a:t>
                      </a:r>
                      <a:r>
                        <a:rPr lang="en-GB" sz="2200" dirty="0">
                          <a:solidFill>
                            <a:srgbClr val="002060"/>
                          </a:solidFill>
                          <a:latin typeface="Century Gothic" panose="020B0502020202020204" pitchFamily="34" charset="0"/>
                        </a:rPr>
                        <a:t> todos los </a:t>
                      </a:r>
                      <a:r>
                        <a:rPr lang="en-GB" sz="2200" dirty="0" err="1">
                          <a:solidFill>
                            <a:srgbClr val="002060"/>
                          </a:solidFill>
                          <a:latin typeface="Century Gothic" panose="020B0502020202020204" pitchFamily="34" charset="0"/>
                        </a:rPr>
                        <a:t>días</a:t>
                      </a:r>
                      <a:r>
                        <a:rPr lang="en-GB" sz="2200" dirty="0">
                          <a:solidFill>
                            <a:srgbClr val="002060"/>
                          </a:solidFill>
                          <a:latin typeface="Century Gothic" panose="020B0502020202020204" pitchFamily="34" charset="0"/>
                        </a:rPr>
                        <a:t>.</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906487638"/>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200" dirty="0">
                          <a:solidFill>
                            <a:srgbClr val="002060"/>
                          </a:solidFill>
                          <a:latin typeface="Century Gothic" panose="020B0502020202020204" pitchFamily="34" charset="0"/>
                        </a:rPr>
                        <a:t>Nunca voy al </a:t>
                      </a:r>
                      <a:r>
                        <a:rPr lang="en-GB" sz="2200" dirty="0" err="1">
                          <a:solidFill>
                            <a:srgbClr val="002060"/>
                          </a:solidFill>
                          <a:latin typeface="Century Gothic" panose="020B0502020202020204" pitchFamily="34" charset="0"/>
                        </a:rPr>
                        <a:t>parque</a:t>
                      </a:r>
                      <a:r>
                        <a:rPr lang="en-GB" sz="2200" dirty="0">
                          <a:solidFill>
                            <a:srgbClr val="002060"/>
                          </a:solidFill>
                          <a:latin typeface="Century Gothic" panose="020B0502020202020204" pitchFamily="34" charset="0"/>
                        </a:rPr>
                        <a:t> sin mi </a:t>
                      </a:r>
                      <a:r>
                        <a:rPr lang="en-GB" sz="2200" dirty="0" err="1">
                          <a:solidFill>
                            <a:srgbClr val="002060"/>
                          </a:solidFill>
                          <a:latin typeface="Century Gothic" panose="020B0502020202020204" pitchFamily="34" charset="0"/>
                        </a:rPr>
                        <a:t>perro</a:t>
                      </a:r>
                      <a:r>
                        <a:rPr lang="en-GB" sz="2200" dirty="0">
                          <a:solidFill>
                            <a:srgbClr val="002060"/>
                          </a:solidFill>
                          <a:latin typeface="Century Gothic" panose="020B0502020202020204" pitchFamily="34" charset="0"/>
                        </a:rPr>
                        <a:t>.</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076436072"/>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200" dirty="0">
                          <a:solidFill>
                            <a:srgbClr val="002060"/>
                          </a:solidFill>
                          <a:latin typeface="Century Gothic" panose="020B0502020202020204" pitchFamily="34" charset="0"/>
                        </a:rPr>
                        <a:t>Voy al mar durante las </a:t>
                      </a:r>
                      <a:r>
                        <a:rPr lang="en-GB" sz="2200" dirty="0" err="1">
                          <a:solidFill>
                            <a:srgbClr val="002060"/>
                          </a:solidFill>
                          <a:latin typeface="Century Gothic" panose="020B0502020202020204" pitchFamily="34" charset="0"/>
                        </a:rPr>
                        <a:t>vacaciones</a:t>
                      </a:r>
                      <a:r>
                        <a:rPr lang="en-GB" sz="2200" dirty="0">
                          <a:solidFill>
                            <a:srgbClr val="002060"/>
                          </a:solidFill>
                          <a:latin typeface="Century Gothic" panose="020B0502020202020204" pitchFamily="34" charset="0"/>
                        </a:rPr>
                        <a:t>.</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38271135"/>
                  </a:ext>
                </a:extLst>
              </a:tr>
            </a:tbl>
          </a:graphicData>
        </a:graphic>
      </p:graphicFrame>
      <p:sp>
        <p:nvSpPr>
          <p:cNvPr id="5" name="TextBox 4"/>
          <p:cNvSpPr txBox="1"/>
          <p:nvPr/>
        </p:nvSpPr>
        <p:spPr>
          <a:xfrm>
            <a:off x="65832" y="0"/>
            <a:ext cx="105093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Virginia habla de su amigo Borja en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Whatsapp</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Lee las frases y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opción</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correcta. Después, escucha los mensajes de audio.</a:t>
            </a:r>
          </a:p>
        </p:txBody>
      </p:sp>
      <p:sp>
        <p:nvSpPr>
          <p:cNvPr id="72" name="Rounded Rectangle 71"/>
          <p:cNvSpPr/>
          <p:nvPr/>
        </p:nvSpPr>
        <p:spPr>
          <a:xfrm>
            <a:off x="91754" y="806573"/>
            <a:ext cx="5999740"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p>
        </p:txBody>
      </p:sp>
      <p:sp>
        <p:nvSpPr>
          <p:cNvPr id="29" name="CuadroTexto 28">
            <a:extLst>
              <a:ext uri="{FF2B5EF4-FFF2-40B4-BE49-F238E27FC236}">
                <a16:creationId xmlns:a16="http://schemas.microsoft.com/office/drawing/2014/main" id="{FF464D61-D508-A34F-9670-A25050601A37}"/>
              </a:ext>
            </a:extLst>
          </p:cNvPr>
          <p:cNvSpPr txBox="1"/>
          <p:nvPr/>
        </p:nvSpPr>
        <p:spPr>
          <a:xfrm>
            <a:off x="6183248" y="784822"/>
            <a:ext cx="1348446"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a:t>
            </a:r>
          </a:p>
        </p:txBody>
      </p:sp>
      <p:sp>
        <p:nvSpPr>
          <p:cNvPr id="22" name="CuadroTexto 28">
            <a:extLst>
              <a:ext uri="{FF2B5EF4-FFF2-40B4-BE49-F238E27FC236}">
                <a16:creationId xmlns:a16="http://schemas.microsoft.com/office/drawing/2014/main" id="{FF464D61-D508-A34F-9670-A25050601A37}"/>
              </a:ext>
            </a:extLst>
          </p:cNvPr>
          <p:cNvSpPr txBox="1"/>
          <p:nvPr/>
        </p:nvSpPr>
        <p:spPr>
          <a:xfrm>
            <a:off x="9261594" y="1429375"/>
            <a:ext cx="143661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100" b="1" dirty="0" err="1">
                <a:solidFill>
                  <a:srgbClr val="002060"/>
                </a:solidFill>
                <a:latin typeface="Century Gothic" panose="020B0502020202020204" pitchFamily="34" charset="0"/>
              </a:rPr>
              <a:t>Dónde</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4" name="Action Button: Custom 4">
            <a:hlinkClick r:id="" action="ppaction://noaction" highlightClick="1">
              <a:snd r:embed="rId5" name="va a la playa después de comer.wav"/>
            </a:hlinkClick>
            <a:extLst>
              <a:ext uri="{FF2B5EF4-FFF2-40B4-BE49-F238E27FC236}">
                <a16:creationId xmlns:a16="http://schemas.microsoft.com/office/drawing/2014/main" id="{FC21FEC3-F278-2A43-B8D8-B53980CF039C}"/>
              </a:ext>
            </a:extLst>
          </p:cNvPr>
          <p:cNvSpPr/>
          <p:nvPr/>
        </p:nvSpPr>
        <p:spPr>
          <a:xfrm>
            <a:off x="72614" y="217385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8" name="Picture 2" descr="Green tick checkma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5432" y="2173859"/>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descr="beach"/>
          <p:cNvSpPr txBox="1"/>
          <p:nvPr/>
        </p:nvSpPr>
        <p:spPr>
          <a:xfrm>
            <a:off x="9152244" y="2073919"/>
            <a:ext cx="1434966" cy="461665"/>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beach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Action Button: Custom 4">
            <a:hlinkClick r:id="" action="ppaction://noaction" highlightClick="1">
              <a:snd r:embed="rId7" name="cada enero va al oeste de italia.wav"/>
            </a:hlinkClick>
            <a:extLst>
              <a:ext uri="{FF2B5EF4-FFF2-40B4-BE49-F238E27FC236}">
                <a16:creationId xmlns:a16="http://schemas.microsoft.com/office/drawing/2014/main" id="{FC21FEC3-F278-2A43-B8D8-B53980CF039C}"/>
              </a:ext>
            </a:extLst>
          </p:cNvPr>
          <p:cNvSpPr/>
          <p:nvPr/>
        </p:nvSpPr>
        <p:spPr>
          <a:xfrm>
            <a:off x="82568" y="290514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6" name="Picture 2" descr="Green tick checkmark">
            <a:extLst>
              <a:ext uri="{FF2B5EF4-FFF2-40B4-BE49-F238E27FC236}">
                <a16:creationId xmlns:a16="http://schemas.microsoft.com/office/drawing/2014/main" id="{0EA222A2-76BD-E64F-B4C8-84F7D6D81F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5432" y="2820730"/>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descr="east"/>
          <p:cNvSpPr txBox="1"/>
          <p:nvPr/>
        </p:nvSpPr>
        <p:spPr>
          <a:xfrm>
            <a:off x="9152244" y="2785045"/>
            <a:ext cx="1434966" cy="461665"/>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prstClr val="white"/>
                </a:solidFill>
                <a:latin typeface="Century Gothic" panose="020B0502020202020204" pitchFamily="34" charset="0"/>
              </a:rPr>
              <a:t>east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6" name="Action Button: Custom 4">
            <a:hlinkClick r:id="" action="ppaction://noaction" highlightClick="1">
              <a:snd r:embed="rId8" name="en febrero voy al barrio de mi abuela.wav"/>
            </a:hlinkClick>
            <a:extLst>
              <a:ext uri="{FF2B5EF4-FFF2-40B4-BE49-F238E27FC236}">
                <a16:creationId xmlns:a16="http://schemas.microsoft.com/office/drawing/2014/main" id="{FC21FEC3-F278-2A43-B8D8-B53980CF039C}"/>
              </a:ext>
            </a:extLst>
          </p:cNvPr>
          <p:cNvSpPr/>
          <p:nvPr/>
        </p:nvSpPr>
        <p:spPr>
          <a:xfrm>
            <a:off x="72614" y="359256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37" name="Picture 2" descr="Green tick checkmark">
            <a:extLst>
              <a:ext uri="{FF2B5EF4-FFF2-40B4-BE49-F238E27FC236}">
                <a16:creationId xmlns:a16="http://schemas.microsoft.com/office/drawing/2014/main" id="{9C8EB572-D7A4-C542-B394-549B72B4DE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7754" y="3535712"/>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descr="neighbourhood"/>
          <p:cNvSpPr txBox="1"/>
          <p:nvPr/>
        </p:nvSpPr>
        <p:spPr>
          <a:xfrm>
            <a:off x="9140259" y="3521857"/>
            <a:ext cx="2608396" cy="461665"/>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neighbourhood</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7" name="Action Button: Custom 4">
            <a:hlinkClick r:id="" action="ppaction://noaction" highlightClick="1">
              <a:snd r:embed="rId9" name="va a la escuela todos los días.wav"/>
            </a:hlinkClick>
            <a:extLst>
              <a:ext uri="{FF2B5EF4-FFF2-40B4-BE49-F238E27FC236}">
                <a16:creationId xmlns:a16="http://schemas.microsoft.com/office/drawing/2014/main" id="{FC21FEC3-F278-2A43-B8D8-B53980CF039C}"/>
              </a:ext>
            </a:extLst>
          </p:cNvPr>
          <p:cNvSpPr/>
          <p:nvPr/>
        </p:nvSpPr>
        <p:spPr>
          <a:xfrm>
            <a:off x="82568" y="428539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38" name="Picture 2" descr="Green tick checkmark">
            <a:extLst>
              <a:ext uri="{FF2B5EF4-FFF2-40B4-BE49-F238E27FC236}">
                <a16:creationId xmlns:a16="http://schemas.microsoft.com/office/drawing/2014/main" id="{E85A65BE-EAF8-4449-824B-451FD89704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2314" y="4225497"/>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descr="school"/>
          <p:cNvSpPr txBox="1"/>
          <p:nvPr/>
        </p:nvSpPr>
        <p:spPr>
          <a:xfrm>
            <a:off x="9152244" y="4225497"/>
            <a:ext cx="1434966" cy="461665"/>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school</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8" name="Action Button: Custom 4">
            <a:hlinkClick r:id="" action="ppaction://noaction" highlightClick="1">
              <a:snd r:embed="rId10" name="nunca voy al parque sin mi perro.wav"/>
            </a:hlinkClick>
            <a:extLst>
              <a:ext uri="{FF2B5EF4-FFF2-40B4-BE49-F238E27FC236}">
                <a16:creationId xmlns:a16="http://schemas.microsoft.com/office/drawing/2014/main" id="{FC21FEC3-F278-2A43-B8D8-B53980CF039C}"/>
              </a:ext>
            </a:extLst>
          </p:cNvPr>
          <p:cNvSpPr/>
          <p:nvPr/>
        </p:nvSpPr>
        <p:spPr>
          <a:xfrm>
            <a:off x="72613" y="498536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39" name="Picture 2" descr="Green tick checkmark">
            <a:extLst>
              <a:ext uri="{FF2B5EF4-FFF2-40B4-BE49-F238E27FC236}">
                <a16:creationId xmlns:a16="http://schemas.microsoft.com/office/drawing/2014/main" id="{582CD43F-EC2D-994E-80E4-4070E48A56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3248" y="4922795"/>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descr="park"/>
          <p:cNvSpPr txBox="1"/>
          <p:nvPr/>
        </p:nvSpPr>
        <p:spPr>
          <a:xfrm>
            <a:off x="9152244" y="4922795"/>
            <a:ext cx="1434966" cy="461665"/>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park</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9" name="Action Button: Custom 4">
            <a:hlinkClick r:id="" action="ppaction://noaction" highlightClick="1">
              <a:snd r:embed="rId11" name="voy al mar durante las vacaciones.wav"/>
            </a:hlinkClick>
            <a:extLst>
              <a:ext uri="{FF2B5EF4-FFF2-40B4-BE49-F238E27FC236}">
                <a16:creationId xmlns:a16="http://schemas.microsoft.com/office/drawing/2014/main" id="{FC21FEC3-F278-2A43-B8D8-B53980CF039C}"/>
              </a:ext>
            </a:extLst>
          </p:cNvPr>
          <p:cNvSpPr/>
          <p:nvPr/>
        </p:nvSpPr>
        <p:spPr>
          <a:xfrm>
            <a:off x="65832" y="567754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0" name="Picture 2" descr="Green tick checkmark">
            <a:extLst>
              <a:ext uri="{FF2B5EF4-FFF2-40B4-BE49-F238E27FC236}">
                <a16:creationId xmlns:a16="http://schemas.microsoft.com/office/drawing/2014/main" id="{09213E55-7516-F042-B93C-4C6F31D700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3248" y="5637142"/>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descr="sea&#10;"/>
          <p:cNvSpPr txBox="1"/>
          <p:nvPr/>
        </p:nvSpPr>
        <p:spPr>
          <a:xfrm>
            <a:off x="9152244" y="5637142"/>
            <a:ext cx="1434966" cy="461665"/>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sea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53" name="Imagen 52" descr="Child walking using phone">
            <a:extLst>
              <a:ext uri="{FF2B5EF4-FFF2-40B4-BE49-F238E27FC236}">
                <a16:creationId xmlns:a16="http://schemas.microsoft.com/office/drawing/2014/main" id="{E84ED1D1-2083-774D-BC02-462E3371B713}"/>
              </a:ext>
            </a:extLst>
          </p:cNvPr>
          <p:cNvPicPr>
            <a:picLocks noChangeAspect="1"/>
          </p:cNvPicPr>
          <p:nvPr/>
        </p:nvPicPr>
        <p:blipFill>
          <a:blip r:embed="rId12"/>
          <a:stretch>
            <a:fillRect/>
          </a:stretch>
        </p:blipFill>
        <p:spPr>
          <a:xfrm>
            <a:off x="9096501" y="441281"/>
            <a:ext cx="690149" cy="754562"/>
          </a:xfrm>
          <a:prstGeom prst="rect">
            <a:avLst/>
          </a:prstGeom>
        </p:spPr>
      </p:pic>
      <p:pic>
        <p:nvPicPr>
          <p:cNvPr id="55" name="Imagen 5" descr="Boy running">
            <a:extLst>
              <a:ext uri="{FF2B5EF4-FFF2-40B4-BE49-F238E27FC236}">
                <a16:creationId xmlns:a16="http://schemas.microsoft.com/office/drawing/2014/main" id="{BE5A5359-61E8-5F44-9C51-579A9EBF5A1D}"/>
              </a:ext>
            </a:extLst>
          </p:cNvPr>
          <p:cNvPicPr>
            <a:picLocks noChangeAspect="1"/>
          </p:cNvPicPr>
          <p:nvPr/>
        </p:nvPicPr>
        <p:blipFill>
          <a:blip r:embed="rId13"/>
          <a:stretch>
            <a:fillRect/>
          </a:stretch>
        </p:blipFill>
        <p:spPr>
          <a:xfrm>
            <a:off x="8219048" y="381755"/>
            <a:ext cx="933196" cy="812489"/>
          </a:xfrm>
          <a:prstGeom prst="rect">
            <a:avLst/>
          </a:prstGeom>
        </p:spPr>
      </p:pic>
      <p:sp>
        <p:nvSpPr>
          <p:cNvPr id="6" name="Rectangle 5">
            <a:extLst>
              <a:ext uri="{C183D7F6-B498-43B3-948B-1728B52AA6E4}">
                <adec:decorative xmlns:adec="http://schemas.microsoft.com/office/drawing/2017/decorative" val="1"/>
              </a:ext>
            </a:extLst>
          </p:cNvPr>
          <p:cNvSpPr/>
          <p:nvPr/>
        </p:nvSpPr>
        <p:spPr>
          <a:xfrm>
            <a:off x="1669947" y="2158661"/>
            <a:ext cx="851580" cy="470441"/>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C183D7F6-B498-43B3-948B-1728B52AA6E4}">
                <adec:decorative xmlns:adec="http://schemas.microsoft.com/office/drawing/2017/decorative" val="1"/>
              </a:ext>
            </a:extLst>
          </p:cNvPr>
          <p:cNvSpPr/>
          <p:nvPr/>
        </p:nvSpPr>
        <p:spPr>
          <a:xfrm>
            <a:off x="3125337" y="2790336"/>
            <a:ext cx="796164" cy="470441"/>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C183D7F6-B498-43B3-948B-1728B52AA6E4}">
                <adec:decorative xmlns:adec="http://schemas.microsoft.com/office/drawing/2017/decorative" val="1"/>
              </a:ext>
            </a:extLst>
          </p:cNvPr>
          <p:cNvSpPr/>
          <p:nvPr/>
        </p:nvSpPr>
        <p:spPr>
          <a:xfrm>
            <a:off x="2965685" y="3540749"/>
            <a:ext cx="858169" cy="470441"/>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C183D7F6-B498-43B3-948B-1728B52AA6E4}">
                <adec:decorative xmlns:adec="http://schemas.microsoft.com/office/drawing/2017/decorative" val="1"/>
              </a:ext>
            </a:extLst>
          </p:cNvPr>
          <p:cNvSpPr/>
          <p:nvPr/>
        </p:nvSpPr>
        <p:spPr>
          <a:xfrm>
            <a:off x="1669946" y="4285394"/>
            <a:ext cx="1128671" cy="470441"/>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C183D7F6-B498-43B3-948B-1728B52AA6E4}">
                <adec:decorative xmlns:adec="http://schemas.microsoft.com/office/drawing/2017/decorative" val="1"/>
              </a:ext>
            </a:extLst>
          </p:cNvPr>
          <p:cNvSpPr/>
          <p:nvPr/>
        </p:nvSpPr>
        <p:spPr>
          <a:xfrm>
            <a:off x="2521527" y="4985205"/>
            <a:ext cx="1066799" cy="470441"/>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C183D7F6-B498-43B3-948B-1728B52AA6E4}">
                <adec:decorative xmlns:adec="http://schemas.microsoft.com/office/drawing/2017/decorative" val="1"/>
              </a:ext>
            </a:extLst>
          </p:cNvPr>
          <p:cNvSpPr/>
          <p:nvPr/>
        </p:nvSpPr>
        <p:spPr>
          <a:xfrm>
            <a:off x="1566509" y="5660639"/>
            <a:ext cx="567091" cy="470441"/>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0076871"/>
      </p:ext>
    </p:extLst>
  </p:cSld>
  <p:clrMapOvr>
    <a:masterClrMapping/>
  </p:clrMapOvr>
  <mc:AlternateContent xmlns:mc="http://schemas.openxmlformats.org/markup-compatibility/2006" xmlns:p14="http://schemas.microsoft.com/office/powerpoint/2010/main">
    <mc:Choice Requires="p14">
      <p:transition spd="slow" p14:dur="2000" advTm="31006"/>
    </mc:Choice>
    <mc:Fallback xmlns="">
      <p:transition spd="slow" advTm="31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30" grpId="0" animBg="1"/>
      <p:bldP spid="31" grpId="0" animBg="1"/>
      <p:bldP spid="32" grpId="0" animBg="1"/>
      <p:bldP spid="33" grpId="0" animBg="1"/>
      <p:bldP spid="34"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9268BA27-9508-448E-9915-ACE234D74542}"/>
              </a:ext>
              <a:ext uri="{C183D7F6-B498-43B3-948B-1728B52AA6E4}">
                <adec:decorative xmlns:adec="http://schemas.microsoft.com/office/drawing/2017/decorative" val="1"/>
              </a:ext>
            </a:extLst>
          </p:cNvPr>
          <p:cNvSpPr/>
          <p:nvPr/>
        </p:nvSpPr>
        <p:spPr>
          <a:xfrm>
            <a:off x="10120612" y="50471"/>
            <a:ext cx="1993010" cy="390810"/>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123152" y="-155289"/>
            <a:ext cx="2761806" cy="769039"/>
          </a:xfrm>
        </p:spPr>
        <p:txBody>
          <a:bodyPr>
            <a:normAutofit/>
          </a:bodyPr>
          <a:lstStyle/>
          <a:p>
            <a:r>
              <a:rPr lang="en-GB" sz="2000" b="1" dirty="0">
                <a:solidFill>
                  <a:prstClr val="white"/>
                </a:solidFill>
              </a:rPr>
              <a:t>leer / escuchar</a:t>
            </a:r>
            <a:endParaRPr lang="en-US" sz="2000" dirty="0"/>
          </a:p>
        </p:txBody>
      </p:sp>
      <p:sp>
        <p:nvSpPr>
          <p:cNvPr id="5" name="TextBox 4"/>
          <p:cNvSpPr txBox="1"/>
          <p:nvPr/>
        </p:nvSpPr>
        <p:spPr>
          <a:xfrm>
            <a:off x="65832" y="0"/>
            <a:ext cx="105093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Virginia habla de su amigo Borja en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Whatsapp</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Lee las frases y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opción</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correcta. Después, escucha los mensajes de audio.</a:t>
            </a:r>
          </a:p>
        </p:txBody>
      </p:sp>
      <p:graphicFrame>
        <p:nvGraphicFramePr>
          <p:cNvPr id="4" name="Table 3"/>
          <p:cNvGraphicFramePr>
            <a:graphicFrameLocks noGrp="1"/>
          </p:cNvGraphicFramePr>
          <p:nvPr>
            <p:extLst>
              <p:ext uri="{D42A27DB-BD31-4B8C-83A1-F6EECF244321}">
                <p14:modId xmlns:p14="http://schemas.microsoft.com/office/powerpoint/2010/main" val="599715769"/>
              </p:ext>
            </p:extLst>
          </p:nvPr>
        </p:nvGraphicFramePr>
        <p:xfrm>
          <a:off x="65833" y="1253857"/>
          <a:ext cx="9276471" cy="4956806"/>
        </p:xfrm>
        <a:graphic>
          <a:graphicData uri="http://schemas.openxmlformats.org/drawingml/2006/table">
            <a:tbl>
              <a:tblPr firstRow="1" bandRow="1">
                <a:tableStyleId>{5DA37D80-6434-44D0-A028-1B22A696006F}</a:tableStyleId>
              </a:tblPr>
              <a:tblGrid>
                <a:gridCol w="349907">
                  <a:extLst>
                    <a:ext uri="{9D8B030D-6E8A-4147-A177-3AD203B41FA5}">
                      <a16:colId xmlns:a16="http://schemas.microsoft.com/office/drawing/2014/main" val="3587697735"/>
                    </a:ext>
                  </a:extLst>
                </a:gridCol>
                <a:gridCol w="6363115">
                  <a:extLst>
                    <a:ext uri="{9D8B030D-6E8A-4147-A177-3AD203B41FA5}">
                      <a16:colId xmlns:a16="http://schemas.microsoft.com/office/drawing/2014/main" val="4273422518"/>
                    </a:ext>
                  </a:extLst>
                </a:gridCol>
                <a:gridCol w="1249138">
                  <a:extLst>
                    <a:ext uri="{9D8B030D-6E8A-4147-A177-3AD203B41FA5}">
                      <a16:colId xmlns:a16="http://schemas.microsoft.com/office/drawing/2014/main" val="614471121"/>
                    </a:ext>
                  </a:extLst>
                </a:gridCol>
                <a:gridCol w="1314311">
                  <a:extLst>
                    <a:ext uri="{9D8B030D-6E8A-4147-A177-3AD203B41FA5}">
                      <a16:colId xmlns:a16="http://schemas.microsoft.com/office/drawing/2014/main" val="760513471"/>
                    </a:ext>
                  </a:extLst>
                </a:gridCol>
              </a:tblGrid>
              <a:tr h="769983">
                <a:tc>
                  <a:txBody>
                    <a:bodyPr/>
                    <a:lstStyle/>
                    <a:p>
                      <a:pPr algn="ctr"/>
                      <a:endParaRPr lang="en-GB" dirty="0">
                        <a:solidFill>
                          <a:srgbClr val="002060"/>
                        </a:solidFill>
                        <a:latin typeface="Century Gothic" panose="020B0502020202020204" pitchFamily="34" charset="0"/>
                      </a:endParaRPr>
                    </a:p>
                  </a:txBody>
                  <a:tcPr/>
                </a:tc>
                <a:tc>
                  <a:txBody>
                    <a:bodyPr/>
                    <a:lstStyle/>
                    <a:p>
                      <a:pPr algn="l"/>
                      <a:endParaRPr lang="en-GB" sz="2400" b="1" dirty="0">
                        <a:solidFill>
                          <a:srgbClr val="002060"/>
                        </a:solidFill>
                        <a:latin typeface="Century Gothic" panose="020B0502020202020204" pitchFamily="34" charset="0"/>
                      </a:endParaRPr>
                    </a:p>
                  </a:txBody>
                  <a:tcPr/>
                </a:tc>
                <a:tc>
                  <a:txBody>
                    <a:bodyPr/>
                    <a:lstStyle/>
                    <a:p>
                      <a:pPr algn="ctr"/>
                      <a:r>
                        <a:rPr lang="en-GB" sz="2100" b="1" baseline="0" dirty="0">
                          <a:solidFill>
                            <a:srgbClr val="002060"/>
                          </a:solidFill>
                          <a:latin typeface="Century Gothic" panose="020B0502020202020204" pitchFamily="34" charset="0"/>
                        </a:rPr>
                        <a:t>Virginia</a:t>
                      </a:r>
                    </a:p>
                    <a:p>
                      <a:pPr algn="ctr"/>
                      <a:r>
                        <a:rPr lang="en-GB" sz="2100" b="1" baseline="0" dirty="0">
                          <a:solidFill>
                            <a:srgbClr val="002060"/>
                          </a:solidFill>
                          <a:latin typeface="Century Gothic" panose="020B0502020202020204" pitchFamily="34" charset="0"/>
                        </a:rPr>
                        <a:t>‘I’</a:t>
                      </a:r>
                    </a:p>
                  </a:txBody>
                  <a:tcPr/>
                </a:tc>
                <a:tc>
                  <a:txBody>
                    <a:bodyPr/>
                    <a:lstStyle/>
                    <a:p>
                      <a:pPr algn="ctr"/>
                      <a:r>
                        <a:rPr lang="en-GB" sz="2100" b="1" baseline="0" dirty="0">
                          <a:solidFill>
                            <a:srgbClr val="002060"/>
                          </a:solidFill>
                          <a:latin typeface="Century Gothic" panose="020B0502020202020204" pitchFamily="34" charset="0"/>
                        </a:rPr>
                        <a:t>Borja</a:t>
                      </a:r>
                    </a:p>
                    <a:p>
                      <a:pPr algn="ctr"/>
                      <a:r>
                        <a:rPr lang="en-GB" sz="2100" b="1" baseline="0" dirty="0">
                          <a:solidFill>
                            <a:srgbClr val="002060"/>
                          </a:solidFill>
                          <a:latin typeface="Century Gothic" panose="020B0502020202020204" pitchFamily="34" charset="0"/>
                        </a:rPr>
                        <a:t>‘he’</a:t>
                      </a:r>
                    </a:p>
                  </a:txBody>
                  <a:tcPr/>
                </a:tc>
                <a:extLst>
                  <a:ext uri="{0D108BD9-81ED-4DB2-BD59-A6C34878D82A}">
                    <a16:rowId xmlns:a16="http://schemas.microsoft.com/office/drawing/2014/main" val="3097209514"/>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Va a la      </a:t>
                      </a:r>
                      <a:r>
                        <a:rPr lang="en-GB" sz="2000" baseline="0"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después</a:t>
                      </a:r>
                      <a:r>
                        <a:rPr lang="en-GB" sz="2000" dirty="0">
                          <a:solidFill>
                            <a:srgbClr val="002060"/>
                          </a:solidFill>
                          <a:latin typeface="Century Gothic" panose="020B0502020202020204" pitchFamily="34" charset="0"/>
                        </a:rPr>
                        <a:t> de comer.</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3442370797"/>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Cada enero va al </a:t>
                      </a:r>
                      <a:r>
                        <a:rPr lang="en-GB" sz="2000" baseline="0"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de Italia.</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1890588510"/>
                  </a:ext>
                </a:extLst>
              </a:tr>
              <a:tr h="757948">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En febrero voy al </a:t>
                      </a:r>
                      <a:r>
                        <a:rPr lang="en-GB" sz="2000" baseline="0"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de mi abuela.</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4098199311"/>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Va a la </a:t>
                      </a:r>
                      <a:r>
                        <a:rPr lang="en-GB" sz="2000" baseline="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todos</a:t>
                      </a:r>
                      <a:r>
                        <a:rPr lang="en-GB" sz="2000" dirty="0">
                          <a:solidFill>
                            <a:srgbClr val="002060"/>
                          </a:solidFill>
                          <a:latin typeface="Century Gothic" panose="020B0502020202020204" pitchFamily="34" charset="0"/>
                        </a:rPr>
                        <a:t> los </a:t>
                      </a:r>
                      <a:r>
                        <a:rPr lang="en-GB" sz="2000" dirty="0" err="1">
                          <a:solidFill>
                            <a:srgbClr val="002060"/>
                          </a:solidFill>
                          <a:latin typeface="Century Gothic" panose="020B0502020202020204" pitchFamily="34" charset="0"/>
                        </a:rPr>
                        <a:t>días</a:t>
                      </a:r>
                      <a:r>
                        <a:rPr lang="en-GB" sz="2000" dirty="0">
                          <a:solidFill>
                            <a:srgbClr val="002060"/>
                          </a:solidFill>
                          <a:latin typeface="Century Gothic" panose="020B0502020202020204" pitchFamily="34" charset="0"/>
                        </a:rPr>
                        <a:t>.</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906487638"/>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Nunca voy al </a:t>
                      </a:r>
                      <a:r>
                        <a:rPr lang="en-GB" sz="2000" baseline="0"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sin mi </a:t>
                      </a:r>
                      <a:r>
                        <a:rPr lang="en-GB" sz="2000" dirty="0" err="1">
                          <a:solidFill>
                            <a:srgbClr val="002060"/>
                          </a:solidFill>
                          <a:latin typeface="Century Gothic" panose="020B0502020202020204" pitchFamily="34" charset="0"/>
                        </a:rPr>
                        <a:t>perro</a:t>
                      </a:r>
                      <a:r>
                        <a:rPr lang="en-GB" sz="2000" dirty="0">
                          <a:solidFill>
                            <a:srgbClr val="002060"/>
                          </a:solidFill>
                          <a:latin typeface="Century Gothic" panose="020B0502020202020204" pitchFamily="34" charset="0"/>
                        </a:rPr>
                        <a:t>.</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076436072"/>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Voy al </a:t>
                      </a:r>
                      <a:r>
                        <a:rPr lang="en-GB" sz="2000" baseline="0"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durante las </a:t>
                      </a:r>
                      <a:r>
                        <a:rPr lang="en-GB" sz="2000" dirty="0" err="1">
                          <a:solidFill>
                            <a:srgbClr val="002060"/>
                          </a:solidFill>
                          <a:latin typeface="Century Gothic" panose="020B0502020202020204" pitchFamily="34" charset="0"/>
                        </a:rPr>
                        <a:t>vacaciones</a:t>
                      </a:r>
                      <a:r>
                        <a:rPr lang="en-GB" sz="2000" dirty="0">
                          <a:solidFill>
                            <a:srgbClr val="002060"/>
                          </a:solidFill>
                          <a:latin typeface="Century Gothic" panose="020B0502020202020204" pitchFamily="34" charset="0"/>
                        </a:rPr>
                        <a:t>.</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38271135"/>
                  </a:ext>
                </a:extLst>
              </a:tr>
            </a:tbl>
          </a:graphicData>
        </a:graphic>
      </p:graphicFrame>
      <p:sp>
        <p:nvSpPr>
          <p:cNvPr id="72" name="Rounded Rectangle 71"/>
          <p:cNvSpPr/>
          <p:nvPr/>
        </p:nvSpPr>
        <p:spPr>
          <a:xfrm>
            <a:off x="91754" y="806573"/>
            <a:ext cx="5999740"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p>
        </p:txBody>
      </p:sp>
      <p:sp>
        <p:nvSpPr>
          <p:cNvPr id="29" name="CuadroTexto 28">
            <a:extLst>
              <a:ext uri="{FF2B5EF4-FFF2-40B4-BE49-F238E27FC236}">
                <a16:creationId xmlns:a16="http://schemas.microsoft.com/office/drawing/2014/main" id="{FF464D61-D508-A34F-9670-A25050601A37}"/>
              </a:ext>
            </a:extLst>
          </p:cNvPr>
          <p:cNvSpPr txBox="1"/>
          <p:nvPr/>
        </p:nvSpPr>
        <p:spPr>
          <a:xfrm>
            <a:off x="6959479" y="795219"/>
            <a:ext cx="1348446"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a:t>
            </a:r>
          </a:p>
        </p:txBody>
      </p:sp>
      <p:sp>
        <p:nvSpPr>
          <p:cNvPr id="64" name="Action Button: Custom 4">
            <a:hlinkClick r:id="" action="ppaction://noaction" highlightClick="1">
              <a:snd r:embed="rId5" name="va a la playa después de comer.wav"/>
            </a:hlinkClick>
            <a:extLst>
              <a:ext uri="{FF2B5EF4-FFF2-40B4-BE49-F238E27FC236}">
                <a16:creationId xmlns:a16="http://schemas.microsoft.com/office/drawing/2014/main" id="{FC21FEC3-F278-2A43-B8D8-B53980CF039C}"/>
              </a:ext>
            </a:extLst>
          </p:cNvPr>
          <p:cNvSpPr/>
          <p:nvPr/>
        </p:nvSpPr>
        <p:spPr>
          <a:xfrm>
            <a:off x="72614" y="217385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3" name="CuadroTexto 29">
            <a:extLst>
              <a:ext uri="{FF2B5EF4-FFF2-40B4-BE49-F238E27FC236}">
                <a16:creationId xmlns:a16="http://schemas.microsoft.com/office/drawing/2014/main" id="{3E9500F0-C658-F446-905D-E6B5A2E0DCA4}"/>
              </a:ext>
            </a:extLst>
          </p:cNvPr>
          <p:cNvSpPr txBox="1"/>
          <p:nvPr/>
        </p:nvSpPr>
        <p:spPr>
          <a:xfrm>
            <a:off x="1824670" y="1980041"/>
            <a:ext cx="1468672" cy="707886"/>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AutoNum type="alphaLcParenR"/>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rPr>
              <a:t>playa</a:t>
            </a:r>
            <a:endParaRPr lang="en-GB" sz="2000" b="1"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AutoNum type="alphaLcParenR"/>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rPr>
              <a:t>centro</a:t>
            </a:r>
          </a:p>
        </p:txBody>
      </p:sp>
      <p:pic>
        <p:nvPicPr>
          <p:cNvPr id="8" name="Picture 2" descr="Green tick checkma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07529" y="2113960"/>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5" name="Action Button: Custom 4">
            <a:hlinkClick r:id="" action="ppaction://noaction" highlightClick="1">
              <a:snd r:embed="rId7" name="cada enero va al oeste de italia.wav"/>
            </a:hlinkClick>
            <a:extLst>
              <a:ext uri="{FF2B5EF4-FFF2-40B4-BE49-F238E27FC236}">
                <a16:creationId xmlns:a16="http://schemas.microsoft.com/office/drawing/2014/main" id="{FC21FEC3-F278-2A43-B8D8-B53980CF039C}"/>
              </a:ext>
            </a:extLst>
          </p:cNvPr>
          <p:cNvSpPr/>
          <p:nvPr/>
        </p:nvSpPr>
        <p:spPr>
          <a:xfrm>
            <a:off x="82568" y="290514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4" name="CuadroTexto 30">
            <a:extLst>
              <a:ext uri="{FF2B5EF4-FFF2-40B4-BE49-F238E27FC236}">
                <a16:creationId xmlns:a16="http://schemas.microsoft.com/office/drawing/2014/main" id="{65C345E6-D918-D34D-AB32-315B37311FCB}"/>
              </a:ext>
            </a:extLst>
          </p:cNvPr>
          <p:cNvSpPr txBox="1"/>
          <p:nvPr/>
        </p:nvSpPr>
        <p:spPr>
          <a:xfrm>
            <a:off x="3137227" y="2717857"/>
            <a:ext cx="2286000"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AutoNum type="alphaLcParenR"/>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rPr>
              <a:t>oeste</a:t>
            </a:r>
            <a:endParaRPr lang="en-GB" sz="2000" b="1"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AutoNum type="alphaLcParenR"/>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rPr>
              <a:t>montaña</a:t>
            </a:r>
          </a:p>
        </p:txBody>
      </p:sp>
      <p:pic>
        <p:nvPicPr>
          <p:cNvPr id="36" name="Picture 2" descr="Green tick checkmark">
            <a:extLst>
              <a:ext uri="{FF2B5EF4-FFF2-40B4-BE49-F238E27FC236}">
                <a16:creationId xmlns:a16="http://schemas.microsoft.com/office/drawing/2014/main" id="{0EA222A2-76BD-E64F-B4C8-84F7D6D81F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07529" y="276083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6" name="Action Button: Custom 4">
            <a:hlinkClick r:id="" action="ppaction://noaction" highlightClick="1">
              <a:snd r:embed="rId8" name="en febrero voy al barrio de mi abuela.wav"/>
            </a:hlinkClick>
            <a:extLst>
              <a:ext uri="{FF2B5EF4-FFF2-40B4-BE49-F238E27FC236}">
                <a16:creationId xmlns:a16="http://schemas.microsoft.com/office/drawing/2014/main" id="{FC21FEC3-F278-2A43-B8D8-B53980CF039C}"/>
              </a:ext>
            </a:extLst>
          </p:cNvPr>
          <p:cNvSpPr/>
          <p:nvPr/>
        </p:nvSpPr>
        <p:spPr>
          <a:xfrm>
            <a:off x="72614" y="359256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5" name="CuadroTexto 31">
            <a:extLst>
              <a:ext uri="{FF2B5EF4-FFF2-40B4-BE49-F238E27FC236}">
                <a16:creationId xmlns:a16="http://schemas.microsoft.com/office/drawing/2014/main" id="{F3D0994E-4A59-EE49-85AA-D8D6F95C4FEF}"/>
              </a:ext>
            </a:extLst>
          </p:cNvPr>
          <p:cNvSpPr txBox="1"/>
          <p:nvPr/>
        </p:nvSpPr>
        <p:spPr>
          <a:xfrm>
            <a:off x="2925786" y="3438221"/>
            <a:ext cx="1369286" cy="707886"/>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AutoNum type="alphaLcParenR"/>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rPr>
              <a:t>casa</a:t>
            </a:r>
            <a:endParaRPr lang="en-GB" sz="2000" b="1"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AutoNum type="alphaLcParenR"/>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rPr>
              <a:t>barrio</a:t>
            </a:r>
          </a:p>
        </p:txBody>
      </p:sp>
      <p:pic>
        <p:nvPicPr>
          <p:cNvPr id="37" name="Picture 2" descr="Green tick checkmark">
            <a:extLst>
              <a:ext uri="{FF2B5EF4-FFF2-40B4-BE49-F238E27FC236}">
                <a16:creationId xmlns:a16="http://schemas.microsoft.com/office/drawing/2014/main" id="{9C8EB572-D7A4-C542-B394-549B72B4DE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9851" y="3475813"/>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7" name="Action Button: Custom 4">
            <a:hlinkClick r:id="" action="ppaction://noaction" highlightClick="1">
              <a:snd r:embed="rId9" name="va a la escuela todos los días.wav"/>
            </a:hlinkClick>
            <a:extLst>
              <a:ext uri="{FF2B5EF4-FFF2-40B4-BE49-F238E27FC236}">
                <a16:creationId xmlns:a16="http://schemas.microsoft.com/office/drawing/2014/main" id="{FC21FEC3-F278-2A43-B8D8-B53980CF039C}"/>
              </a:ext>
            </a:extLst>
          </p:cNvPr>
          <p:cNvSpPr/>
          <p:nvPr/>
        </p:nvSpPr>
        <p:spPr>
          <a:xfrm>
            <a:off x="82568" y="428539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6" name="CuadroTexto 32">
            <a:extLst>
              <a:ext uri="{FF2B5EF4-FFF2-40B4-BE49-F238E27FC236}">
                <a16:creationId xmlns:a16="http://schemas.microsoft.com/office/drawing/2014/main" id="{50985102-EE3E-2249-98AC-7450C978AC9D}"/>
              </a:ext>
            </a:extLst>
          </p:cNvPr>
          <p:cNvSpPr txBox="1"/>
          <p:nvPr/>
        </p:nvSpPr>
        <p:spPr>
          <a:xfrm>
            <a:off x="1744213" y="4146107"/>
            <a:ext cx="1816523" cy="707886"/>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AutoNum type="alphaLcParenR"/>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rPr>
              <a:t>mercado</a:t>
            </a:r>
            <a:endParaRPr lang="en-GB" sz="2000" b="1"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AutoNum type="alphaLcParenR"/>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rPr>
              <a:t>escuela</a:t>
            </a:r>
          </a:p>
        </p:txBody>
      </p:sp>
      <p:pic>
        <p:nvPicPr>
          <p:cNvPr id="38" name="Picture 2" descr="Green tick checkmark">
            <a:extLst>
              <a:ext uri="{FF2B5EF4-FFF2-40B4-BE49-F238E27FC236}">
                <a16:creationId xmlns:a16="http://schemas.microsoft.com/office/drawing/2014/main" id="{E85A65BE-EAF8-4449-824B-451FD89704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4411" y="4165598"/>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8" name="Action Button: Custom 4">
            <a:hlinkClick r:id="" action="ppaction://noaction" highlightClick="1">
              <a:snd r:embed="rId10" name="nunca voy al parque sin mi perro.wav"/>
            </a:hlinkClick>
            <a:extLst>
              <a:ext uri="{FF2B5EF4-FFF2-40B4-BE49-F238E27FC236}">
                <a16:creationId xmlns:a16="http://schemas.microsoft.com/office/drawing/2014/main" id="{FC21FEC3-F278-2A43-B8D8-B53980CF039C}"/>
              </a:ext>
            </a:extLst>
          </p:cNvPr>
          <p:cNvSpPr/>
          <p:nvPr/>
        </p:nvSpPr>
        <p:spPr>
          <a:xfrm>
            <a:off x="72613" y="498536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7" name="CuadroTexto 33">
            <a:extLst>
              <a:ext uri="{FF2B5EF4-FFF2-40B4-BE49-F238E27FC236}">
                <a16:creationId xmlns:a16="http://schemas.microsoft.com/office/drawing/2014/main" id="{AC38C815-1247-C34E-9D7A-F5D28BD443BE}"/>
              </a:ext>
            </a:extLst>
          </p:cNvPr>
          <p:cNvSpPr txBox="1"/>
          <p:nvPr/>
        </p:nvSpPr>
        <p:spPr>
          <a:xfrm>
            <a:off x="2505060" y="4839407"/>
            <a:ext cx="1569660" cy="707886"/>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AutoNum type="alphaLcParenR"/>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rPr>
              <a:t>parque</a:t>
            </a:r>
            <a:endParaRPr lang="en-GB" sz="2000" b="1"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AutoNum type="alphaLcParenR"/>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rPr>
              <a:t>ciudad</a:t>
            </a:r>
          </a:p>
        </p:txBody>
      </p:sp>
      <p:pic>
        <p:nvPicPr>
          <p:cNvPr id="39" name="Picture 2" descr="Green tick checkmark">
            <a:extLst>
              <a:ext uri="{FF2B5EF4-FFF2-40B4-BE49-F238E27FC236}">
                <a16:creationId xmlns:a16="http://schemas.microsoft.com/office/drawing/2014/main" id="{582CD43F-EC2D-994E-80E4-4070E48A56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5345" y="4862896"/>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9" name="Action Button: Custom 4">
            <a:hlinkClick r:id="" action="ppaction://noaction" highlightClick="1">
              <a:snd r:embed="rId11" name="voy al mar durante las vacaciones.wav"/>
            </a:hlinkClick>
            <a:extLst>
              <a:ext uri="{FF2B5EF4-FFF2-40B4-BE49-F238E27FC236}">
                <a16:creationId xmlns:a16="http://schemas.microsoft.com/office/drawing/2014/main" id="{FC21FEC3-F278-2A43-B8D8-B53980CF039C}"/>
              </a:ext>
            </a:extLst>
          </p:cNvPr>
          <p:cNvSpPr/>
          <p:nvPr/>
        </p:nvSpPr>
        <p:spPr>
          <a:xfrm>
            <a:off x="65832" y="567754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8" name="CuadroTexto 34">
            <a:extLst>
              <a:ext uri="{FF2B5EF4-FFF2-40B4-BE49-F238E27FC236}">
                <a16:creationId xmlns:a16="http://schemas.microsoft.com/office/drawing/2014/main" id="{1233B3DA-7456-0C44-A11A-34D52A4D74FE}"/>
              </a:ext>
            </a:extLst>
          </p:cNvPr>
          <p:cNvSpPr txBox="1"/>
          <p:nvPr/>
        </p:nvSpPr>
        <p:spPr>
          <a:xfrm>
            <a:off x="1830836" y="5532707"/>
            <a:ext cx="1459054" cy="707886"/>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AutoNum type="alphaLcParenR"/>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rPr>
              <a:t>tienda</a:t>
            </a:r>
            <a:endParaRPr lang="en-GB" sz="2000" b="1"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AutoNum type="alphaLcParenR"/>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rPr>
              <a:t>mar</a:t>
            </a:r>
          </a:p>
        </p:txBody>
      </p:sp>
      <p:pic>
        <p:nvPicPr>
          <p:cNvPr id="40" name="Picture 2" descr="Green tick checkmark">
            <a:extLst>
              <a:ext uri="{FF2B5EF4-FFF2-40B4-BE49-F238E27FC236}">
                <a16:creationId xmlns:a16="http://schemas.microsoft.com/office/drawing/2014/main" id="{09213E55-7516-F042-B93C-4C6F31D700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5345" y="557724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n 52" descr="Child walking using phone">
            <a:extLst>
              <a:ext uri="{FF2B5EF4-FFF2-40B4-BE49-F238E27FC236}">
                <a16:creationId xmlns:a16="http://schemas.microsoft.com/office/drawing/2014/main" id="{E84ED1D1-2083-774D-BC02-462E3371B713}"/>
              </a:ext>
            </a:extLst>
          </p:cNvPr>
          <p:cNvPicPr>
            <a:picLocks noChangeAspect="1"/>
          </p:cNvPicPr>
          <p:nvPr/>
        </p:nvPicPr>
        <p:blipFill>
          <a:blip r:embed="rId12"/>
          <a:stretch>
            <a:fillRect/>
          </a:stretch>
        </p:blipFill>
        <p:spPr>
          <a:xfrm>
            <a:off x="9096501" y="441281"/>
            <a:ext cx="690149" cy="754562"/>
          </a:xfrm>
          <a:prstGeom prst="rect">
            <a:avLst/>
          </a:prstGeom>
        </p:spPr>
      </p:pic>
      <p:pic>
        <p:nvPicPr>
          <p:cNvPr id="55" name="Imagen 5" descr="Boy running">
            <a:extLst>
              <a:ext uri="{FF2B5EF4-FFF2-40B4-BE49-F238E27FC236}">
                <a16:creationId xmlns:a16="http://schemas.microsoft.com/office/drawing/2014/main" id="{BE5A5359-61E8-5F44-9C51-579A9EBF5A1D}"/>
              </a:ext>
            </a:extLst>
          </p:cNvPr>
          <p:cNvPicPr>
            <a:picLocks noChangeAspect="1"/>
          </p:cNvPicPr>
          <p:nvPr/>
        </p:nvPicPr>
        <p:blipFill>
          <a:blip r:embed="rId13"/>
          <a:stretch>
            <a:fillRect/>
          </a:stretch>
        </p:blipFill>
        <p:spPr>
          <a:xfrm>
            <a:off x="8219048" y="381755"/>
            <a:ext cx="933196" cy="812489"/>
          </a:xfrm>
          <a:prstGeom prst="rect">
            <a:avLst/>
          </a:prstGeom>
        </p:spPr>
      </p:pic>
      <p:sp>
        <p:nvSpPr>
          <p:cNvPr id="35" name="CuadroTexto 28">
            <a:extLst>
              <a:ext uri="{FF2B5EF4-FFF2-40B4-BE49-F238E27FC236}">
                <a16:creationId xmlns:a16="http://schemas.microsoft.com/office/drawing/2014/main" id="{FF464D61-D508-A34F-9670-A25050601A37}"/>
              </a:ext>
            </a:extLst>
          </p:cNvPr>
          <p:cNvSpPr txBox="1"/>
          <p:nvPr/>
        </p:nvSpPr>
        <p:spPr>
          <a:xfrm>
            <a:off x="10029697" y="816420"/>
            <a:ext cx="1132041"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Ayuda</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 name="Oval 5">
            <a:extLst>
              <a:ext uri="{C183D7F6-B498-43B3-948B-1728B52AA6E4}">
                <adec:decorative xmlns:adec="http://schemas.microsoft.com/office/drawing/2017/decorative" val="1"/>
              </a:ext>
            </a:extLst>
          </p:cNvPr>
          <p:cNvSpPr/>
          <p:nvPr/>
        </p:nvSpPr>
        <p:spPr>
          <a:xfrm>
            <a:off x="427616" y="2177417"/>
            <a:ext cx="528810" cy="360561"/>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C183D7F6-B498-43B3-948B-1728B52AA6E4}">
                <adec:decorative xmlns:adec="http://schemas.microsoft.com/office/drawing/2017/decorative" val="1"/>
              </a:ext>
            </a:extLst>
          </p:cNvPr>
          <p:cNvSpPr/>
          <p:nvPr/>
        </p:nvSpPr>
        <p:spPr>
          <a:xfrm>
            <a:off x="2006121" y="2891519"/>
            <a:ext cx="528810" cy="360561"/>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C183D7F6-B498-43B3-948B-1728B52AA6E4}">
                <adec:decorative xmlns:adec="http://schemas.microsoft.com/office/drawing/2017/decorative" val="1"/>
              </a:ext>
            </a:extLst>
          </p:cNvPr>
          <p:cNvSpPr/>
          <p:nvPr/>
        </p:nvSpPr>
        <p:spPr>
          <a:xfrm>
            <a:off x="1806190" y="3626470"/>
            <a:ext cx="528810" cy="360561"/>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C183D7F6-B498-43B3-948B-1728B52AA6E4}">
                <adec:decorative xmlns:adec="http://schemas.microsoft.com/office/drawing/2017/decorative" val="1"/>
              </a:ext>
            </a:extLst>
          </p:cNvPr>
          <p:cNvSpPr/>
          <p:nvPr/>
        </p:nvSpPr>
        <p:spPr>
          <a:xfrm>
            <a:off x="427616" y="4322901"/>
            <a:ext cx="528810" cy="360561"/>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C183D7F6-B498-43B3-948B-1728B52AA6E4}">
                <adec:decorative xmlns:adec="http://schemas.microsoft.com/office/drawing/2017/decorative" val="1"/>
              </a:ext>
            </a:extLst>
          </p:cNvPr>
          <p:cNvSpPr/>
          <p:nvPr/>
        </p:nvSpPr>
        <p:spPr>
          <a:xfrm>
            <a:off x="1374733" y="5015842"/>
            <a:ext cx="528810" cy="360561"/>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C183D7F6-B498-43B3-948B-1728B52AA6E4}">
                <adec:decorative xmlns:adec="http://schemas.microsoft.com/office/drawing/2017/decorative" val="1"/>
              </a:ext>
            </a:extLst>
          </p:cNvPr>
          <p:cNvSpPr/>
          <p:nvPr/>
        </p:nvSpPr>
        <p:spPr>
          <a:xfrm>
            <a:off x="510923" y="5706369"/>
            <a:ext cx="528810" cy="360561"/>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9359342" y="1253857"/>
            <a:ext cx="2754280" cy="5016758"/>
          </a:xfrm>
          <a:prstGeom prst="rect">
            <a:avLst/>
          </a:prstGeom>
          <a:noFill/>
          <a:ln>
            <a:solidFill>
              <a:srgbClr val="FF6600"/>
            </a:solidFill>
          </a:ln>
        </p:spPr>
        <p:txBody>
          <a:bodyPr wrap="square" rtlCol="0">
            <a:spAutoFit/>
          </a:bodyPr>
          <a:lstStyle/>
          <a:p>
            <a:r>
              <a:rPr lang="en-GB" sz="2000" b="1" i="1" dirty="0" err="1">
                <a:solidFill>
                  <a:schemeClr val="accent5">
                    <a:lumMod val="50000"/>
                  </a:schemeClr>
                </a:solidFill>
              </a:rPr>
              <a:t>Feminino</a:t>
            </a:r>
            <a:endParaRPr lang="en-GB" sz="2000" b="1" i="1" dirty="0">
              <a:solidFill>
                <a:schemeClr val="accent5">
                  <a:lumMod val="50000"/>
                </a:schemeClr>
              </a:solidFill>
            </a:endParaRPr>
          </a:p>
          <a:p>
            <a:r>
              <a:rPr lang="en-GB" sz="2000" i="1" dirty="0">
                <a:solidFill>
                  <a:schemeClr val="accent5">
                    <a:lumMod val="50000"/>
                  </a:schemeClr>
                </a:solidFill>
              </a:rPr>
              <a:t>la casa </a:t>
            </a:r>
            <a:endParaRPr lang="en-GB" sz="2000" dirty="0">
              <a:solidFill>
                <a:schemeClr val="accent5">
                  <a:lumMod val="50000"/>
                </a:schemeClr>
              </a:solidFill>
            </a:endParaRPr>
          </a:p>
          <a:p>
            <a:r>
              <a:rPr lang="en-GB" sz="2000" i="1" dirty="0">
                <a:solidFill>
                  <a:schemeClr val="accent5">
                    <a:lumMod val="50000"/>
                  </a:schemeClr>
                </a:solidFill>
              </a:rPr>
              <a:t>la </a:t>
            </a:r>
            <a:r>
              <a:rPr lang="en-GB" sz="2000" i="1" dirty="0" err="1">
                <a:solidFill>
                  <a:schemeClr val="accent5">
                    <a:lumMod val="50000"/>
                  </a:schemeClr>
                </a:solidFill>
              </a:rPr>
              <a:t>montaña</a:t>
            </a:r>
            <a:r>
              <a:rPr lang="en-GB" sz="2000" i="1" dirty="0">
                <a:solidFill>
                  <a:schemeClr val="accent5">
                    <a:lumMod val="50000"/>
                  </a:schemeClr>
                </a:solidFill>
              </a:rPr>
              <a:t> </a:t>
            </a:r>
            <a:endParaRPr lang="en-GB" sz="2000" dirty="0">
              <a:solidFill>
                <a:schemeClr val="accent5">
                  <a:lumMod val="50000"/>
                </a:schemeClr>
              </a:solidFill>
            </a:endParaRPr>
          </a:p>
          <a:p>
            <a:r>
              <a:rPr lang="en-GB" sz="2000" i="1" dirty="0">
                <a:solidFill>
                  <a:schemeClr val="accent5">
                    <a:lumMod val="50000"/>
                  </a:schemeClr>
                </a:solidFill>
              </a:rPr>
              <a:t>la playa </a:t>
            </a:r>
            <a:endParaRPr lang="en-GB" sz="2000" dirty="0">
              <a:solidFill>
                <a:schemeClr val="accent5">
                  <a:lumMod val="50000"/>
                </a:schemeClr>
              </a:solidFill>
            </a:endParaRPr>
          </a:p>
          <a:p>
            <a:r>
              <a:rPr lang="en-GB" sz="2000" i="1" dirty="0">
                <a:solidFill>
                  <a:schemeClr val="accent5">
                    <a:lumMod val="50000"/>
                  </a:schemeClr>
                </a:solidFill>
              </a:rPr>
              <a:t>la </a:t>
            </a:r>
            <a:r>
              <a:rPr lang="en-GB" sz="2000" i="1" dirty="0" err="1">
                <a:solidFill>
                  <a:schemeClr val="accent5">
                    <a:lumMod val="50000"/>
                  </a:schemeClr>
                </a:solidFill>
              </a:rPr>
              <a:t>escuela</a:t>
            </a:r>
            <a:r>
              <a:rPr lang="en-GB" sz="2000" i="1" dirty="0">
                <a:solidFill>
                  <a:schemeClr val="accent5">
                    <a:lumMod val="50000"/>
                  </a:schemeClr>
                </a:solidFill>
              </a:rPr>
              <a:t> </a:t>
            </a:r>
            <a:endParaRPr lang="en-GB" sz="2000" dirty="0">
              <a:solidFill>
                <a:schemeClr val="accent5">
                  <a:lumMod val="50000"/>
                </a:schemeClr>
              </a:solidFill>
            </a:endParaRPr>
          </a:p>
          <a:p>
            <a:r>
              <a:rPr lang="en-GB" sz="2000" i="1" dirty="0">
                <a:solidFill>
                  <a:schemeClr val="accent5">
                    <a:lumMod val="50000"/>
                  </a:schemeClr>
                </a:solidFill>
              </a:rPr>
              <a:t>la ciudad </a:t>
            </a:r>
            <a:endParaRPr lang="en-GB" sz="2000" dirty="0">
              <a:solidFill>
                <a:schemeClr val="accent5">
                  <a:lumMod val="50000"/>
                </a:schemeClr>
              </a:solidFill>
            </a:endParaRPr>
          </a:p>
          <a:p>
            <a:r>
              <a:rPr lang="en-GB" sz="2000" i="1" dirty="0">
                <a:solidFill>
                  <a:schemeClr val="accent5">
                    <a:lumMod val="50000"/>
                  </a:schemeClr>
                </a:solidFill>
              </a:rPr>
              <a:t>la </a:t>
            </a:r>
            <a:r>
              <a:rPr lang="en-GB" sz="2000" i="1" dirty="0" err="1">
                <a:solidFill>
                  <a:schemeClr val="accent5">
                    <a:lumMod val="50000"/>
                  </a:schemeClr>
                </a:solidFill>
              </a:rPr>
              <a:t>tienda</a:t>
            </a:r>
            <a:r>
              <a:rPr lang="en-GB" sz="2000" i="1" dirty="0">
                <a:solidFill>
                  <a:schemeClr val="accent5">
                    <a:lumMod val="50000"/>
                  </a:schemeClr>
                </a:solidFill>
              </a:rPr>
              <a:t> </a:t>
            </a:r>
            <a:endParaRPr lang="en-GB" sz="2000" dirty="0">
              <a:solidFill>
                <a:schemeClr val="accent5">
                  <a:lumMod val="50000"/>
                </a:schemeClr>
              </a:solidFill>
            </a:endParaRPr>
          </a:p>
          <a:p>
            <a:endParaRPr lang="en-GB" sz="2000" dirty="0">
              <a:solidFill>
                <a:schemeClr val="accent5">
                  <a:lumMod val="50000"/>
                </a:schemeClr>
              </a:solidFill>
            </a:endParaRPr>
          </a:p>
          <a:p>
            <a:r>
              <a:rPr lang="en-GB" sz="2000" b="1" i="1" dirty="0" err="1">
                <a:solidFill>
                  <a:schemeClr val="accent5">
                    <a:lumMod val="50000"/>
                  </a:schemeClr>
                </a:solidFill>
              </a:rPr>
              <a:t>Masculino</a:t>
            </a:r>
            <a:endParaRPr lang="en-GB" sz="2000" b="1" i="1" dirty="0">
              <a:solidFill>
                <a:schemeClr val="accent5">
                  <a:lumMod val="50000"/>
                </a:schemeClr>
              </a:solidFill>
            </a:endParaRPr>
          </a:p>
          <a:p>
            <a:r>
              <a:rPr lang="en-GB" sz="2000" i="1" dirty="0">
                <a:solidFill>
                  <a:schemeClr val="accent5">
                    <a:lumMod val="50000"/>
                  </a:schemeClr>
                </a:solidFill>
              </a:rPr>
              <a:t>el </a:t>
            </a:r>
            <a:r>
              <a:rPr lang="en-GB" sz="2000" i="1" dirty="0" err="1">
                <a:solidFill>
                  <a:schemeClr val="accent5">
                    <a:lumMod val="50000"/>
                  </a:schemeClr>
                </a:solidFill>
              </a:rPr>
              <a:t>centro</a:t>
            </a:r>
            <a:r>
              <a:rPr lang="en-GB" sz="2000" i="1" dirty="0">
                <a:solidFill>
                  <a:schemeClr val="accent5">
                    <a:lumMod val="50000"/>
                  </a:schemeClr>
                </a:solidFill>
              </a:rPr>
              <a:t> </a:t>
            </a:r>
            <a:endParaRPr lang="en-GB" sz="2000" dirty="0">
              <a:solidFill>
                <a:schemeClr val="accent5">
                  <a:lumMod val="50000"/>
                </a:schemeClr>
              </a:solidFill>
            </a:endParaRPr>
          </a:p>
          <a:p>
            <a:r>
              <a:rPr lang="en-GB" sz="2000" i="1" dirty="0">
                <a:solidFill>
                  <a:schemeClr val="accent5">
                    <a:lumMod val="50000"/>
                  </a:schemeClr>
                </a:solidFill>
              </a:rPr>
              <a:t>el </a:t>
            </a:r>
            <a:r>
              <a:rPr lang="en-GB" sz="2000" i="1" dirty="0" err="1">
                <a:solidFill>
                  <a:schemeClr val="accent5">
                    <a:lumMod val="50000"/>
                  </a:schemeClr>
                </a:solidFill>
              </a:rPr>
              <a:t>oeste</a:t>
            </a:r>
            <a:r>
              <a:rPr lang="en-GB" sz="2000" i="1" dirty="0">
                <a:solidFill>
                  <a:schemeClr val="accent5">
                    <a:lumMod val="50000"/>
                  </a:schemeClr>
                </a:solidFill>
              </a:rPr>
              <a:t> </a:t>
            </a:r>
            <a:endParaRPr lang="en-GB" sz="2000" dirty="0">
              <a:solidFill>
                <a:schemeClr val="accent5">
                  <a:lumMod val="50000"/>
                </a:schemeClr>
              </a:solidFill>
            </a:endParaRPr>
          </a:p>
          <a:p>
            <a:r>
              <a:rPr lang="en-GB" sz="2000" i="1" dirty="0">
                <a:solidFill>
                  <a:schemeClr val="accent5">
                    <a:lumMod val="50000"/>
                  </a:schemeClr>
                </a:solidFill>
              </a:rPr>
              <a:t>el barrio </a:t>
            </a:r>
            <a:endParaRPr lang="en-GB" sz="2000" dirty="0">
              <a:solidFill>
                <a:schemeClr val="accent5">
                  <a:lumMod val="50000"/>
                </a:schemeClr>
              </a:solidFill>
            </a:endParaRPr>
          </a:p>
          <a:p>
            <a:r>
              <a:rPr lang="en-GB" sz="2000" i="1" dirty="0">
                <a:solidFill>
                  <a:schemeClr val="accent5">
                    <a:lumMod val="50000"/>
                  </a:schemeClr>
                </a:solidFill>
              </a:rPr>
              <a:t>el </a:t>
            </a:r>
            <a:r>
              <a:rPr lang="en-GB" sz="2000" i="1" dirty="0" err="1">
                <a:solidFill>
                  <a:schemeClr val="accent5">
                    <a:lumMod val="50000"/>
                  </a:schemeClr>
                </a:solidFill>
              </a:rPr>
              <a:t>parque</a:t>
            </a:r>
            <a:r>
              <a:rPr lang="en-GB" sz="2000" i="1" dirty="0">
                <a:solidFill>
                  <a:schemeClr val="accent5">
                    <a:lumMod val="50000"/>
                  </a:schemeClr>
                </a:solidFill>
              </a:rPr>
              <a:t> </a:t>
            </a:r>
            <a:endParaRPr lang="en-GB" sz="2000" dirty="0">
              <a:solidFill>
                <a:schemeClr val="accent5">
                  <a:lumMod val="50000"/>
                </a:schemeClr>
              </a:solidFill>
            </a:endParaRPr>
          </a:p>
          <a:p>
            <a:r>
              <a:rPr lang="en-GB" sz="2000" i="1" dirty="0">
                <a:solidFill>
                  <a:schemeClr val="accent5">
                    <a:lumMod val="50000"/>
                  </a:schemeClr>
                </a:solidFill>
              </a:rPr>
              <a:t>el mar </a:t>
            </a:r>
          </a:p>
          <a:p>
            <a:endParaRPr lang="en-GB" sz="2000" i="1" dirty="0">
              <a:solidFill>
                <a:schemeClr val="accent5">
                  <a:lumMod val="50000"/>
                </a:schemeClr>
              </a:solidFill>
            </a:endParaRPr>
          </a:p>
          <a:p>
            <a:endParaRPr lang="en-GB" sz="2000" dirty="0">
              <a:solidFill>
                <a:schemeClr val="accent5">
                  <a:lumMod val="50000"/>
                </a:schemeClr>
              </a:solidFill>
            </a:endParaRPr>
          </a:p>
        </p:txBody>
      </p:sp>
      <p:sp>
        <p:nvSpPr>
          <p:cNvPr id="9" name="Rounded Rectangle 8">
            <a:extLst>
              <a:ext uri="{C183D7F6-B498-43B3-948B-1728B52AA6E4}">
                <adec:decorative xmlns:adec="http://schemas.microsoft.com/office/drawing/2017/decorative" val="1"/>
              </a:ext>
            </a:extLst>
          </p:cNvPr>
          <p:cNvSpPr/>
          <p:nvPr/>
        </p:nvSpPr>
        <p:spPr>
          <a:xfrm>
            <a:off x="2270526" y="2050441"/>
            <a:ext cx="937248" cy="313473"/>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ounded Rectangle 40">
            <a:extLst>
              <a:ext uri="{C183D7F6-B498-43B3-948B-1728B52AA6E4}">
                <adec:decorative xmlns:adec="http://schemas.microsoft.com/office/drawing/2017/decorative" val="1"/>
              </a:ext>
            </a:extLst>
          </p:cNvPr>
          <p:cNvSpPr/>
          <p:nvPr/>
        </p:nvSpPr>
        <p:spPr>
          <a:xfrm>
            <a:off x="3557221" y="2778098"/>
            <a:ext cx="937248" cy="313473"/>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a:extLst>
              <a:ext uri="{C183D7F6-B498-43B3-948B-1728B52AA6E4}">
                <adec:decorative xmlns:adec="http://schemas.microsoft.com/office/drawing/2017/decorative" val="1"/>
              </a:ext>
            </a:extLst>
          </p:cNvPr>
          <p:cNvSpPr/>
          <p:nvPr/>
        </p:nvSpPr>
        <p:spPr>
          <a:xfrm>
            <a:off x="3374862" y="3784871"/>
            <a:ext cx="937248" cy="313473"/>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ed Rectangle 42">
            <a:extLst>
              <a:ext uri="{C183D7F6-B498-43B3-948B-1728B52AA6E4}">
                <adec:decorative xmlns:adec="http://schemas.microsoft.com/office/drawing/2017/decorative" val="1"/>
              </a:ext>
            </a:extLst>
          </p:cNvPr>
          <p:cNvSpPr/>
          <p:nvPr/>
        </p:nvSpPr>
        <p:spPr>
          <a:xfrm>
            <a:off x="2231374" y="4496004"/>
            <a:ext cx="1143487" cy="313473"/>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ounded Rectangle 43">
            <a:extLst>
              <a:ext uri="{C183D7F6-B498-43B3-948B-1728B52AA6E4}">
                <adec:decorative xmlns:adec="http://schemas.microsoft.com/office/drawing/2017/decorative" val="1"/>
              </a:ext>
            </a:extLst>
          </p:cNvPr>
          <p:cNvSpPr/>
          <p:nvPr/>
        </p:nvSpPr>
        <p:spPr>
          <a:xfrm>
            <a:off x="2987716" y="4912007"/>
            <a:ext cx="1033079" cy="313473"/>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a:extLst>
              <a:ext uri="{C183D7F6-B498-43B3-948B-1728B52AA6E4}">
                <adec:decorative xmlns:adec="http://schemas.microsoft.com/office/drawing/2017/decorative" val="1"/>
              </a:ext>
            </a:extLst>
          </p:cNvPr>
          <p:cNvSpPr/>
          <p:nvPr/>
        </p:nvSpPr>
        <p:spPr>
          <a:xfrm>
            <a:off x="2231374" y="5886649"/>
            <a:ext cx="937248" cy="313473"/>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62191032"/>
      </p:ext>
    </p:extLst>
  </p:cSld>
  <p:clrMapOvr>
    <a:masterClrMapping/>
  </p:clrMapOvr>
  <mc:AlternateContent xmlns:mc="http://schemas.openxmlformats.org/markup-compatibility/2006" xmlns:p14="http://schemas.microsoft.com/office/powerpoint/2010/main">
    <mc:Choice Requires="p14">
      <p:transition spd="slow" p14:dur="2000" advTm="53688"/>
    </mc:Choice>
    <mc:Fallback xmlns="">
      <p:transition spd="slow" advTm="53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1"/>
                </p:tgtEl>
              </p:cMediaNode>
            </p:audio>
          </p:childTnLst>
        </p:cTn>
      </p:par>
    </p:tnLst>
    <p:bldLst>
      <p:bldP spid="6" grpId="0" animBg="1"/>
      <p:bldP spid="30" grpId="0" animBg="1"/>
      <p:bldP spid="31" grpId="0" animBg="1"/>
      <p:bldP spid="32" grpId="0" animBg="1"/>
      <p:bldP spid="33" grpId="0" animBg="1"/>
      <p:bldP spid="34" grpId="0" animBg="1"/>
      <p:bldP spid="9" grpId="0" animBg="1"/>
      <p:bldP spid="41" grpId="0" animBg="1"/>
      <p:bldP spid="42" grpId="0" animBg="1"/>
      <p:bldP spid="43" grpId="0" animBg="1"/>
      <p:bldP spid="44"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9268BA27-9508-448E-9915-ACE234D74542}"/>
              </a:ext>
              <a:ext uri="{C183D7F6-B498-43B3-948B-1728B52AA6E4}">
                <adec:decorative xmlns:adec="http://schemas.microsoft.com/office/drawing/2017/decorative" val="1"/>
              </a:ext>
            </a:extLst>
          </p:cNvPr>
          <p:cNvSpPr/>
          <p:nvPr/>
        </p:nvSpPr>
        <p:spPr>
          <a:xfrm>
            <a:off x="11153774" y="50471"/>
            <a:ext cx="959847" cy="390810"/>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357567" y="-138644"/>
            <a:ext cx="1512108" cy="769039"/>
          </a:xfrm>
        </p:spPr>
        <p:txBody>
          <a:bodyPr>
            <a:normAutofit/>
          </a:bodyPr>
          <a:lstStyle/>
          <a:p>
            <a:r>
              <a:rPr lang="en-GB" sz="2000" b="1" dirty="0">
                <a:solidFill>
                  <a:prstClr val="white"/>
                </a:solidFill>
              </a:rPr>
              <a:t>leer</a:t>
            </a:r>
            <a:endParaRPr lang="en-US" sz="2000" dirty="0"/>
          </a:p>
        </p:txBody>
      </p:sp>
      <p:sp>
        <p:nvSpPr>
          <p:cNvPr id="72" name="Rounded Rectangle 71"/>
          <p:cNvSpPr/>
          <p:nvPr/>
        </p:nvSpPr>
        <p:spPr>
          <a:xfrm>
            <a:off x="168752" y="109303"/>
            <a:ext cx="5999740"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p>
        </p:txBody>
      </p:sp>
      <p:sp>
        <p:nvSpPr>
          <p:cNvPr id="5" name="TextBox 4"/>
          <p:cNvSpPr txBox="1"/>
          <p:nvPr/>
        </p:nvSpPr>
        <p:spPr>
          <a:xfrm>
            <a:off x="0" y="676510"/>
            <a:ext cx="1050939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lang="en-GB" sz="2100" b="1" dirty="0">
                <a:solidFill>
                  <a:srgbClr val="002060"/>
                </a:solidFill>
                <a:latin typeface="Century Gothic" panose="020B0502020202020204" pitchFamily="34" charset="0"/>
              </a:rPr>
              <a:t>?</a:t>
            </a:r>
            <a:endPar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3" name="Imagen 52" descr="Child walking using phone">
            <a:extLst>
              <a:ext uri="{FF2B5EF4-FFF2-40B4-BE49-F238E27FC236}">
                <a16:creationId xmlns:a16="http://schemas.microsoft.com/office/drawing/2014/main" id="{E84ED1D1-2083-774D-BC02-462E3371B713}"/>
              </a:ext>
            </a:extLst>
          </p:cNvPr>
          <p:cNvPicPr>
            <a:picLocks noChangeAspect="1"/>
          </p:cNvPicPr>
          <p:nvPr/>
        </p:nvPicPr>
        <p:blipFill>
          <a:blip r:embed="rId5"/>
          <a:stretch>
            <a:fillRect/>
          </a:stretch>
        </p:blipFill>
        <p:spPr>
          <a:xfrm>
            <a:off x="7375580" y="138078"/>
            <a:ext cx="690149" cy="754562"/>
          </a:xfrm>
          <a:prstGeom prst="rect">
            <a:avLst/>
          </a:prstGeom>
        </p:spPr>
      </p:pic>
      <p:pic>
        <p:nvPicPr>
          <p:cNvPr id="55" name="Imagen 5" descr="Boy running">
            <a:extLst>
              <a:ext uri="{FF2B5EF4-FFF2-40B4-BE49-F238E27FC236}">
                <a16:creationId xmlns:a16="http://schemas.microsoft.com/office/drawing/2014/main" id="{BE5A5359-61E8-5F44-9C51-579A9EBF5A1D}"/>
              </a:ext>
            </a:extLst>
          </p:cNvPr>
          <p:cNvPicPr>
            <a:picLocks noChangeAspect="1"/>
          </p:cNvPicPr>
          <p:nvPr/>
        </p:nvPicPr>
        <p:blipFill>
          <a:blip r:embed="rId6"/>
          <a:stretch>
            <a:fillRect/>
          </a:stretch>
        </p:blipFill>
        <p:spPr>
          <a:xfrm>
            <a:off x="6305438" y="71770"/>
            <a:ext cx="933196" cy="81248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083646471"/>
              </p:ext>
            </p:extLst>
          </p:nvPr>
        </p:nvGraphicFramePr>
        <p:xfrm>
          <a:off x="65833" y="1253857"/>
          <a:ext cx="6306392" cy="4956806"/>
        </p:xfrm>
        <a:graphic>
          <a:graphicData uri="http://schemas.openxmlformats.org/drawingml/2006/table">
            <a:tbl>
              <a:tblPr firstRow="1" bandRow="1">
                <a:tableStyleId>{5DA37D80-6434-44D0-A028-1B22A696006F}</a:tableStyleId>
              </a:tblPr>
              <a:tblGrid>
                <a:gridCol w="349907">
                  <a:extLst>
                    <a:ext uri="{9D8B030D-6E8A-4147-A177-3AD203B41FA5}">
                      <a16:colId xmlns:a16="http://schemas.microsoft.com/office/drawing/2014/main" val="3587697735"/>
                    </a:ext>
                  </a:extLst>
                </a:gridCol>
                <a:gridCol w="5956485">
                  <a:extLst>
                    <a:ext uri="{9D8B030D-6E8A-4147-A177-3AD203B41FA5}">
                      <a16:colId xmlns:a16="http://schemas.microsoft.com/office/drawing/2014/main" val="4273422518"/>
                    </a:ext>
                  </a:extLst>
                </a:gridCol>
              </a:tblGrid>
              <a:tr h="769983">
                <a:tc>
                  <a:txBody>
                    <a:bodyPr/>
                    <a:lstStyle/>
                    <a:p>
                      <a:pPr algn="ctr"/>
                      <a:endParaRPr lang="en-GB" dirty="0">
                        <a:solidFill>
                          <a:srgbClr val="002060"/>
                        </a:solidFill>
                        <a:latin typeface="Century Gothic" panose="020B0502020202020204" pitchFamily="34" charset="0"/>
                      </a:endParaRPr>
                    </a:p>
                  </a:txBody>
                  <a:tcPr/>
                </a:tc>
                <a:tc>
                  <a:txBody>
                    <a:bodyPr/>
                    <a:lstStyle/>
                    <a:p>
                      <a:pPr algn="l"/>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097209514"/>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u="sng" dirty="0">
                          <a:solidFill>
                            <a:srgbClr val="002060"/>
                          </a:solidFill>
                          <a:latin typeface="Century Gothic" panose="020B0502020202020204" pitchFamily="34" charset="0"/>
                        </a:rPr>
                        <a:t>Va a la playa </a:t>
                      </a:r>
                      <a:r>
                        <a:rPr lang="en-GB" sz="2000" dirty="0" err="1">
                          <a:solidFill>
                            <a:srgbClr val="002060"/>
                          </a:solidFill>
                          <a:latin typeface="Century Gothic" panose="020B0502020202020204" pitchFamily="34" charset="0"/>
                        </a:rPr>
                        <a:t>después</a:t>
                      </a:r>
                      <a:r>
                        <a:rPr lang="en-GB" sz="2000" dirty="0">
                          <a:solidFill>
                            <a:srgbClr val="002060"/>
                          </a:solidFill>
                          <a:latin typeface="Century Gothic" panose="020B0502020202020204" pitchFamily="34" charset="0"/>
                        </a:rPr>
                        <a:t> de comer.</a:t>
                      </a:r>
                    </a:p>
                  </a:txBody>
                  <a:tcPr anchor="ctr"/>
                </a:tc>
                <a:extLst>
                  <a:ext uri="{0D108BD9-81ED-4DB2-BD59-A6C34878D82A}">
                    <a16:rowId xmlns:a16="http://schemas.microsoft.com/office/drawing/2014/main" val="3442370797"/>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Cada enero </a:t>
                      </a:r>
                      <a:r>
                        <a:rPr lang="en-GB" sz="2000" u="sng" dirty="0" err="1">
                          <a:solidFill>
                            <a:srgbClr val="002060"/>
                          </a:solidFill>
                          <a:latin typeface="Century Gothic" panose="020B0502020202020204" pitchFamily="34" charset="0"/>
                        </a:rPr>
                        <a:t>va</a:t>
                      </a:r>
                      <a:r>
                        <a:rPr lang="en-GB" sz="2000" u="sng" dirty="0">
                          <a:solidFill>
                            <a:srgbClr val="002060"/>
                          </a:solidFill>
                          <a:latin typeface="Century Gothic" panose="020B0502020202020204" pitchFamily="34" charset="0"/>
                        </a:rPr>
                        <a:t> al </a:t>
                      </a:r>
                      <a:r>
                        <a:rPr lang="en-GB" sz="2000" u="sng" dirty="0" err="1">
                          <a:solidFill>
                            <a:srgbClr val="002060"/>
                          </a:solidFill>
                          <a:latin typeface="Century Gothic" panose="020B0502020202020204" pitchFamily="34" charset="0"/>
                        </a:rPr>
                        <a:t>oeste</a:t>
                      </a:r>
                      <a:r>
                        <a:rPr lang="en-GB" sz="2000" u="sng" baseline="0"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de Italia.</a:t>
                      </a:r>
                    </a:p>
                  </a:txBody>
                  <a:tcPr anchor="ctr"/>
                </a:tc>
                <a:extLst>
                  <a:ext uri="{0D108BD9-81ED-4DB2-BD59-A6C34878D82A}">
                    <a16:rowId xmlns:a16="http://schemas.microsoft.com/office/drawing/2014/main" val="1890588510"/>
                  </a:ext>
                </a:extLst>
              </a:tr>
              <a:tr h="757948">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En febrero </a:t>
                      </a:r>
                      <a:r>
                        <a:rPr lang="en-GB" sz="2000" u="sng" dirty="0" err="1">
                          <a:solidFill>
                            <a:srgbClr val="002060"/>
                          </a:solidFill>
                          <a:latin typeface="Century Gothic" panose="020B0502020202020204" pitchFamily="34" charset="0"/>
                        </a:rPr>
                        <a:t>voy</a:t>
                      </a:r>
                      <a:r>
                        <a:rPr lang="en-GB" sz="2000" u="sng" dirty="0">
                          <a:solidFill>
                            <a:srgbClr val="002060"/>
                          </a:solidFill>
                          <a:latin typeface="Century Gothic" panose="020B0502020202020204" pitchFamily="34" charset="0"/>
                        </a:rPr>
                        <a:t> al barrio</a:t>
                      </a:r>
                      <a:r>
                        <a:rPr lang="en-GB" sz="2000" u="sng" baseline="0"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de mi abuela.</a:t>
                      </a:r>
                    </a:p>
                  </a:txBody>
                  <a:tcPr anchor="ctr"/>
                </a:tc>
                <a:extLst>
                  <a:ext uri="{0D108BD9-81ED-4DB2-BD59-A6C34878D82A}">
                    <a16:rowId xmlns:a16="http://schemas.microsoft.com/office/drawing/2014/main" val="4098199311"/>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u="sng" dirty="0">
                          <a:solidFill>
                            <a:srgbClr val="002060"/>
                          </a:solidFill>
                          <a:latin typeface="Century Gothic" panose="020B0502020202020204" pitchFamily="34" charset="0"/>
                        </a:rPr>
                        <a:t>Va a la </a:t>
                      </a:r>
                      <a:r>
                        <a:rPr lang="en-GB" sz="2000" u="sng" baseline="0" dirty="0" err="1">
                          <a:solidFill>
                            <a:srgbClr val="002060"/>
                          </a:solidFill>
                          <a:latin typeface="Century Gothic" panose="020B0502020202020204" pitchFamily="34" charset="0"/>
                        </a:rPr>
                        <a:t>escuela</a:t>
                      </a:r>
                      <a:r>
                        <a:rPr lang="en-GB" sz="2000" u="sng" baseline="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todos</a:t>
                      </a:r>
                      <a:r>
                        <a:rPr lang="en-GB" sz="2000" dirty="0">
                          <a:solidFill>
                            <a:srgbClr val="002060"/>
                          </a:solidFill>
                          <a:latin typeface="Century Gothic" panose="020B0502020202020204" pitchFamily="34" charset="0"/>
                        </a:rPr>
                        <a:t> los </a:t>
                      </a:r>
                      <a:r>
                        <a:rPr lang="en-GB" sz="2000" dirty="0" err="1">
                          <a:solidFill>
                            <a:srgbClr val="002060"/>
                          </a:solidFill>
                          <a:latin typeface="Century Gothic" panose="020B0502020202020204" pitchFamily="34" charset="0"/>
                        </a:rPr>
                        <a:t>días</a:t>
                      </a:r>
                      <a:r>
                        <a:rPr lang="en-GB" sz="200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2906487638"/>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Nunca </a:t>
                      </a:r>
                      <a:r>
                        <a:rPr lang="en-GB" sz="2000" u="sng" dirty="0" err="1">
                          <a:solidFill>
                            <a:srgbClr val="002060"/>
                          </a:solidFill>
                          <a:latin typeface="Century Gothic" panose="020B0502020202020204" pitchFamily="34" charset="0"/>
                        </a:rPr>
                        <a:t>voy</a:t>
                      </a:r>
                      <a:r>
                        <a:rPr lang="en-GB" sz="2000" u="sng" dirty="0">
                          <a:solidFill>
                            <a:srgbClr val="002060"/>
                          </a:solidFill>
                          <a:latin typeface="Century Gothic" panose="020B0502020202020204" pitchFamily="34" charset="0"/>
                        </a:rPr>
                        <a:t> al </a:t>
                      </a:r>
                      <a:r>
                        <a:rPr lang="en-GB" sz="2000" u="sng" dirty="0" err="1">
                          <a:solidFill>
                            <a:srgbClr val="002060"/>
                          </a:solidFill>
                          <a:latin typeface="Century Gothic" panose="020B0502020202020204" pitchFamily="34" charset="0"/>
                        </a:rPr>
                        <a:t>parque</a:t>
                      </a:r>
                      <a:r>
                        <a:rPr lang="en-GB" sz="2000" u="sng"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sin mi </a:t>
                      </a:r>
                      <a:r>
                        <a:rPr lang="en-GB" sz="2000" dirty="0" err="1">
                          <a:solidFill>
                            <a:srgbClr val="002060"/>
                          </a:solidFill>
                          <a:latin typeface="Century Gothic" panose="020B0502020202020204" pitchFamily="34" charset="0"/>
                        </a:rPr>
                        <a:t>perro</a:t>
                      </a:r>
                      <a:r>
                        <a:rPr lang="en-GB" sz="200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2076436072"/>
                  </a:ext>
                </a:extLst>
              </a:tr>
              <a:tr h="685775">
                <a:tc>
                  <a:txBody>
                    <a:bodyPr/>
                    <a:lstStyle/>
                    <a:p>
                      <a:pPr algn="ctr"/>
                      <a:endParaRPr lang="en-GB" sz="2000" b="1" dirty="0">
                        <a:solidFill>
                          <a:srgbClr val="002060"/>
                        </a:solidFill>
                        <a:latin typeface="Century Gothic" panose="020B0502020202020204" pitchFamily="34" charset="0"/>
                      </a:endParaRPr>
                    </a:p>
                  </a:txBody>
                  <a:tcPr/>
                </a:tc>
                <a:tc>
                  <a:txBody>
                    <a:bodyPr/>
                    <a:lstStyle/>
                    <a:p>
                      <a:r>
                        <a:rPr lang="en-GB" sz="2000" u="sng" dirty="0" err="1">
                          <a:solidFill>
                            <a:srgbClr val="002060"/>
                          </a:solidFill>
                          <a:latin typeface="Century Gothic" panose="020B0502020202020204" pitchFamily="34" charset="0"/>
                        </a:rPr>
                        <a:t>Voy</a:t>
                      </a:r>
                      <a:r>
                        <a:rPr lang="en-GB" sz="2000" u="sng" dirty="0">
                          <a:solidFill>
                            <a:srgbClr val="002060"/>
                          </a:solidFill>
                          <a:latin typeface="Century Gothic" panose="020B0502020202020204" pitchFamily="34" charset="0"/>
                        </a:rPr>
                        <a:t> al</a:t>
                      </a:r>
                      <a:r>
                        <a:rPr lang="en-GB" sz="2000" u="sng" baseline="0" dirty="0">
                          <a:solidFill>
                            <a:srgbClr val="002060"/>
                          </a:solidFill>
                          <a:latin typeface="Century Gothic" panose="020B0502020202020204" pitchFamily="34" charset="0"/>
                        </a:rPr>
                        <a:t> mar</a:t>
                      </a:r>
                      <a:r>
                        <a:rPr lang="en-GB" sz="2000" u="sng"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durante las </a:t>
                      </a:r>
                      <a:r>
                        <a:rPr lang="en-GB" sz="2000" dirty="0" err="1">
                          <a:solidFill>
                            <a:srgbClr val="002060"/>
                          </a:solidFill>
                          <a:latin typeface="Century Gothic" panose="020B0502020202020204" pitchFamily="34" charset="0"/>
                        </a:rPr>
                        <a:t>vacaciones</a:t>
                      </a:r>
                      <a:r>
                        <a:rPr lang="en-GB" sz="200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238271135"/>
                  </a:ext>
                </a:extLst>
              </a:tr>
            </a:tbl>
          </a:graphicData>
        </a:graphic>
      </p:graphicFrame>
      <p:sp>
        <p:nvSpPr>
          <p:cNvPr id="64" name="Action Button: Custom 4">
            <a:hlinkClick r:id="" action="ppaction://noaction" highlightClick="1">
              <a:snd r:embed="rId7" name="va a la playa después de comer.wav"/>
            </a:hlinkClick>
            <a:extLst>
              <a:ext uri="{FF2B5EF4-FFF2-40B4-BE49-F238E27FC236}">
                <a16:creationId xmlns:a16="http://schemas.microsoft.com/office/drawing/2014/main" id="{FC21FEC3-F278-2A43-B8D8-B53980CF039C}"/>
              </a:ext>
            </a:extLst>
          </p:cNvPr>
          <p:cNvSpPr/>
          <p:nvPr/>
        </p:nvSpPr>
        <p:spPr>
          <a:xfrm>
            <a:off x="72614" y="217385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6" name="TextBox 45" descr="I go to the beach"/>
          <p:cNvSpPr txBox="1"/>
          <p:nvPr/>
        </p:nvSpPr>
        <p:spPr>
          <a:xfrm>
            <a:off x="6681034" y="2092342"/>
            <a:ext cx="4387014" cy="461665"/>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He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goes to the beach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Action Button: Custom 4">
            <a:hlinkClick r:id="" action="ppaction://noaction" highlightClick="1">
              <a:snd r:embed="rId8" name="cada enero va al oeste de italia.wav"/>
            </a:hlinkClick>
            <a:extLst>
              <a:ext uri="{FF2B5EF4-FFF2-40B4-BE49-F238E27FC236}">
                <a16:creationId xmlns:a16="http://schemas.microsoft.com/office/drawing/2014/main" id="{FC21FEC3-F278-2A43-B8D8-B53980CF039C}"/>
              </a:ext>
            </a:extLst>
          </p:cNvPr>
          <p:cNvSpPr/>
          <p:nvPr/>
        </p:nvSpPr>
        <p:spPr>
          <a:xfrm>
            <a:off x="82568" y="290514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8" name="TextBox 47" descr="He goes to the east"/>
          <p:cNvSpPr txBox="1"/>
          <p:nvPr/>
        </p:nvSpPr>
        <p:spPr>
          <a:xfrm>
            <a:off x="6681034" y="2803661"/>
            <a:ext cx="4387014" cy="461665"/>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goes to the east</a:t>
            </a:r>
          </a:p>
        </p:txBody>
      </p:sp>
      <p:sp>
        <p:nvSpPr>
          <p:cNvPr id="66" name="Action Button: Custom 4">
            <a:hlinkClick r:id="" action="ppaction://noaction" highlightClick="1">
              <a:snd r:embed="rId9" name="en febrero voy al barrio de mi abuela.wav"/>
            </a:hlinkClick>
            <a:extLst>
              <a:ext uri="{FF2B5EF4-FFF2-40B4-BE49-F238E27FC236}">
                <a16:creationId xmlns:a16="http://schemas.microsoft.com/office/drawing/2014/main" id="{FC21FEC3-F278-2A43-B8D8-B53980CF039C}"/>
              </a:ext>
            </a:extLst>
          </p:cNvPr>
          <p:cNvSpPr/>
          <p:nvPr/>
        </p:nvSpPr>
        <p:spPr>
          <a:xfrm>
            <a:off x="72614" y="359256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9" name="TextBox 48" descr="I go to the neighbourhood"/>
          <p:cNvSpPr txBox="1"/>
          <p:nvPr/>
        </p:nvSpPr>
        <p:spPr>
          <a:xfrm>
            <a:off x="6681033" y="3501427"/>
            <a:ext cx="4387017" cy="461665"/>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go to the neighbourhood</a:t>
            </a:r>
          </a:p>
        </p:txBody>
      </p:sp>
      <p:sp>
        <p:nvSpPr>
          <p:cNvPr id="67" name="Action Button: Custom 4">
            <a:hlinkClick r:id="" action="ppaction://noaction" highlightClick="1">
              <a:snd r:embed="rId10" name="va a la escuela todos los días.wav"/>
            </a:hlinkClick>
            <a:extLst>
              <a:ext uri="{FF2B5EF4-FFF2-40B4-BE49-F238E27FC236}">
                <a16:creationId xmlns:a16="http://schemas.microsoft.com/office/drawing/2014/main" id="{FC21FEC3-F278-2A43-B8D8-B53980CF039C}"/>
              </a:ext>
            </a:extLst>
          </p:cNvPr>
          <p:cNvSpPr/>
          <p:nvPr/>
        </p:nvSpPr>
        <p:spPr>
          <a:xfrm>
            <a:off x="82568" y="428539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0" name="TextBox 49" descr="He goes to school"/>
          <p:cNvSpPr txBox="1"/>
          <p:nvPr/>
        </p:nvSpPr>
        <p:spPr>
          <a:xfrm>
            <a:off x="6681033" y="4285394"/>
            <a:ext cx="4387017" cy="461665"/>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goes to school</a:t>
            </a:r>
          </a:p>
        </p:txBody>
      </p:sp>
      <p:sp>
        <p:nvSpPr>
          <p:cNvPr id="68" name="Action Button: Custom 4">
            <a:hlinkClick r:id="" action="ppaction://noaction" highlightClick="1">
              <a:snd r:embed="rId11" name="nunca voy al parque sin mi perro.wav"/>
            </a:hlinkClick>
            <a:extLst>
              <a:ext uri="{FF2B5EF4-FFF2-40B4-BE49-F238E27FC236}">
                <a16:creationId xmlns:a16="http://schemas.microsoft.com/office/drawing/2014/main" id="{FC21FEC3-F278-2A43-B8D8-B53980CF039C}"/>
              </a:ext>
            </a:extLst>
          </p:cNvPr>
          <p:cNvSpPr/>
          <p:nvPr/>
        </p:nvSpPr>
        <p:spPr>
          <a:xfrm>
            <a:off x="72613" y="498536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1" name="TextBox 50" descr="I go to the park"/>
          <p:cNvSpPr txBox="1"/>
          <p:nvPr/>
        </p:nvSpPr>
        <p:spPr>
          <a:xfrm>
            <a:off x="6681032" y="4985363"/>
            <a:ext cx="4387017" cy="461665"/>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go to the park</a:t>
            </a:r>
          </a:p>
        </p:txBody>
      </p:sp>
      <p:sp>
        <p:nvSpPr>
          <p:cNvPr id="69" name="Action Button: Custom 4">
            <a:hlinkClick r:id="" action="ppaction://noaction" highlightClick="1">
              <a:snd r:embed="rId12" name="voy al mar durante las vacaciones.wav"/>
            </a:hlinkClick>
            <a:extLst>
              <a:ext uri="{FF2B5EF4-FFF2-40B4-BE49-F238E27FC236}">
                <a16:creationId xmlns:a16="http://schemas.microsoft.com/office/drawing/2014/main" id="{FC21FEC3-F278-2A43-B8D8-B53980CF039C}"/>
              </a:ext>
            </a:extLst>
          </p:cNvPr>
          <p:cNvSpPr/>
          <p:nvPr/>
        </p:nvSpPr>
        <p:spPr>
          <a:xfrm>
            <a:off x="65832" y="567754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2" name="TextBox 51" descr="I go to the sea"/>
          <p:cNvSpPr txBox="1"/>
          <p:nvPr/>
        </p:nvSpPr>
        <p:spPr>
          <a:xfrm>
            <a:off x="6681031" y="5634469"/>
            <a:ext cx="4387017" cy="461665"/>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go to the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sea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9809040"/>
      </p:ext>
    </p:extLst>
  </p:cSld>
  <p:clrMapOvr>
    <a:masterClrMapping/>
  </p:clrMapOvr>
  <mc:AlternateContent xmlns:mc="http://schemas.openxmlformats.org/markup-compatibility/2006" xmlns:p14="http://schemas.microsoft.com/office/powerpoint/2010/main">
    <mc:Choice Requires="p14">
      <p:transition spd="slow" p14:dur="2000" advTm="49124"/>
    </mc:Choice>
    <mc:Fallback xmlns="">
      <p:transition spd="slow" advTm="49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46" grpId="0" animBg="1"/>
      <p:bldP spid="48" grpId="0" animBg="1"/>
      <p:bldP spid="49" grpId="0" animBg="1"/>
      <p:bldP spid="50" grpId="0" animBg="1"/>
      <p:bldP spid="51" grpId="0" animBg="1"/>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236"/>
            <a:ext cx="10515600" cy="1325563"/>
          </a:xfrm>
        </p:spPr>
        <p:txBody>
          <a:bodyPr/>
          <a:lstStyle/>
          <a:p>
            <a:r>
              <a:rPr lang="en-GB" b="1" dirty="0">
                <a:solidFill>
                  <a:schemeClr val="accent5">
                    <a:lumMod val="75000"/>
                  </a:schemeClr>
                </a:solidFill>
              </a:rPr>
              <a:t>Spanish Y7 Term 3.2 weeks 4-5 + 7</a:t>
            </a:r>
            <a:endParaRPr lang="en-GB" b="1" dirty="0">
              <a:solidFill>
                <a:schemeClr val="accent5">
                  <a:lumMod val="75000"/>
                </a:schemeClr>
              </a:solidFill>
              <a:latin typeface="Century Gothic" panose="020B0502020202020204" pitchFamily="34" charset="0"/>
            </a:endParaRPr>
          </a:p>
        </p:txBody>
      </p:sp>
      <p:sp>
        <p:nvSpPr>
          <p:cNvPr id="3" name="Content Placeholder 2"/>
          <p:cNvSpPr>
            <a:spLocks noGrp="1"/>
          </p:cNvSpPr>
          <p:nvPr>
            <p:ph idx="1"/>
          </p:nvPr>
        </p:nvSpPr>
        <p:spPr>
          <a:xfrm>
            <a:off x="565372" y="1403603"/>
            <a:ext cx="10788428" cy="4881449"/>
          </a:xfrm>
        </p:spPr>
        <p:txBody>
          <a:bodyPr>
            <a:normAutofit fontScale="92500"/>
          </a:bodyPr>
          <a:lstStyle/>
          <a:p>
            <a:pPr>
              <a:lnSpc>
                <a:spcPct val="150000"/>
              </a:lnSpc>
              <a:buClr>
                <a:schemeClr val="accent2"/>
              </a:buClr>
            </a:pPr>
            <a:r>
              <a:rPr lang="en-GB" dirty="0">
                <a:solidFill>
                  <a:schemeClr val="accent5">
                    <a:lumMod val="75000"/>
                  </a:schemeClr>
                </a:solidFill>
              </a:rPr>
              <a:t>The verb ‘</a:t>
            </a:r>
            <a:r>
              <a:rPr lang="en-GB" dirty="0" err="1">
                <a:solidFill>
                  <a:schemeClr val="accent5">
                    <a:lumMod val="75000"/>
                  </a:schemeClr>
                </a:solidFill>
              </a:rPr>
              <a:t>ir</a:t>
            </a:r>
            <a:r>
              <a:rPr lang="en-GB" dirty="0">
                <a:solidFill>
                  <a:schemeClr val="accent5">
                    <a:lumMod val="75000"/>
                  </a:schemeClr>
                </a:solidFill>
              </a:rPr>
              <a:t>’</a:t>
            </a:r>
            <a:r>
              <a:rPr lang="es-ES" dirty="0">
                <a:solidFill>
                  <a:schemeClr val="accent5">
                    <a:lumMod val="75000"/>
                  </a:schemeClr>
                </a:solidFill>
              </a:rPr>
              <a:t> (to </a:t>
            </a:r>
            <a:r>
              <a:rPr lang="es-ES" dirty="0" err="1">
                <a:solidFill>
                  <a:schemeClr val="accent5">
                    <a:lumMod val="75000"/>
                  </a:schemeClr>
                </a:solidFill>
              </a:rPr>
              <a:t>go</a:t>
            </a:r>
            <a:r>
              <a:rPr lang="es-ES" dirty="0">
                <a:solidFill>
                  <a:schemeClr val="accent5">
                    <a:lumMod val="75000"/>
                  </a:schemeClr>
                </a:solidFill>
              </a:rPr>
              <a:t>, </a:t>
            </a:r>
            <a:r>
              <a:rPr lang="es-ES" dirty="0" err="1">
                <a:solidFill>
                  <a:schemeClr val="accent5">
                    <a:lumMod val="75000"/>
                  </a:schemeClr>
                </a:solidFill>
              </a:rPr>
              <a:t>going</a:t>
            </a:r>
            <a:r>
              <a:rPr lang="es-ES" dirty="0">
                <a:solidFill>
                  <a:schemeClr val="accent5">
                    <a:lumMod val="75000"/>
                  </a:schemeClr>
                </a:solidFill>
              </a:rPr>
              <a:t>) - voy / vas / va / vamos / a (</a:t>
            </a:r>
            <a:r>
              <a:rPr lang="es-ES" dirty="0" err="1">
                <a:solidFill>
                  <a:schemeClr val="accent5">
                    <a:lumMod val="75000"/>
                  </a:schemeClr>
                </a:solidFill>
              </a:rPr>
              <a:t>present</a:t>
            </a:r>
            <a:r>
              <a:rPr lang="es-ES" dirty="0">
                <a:solidFill>
                  <a:schemeClr val="accent5">
                    <a:lumMod val="75000"/>
                  </a:schemeClr>
                </a:solidFill>
              </a:rPr>
              <a:t>); ir a + </a:t>
            </a:r>
            <a:r>
              <a:rPr lang="es-ES" dirty="0" err="1">
                <a:solidFill>
                  <a:schemeClr val="accent5">
                    <a:lumMod val="75000"/>
                  </a:schemeClr>
                </a:solidFill>
              </a:rPr>
              <a:t>infinitive</a:t>
            </a:r>
            <a:r>
              <a:rPr lang="es-ES" dirty="0">
                <a:solidFill>
                  <a:schemeClr val="accent5">
                    <a:lumMod val="75000"/>
                  </a:schemeClr>
                </a:solidFill>
              </a:rPr>
              <a:t> to </a:t>
            </a:r>
            <a:r>
              <a:rPr lang="es-ES" dirty="0" err="1">
                <a:solidFill>
                  <a:schemeClr val="accent5">
                    <a:lumMod val="75000"/>
                  </a:schemeClr>
                </a:solidFill>
              </a:rPr>
              <a:t>express</a:t>
            </a:r>
            <a:r>
              <a:rPr lang="es-ES" dirty="0">
                <a:solidFill>
                  <a:schemeClr val="accent5">
                    <a:lumMod val="75000"/>
                  </a:schemeClr>
                </a:solidFill>
              </a:rPr>
              <a:t> </a:t>
            </a:r>
            <a:r>
              <a:rPr lang="es-ES" dirty="0" err="1">
                <a:solidFill>
                  <a:schemeClr val="accent5">
                    <a:lumMod val="75000"/>
                  </a:schemeClr>
                </a:solidFill>
              </a:rPr>
              <a:t>future</a:t>
            </a:r>
            <a:endParaRPr lang="es-ES" dirty="0">
              <a:solidFill>
                <a:schemeClr val="accent5">
                  <a:lumMod val="75000"/>
                </a:schemeClr>
              </a:solidFill>
            </a:endParaRPr>
          </a:p>
          <a:p>
            <a:pPr>
              <a:lnSpc>
                <a:spcPct val="150000"/>
              </a:lnSpc>
              <a:buClr>
                <a:schemeClr val="accent2"/>
              </a:buClr>
            </a:pPr>
            <a:r>
              <a:rPr lang="es-ES" dirty="0" err="1">
                <a:solidFill>
                  <a:schemeClr val="accent5">
                    <a:lumMod val="75000"/>
                  </a:schemeClr>
                </a:solidFill>
              </a:rPr>
              <a:t>Progression</a:t>
            </a:r>
            <a:r>
              <a:rPr lang="es-ES" dirty="0">
                <a:solidFill>
                  <a:schemeClr val="accent5">
                    <a:lumMod val="75000"/>
                  </a:schemeClr>
                </a:solidFill>
              </a:rPr>
              <a:t>: </a:t>
            </a:r>
          </a:p>
          <a:p>
            <a:pPr marL="0" indent="0">
              <a:lnSpc>
                <a:spcPct val="150000"/>
              </a:lnSpc>
              <a:buClr>
                <a:schemeClr val="accent2"/>
              </a:buClr>
              <a:buNone/>
            </a:pPr>
            <a:r>
              <a:rPr lang="es-ES" dirty="0" err="1">
                <a:solidFill>
                  <a:schemeClr val="accent5">
                    <a:lumMod val="75000"/>
                  </a:schemeClr>
                </a:solidFill>
              </a:rPr>
              <a:t>Week</a:t>
            </a:r>
            <a:r>
              <a:rPr lang="es-ES" dirty="0">
                <a:solidFill>
                  <a:schemeClr val="accent5">
                    <a:lumMod val="75000"/>
                  </a:schemeClr>
                </a:solidFill>
              </a:rPr>
              <a:t> 4 – </a:t>
            </a:r>
            <a:r>
              <a:rPr lang="es-ES" dirty="0" err="1">
                <a:solidFill>
                  <a:schemeClr val="accent5">
                    <a:lumMod val="75000"/>
                  </a:schemeClr>
                </a:solidFill>
              </a:rPr>
              <a:t>lesson</a:t>
            </a:r>
            <a:r>
              <a:rPr lang="es-ES" dirty="0">
                <a:solidFill>
                  <a:schemeClr val="accent5">
                    <a:lumMod val="75000"/>
                  </a:schemeClr>
                </a:solidFill>
              </a:rPr>
              <a:t> 1 ‘</a:t>
            </a:r>
            <a:r>
              <a:rPr lang="es-ES" b="1" dirty="0">
                <a:solidFill>
                  <a:schemeClr val="accent5">
                    <a:lumMod val="75000"/>
                  </a:schemeClr>
                </a:solidFill>
              </a:rPr>
              <a:t>voy</a:t>
            </a:r>
            <a:r>
              <a:rPr lang="es-ES" dirty="0">
                <a:solidFill>
                  <a:schemeClr val="accent5">
                    <a:lumMod val="75000"/>
                  </a:schemeClr>
                </a:solidFill>
              </a:rPr>
              <a:t>’ &amp; ‘</a:t>
            </a:r>
            <a:r>
              <a:rPr lang="es-ES" b="1" dirty="0">
                <a:solidFill>
                  <a:schemeClr val="accent5">
                    <a:lumMod val="75000"/>
                  </a:schemeClr>
                </a:solidFill>
              </a:rPr>
              <a:t>va</a:t>
            </a:r>
            <a:r>
              <a:rPr lang="es-ES" dirty="0">
                <a:solidFill>
                  <a:schemeClr val="accent5">
                    <a:lumMod val="75000"/>
                  </a:schemeClr>
                </a:solidFill>
              </a:rPr>
              <a:t>’; </a:t>
            </a:r>
            <a:r>
              <a:rPr lang="es-ES" dirty="0" err="1">
                <a:solidFill>
                  <a:schemeClr val="accent5">
                    <a:lumMod val="75000"/>
                  </a:schemeClr>
                </a:solidFill>
              </a:rPr>
              <a:t>lesson</a:t>
            </a:r>
            <a:r>
              <a:rPr lang="es-ES" dirty="0">
                <a:solidFill>
                  <a:schemeClr val="accent5">
                    <a:lumMod val="75000"/>
                  </a:schemeClr>
                </a:solidFill>
              </a:rPr>
              <a:t> 2 ‘</a:t>
            </a:r>
            <a:r>
              <a:rPr lang="es-ES" b="1" dirty="0">
                <a:solidFill>
                  <a:schemeClr val="accent5">
                    <a:lumMod val="75000"/>
                  </a:schemeClr>
                </a:solidFill>
              </a:rPr>
              <a:t>vas</a:t>
            </a:r>
            <a:r>
              <a:rPr lang="es-ES" dirty="0">
                <a:solidFill>
                  <a:schemeClr val="accent5">
                    <a:lumMod val="75000"/>
                  </a:schemeClr>
                </a:solidFill>
              </a:rPr>
              <a:t>’ &amp; ‘va’</a:t>
            </a:r>
          </a:p>
          <a:p>
            <a:pPr marL="0" indent="0">
              <a:lnSpc>
                <a:spcPct val="150000"/>
              </a:lnSpc>
              <a:buClr>
                <a:schemeClr val="accent2"/>
              </a:buClr>
              <a:buNone/>
            </a:pPr>
            <a:r>
              <a:rPr lang="es-ES" dirty="0" err="1">
                <a:solidFill>
                  <a:schemeClr val="accent5">
                    <a:lumMod val="75000"/>
                  </a:schemeClr>
                </a:solidFill>
              </a:rPr>
              <a:t>Week</a:t>
            </a:r>
            <a:r>
              <a:rPr lang="es-ES" dirty="0">
                <a:solidFill>
                  <a:schemeClr val="accent5">
                    <a:lumMod val="75000"/>
                  </a:schemeClr>
                </a:solidFill>
              </a:rPr>
              <a:t> 5 – </a:t>
            </a:r>
            <a:r>
              <a:rPr lang="es-ES" dirty="0" err="1">
                <a:solidFill>
                  <a:schemeClr val="accent5">
                    <a:lumMod val="75000"/>
                  </a:schemeClr>
                </a:solidFill>
              </a:rPr>
              <a:t>lesson</a:t>
            </a:r>
            <a:r>
              <a:rPr lang="es-ES" dirty="0">
                <a:solidFill>
                  <a:schemeClr val="accent5">
                    <a:lumMod val="75000"/>
                  </a:schemeClr>
                </a:solidFill>
              </a:rPr>
              <a:t> 1 ‘</a:t>
            </a:r>
            <a:r>
              <a:rPr lang="es-ES" b="1" dirty="0">
                <a:solidFill>
                  <a:schemeClr val="accent5">
                    <a:lumMod val="75000"/>
                  </a:schemeClr>
                </a:solidFill>
              </a:rPr>
              <a:t>vamos</a:t>
            </a:r>
            <a:r>
              <a:rPr lang="es-ES" dirty="0">
                <a:solidFill>
                  <a:schemeClr val="accent5">
                    <a:lumMod val="75000"/>
                  </a:schemeClr>
                </a:solidFill>
              </a:rPr>
              <a:t>’ &amp; ‘voy/vas/va’; </a:t>
            </a:r>
            <a:r>
              <a:rPr lang="es-ES" dirty="0" err="1">
                <a:solidFill>
                  <a:schemeClr val="accent5">
                    <a:lumMod val="75000"/>
                  </a:schemeClr>
                </a:solidFill>
              </a:rPr>
              <a:t>lesson</a:t>
            </a:r>
            <a:r>
              <a:rPr lang="es-ES" dirty="0">
                <a:solidFill>
                  <a:schemeClr val="accent5">
                    <a:lumMod val="75000"/>
                  </a:schemeClr>
                </a:solidFill>
              </a:rPr>
              <a:t> 2 ‘</a:t>
            </a:r>
            <a:r>
              <a:rPr lang="es-ES" b="1" dirty="0">
                <a:solidFill>
                  <a:schemeClr val="accent5">
                    <a:lumMod val="75000"/>
                  </a:schemeClr>
                </a:solidFill>
              </a:rPr>
              <a:t>ir a</a:t>
            </a:r>
            <a:r>
              <a:rPr lang="es-ES" dirty="0">
                <a:solidFill>
                  <a:schemeClr val="accent5">
                    <a:lumMod val="75000"/>
                  </a:schemeClr>
                </a:solidFill>
              </a:rPr>
              <a:t>’ </a:t>
            </a:r>
            <a:r>
              <a:rPr lang="es-ES" b="1" dirty="0">
                <a:solidFill>
                  <a:schemeClr val="accent5">
                    <a:lumMod val="75000"/>
                  </a:schemeClr>
                </a:solidFill>
              </a:rPr>
              <a:t>+</a:t>
            </a:r>
            <a:r>
              <a:rPr lang="es-ES" b="1" dirty="0" err="1">
                <a:solidFill>
                  <a:schemeClr val="accent5">
                    <a:lumMod val="75000"/>
                  </a:schemeClr>
                </a:solidFill>
              </a:rPr>
              <a:t>infinitive</a:t>
            </a:r>
            <a:endParaRPr lang="es-ES" b="1" dirty="0">
              <a:solidFill>
                <a:schemeClr val="accent5">
                  <a:lumMod val="75000"/>
                </a:schemeClr>
              </a:solidFill>
            </a:endParaRPr>
          </a:p>
          <a:p>
            <a:pPr marL="0" indent="0">
              <a:lnSpc>
                <a:spcPct val="150000"/>
              </a:lnSpc>
              <a:buClr>
                <a:schemeClr val="accent2"/>
              </a:buClr>
              <a:buNone/>
            </a:pPr>
            <a:r>
              <a:rPr lang="es-ES" dirty="0" err="1">
                <a:solidFill>
                  <a:schemeClr val="accent5">
                    <a:lumMod val="75000"/>
                  </a:schemeClr>
                </a:solidFill>
              </a:rPr>
              <a:t>Week</a:t>
            </a:r>
            <a:r>
              <a:rPr lang="es-ES" dirty="0">
                <a:solidFill>
                  <a:schemeClr val="accent5">
                    <a:lumMod val="75000"/>
                  </a:schemeClr>
                </a:solidFill>
              </a:rPr>
              <a:t> 7 – </a:t>
            </a:r>
            <a:r>
              <a:rPr lang="es-ES" dirty="0" err="1">
                <a:solidFill>
                  <a:schemeClr val="accent5">
                    <a:lumMod val="75000"/>
                  </a:schemeClr>
                </a:solidFill>
              </a:rPr>
              <a:t>revision</a:t>
            </a:r>
            <a:r>
              <a:rPr lang="es-ES" dirty="0">
                <a:solidFill>
                  <a:schemeClr val="accent5">
                    <a:lumMod val="75000"/>
                  </a:schemeClr>
                </a:solidFill>
              </a:rPr>
              <a:t> </a:t>
            </a:r>
            <a:r>
              <a:rPr lang="es-ES" dirty="0" err="1">
                <a:solidFill>
                  <a:schemeClr val="accent5">
                    <a:lumMod val="75000"/>
                  </a:schemeClr>
                </a:solidFill>
              </a:rPr>
              <a:t>week</a:t>
            </a:r>
            <a:r>
              <a:rPr lang="es-ES" dirty="0">
                <a:solidFill>
                  <a:schemeClr val="accent5">
                    <a:lumMod val="75000"/>
                  </a:schemeClr>
                </a:solidFill>
              </a:rPr>
              <a:t> – </a:t>
            </a:r>
            <a:r>
              <a:rPr lang="es-ES" dirty="0" err="1">
                <a:solidFill>
                  <a:schemeClr val="accent5">
                    <a:lumMod val="75000"/>
                  </a:schemeClr>
                </a:solidFill>
              </a:rPr>
              <a:t>lesson</a:t>
            </a:r>
            <a:r>
              <a:rPr lang="es-ES" dirty="0">
                <a:solidFill>
                  <a:schemeClr val="accent5">
                    <a:lumMod val="75000"/>
                  </a:schemeClr>
                </a:solidFill>
              </a:rPr>
              <a:t> 2 ‘ir’ </a:t>
            </a:r>
            <a:r>
              <a:rPr lang="es-ES" dirty="0" err="1">
                <a:solidFill>
                  <a:schemeClr val="accent5">
                    <a:lumMod val="75000"/>
                  </a:schemeClr>
                </a:solidFill>
              </a:rPr>
              <a:t>for</a:t>
            </a:r>
            <a:r>
              <a:rPr lang="es-ES" dirty="0">
                <a:solidFill>
                  <a:schemeClr val="accent5">
                    <a:lumMod val="75000"/>
                  </a:schemeClr>
                </a:solidFill>
              </a:rPr>
              <a:t> habitual </a:t>
            </a:r>
            <a:r>
              <a:rPr lang="es-ES" dirty="0" err="1">
                <a:solidFill>
                  <a:schemeClr val="accent5">
                    <a:lumMod val="75000"/>
                  </a:schemeClr>
                </a:solidFill>
              </a:rPr>
              <a:t>actions</a:t>
            </a:r>
            <a:r>
              <a:rPr lang="es-ES" dirty="0">
                <a:solidFill>
                  <a:schemeClr val="accent5">
                    <a:lumMod val="75000"/>
                  </a:schemeClr>
                </a:solidFill>
              </a:rPr>
              <a:t> [</a:t>
            </a:r>
            <a:r>
              <a:rPr lang="es-ES" dirty="0" err="1">
                <a:solidFill>
                  <a:schemeClr val="accent5">
                    <a:lumMod val="75000"/>
                  </a:schemeClr>
                </a:solidFill>
              </a:rPr>
              <a:t>revisited</a:t>
            </a:r>
            <a:r>
              <a:rPr lang="es-ES" dirty="0">
                <a:solidFill>
                  <a:schemeClr val="accent5">
                    <a:lumMod val="75000"/>
                  </a:schemeClr>
                </a:solidFill>
              </a:rPr>
              <a:t>] ‘ir a’ +</a:t>
            </a:r>
            <a:r>
              <a:rPr lang="es-ES" dirty="0" err="1">
                <a:solidFill>
                  <a:schemeClr val="accent5">
                    <a:lumMod val="75000"/>
                  </a:schemeClr>
                </a:solidFill>
              </a:rPr>
              <a:t>infintive</a:t>
            </a:r>
            <a:r>
              <a:rPr lang="es-ES" dirty="0">
                <a:solidFill>
                  <a:schemeClr val="accent5">
                    <a:lumMod val="75000"/>
                  </a:schemeClr>
                </a:solidFill>
              </a:rPr>
              <a:t> to </a:t>
            </a:r>
            <a:r>
              <a:rPr lang="es-ES" dirty="0" err="1">
                <a:solidFill>
                  <a:schemeClr val="accent5">
                    <a:lumMod val="75000"/>
                  </a:schemeClr>
                </a:solidFill>
              </a:rPr>
              <a:t>express</a:t>
            </a:r>
            <a:r>
              <a:rPr lang="es-ES" dirty="0">
                <a:solidFill>
                  <a:schemeClr val="accent5">
                    <a:lumMod val="75000"/>
                  </a:schemeClr>
                </a:solidFill>
              </a:rPr>
              <a:t> </a:t>
            </a:r>
            <a:r>
              <a:rPr lang="es-ES" dirty="0" err="1">
                <a:solidFill>
                  <a:schemeClr val="accent5">
                    <a:lumMod val="75000"/>
                  </a:schemeClr>
                </a:solidFill>
              </a:rPr>
              <a:t>future</a:t>
            </a:r>
            <a:r>
              <a:rPr lang="es-ES" dirty="0">
                <a:solidFill>
                  <a:schemeClr val="accent5">
                    <a:lumMod val="75000"/>
                  </a:schemeClr>
                </a:solidFill>
              </a:rPr>
              <a:t> [</a:t>
            </a:r>
            <a:r>
              <a:rPr lang="es-ES" dirty="0" err="1">
                <a:solidFill>
                  <a:schemeClr val="accent5">
                    <a:lumMod val="75000"/>
                  </a:schemeClr>
                </a:solidFill>
              </a:rPr>
              <a:t>revisited</a:t>
            </a:r>
            <a:r>
              <a:rPr lang="es-ES" dirty="0">
                <a:solidFill>
                  <a:schemeClr val="accent5">
                    <a:lumMod val="75000"/>
                  </a:schemeClr>
                </a:solidFill>
              </a:rPr>
              <a:t>]</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01411200"/>
      </p:ext>
    </p:extLst>
  </p:cSld>
  <p:clrMapOvr>
    <a:masterClrMapping/>
  </p:clrMapOvr>
  <mc:AlternateContent xmlns:mc="http://schemas.openxmlformats.org/markup-compatibility/2006" xmlns:p14="http://schemas.microsoft.com/office/powerpoint/2010/main">
    <mc:Choice Requires="p14">
      <p:transition spd="slow" p14:dur="2000" advTm="40719"/>
    </mc:Choice>
    <mc:Fallback xmlns="">
      <p:transition spd="slow" advTm="40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 she or we?</a:t>
            </a:r>
          </a:p>
        </p:txBody>
      </p:sp>
      <p:grpSp>
        <p:nvGrpSpPr>
          <p:cNvPr id="32" name="Group 31" descr="Boy"/>
          <p:cNvGrpSpPr/>
          <p:nvPr/>
        </p:nvGrpSpPr>
        <p:grpSpPr>
          <a:xfrm>
            <a:off x="7267127" y="82964"/>
            <a:ext cx="1350760" cy="1294926"/>
            <a:chOff x="-236705" y="610137"/>
            <a:chExt cx="1157330" cy="1158523"/>
          </a:xfrm>
        </p:grpSpPr>
        <p:pic>
          <p:nvPicPr>
            <p:cNvPr id="33" name="Picture 32"/>
            <p:cNvPicPr>
              <a:picLocks noChangeAspect="1"/>
            </p:cNvPicPr>
            <p:nvPr/>
          </p:nvPicPr>
          <p:blipFill rotWithShape="1">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rcRect r="50169"/>
            <a:stretch/>
          </p:blipFill>
          <p:spPr>
            <a:xfrm>
              <a:off x="-236705" y="610137"/>
              <a:ext cx="1026315" cy="1158523"/>
            </a:xfrm>
            <a:prstGeom prst="rect">
              <a:avLst/>
            </a:prstGeom>
          </p:spPr>
        </p:pic>
        <p:sp>
          <p:nvSpPr>
            <p:cNvPr id="34" name="Rectangle 33"/>
            <p:cNvSpPr/>
            <p:nvPr/>
          </p:nvSpPr>
          <p:spPr>
            <a:xfrm>
              <a:off x="466725" y="664090"/>
              <a:ext cx="453900"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6" name="TextBox 35"/>
          <p:cNvSpPr txBox="1"/>
          <p:nvPr/>
        </p:nvSpPr>
        <p:spPr>
          <a:xfrm>
            <a:off x="6816485" y="792269"/>
            <a:ext cx="10658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Daniel</a:t>
            </a:r>
          </a:p>
        </p:txBody>
      </p:sp>
      <p:pic>
        <p:nvPicPr>
          <p:cNvPr id="35" name="Picture 34" descr="Girl"/>
          <p:cNvPicPr>
            <a:picLocks noChangeAspect="1"/>
          </p:cNvPicPr>
          <p:nvPr/>
        </p:nvPicPr>
        <p:blipFill rotWithShape="1">
          <a:blip r:embed="rId7" cstate="print">
            <a:clrChange>
              <a:clrFrom>
                <a:srgbClr val="FCFAFB"/>
              </a:clrFrom>
              <a:clrTo>
                <a:srgbClr val="FCFAFB">
                  <a:alpha val="0"/>
                </a:srgbClr>
              </a:clrTo>
            </a:clrChange>
            <a:extLst>
              <a:ext uri="{28A0092B-C50C-407E-A947-70E740481C1C}">
                <a14:useLocalDpi xmlns:a14="http://schemas.microsoft.com/office/drawing/2010/main" val="0"/>
              </a:ext>
            </a:extLst>
          </a:blip>
          <a:srcRect l="6942" t="8654" r="57902" b="7692"/>
          <a:stretch/>
        </p:blipFill>
        <p:spPr>
          <a:xfrm>
            <a:off x="8236036" y="143269"/>
            <a:ext cx="835928" cy="1118859"/>
          </a:xfrm>
          <a:prstGeom prst="rect">
            <a:avLst/>
          </a:prstGeom>
        </p:spPr>
      </p:pic>
      <p:sp>
        <p:nvSpPr>
          <p:cNvPr id="37" name="TextBox 36"/>
          <p:cNvSpPr txBox="1"/>
          <p:nvPr/>
        </p:nvSpPr>
        <p:spPr>
          <a:xfrm>
            <a:off x="8333778" y="1096027"/>
            <a:ext cx="9114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Ana</a:t>
            </a:r>
          </a:p>
        </p:txBody>
      </p:sp>
      <p:pic>
        <p:nvPicPr>
          <p:cNvPr id="31" name="Picture 30" descr="Woman sitting on blue sofa"/>
          <p:cNvPicPr>
            <a:picLocks noChangeAspect="1"/>
          </p:cNvPicPr>
          <p:nvPr/>
        </p:nvPicPr>
        <p:blipFill rotWithShape="1">
          <a:blip r:embed="rId8" cstate="print">
            <a:clrChange>
              <a:clrFrom>
                <a:srgbClr val="FBF9FA"/>
              </a:clrFrom>
              <a:clrTo>
                <a:srgbClr val="FBF9FA">
                  <a:alpha val="0"/>
                </a:srgbClr>
              </a:clrTo>
            </a:clrChange>
            <a:extLst>
              <a:ext uri="{28A0092B-C50C-407E-A947-70E740481C1C}">
                <a14:useLocalDpi xmlns:a14="http://schemas.microsoft.com/office/drawing/2010/main" val="0"/>
              </a:ext>
            </a:extLst>
          </a:blip>
          <a:srcRect l="42421"/>
          <a:stretch/>
        </p:blipFill>
        <p:spPr>
          <a:xfrm>
            <a:off x="9318798" y="-35125"/>
            <a:ext cx="1444149" cy="1410810"/>
          </a:xfrm>
          <a:prstGeom prst="rect">
            <a:avLst/>
          </a:prstGeom>
        </p:spPr>
      </p:pic>
      <p:sp>
        <p:nvSpPr>
          <p:cNvPr id="38" name="TextBox 37"/>
          <p:cNvSpPr txBox="1"/>
          <p:nvPr/>
        </p:nvSpPr>
        <p:spPr>
          <a:xfrm>
            <a:off x="9282356" y="1096027"/>
            <a:ext cx="9252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Lucía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TextBox 29"/>
          <p:cNvSpPr txBox="1"/>
          <p:nvPr/>
        </p:nvSpPr>
        <p:spPr>
          <a:xfrm>
            <a:off x="543037" y="1558991"/>
            <a:ext cx="1117733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familia López va a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lugares</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diferentes</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Lucía</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Daniel.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También</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Ana (la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madre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Quién</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Luego</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otra</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vez. ¿Dónde va la persona, y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cuándo</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9" name="Table 8"/>
          <p:cNvGraphicFramePr>
            <a:graphicFrameLocks noGrp="1"/>
          </p:cNvGraphicFramePr>
          <p:nvPr/>
        </p:nvGraphicFramePr>
        <p:xfrm>
          <a:off x="1582717" y="3909993"/>
          <a:ext cx="7662530" cy="1441736"/>
        </p:xfrm>
        <a:graphic>
          <a:graphicData uri="http://schemas.openxmlformats.org/drawingml/2006/table">
            <a:tbl>
              <a:tblPr firstRow="1" bandRow="1">
                <a:tableStyleId>{8A107856-5554-42FB-B03E-39F5DBC370BA}</a:tableStyleId>
              </a:tblPr>
              <a:tblGrid>
                <a:gridCol w="1056533">
                  <a:extLst>
                    <a:ext uri="{9D8B030D-6E8A-4147-A177-3AD203B41FA5}">
                      <a16:colId xmlns:a16="http://schemas.microsoft.com/office/drawing/2014/main" val="3098890768"/>
                    </a:ext>
                  </a:extLst>
                </a:gridCol>
                <a:gridCol w="1696856">
                  <a:extLst>
                    <a:ext uri="{9D8B030D-6E8A-4147-A177-3AD203B41FA5}">
                      <a16:colId xmlns:a16="http://schemas.microsoft.com/office/drawing/2014/main" val="2825675228"/>
                    </a:ext>
                  </a:extLst>
                </a:gridCol>
                <a:gridCol w="1067205">
                  <a:extLst>
                    <a:ext uri="{9D8B030D-6E8A-4147-A177-3AD203B41FA5}">
                      <a16:colId xmlns:a16="http://schemas.microsoft.com/office/drawing/2014/main" val="1808510239"/>
                    </a:ext>
                  </a:extLst>
                </a:gridCol>
                <a:gridCol w="1920968">
                  <a:extLst>
                    <a:ext uri="{9D8B030D-6E8A-4147-A177-3AD203B41FA5}">
                      <a16:colId xmlns:a16="http://schemas.microsoft.com/office/drawing/2014/main" val="1908604819"/>
                    </a:ext>
                  </a:extLst>
                </a:gridCol>
                <a:gridCol w="1920968">
                  <a:extLst>
                    <a:ext uri="{9D8B030D-6E8A-4147-A177-3AD203B41FA5}">
                      <a16:colId xmlns:a16="http://schemas.microsoft.com/office/drawing/2014/main" val="2523261977"/>
                    </a:ext>
                  </a:extLst>
                </a:gridCol>
              </a:tblGrid>
              <a:tr h="771200">
                <a:tc>
                  <a:txBody>
                    <a:bodyPr/>
                    <a:lstStyle/>
                    <a:p>
                      <a:pPr algn="ctr"/>
                      <a:r>
                        <a:rPr lang="en-GB" sz="2000" b="1" dirty="0" err="1">
                          <a:solidFill>
                            <a:schemeClr val="accent5">
                              <a:lumMod val="50000"/>
                            </a:schemeClr>
                          </a:solidFill>
                        </a:rPr>
                        <a:t>Lucía</a:t>
                      </a:r>
                      <a:r>
                        <a:rPr lang="en-GB" sz="2000" b="1" dirty="0">
                          <a:solidFill>
                            <a:schemeClr val="accent5">
                              <a:lumMod val="50000"/>
                            </a:schemeClr>
                          </a:solidFill>
                        </a:rPr>
                        <a:t> (‘I’)</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5">
                              <a:lumMod val="50000"/>
                            </a:schemeClr>
                          </a:solidFill>
                        </a:rPr>
                        <a:t>Lucía</a:t>
                      </a:r>
                      <a:r>
                        <a:rPr lang="en-GB" sz="2000" b="1" dirty="0">
                          <a:solidFill>
                            <a:schemeClr val="accent5">
                              <a:lumMod val="50000"/>
                            </a:schemeClr>
                          </a:solidFill>
                        </a:rPr>
                        <a:t> y Diego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baseline="0" dirty="0">
                          <a:solidFill>
                            <a:schemeClr val="accent5">
                              <a:lumMod val="50000"/>
                            </a:schemeClr>
                          </a:solidFill>
                        </a:rPr>
                        <a:t>(‘we’)</a:t>
                      </a:r>
                      <a:endParaRPr lang="en-GB" sz="2000" b="1" dirty="0">
                        <a:solidFill>
                          <a:schemeClr val="accent5">
                            <a:lumMod val="50000"/>
                          </a:schemeClr>
                        </a:solidFill>
                      </a:endParaRP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Ana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(‘she’)</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¿Dónde?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a:t>
                      </a:r>
                      <a:r>
                        <a:rPr lang="en-GB" sz="2000" dirty="0" err="1">
                          <a:solidFill>
                            <a:schemeClr val="accent5">
                              <a:lumMod val="50000"/>
                            </a:schemeClr>
                          </a:solidFill>
                        </a:rPr>
                        <a:t>Cuándo</a:t>
                      </a:r>
                      <a:r>
                        <a:rPr lang="en-GB" sz="2000" dirty="0">
                          <a:solidFill>
                            <a:schemeClr val="accent5">
                              <a:lumMod val="50000"/>
                            </a:schemeClr>
                          </a:solidFill>
                        </a:rPr>
                        <a:t>?</a:t>
                      </a:r>
                      <a:r>
                        <a:rPr lang="en-GB" sz="2000" baseline="0" dirty="0">
                          <a:solidFill>
                            <a:schemeClr val="accent5">
                              <a:lumMod val="50000"/>
                            </a:schemeClr>
                          </a:solidFill>
                        </a:rPr>
                        <a:t> </a:t>
                      </a:r>
                      <a:r>
                        <a:rPr lang="en-GB" sz="2000" dirty="0">
                          <a:solidFill>
                            <a:schemeClr val="accent5">
                              <a:lumMod val="50000"/>
                            </a:schemeClr>
                          </a:solidFill>
                        </a:rPr>
                        <a:t>(en </a:t>
                      </a:r>
                      <a:r>
                        <a:rPr lang="en-GB" sz="2000" dirty="0" err="1">
                          <a:solidFill>
                            <a:schemeClr val="accent5">
                              <a:lumMod val="50000"/>
                            </a:schemeClr>
                          </a:solidFill>
                        </a:rPr>
                        <a:t>inglés</a:t>
                      </a:r>
                      <a:r>
                        <a:rPr lang="en-GB" sz="2000" dirty="0">
                          <a:solidFill>
                            <a:schemeClr val="accent5">
                              <a:lumMod val="50000"/>
                            </a:schemeClr>
                          </a:solidFill>
                        </a:rPr>
                        <a:t>)</a:t>
                      </a:r>
                    </a:p>
                  </a:txBody>
                  <a:tcPr anchor="ctr"/>
                </a:tc>
                <a:extLst>
                  <a:ext uri="{0D108BD9-81ED-4DB2-BD59-A6C34878D82A}">
                    <a16:rowId xmlns:a16="http://schemas.microsoft.com/office/drawing/2014/main" val="2329822241"/>
                  </a:ext>
                </a:extLst>
              </a:tr>
              <a:tr h="435896">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138913643"/>
                  </a:ext>
                </a:extLst>
              </a:tr>
            </a:tbl>
          </a:graphicData>
        </a:graphic>
      </p:graphicFrame>
      <p:sp>
        <p:nvSpPr>
          <p:cNvPr id="39" name="Action Button: Custom 38">
            <a:hlinkClick r:id="" action="ppaction://noaction" highlightClick="1">
              <a:snd r:embed="rId9" name="vamos a la isla en marzo.wav"/>
            </a:hlinkClick>
          </p:cNvPr>
          <p:cNvSpPr/>
          <p:nvPr/>
        </p:nvSpPr>
        <p:spPr>
          <a:xfrm>
            <a:off x="543037" y="4598065"/>
            <a:ext cx="908093" cy="533831"/>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E.G.</a:t>
            </a:r>
          </a:p>
        </p:txBody>
      </p:sp>
      <p:pic>
        <p:nvPicPr>
          <p:cNvPr id="20" name="Picture 2" descr="Green tick checkmark">
            <a:extLst>
              <a:ext uri="{FF2B5EF4-FFF2-40B4-BE49-F238E27FC236}">
                <a16:creationId xmlns:a16="http://schemas.microsoft.com/office/drawing/2014/main" id="{B339CA0D-6599-4148-BD6B-A0B21591688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78876" y="4954750"/>
            <a:ext cx="362716" cy="37798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900467" y="4932628"/>
            <a:ext cx="16723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island</a:t>
            </a:r>
          </a:p>
        </p:txBody>
      </p:sp>
      <p:sp>
        <p:nvSpPr>
          <p:cNvPr id="3" name="TextBox 2"/>
          <p:cNvSpPr txBox="1"/>
          <p:nvPr/>
        </p:nvSpPr>
        <p:spPr>
          <a:xfrm>
            <a:off x="7572857" y="4913637"/>
            <a:ext cx="16723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March</a:t>
            </a:r>
          </a:p>
        </p:txBody>
      </p:sp>
      <p:sp>
        <p:nvSpPr>
          <p:cNvPr id="22" name="Rounded Rectangle 21"/>
          <p:cNvSpPr/>
          <p:nvPr/>
        </p:nvSpPr>
        <p:spPr>
          <a:xfrm>
            <a:off x="7893942" y="2120453"/>
            <a:ext cx="3958019" cy="2282343"/>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p>
          <a:p>
            <a:pPr algn="ctr">
              <a:defRPr/>
            </a:pPr>
            <a:r>
              <a:rPr lang="en-GB" sz="2000" dirty="0">
                <a:solidFill>
                  <a:schemeClr val="accent1">
                    <a:lumMod val="50000"/>
                  </a:schemeClr>
                </a:solidFill>
              </a:rPr>
              <a:t>After extensive initial practice of pairs of features, very gradually, activities in week 5 move to incorporate more than two features.</a:t>
            </a:r>
          </a:p>
        </p:txBody>
      </p:sp>
      <p:sp>
        <p:nvSpPr>
          <p:cNvPr id="19" name="Rounded Rectangle 18"/>
          <p:cNvSpPr/>
          <p:nvPr/>
        </p:nvSpPr>
        <p:spPr>
          <a:xfrm>
            <a:off x="7932588" y="4598065"/>
            <a:ext cx="3958019" cy="1556289"/>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5B9BD5">
                    <a:lumMod val="50000"/>
                  </a:srgbClr>
                </a:solidFill>
                <a:latin typeface="Century Gothic" panose="020B0502020202020204" pitchFamily="34" charset="0"/>
              </a:rPr>
              <a:t>Use of a worked example aids students’ understanding of the task requirements.</a:t>
            </a:r>
            <a:endParaRPr kumimoji="0" lang="en-GB" sz="2000"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36743119"/>
      </p:ext>
    </p:extLst>
  </p:cSld>
  <p:clrMapOvr>
    <a:masterClrMapping/>
  </p:clrMapOvr>
  <mc:AlternateContent xmlns:mc="http://schemas.openxmlformats.org/markup-compatibility/2006" xmlns:p14="http://schemas.microsoft.com/office/powerpoint/2010/main">
    <mc:Choice Requires="p14">
      <p:transition spd="slow" p14:dur="2000" advTm="21217"/>
    </mc:Choice>
    <mc:Fallback xmlns="">
      <p:transition spd="slow" advTm="21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22"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 she or we?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p:cNvGraphicFramePr>
            <a:graphicFrameLocks noGrp="1"/>
          </p:cNvGraphicFramePr>
          <p:nvPr/>
        </p:nvGraphicFramePr>
        <p:xfrm>
          <a:off x="419240" y="1179313"/>
          <a:ext cx="11130947" cy="5093949"/>
        </p:xfrm>
        <a:graphic>
          <a:graphicData uri="http://schemas.openxmlformats.org/drawingml/2006/table">
            <a:tbl>
              <a:tblPr firstRow="1" bandRow="1">
                <a:tableStyleId>{8A107856-5554-42FB-B03E-39F5DBC370BA}</a:tableStyleId>
              </a:tblPr>
              <a:tblGrid>
                <a:gridCol w="526581">
                  <a:extLst>
                    <a:ext uri="{9D8B030D-6E8A-4147-A177-3AD203B41FA5}">
                      <a16:colId xmlns:a16="http://schemas.microsoft.com/office/drawing/2014/main" val="3997457813"/>
                    </a:ext>
                  </a:extLst>
                </a:gridCol>
                <a:gridCol w="1491255">
                  <a:extLst>
                    <a:ext uri="{9D8B030D-6E8A-4147-A177-3AD203B41FA5}">
                      <a16:colId xmlns:a16="http://schemas.microsoft.com/office/drawing/2014/main" val="1546336223"/>
                    </a:ext>
                  </a:extLst>
                </a:gridCol>
                <a:gridCol w="2173024">
                  <a:extLst>
                    <a:ext uri="{9D8B030D-6E8A-4147-A177-3AD203B41FA5}">
                      <a16:colId xmlns:a16="http://schemas.microsoft.com/office/drawing/2014/main" val="3704804562"/>
                    </a:ext>
                  </a:extLst>
                </a:gridCol>
                <a:gridCol w="1447800">
                  <a:extLst>
                    <a:ext uri="{9D8B030D-6E8A-4147-A177-3AD203B41FA5}">
                      <a16:colId xmlns:a16="http://schemas.microsoft.com/office/drawing/2014/main" val="2763127428"/>
                    </a:ext>
                  </a:extLst>
                </a:gridCol>
                <a:gridCol w="1981200">
                  <a:extLst>
                    <a:ext uri="{9D8B030D-6E8A-4147-A177-3AD203B41FA5}">
                      <a16:colId xmlns:a16="http://schemas.microsoft.com/office/drawing/2014/main" val="1138218451"/>
                    </a:ext>
                  </a:extLst>
                </a:gridCol>
                <a:gridCol w="3511087">
                  <a:extLst>
                    <a:ext uri="{9D8B030D-6E8A-4147-A177-3AD203B41FA5}">
                      <a16:colId xmlns:a16="http://schemas.microsoft.com/office/drawing/2014/main" val="3512928226"/>
                    </a:ext>
                  </a:extLst>
                </a:gridCol>
              </a:tblGrid>
              <a:tr h="782209">
                <a:tc>
                  <a:txBody>
                    <a:bodyPr/>
                    <a:lstStyle/>
                    <a:p>
                      <a:endParaRPr lang="en-GB" dirty="0"/>
                    </a:p>
                  </a:txBody>
                  <a:tcPr/>
                </a:tc>
                <a:tc>
                  <a:txBody>
                    <a:bodyPr/>
                    <a:lstStyle/>
                    <a:p>
                      <a:pPr algn="ctr"/>
                      <a:r>
                        <a:rPr lang="en-GB" sz="2000" b="1" dirty="0" err="1">
                          <a:solidFill>
                            <a:schemeClr val="accent5">
                              <a:lumMod val="50000"/>
                            </a:schemeClr>
                          </a:solidFill>
                        </a:rPr>
                        <a:t>Lucía</a:t>
                      </a:r>
                      <a:r>
                        <a:rPr lang="en-GB" sz="2000" b="1" dirty="0">
                          <a:solidFill>
                            <a:schemeClr val="accent5">
                              <a:lumMod val="50000"/>
                            </a:schemeClr>
                          </a:solidFill>
                        </a:rPr>
                        <a:t> (‘I’)</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5">
                              <a:lumMod val="50000"/>
                            </a:schemeClr>
                          </a:solidFill>
                        </a:rPr>
                        <a:t>Lucía</a:t>
                      </a:r>
                      <a:r>
                        <a:rPr lang="en-GB" sz="2000" b="1" dirty="0">
                          <a:solidFill>
                            <a:schemeClr val="accent5">
                              <a:lumMod val="50000"/>
                            </a:schemeClr>
                          </a:solidFill>
                        </a:rPr>
                        <a:t> y Diego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baseline="0" dirty="0">
                          <a:solidFill>
                            <a:schemeClr val="accent5">
                              <a:lumMod val="50000"/>
                            </a:schemeClr>
                          </a:solidFill>
                        </a:rPr>
                        <a:t>(‘we’)</a:t>
                      </a:r>
                      <a:endParaRPr lang="en-GB" sz="2000" b="1" dirty="0">
                        <a:solidFill>
                          <a:schemeClr val="accent5">
                            <a:lumMod val="50000"/>
                          </a:schemeClr>
                        </a:solidFill>
                      </a:endParaRP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Ana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(‘she’)</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¿Dónde?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(en </a:t>
                      </a:r>
                      <a:r>
                        <a:rPr lang="en-GB" sz="2000" b="1" dirty="0" err="1">
                          <a:solidFill>
                            <a:schemeClr val="accent5">
                              <a:lumMod val="50000"/>
                            </a:schemeClr>
                          </a:solidFill>
                        </a:rPr>
                        <a:t>inglés</a:t>
                      </a:r>
                      <a:r>
                        <a:rPr lang="en-GB" sz="2000" b="1" dirty="0">
                          <a:solidFill>
                            <a:schemeClr val="accent5">
                              <a:lumMod val="50000"/>
                            </a:schemeClr>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a:t>
                      </a:r>
                      <a:r>
                        <a:rPr lang="en-GB" sz="2000" dirty="0" err="1">
                          <a:solidFill>
                            <a:schemeClr val="accent5">
                              <a:lumMod val="50000"/>
                            </a:schemeClr>
                          </a:solidFill>
                        </a:rPr>
                        <a:t>Cuándo</a:t>
                      </a:r>
                      <a:r>
                        <a:rPr lang="en-GB" sz="2000" dirty="0">
                          <a:solidFill>
                            <a:schemeClr val="accent5">
                              <a:lumMod val="50000"/>
                            </a:schemeClr>
                          </a:solidFill>
                        </a:rPr>
                        <a:t>?</a:t>
                      </a:r>
                      <a:r>
                        <a:rPr lang="en-GB" sz="2000" baseline="0" dirty="0">
                          <a:solidFill>
                            <a:schemeClr val="accent5">
                              <a:lumMod val="50000"/>
                            </a:schemeClr>
                          </a:solidFill>
                        </a:rPr>
                        <a:t>                       </a:t>
                      </a:r>
                      <a:r>
                        <a:rPr lang="en-GB" sz="2000" dirty="0">
                          <a:solidFill>
                            <a:schemeClr val="accent5">
                              <a:lumMod val="50000"/>
                            </a:schemeClr>
                          </a:solidFill>
                        </a:rPr>
                        <a:t>(en </a:t>
                      </a:r>
                      <a:r>
                        <a:rPr lang="en-GB" sz="2000" dirty="0" err="1">
                          <a:solidFill>
                            <a:schemeClr val="accent5">
                              <a:lumMod val="50000"/>
                            </a:schemeClr>
                          </a:solidFill>
                        </a:rPr>
                        <a:t>inglés</a:t>
                      </a:r>
                      <a:r>
                        <a:rPr lang="en-GB" sz="2000" dirty="0">
                          <a:solidFill>
                            <a:schemeClr val="accent5">
                              <a:lumMod val="50000"/>
                            </a:schemeClr>
                          </a:solidFill>
                        </a:rPr>
                        <a:t>)</a:t>
                      </a:r>
                    </a:p>
                  </a:txBody>
                  <a:tcPr anchor="ctr"/>
                </a:tc>
                <a:extLst>
                  <a:ext uri="{0D108BD9-81ED-4DB2-BD59-A6C34878D82A}">
                    <a16:rowId xmlns:a16="http://schemas.microsoft.com/office/drawing/2014/main" val="1388383656"/>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1494954394"/>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3538794095"/>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1148051448"/>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3880327569"/>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925335181"/>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1457914599"/>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3703054456"/>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1306542726"/>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2829113084"/>
                  </a:ext>
                </a:extLst>
              </a:tr>
              <a:tr h="431174">
                <a:tc>
                  <a:txBody>
                    <a:bodyPr/>
                    <a:lstStyle/>
                    <a:p>
                      <a:endParaRPr lang="en-GB" dirty="0"/>
                    </a:p>
                  </a:txBody>
                  <a:tcPr/>
                </a:tc>
                <a:tc>
                  <a:txBody>
                    <a:bodyPr/>
                    <a:lstStyle/>
                    <a:p>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tc>
                <a:extLst>
                  <a:ext uri="{0D108BD9-81ED-4DB2-BD59-A6C34878D82A}">
                    <a16:rowId xmlns:a16="http://schemas.microsoft.com/office/drawing/2014/main" val="3279996539"/>
                  </a:ext>
                </a:extLst>
              </a:tr>
            </a:tbl>
          </a:graphicData>
        </a:graphic>
      </p:graphicFrame>
      <p:sp>
        <p:nvSpPr>
          <p:cNvPr id="25" name="Action Button: Custom 24">
            <a:hlinkClick r:id="" action="ppaction://noaction" highlightClick="1">
              <a:snd r:embed="rId6" name="va al trabajo todos los dias.wav"/>
            </a:hlinkClick>
          </p:cNvPr>
          <p:cNvSpPr/>
          <p:nvPr/>
        </p:nvSpPr>
        <p:spPr>
          <a:xfrm>
            <a:off x="489352" y="1967035"/>
            <a:ext cx="383629" cy="362165"/>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a:t>
            </a:r>
          </a:p>
        </p:txBody>
      </p:sp>
      <p:pic>
        <p:nvPicPr>
          <p:cNvPr id="51" name="Picture 2" descr="Green tick checkmark">
            <a:extLst>
              <a:ext uri="{FF2B5EF4-FFF2-40B4-BE49-F238E27FC236}">
                <a16:creationId xmlns:a16="http://schemas.microsoft.com/office/drawing/2014/main" id="{B339CA0D-6599-4148-BD6B-A0B2159168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21397" y="1967035"/>
            <a:ext cx="362716" cy="3779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111241" y="1958568"/>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work</a:t>
            </a:r>
          </a:p>
        </p:txBody>
      </p:sp>
      <p:sp>
        <p:nvSpPr>
          <p:cNvPr id="3" name="TextBox 2"/>
          <p:cNvSpPr txBox="1"/>
          <p:nvPr/>
        </p:nvSpPr>
        <p:spPr>
          <a:xfrm>
            <a:off x="8122925" y="1938957"/>
            <a:ext cx="16723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day</a:t>
            </a:r>
          </a:p>
        </p:txBody>
      </p:sp>
      <p:sp>
        <p:nvSpPr>
          <p:cNvPr id="38" name="Action Button: Custom 37">
            <a:hlinkClick r:id="" action="ppaction://noaction" highlightClick="1">
              <a:snd r:embed="rId8" name="vamos a la playa por la mañana.wav"/>
            </a:hlinkClick>
          </p:cNvPr>
          <p:cNvSpPr/>
          <p:nvPr/>
        </p:nvSpPr>
        <p:spPr>
          <a:xfrm>
            <a:off x="489352" y="2407405"/>
            <a:ext cx="384933" cy="362165"/>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a:t>
            </a:r>
          </a:p>
        </p:txBody>
      </p:sp>
      <p:pic>
        <p:nvPicPr>
          <p:cNvPr id="52" name="Picture 2" descr="Green tick checkmark">
            <a:extLst>
              <a:ext uri="{FF2B5EF4-FFF2-40B4-BE49-F238E27FC236}">
                <a16:creationId xmlns:a16="http://schemas.microsoft.com/office/drawing/2014/main" id="{B339CA0D-6599-4148-BD6B-A0B2159168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6023" y="2424182"/>
            <a:ext cx="362716" cy="377988"/>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6111241" y="2368880"/>
            <a:ext cx="1147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beach</a:t>
            </a:r>
          </a:p>
        </p:txBody>
      </p:sp>
      <p:sp>
        <p:nvSpPr>
          <p:cNvPr id="10" name="TextBox 9"/>
          <p:cNvSpPr txBox="1"/>
          <p:nvPr/>
        </p:nvSpPr>
        <p:spPr>
          <a:xfrm>
            <a:off x="8099283" y="2384808"/>
            <a:ext cx="23385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morning</a:t>
            </a:r>
          </a:p>
        </p:txBody>
      </p:sp>
      <p:sp>
        <p:nvSpPr>
          <p:cNvPr id="39" name="Action Button: Custom 38">
            <a:hlinkClick r:id="" action="ppaction://noaction" highlightClick="1">
              <a:snd r:embed="rId9" name="voy al extranjero durante las vacaciones.wav"/>
            </a:hlinkClick>
          </p:cNvPr>
          <p:cNvSpPr/>
          <p:nvPr/>
        </p:nvSpPr>
        <p:spPr>
          <a:xfrm>
            <a:off x="482159" y="2834023"/>
            <a:ext cx="392126" cy="362165"/>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a:t>
            </a:r>
          </a:p>
        </p:txBody>
      </p:sp>
      <p:pic>
        <p:nvPicPr>
          <p:cNvPr id="24" name="Picture 2" descr="Green tick checkmark">
            <a:extLst>
              <a:ext uri="{FF2B5EF4-FFF2-40B4-BE49-F238E27FC236}">
                <a16:creationId xmlns:a16="http://schemas.microsoft.com/office/drawing/2014/main" id="{B339CA0D-6599-4148-BD6B-A0B2159168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1559" y="2875900"/>
            <a:ext cx="362716" cy="37798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073130" y="2809315"/>
            <a:ext cx="163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abroad</a:t>
            </a:r>
          </a:p>
        </p:txBody>
      </p:sp>
      <p:sp>
        <p:nvSpPr>
          <p:cNvPr id="23" name="TextBox 22"/>
          <p:cNvSpPr txBox="1"/>
          <p:nvPr/>
        </p:nvSpPr>
        <p:spPr>
          <a:xfrm>
            <a:off x="8099283" y="2813380"/>
            <a:ext cx="27402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during the holidays</a:t>
            </a:r>
          </a:p>
        </p:txBody>
      </p:sp>
      <p:sp>
        <p:nvSpPr>
          <p:cNvPr id="40" name="Action Button: Custom 39">
            <a:hlinkClick r:id="" action="ppaction://noaction" highlightClick="1">
              <a:snd r:embed="rId10" name="en abril vamos a la montaña.wav"/>
            </a:hlinkClick>
          </p:cNvPr>
          <p:cNvSpPr/>
          <p:nvPr/>
        </p:nvSpPr>
        <p:spPr>
          <a:xfrm>
            <a:off x="489352" y="3268753"/>
            <a:ext cx="384933" cy="362165"/>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a:t>
            </a:r>
          </a:p>
        </p:txBody>
      </p:sp>
      <p:pic>
        <p:nvPicPr>
          <p:cNvPr id="28" name="Picture 2" descr="Green tick checkmark">
            <a:extLst>
              <a:ext uri="{FF2B5EF4-FFF2-40B4-BE49-F238E27FC236}">
                <a16:creationId xmlns:a16="http://schemas.microsoft.com/office/drawing/2014/main" id="{B339CA0D-6599-4148-BD6B-A0B2159168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0581" y="3310918"/>
            <a:ext cx="362716" cy="37798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109501" y="3262335"/>
            <a:ext cx="163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mountain</a:t>
            </a:r>
          </a:p>
        </p:txBody>
      </p:sp>
      <p:sp>
        <p:nvSpPr>
          <p:cNvPr id="27" name="TextBox 26"/>
          <p:cNvSpPr txBox="1"/>
          <p:nvPr/>
        </p:nvSpPr>
        <p:spPr>
          <a:xfrm>
            <a:off x="8122926" y="3286000"/>
            <a:ext cx="27402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April</a:t>
            </a:r>
          </a:p>
        </p:txBody>
      </p:sp>
      <p:sp>
        <p:nvSpPr>
          <p:cNvPr id="45" name="Action Button: Custom 44">
            <a:hlinkClick r:id="" action="ppaction://noaction" highlightClick="1">
              <a:snd r:embed="rId11" name="los sabados voy a la iglesia.wav"/>
            </a:hlinkClick>
          </p:cNvPr>
          <p:cNvSpPr/>
          <p:nvPr/>
        </p:nvSpPr>
        <p:spPr>
          <a:xfrm>
            <a:off x="495927" y="3712401"/>
            <a:ext cx="384933" cy="362165"/>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a:t>
            </a:r>
          </a:p>
        </p:txBody>
      </p:sp>
      <p:pic>
        <p:nvPicPr>
          <p:cNvPr id="31" name="Picture 2" descr="Green tick checkmark">
            <a:extLst>
              <a:ext uri="{FF2B5EF4-FFF2-40B4-BE49-F238E27FC236}">
                <a16:creationId xmlns:a16="http://schemas.microsoft.com/office/drawing/2014/main" id="{B339CA0D-6599-4148-BD6B-A0B2159168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5521" y="3734977"/>
            <a:ext cx="362716" cy="37798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6109501" y="3717880"/>
            <a:ext cx="163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church</a:t>
            </a:r>
          </a:p>
        </p:txBody>
      </p:sp>
      <p:sp>
        <p:nvSpPr>
          <p:cNvPr id="30" name="TextBox 29"/>
          <p:cNvSpPr txBox="1"/>
          <p:nvPr/>
        </p:nvSpPr>
        <p:spPr>
          <a:xfrm>
            <a:off x="8099282" y="3699631"/>
            <a:ext cx="27402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Saturdays</a:t>
            </a:r>
          </a:p>
        </p:txBody>
      </p:sp>
      <p:sp>
        <p:nvSpPr>
          <p:cNvPr id="46" name="Action Button: Custom 45">
            <a:hlinkClick r:id="" action="ppaction://noaction" highlightClick="1">
              <a:snd r:embed="rId12" name="vamos al parque por la tarde.wav"/>
            </a:hlinkClick>
          </p:cNvPr>
          <p:cNvSpPr/>
          <p:nvPr/>
        </p:nvSpPr>
        <p:spPr>
          <a:xfrm>
            <a:off x="495927" y="4139579"/>
            <a:ext cx="383629" cy="362165"/>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a:t>
            </a:r>
          </a:p>
        </p:txBody>
      </p:sp>
      <p:pic>
        <p:nvPicPr>
          <p:cNvPr id="34" name="Picture 2" descr="Green tick checkmark">
            <a:extLst>
              <a:ext uri="{FF2B5EF4-FFF2-40B4-BE49-F238E27FC236}">
                <a16:creationId xmlns:a16="http://schemas.microsoft.com/office/drawing/2014/main" id="{B339CA0D-6599-4148-BD6B-A0B2159168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6023" y="4136758"/>
            <a:ext cx="362716" cy="37798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095733" y="4132935"/>
            <a:ext cx="163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park</a:t>
            </a:r>
          </a:p>
        </p:txBody>
      </p:sp>
      <p:sp>
        <p:nvSpPr>
          <p:cNvPr id="33" name="TextBox 32"/>
          <p:cNvSpPr txBox="1"/>
          <p:nvPr/>
        </p:nvSpPr>
        <p:spPr>
          <a:xfrm>
            <a:off x="8122925" y="4127685"/>
            <a:ext cx="3531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afternoon/evening</a:t>
            </a:r>
          </a:p>
        </p:txBody>
      </p:sp>
      <p:sp>
        <p:nvSpPr>
          <p:cNvPr id="47" name="Action Button: Custom 46">
            <a:hlinkClick r:id="" action="ppaction://noaction" highlightClick="1">
              <a:snd r:embed="rId13" name="siempre va a Italia con los primos.wav"/>
            </a:hlinkClick>
          </p:cNvPr>
          <p:cNvSpPr/>
          <p:nvPr/>
        </p:nvSpPr>
        <p:spPr>
          <a:xfrm>
            <a:off x="495927" y="4579200"/>
            <a:ext cx="384933" cy="362165"/>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7</a:t>
            </a:r>
          </a:p>
        </p:txBody>
      </p:sp>
      <p:pic>
        <p:nvPicPr>
          <p:cNvPr id="37" name="Picture 2" descr="Green tick checkmark">
            <a:extLst>
              <a:ext uri="{FF2B5EF4-FFF2-40B4-BE49-F238E27FC236}">
                <a16:creationId xmlns:a16="http://schemas.microsoft.com/office/drawing/2014/main" id="{B339CA0D-6599-4148-BD6B-A0B2159168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21397" y="4558834"/>
            <a:ext cx="362716" cy="37798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6118371" y="4582386"/>
            <a:ext cx="163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Italy</a:t>
            </a:r>
          </a:p>
        </p:txBody>
      </p:sp>
      <p:sp>
        <p:nvSpPr>
          <p:cNvPr id="36" name="TextBox 35"/>
          <p:cNvSpPr txBox="1"/>
          <p:nvPr/>
        </p:nvSpPr>
        <p:spPr>
          <a:xfrm>
            <a:off x="8115022" y="4550665"/>
            <a:ext cx="3531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always</a:t>
            </a:r>
          </a:p>
        </p:txBody>
      </p:sp>
      <p:sp>
        <p:nvSpPr>
          <p:cNvPr id="48" name="Action Button: Custom 47">
            <a:hlinkClick r:id="" action="ppaction://noaction" highlightClick="1">
              <a:snd r:embed="rId14" name="normalmente va al mercado.wav"/>
            </a:hlinkClick>
          </p:cNvPr>
          <p:cNvSpPr/>
          <p:nvPr/>
        </p:nvSpPr>
        <p:spPr>
          <a:xfrm>
            <a:off x="480775" y="5002884"/>
            <a:ext cx="392126" cy="362165"/>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a:t>
            </a:r>
          </a:p>
        </p:txBody>
      </p:sp>
      <p:pic>
        <p:nvPicPr>
          <p:cNvPr id="43" name="Picture 2" descr="Green tick checkmark">
            <a:extLst>
              <a:ext uri="{FF2B5EF4-FFF2-40B4-BE49-F238E27FC236}">
                <a16:creationId xmlns:a16="http://schemas.microsoft.com/office/drawing/2014/main" id="{B339CA0D-6599-4148-BD6B-A0B2159168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8878" y="5021715"/>
            <a:ext cx="362716" cy="37798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6084659" y="4980730"/>
            <a:ext cx="163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market</a:t>
            </a:r>
          </a:p>
        </p:txBody>
      </p:sp>
      <p:sp>
        <p:nvSpPr>
          <p:cNvPr id="42" name="TextBox 41"/>
          <p:cNvSpPr txBox="1"/>
          <p:nvPr/>
        </p:nvSpPr>
        <p:spPr>
          <a:xfrm>
            <a:off x="8122926" y="4980698"/>
            <a:ext cx="3531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normally</a:t>
            </a:r>
          </a:p>
        </p:txBody>
      </p:sp>
      <p:sp>
        <p:nvSpPr>
          <p:cNvPr id="49" name="Action Button: Custom 48">
            <a:hlinkClick r:id="" action="ppaction://noaction" highlightClick="1">
              <a:snd r:embed="rId15" name="en agosto vamos al campo.wav"/>
            </a:hlinkClick>
          </p:cNvPr>
          <p:cNvSpPr/>
          <p:nvPr/>
        </p:nvSpPr>
        <p:spPr>
          <a:xfrm>
            <a:off x="484371" y="5431737"/>
            <a:ext cx="384933" cy="362165"/>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9</a:t>
            </a:r>
          </a:p>
        </p:txBody>
      </p:sp>
      <p:pic>
        <p:nvPicPr>
          <p:cNvPr id="55" name="Picture 2" descr="Green tick checkmark">
            <a:extLst>
              <a:ext uri="{FF2B5EF4-FFF2-40B4-BE49-F238E27FC236}">
                <a16:creationId xmlns:a16="http://schemas.microsoft.com/office/drawing/2014/main" id="{B339CA0D-6599-4148-BD6B-A0B2159168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1621" y="5445957"/>
            <a:ext cx="362716" cy="377988"/>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6073130" y="5410731"/>
            <a:ext cx="163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countryside</a:t>
            </a:r>
          </a:p>
        </p:txBody>
      </p:sp>
      <p:sp>
        <p:nvSpPr>
          <p:cNvPr id="54" name="TextBox 53"/>
          <p:cNvSpPr txBox="1"/>
          <p:nvPr/>
        </p:nvSpPr>
        <p:spPr>
          <a:xfrm>
            <a:off x="8122926" y="5410731"/>
            <a:ext cx="3531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August</a:t>
            </a:r>
          </a:p>
        </p:txBody>
      </p:sp>
      <p:sp>
        <p:nvSpPr>
          <p:cNvPr id="50" name="Action Button: Custom 49">
            <a:hlinkClick r:id="" action="ppaction://noaction" highlightClick="1">
              <a:snd r:embed="rId16" name="voy al museo por la noche.wav"/>
            </a:hlinkClick>
          </p:cNvPr>
          <p:cNvSpPr/>
          <p:nvPr/>
        </p:nvSpPr>
        <p:spPr>
          <a:xfrm>
            <a:off x="484370" y="5866716"/>
            <a:ext cx="384933" cy="362165"/>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10</a:t>
            </a:r>
          </a:p>
        </p:txBody>
      </p:sp>
      <p:pic>
        <p:nvPicPr>
          <p:cNvPr id="58" name="Picture 2" descr="Green tick checkmark">
            <a:extLst>
              <a:ext uri="{FF2B5EF4-FFF2-40B4-BE49-F238E27FC236}">
                <a16:creationId xmlns:a16="http://schemas.microsoft.com/office/drawing/2014/main" id="{B339CA0D-6599-4148-BD6B-A0B2159168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5521" y="5880936"/>
            <a:ext cx="362716" cy="377988"/>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6084659" y="5851085"/>
            <a:ext cx="163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museum</a:t>
            </a:r>
          </a:p>
        </p:txBody>
      </p:sp>
      <p:sp>
        <p:nvSpPr>
          <p:cNvPr id="57" name="TextBox 56"/>
          <p:cNvSpPr txBox="1"/>
          <p:nvPr/>
        </p:nvSpPr>
        <p:spPr>
          <a:xfrm>
            <a:off x="8099282" y="5856582"/>
            <a:ext cx="3531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night</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30769901"/>
      </p:ext>
    </p:extLst>
  </p:cSld>
  <p:clrMapOvr>
    <a:masterClrMapping/>
  </p:clrMapOvr>
  <mc:AlternateContent xmlns:mc="http://schemas.openxmlformats.org/markup-compatibility/2006" xmlns:p14="http://schemas.microsoft.com/office/powerpoint/2010/main">
    <mc:Choice Requires="p14">
      <p:transition spd="slow" p14:dur="2000" advTm="6669"/>
    </mc:Choice>
    <mc:Fallback xmlns="">
      <p:transition spd="slow" advTm="6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IR – to go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667840" y="258166"/>
            <a:ext cx="22603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escribir</a:t>
            </a:r>
          </a:p>
        </p:txBody>
      </p:sp>
      <p:sp>
        <p:nvSpPr>
          <p:cNvPr id="14" name="Rounded Rectangle 13"/>
          <p:cNvSpPr/>
          <p:nvPr/>
        </p:nvSpPr>
        <p:spPr>
          <a:xfrm>
            <a:off x="121676" y="1460854"/>
            <a:ext cx="5999740"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p>
        </p:txBody>
      </p:sp>
      <p:pic>
        <p:nvPicPr>
          <p:cNvPr id="9" name="Picture 8" descr="Park play are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1774" y="898716"/>
            <a:ext cx="2483294" cy="1821082"/>
          </a:xfrm>
          <a:prstGeom prst="rect">
            <a:avLst/>
          </a:prstGeom>
        </p:spPr>
      </p:pic>
      <p:pic>
        <p:nvPicPr>
          <p:cNvPr id="10" name="Picture 9" descr="Shop fron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9635" y="3783910"/>
            <a:ext cx="2003884" cy="2219116"/>
          </a:xfrm>
          <a:prstGeom prst="rect">
            <a:avLst/>
          </a:prstGeom>
        </p:spPr>
      </p:pic>
      <p:sp>
        <p:nvSpPr>
          <p:cNvPr id="6" name="TextBox 5"/>
          <p:cNvSpPr txBox="1"/>
          <p:nvPr/>
        </p:nvSpPr>
        <p:spPr>
          <a:xfrm>
            <a:off x="3121546" y="2645138"/>
            <a:ext cx="880659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a:t>
            </a:r>
            <a:r>
              <a:rPr kumimoji="0" lang="en-GB" sz="8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al______</a:t>
            </a:r>
          </a:p>
        </p:txBody>
      </p:sp>
      <p:sp>
        <p:nvSpPr>
          <p:cNvPr id="3" name="TextBox 2"/>
          <p:cNvSpPr txBox="1"/>
          <p:nvPr/>
        </p:nvSpPr>
        <p:spPr>
          <a:xfrm>
            <a:off x="6319002" y="2952913"/>
            <a:ext cx="2472406"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parque</a:t>
            </a:r>
            <a:endPar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7" name="Table 6"/>
          <p:cNvGraphicFramePr>
            <a:graphicFrameLocks noGrp="1"/>
          </p:cNvGraphicFramePr>
          <p:nvPr/>
        </p:nvGraphicFramePr>
        <p:xfrm>
          <a:off x="376830" y="2789293"/>
          <a:ext cx="2744716" cy="1158240"/>
        </p:xfrm>
        <a:graphic>
          <a:graphicData uri="http://schemas.openxmlformats.org/drawingml/2006/table">
            <a:tbl>
              <a:tblPr firstRow="1" bandRow="1">
                <a:tableStyleId>{8A107856-5554-42FB-B03E-39F5DBC370BA}</a:tableStyleId>
              </a:tblPr>
              <a:tblGrid>
                <a:gridCol w="1372358">
                  <a:extLst>
                    <a:ext uri="{9D8B030D-6E8A-4147-A177-3AD203B41FA5}">
                      <a16:colId xmlns:a16="http://schemas.microsoft.com/office/drawing/2014/main" val="1688062446"/>
                    </a:ext>
                  </a:extLst>
                </a:gridCol>
                <a:gridCol w="1372358">
                  <a:extLst>
                    <a:ext uri="{9D8B030D-6E8A-4147-A177-3AD203B41FA5}">
                      <a16:colId xmlns:a16="http://schemas.microsoft.com/office/drawing/2014/main" val="1429201533"/>
                    </a:ext>
                  </a:extLst>
                </a:gridCol>
              </a:tblGrid>
              <a:tr h="370840">
                <a:tc>
                  <a:txBody>
                    <a:bodyPr/>
                    <a:lstStyle/>
                    <a:p>
                      <a:pPr algn="ctr"/>
                      <a:r>
                        <a:rPr lang="en-GB" sz="3200" b="1" dirty="0">
                          <a:solidFill>
                            <a:schemeClr val="accent5">
                              <a:lumMod val="50000"/>
                            </a:schemeClr>
                          </a:solidFill>
                        </a:rPr>
                        <a:t>I</a:t>
                      </a:r>
                    </a:p>
                  </a:txBody>
                  <a:tcPr/>
                </a:tc>
                <a:tc>
                  <a:txBody>
                    <a:bodyPr/>
                    <a:lstStyle/>
                    <a:p>
                      <a:pPr algn="ctr"/>
                      <a:r>
                        <a:rPr lang="en-GB" sz="3200" b="1" dirty="0">
                          <a:solidFill>
                            <a:schemeClr val="accent5">
                              <a:lumMod val="50000"/>
                            </a:schemeClr>
                          </a:solidFill>
                        </a:rPr>
                        <a:t>you</a:t>
                      </a:r>
                    </a:p>
                  </a:txBody>
                  <a:tcPr/>
                </a:tc>
                <a:extLst>
                  <a:ext uri="{0D108BD9-81ED-4DB2-BD59-A6C34878D82A}">
                    <a16:rowId xmlns:a16="http://schemas.microsoft.com/office/drawing/2014/main" val="93355726"/>
                  </a:ext>
                </a:extLst>
              </a:tr>
              <a:tr h="370840">
                <a:tc>
                  <a:txBody>
                    <a:bodyPr/>
                    <a:lstStyle/>
                    <a:p>
                      <a:pPr algn="ctr"/>
                      <a:r>
                        <a:rPr lang="en-GB" sz="3200" b="1" dirty="0">
                          <a:solidFill>
                            <a:schemeClr val="accent5">
                              <a:lumMod val="50000"/>
                            </a:schemeClr>
                          </a:solidFill>
                        </a:rPr>
                        <a:t>s/he</a:t>
                      </a:r>
                    </a:p>
                  </a:txBody>
                  <a:tcPr/>
                </a:tc>
                <a:tc>
                  <a:txBody>
                    <a:bodyPr/>
                    <a:lstStyle/>
                    <a:p>
                      <a:pPr algn="ctr"/>
                      <a:r>
                        <a:rPr lang="en-GB" sz="3200" b="1" dirty="0">
                          <a:solidFill>
                            <a:schemeClr val="accent5">
                              <a:lumMod val="50000"/>
                            </a:schemeClr>
                          </a:solidFill>
                        </a:rPr>
                        <a:t>we</a:t>
                      </a:r>
                    </a:p>
                  </a:txBody>
                  <a:tcPr/>
                </a:tc>
                <a:extLst>
                  <a:ext uri="{0D108BD9-81ED-4DB2-BD59-A6C34878D82A}">
                    <a16:rowId xmlns:a16="http://schemas.microsoft.com/office/drawing/2014/main" val="2396647959"/>
                  </a:ext>
                </a:extLst>
              </a:tr>
            </a:tbl>
          </a:graphicData>
        </a:graphic>
      </p:graphicFrame>
      <p:sp>
        <p:nvSpPr>
          <p:cNvPr id="12" name="Rounded Rectangle 11">
            <a:extLst>
              <a:ext uri="{C183D7F6-B498-43B3-948B-1728B52AA6E4}">
                <adec:decorative xmlns:adec="http://schemas.microsoft.com/office/drawing/2017/decorative" val="1"/>
              </a:ext>
            </a:extLst>
          </p:cNvPr>
          <p:cNvSpPr/>
          <p:nvPr/>
        </p:nvSpPr>
        <p:spPr>
          <a:xfrm>
            <a:off x="376830" y="3368412"/>
            <a:ext cx="1372358" cy="59705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ounded Rectangle 12">
            <a:extLst>
              <a:ext uri="{C183D7F6-B498-43B3-948B-1728B52AA6E4}">
                <adec:decorative xmlns:adec="http://schemas.microsoft.com/office/drawing/2017/decorative" val="1"/>
              </a:ext>
            </a:extLst>
          </p:cNvPr>
          <p:cNvSpPr/>
          <p:nvPr/>
        </p:nvSpPr>
        <p:spPr>
          <a:xfrm>
            <a:off x="8543121" y="829222"/>
            <a:ext cx="3079474" cy="1960071"/>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67840" y="1454098"/>
            <a:ext cx="1395679" cy="1097934"/>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1426128"/>
      </p:ext>
    </p:extLst>
  </p:cSld>
  <p:clrMapOvr>
    <a:masterClrMapping/>
  </p:clrMapOvr>
  <mc:AlternateContent xmlns:mc="http://schemas.openxmlformats.org/markup-compatibility/2006" xmlns:p14="http://schemas.microsoft.com/office/powerpoint/2010/main">
    <mc:Choice Requires="p14">
      <p:transition spd="slow" p14:dur="2000" advTm="44547"/>
    </mc:Choice>
    <mc:Fallback xmlns="">
      <p:transition spd="slow" advTm="44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3"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77318" y="336008"/>
            <a:ext cx="85720" cy="312007"/>
          </a:xfrm>
        </p:spPr>
        <p:txBody>
          <a:bodyPr>
            <a:normAutofit/>
          </a:bodyPr>
          <a:lstStyle/>
          <a:p>
            <a:r>
              <a:rPr lang="en-GB" sz="100" b="1" dirty="0" err="1">
                <a:solidFill>
                  <a:prstClr val="white"/>
                </a:solidFill>
              </a:rPr>
              <a:t>escuchar</a:t>
            </a:r>
            <a:endParaRPr lang="en-US" sz="100" dirty="0"/>
          </a:p>
        </p:txBody>
      </p:sp>
      <p:sp>
        <p:nvSpPr>
          <p:cNvPr id="148"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163286" y="4929"/>
            <a:ext cx="9915117"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5B9BD5">
                    <a:lumMod val="50000"/>
                  </a:srgbClr>
                </a:solidFill>
                <a:effectLst/>
                <a:uLnTx/>
                <a:uFillTx/>
                <a:latin typeface="Century Gothic"/>
                <a:ea typeface="+mn-ea"/>
                <a:cs typeface="+mn-cs"/>
              </a:rPr>
              <a:t>La familia va a ir de vacaciones en </a:t>
            </a:r>
            <a:r>
              <a:rPr kumimoji="0" lang="en-GB" sz="2300" b="1" i="0" u="none" strike="noStrike" kern="1200" cap="none" spc="0" normalizeH="0" baseline="0" noProof="0" dirty="0" err="1">
                <a:ln>
                  <a:noFill/>
                </a:ln>
                <a:solidFill>
                  <a:srgbClr val="5B9BD5">
                    <a:lumMod val="50000"/>
                  </a:srgbClr>
                </a:solidFill>
                <a:effectLst/>
                <a:uLnTx/>
                <a:uFillTx/>
                <a:latin typeface="Century Gothic"/>
                <a:ea typeface="+mn-ea"/>
                <a:cs typeface="+mn-cs"/>
              </a:rPr>
              <a:t>julio</a:t>
            </a:r>
            <a:r>
              <a:rPr kumimoji="0" lang="en-GB" sz="2300" b="1" i="0" u="none" strike="noStrike" kern="1200" cap="none" spc="0" normalizeH="0" baseline="0" noProof="0" dirty="0">
                <a:ln>
                  <a:noFill/>
                </a:ln>
                <a:solidFill>
                  <a:srgbClr val="5B9BD5">
                    <a:lumMod val="50000"/>
                  </a:srgbClr>
                </a:solidFill>
                <a:effectLst/>
                <a:uLnTx/>
                <a:uFillTx/>
                <a:latin typeface="Century Gothic"/>
                <a:ea typeface="+mn-ea"/>
                <a:cs typeface="+mn-cs"/>
              </a:rPr>
              <a:t>. Ana hace </a:t>
            </a:r>
            <a:r>
              <a:rPr kumimoji="0" lang="en-GB" sz="2300" b="1" i="0" u="none" strike="noStrike" kern="1200" cap="none" spc="0" normalizeH="0" baseline="0" noProof="0" dirty="0" err="1">
                <a:ln>
                  <a:noFill/>
                </a:ln>
                <a:solidFill>
                  <a:srgbClr val="5B9BD5">
                    <a:lumMod val="50000"/>
                  </a:srgbClr>
                </a:solidFill>
                <a:effectLst/>
                <a:uLnTx/>
                <a:uFillTx/>
                <a:latin typeface="Century Gothic"/>
                <a:ea typeface="+mn-ea"/>
                <a:cs typeface="+mn-cs"/>
              </a:rPr>
              <a:t>unas</a:t>
            </a:r>
            <a:r>
              <a:rPr kumimoji="0" lang="en-GB" sz="2300" b="1" i="0" u="none" strike="noStrike" kern="1200" cap="none" spc="0" normalizeH="0" baseline="0" noProof="0" dirty="0">
                <a:ln>
                  <a:noFill/>
                </a:ln>
                <a:solidFill>
                  <a:srgbClr val="5B9BD5">
                    <a:lumMod val="50000"/>
                  </a:srgbClr>
                </a:solidFill>
                <a:effectLst/>
                <a:uLnTx/>
                <a:uFillTx/>
                <a:latin typeface="Century Gothic"/>
                <a:ea typeface="+mn-ea"/>
                <a:cs typeface="+mn-cs"/>
              </a:rPr>
              <a:t> llamadas.  </a:t>
            </a:r>
            <a:r>
              <a:rPr kumimoji="0" lang="en-GB" sz="2300" b="1" i="0" u="none" strike="noStrike" kern="1200" cap="none" spc="0" normalizeH="0" baseline="0" noProof="0" dirty="0" err="1">
                <a:ln>
                  <a:noFill/>
                </a:ln>
                <a:solidFill>
                  <a:srgbClr val="5B9BD5">
                    <a:lumMod val="50000"/>
                  </a:srgbClr>
                </a:solidFill>
                <a:effectLst/>
                <a:uLnTx/>
                <a:uFillTx/>
                <a:latin typeface="Century Gothic"/>
                <a:ea typeface="+mn-ea"/>
                <a:cs typeface="+mn-cs"/>
              </a:rPr>
              <a:t>Escucha</a:t>
            </a:r>
            <a:r>
              <a:rPr kumimoji="0" lang="en-GB" sz="2300" b="1"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300" b="1" i="0" u="none" strike="noStrike" kern="1200" cap="none" spc="0" normalizeH="0" baseline="0" noProof="0" dirty="0" err="1">
                <a:ln>
                  <a:noFill/>
                </a:ln>
                <a:solidFill>
                  <a:srgbClr val="5B9BD5">
                    <a:lumMod val="50000"/>
                  </a:srgbClr>
                </a:solidFill>
                <a:effectLst/>
                <a:uLnTx/>
                <a:uFillTx/>
                <a:latin typeface="Century Gothic"/>
                <a:ea typeface="+mn-ea"/>
                <a:cs typeface="+mn-cs"/>
              </a:rPr>
              <a:t>los</a:t>
            </a:r>
            <a:r>
              <a:rPr kumimoji="0" lang="en-GB" sz="2300" b="1"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300" b="1" i="0" u="none" strike="noStrike" kern="1200" cap="none" spc="0" normalizeH="0" baseline="0" noProof="0" dirty="0" err="1">
                <a:ln>
                  <a:noFill/>
                </a:ln>
                <a:solidFill>
                  <a:srgbClr val="5B9BD5">
                    <a:lumMod val="50000"/>
                  </a:srgbClr>
                </a:solidFill>
                <a:effectLst/>
                <a:uLnTx/>
                <a:uFillTx/>
                <a:latin typeface="Century Gothic"/>
                <a:ea typeface="+mn-ea"/>
                <a:cs typeface="+mn-cs"/>
              </a:rPr>
              <a:t>mensajes</a:t>
            </a:r>
            <a:r>
              <a:rPr kumimoji="0" lang="en-GB" sz="2300" b="1"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300" b="1" i="0" u="none" strike="noStrike" kern="1200" cap="none" spc="0" normalizeH="0" baseline="0" noProof="0" dirty="0" err="1">
                <a:ln>
                  <a:noFill/>
                </a:ln>
                <a:solidFill>
                  <a:srgbClr val="5B9BD5">
                    <a:lumMod val="50000"/>
                  </a:srgbClr>
                </a:solidFill>
                <a:effectLst/>
                <a:uLnTx/>
                <a:uFillTx/>
                <a:latin typeface="Century Gothic"/>
                <a:ea typeface="+mn-ea"/>
                <a:cs typeface="+mn-cs"/>
              </a:rPr>
              <a:t>Quién</a:t>
            </a:r>
            <a:r>
              <a:rPr kumimoji="0" lang="en-GB" sz="2300" b="1" i="0" u="none" strike="noStrike" kern="1200" cap="none" spc="0" normalizeH="0" baseline="0" noProof="0" dirty="0">
                <a:ln>
                  <a:noFill/>
                </a:ln>
                <a:solidFill>
                  <a:srgbClr val="5B9BD5">
                    <a:lumMod val="50000"/>
                  </a:srgbClr>
                </a:solidFill>
                <a:effectLst/>
                <a:uLnTx/>
                <a:uFillTx/>
                <a:latin typeface="Century Gothic"/>
                <a:ea typeface="+mn-ea"/>
                <a:cs typeface="+mn-cs"/>
              </a:rPr>
              <a:t> va a ir? ¿Y </a:t>
            </a:r>
            <a:r>
              <a:rPr kumimoji="0" lang="en-GB" sz="2300" b="1" i="0" u="none" strike="noStrike" kern="1200" cap="none" spc="0" normalizeH="0" baseline="0" noProof="0" dirty="0" err="1">
                <a:ln>
                  <a:noFill/>
                </a:ln>
                <a:solidFill>
                  <a:srgbClr val="5B9BD5">
                    <a:lumMod val="50000"/>
                  </a:srgbClr>
                </a:solidFill>
                <a:effectLst/>
                <a:uLnTx/>
                <a:uFillTx/>
                <a:latin typeface="Century Gothic"/>
                <a:ea typeface="+mn-ea"/>
                <a:cs typeface="+mn-cs"/>
              </a:rPr>
              <a:t>dónde</a:t>
            </a:r>
            <a:r>
              <a:rPr kumimoji="0" lang="en-GB" sz="2300" b="1" i="0" u="none" strike="noStrike" kern="1200" cap="none" spc="0" normalizeH="0" baseline="0" noProof="0" dirty="0">
                <a:ln>
                  <a:noFill/>
                </a:ln>
                <a:solidFill>
                  <a:srgbClr val="5B9BD5">
                    <a:lumMod val="50000"/>
                  </a:srgbClr>
                </a:solidFill>
                <a:effectLst/>
                <a:uLnTx/>
                <a:uFillTx/>
                <a:latin typeface="Century Gothic"/>
                <a:ea typeface="+mn-ea"/>
                <a:cs typeface="+mn-cs"/>
              </a:rPr>
              <a:t> (‘A’ o ‘B’)?</a:t>
            </a:r>
          </a:p>
        </p:txBody>
      </p:sp>
      <p:sp>
        <p:nvSpPr>
          <p:cNvPr id="12" name="TextBox 11">
            <a:extLst>
              <a:ext uri="{C183D7F6-B498-43B3-948B-1728B52AA6E4}">
                <adec:decorative xmlns:adec="http://schemas.microsoft.com/office/drawing/2017/decorative" val="1"/>
              </a:ext>
            </a:extLst>
          </p:cNvPr>
          <p:cNvSpPr txBox="1"/>
          <p:nvPr/>
        </p:nvSpPr>
        <p:spPr>
          <a:xfrm>
            <a:off x="3599531" y="650584"/>
            <a:ext cx="446631"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a:t>
            </a:r>
          </a:p>
        </p:txBody>
      </p:sp>
      <p:sp>
        <p:nvSpPr>
          <p:cNvPr id="107" name="TextBox 106">
            <a:extLst>
              <a:ext uri="{C183D7F6-B498-43B3-948B-1728B52AA6E4}">
                <adec:decorative xmlns:adec="http://schemas.microsoft.com/office/drawing/2017/decorative" val="1"/>
              </a:ext>
            </a:extLst>
          </p:cNvPr>
          <p:cNvSpPr txBox="1"/>
          <p:nvPr/>
        </p:nvSpPr>
        <p:spPr>
          <a:xfrm>
            <a:off x="5110323" y="646765"/>
            <a:ext cx="446631"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B</a:t>
            </a:r>
          </a:p>
        </p:txBody>
      </p:sp>
      <p:sp>
        <p:nvSpPr>
          <p:cNvPr id="5" name="Action Button: Custom 20">
            <a:hlinkClick r:id="" action="ppaction://noaction" highlightClick="1">
              <a:snd r:embed="rId5" name="vamos a ir a la.wav"/>
            </a:hlinkClick>
            <a:extLst>
              <a:ext uri="{FF2B5EF4-FFF2-40B4-BE49-F238E27FC236}">
                <a16:creationId xmlns:a16="http://schemas.microsoft.com/office/drawing/2014/main" id="{FAC3B15A-89E7-A84E-A015-27C27EE98B0A}"/>
              </a:ext>
            </a:extLst>
          </p:cNvPr>
          <p:cNvSpPr/>
          <p:nvPr/>
        </p:nvSpPr>
        <p:spPr>
          <a:xfrm>
            <a:off x="29143" y="1444248"/>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graphicFrame>
        <p:nvGraphicFramePr>
          <p:cNvPr id="22" name="Table 21">
            <a:extLs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097459762"/>
              </p:ext>
            </p:extLst>
          </p:nvPr>
        </p:nvGraphicFramePr>
        <p:xfrm>
          <a:off x="548666" y="1070330"/>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114" name="Group 113" descr="Park with play area"/>
          <p:cNvGrpSpPr/>
          <p:nvPr/>
        </p:nvGrpSpPr>
        <p:grpSpPr>
          <a:xfrm>
            <a:off x="3048868" y="1090122"/>
            <a:ext cx="1402114" cy="1036736"/>
            <a:chOff x="3258809" y="1369327"/>
            <a:chExt cx="1183525" cy="867918"/>
          </a:xfrm>
        </p:grpSpPr>
        <p:pic>
          <p:nvPicPr>
            <p:cNvPr id="115" name="Picture 1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8809" y="1369327"/>
              <a:ext cx="1183525" cy="867918"/>
            </a:xfrm>
            <a:prstGeom prst="rect">
              <a:avLst/>
            </a:prstGeom>
          </p:spPr>
        </p:pic>
        <p:pic>
          <p:nvPicPr>
            <p:cNvPr id="116" name="Picture 1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737" y="1654794"/>
              <a:ext cx="630738" cy="496180"/>
            </a:xfrm>
            <a:prstGeom prst="rect">
              <a:avLst/>
            </a:prstGeom>
          </p:spPr>
        </p:pic>
      </p:grpSp>
      <p:pic>
        <p:nvPicPr>
          <p:cNvPr id="117" name="Picture 116" descr="Beach scen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0568" y="1090122"/>
            <a:ext cx="1324041" cy="918002"/>
          </a:xfrm>
          <a:prstGeom prst="rect">
            <a:avLst/>
          </a:prstGeom>
        </p:spPr>
      </p:pic>
      <p:sp>
        <p:nvSpPr>
          <p:cNvPr id="176" name="TextBox 175"/>
          <p:cNvSpPr txBox="1"/>
          <p:nvPr/>
        </p:nvSpPr>
        <p:spPr>
          <a:xfrm>
            <a:off x="4487028" y="1406235"/>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a:ea typeface="+mn-ea"/>
                <a:cs typeface="+mn-cs"/>
              </a:rPr>
              <a:t>playa</a:t>
            </a:r>
          </a:p>
        </p:txBody>
      </p:sp>
      <p:sp>
        <p:nvSpPr>
          <p:cNvPr id="6" name="Action Button: Custom 20">
            <a:hlinkClick r:id="" action="ppaction://noaction" highlightClick="1">
              <a:snd r:embed="rId9" name="vas a ir al.wav"/>
            </a:hlinkClick>
            <a:extLst>
              <a:ext uri="{FF2B5EF4-FFF2-40B4-BE49-F238E27FC236}">
                <a16:creationId xmlns:a16="http://schemas.microsoft.com/office/drawing/2014/main" id="{9BD1A317-DEBA-0543-8B81-6A9018593906}"/>
              </a:ext>
            </a:extLst>
          </p:cNvPr>
          <p:cNvSpPr/>
          <p:nvPr/>
        </p:nvSpPr>
        <p:spPr>
          <a:xfrm>
            <a:off x="29246" y="276477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aphicFrame>
        <p:nvGraphicFramePr>
          <p:cNvPr id="111" name="Table 110">
            <a:extLs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52733236"/>
              </p:ext>
            </p:extLst>
          </p:nvPr>
        </p:nvGraphicFramePr>
        <p:xfrm>
          <a:off x="548666" y="240660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119" name="Group 118" descr="Museum logo"/>
          <p:cNvGrpSpPr/>
          <p:nvPr/>
        </p:nvGrpSpPr>
        <p:grpSpPr>
          <a:xfrm>
            <a:off x="3138694" y="2264786"/>
            <a:ext cx="1287860" cy="1247734"/>
            <a:chOff x="8831302" y="4149608"/>
            <a:chExt cx="2011792" cy="1766702"/>
          </a:xfrm>
        </p:grpSpPr>
        <p:pic>
          <p:nvPicPr>
            <p:cNvPr id="120" name="Picture 1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31302" y="4331262"/>
              <a:ext cx="2011792" cy="1585048"/>
            </a:xfrm>
            <a:prstGeom prst="rect">
              <a:avLst/>
            </a:prstGeom>
          </p:spPr>
        </p:pic>
        <p:sp>
          <p:nvSpPr>
            <p:cNvPr id="121" name="Rectangle 120"/>
            <p:cNvSpPr/>
            <p:nvPr/>
          </p:nvSpPr>
          <p:spPr>
            <a:xfrm>
              <a:off x="9343641" y="4149608"/>
              <a:ext cx="987110" cy="95873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a:ea typeface="+mn-ea"/>
                  <a:cs typeface="+mn-cs"/>
                </a:rPr>
                <a:t>M</a:t>
              </a:r>
            </a:p>
          </p:txBody>
        </p:sp>
      </p:grpSp>
      <p:pic>
        <p:nvPicPr>
          <p:cNvPr id="118" name="Picture 117" descr="Shop fron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1162" y="2466128"/>
            <a:ext cx="1005507" cy="1113506"/>
          </a:xfrm>
          <a:prstGeom prst="rect">
            <a:avLst/>
          </a:prstGeom>
        </p:spPr>
      </p:pic>
      <p:sp>
        <p:nvSpPr>
          <p:cNvPr id="178" name="TextBox 177"/>
          <p:cNvSpPr txBox="1"/>
          <p:nvPr/>
        </p:nvSpPr>
        <p:spPr>
          <a:xfrm>
            <a:off x="3001682" y="2724116"/>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a:ea typeface="+mn-ea"/>
                <a:cs typeface="+mn-cs"/>
              </a:rPr>
              <a:t>museo</a:t>
            </a:r>
          </a:p>
        </p:txBody>
      </p:sp>
      <p:sp>
        <p:nvSpPr>
          <p:cNvPr id="7" name="Action Button: Custom 20">
            <a:hlinkClick r:id="" action="ppaction://noaction" highlightClick="1">
              <a:snd r:embed="rId12" name="voy a ir al.wav"/>
            </a:hlinkClick>
            <a:extLst>
              <a:ext uri="{FF2B5EF4-FFF2-40B4-BE49-F238E27FC236}">
                <a16:creationId xmlns:a16="http://schemas.microsoft.com/office/drawing/2014/main" id="{270794EB-A58B-744E-9913-02E76F9D340C}"/>
              </a:ext>
            </a:extLst>
          </p:cNvPr>
          <p:cNvSpPr/>
          <p:nvPr/>
        </p:nvSpPr>
        <p:spPr>
          <a:xfrm>
            <a:off x="15024" y="4044984"/>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aphicFrame>
        <p:nvGraphicFramePr>
          <p:cNvPr id="112" name="Table 111">
            <a:extLs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721807474"/>
              </p:ext>
            </p:extLst>
          </p:nvPr>
        </p:nvGraphicFramePr>
        <p:xfrm>
          <a:off x="525979" y="5123245"/>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55924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55924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122" name="Group 121" descr="map of europe with arrows pointing to different countries"/>
          <p:cNvGrpSpPr/>
          <p:nvPr/>
        </p:nvGrpSpPr>
        <p:grpSpPr>
          <a:xfrm>
            <a:off x="3160175" y="3752655"/>
            <a:ext cx="874500" cy="1149345"/>
            <a:chOff x="8728547" y="1350555"/>
            <a:chExt cx="2160151" cy="2178136"/>
          </a:xfrm>
        </p:grpSpPr>
        <p:pic>
          <p:nvPicPr>
            <p:cNvPr id="123" name="Picture 122"/>
            <p:cNvPicPr>
              <a:picLocks noChangeAspect="1"/>
            </p:cNvPicPr>
            <p:nvPr/>
          </p:nvPicPr>
          <p:blipFill rotWithShape="1">
            <a:blip r:embed="rId13">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124" name="Curved Connector 12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urved Connector 12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9" name="Picture 128" descr="Beach scen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7559" y="3926650"/>
            <a:ext cx="1324041" cy="918002"/>
          </a:xfrm>
          <a:prstGeom prst="rect">
            <a:avLst/>
          </a:prstGeom>
        </p:spPr>
      </p:pic>
      <p:sp>
        <p:nvSpPr>
          <p:cNvPr id="180" name="TextBox 179"/>
          <p:cNvSpPr txBox="1"/>
          <p:nvPr/>
        </p:nvSpPr>
        <p:spPr>
          <a:xfrm>
            <a:off x="3003187" y="4505361"/>
            <a:ext cx="1489013" cy="40011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extranjero</a:t>
            </a:r>
          </a:p>
        </p:txBody>
      </p:sp>
      <p:sp>
        <p:nvSpPr>
          <p:cNvPr id="8" name="Action Button: Custom 20">
            <a:hlinkClick r:id="" action="ppaction://noaction" highlightClick="1">
              <a:snd r:embed="rId14" name="va a ir a la.wav"/>
            </a:hlinkClick>
            <a:extLst>
              <a:ext uri="{FF2B5EF4-FFF2-40B4-BE49-F238E27FC236}">
                <a16:creationId xmlns:a16="http://schemas.microsoft.com/office/drawing/2014/main" id="{10E054AB-74FF-6149-8474-1DF1EDC683DB}"/>
              </a:ext>
            </a:extLst>
          </p:cNvPr>
          <p:cNvSpPr/>
          <p:nvPr/>
        </p:nvSpPr>
        <p:spPr>
          <a:xfrm>
            <a:off x="12879" y="5412803"/>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graphicFrame>
        <p:nvGraphicFramePr>
          <p:cNvPr id="113" name="Table 112">
            <a:extLs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181410660"/>
              </p:ext>
            </p:extLst>
          </p:nvPr>
        </p:nvGraphicFramePr>
        <p:xfrm>
          <a:off x="535779" y="376328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pic>
        <p:nvPicPr>
          <p:cNvPr id="131" name="Picture 130" descr="Tropical island"/>
          <p:cNvPicPr>
            <a:picLocks noChangeAspect="1"/>
          </p:cNvPicPr>
          <p:nvPr/>
        </p:nvPicPr>
        <p:blipFill rotWithShape="1">
          <a:blip r:embed="rId15" cstate="print">
            <a:extLst>
              <a:ext uri="{28A0092B-C50C-407E-A947-70E740481C1C}">
                <a14:useLocalDpi xmlns:a14="http://schemas.microsoft.com/office/drawing/2010/main" val="0"/>
              </a:ext>
            </a:extLst>
          </a:blip>
          <a:srcRect l="14246" t="10348" r="8939" b="14826"/>
          <a:stretch/>
        </p:blipFill>
        <p:spPr>
          <a:xfrm>
            <a:off x="3254432" y="5159810"/>
            <a:ext cx="1115305" cy="1086411"/>
          </a:xfrm>
          <a:prstGeom prst="rect">
            <a:avLst/>
          </a:prstGeom>
        </p:spPr>
      </p:pic>
      <p:grpSp>
        <p:nvGrpSpPr>
          <p:cNvPr id="132" name="Group 131" descr="Fruit and vegetable stall"/>
          <p:cNvGrpSpPr/>
          <p:nvPr/>
        </p:nvGrpSpPr>
        <p:grpSpPr>
          <a:xfrm>
            <a:off x="4583637" y="5130995"/>
            <a:ext cx="1178299" cy="1201156"/>
            <a:chOff x="3840240" y="1995353"/>
            <a:chExt cx="3952631" cy="4375367"/>
          </a:xfrm>
        </p:grpSpPr>
        <p:pic>
          <p:nvPicPr>
            <p:cNvPr id="133" name="Picture 1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66722" y="3808008"/>
              <a:ext cx="3030508" cy="2562712"/>
            </a:xfrm>
            <a:prstGeom prst="rect">
              <a:avLst/>
            </a:prstGeom>
          </p:spPr>
        </p:pic>
        <p:pic>
          <p:nvPicPr>
            <p:cNvPr id="134" name="Picture 1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096000" y="3721227"/>
              <a:ext cx="1268201" cy="900423"/>
            </a:xfrm>
            <a:prstGeom prst="rect">
              <a:avLst/>
            </a:prstGeom>
          </p:spPr>
        </p:pic>
        <p:pic>
          <p:nvPicPr>
            <p:cNvPr id="135" name="Picture 134"/>
            <p:cNvPicPr>
              <a:picLocks noChangeAspect="1"/>
            </p:cNvPicPr>
            <p:nvPr/>
          </p:nvPicPr>
          <p:blipFill rotWithShape="1">
            <a:blip r:embed="rId18" cstate="print">
              <a:extLst>
                <a:ext uri="{28A0092B-C50C-407E-A947-70E740481C1C}">
                  <a14:useLocalDpi xmlns:a14="http://schemas.microsoft.com/office/drawing/2010/main" val="0"/>
                </a:ext>
              </a:extLst>
            </a:blip>
            <a:srcRect l="-748" b="43179"/>
            <a:stretch/>
          </p:blipFill>
          <p:spPr>
            <a:xfrm>
              <a:off x="6373504" y="3615555"/>
              <a:ext cx="657310" cy="410535"/>
            </a:xfrm>
            <a:prstGeom prst="rect">
              <a:avLst/>
            </a:prstGeom>
          </p:spPr>
        </p:pic>
        <p:pic>
          <p:nvPicPr>
            <p:cNvPr id="136" name="Picture 135"/>
            <p:cNvPicPr>
              <a:picLocks noChangeAspect="1"/>
            </p:cNvPicPr>
            <p:nvPr/>
          </p:nvPicPr>
          <p:blipFill rotWithShape="1">
            <a:blip r:embed="rId19" cstate="print">
              <a:extLst>
                <a:ext uri="{28A0092B-C50C-407E-A947-70E740481C1C}">
                  <a14:useLocalDpi xmlns:a14="http://schemas.microsoft.com/office/drawing/2010/main" val="0"/>
                </a:ext>
              </a:extLst>
            </a:blip>
            <a:srcRect l="16723" t="44734" r="26533" b="17455"/>
            <a:stretch/>
          </p:blipFill>
          <p:spPr>
            <a:xfrm>
              <a:off x="4708478" y="3808009"/>
              <a:ext cx="1719618" cy="968991"/>
            </a:xfrm>
            <a:prstGeom prst="rect">
              <a:avLst/>
            </a:prstGeom>
          </p:spPr>
        </p:pic>
        <p:pic>
          <p:nvPicPr>
            <p:cNvPr id="137" name="Picture 1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20433091">
              <a:off x="4172282" y="4368774"/>
              <a:ext cx="938449" cy="816450"/>
            </a:xfrm>
            <a:prstGeom prst="rect">
              <a:avLst/>
            </a:prstGeom>
          </p:spPr>
        </p:pic>
        <p:pic>
          <p:nvPicPr>
            <p:cNvPr id="138" name="Picture 13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990127">
              <a:off x="3840240" y="4292745"/>
              <a:ext cx="938449" cy="816450"/>
            </a:xfrm>
            <a:prstGeom prst="rect">
              <a:avLst/>
            </a:prstGeom>
          </p:spPr>
        </p:pic>
        <p:pic>
          <p:nvPicPr>
            <p:cNvPr id="139" name="Picture 138"/>
            <p:cNvPicPr>
              <a:picLocks noChangeAspect="1"/>
            </p:cNvPicPr>
            <p:nvPr/>
          </p:nvPicPr>
          <p:blipFill rotWithShape="1">
            <a:blip r:embed="rId21" cstate="print">
              <a:extLst>
                <a:ext uri="{28A0092B-C50C-407E-A947-70E740481C1C}">
                  <a14:useLocalDpi xmlns:a14="http://schemas.microsoft.com/office/drawing/2010/main" val="0"/>
                </a:ext>
              </a:extLst>
            </a:blip>
            <a:srcRect b="51562"/>
            <a:stretch/>
          </p:blipFill>
          <p:spPr>
            <a:xfrm>
              <a:off x="4042252" y="1995353"/>
              <a:ext cx="3750619" cy="1725876"/>
            </a:xfrm>
            <a:prstGeom prst="rect">
              <a:avLst/>
            </a:prstGeom>
          </p:spPr>
        </p:pic>
      </p:grpSp>
      <p:sp>
        <p:nvSpPr>
          <p:cNvPr id="182" name="TextBox 181"/>
          <p:cNvSpPr txBox="1"/>
          <p:nvPr/>
        </p:nvSpPr>
        <p:spPr>
          <a:xfrm>
            <a:off x="3286456" y="5797686"/>
            <a:ext cx="87150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a:ea typeface="+mn-ea"/>
                <a:cs typeface="+mn-cs"/>
              </a:rPr>
              <a:t>isla</a:t>
            </a:r>
            <a:endParaRPr kumimoji="0" lang="en-GB" sz="22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108" name="TextBox 107">
            <a:extLst>
              <a:ext uri="{C183D7F6-B498-43B3-948B-1728B52AA6E4}">
                <adec:decorative xmlns:adec="http://schemas.microsoft.com/office/drawing/2017/decorative" val="1"/>
              </a:ext>
            </a:extLst>
          </p:cNvPr>
          <p:cNvSpPr txBox="1"/>
          <p:nvPr/>
        </p:nvSpPr>
        <p:spPr>
          <a:xfrm>
            <a:off x="9655492" y="603748"/>
            <a:ext cx="446631"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a:t>
            </a:r>
          </a:p>
        </p:txBody>
      </p:sp>
      <p:sp>
        <p:nvSpPr>
          <p:cNvPr id="109" name="TextBox 108">
            <a:extLst>
              <a:ext uri="{C183D7F6-B498-43B3-948B-1728B52AA6E4}">
                <adec:decorative xmlns:adec="http://schemas.microsoft.com/office/drawing/2017/decorative" val="1"/>
              </a:ext>
            </a:extLst>
          </p:cNvPr>
          <p:cNvSpPr txBox="1"/>
          <p:nvPr/>
        </p:nvSpPr>
        <p:spPr>
          <a:xfrm>
            <a:off x="11262243" y="611808"/>
            <a:ext cx="446631"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B</a:t>
            </a:r>
          </a:p>
        </p:txBody>
      </p:sp>
      <p:sp>
        <p:nvSpPr>
          <p:cNvPr id="130" name="TextBox 129"/>
          <p:cNvSpPr txBox="1"/>
          <p:nvPr/>
        </p:nvSpPr>
        <p:spPr>
          <a:xfrm>
            <a:off x="3027066" y="3736249"/>
            <a:ext cx="1327851"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[abroad]</a:t>
            </a:r>
          </a:p>
        </p:txBody>
      </p:sp>
      <p:sp>
        <p:nvSpPr>
          <p:cNvPr id="140" name="Action Button: Custom 20">
            <a:hlinkClick r:id="" action="ppaction://noaction" highlightClick="1">
              <a:snd r:embed="rId22" name="vas a ir a la.wav"/>
            </a:hlinkClick>
            <a:extLst>
              <a:ext uri="{FF2B5EF4-FFF2-40B4-BE49-F238E27FC236}">
                <a16:creationId xmlns:a16="http://schemas.microsoft.com/office/drawing/2014/main" id="{FAC3B15A-89E7-A84E-A015-27C27EE98B0A}"/>
              </a:ext>
            </a:extLst>
          </p:cNvPr>
          <p:cNvSpPr/>
          <p:nvPr/>
        </p:nvSpPr>
        <p:spPr>
          <a:xfrm>
            <a:off x="6178693" y="1444248"/>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144" name="Table 143"/>
          <p:cNvGraphicFramePr>
            <a:graphicFrameLocks noGrp="1"/>
          </p:cNvGraphicFramePr>
          <p:nvPr/>
        </p:nvGraphicFramePr>
        <p:xfrm>
          <a:off x="6698216" y="1070330"/>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pic>
        <p:nvPicPr>
          <p:cNvPr id="87" name="Picture 86" descr="shop fron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66264" y="1128307"/>
            <a:ext cx="1005507" cy="1113506"/>
          </a:xfrm>
          <a:prstGeom prst="rect">
            <a:avLst/>
          </a:prstGeom>
        </p:spPr>
      </p:pic>
      <p:grpSp>
        <p:nvGrpSpPr>
          <p:cNvPr id="42" name="Group 41" descr="map of europe with arrows pointing to different countries"/>
          <p:cNvGrpSpPr/>
          <p:nvPr/>
        </p:nvGrpSpPr>
        <p:grpSpPr>
          <a:xfrm>
            <a:off x="10850825" y="1105195"/>
            <a:ext cx="874500" cy="1149345"/>
            <a:chOff x="8728547" y="1350555"/>
            <a:chExt cx="2160151" cy="2178136"/>
          </a:xfrm>
        </p:grpSpPr>
        <p:pic>
          <p:nvPicPr>
            <p:cNvPr id="43" name="Picture 42"/>
            <p:cNvPicPr>
              <a:picLocks noChangeAspect="1"/>
            </p:cNvPicPr>
            <p:nvPr/>
          </p:nvPicPr>
          <p:blipFill rotWithShape="1">
            <a:blip r:embed="rId13">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44" name="Curved Connector 4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9" name="TextBox 98"/>
          <p:cNvSpPr txBox="1"/>
          <p:nvPr/>
        </p:nvSpPr>
        <p:spPr>
          <a:xfrm>
            <a:off x="10780229" y="1002780"/>
            <a:ext cx="1327851"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[abroad]</a:t>
            </a:r>
          </a:p>
        </p:txBody>
      </p:sp>
      <p:sp>
        <p:nvSpPr>
          <p:cNvPr id="91" name="TextBox 90"/>
          <p:cNvSpPr txBox="1"/>
          <p:nvPr/>
        </p:nvSpPr>
        <p:spPr>
          <a:xfrm>
            <a:off x="9253378" y="1702636"/>
            <a:ext cx="1175061"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a:ea typeface="+mn-ea"/>
                <a:cs typeface="+mn-cs"/>
              </a:rPr>
              <a:t>tienda</a:t>
            </a:r>
          </a:p>
        </p:txBody>
      </p:sp>
      <p:sp>
        <p:nvSpPr>
          <p:cNvPr id="141" name="Action Button: Custom 20">
            <a:hlinkClick r:id="" action="ppaction://noaction" highlightClick="1">
              <a:snd r:embed="rId23" name="voy a ir a la.wav"/>
            </a:hlinkClick>
            <a:extLst>
              <a:ext uri="{FF2B5EF4-FFF2-40B4-BE49-F238E27FC236}">
                <a16:creationId xmlns:a16="http://schemas.microsoft.com/office/drawing/2014/main" id="{9BD1A317-DEBA-0543-8B81-6A9018593906}"/>
              </a:ext>
            </a:extLst>
          </p:cNvPr>
          <p:cNvSpPr/>
          <p:nvPr/>
        </p:nvSpPr>
        <p:spPr>
          <a:xfrm>
            <a:off x="6178796" y="276477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145" name="Table 144"/>
          <p:cNvGraphicFramePr>
            <a:graphicFrameLocks noGrp="1"/>
          </p:cNvGraphicFramePr>
          <p:nvPr/>
        </p:nvGraphicFramePr>
        <p:xfrm>
          <a:off x="6698216" y="240660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pic>
        <p:nvPicPr>
          <p:cNvPr id="49" name="Picture 48" descr="Mountain"/>
          <p:cNvPicPr>
            <a:picLocks noChangeAspect="1"/>
          </p:cNvPicPr>
          <p:nvPr/>
        </p:nvPicPr>
        <p:blipFill rotWithShape="1">
          <a:blip r:embed="rId24">
            <a:extLst>
              <a:ext uri="{28A0092B-C50C-407E-A947-70E740481C1C}">
                <a14:useLocalDpi xmlns:a14="http://schemas.microsoft.com/office/drawing/2010/main" val="0"/>
              </a:ext>
            </a:extLst>
          </a:blip>
          <a:srcRect l="31353" t="17959" b="36119"/>
          <a:stretch/>
        </p:blipFill>
        <p:spPr>
          <a:xfrm>
            <a:off x="9319985" y="2745832"/>
            <a:ext cx="1092566" cy="815729"/>
          </a:xfrm>
          <a:prstGeom prst="rect">
            <a:avLst/>
          </a:prstGeom>
        </p:spPr>
      </p:pic>
      <p:sp>
        <p:nvSpPr>
          <p:cNvPr id="88" name="TextBox 87"/>
          <p:cNvSpPr txBox="1"/>
          <p:nvPr/>
        </p:nvSpPr>
        <p:spPr>
          <a:xfrm>
            <a:off x="9115817" y="2417939"/>
            <a:ext cx="1524159" cy="3847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5B9BD5">
                    <a:lumMod val="50000"/>
                  </a:srgbClr>
                </a:solidFill>
                <a:effectLst/>
                <a:uLnTx/>
                <a:uFillTx/>
                <a:latin typeface="Century Gothic"/>
                <a:ea typeface="+mn-ea"/>
                <a:cs typeface="+mn-cs"/>
              </a:rPr>
              <a:t>[mountain]</a:t>
            </a:r>
          </a:p>
        </p:txBody>
      </p:sp>
      <p:grpSp>
        <p:nvGrpSpPr>
          <p:cNvPr id="50" name="Group 49" descr="Field with cows"/>
          <p:cNvGrpSpPr/>
          <p:nvPr/>
        </p:nvGrpSpPr>
        <p:grpSpPr>
          <a:xfrm>
            <a:off x="10618193" y="2758895"/>
            <a:ext cx="1430851" cy="794125"/>
            <a:chOff x="8432291" y="4672995"/>
            <a:chExt cx="2538201" cy="1404746"/>
          </a:xfrm>
        </p:grpSpPr>
        <p:pic>
          <p:nvPicPr>
            <p:cNvPr id="51" name="Picture 50"/>
            <p:cNvPicPr>
              <a:picLocks noChangeAspect="1"/>
            </p:cNvPicPr>
            <p:nvPr/>
          </p:nvPicPr>
          <p:blipFill rotWithShape="1">
            <a:blip r:embed="rId6">
              <a:extLst>
                <a:ext uri="{28A0092B-C50C-407E-A947-70E740481C1C}">
                  <a14:useLocalDpi xmlns:a14="http://schemas.microsoft.com/office/drawing/2010/main" val="0"/>
                </a:ext>
              </a:extLst>
            </a:blip>
            <a:srcRect t="24531"/>
            <a:stretch/>
          </p:blipFill>
          <p:spPr>
            <a:xfrm>
              <a:off x="8432291" y="4672995"/>
              <a:ext cx="2538201" cy="1404746"/>
            </a:xfrm>
            <a:prstGeom prst="rect">
              <a:avLst/>
            </a:prstGeom>
          </p:spPr>
        </p:pic>
        <p:pic>
          <p:nvPicPr>
            <p:cNvPr id="52" name="Picture 51"/>
            <p:cNvPicPr>
              <a:picLocks noChangeAspect="1"/>
            </p:cNvPicPr>
            <p:nvPr/>
          </p:nvPicPr>
          <p:blipFill rotWithShape="1">
            <a:blip r:embed="rId25">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98" name="TextBox 97"/>
          <p:cNvSpPr txBox="1"/>
          <p:nvPr/>
        </p:nvSpPr>
        <p:spPr>
          <a:xfrm>
            <a:off x="10469568" y="2373332"/>
            <a:ext cx="1901546" cy="3847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5B9BD5">
                    <a:lumMod val="50000"/>
                  </a:srgbClr>
                </a:solidFill>
                <a:effectLst/>
                <a:uLnTx/>
                <a:uFillTx/>
                <a:latin typeface="Century Gothic"/>
                <a:ea typeface="+mn-ea"/>
                <a:cs typeface="+mn-cs"/>
              </a:rPr>
              <a:t>[countryside]</a:t>
            </a:r>
          </a:p>
        </p:txBody>
      </p:sp>
      <p:sp>
        <p:nvSpPr>
          <p:cNvPr id="94" name="TextBox 93"/>
          <p:cNvSpPr txBox="1"/>
          <p:nvPr/>
        </p:nvSpPr>
        <p:spPr>
          <a:xfrm>
            <a:off x="9143299" y="3093274"/>
            <a:ext cx="141980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a:ea typeface="+mn-ea"/>
                <a:cs typeface="+mn-cs"/>
              </a:rPr>
              <a:t>montaña</a:t>
            </a:r>
          </a:p>
        </p:txBody>
      </p:sp>
      <p:sp>
        <p:nvSpPr>
          <p:cNvPr id="142" name="Action Button: Custom 20">
            <a:hlinkClick r:id="" action="ppaction://noaction" highlightClick="1">
              <a:snd r:embed="rId26" name="vamos a ir al.wav"/>
            </a:hlinkClick>
            <a:extLst>
              <a:ext uri="{FF2B5EF4-FFF2-40B4-BE49-F238E27FC236}">
                <a16:creationId xmlns:a16="http://schemas.microsoft.com/office/drawing/2014/main" id="{270794EB-A58B-744E-9913-02E76F9D340C}"/>
              </a:ext>
            </a:extLst>
          </p:cNvPr>
          <p:cNvSpPr/>
          <p:nvPr/>
        </p:nvSpPr>
        <p:spPr>
          <a:xfrm>
            <a:off x="6164574" y="4044984"/>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aphicFrame>
        <p:nvGraphicFramePr>
          <p:cNvPr id="146" name="Table 145"/>
          <p:cNvGraphicFramePr>
            <a:graphicFrameLocks noGrp="1"/>
          </p:cNvGraphicFramePr>
          <p:nvPr/>
        </p:nvGraphicFramePr>
        <p:xfrm>
          <a:off x="6675529" y="5123245"/>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95" name="Group 94" descr="field with cows">
            <a:extLst>
              <a:ext uri="{C183D7F6-B498-43B3-948B-1728B52AA6E4}">
                <adec:decorative xmlns:adec="http://schemas.microsoft.com/office/drawing/2017/decorative" val="0"/>
              </a:ext>
            </a:extLst>
          </p:cNvPr>
          <p:cNvGrpSpPr/>
          <p:nvPr/>
        </p:nvGrpSpPr>
        <p:grpSpPr>
          <a:xfrm>
            <a:off x="9186026" y="4172032"/>
            <a:ext cx="1430851" cy="743945"/>
            <a:chOff x="8432291" y="4761759"/>
            <a:chExt cx="2538201" cy="1315982"/>
          </a:xfrm>
        </p:grpSpPr>
        <p:pic>
          <p:nvPicPr>
            <p:cNvPr id="96" name="Picture 95"/>
            <p:cNvPicPr>
              <a:picLocks noChangeAspect="1"/>
            </p:cNvPicPr>
            <p:nvPr/>
          </p:nvPicPr>
          <p:blipFill rotWithShape="1">
            <a:blip r:embed="rId6">
              <a:extLst>
                <a:ext uri="{28A0092B-C50C-407E-A947-70E740481C1C}">
                  <a14:useLocalDpi xmlns:a14="http://schemas.microsoft.com/office/drawing/2010/main" val="0"/>
                </a:ext>
              </a:extLst>
            </a:blip>
            <a:srcRect t="29300"/>
            <a:stretch/>
          </p:blipFill>
          <p:spPr>
            <a:xfrm>
              <a:off x="8432291" y="4761759"/>
              <a:ext cx="2538201" cy="1315982"/>
            </a:xfrm>
            <a:prstGeom prst="rect">
              <a:avLst/>
            </a:prstGeom>
          </p:spPr>
        </p:pic>
        <p:pic>
          <p:nvPicPr>
            <p:cNvPr id="97" name="Picture 96"/>
            <p:cNvPicPr>
              <a:picLocks noChangeAspect="1"/>
            </p:cNvPicPr>
            <p:nvPr/>
          </p:nvPicPr>
          <p:blipFill rotWithShape="1">
            <a:blip r:embed="rId25">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110" name="TextBox 109"/>
          <p:cNvSpPr txBox="1"/>
          <p:nvPr/>
        </p:nvSpPr>
        <p:spPr>
          <a:xfrm>
            <a:off x="9029973" y="3807309"/>
            <a:ext cx="1901546" cy="3847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5B9BD5">
                    <a:lumMod val="50000"/>
                  </a:srgbClr>
                </a:solidFill>
                <a:effectLst/>
                <a:uLnTx/>
                <a:uFillTx/>
                <a:latin typeface="Century Gothic"/>
                <a:ea typeface="+mn-ea"/>
                <a:cs typeface="+mn-cs"/>
              </a:rPr>
              <a:t>[countryside]</a:t>
            </a:r>
          </a:p>
        </p:txBody>
      </p:sp>
      <p:pic>
        <p:nvPicPr>
          <p:cNvPr id="61" name="Picture 60" descr="Church"/>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753687" y="3837081"/>
            <a:ext cx="1321084" cy="920355"/>
          </a:xfrm>
          <a:prstGeom prst="rect">
            <a:avLst/>
          </a:prstGeom>
        </p:spPr>
      </p:pic>
      <p:sp>
        <p:nvSpPr>
          <p:cNvPr id="103" name="TextBox 102"/>
          <p:cNvSpPr txBox="1"/>
          <p:nvPr/>
        </p:nvSpPr>
        <p:spPr>
          <a:xfrm>
            <a:off x="9230127" y="4479455"/>
            <a:ext cx="1315355"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a:ea typeface="+mn-ea"/>
                <a:cs typeface="+mn-cs"/>
              </a:rPr>
              <a:t>campo</a:t>
            </a:r>
          </a:p>
        </p:txBody>
      </p:sp>
      <p:sp>
        <p:nvSpPr>
          <p:cNvPr id="143" name="Action Button: Custom 20">
            <a:hlinkClick r:id="" action="ppaction://noaction" highlightClick="1">
              <a:snd r:embed="rId28" name="va a ir al.wav"/>
            </a:hlinkClick>
            <a:extLst>
              <a:ext uri="{FF2B5EF4-FFF2-40B4-BE49-F238E27FC236}">
                <a16:creationId xmlns:a16="http://schemas.microsoft.com/office/drawing/2014/main" id="{10E054AB-74FF-6149-8474-1DF1EDC683DB}"/>
              </a:ext>
            </a:extLst>
          </p:cNvPr>
          <p:cNvSpPr/>
          <p:nvPr/>
        </p:nvSpPr>
        <p:spPr>
          <a:xfrm>
            <a:off x="6149550" y="5412803"/>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graphicFrame>
        <p:nvGraphicFramePr>
          <p:cNvPr id="147" name="Table 146"/>
          <p:cNvGraphicFramePr>
            <a:graphicFrameLocks noGrp="1"/>
          </p:cNvGraphicFramePr>
          <p:nvPr/>
        </p:nvGraphicFramePr>
        <p:xfrm>
          <a:off x="6685329" y="376328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pic>
        <p:nvPicPr>
          <p:cNvPr id="66" name="Picture 65" descr="School"/>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155722" y="5402285"/>
            <a:ext cx="1481768" cy="856338"/>
          </a:xfrm>
          <a:prstGeom prst="rect">
            <a:avLst/>
          </a:prstGeom>
        </p:spPr>
      </p:pic>
      <p:grpSp>
        <p:nvGrpSpPr>
          <p:cNvPr id="62" name="Group 61" descr="Bank"/>
          <p:cNvGrpSpPr/>
          <p:nvPr/>
        </p:nvGrpSpPr>
        <p:grpSpPr>
          <a:xfrm>
            <a:off x="10480891" y="5032586"/>
            <a:ext cx="1712328" cy="1249810"/>
            <a:chOff x="7851061" y="870549"/>
            <a:chExt cx="3394142" cy="1694582"/>
          </a:xfrm>
        </p:grpSpPr>
        <p:pic>
          <p:nvPicPr>
            <p:cNvPr id="63" name="Picture 62"/>
            <p:cNvPicPr>
              <a:picLocks noChangeAspect="1"/>
            </p:cNvPicPr>
            <p:nvPr/>
          </p:nvPicPr>
          <p:blipFill rotWithShape="1">
            <a:blip r:embed="rId30">
              <a:extLst>
                <a:ext uri="{28A0092B-C50C-407E-A947-70E740481C1C}">
                  <a14:useLocalDpi xmlns:a14="http://schemas.microsoft.com/office/drawing/2010/main" val="0"/>
                </a:ext>
              </a:extLst>
            </a:blip>
            <a:srcRect l="9076" t="15179" r="8569"/>
            <a:stretch/>
          </p:blipFill>
          <p:spPr>
            <a:xfrm>
              <a:off x="8234819" y="1017858"/>
              <a:ext cx="2555618" cy="1547273"/>
            </a:xfrm>
            <a:prstGeom prst="rect">
              <a:avLst/>
            </a:prstGeom>
          </p:spPr>
        </p:pic>
        <p:sp>
          <p:nvSpPr>
            <p:cNvPr id="64" name="Rectangle 63"/>
            <p:cNvSpPr/>
            <p:nvPr/>
          </p:nvSpPr>
          <p:spPr>
            <a:xfrm>
              <a:off x="7851061" y="870549"/>
              <a:ext cx="3394142" cy="6259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srgbClr val="5B9BD5">
                      <a:lumMod val="50000"/>
                    </a:srgbClr>
                  </a:solidFill>
                  <a:effectLst/>
                  <a:uLnTx/>
                  <a:uFillTx/>
                  <a:latin typeface="Century Gothic"/>
                  <a:ea typeface="+mn-ea"/>
                  <a:cs typeface="+mn-cs"/>
                </a:rPr>
                <a:t>Santander</a:t>
              </a:r>
            </a:p>
          </p:txBody>
        </p:sp>
        <p:pic>
          <p:nvPicPr>
            <p:cNvPr id="65" name="Picture 6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031538" y="1594519"/>
              <a:ext cx="527434" cy="563352"/>
            </a:xfrm>
            <a:prstGeom prst="rect">
              <a:avLst/>
            </a:prstGeom>
          </p:spPr>
        </p:pic>
      </p:grpSp>
      <p:sp>
        <p:nvSpPr>
          <p:cNvPr id="106" name="TextBox 105"/>
          <p:cNvSpPr txBox="1"/>
          <p:nvPr/>
        </p:nvSpPr>
        <p:spPr>
          <a:xfrm>
            <a:off x="10672004" y="5758427"/>
            <a:ext cx="135144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a:ea typeface="+mn-ea"/>
                <a:cs typeface="+mn-cs"/>
              </a:rPr>
              <a:t>banco</a:t>
            </a:r>
          </a:p>
        </p:txBody>
      </p:sp>
      <p:sp>
        <p:nvSpPr>
          <p:cNvPr id="70" name="Rounded Rectangle 69">
            <a:extLst>
              <a:ext uri="{C183D7F6-B498-43B3-948B-1728B52AA6E4}">
                <adec:decorative xmlns:adec="http://schemas.microsoft.com/office/drawing/2017/decorative" val="1"/>
              </a:ext>
            </a:extLst>
          </p:cNvPr>
          <p:cNvSpPr/>
          <p:nvPr/>
        </p:nvSpPr>
        <p:spPr>
          <a:xfrm>
            <a:off x="1707513" y="1667734"/>
            <a:ext cx="1300894" cy="521427"/>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73" name="Rounded Rectangle 72">
            <a:extLst>
              <a:ext uri="{C183D7F6-B498-43B3-948B-1728B52AA6E4}">
                <adec:decorative xmlns:adec="http://schemas.microsoft.com/office/drawing/2017/decorative" val="1"/>
              </a:ext>
            </a:extLst>
          </p:cNvPr>
          <p:cNvSpPr/>
          <p:nvPr/>
        </p:nvSpPr>
        <p:spPr>
          <a:xfrm>
            <a:off x="1765167" y="2426664"/>
            <a:ext cx="1210462" cy="5439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81" name="Rounded Rectangle 80">
            <a:extLst>
              <a:ext uri="{C183D7F6-B498-43B3-948B-1728B52AA6E4}">
                <adec:decorative xmlns:adec="http://schemas.microsoft.com/office/drawing/2017/decorative" val="1"/>
              </a:ext>
            </a:extLst>
          </p:cNvPr>
          <p:cNvSpPr/>
          <p:nvPr/>
        </p:nvSpPr>
        <p:spPr>
          <a:xfrm>
            <a:off x="525979" y="3777121"/>
            <a:ext cx="1176068" cy="5246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84" name="Rounded Rectangle 83">
            <a:extLst>
              <a:ext uri="{C183D7F6-B498-43B3-948B-1728B52AA6E4}">
                <adec:decorative xmlns:adec="http://schemas.microsoft.com/office/drawing/2017/decorative" val="1"/>
              </a:ext>
            </a:extLst>
          </p:cNvPr>
          <p:cNvSpPr/>
          <p:nvPr/>
        </p:nvSpPr>
        <p:spPr>
          <a:xfrm>
            <a:off x="509478" y="5709766"/>
            <a:ext cx="1198035" cy="531958"/>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175" name="Rounded Rectangle 174">
            <a:extLst>
              <a:ext uri="{C183D7F6-B498-43B3-948B-1728B52AA6E4}">
                <adec:decorative xmlns:adec="http://schemas.microsoft.com/office/drawing/2017/decorative" val="1"/>
              </a:ext>
            </a:extLst>
          </p:cNvPr>
          <p:cNvSpPr/>
          <p:nvPr/>
        </p:nvSpPr>
        <p:spPr>
          <a:xfrm>
            <a:off x="4457883" y="1098706"/>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177" name="Rounded Rectangle 176">
            <a:extLst>
              <a:ext uri="{C183D7F6-B498-43B3-948B-1728B52AA6E4}">
                <adec:decorative xmlns:adec="http://schemas.microsoft.com/office/drawing/2017/decorative" val="1"/>
              </a:ext>
            </a:extLst>
          </p:cNvPr>
          <p:cNvSpPr/>
          <p:nvPr/>
        </p:nvSpPr>
        <p:spPr>
          <a:xfrm>
            <a:off x="2997287" y="2409829"/>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179" name="Rounded Rectangle 178">
            <a:extLst>
              <a:ext uri="{C183D7F6-B498-43B3-948B-1728B52AA6E4}">
                <adec:decorative xmlns:adec="http://schemas.microsoft.com/office/drawing/2017/decorative" val="1"/>
              </a:ext>
            </a:extLst>
          </p:cNvPr>
          <p:cNvSpPr/>
          <p:nvPr/>
        </p:nvSpPr>
        <p:spPr>
          <a:xfrm>
            <a:off x="3027067" y="3758332"/>
            <a:ext cx="1392002"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181" name="Rounded Rectangle 180">
            <a:extLst>
              <a:ext uri="{C183D7F6-B498-43B3-948B-1728B52AA6E4}">
                <adec:decorative xmlns:adec="http://schemas.microsoft.com/office/drawing/2017/decorative" val="1"/>
              </a:ext>
            </a:extLst>
          </p:cNvPr>
          <p:cNvSpPr/>
          <p:nvPr/>
        </p:nvSpPr>
        <p:spPr>
          <a:xfrm>
            <a:off x="2997288" y="5118164"/>
            <a:ext cx="1419398"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89" name="Rounded Rectangle 88">
            <a:extLst>
              <a:ext uri="{C183D7F6-B498-43B3-948B-1728B52AA6E4}">
                <adec:decorative xmlns:adec="http://schemas.microsoft.com/office/drawing/2017/decorative" val="1"/>
              </a:ext>
            </a:extLst>
          </p:cNvPr>
          <p:cNvSpPr/>
          <p:nvPr/>
        </p:nvSpPr>
        <p:spPr>
          <a:xfrm>
            <a:off x="7845696" y="1063434"/>
            <a:ext cx="1240626"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92" name="Rounded Rectangle 91">
            <a:extLst>
              <a:ext uri="{C183D7F6-B498-43B3-948B-1728B52AA6E4}">
                <adec:decorative xmlns:adec="http://schemas.microsoft.com/office/drawing/2017/decorative" val="1"/>
              </a:ext>
            </a:extLst>
          </p:cNvPr>
          <p:cNvSpPr/>
          <p:nvPr/>
        </p:nvSpPr>
        <p:spPr>
          <a:xfrm>
            <a:off x="6687706" y="2388677"/>
            <a:ext cx="122770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101" name="Rounded Rectangle 100">
            <a:extLst>
              <a:ext uri="{C183D7F6-B498-43B3-948B-1728B52AA6E4}">
                <adec:decorative xmlns:adec="http://schemas.microsoft.com/office/drawing/2017/decorative" val="1"/>
              </a:ext>
            </a:extLst>
          </p:cNvPr>
          <p:cNvSpPr/>
          <p:nvPr/>
        </p:nvSpPr>
        <p:spPr>
          <a:xfrm>
            <a:off x="7857217" y="4329388"/>
            <a:ext cx="1229105"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104" name="Rounded Rectangle 103">
            <a:extLst>
              <a:ext uri="{C183D7F6-B498-43B3-948B-1728B52AA6E4}">
                <adec:decorative xmlns:adec="http://schemas.microsoft.com/office/drawing/2017/decorative" val="1"/>
              </a:ext>
            </a:extLst>
          </p:cNvPr>
          <p:cNvSpPr/>
          <p:nvPr/>
        </p:nvSpPr>
        <p:spPr>
          <a:xfrm>
            <a:off x="6671256" y="5709766"/>
            <a:ext cx="120022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90" name="Rounded Rectangle 89">
            <a:extLst>
              <a:ext uri="{C183D7F6-B498-43B3-948B-1728B52AA6E4}">
                <adec:decorative xmlns:adec="http://schemas.microsoft.com/office/drawing/2017/decorative" val="1"/>
              </a:ext>
            </a:extLst>
          </p:cNvPr>
          <p:cNvSpPr/>
          <p:nvPr/>
        </p:nvSpPr>
        <p:spPr>
          <a:xfrm>
            <a:off x="9145966" y="1105431"/>
            <a:ext cx="1424320" cy="108373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93" name="Rounded Rectangle 92">
            <a:extLst>
              <a:ext uri="{C183D7F6-B498-43B3-948B-1728B52AA6E4}">
                <adec:decorative xmlns:adec="http://schemas.microsoft.com/office/drawing/2017/decorative" val="1"/>
              </a:ext>
            </a:extLst>
          </p:cNvPr>
          <p:cNvSpPr/>
          <p:nvPr/>
        </p:nvSpPr>
        <p:spPr>
          <a:xfrm>
            <a:off x="9147535" y="2429460"/>
            <a:ext cx="141556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pic>
        <p:nvPicPr>
          <p:cNvPr id="100" name="Picture 99">
            <a:extLst>
              <a:ext uri="{C183D7F6-B498-43B3-948B-1728B52AA6E4}">
                <adec:decorative xmlns:adec="http://schemas.microsoft.com/office/drawing/2017/decorative" val="1"/>
              </a:ext>
            </a:extLst>
          </p:cNvPr>
          <p:cNvPicPr>
            <a:picLocks noChangeAspect="1"/>
          </p:cNvPicPr>
          <p:nvPr/>
        </p:nvPicPr>
        <p:blipFill rotWithShape="1">
          <a:blip r:embed="rId25">
            <a:extLst>
              <a:ext uri="{28A0092B-C50C-407E-A947-70E740481C1C}">
                <a14:useLocalDpi xmlns:a14="http://schemas.microsoft.com/office/drawing/2010/main" val="0"/>
              </a:ext>
            </a:extLst>
          </a:blip>
          <a:srcRect l="32823" t="6085" r="16986" b="19332"/>
          <a:stretch/>
        </p:blipFill>
        <p:spPr>
          <a:xfrm>
            <a:off x="10793751" y="3308444"/>
            <a:ext cx="1200202" cy="262320"/>
          </a:xfrm>
          <a:prstGeom prst="rect">
            <a:avLst/>
          </a:prstGeom>
        </p:spPr>
      </p:pic>
      <p:sp>
        <p:nvSpPr>
          <p:cNvPr id="102" name="Rounded Rectangle 101">
            <a:extLst>
              <a:ext uri="{C183D7F6-B498-43B3-948B-1728B52AA6E4}">
                <adec:decorative xmlns:adec="http://schemas.microsoft.com/office/drawing/2017/decorative" val="1"/>
              </a:ext>
            </a:extLst>
          </p:cNvPr>
          <p:cNvSpPr/>
          <p:nvPr/>
        </p:nvSpPr>
        <p:spPr>
          <a:xfrm>
            <a:off x="9155722" y="3787674"/>
            <a:ext cx="1426986"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105" name="Rounded Rectangle 104">
            <a:extLst>
              <a:ext uri="{C183D7F6-B498-43B3-948B-1728B52AA6E4}">
                <adec:decorative xmlns:adec="http://schemas.microsoft.com/office/drawing/2017/decorative" val="1"/>
              </a:ext>
            </a:extLst>
          </p:cNvPr>
          <p:cNvSpPr/>
          <p:nvPr/>
        </p:nvSpPr>
        <p:spPr>
          <a:xfrm>
            <a:off x="10637490" y="5105013"/>
            <a:ext cx="1411554"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2859039"/>
      </p:ext>
    </p:extLst>
  </p:cSld>
  <p:clrMapOvr>
    <a:masterClrMapping/>
  </p:clrMapOvr>
  <mc:AlternateContent xmlns:mc="http://schemas.openxmlformats.org/markup-compatibility/2006" xmlns:p14="http://schemas.microsoft.com/office/powerpoint/2010/main">
    <mc:Choice Requires="p14">
      <p:transition spd="slow" p14:dur="2000" advTm="31966"/>
    </mc:Choice>
    <mc:Fallback xmlns="">
      <p:transition spd="slow" advTm="3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8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3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3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8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8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8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4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4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0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09"/>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87"/>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9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8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9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9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41"/>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8"/>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00"/>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45"/>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50"/>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98"/>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92"/>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93"/>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94"/>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42"/>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47"/>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10"/>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95"/>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61"/>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101"/>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102"/>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103"/>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143"/>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146"/>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66"/>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62"/>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04"/>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105"/>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3" fill="hold" display="0">
                  <p:stCondLst>
                    <p:cond delay="indefinite"/>
                  </p:stCondLst>
                  <p:endCondLst>
                    <p:cond evt="onStopAudio" delay="0">
                      <p:tgtEl>
                        <p:sldTgt/>
                      </p:tgtEl>
                    </p:cond>
                  </p:endCondLst>
                </p:cTn>
                <p:tgtEl>
                  <p:spTgt spid="14"/>
                </p:tgtEl>
              </p:cMediaNode>
            </p:audio>
          </p:childTnLst>
        </p:cTn>
      </p:par>
    </p:tnLst>
    <p:bldLst>
      <p:bldP spid="12" grpId="0"/>
      <p:bldP spid="107" grpId="0"/>
      <p:bldP spid="5" grpId="0" animBg="1"/>
      <p:bldP spid="176" grpId="0" animBg="1"/>
      <p:bldP spid="6" grpId="0" animBg="1"/>
      <p:bldP spid="178" grpId="0" animBg="1"/>
      <p:bldP spid="7" grpId="0" animBg="1"/>
      <p:bldP spid="180" grpId="0" animBg="1"/>
      <p:bldP spid="8" grpId="0" animBg="1"/>
      <p:bldP spid="182" grpId="0" animBg="1"/>
      <p:bldP spid="108" grpId="0"/>
      <p:bldP spid="109" grpId="0"/>
      <p:bldP spid="130" grpId="0"/>
      <p:bldP spid="140" grpId="0" animBg="1"/>
      <p:bldP spid="99" grpId="0"/>
      <p:bldP spid="91" grpId="0" animBg="1"/>
      <p:bldP spid="141" grpId="0" animBg="1"/>
      <p:bldP spid="88" grpId="0"/>
      <p:bldP spid="98" grpId="0"/>
      <p:bldP spid="94" grpId="0" animBg="1"/>
      <p:bldP spid="142" grpId="0" animBg="1"/>
      <p:bldP spid="110" grpId="0"/>
      <p:bldP spid="103" grpId="0" animBg="1"/>
      <p:bldP spid="143" grpId="0" animBg="1"/>
      <p:bldP spid="106" grpId="0" animBg="1"/>
      <p:bldP spid="70" grpId="0" animBg="1"/>
      <p:bldP spid="73" grpId="0" animBg="1"/>
      <p:bldP spid="81" grpId="0" animBg="1"/>
      <p:bldP spid="84" grpId="0" animBg="1"/>
      <p:bldP spid="175" grpId="0" animBg="1"/>
      <p:bldP spid="177" grpId="0" animBg="1"/>
      <p:bldP spid="179" grpId="0" animBg="1"/>
      <p:bldP spid="181" grpId="0" animBg="1"/>
      <p:bldP spid="89" grpId="0" animBg="1"/>
      <p:bldP spid="92" grpId="0" animBg="1"/>
      <p:bldP spid="101" grpId="0" animBg="1"/>
      <p:bldP spid="104" grpId="0" animBg="1"/>
      <p:bldP spid="90" grpId="0" animBg="1"/>
      <p:bldP spid="93" grpId="0" animBg="1"/>
      <p:bldP spid="102" grpId="0" animBg="1"/>
      <p:bldP spid="10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82942" y="267338"/>
            <a:ext cx="1186475" cy="323482"/>
          </a:xfrm>
        </p:spPr>
        <p:txBody>
          <a:bodyPr>
            <a:normAutofit fontScale="90000"/>
          </a:bodyPr>
          <a:lstStyle/>
          <a:p>
            <a:r>
              <a:rPr lang="en-GB" sz="1800" b="1" dirty="0">
                <a:solidFill>
                  <a:prstClr val="white"/>
                </a:solidFill>
              </a:rPr>
              <a:t>escribir</a:t>
            </a:r>
            <a:endParaRPr lang="en-US" sz="1800" dirty="0"/>
          </a:p>
        </p:txBody>
      </p:sp>
      <p:sp>
        <p:nvSpPr>
          <p:cNvPr id="4" name="TextBox 3"/>
          <p:cNvSpPr txBox="1"/>
          <p:nvPr/>
        </p:nvSpPr>
        <p:spPr>
          <a:xfrm>
            <a:off x="264135" y="83482"/>
            <a:ext cx="9915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İAhora escribe las </a:t>
            </a:r>
            <a:r>
              <a:rPr kumimoji="0" lang="en-GB" sz="2400" b="1" i="0" u="none" strike="noStrike" kern="1200" cap="none" spc="0" normalizeH="0" baseline="0" noProof="0" dirty="0" err="1">
                <a:ln>
                  <a:noFill/>
                </a:ln>
                <a:solidFill>
                  <a:srgbClr val="5B9BD5">
                    <a:lumMod val="50000"/>
                  </a:srgbClr>
                </a:solidFill>
                <a:effectLst/>
                <a:uLnTx/>
                <a:uFillTx/>
                <a:latin typeface="Century Gothic"/>
                <a:ea typeface="+mn-ea"/>
                <a:cs typeface="+mn-cs"/>
              </a:rPr>
              <a:t>frases</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 </a:t>
            </a:r>
          </a:p>
        </p:txBody>
      </p:sp>
      <p:sp>
        <p:nvSpPr>
          <p:cNvPr id="12" name="TextBox 11">
            <a:extLst>
              <a:ext uri="{C183D7F6-B498-43B3-948B-1728B52AA6E4}">
                <adec:decorative xmlns:adec="http://schemas.microsoft.com/office/drawing/2017/decorative" val="1"/>
              </a:ext>
            </a:extLst>
          </p:cNvPr>
          <p:cNvSpPr txBox="1"/>
          <p:nvPr/>
        </p:nvSpPr>
        <p:spPr>
          <a:xfrm>
            <a:off x="3605156" y="655068"/>
            <a:ext cx="446631"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a:t>
            </a:r>
          </a:p>
        </p:txBody>
      </p:sp>
      <p:sp>
        <p:nvSpPr>
          <p:cNvPr id="107" name="TextBox 106">
            <a:extLst>
              <a:ext uri="{C183D7F6-B498-43B3-948B-1728B52AA6E4}">
                <adec:decorative xmlns:adec="http://schemas.microsoft.com/office/drawing/2017/decorative" val="1"/>
              </a:ext>
            </a:extLst>
          </p:cNvPr>
          <p:cNvSpPr txBox="1"/>
          <p:nvPr/>
        </p:nvSpPr>
        <p:spPr>
          <a:xfrm>
            <a:off x="5115948" y="651249"/>
            <a:ext cx="446631"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B</a:t>
            </a:r>
          </a:p>
        </p:txBody>
      </p:sp>
      <p:sp>
        <p:nvSpPr>
          <p:cNvPr id="108" name="TextBox 107">
            <a:extLst>
              <a:ext uri="{C183D7F6-B498-43B3-948B-1728B52AA6E4}">
                <adec:decorative xmlns:adec="http://schemas.microsoft.com/office/drawing/2017/decorative" val="1"/>
              </a:ext>
            </a:extLst>
          </p:cNvPr>
          <p:cNvSpPr txBox="1"/>
          <p:nvPr/>
        </p:nvSpPr>
        <p:spPr>
          <a:xfrm>
            <a:off x="9661117" y="608232"/>
            <a:ext cx="446631"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a:t>
            </a:r>
          </a:p>
        </p:txBody>
      </p:sp>
      <p:sp>
        <p:nvSpPr>
          <p:cNvPr id="109" name="TextBox 108">
            <a:extLst>
              <a:ext uri="{C183D7F6-B498-43B3-948B-1728B52AA6E4}">
                <adec:decorative xmlns:adec="http://schemas.microsoft.com/office/drawing/2017/decorative" val="1"/>
              </a:ext>
            </a:extLst>
          </p:cNvPr>
          <p:cNvSpPr txBox="1"/>
          <p:nvPr/>
        </p:nvSpPr>
        <p:spPr>
          <a:xfrm>
            <a:off x="11267868" y="616292"/>
            <a:ext cx="446631"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B</a:t>
            </a:r>
          </a:p>
        </p:txBody>
      </p:sp>
      <p:sp>
        <p:nvSpPr>
          <p:cNvPr id="140" name="Action Button: Custom 20">
            <a:hlinkClick r:id="" action="ppaction://noaction" highlightClick="1">
              <a:snd r:embed="rId5" name="vamos a ir a la.wav"/>
            </a:hlinkClick>
            <a:extLst>
              <a:ext uri="{FF2B5EF4-FFF2-40B4-BE49-F238E27FC236}">
                <a16:creationId xmlns:a16="http://schemas.microsoft.com/office/drawing/2014/main" id="{FAC3B15A-89E7-A84E-A015-27C27EE98B0A}"/>
              </a:ext>
            </a:extLst>
          </p:cNvPr>
          <p:cNvSpPr/>
          <p:nvPr/>
        </p:nvSpPr>
        <p:spPr>
          <a:xfrm>
            <a:off x="29143" y="1444248"/>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1</a:t>
            </a:r>
          </a:p>
        </p:txBody>
      </p:sp>
      <p:graphicFrame>
        <p:nvGraphicFramePr>
          <p:cNvPr id="22" name="Table 21"/>
          <p:cNvGraphicFramePr>
            <a:graphicFrameLocks noGrp="1"/>
          </p:cNvGraphicFramePr>
          <p:nvPr/>
        </p:nvGraphicFramePr>
        <p:xfrm>
          <a:off x="55429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114" name="Group 113" descr="Park with play area"/>
          <p:cNvGrpSpPr/>
          <p:nvPr/>
        </p:nvGrpSpPr>
        <p:grpSpPr>
          <a:xfrm>
            <a:off x="3054493" y="1094606"/>
            <a:ext cx="1402114" cy="1036736"/>
            <a:chOff x="3258809" y="1369327"/>
            <a:chExt cx="1183525" cy="867918"/>
          </a:xfrm>
        </p:grpSpPr>
        <p:pic>
          <p:nvPicPr>
            <p:cNvPr id="115" name="Picture 1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8809" y="1369327"/>
              <a:ext cx="1183525" cy="867918"/>
            </a:xfrm>
            <a:prstGeom prst="rect">
              <a:avLst/>
            </a:prstGeom>
          </p:spPr>
        </p:pic>
        <p:pic>
          <p:nvPicPr>
            <p:cNvPr id="116" name="Picture 1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737" y="1654794"/>
              <a:ext cx="630738" cy="496180"/>
            </a:xfrm>
            <a:prstGeom prst="rect">
              <a:avLst/>
            </a:prstGeom>
          </p:spPr>
        </p:pic>
      </p:grpSp>
      <p:pic>
        <p:nvPicPr>
          <p:cNvPr id="117" name="Picture 116" descr="Beach scen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6193" y="1094606"/>
            <a:ext cx="1324041" cy="918002"/>
          </a:xfrm>
          <a:prstGeom prst="rect">
            <a:avLst/>
          </a:prstGeom>
        </p:spPr>
      </p:pic>
      <p:sp>
        <p:nvSpPr>
          <p:cNvPr id="176" name="TextBox 175"/>
          <p:cNvSpPr txBox="1"/>
          <p:nvPr/>
        </p:nvSpPr>
        <p:spPr>
          <a:xfrm>
            <a:off x="4492653" y="1410719"/>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playa</a:t>
            </a:r>
          </a:p>
        </p:txBody>
      </p:sp>
      <p:sp>
        <p:nvSpPr>
          <p:cNvPr id="141" name="Action Button: Custom 20">
            <a:hlinkClick r:id="" action="ppaction://noaction" highlightClick="1">
              <a:snd r:embed="rId9" name="vas a ir al.wav"/>
            </a:hlinkClick>
            <a:extLst>
              <a:ext uri="{FF2B5EF4-FFF2-40B4-BE49-F238E27FC236}">
                <a16:creationId xmlns:a16="http://schemas.microsoft.com/office/drawing/2014/main" id="{9BD1A317-DEBA-0543-8B81-6A9018593906}"/>
              </a:ext>
            </a:extLst>
          </p:cNvPr>
          <p:cNvSpPr/>
          <p:nvPr/>
        </p:nvSpPr>
        <p:spPr>
          <a:xfrm>
            <a:off x="29246" y="276477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2</a:t>
            </a:r>
          </a:p>
        </p:txBody>
      </p:sp>
      <p:graphicFrame>
        <p:nvGraphicFramePr>
          <p:cNvPr id="111" name="Table 110"/>
          <p:cNvGraphicFramePr>
            <a:graphicFrameLocks noGrp="1"/>
          </p:cNvGraphicFramePr>
          <p:nvPr/>
        </p:nvGraphicFramePr>
        <p:xfrm>
          <a:off x="55429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119" name="Group 118" descr="museum logo"/>
          <p:cNvGrpSpPr/>
          <p:nvPr/>
        </p:nvGrpSpPr>
        <p:grpSpPr>
          <a:xfrm>
            <a:off x="3144319" y="2269270"/>
            <a:ext cx="1287860" cy="1247734"/>
            <a:chOff x="8831302" y="4149608"/>
            <a:chExt cx="2011792" cy="1766702"/>
          </a:xfrm>
        </p:grpSpPr>
        <p:pic>
          <p:nvPicPr>
            <p:cNvPr id="120" name="Picture 1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31302" y="4331262"/>
              <a:ext cx="2011792" cy="1585048"/>
            </a:xfrm>
            <a:prstGeom prst="rect">
              <a:avLst/>
            </a:prstGeom>
          </p:spPr>
        </p:pic>
        <p:sp>
          <p:nvSpPr>
            <p:cNvPr id="121" name="Rectangle 120"/>
            <p:cNvSpPr/>
            <p:nvPr/>
          </p:nvSpPr>
          <p:spPr>
            <a:xfrm>
              <a:off x="9202369" y="4149608"/>
              <a:ext cx="1269655" cy="110341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a:ea typeface="+mn-ea"/>
                  <a:cs typeface="+mn-cs"/>
                </a:rPr>
                <a:t>M</a:t>
              </a:r>
            </a:p>
          </p:txBody>
        </p:sp>
      </p:grpSp>
      <p:pic>
        <p:nvPicPr>
          <p:cNvPr id="118" name="Picture 117" descr="shop fron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6787" y="2470612"/>
            <a:ext cx="1005507" cy="1113506"/>
          </a:xfrm>
          <a:prstGeom prst="rect">
            <a:avLst/>
          </a:prstGeom>
        </p:spPr>
      </p:pic>
      <p:sp>
        <p:nvSpPr>
          <p:cNvPr id="178" name="TextBox 177"/>
          <p:cNvSpPr txBox="1"/>
          <p:nvPr/>
        </p:nvSpPr>
        <p:spPr>
          <a:xfrm>
            <a:off x="3007307" y="2728600"/>
            <a:ext cx="148901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museo</a:t>
            </a:r>
          </a:p>
        </p:txBody>
      </p:sp>
      <p:sp>
        <p:nvSpPr>
          <p:cNvPr id="142" name="Action Button: Custom 20">
            <a:hlinkClick r:id="" action="ppaction://noaction" highlightClick="1">
              <a:snd r:embed="rId12" name="voy a ir al.wav"/>
            </a:hlinkClick>
            <a:extLst>
              <a:ext uri="{FF2B5EF4-FFF2-40B4-BE49-F238E27FC236}">
                <a16:creationId xmlns:a16="http://schemas.microsoft.com/office/drawing/2014/main" id="{270794EB-A58B-744E-9913-02E76F9D340C}"/>
              </a:ext>
            </a:extLst>
          </p:cNvPr>
          <p:cNvSpPr/>
          <p:nvPr/>
        </p:nvSpPr>
        <p:spPr>
          <a:xfrm>
            <a:off x="15024" y="4044984"/>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3</a:t>
            </a:r>
          </a:p>
        </p:txBody>
      </p:sp>
      <p:graphicFrame>
        <p:nvGraphicFramePr>
          <p:cNvPr id="113" name="Table 112"/>
          <p:cNvGraphicFramePr>
            <a:graphicFrameLocks noGrp="1"/>
          </p:cNvGraphicFramePr>
          <p:nvPr>
            <p:extLst>
              <p:ext uri="{D42A27DB-BD31-4B8C-83A1-F6EECF244321}">
                <p14:modId xmlns:p14="http://schemas.microsoft.com/office/powerpoint/2010/main" val="1346055495"/>
              </p:ext>
            </p:extLst>
          </p:nvPr>
        </p:nvGraphicFramePr>
        <p:xfrm>
          <a:off x="54140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122" name="Group 121" descr="map of europe with arrows pointing to different countries"/>
          <p:cNvGrpSpPr/>
          <p:nvPr/>
        </p:nvGrpSpPr>
        <p:grpSpPr>
          <a:xfrm>
            <a:off x="3165800" y="3757139"/>
            <a:ext cx="874500" cy="1149345"/>
            <a:chOff x="8728547" y="1350555"/>
            <a:chExt cx="2160151" cy="2178136"/>
          </a:xfrm>
        </p:grpSpPr>
        <p:pic>
          <p:nvPicPr>
            <p:cNvPr id="123" name="Picture 122"/>
            <p:cNvPicPr>
              <a:picLocks noChangeAspect="1"/>
            </p:cNvPicPr>
            <p:nvPr/>
          </p:nvPicPr>
          <p:blipFill rotWithShape="1">
            <a:blip r:embed="rId13">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124" name="Curved Connector 12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urved Connector 12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0" name="TextBox 129"/>
          <p:cNvSpPr txBox="1"/>
          <p:nvPr/>
        </p:nvSpPr>
        <p:spPr>
          <a:xfrm>
            <a:off x="3032691" y="3740733"/>
            <a:ext cx="1327851"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[abroad]</a:t>
            </a:r>
          </a:p>
        </p:txBody>
      </p:sp>
      <p:pic>
        <p:nvPicPr>
          <p:cNvPr id="129" name="Picture 128" descr="beach scen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3184" y="3931134"/>
            <a:ext cx="1324041" cy="918002"/>
          </a:xfrm>
          <a:prstGeom prst="rect">
            <a:avLst/>
          </a:prstGeom>
        </p:spPr>
      </p:pic>
      <p:sp>
        <p:nvSpPr>
          <p:cNvPr id="180" name="TextBox 179"/>
          <p:cNvSpPr txBox="1"/>
          <p:nvPr/>
        </p:nvSpPr>
        <p:spPr>
          <a:xfrm>
            <a:off x="3008812" y="4509845"/>
            <a:ext cx="1489013" cy="400110"/>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extranjero</a:t>
            </a:r>
          </a:p>
        </p:txBody>
      </p:sp>
      <p:sp>
        <p:nvSpPr>
          <p:cNvPr id="143" name="Action Button: Custom 20">
            <a:hlinkClick r:id="" action="ppaction://noaction" highlightClick="1">
              <a:snd r:embed="rId14" name="va a ir a la.wav"/>
            </a:hlinkClick>
            <a:extLst>
              <a:ext uri="{FF2B5EF4-FFF2-40B4-BE49-F238E27FC236}">
                <a16:creationId xmlns:a16="http://schemas.microsoft.com/office/drawing/2014/main" id="{10E054AB-74FF-6149-8474-1DF1EDC683DB}"/>
              </a:ext>
            </a:extLst>
          </p:cNvPr>
          <p:cNvSpPr/>
          <p:nvPr/>
        </p:nvSpPr>
        <p:spPr>
          <a:xfrm>
            <a:off x="12879" y="5412803"/>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4</a:t>
            </a:r>
          </a:p>
        </p:txBody>
      </p:sp>
      <p:graphicFrame>
        <p:nvGraphicFramePr>
          <p:cNvPr id="112" name="Table 111"/>
          <p:cNvGraphicFramePr>
            <a:graphicFrameLocks noGrp="1"/>
          </p:cNvGraphicFramePr>
          <p:nvPr/>
        </p:nvGraphicFramePr>
        <p:xfrm>
          <a:off x="53160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55924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55924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pic>
        <p:nvPicPr>
          <p:cNvPr id="131" name="Picture 130" descr="tropical island"/>
          <p:cNvPicPr>
            <a:picLocks noChangeAspect="1"/>
          </p:cNvPicPr>
          <p:nvPr/>
        </p:nvPicPr>
        <p:blipFill rotWithShape="1">
          <a:blip r:embed="rId15" cstate="print">
            <a:extLst>
              <a:ext uri="{28A0092B-C50C-407E-A947-70E740481C1C}">
                <a14:useLocalDpi xmlns:a14="http://schemas.microsoft.com/office/drawing/2010/main" val="0"/>
              </a:ext>
            </a:extLst>
          </a:blip>
          <a:srcRect l="14246" t="10348" r="8939" b="14826"/>
          <a:stretch/>
        </p:blipFill>
        <p:spPr>
          <a:xfrm>
            <a:off x="3260057" y="5164294"/>
            <a:ext cx="1115305" cy="1086411"/>
          </a:xfrm>
          <a:prstGeom prst="rect">
            <a:avLst/>
          </a:prstGeom>
        </p:spPr>
      </p:pic>
      <p:grpSp>
        <p:nvGrpSpPr>
          <p:cNvPr id="132" name="Group 131" descr="fruit and vegetable stall"/>
          <p:cNvGrpSpPr/>
          <p:nvPr/>
        </p:nvGrpSpPr>
        <p:grpSpPr>
          <a:xfrm>
            <a:off x="4589262" y="5135479"/>
            <a:ext cx="1178299" cy="1201156"/>
            <a:chOff x="3840240" y="1995353"/>
            <a:chExt cx="3952631" cy="4375367"/>
          </a:xfrm>
        </p:grpSpPr>
        <p:pic>
          <p:nvPicPr>
            <p:cNvPr id="133" name="Picture 1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66722" y="3808008"/>
              <a:ext cx="3030508" cy="2562712"/>
            </a:xfrm>
            <a:prstGeom prst="rect">
              <a:avLst/>
            </a:prstGeom>
          </p:spPr>
        </p:pic>
        <p:pic>
          <p:nvPicPr>
            <p:cNvPr id="134" name="Picture 1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096000" y="3721227"/>
              <a:ext cx="1268201" cy="900423"/>
            </a:xfrm>
            <a:prstGeom prst="rect">
              <a:avLst/>
            </a:prstGeom>
          </p:spPr>
        </p:pic>
        <p:pic>
          <p:nvPicPr>
            <p:cNvPr id="135" name="Picture 134"/>
            <p:cNvPicPr>
              <a:picLocks noChangeAspect="1"/>
            </p:cNvPicPr>
            <p:nvPr/>
          </p:nvPicPr>
          <p:blipFill rotWithShape="1">
            <a:blip r:embed="rId18" cstate="print">
              <a:extLst>
                <a:ext uri="{28A0092B-C50C-407E-A947-70E740481C1C}">
                  <a14:useLocalDpi xmlns:a14="http://schemas.microsoft.com/office/drawing/2010/main" val="0"/>
                </a:ext>
              </a:extLst>
            </a:blip>
            <a:srcRect l="-748" b="43179"/>
            <a:stretch/>
          </p:blipFill>
          <p:spPr>
            <a:xfrm>
              <a:off x="6373504" y="3615555"/>
              <a:ext cx="657310" cy="410535"/>
            </a:xfrm>
            <a:prstGeom prst="rect">
              <a:avLst/>
            </a:prstGeom>
          </p:spPr>
        </p:pic>
        <p:pic>
          <p:nvPicPr>
            <p:cNvPr id="136" name="Picture 135"/>
            <p:cNvPicPr>
              <a:picLocks noChangeAspect="1"/>
            </p:cNvPicPr>
            <p:nvPr/>
          </p:nvPicPr>
          <p:blipFill rotWithShape="1">
            <a:blip r:embed="rId19" cstate="print">
              <a:extLst>
                <a:ext uri="{28A0092B-C50C-407E-A947-70E740481C1C}">
                  <a14:useLocalDpi xmlns:a14="http://schemas.microsoft.com/office/drawing/2010/main" val="0"/>
                </a:ext>
              </a:extLst>
            </a:blip>
            <a:srcRect l="16723" t="44734" r="26533" b="17455"/>
            <a:stretch/>
          </p:blipFill>
          <p:spPr>
            <a:xfrm>
              <a:off x="4708478" y="3808009"/>
              <a:ext cx="1719618" cy="968991"/>
            </a:xfrm>
            <a:prstGeom prst="rect">
              <a:avLst/>
            </a:prstGeom>
          </p:spPr>
        </p:pic>
        <p:pic>
          <p:nvPicPr>
            <p:cNvPr id="137" name="Picture 1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20433091">
              <a:off x="4172282" y="4368774"/>
              <a:ext cx="938449" cy="816450"/>
            </a:xfrm>
            <a:prstGeom prst="rect">
              <a:avLst/>
            </a:prstGeom>
          </p:spPr>
        </p:pic>
        <p:pic>
          <p:nvPicPr>
            <p:cNvPr id="138" name="Picture 13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990127">
              <a:off x="3840240" y="4292745"/>
              <a:ext cx="938449" cy="816450"/>
            </a:xfrm>
            <a:prstGeom prst="rect">
              <a:avLst/>
            </a:prstGeom>
          </p:spPr>
        </p:pic>
        <p:pic>
          <p:nvPicPr>
            <p:cNvPr id="139" name="Picture 138"/>
            <p:cNvPicPr>
              <a:picLocks noChangeAspect="1"/>
            </p:cNvPicPr>
            <p:nvPr/>
          </p:nvPicPr>
          <p:blipFill rotWithShape="1">
            <a:blip r:embed="rId21" cstate="print">
              <a:extLst>
                <a:ext uri="{28A0092B-C50C-407E-A947-70E740481C1C}">
                  <a14:useLocalDpi xmlns:a14="http://schemas.microsoft.com/office/drawing/2010/main" val="0"/>
                </a:ext>
              </a:extLst>
            </a:blip>
            <a:srcRect b="51562"/>
            <a:stretch/>
          </p:blipFill>
          <p:spPr>
            <a:xfrm>
              <a:off x="4042252" y="1995353"/>
              <a:ext cx="3750619" cy="1725876"/>
            </a:xfrm>
            <a:prstGeom prst="rect">
              <a:avLst/>
            </a:prstGeom>
          </p:spPr>
        </p:pic>
      </p:grpSp>
      <p:sp>
        <p:nvSpPr>
          <p:cNvPr id="182" name="TextBox 181"/>
          <p:cNvSpPr txBox="1"/>
          <p:nvPr/>
        </p:nvSpPr>
        <p:spPr>
          <a:xfrm>
            <a:off x="3292081" y="5802170"/>
            <a:ext cx="87150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a:ea typeface="+mn-ea"/>
                <a:cs typeface="+mn-cs"/>
              </a:rPr>
              <a:t>isla</a:t>
            </a:r>
            <a:endParaRPr kumimoji="0" lang="en-GB" sz="22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158" name="Action Button: Custom 20">
            <a:hlinkClick r:id="" action="ppaction://noaction" highlightClick="1">
              <a:snd r:embed="rId22" name="vas a ir a la.wav"/>
            </a:hlinkClick>
            <a:extLst>
              <a:ext uri="{FF2B5EF4-FFF2-40B4-BE49-F238E27FC236}">
                <a16:creationId xmlns:a16="http://schemas.microsoft.com/office/drawing/2014/main" id="{FAC3B15A-89E7-A84E-A015-27C27EE98B0A}"/>
              </a:ext>
            </a:extLst>
          </p:cNvPr>
          <p:cNvSpPr/>
          <p:nvPr/>
        </p:nvSpPr>
        <p:spPr>
          <a:xfrm>
            <a:off x="6178693" y="1482885"/>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5</a:t>
            </a:r>
          </a:p>
        </p:txBody>
      </p:sp>
      <p:graphicFrame>
        <p:nvGraphicFramePr>
          <p:cNvPr id="144" name="Table 143"/>
          <p:cNvGraphicFramePr>
            <a:graphicFrameLocks noGrp="1"/>
          </p:cNvGraphicFramePr>
          <p:nvPr/>
        </p:nvGraphicFramePr>
        <p:xfrm>
          <a:off x="6703841" y="1074814"/>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pic>
        <p:nvPicPr>
          <p:cNvPr id="87" name="Picture 86" descr="shop fron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71889" y="1132791"/>
            <a:ext cx="1005507" cy="1113506"/>
          </a:xfrm>
          <a:prstGeom prst="rect">
            <a:avLst/>
          </a:prstGeom>
        </p:spPr>
      </p:pic>
      <p:grpSp>
        <p:nvGrpSpPr>
          <p:cNvPr id="42" name="Group 41" descr="map of europe with arrows pointing to different countries"/>
          <p:cNvGrpSpPr/>
          <p:nvPr/>
        </p:nvGrpSpPr>
        <p:grpSpPr>
          <a:xfrm>
            <a:off x="10856450" y="1109679"/>
            <a:ext cx="874500" cy="1149345"/>
            <a:chOff x="8728547" y="1350555"/>
            <a:chExt cx="2160151" cy="2178136"/>
          </a:xfrm>
        </p:grpSpPr>
        <p:pic>
          <p:nvPicPr>
            <p:cNvPr id="43" name="Picture 42"/>
            <p:cNvPicPr>
              <a:picLocks noChangeAspect="1"/>
            </p:cNvPicPr>
            <p:nvPr/>
          </p:nvPicPr>
          <p:blipFill rotWithShape="1">
            <a:blip r:embed="rId13">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44" name="Curved Connector 43"/>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a:off x="9593588" y="2444673"/>
              <a:ext cx="711484" cy="41220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9" name="TextBox 98"/>
          <p:cNvSpPr txBox="1"/>
          <p:nvPr/>
        </p:nvSpPr>
        <p:spPr>
          <a:xfrm>
            <a:off x="10785854" y="1007264"/>
            <a:ext cx="1327851"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[abroad]</a:t>
            </a:r>
          </a:p>
        </p:txBody>
      </p:sp>
      <p:sp>
        <p:nvSpPr>
          <p:cNvPr id="91" name="TextBox 90"/>
          <p:cNvSpPr txBox="1"/>
          <p:nvPr/>
        </p:nvSpPr>
        <p:spPr>
          <a:xfrm>
            <a:off x="9259003" y="1707120"/>
            <a:ext cx="1175061"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a:ea typeface="+mn-ea"/>
                <a:cs typeface="+mn-cs"/>
              </a:rPr>
              <a:t>tienda</a:t>
            </a:r>
          </a:p>
        </p:txBody>
      </p:sp>
      <p:sp>
        <p:nvSpPr>
          <p:cNvPr id="159" name="Action Button: Custom 20">
            <a:hlinkClick r:id="" action="ppaction://noaction" highlightClick="1">
              <a:snd r:embed="rId23" name="voy a ir a la.wav"/>
            </a:hlinkClick>
            <a:extLst>
              <a:ext uri="{FF2B5EF4-FFF2-40B4-BE49-F238E27FC236}">
                <a16:creationId xmlns:a16="http://schemas.microsoft.com/office/drawing/2014/main" id="{9BD1A317-DEBA-0543-8B81-6A9018593906}"/>
              </a:ext>
            </a:extLst>
          </p:cNvPr>
          <p:cNvSpPr/>
          <p:nvPr/>
        </p:nvSpPr>
        <p:spPr>
          <a:xfrm>
            <a:off x="6178796" y="2803407"/>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6</a:t>
            </a:r>
          </a:p>
        </p:txBody>
      </p:sp>
      <p:graphicFrame>
        <p:nvGraphicFramePr>
          <p:cNvPr id="145" name="Table 144"/>
          <p:cNvGraphicFramePr>
            <a:graphicFrameLocks noGrp="1"/>
          </p:cNvGraphicFramePr>
          <p:nvPr/>
        </p:nvGraphicFramePr>
        <p:xfrm>
          <a:off x="6703841" y="2411093"/>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pic>
        <p:nvPicPr>
          <p:cNvPr id="49" name="Picture 48" descr="mountain"/>
          <p:cNvPicPr>
            <a:picLocks noChangeAspect="1"/>
          </p:cNvPicPr>
          <p:nvPr/>
        </p:nvPicPr>
        <p:blipFill rotWithShape="1">
          <a:blip r:embed="rId24">
            <a:extLst>
              <a:ext uri="{28A0092B-C50C-407E-A947-70E740481C1C}">
                <a14:useLocalDpi xmlns:a14="http://schemas.microsoft.com/office/drawing/2010/main" val="0"/>
              </a:ext>
            </a:extLst>
          </a:blip>
          <a:srcRect l="31353" t="17959" b="36119"/>
          <a:stretch/>
        </p:blipFill>
        <p:spPr>
          <a:xfrm>
            <a:off x="9325610" y="2750316"/>
            <a:ext cx="1092566" cy="815729"/>
          </a:xfrm>
          <a:prstGeom prst="rect">
            <a:avLst/>
          </a:prstGeom>
        </p:spPr>
      </p:pic>
      <p:sp>
        <p:nvSpPr>
          <p:cNvPr id="88" name="TextBox 87"/>
          <p:cNvSpPr txBox="1"/>
          <p:nvPr/>
        </p:nvSpPr>
        <p:spPr>
          <a:xfrm>
            <a:off x="9134321" y="2409544"/>
            <a:ext cx="1524159" cy="3847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4472C4">
                    <a:lumMod val="50000"/>
                  </a:srgbClr>
                </a:solidFill>
                <a:effectLst/>
                <a:uLnTx/>
                <a:uFillTx/>
                <a:latin typeface="Century Gothic"/>
                <a:ea typeface="+mn-ea"/>
                <a:cs typeface="+mn-cs"/>
              </a:rPr>
              <a:t>[mountain]</a:t>
            </a:r>
          </a:p>
        </p:txBody>
      </p:sp>
      <p:grpSp>
        <p:nvGrpSpPr>
          <p:cNvPr id="50" name="Group 49" descr="field with cows"/>
          <p:cNvGrpSpPr/>
          <p:nvPr/>
        </p:nvGrpSpPr>
        <p:grpSpPr>
          <a:xfrm>
            <a:off x="10623818" y="2763379"/>
            <a:ext cx="1430851" cy="794125"/>
            <a:chOff x="8432291" y="4672995"/>
            <a:chExt cx="2538201" cy="1404746"/>
          </a:xfrm>
        </p:grpSpPr>
        <p:pic>
          <p:nvPicPr>
            <p:cNvPr id="51" name="Picture 50"/>
            <p:cNvPicPr>
              <a:picLocks noChangeAspect="1"/>
            </p:cNvPicPr>
            <p:nvPr/>
          </p:nvPicPr>
          <p:blipFill rotWithShape="1">
            <a:blip r:embed="rId6">
              <a:extLst>
                <a:ext uri="{28A0092B-C50C-407E-A947-70E740481C1C}">
                  <a14:useLocalDpi xmlns:a14="http://schemas.microsoft.com/office/drawing/2010/main" val="0"/>
                </a:ext>
              </a:extLst>
            </a:blip>
            <a:srcRect t="24531"/>
            <a:stretch/>
          </p:blipFill>
          <p:spPr>
            <a:xfrm>
              <a:off x="8432291" y="4672995"/>
              <a:ext cx="2538201" cy="1404746"/>
            </a:xfrm>
            <a:prstGeom prst="rect">
              <a:avLst/>
            </a:prstGeom>
          </p:spPr>
        </p:pic>
        <p:pic>
          <p:nvPicPr>
            <p:cNvPr id="52" name="Picture 51"/>
            <p:cNvPicPr>
              <a:picLocks noChangeAspect="1"/>
            </p:cNvPicPr>
            <p:nvPr/>
          </p:nvPicPr>
          <p:blipFill rotWithShape="1">
            <a:blip r:embed="rId25">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98" name="TextBox 97"/>
          <p:cNvSpPr txBox="1"/>
          <p:nvPr/>
        </p:nvSpPr>
        <p:spPr>
          <a:xfrm>
            <a:off x="10475193" y="2377816"/>
            <a:ext cx="1901546" cy="3847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4472C4">
                    <a:lumMod val="50000"/>
                  </a:srgbClr>
                </a:solidFill>
                <a:effectLst/>
                <a:uLnTx/>
                <a:uFillTx/>
                <a:latin typeface="Century Gothic"/>
                <a:ea typeface="+mn-ea"/>
                <a:cs typeface="+mn-cs"/>
              </a:rPr>
              <a:t>[countryside]</a:t>
            </a:r>
          </a:p>
        </p:txBody>
      </p:sp>
      <p:sp>
        <p:nvSpPr>
          <p:cNvPr id="94" name="TextBox 93"/>
          <p:cNvSpPr txBox="1"/>
          <p:nvPr/>
        </p:nvSpPr>
        <p:spPr>
          <a:xfrm>
            <a:off x="9148924" y="3097758"/>
            <a:ext cx="1419803"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montaña</a:t>
            </a:r>
          </a:p>
        </p:txBody>
      </p:sp>
      <p:sp>
        <p:nvSpPr>
          <p:cNvPr id="160" name="Action Button: Custom 20">
            <a:hlinkClick r:id="" action="ppaction://noaction" highlightClick="1">
              <a:snd r:embed="rId26" name="vamos a ir al.wav"/>
            </a:hlinkClick>
            <a:extLst>
              <a:ext uri="{FF2B5EF4-FFF2-40B4-BE49-F238E27FC236}">
                <a16:creationId xmlns:a16="http://schemas.microsoft.com/office/drawing/2014/main" id="{270794EB-A58B-744E-9913-02E76F9D340C}"/>
              </a:ext>
            </a:extLst>
          </p:cNvPr>
          <p:cNvSpPr/>
          <p:nvPr/>
        </p:nvSpPr>
        <p:spPr>
          <a:xfrm>
            <a:off x="6164574" y="4083621"/>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7</a:t>
            </a:r>
          </a:p>
        </p:txBody>
      </p:sp>
      <p:graphicFrame>
        <p:nvGraphicFramePr>
          <p:cNvPr id="147" name="Table 146"/>
          <p:cNvGraphicFramePr>
            <a:graphicFrameLocks noGrp="1"/>
          </p:cNvGraphicFramePr>
          <p:nvPr/>
        </p:nvGraphicFramePr>
        <p:xfrm>
          <a:off x="6690954" y="3767767"/>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grpSp>
        <p:nvGrpSpPr>
          <p:cNvPr id="95" name="Group 94" descr="field with cows"/>
          <p:cNvGrpSpPr/>
          <p:nvPr/>
        </p:nvGrpSpPr>
        <p:grpSpPr>
          <a:xfrm>
            <a:off x="9191651" y="4176516"/>
            <a:ext cx="1430851" cy="743945"/>
            <a:chOff x="8432291" y="4761759"/>
            <a:chExt cx="2538201" cy="1315982"/>
          </a:xfrm>
        </p:grpSpPr>
        <p:pic>
          <p:nvPicPr>
            <p:cNvPr id="96" name="Picture 95"/>
            <p:cNvPicPr>
              <a:picLocks noChangeAspect="1"/>
            </p:cNvPicPr>
            <p:nvPr/>
          </p:nvPicPr>
          <p:blipFill rotWithShape="1">
            <a:blip r:embed="rId6">
              <a:extLst>
                <a:ext uri="{28A0092B-C50C-407E-A947-70E740481C1C}">
                  <a14:useLocalDpi xmlns:a14="http://schemas.microsoft.com/office/drawing/2010/main" val="0"/>
                </a:ext>
              </a:extLst>
            </a:blip>
            <a:srcRect t="29300"/>
            <a:stretch/>
          </p:blipFill>
          <p:spPr>
            <a:xfrm>
              <a:off x="8432291" y="4761759"/>
              <a:ext cx="2538201" cy="1315982"/>
            </a:xfrm>
            <a:prstGeom prst="rect">
              <a:avLst/>
            </a:prstGeom>
          </p:spPr>
        </p:pic>
        <p:pic>
          <p:nvPicPr>
            <p:cNvPr id="97" name="Picture 96"/>
            <p:cNvPicPr>
              <a:picLocks noChangeAspect="1"/>
            </p:cNvPicPr>
            <p:nvPr/>
          </p:nvPicPr>
          <p:blipFill rotWithShape="1">
            <a:blip r:embed="rId25">
              <a:extLst>
                <a:ext uri="{28A0092B-C50C-407E-A947-70E740481C1C}">
                  <a14:useLocalDpi xmlns:a14="http://schemas.microsoft.com/office/drawing/2010/main" val="0"/>
                </a:ext>
              </a:extLst>
            </a:blip>
            <a:srcRect l="32823" t="6085" r="16986" b="19332"/>
            <a:stretch/>
          </p:blipFill>
          <p:spPr>
            <a:xfrm>
              <a:off x="8841441" y="5340823"/>
              <a:ext cx="2129051" cy="464024"/>
            </a:xfrm>
            <a:prstGeom prst="rect">
              <a:avLst/>
            </a:prstGeom>
          </p:spPr>
        </p:pic>
      </p:grpSp>
      <p:sp>
        <p:nvSpPr>
          <p:cNvPr id="110" name="TextBox 109"/>
          <p:cNvSpPr txBox="1"/>
          <p:nvPr/>
        </p:nvSpPr>
        <p:spPr>
          <a:xfrm>
            <a:off x="9035598" y="3811793"/>
            <a:ext cx="1901546" cy="3847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5B9BD5">
                    <a:lumMod val="50000"/>
                  </a:srgbClr>
                </a:solidFill>
                <a:effectLst/>
                <a:uLnTx/>
                <a:uFillTx/>
                <a:latin typeface="Century Gothic"/>
                <a:ea typeface="+mn-ea"/>
                <a:cs typeface="+mn-cs"/>
              </a:rPr>
              <a:t>[countryside]</a:t>
            </a:r>
          </a:p>
        </p:txBody>
      </p:sp>
      <p:pic>
        <p:nvPicPr>
          <p:cNvPr id="61" name="Picture 60" descr="church"/>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759312" y="3841565"/>
            <a:ext cx="1321084" cy="920355"/>
          </a:xfrm>
          <a:prstGeom prst="rect">
            <a:avLst/>
          </a:prstGeom>
        </p:spPr>
      </p:pic>
      <p:sp>
        <p:nvSpPr>
          <p:cNvPr id="103" name="TextBox 102"/>
          <p:cNvSpPr txBox="1"/>
          <p:nvPr/>
        </p:nvSpPr>
        <p:spPr>
          <a:xfrm>
            <a:off x="9235752" y="4483939"/>
            <a:ext cx="1315355"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a:ea typeface="+mn-ea"/>
                <a:cs typeface="+mn-cs"/>
              </a:rPr>
              <a:t>campo</a:t>
            </a:r>
          </a:p>
        </p:txBody>
      </p:sp>
      <p:sp>
        <p:nvSpPr>
          <p:cNvPr id="161" name="Action Button: Custom 20">
            <a:hlinkClick r:id="" action="ppaction://noaction" highlightClick="1">
              <a:snd r:embed="rId28" name="va a ir al.wav"/>
            </a:hlinkClick>
            <a:extLst>
              <a:ext uri="{FF2B5EF4-FFF2-40B4-BE49-F238E27FC236}">
                <a16:creationId xmlns:a16="http://schemas.microsoft.com/office/drawing/2014/main" id="{10E054AB-74FF-6149-8474-1DF1EDC683DB}"/>
              </a:ext>
            </a:extLst>
          </p:cNvPr>
          <p:cNvSpPr/>
          <p:nvPr/>
        </p:nvSpPr>
        <p:spPr>
          <a:xfrm>
            <a:off x="6149550" y="5451440"/>
            <a:ext cx="463046" cy="452612"/>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8</a:t>
            </a:r>
          </a:p>
        </p:txBody>
      </p:sp>
      <p:graphicFrame>
        <p:nvGraphicFramePr>
          <p:cNvPr id="146" name="Table 145"/>
          <p:cNvGraphicFramePr>
            <a:graphicFrameLocks noGrp="1"/>
          </p:cNvGraphicFramePr>
          <p:nvPr/>
        </p:nvGraphicFramePr>
        <p:xfrm>
          <a:off x="6681154" y="5127729"/>
          <a:ext cx="5389442" cy="1158240"/>
        </p:xfrm>
        <a:graphic>
          <a:graphicData uri="http://schemas.openxmlformats.org/drawingml/2006/table">
            <a:tbl>
              <a:tblPr firstRow="1" bandRow="1">
                <a:tableStyleId>{8A107856-5554-42FB-B03E-39F5DBC370BA}</a:tableStyleId>
              </a:tblPr>
              <a:tblGrid>
                <a:gridCol w="1179893">
                  <a:extLst>
                    <a:ext uri="{9D8B030D-6E8A-4147-A177-3AD203B41FA5}">
                      <a16:colId xmlns:a16="http://schemas.microsoft.com/office/drawing/2014/main" val="4078979723"/>
                    </a:ext>
                  </a:extLst>
                </a:gridCol>
                <a:gridCol w="1284560">
                  <a:extLst>
                    <a:ext uri="{9D8B030D-6E8A-4147-A177-3AD203B41FA5}">
                      <a16:colId xmlns:a16="http://schemas.microsoft.com/office/drawing/2014/main" val="2162199137"/>
                    </a:ext>
                  </a:extLst>
                </a:gridCol>
                <a:gridCol w="1442937">
                  <a:extLst>
                    <a:ext uri="{9D8B030D-6E8A-4147-A177-3AD203B41FA5}">
                      <a16:colId xmlns:a16="http://schemas.microsoft.com/office/drawing/2014/main" val="1728761072"/>
                    </a:ext>
                  </a:extLst>
                </a:gridCol>
                <a:gridCol w="1482052">
                  <a:extLst>
                    <a:ext uri="{9D8B030D-6E8A-4147-A177-3AD203B41FA5}">
                      <a16:colId xmlns:a16="http://schemas.microsoft.com/office/drawing/2014/main" val="3180111088"/>
                    </a:ext>
                  </a:extLst>
                </a:gridCol>
              </a:tblGrid>
              <a:tr h="289560">
                <a:tc>
                  <a:txBody>
                    <a:bodyPr/>
                    <a:lstStyle/>
                    <a:p>
                      <a:r>
                        <a:rPr lang="en-GB" sz="3200" b="0" dirty="0">
                          <a:solidFill>
                            <a:schemeClr val="accent1">
                              <a:lumMod val="50000"/>
                            </a:schemeClr>
                          </a:solidFill>
                        </a:rPr>
                        <a:t>I</a:t>
                      </a:r>
                    </a:p>
                  </a:txBody>
                  <a:tcPr/>
                </a:tc>
                <a:tc>
                  <a:txBody>
                    <a:bodyPr/>
                    <a:lstStyle/>
                    <a:p>
                      <a:r>
                        <a:rPr lang="en-GB" sz="3200" b="0" dirty="0">
                          <a:solidFill>
                            <a:schemeClr val="accent1">
                              <a:lumMod val="50000"/>
                            </a:schemeClr>
                          </a:solidFill>
                        </a:rPr>
                        <a:t>you</a:t>
                      </a:r>
                    </a:p>
                  </a:txBody>
                  <a:tcPr/>
                </a:tc>
                <a:tc rowSpan="2">
                  <a:txBody>
                    <a:bodyPr/>
                    <a:lstStyle/>
                    <a:p>
                      <a:endParaRPr lang="en-GB" sz="3200" dirty="0">
                        <a:solidFill>
                          <a:schemeClr val="accent1">
                            <a:lumMod val="50000"/>
                          </a:schemeClr>
                        </a:solidFill>
                      </a:endParaRPr>
                    </a:p>
                  </a:txBody>
                  <a:tcPr/>
                </a:tc>
                <a:tc rowSpan="2">
                  <a:txBody>
                    <a:bodyPr/>
                    <a:lstStyle/>
                    <a:p>
                      <a:endParaRPr lang="en-GB" sz="3200" dirty="0">
                        <a:solidFill>
                          <a:schemeClr val="accent1">
                            <a:lumMod val="50000"/>
                          </a:schemeClr>
                        </a:solidFill>
                      </a:endParaRPr>
                    </a:p>
                  </a:txBody>
                  <a:tcPr/>
                </a:tc>
                <a:extLst>
                  <a:ext uri="{0D108BD9-81ED-4DB2-BD59-A6C34878D82A}">
                    <a16:rowId xmlns:a16="http://schemas.microsoft.com/office/drawing/2014/main" val="3087993947"/>
                  </a:ext>
                </a:extLst>
              </a:tr>
              <a:tr h="289560">
                <a:tc>
                  <a:txBody>
                    <a:bodyPr/>
                    <a:lstStyle/>
                    <a:p>
                      <a:r>
                        <a:rPr lang="en-GB" sz="3200" b="0" dirty="0">
                          <a:solidFill>
                            <a:schemeClr val="accent1">
                              <a:lumMod val="50000"/>
                            </a:schemeClr>
                          </a:solidFill>
                        </a:rPr>
                        <a:t>s/he</a:t>
                      </a:r>
                    </a:p>
                  </a:txBody>
                  <a:tcPr/>
                </a:tc>
                <a:tc>
                  <a:txBody>
                    <a:bodyPr/>
                    <a:lstStyle/>
                    <a:p>
                      <a:r>
                        <a:rPr lang="en-GB" sz="3200" b="0" dirty="0">
                          <a:solidFill>
                            <a:schemeClr val="accent1">
                              <a:lumMod val="50000"/>
                            </a:schemeClr>
                          </a:solidFill>
                        </a:rPr>
                        <a:t>we</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6604965"/>
                  </a:ext>
                </a:extLst>
              </a:tr>
            </a:tbl>
          </a:graphicData>
        </a:graphic>
      </p:graphicFrame>
      <p:pic>
        <p:nvPicPr>
          <p:cNvPr id="66" name="Picture 65" descr="school"/>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161347" y="5406769"/>
            <a:ext cx="1481768" cy="856338"/>
          </a:xfrm>
          <a:prstGeom prst="rect">
            <a:avLst/>
          </a:prstGeom>
        </p:spPr>
      </p:pic>
      <p:grpSp>
        <p:nvGrpSpPr>
          <p:cNvPr id="62" name="Group 61" descr="bank"/>
          <p:cNvGrpSpPr/>
          <p:nvPr/>
        </p:nvGrpSpPr>
        <p:grpSpPr>
          <a:xfrm>
            <a:off x="10486516" y="5037070"/>
            <a:ext cx="1712328" cy="1249810"/>
            <a:chOff x="7851061" y="870549"/>
            <a:chExt cx="3394142" cy="1694582"/>
          </a:xfrm>
        </p:grpSpPr>
        <p:pic>
          <p:nvPicPr>
            <p:cNvPr id="63" name="Picture 62"/>
            <p:cNvPicPr>
              <a:picLocks noChangeAspect="1"/>
            </p:cNvPicPr>
            <p:nvPr/>
          </p:nvPicPr>
          <p:blipFill rotWithShape="1">
            <a:blip r:embed="rId30">
              <a:extLst>
                <a:ext uri="{28A0092B-C50C-407E-A947-70E740481C1C}">
                  <a14:useLocalDpi xmlns:a14="http://schemas.microsoft.com/office/drawing/2010/main" val="0"/>
                </a:ext>
              </a:extLst>
            </a:blip>
            <a:srcRect l="9076" t="15179" r="8569"/>
            <a:stretch/>
          </p:blipFill>
          <p:spPr>
            <a:xfrm>
              <a:off x="8234819" y="1017858"/>
              <a:ext cx="2555618" cy="1547273"/>
            </a:xfrm>
            <a:prstGeom prst="rect">
              <a:avLst/>
            </a:prstGeom>
          </p:spPr>
        </p:pic>
        <p:sp>
          <p:nvSpPr>
            <p:cNvPr id="64" name="Rectangle 63"/>
            <p:cNvSpPr/>
            <p:nvPr/>
          </p:nvSpPr>
          <p:spPr>
            <a:xfrm>
              <a:off x="7851061" y="870549"/>
              <a:ext cx="3394142" cy="6259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srgbClr val="FF0000"/>
                  </a:solidFill>
                  <a:effectLst/>
                  <a:uLnTx/>
                  <a:uFillTx/>
                  <a:latin typeface="Century Gothic"/>
                  <a:ea typeface="+mn-ea"/>
                  <a:cs typeface="+mn-cs"/>
                </a:rPr>
                <a:t>Santander</a:t>
              </a:r>
            </a:p>
          </p:txBody>
        </p:sp>
        <p:pic>
          <p:nvPicPr>
            <p:cNvPr id="65" name="Picture 6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031538" y="1594519"/>
              <a:ext cx="527434" cy="563352"/>
            </a:xfrm>
            <a:prstGeom prst="rect">
              <a:avLst/>
            </a:prstGeom>
          </p:spPr>
        </p:pic>
      </p:grpSp>
      <p:sp>
        <p:nvSpPr>
          <p:cNvPr id="106" name="TextBox 105"/>
          <p:cNvSpPr txBox="1"/>
          <p:nvPr/>
        </p:nvSpPr>
        <p:spPr>
          <a:xfrm>
            <a:off x="10677629" y="5762911"/>
            <a:ext cx="1351442" cy="43088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a:ea typeface="+mn-ea"/>
                <a:cs typeface="+mn-cs"/>
              </a:rPr>
              <a:t>banco</a:t>
            </a:r>
          </a:p>
        </p:txBody>
      </p:sp>
      <p:sp>
        <p:nvSpPr>
          <p:cNvPr id="70" name="Rounded Rectangle 69">
            <a:extLst>
              <a:ext uri="{C183D7F6-B498-43B3-948B-1728B52AA6E4}">
                <adec:decorative xmlns:adec="http://schemas.microsoft.com/office/drawing/2017/decorative" val="1"/>
              </a:ext>
            </a:extLst>
          </p:cNvPr>
          <p:cNvSpPr/>
          <p:nvPr/>
        </p:nvSpPr>
        <p:spPr>
          <a:xfrm>
            <a:off x="1713138" y="1672218"/>
            <a:ext cx="1300894" cy="521427"/>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3" name="Rounded Rectangle 72">
            <a:extLst>
              <a:ext uri="{C183D7F6-B498-43B3-948B-1728B52AA6E4}">
                <adec:decorative xmlns:adec="http://schemas.microsoft.com/office/drawing/2017/decorative" val="1"/>
              </a:ext>
            </a:extLst>
          </p:cNvPr>
          <p:cNvSpPr/>
          <p:nvPr/>
        </p:nvSpPr>
        <p:spPr>
          <a:xfrm>
            <a:off x="1770792" y="2431148"/>
            <a:ext cx="1210462" cy="5439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1" name="Rounded Rectangle 80">
            <a:extLst>
              <a:ext uri="{C183D7F6-B498-43B3-948B-1728B52AA6E4}">
                <adec:decorative xmlns:adec="http://schemas.microsoft.com/office/drawing/2017/decorative" val="1"/>
              </a:ext>
            </a:extLst>
          </p:cNvPr>
          <p:cNvSpPr/>
          <p:nvPr/>
        </p:nvSpPr>
        <p:spPr>
          <a:xfrm>
            <a:off x="531604" y="3781605"/>
            <a:ext cx="1176068" cy="524643"/>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4" name="Rounded Rectangle 83">
            <a:extLst>
              <a:ext uri="{C183D7F6-B498-43B3-948B-1728B52AA6E4}">
                <adec:decorative xmlns:adec="http://schemas.microsoft.com/office/drawing/2017/decorative" val="1"/>
              </a:ext>
            </a:extLst>
          </p:cNvPr>
          <p:cNvSpPr/>
          <p:nvPr/>
        </p:nvSpPr>
        <p:spPr>
          <a:xfrm>
            <a:off x="515103" y="5714250"/>
            <a:ext cx="1198035" cy="531958"/>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5" name="Rounded Rectangle 174">
            <a:extLst>
              <a:ext uri="{C183D7F6-B498-43B3-948B-1728B52AA6E4}">
                <adec:decorative xmlns:adec="http://schemas.microsoft.com/office/drawing/2017/decorative" val="1"/>
              </a:ext>
            </a:extLst>
          </p:cNvPr>
          <p:cNvSpPr/>
          <p:nvPr/>
        </p:nvSpPr>
        <p:spPr>
          <a:xfrm>
            <a:off x="4463508" y="1103190"/>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7" name="Rounded Rectangle 176">
            <a:extLst>
              <a:ext uri="{C183D7F6-B498-43B3-948B-1728B52AA6E4}">
                <adec:decorative xmlns:adec="http://schemas.microsoft.com/office/drawing/2017/decorative" val="1"/>
              </a:ext>
            </a:extLst>
          </p:cNvPr>
          <p:cNvSpPr/>
          <p:nvPr/>
        </p:nvSpPr>
        <p:spPr>
          <a:xfrm>
            <a:off x="3002912" y="2414313"/>
            <a:ext cx="154718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9" name="Rounded Rectangle 178">
            <a:extLst>
              <a:ext uri="{C183D7F6-B498-43B3-948B-1728B52AA6E4}">
                <adec:decorative xmlns:adec="http://schemas.microsoft.com/office/drawing/2017/decorative" val="1"/>
              </a:ext>
            </a:extLst>
          </p:cNvPr>
          <p:cNvSpPr/>
          <p:nvPr/>
        </p:nvSpPr>
        <p:spPr>
          <a:xfrm>
            <a:off x="3032692" y="3762816"/>
            <a:ext cx="1392002"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81" name="Rounded Rectangle 180">
            <a:extLst>
              <a:ext uri="{C183D7F6-B498-43B3-948B-1728B52AA6E4}">
                <adec:decorative xmlns:adec="http://schemas.microsoft.com/office/drawing/2017/decorative" val="1"/>
              </a:ext>
            </a:extLst>
          </p:cNvPr>
          <p:cNvSpPr/>
          <p:nvPr/>
        </p:nvSpPr>
        <p:spPr>
          <a:xfrm>
            <a:off x="3002913" y="5122648"/>
            <a:ext cx="1419398"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9" name="Rounded Rectangle 88">
            <a:extLst>
              <a:ext uri="{C183D7F6-B498-43B3-948B-1728B52AA6E4}">
                <adec:decorative xmlns:adec="http://schemas.microsoft.com/office/drawing/2017/decorative" val="1"/>
              </a:ext>
            </a:extLst>
          </p:cNvPr>
          <p:cNvSpPr/>
          <p:nvPr/>
        </p:nvSpPr>
        <p:spPr>
          <a:xfrm>
            <a:off x="7851321" y="1067918"/>
            <a:ext cx="1240626"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2" name="Rounded Rectangle 91">
            <a:extLst>
              <a:ext uri="{C183D7F6-B498-43B3-948B-1728B52AA6E4}">
                <adec:decorative xmlns:adec="http://schemas.microsoft.com/office/drawing/2017/decorative" val="1"/>
              </a:ext>
            </a:extLst>
          </p:cNvPr>
          <p:cNvSpPr/>
          <p:nvPr/>
        </p:nvSpPr>
        <p:spPr>
          <a:xfrm>
            <a:off x="6693331" y="2393161"/>
            <a:ext cx="122770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1" name="Rounded Rectangle 100">
            <a:extLst>
              <a:ext uri="{C183D7F6-B498-43B3-948B-1728B52AA6E4}">
                <adec:decorative xmlns:adec="http://schemas.microsoft.com/office/drawing/2017/decorative" val="1"/>
              </a:ext>
            </a:extLst>
          </p:cNvPr>
          <p:cNvSpPr/>
          <p:nvPr/>
        </p:nvSpPr>
        <p:spPr>
          <a:xfrm>
            <a:off x="7862842" y="4333872"/>
            <a:ext cx="1229105"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4" name="Rounded Rectangle 103">
            <a:extLst>
              <a:ext uri="{C183D7F6-B498-43B3-948B-1728B52AA6E4}">
                <adec:decorative xmlns:adec="http://schemas.microsoft.com/office/drawing/2017/decorative" val="1"/>
              </a:ext>
            </a:extLst>
          </p:cNvPr>
          <p:cNvSpPr/>
          <p:nvPr/>
        </p:nvSpPr>
        <p:spPr>
          <a:xfrm>
            <a:off x="6676881" y="5714250"/>
            <a:ext cx="1200229" cy="59705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0" name="Rounded Rectangle 89">
            <a:extLst>
              <a:ext uri="{C183D7F6-B498-43B3-948B-1728B52AA6E4}">
                <adec:decorative xmlns:adec="http://schemas.microsoft.com/office/drawing/2017/decorative" val="1"/>
              </a:ext>
            </a:extLst>
          </p:cNvPr>
          <p:cNvSpPr/>
          <p:nvPr/>
        </p:nvSpPr>
        <p:spPr>
          <a:xfrm>
            <a:off x="9151591" y="1109915"/>
            <a:ext cx="1424320" cy="108373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3" name="Rounded Rectangle 92">
            <a:extLst>
              <a:ext uri="{C183D7F6-B498-43B3-948B-1728B52AA6E4}">
                <adec:decorative xmlns:adec="http://schemas.microsoft.com/office/drawing/2017/decorative" val="1"/>
              </a:ext>
            </a:extLst>
          </p:cNvPr>
          <p:cNvSpPr/>
          <p:nvPr/>
        </p:nvSpPr>
        <p:spPr>
          <a:xfrm>
            <a:off x="9153160" y="2433944"/>
            <a:ext cx="1415567"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00" name="Picture 99">
            <a:extLst>
              <a:ext uri="{C183D7F6-B498-43B3-948B-1728B52AA6E4}">
                <adec:decorative xmlns:adec="http://schemas.microsoft.com/office/drawing/2017/decorative" val="1"/>
              </a:ext>
            </a:extLst>
          </p:cNvPr>
          <p:cNvPicPr>
            <a:picLocks noChangeAspect="1"/>
          </p:cNvPicPr>
          <p:nvPr/>
        </p:nvPicPr>
        <p:blipFill rotWithShape="1">
          <a:blip r:embed="rId25">
            <a:extLst>
              <a:ext uri="{28A0092B-C50C-407E-A947-70E740481C1C}">
                <a14:useLocalDpi xmlns:a14="http://schemas.microsoft.com/office/drawing/2010/main" val="0"/>
              </a:ext>
            </a:extLst>
          </a:blip>
          <a:srcRect l="32823" t="6085" r="16986" b="19332"/>
          <a:stretch/>
        </p:blipFill>
        <p:spPr>
          <a:xfrm>
            <a:off x="10799376" y="3312928"/>
            <a:ext cx="1200202" cy="262320"/>
          </a:xfrm>
          <a:prstGeom prst="rect">
            <a:avLst/>
          </a:prstGeom>
        </p:spPr>
      </p:pic>
      <p:sp>
        <p:nvSpPr>
          <p:cNvPr id="102" name="Rounded Rectangle 101">
            <a:extLst>
              <a:ext uri="{C183D7F6-B498-43B3-948B-1728B52AA6E4}">
                <adec:decorative xmlns:adec="http://schemas.microsoft.com/office/drawing/2017/decorative" val="1"/>
              </a:ext>
            </a:extLst>
          </p:cNvPr>
          <p:cNvSpPr/>
          <p:nvPr/>
        </p:nvSpPr>
        <p:spPr>
          <a:xfrm>
            <a:off x="9161347" y="3792158"/>
            <a:ext cx="1426986"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5" name="Rounded Rectangle 104">
            <a:extLst>
              <a:ext uri="{C183D7F6-B498-43B3-948B-1728B52AA6E4}">
                <adec:decorative xmlns:adec="http://schemas.microsoft.com/office/drawing/2017/decorative" val="1"/>
              </a:ext>
            </a:extLst>
          </p:cNvPr>
          <p:cNvSpPr/>
          <p:nvPr/>
        </p:nvSpPr>
        <p:spPr>
          <a:xfrm>
            <a:off x="10643115" y="5109497"/>
            <a:ext cx="1411554" cy="1123560"/>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9" name="TextBox 148"/>
          <p:cNvSpPr txBox="1"/>
          <p:nvPr/>
        </p:nvSpPr>
        <p:spPr>
          <a:xfrm>
            <a:off x="549309" y="2424042"/>
            <a:ext cx="11531087" cy="1107996"/>
          </a:xfrm>
          <a:prstGeom prst="rect">
            <a:avLst/>
          </a:prstGeom>
          <a:solidFill>
            <a:schemeClr val="accent2">
              <a:lumMod val="60000"/>
              <a:lumOff val="4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a:ea typeface="+mn-ea"/>
                <a:cs typeface="+mn-cs"/>
              </a:rPr>
              <a:t>Vas a ir a la tienda.</a:t>
            </a:r>
          </a:p>
        </p:txBody>
      </p:sp>
      <p:sp>
        <p:nvSpPr>
          <p:cNvPr id="148" name="Oval 147">
            <a:extLst>
              <a:ext uri="{C183D7F6-B498-43B3-948B-1728B52AA6E4}">
                <adec:decorative xmlns:adec="http://schemas.microsoft.com/office/drawing/2017/decorative" val="1"/>
              </a:ext>
            </a:extLst>
          </p:cNvPr>
          <p:cNvSpPr/>
          <p:nvPr/>
        </p:nvSpPr>
        <p:spPr>
          <a:xfrm>
            <a:off x="5889616" y="1228764"/>
            <a:ext cx="1059545" cy="1004194"/>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150" name="Rounded Rectangle 11">
            <a:extLst>
              <a:ext uri="{FF2B5EF4-FFF2-40B4-BE49-F238E27FC236}">
                <a16:creationId xmlns:a16="http://schemas.microsoft.com/office/drawing/2014/main" id="{A316DD52-7894-4A75-969C-CA0645DA2978}"/>
              </a:ext>
              <a:ext uri="{C183D7F6-B498-43B3-948B-1728B52AA6E4}">
                <adec:decorative xmlns:adec="http://schemas.microsoft.com/office/drawing/2017/decorative" val="1"/>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42748425"/>
      </p:ext>
    </p:extLst>
  </p:cSld>
  <p:clrMapOvr>
    <a:masterClrMapping/>
  </p:clrMapOvr>
  <mc:AlternateContent xmlns:mc="http://schemas.openxmlformats.org/markup-compatibility/2006" xmlns:p14="http://schemas.microsoft.com/office/powerpoint/2010/main">
    <mc:Choice Requires="p14">
      <p:transition spd="slow" p14:dur="2000" advTm="36294"/>
    </mc:Choice>
    <mc:Fallback xmlns="">
      <p:transition spd="slow" advTm="36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48"/>
                                        </p:tgtEl>
                                        <p:attrNameLst>
                                          <p:attrName>style.visibility</p:attrName>
                                        </p:attrNameLst>
                                      </p:cBhvr>
                                      <p:to>
                                        <p:strVal val="visible"/>
                                      </p:to>
                                    </p:set>
                                    <p:anim calcmode="lin" valueType="num">
                                      <p:cBhvr>
                                        <p:cTn id="11" dur="500" fill="hold"/>
                                        <p:tgtEl>
                                          <p:spTgt spid="148"/>
                                        </p:tgtEl>
                                        <p:attrNameLst>
                                          <p:attrName>ppt_w</p:attrName>
                                        </p:attrNameLst>
                                      </p:cBhvr>
                                      <p:tavLst>
                                        <p:tav tm="0">
                                          <p:val>
                                            <p:fltVal val="0"/>
                                          </p:val>
                                        </p:tav>
                                        <p:tav tm="100000">
                                          <p:val>
                                            <p:strVal val="#ppt_w"/>
                                          </p:val>
                                        </p:tav>
                                      </p:tavLst>
                                    </p:anim>
                                    <p:anim calcmode="lin" valueType="num">
                                      <p:cBhvr>
                                        <p:cTn id="12" dur="500" fill="hold"/>
                                        <p:tgtEl>
                                          <p:spTgt spid="148"/>
                                        </p:tgtEl>
                                        <p:attrNameLst>
                                          <p:attrName>ppt_h</p:attrName>
                                        </p:attrNameLst>
                                      </p:cBhvr>
                                      <p:tavLst>
                                        <p:tav tm="0">
                                          <p:val>
                                            <p:fltVal val="0"/>
                                          </p:val>
                                        </p:tav>
                                        <p:tav tm="100000">
                                          <p:val>
                                            <p:strVal val="#ppt_h"/>
                                          </p:val>
                                        </p:tav>
                                      </p:tavLst>
                                    </p:anim>
                                    <p:animEffect transition="in" filter="fade">
                                      <p:cBhvr>
                                        <p:cTn id="13" dur="500"/>
                                        <p:tgtEl>
                                          <p:spTgt spid="14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49" grpId="0" animBg="1"/>
      <p:bldP spid="149" grpId="1" animBg="1"/>
      <p:bldP spid="1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26"/>
          <p:cNvSpPr txBox="1">
            <a:spLocks noGrp="1"/>
          </p:cNvSpPr>
          <p:nvPr>
            <p:ph type="title"/>
          </p:nvPr>
        </p:nvSpPr>
        <p:spPr>
          <a:xfrm>
            <a:off x="659333" y="115410"/>
            <a:ext cx="801414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rPr>
              <a:t>Differentiation by: outcome</a:t>
            </a:r>
            <a:endParaRPr sz="3600" b="1">
              <a:solidFill>
                <a:srgbClr val="FF0000"/>
              </a:solidFill>
            </a:endParaRPr>
          </a:p>
        </p:txBody>
      </p:sp>
      <p:sp>
        <p:nvSpPr>
          <p:cNvPr id="863" name="Google Shape;863;p26"/>
          <p:cNvSpPr txBox="1"/>
          <p:nvPr/>
        </p:nvSpPr>
        <p:spPr>
          <a:xfrm>
            <a:off x="565372" y="1588799"/>
            <a:ext cx="10788428" cy="4351338"/>
          </a:xfrm>
          <a:prstGeom prst="rect">
            <a:avLst/>
          </a:prstGeom>
          <a:noFill/>
          <a:ln>
            <a:noFill/>
          </a:ln>
        </p:spPr>
        <p:txBody>
          <a:bodyPr spcFirstLastPara="1" wrap="square" lIns="91425" tIns="45700" rIns="91425" bIns="45700" anchor="t" anchorCtr="0">
            <a:normAutofit/>
          </a:bodyPr>
          <a:lstStyle/>
          <a:p>
            <a:pPr marL="228600" marR="0" lvl="0" indent="-228600" algn="l" defTabSz="914400" rtl="0" eaLnBrk="1" fontAlgn="auto" latinLnBrk="0" hangingPunct="1">
              <a:lnSpc>
                <a:spcPct val="150000"/>
              </a:lnSpc>
              <a:spcBef>
                <a:spcPts val="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Example  </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Y7 T3.2 W4 (lesson 1)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50000"/>
              </a:lnSpc>
              <a:spcBef>
                <a:spcPts val="100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Productive and receptive modes / oral modality: </a:t>
            </a:r>
            <a:b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b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speaking and listening</a:t>
            </a: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50000"/>
              </a:lnSpc>
              <a:spcBef>
                <a:spcPts val="100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Grammatical focus: </a:t>
            </a:r>
            <a:b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b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1</a:t>
            </a:r>
            <a:r>
              <a:rPr kumimoji="0" lang="en-GB" sz="2800" b="1" i="0" u="none" strike="noStrike" kern="0" cap="none" spc="0" normalizeH="0" baseline="30000" noProof="0" dirty="0">
                <a:ln>
                  <a:noFill/>
                </a:ln>
                <a:solidFill>
                  <a:srgbClr val="2F5496"/>
                </a:solidFill>
                <a:effectLst/>
                <a:uLnTx/>
                <a:uFillTx/>
                <a:latin typeface="Century Gothic"/>
                <a:ea typeface="Century Gothic"/>
                <a:cs typeface="Century Gothic"/>
                <a:sym typeface="Century Gothic"/>
              </a:rPr>
              <a:t>st</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and 3</a:t>
            </a:r>
            <a:r>
              <a:rPr kumimoji="0" lang="en-GB" sz="2800" b="1" i="0" u="none" strike="noStrike" kern="0" cap="none" spc="0" normalizeH="0" baseline="30000" noProof="0" dirty="0">
                <a:ln>
                  <a:noFill/>
                </a:ln>
                <a:solidFill>
                  <a:srgbClr val="2F5496"/>
                </a:solidFill>
                <a:effectLst/>
                <a:uLnTx/>
                <a:uFillTx/>
                <a:latin typeface="Century Gothic"/>
                <a:ea typeface="Century Gothic"/>
                <a:cs typeface="Century Gothic"/>
                <a:sym typeface="Century Gothic"/>
              </a:rPr>
              <a:t>rd</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persons of ‘</a:t>
            </a:r>
            <a:r>
              <a:rPr kumimoji="0" lang="en-GB" sz="2800" b="1" i="0" u="none" strike="noStrike" kern="0" cap="none" spc="0" normalizeH="0" baseline="0" noProof="0" dirty="0" err="1">
                <a:ln>
                  <a:noFill/>
                </a:ln>
                <a:solidFill>
                  <a:srgbClr val="2F5496"/>
                </a:solidFill>
                <a:effectLst/>
                <a:uLnTx/>
                <a:uFillTx/>
                <a:latin typeface="Century Gothic"/>
                <a:ea typeface="Century Gothic"/>
                <a:cs typeface="Century Gothic"/>
                <a:sym typeface="Century Gothic"/>
              </a:rPr>
              <a:t>ir</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&amp; ‘al’ vs. ‘a la’ </a:t>
            </a:r>
            <a:r>
              <a:rPr kumimoji="0" lang="en-GB" sz="28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endParaRPr kumimoji="0" sz="28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1000"/>
              </a:spcBef>
              <a:spcAft>
                <a:spcPts val="0"/>
              </a:spcAft>
              <a:buClr>
                <a:srgbClr val="ED7D31"/>
              </a:buClr>
              <a:buSzPts val="2800"/>
              <a:buFont typeface="Arial"/>
              <a:buNone/>
              <a:tabLst/>
              <a:defRPr/>
            </a:pPr>
            <a:endParaRPr kumimoji="0"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318854"/>
      </p:ext>
    </p:extLst>
  </p:cSld>
  <p:clrMapOvr>
    <a:masterClrMapping/>
  </p:clrMapOvr>
  <mc:AlternateContent xmlns:mc="http://schemas.openxmlformats.org/markup-compatibility/2006" xmlns:p14="http://schemas.microsoft.com/office/powerpoint/2010/main">
    <mc:Choice Requires="p14">
      <p:transition spd="slow" p14:dur="2000" advTm="6506"/>
    </mc:Choice>
    <mc:Fallback xmlns="">
      <p:transition spd="slow" advTm="6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596A262-C0DD-234A-9EB8-4179904ECB5E}"/>
              </a:ext>
            </a:extLst>
          </p:cNvPr>
          <p:cNvSpPr>
            <a:spLocks noGrp="1"/>
          </p:cNvSpPr>
          <p:nvPr>
            <p:ph type="title"/>
          </p:nvPr>
        </p:nvSpPr>
        <p:spPr>
          <a:xfrm>
            <a:off x="9800771" y="400823"/>
            <a:ext cx="109311" cy="146018"/>
          </a:xfrm>
        </p:spPr>
        <p:txBody>
          <a:bodyPr>
            <a:noAutofit/>
          </a:bodyPr>
          <a:lstStyle/>
          <a:p>
            <a:r>
              <a:rPr lang="en-GB" sz="100" b="1" dirty="0">
                <a:solidFill>
                  <a:prstClr val="white"/>
                </a:solidFill>
              </a:rPr>
              <a:t>hablar / escuchar</a:t>
            </a:r>
            <a:endParaRPr lang="x-none" sz="100" dirty="0"/>
          </a:p>
        </p:txBody>
      </p:sp>
      <p:sp>
        <p:nvSpPr>
          <p:cNvPr id="8" name="CuadroTexto 7">
            <a:extLst>
              <a:ext uri="{FF2B5EF4-FFF2-40B4-BE49-F238E27FC236}">
                <a16:creationId xmlns:a16="http://schemas.microsoft.com/office/drawing/2014/main" id="{EB411FD1-01CA-FD43-8DA5-B77CB373295E}"/>
              </a:ext>
            </a:extLst>
          </p:cNvPr>
          <p:cNvSpPr txBox="1"/>
          <p:nvPr/>
        </p:nvSpPr>
        <p:spPr>
          <a:xfrm>
            <a:off x="242178" y="28114"/>
            <a:ext cx="93726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5B9BD5">
                    <a:lumMod val="50000"/>
                  </a:srgbClr>
                </a:solidFill>
                <a:effectLst/>
                <a:uLnTx/>
                <a:uFillTx/>
                <a:latin typeface="Century Gothic"/>
                <a:ea typeface="+mn-ea"/>
                <a:cs typeface="+mn-cs"/>
              </a:rPr>
              <a:t>Hablas con un compañero de una amiga en Italia. </a:t>
            </a:r>
          </a:p>
        </p:txBody>
      </p:sp>
      <p:sp>
        <p:nvSpPr>
          <p:cNvPr id="9" name="CuadroTexto 8">
            <a:extLst>
              <a:ext uri="{FF2B5EF4-FFF2-40B4-BE49-F238E27FC236}">
                <a16:creationId xmlns:a16="http://schemas.microsoft.com/office/drawing/2014/main" id="{40C79E53-26F7-814E-A503-F0BEE1029EEF}"/>
              </a:ext>
            </a:extLst>
          </p:cNvPr>
          <p:cNvSpPr txBox="1"/>
          <p:nvPr/>
        </p:nvSpPr>
        <p:spPr>
          <a:xfrm>
            <a:off x="242178" y="559075"/>
            <a:ext cx="966790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5B9BD5">
                    <a:lumMod val="50000"/>
                  </a:srgbClr>
                </a:solidFill>
                <a:effectLst/>
                <a:uLnTx/>
                <a:uFillTx/>
                <a:latin typeface="Century Gothic"/>
                <a:ea typeface="+mn-ea"/>
                <a:cs typeface="+mn-cs"/>
              </a:rPr>
              <a:t>Persona A: </a:t>
            </a:r>
            <a:r>
              <a:rPr kumimoji="0" lang="x-none" sz="2400" b="0" i="0" u="none" strike="noStrike" kern="1200" cap="none" spc="0" normalizeH="0" baseline="0" noProof="0" dirty="0">
                <a:ln>
                  <a:noFill/>
                </a:ln>
                <a:solidFill>
                  <a:srgbClr val="5B9BD5">
                    <a:lumMod val="50000"/>
                  </a:srgbClr>
                </a:solidFill>
                <a:effectLst/>
                <a:uLnTx/>
                <a:uFillTx/>
                <a:latin typeface="Century Gothic"/>
                <a:ea typeface="+mn-ea"/>
                <a:cs typeface="+mn-cs"/>
              </a:rPr>
              <a:t>Tell your partner where you go and when and where your friend in Italy goes and when.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x-none" sz="2400" b="0" i="0" u="none" strike="noStrike" kern="1200" cap="none" spc="0" normalizeH="0" baseline="0" noProof="0" dirty="0">
                <a:ln>
                  <a:noFill/>
                </a:ln>
                <a:solidFill>
                  <a:srgbClr val="5B9BD5">
                    <a:lumMod val="50000"/>
                  </a:srgbClr>
                </a:solidFill>
                <a:effectLst/>
                <a:uLnTx/>
                <a:uFillTx/>
                <a:latin typeface="Century Gothic"/>
                <a:ea typeface="+mn-ea"/>
                <a:cs typeface="+mn-cs"/>
              </a:rPr>
              <a:t>Use ‘</a:t>
            </a:r>
            <a:r>
              <a:rPr kumimoji="0" lang="x-none" sz="2400" b="1" i="0" u="none" strike="noStrike" kern="1200" cap="none" spc="0" normalizeH="0" baseline="0" noProof="0" dirty="0">
                <a:ln>
                  <a:noFill/>
                </a:ln>
                <a:solidFill>
                  <a:srgbClr val="E25B00"/>
                </a:solidFill>
                <a:effectLst/>
                <a:uLnTx/>
                <a:uFillTx/>
                <a:latin typeface="Century Gothic"/>
                <a:ea typeface="+mn-ea"/>
                <a:cs typeface="+mn-cs"/>
              </a:rPr>
              <a:t>voy</a:t>
            </a:r>
            <a:r>
              <a:rPr kumimoji="0" lang="x-none" sz="2400" b="0" i="0" u="none" strike="noStrike" kern="1200" cap="none" spc="0" normalizeH="0" baseline="0" noProof="0" dirty="0">
                <a:ln>
                  <a:noFill/>
                </a:ln>
                <a:solidFill>
                  <a:srgbClr val="5B9BD5">
                    <a:lumMod val="50000"/>
                  </a:srgbClr>
                </a:solidFill>
                <a:effectLst/>
                <a:uLnTx/>
                <a:uFillTx/>
                <a:latin typeface="Century Gothic"/>
                <a:ea typeface="+mn-ea"/>
                <a:cs typeface="+mn-cs"/>
              </a:rPr>
              <a:t>’ to talk about ‘</a:t>
            </a:r>
            <a:r>
              <a:rPr kumimoji="0" lang="x-none" sz="2400" b="1" i="0" u="none" strike="noStrike" kern="1200" cap="none" spc="0" normalizeH="0" baseline="0" noProof="0" dirty="0">
                <a:ln>
                  <a:noFill/>
                </a:ln>
                <a:solidFill>
                  <a:srgbClr val="E25B00"/>
                </a:solidFill>
                <a:effectLst/>
                <a:uLnTx/>
                <a:uFillTx/>
                <a:latin typeface="Century Gothic"/>
                <a:ea typeface="+mn-ea"/>
                <a:cs typeface="+mn-cs"/>
              </a:rPr>
              <a:t>I</a:t>
            </a:r>
            <a:r>
              <a:rPr kumimoji="0" lang="x-none" sz="2400" b="0" i="0" u="none" strike="noStrike" kern="1200" cap="none" spc="0" normalizeH="0" baseline="0" noProof="0" dirty="0">
                <a:ln>
                  <a:noFill/>
                </a:ln>
                <a:solidFill>
                  <a:srgbClr val="5B9BD5">
                    <a:lumMod val="50000"/>
                  </a:srgbClr>
                </a:solidFill>
                <a:effectLst/>
                <a:uLnTx/>
                <a:uFillTx/>
                <a:latin typeface="Century Gothic"/>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x-none" sz="2400" b="0" i="0" u="none" strike="noStrike" kern="1200" cap="none" spc="0" normalizeH="0" baseline="0" noProof="0" dirty="0">
                <a:ln>
                  <a:noFill/>
                </a:ln>
                <a:solidFill>
                  <a:srgbClr val="5B9BD5">
                    <a:lumMod val="50000"/>
                  </a:srgbClr>
                </a:solidFill>
                <a:effectLst/>
                <a:uLnTx/>
                <a:uFillTx/>
                <a:latin typeface="Century Gothic"/>
                <a:ea typeface="+mn-ea"/>
                <a:cs typeface="+mn-cs"/>
              </a:rPr>
              <a:t>Use ‘</a:t>
            </a:r>
            <a:r>
              <a:rPr kumimoji="0" lang="x-none" sz="2400" b="1" i="0" u="none" strike="noStrike" kern="1200" cap="none" spc="0" normalizeH="0" baseline="0" noProof="0" dirty="0">
                <a:ln>
                  <a:noFill/>
                </a:ln>
                <a:solidFill>
                  <a:srgbClr val="E25B00"/>
                </a:solidFill>
                <a:effectLst/>
                <a:uLnTx/>
                <a:uFillTx/>
                <a:latin typeface="Century Gothic"/>
                <a:ea typeface="+mn-ea"/>
                <a:cs typeface="+mn-cs"/>
              </a:rPr>
              <a:t>va</a:t>
            </a:r>
            <a:r>
              <a:rPr kumimoji="0" lang="x-none" sz="2400" b="0" i="0" u="none" strike="noStrike" kern="1200" cap="none" spc="0" normalizeH="0" baseline="0" noProof="0" dirty="0">
                <a:ln>
                  <a:noFill/>
                </a:ln>
                <a:solidFill>
                  <a:srgbClr val="5B9BD5">
                    <a:lumMod val="50000"/>
                  </a:srgbClr>
                </a:solidFill>
                <a:effectLst/>
                <a:uLnTx/>
                <a:uFillTx/>
                <a:latin typeface="Century Gothic"/>
                <a:ea typeface="+mn-ea"/>
                <a:cs typeface="+mn-cs"/>
              </a:rPr>
              <a:t>’ to talk about ‘</a:t>
            </a:r>
            <a:r>
              <a:rPr kumimoji="0" lang="x-none" sz="2400" b="1" i="0" u="none" strike="noStrike" kern="1200" cap="none" spc="0" normalizeH="0" baseline="0" noProof="0" dirty="0">
                <a:ln>
                  <a:noFill/>
                </a:ln>
                <a:solidFill>
                  <a:srgbClr val="E25B00"/>
                </a:solidFill>
                <a:effectLst/>
                <a:uLnTx/>
                <a:uFillTx/>
                <a:latin typeface="Century Gothic"/>
                <a:ea typeface="+mn-ea"/>
                <a:cs typeface="+mn-cs"/>
              </a:rPr>
              <a:t>she</a:t>
            </a:r>
            <a:r>
              <a:rPr kumimoji="0" lang="x-none" sz="2400" b="0"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10" name="CuadroTexto 9">
            <a:extLst>
              <a:ext uri="{FF2B5EF4-FFF2-40B4-BE49-F238E27FC236}">
                <a16:creationId xmlns:a16="http://schemas.microsoft.com/office/drawing/2014/main" id="{090DFCC1-9238-3646-9360-9A5D2FB874BD}"/>
              </a:ext>
            </a:extLst>
          </p:cNvPr>
          <p:cNvSpPr txBox="1"/>
          <p:nvPr/>
        </p:nvSpPr>
        <p:spPr>
          <a:xfrm>
            <a:off x="242178" y="2569056"/>
            <a:ext cx="903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5B9BD5">
                    <a:lumMod val="50000"/>
                  </a:srgbClr>
                </a:solidFill>
                <a:effectLst/>
                <a:uLnTx/>
                <a:uFillTx/>
                <a:latin typeface="Century Gothic"/>
                <a:ea typeface="+mn-ea"/>
                <a:cs typeface="+mn-cs"/>
              </a:rPr>
              <a:t>Persona B: </a:t>
            </a:r>
            <a:r>
              <a:rPr kumimoji="0" lang="x-none" sz="2400" b="0" i="0" u="none" strike="noStrike" kern="1200" cap="none" spc="0" normalizeH="0" baseline="0" noProof="0" dirty="0">
                <a:ln>
                  <a:noFill/>
                </a:ln>
                <a:solidFill>
                  <a:srgbClr val="5B9BD5">
                    <a:lumMod val="50000"/>
                  </a:srgbClr>
                </a:solidFill>
                <a:effectLst/>
                <a:uLnTx/>
                <a:uFillTx/>
                <a:latin typeface="Century Gothic"/>
                <a:ea typeface="+mn-ea"/>
                <a:cs typeface="+mn-cs"/>
              </a:rPr>
              <a:t>Escucha y completa la tabla en inglés.</a:t>
            </a:r>
          </a:p>
        </p:txBody>
      </p:sp>
      <p:pic>
        <p:nvPicPr>
          <p:cNvPr id="12" name="Imagen 11" descr="girl">
            <a:extLst>
              <a:ext uri="{FF2B5EF4-FFF2-40B4-BE49-F238E27FC236}">
                <a16:creationId xmlns:a16="http://schemas.microsoft.com/office/drawing/2014/main" id="{4FE510ED-F6D2-554C-8A84-7DB09796B7C8}"/>
              </a:ext>
            </a:extLst>
          </p:cNvPr>
          <p:cNvPicPr>
            <a:picLocks noChangeAspect="1"/>
          </p:cNvPicPr>
          <p:nvPr/>
        </p:nvPicPr>
        <p:blipFill>
          <a:blip r:embed="rId5"/>
          <a:stretch>
            <a:fillRect/>
          </a:stretch>
        </p:blipFill>
        <p:spPr>
          <a:xfrm>
            <a:off x="8757586" y="1262035"/>
            <a:ext cx="857250" cy="1537854"/>
          </a:xfrm>
          <a:prstGeom prst="rect">
            <a:avLst/>
          </a:prstGeom>
        </p:spPr>
      </p:pic>
      <p:pic>
        <p:nvPicPr>
          <p:cNvPr id="11" name="Imagen 10" descr="map of italy">
            <a:extLst>
              <a:ext uri="{FF2B5EF4-FFF2-40B4-BE49-F238E27FC236}">
                <a16:creationId xmlns:a16="http://schemas.microsoft.com/office/drawing/2014/main" id="{64C70280-1D49-0E49-A4F4-87ADB43BFAE0}"/>
              </a:ext>
            </a:extLst>
          </p:cNvPr>
          <p:cNvPicPr>
            <a:picLocks noChangeAspect="1"/>
          </p:cNvPicPr>
          <p:nvPr/>
        </p:nvPicPr>
        <p:blipFill>
          <a:blip r:embed="rId6"/>
          <a:stretch>
            <a:fillRect/>
          </a:stretch>
        </p:blipFill>
        <p:spPr>
          <a:xfrm>
            <a:off x="10233387" y="1375995"/>
            <a:ext cx="1390650" cy="1854200"/>
          </a:xfrm>
          <a:prstGeom prst="rect">
            <a:avLst/>
          </a:prstGeom>
        </p:spPr>
      </p:pic>
      <p:sp>
        <p:nvSpPr>
          <p:cNvPr id="14" name="CuadroTexto 13">
            <a:extLst>
              <a:ext uri="{FF2B5EF4-FFF2-40B4-BE49-F238E27FC236}">
                <a16:creationId xmlns:a16="http://schemas.microsoft.com/office/drawing/2014/main" id="{A55AD368-D0A6-3A47-8661-DDA8BF6B4CD2}"/>
              </a:ext>
            </a:extLst>
          </p:cNvPr>
          <p:cNvSpPr txBox="1"/>
          <p:nvPr/>
        </p:nvSpPr>
        <p:spPr>
          <a:xfrm>
            <a:off x="220621" y="3038745"/>
            <a:ext cx="14590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5B9BD5">
                    <a:lumMod val="50000"/>
                  </a:srgbClr>
                </a:solidFill>
                <a:effectLst/>
                <a:uLnTx/>
                <a:uFillTx/>
                <a:latin typeface="Century Gothic"/>
                <a:ea typeface="+mn-ea"/>
                <a:cs typeface="+mn-cs"/>
              </a:rPr>
              <a:t>Ejemplo:</a:t>
            </a:r>
          </a:p>
        </p:txBody>
      </p:sp>
      <p:sp>
        <p:nvSpPr>
          <p:cNvPr id="20" name="CuadroTexto 19">
            <a:extLst>
              <a:ext uri="{FF2B5EF4-FFF2-40B4-BE49-F238E27FC236}">
                <a16:creationId xmlns:a16="http://schemas.microsoft.com/office/drawing/2014/main" id="{1812076E-D38A-5E49-9A96-59F05BF777FA}"/>
              </a:ext>
            </a:extLst>
          </p:cNvPr>
          <p:cNvSpPr txBox="1"/>
          <p:nvPr/>
        </p:nvSpPr>
        <p:spPr>
          <a:xfrm>
            <a:off x="1679675" y="3106243"/>
            <a:ext cx="1507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5B9BD5">
                    <a:lumMod val="50000"/>
                  </a:srgbClr>
                </a:solidFill>
                <a:effectLst/>
                <a:uLnTx/>
                <a:uFillTx/>
                <a:latin typeface="Century Gothic"/>
                <a:ea typeface="+mn-ea"/>
                <a:cs typeface="+mn-cs"/>
              </a:rPr>
              <a:t>Persona A:</a:t>
            </a:r>
            <a:endParaRPr kumimoji="0" lang="x-none" sz="20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17" name="CuadroTexto 16">
            <a:extLst>
              <a:ext uri="{FF2B5EF4-FFF2-40B4-BE49-F238E27FC236}">
                <a16:creationId xmlns:a16="http://schemas.microsoft.com/office/drawing/2014/main" id="{D42CB6BD-3084-E04B-B46F-0FB9E433D172}"/>
              </a:ext>
            </a:extLst>
          </p:cNvPr>
          <p:cNvSpPr txBox="1"/>
          <p:nvPr/>
        </p:nvSpPr>
        <p:spPr>
          <a:xfrm>
            <a:off x="146089" y="4147428"/>
            <a:ext cx="5052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5B9BD5">
                    <a:lumMod val="50000"/>
                  </a:srgbClr>
                </a:solidFill>
                <a:effectLst/>
                <a:uLnTx/>
                <a:uFillTx/>
                <a:latin typeface="Century Gothic"/>
                <a:ea typeface="+mn-ea"/>
                <a:cs typeface="+mn-cs"/>
              </a:rPr>
              <a:t>Yo</a:t>
            </a:r>
          </a:p>
        </p:txBody>
      </p:sp>
      <p:sp>
        <p:nvSpPr>
          <p:cNvPr id="19" name="CuadroTexto 18">
            <a:extLst>
              <a:ext uri="{FF2B5EF4-FFF2-40B4-BE49-F238E27FC236}">
                <a16:creationId xmlns:a16="http://schemas.microsoft.com/office/drawing/2014/main" id="{FB7A9F07-CD74-2E45-AF96-B7FE6ED2559B}"/>
              </a:ext>
            </a:extLst>
          </p:cNvPr>
          <p:cNvSpPr txBox="1"/>
          <p:nvPr/>
        </p:nvSpPr>
        <p:spPr>
          <a:xfrm>
            <a:off x="885226" y="4147428"/>
            <a:ext cx="1588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5B9BD5">
                    <a:lumMod val="50000"/>
                  </a:srgbClr>
                </a:solidFill>
                <a:effectLst/>
                <a:uLnTx/>
                <a:uFillTx/>
                <a:latin typeface="Century Gothic"/>
                <a:ea typeface="+mn-ea"/>
                <a:cs typeface="+mn-cs"/>
              </a:rPr>
              <a:t>Mi amiga</a:t>
            </a:r>
          </a:p>
        </p:txBody>
      </p:sp>
      <p:sp>
        <p:nvSpPr>
          <p:cNvPr id="27" name="Rectangle 26"/>
          <p:cNvSpPr/>
          <p:nvPr/>
        </p:nvSpPr>
        <p:spPr>
          <a:xfrm>
            <a:off x="2822216" y="4181705"/>
            <a:ext cx="257153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5B9BD5">
                    <a:lumMod val="50000"/>
                  </a:srgbClr>
                </a:solidFill>
                <a:effectLst/>
                <a:uLnTx/>
                <a:uFillTx/>
                <a:latin typeface="Century Gothic"/>
                <a:ea typeface="+mn-ea"/>
                <a:cs typeface="+mn-cs"/>
              </a:rPr>
              <a:t>¿</a:t>
            </a: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Dónde y cuándo</a:t>
            </a:r>
            <a:r>
              <a:rPr kumimoji="0" lang="x-none" sz="2000" b="1"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graphicFrame>
        <p:nvGraphicFramePr>
          <p:cNvPr id="13" name="Tabla 12">
            <a:extLst>
              <a:ext uri="{FF2B5EF4-FFF2-40B4-BE49-F238E27FC236}">
                <a16:creationId xmlns:a16="http://schemas.microsoft.com/office/drawing/2014/main" id="{1F1384AE-4462-2F4F-B294-3236A232EDD0}"/>
              </a:ext>
            </a:extLst>
          </p:cNvPr>
          <p:cNvGraphicFramePr>
            <a:graphicFrameLocks noGrp="1"/>
          </p:cNvGraphicFramePr>
          <p:nvPr/>
        </p:nvGraphicFramePr>
        <p:xfrm>
          <a:off x="119338" y="3598293"/>
          <a:ext cx="5551834" cy="1467942"/>
        </p:xfrm>
        <a:graphic>
          <a:graphicData uri="http://schemas.openxmlformats.org/drawingml/2006/table">
            <a:tbl>
              <a:tblPr firstRow="1" bandRow="1">
                <a:tableStyleId>{5DA37D80-6434-44D0-A028-1B22A696006F}</a:tableStyleId>
              </a:tblPr>
              <a:tblGrid>
                <a:gridCol w="586794">
                  <a:extLst>
                    <a:ext uri="{9D8B030D-6E8A-4147-A177-3AD203B41FA5}">
                      <a16:colId xmlns:a16="http://schemas.microsoft.com/office/drawing/2014/main" val="106082871"/>
                    </a:ext>
                  </a:extLst>
                </a:gridCol>
                <a:gridCol w="1868130">
                  <a:extLst>
                    <a:ext uri="{9D8B030D-6E8A-4147-A177-3AD203B41FA5}">
                      <a16:colId xmlns:a16="http://schemas.microsoft.com/office/drawing/2014/main" val="1653310074"/>
                    </a:ext>
                  </a:extLst>
                </a:gridCol>
                <a:gridCol w="3096910">
                  <a:extLst>
                    <a:ext uri="{9D8B030D-6E8A-4147-A177-3AD203B41FA5}">
                      <a16:colId xmlns:a16="http://schemas.microsoft.com/office/drawing/2014/main" val="262677831"/>
                    </a:ext>
                  </a:extLst>
                </a:gridCol>
              </a:tblGrid>
              <a:tr h="1001519">
                <a:tc>
                  <a:txBody>
                    <a:bodyPr/>
                    <a:lstStyle/>
                    <a:p>
                      <a:endParaRPr lang="x-none" dirty="0"/>
                    </a:p>
                    <a:p>
                      <a:endParaRPr lang="x-none" dirty="0"/>
                    </a:p>
                  </a:txBody>
                  <a:tcPr>
                    <a:lnL w="12700" cap="flat" cmpd="sng" algn="ctr">
                      <a:solidFill>
                        <a:srgbClr val="E66700"/>
                      </a:solidFill>
                      <a:prstDash val="solid"/>
                      <a:round/>
                      <a:headEnd type="none" w="med" len="med"/>
                      <a:tailEnd type="none" w="med" len="med"/>
                    </a:lnL>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6891424"/>
                  </a:ext>
                </a:extLst>
              </a:tr>
              <a:tr h="466423">
                <a:tc>
                  <a:txBody>
                    <a:bodyPr/>
                    <a:lstStyle/>
                    <a:p>
                      <a:endParaRPr lang="x-none" dirty="0">
                        <a:solidFill>
                          <a:srgbClr val="002060"/>
                        </a:solidFill>
                      </a:endParaRPr>
                    </a:p>
                  </a:txBody>
                  <a:tcPr anchor="ctr" anchorCtr="1"/>
                </a:tc>
                <a:tc>
                  <a:txBody>
                    <a:bodyPr/>
                    <a:lstStyle/>
                    <a:p>
                      <a:r>
                        <a:rPr lang="en-GB" sz="2000" dirty="0">
                          <a:solidFill>
                            <a:schemeClr val="accent1">
                              <a:lumMod val="50000"/>
                            </a:schemeClr>
                          </a:solidFill>
                        </a:rPr>
                        <a:t>X</a:t>
                      </a:r>
                      <a:endParaRPr lang="x-none" sz="2000" dirty="0">
                        <a:solidFill>
                          <a:schemeClr val="accent1">
                            <a:lumMod val="50000"/>
                          </a:schemeClr>
                        </a:solidFill>
                      </a:endParaRPr>
                    </a:p>
                  </a:txBody>
                  <a:tcPr anchor="ctr" anchorCtr="1"/>
                </a:tc>
                <a:tc>
                  <a:txBody>
                    <a:bodyPr/>
                    <a:lstStyle/>
                    <a:p>
                      <a:r>
                        <a:rPr lang="en-GB" sz="2000" dirty="0">
                          <a:solidFill>
                            <a:schemeClr val="accent1">
                              <a:lumMod val="50000"/>
                            </a:schemeClr>
                          </a:solidFill>
                        </a:rPr>
                        <a:t>el norte – los domingos</a:t>
                      </a:r>
                      <a:endParaRPr lang="x-none" sz="2000" dirty="0">
                        <a:solidFill>
                          <a:schemeClr val="accent1">
                            <a:lumMod val="50000"/>
                          </a:schemeClr>
                        </a:solidFill>
                      </a:endParaRPr>
                    </a:p>
                  </a:txBody>
                  <a:tcPr anchor="ctr" anchorCtr="1"/>
                </a:tc>
                <a:extLst>
                  <a:ext uri="{0D108BD9-81ED-4DB2-BD59-A6C34878D82A}">
                    <a16:rowId xmlns:a16="http://schemas.microsoft.com/office/drawing/2014/main" val="2568398242"/>
                  </a:ext>
                </a:extLst>
              </a:tr>
            </a:tbl>
          </a:graphicData>
        </a:graphic>
      </p:graphicFrame>
      <p:sp>
        <p:nvSpPr>
          <p:cNvPr id="16" name="Llamada rectangular redondeada 15">
            <a:extLst>
              <a:ext uri="{FF2B5EF4-FFF2-40B4-BE49-F238E27FC236}">
                <a16:creationId xmlns:a16="http://schemas.microsoft.com/office/drawing/2014/main" id="{78DB1E2F-C82B-F440-B6F7-5E093D435BA1}"/>
              </a:ext>
            </a:extLst>
          </p:cNvPr>
          <p:cNvSpPr/>
          <p:nvPr/>
        </p:nvSpPr>
        <p:spPr>
          <a:xfrm>
            <a:off x="2587540" y="5524991"/>
            <a:ext cx="2400300" cy="804617"/>
          </a:xfrm>
          <a:prstGeom prst="wedgeRoundRectCallout">
            <a:avLst>
              <a:gd name="adj1" fmla="val -44425"/>
              <a:gd name="adj2" fmla="val -91224"/>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prstClr val="white"/>
                </a:solidFill>
                <a:effectLst/>
                <a:uLnTx/>
                <a:uFillTx/>
                <a:latin typeface="Century Gothic"/>
                <a:ea typeface="+mn-ea"/>
                <a:cs typeface="+mn-cs"/>
              </a:rPr>
              <a:t>V</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a</a:t>
            </a:r>
            <a:r>
              <a:rPr kumimoji="0" lang="x-none" sz="2200" b="0" i="0" u="none" strike="noStrike" kern="1200" cap="none" spc="0" normalizeH="0" baseline="0" noProof="0" dirty="0">
                <a:ln>
                  <a:noFill/>
                </a:ln>
                <a:solidFill>
                  <a:prstClr val="white"/>
                </a:solidFill>
                <a:effectLst/>
                <a:uLnTx/>
                <a:uFillTx/>
                <a:latin typeface="Century Gothic"/>
                <a:ea typeface="+mn-ea"/>
                <a:cs typeface="+mn-cs"/>
              </a:rPr>
              <a:t> al norte los domingos.</a:t>
            </a:r>
          </a:p>
        </p:txBody>
      </p:sp>
      <p:sp>
        <p:nvSpPr>
          <p:cNvPr id="21" name="CuadroTexto 20">
            <a:extLst>
              <a:ext uri="{FF2B5EF4-FFF2-40B4-BE49-F238E27FC236}">
                <a16:creationId xmlns:a16="http://schemas.microsoft.com/office/drawing/2014/main" id="{C3FA4354-91CC-4D4C-9BC1-6403278D4842}"/>
              </a:ext>
            </a:extLst>
          </p:cNvPr>
          <p:cNvSpPr txBox="1"/>
          <p:nvPr/>
        </p:nvSpPr>
        <p:spPr>
          <a:xfrm>
            <a:off x="7441408" y="3338210"/>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5B9BD5">
                    <a:lumMod val="50000"/>
                  </a:srgbClr>
                </a:solidFill>
                <a:effectLst/>
                <a:uLnTx/>
                <a:uFillTx/>
                <a:latin typeface="Century Gothic"/>
                <a:ea typeface="+mn-ea"/>
                <a:cs typeface="+mn-cs"/>
              </a:rPr>
              <a:t>Persona B:</a:t>
            </a:r>
            <a:endParaRPr kumimoji="0" lang="x-none" sz="20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graphicFrame>
        <p:nvGraphicFramePr>
          <p:cNvPr id="24" name="Tabla 12">
            <a:extLst>
              <a:ext uri="{FF2B5EF4-FFF2-40B4-BE49-F238E27FC236}">
                <a16:creationId xmlns:a16="http://schemas.microsoft.com/office/drawing/2014/main" id="{938DE24E-F901-1849-83CA-1A66B0DBB7BD}"/>
              </a:ext>
            </a:extLst>
          </p:cNvPr>
          <p:cNvGraphicFramePr>
            <a:graphicFrameLocks noGrp="1"/>
          </p:cNvGraphicFramePr>
          <p:nvPr/>
        </p:nvGraphicFramePr>
        <p:xfrm>
          <a:off x="5831523" y="3738320"/>
          <a:ext cx="5993901" cy="1329741"/>
        </p:xfrm>
        <a:graphic>
          <a:graphicData uri="http://schemas.openxmlformats.org/drawingml/2006/table">
            <a:tbl>
              <a:tblPr firstRow="1" bandRow="1">
                <a:tableStyleId>{5DA37D80-6434-44D0-A028-1B22A696006F}</a:tableStyleId>
              </a:tblPr>
              <a:tblGrid>
                <a:gridCol w="470088">
                  <a:extLst>
                    <a:ext uri="{9D8B030D-6E8A-4147-A177-3AD203B41FA5}">
                      <a16:colId xmlns:a16="http://schemas.microsoft.com/office/drawing/2014/main" val="1664742103"/>
                    </a:ext>
                  </a:extLst>
                </a:gridCol>
                <a:gridCol w="1906044">
                  <a:extLst>
                    <a:ext uri="{9D8B030D-6E8A-4147-A177-3AD203B41FA5}">
                      <a16:colId xmlns:a16="http://schemas.microsoft.com/office/drawing/2014/main" val="1943990501"/>
                    </a:ext>
                  </a:extLst>
                </a:gridCol>
                <a:gridCol w="1872343">
                  <a:extLst>
                    <a:ext uri="{9D8B030D-6E8A-4147-A177-3AD203B41FA5}">
                      <a16:colId xmlns:a16="http://schemas.microsoft.com/office/drawing/2014/main" val="1599665054"/>
                    </a:ext>
                  </a:extLst>
                </a:gridCol>
                <a:gridCol w="1745426">
                  <a:extLst>
                    <a:ext uri="{9D8B030D-6E8A-4147-A177-3AD203B41FA5}">
                      <a16:colId xmlns:a16="http://schemas.microsoft.com/office/drawing/2014/main" val="87780769"/>
                    </a:ext>
                  </a:extLst>
                </a:gridCol>
              </a:tblGrid>
              <a:tr h="628701">
                <a:tc>
                  <a:txBody>
                    <a:bodyPr/>
                    <a:lstStyle/>
                    <a:p>
                      <a:endParaRPr lang="x-none" dirty="0"/>
                    </a:p>
                  </a:txBody>
                  <a:tcPr/>
                </a:tc>
                <a:tc>
                  <a:txBody>
                    <a:bodyPr/>
                    <a:lstStyle/>
                    <a:p>
                      <a:pPr algn="ctr"/>
                      <a:r>
                        <a:rPr lang="x-none" sz="2000" dirty="0">
                          <a:solidFill>
                            <a:schemeClr val="accent1">
                              <a:lumMod val="50000"/>
                            </a:schemeClr>
                          </a:solidFill>
                        </a:rPr>
                        <a:t>‘I</a:t>
                      </a:r>
                      <a:r>
                        <a:rPr lang="en-GB" sz="2000" dirty="0">
                          <a:solidFill>
                            <a:schemeClr val="accent1">
                              <a:lumMod val="50000"/>
                            </a:schemeClr>
                          </a:solidFill>
                        </a:rPr>
                        <a:t> go</a:t>
                      </a:r>
                      <a:r>
                        <a:rPr lang="x-none" sz="2000" dirty="0">
                          <a:solidFill>
                            <a:schemeClr val="accent1">
                              <a:lumMod val="50000"/>
                            </a:schemeClr>
                          </a:solidFill>
                        </a:rPr>
                        <a:t>’</a:t>
                      </a:r>
                      <a:r>
                        <a:rPr lang="en-GB" sz="2000" dirty="0">
                          <a:solidFill>
                            <a:schemeClr val="accent1">
                              <a:lumMod val="50000"/>
                            </a:schemeClr>
                          </a:solidFill>
                        </a:rPr>
                        <a:t> or ‘</a:t>
                      </a:r>
                      <a:r>
                        <a:rPr lang="x-none" sz="2000" dirty="0">
                          <a:solidFill>
                            <a:schemeClr val="accent1">
                              <a:lumMod val="50000"/>
                            </a:schemeClr>
                          </a:solidFill>
                        </a:rPr>
                        <a:t>she</a:t>
                      </a:r>
                      <a:r>
                        <a:rPr lang="en-GB" sz="2000" dirty="0">
                          <a:solidFill>
                            <a:schemeClr val="accent1">
                              <a:lumMod val="50000"/>
                            </a:schemeClr>
                          </a:solidFill>
                        </a:rPr>
                        <a:t> goes</a:t>
                      </a:r>
                      <a:r>
                        <a:rPr lang="x-none" sz="2000" dirty="0">
                          <a:solidFill>
                            <a:schemeClr val="accent1">
                              <a:lumMod val="50000"/>
                            </a:schemeClr>
                          </a:solidFill>
                        </a:rPr>
                        <a:t>’</a:t>
                      </a:r>
                      <a:r>
                        <a:rPr lang="en-GB" sz="2000" dirty="0">
                          <a:solidFill>
                            <a:schemeClr val="accent1">
                              <a:lumMod val="50000"/>
                            </a:schemeClr>
                          </a:solidFill>
                        </a:rPr>
                        <a:t>?</a:t>
                      </a:r>
                      <a:endParaRPr lang="x-none" sz="2000" dirty="0">
                        <a:solidFill>
                          <a:schemeClr val="accent1">
                            <a:lumMod val="50000"/>
                          </a:schemeClr>
                        </a:solidFill>
                      </a:endParaRPr>
                    </a:p>
                  </a:txBody>
                  <a:tcPr anchor="ctr"/>
                </a:tc>
                <a:tc>
                  <a:txBody>
                    <a:bodyPr/>
                    <a:lstStyle/>
                    <a:p>
                      <a:pPr algn="ctr"/>
                      <a:r>
                        <a:rPr lang="x-none" sz="2000" dirty="0">
                          <a:solidFill>
                            <a:schemeClr val="accent1">
                              <a:lumMod val="50000"/>
                            </a:schemeClr>
                          </a:solidFill>
                        </a:rPr>
                        <a:t>¿</a:t>
                      </a:r>
                      <a:r>
                        <a:rPr lang="en-GB" sz="2000" dirty="0">
                          <a:solidFill>
                            <a:schemeClr val="accent1">
                              <a:lumMod val="50000"/>
                            </a:schemeClr>
                          </a:solidFill>
                        </a:rPr>
                        <a:t>D</a:t>
                      </a:r>
                      <a:r>
                        <a:rPr lang="x-none" sz="2000" dirty="0">
                          <a:solidFill>
                            <a:schemeClr val="accent1">
                              <a:lumMod val="50000"/>
                            </a:schemeClr>
                          </a:solidFill>
                        </a:rPr>
                        <a:t>ónde?</a:t>
                      </a:r>
                    </a:p>
                  </a:txBody>
                  <a:tcPr anchor="ctr"/>
                </a:tc>
                <a:tc>
                  <a:txBody>
                    <a:bodyPr/>
                    <a:lstStyle/>
                    <a:p>
                      <a:pPr algn="ctr"/>
                      <a:r>
                        <a:rPr lang="x-none" sz="2000" dirty="0">
                          <a:solidFill>
                            <a:schemeClr val="accent1">
                              <a:lumMod val="50000"/>
                            </a:schemeClr>
                          </a:solidFill>
                        </a:rPr>
                        <a:t>¿Cuándo?</a:t>
                      </a:r>
                    </a:p>
                  </a:txBody>
                  <a:tcPr anchor="ctr"/>
                </a:tc>
                <a:extLst>
                  <a:ext uri="{0D108BD9-81ED-4DB2-BD59-A6C34878D82A}">
                    <a16:rowId xmlns:a16="http://schemas.microsoft.com/office/drawing/2014/main" val="2724676089"/>
                  </a:ext>
                </a:extLst>
              </a:tr>
              <a:tr h="628701">
                <a:tc>
                  <a:txBody>
                    <a:bodyPr/>
                    <a:lstStyle/>
                    <a:p>
                      <a:r>
                        <a:rPr lang="x-none" sz="2000" dirty="0">
                          <a:solidFill>
                            <a:schemeClr val="accent1">
                              <a:lumMod val="50000"/>
                            </a:schemeClr>
                          </a:solidFill>
                        </a:rPr>
                        <a:t>1</a:t>
                      </a:r>
                    </a:p>
                  </a:txBody>
                  <a:tcPr anchor="ctr" anchorCtr="1"/>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extLst>
                  <a:ext uri="{0D108BD9-81ED-4DB2-BD59-A6C34878D82A}">
                    <a16:rowId xmlns:a16="http://schemas.microsoft.com/office/drawing/2014/main" val="550184207"/>
                  </a:ext>
                </a:extLst>
              </a:tr>
            </a:tbl>
          </a:graphicData>
        </a:graphic>
      </p:graphicFrame>
      <p:sp>
        <p:nvSpPr>
          <p:cNvPr id="4" name="TextBox 3"/>
          <p:cNvSpPr txBox="1"/>
          <p:nvPr/>
        </p:nvSpPr>
        <p:spPr>
          <a:xfrm>
            <a:off x="6578968" y="4547538"/>
            <a:ext cx="15648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She goes</a:t>
            </a:r>
          </a:p>
        </p:txBody>
      </p:sp>
      <p:sp>
        <p:nvSpPr>
          <p:cNvPr id="25" name="TextBox 24"/>
          <p:cNvSpPr txBox="1"/>
          <p:nvPr/>
        </p:nvSpPr>
        <p:spPr>
          <a:xfrm>
            <a:off x="8457715" y="4536593"/>
            <a:ext cx="16474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north</a:t>
            </a:r>
          </a:p>
        </p:txBody>
      </p:sp>
      <p:sp>
        <p:nvSpPr>
          <p:cNvPr id="26" name="TextBox 25"/>
          <p:cNvSpPr txBox="1"/>
          <p:nvPr/>
        </p:nvSpPr>
        <p:spPr>
          <a:xfrm>
            <a:off x="10265499" y="4512735"/>
            <a:ext cx="20030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Sundays</a:t>
            </a:r>
          </a:p>
        </p:txBody>
      </p:sp>
      <p:pic>
        <p:nvPicPr>
          <p:cNvPr id="18" name="Imagen 17">
            <a:extLst>
              <a:ext uri="{FF2B5EF4-FFF2-40B4-BE49-F238E27FC236}">
                <a16:creationId xmlns:a16="http://schemas.microsoft.com/office/drawing/2014/main" id="{BED4E62A-075C-024C-B7EB-C60B20AA7E8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018223" y="3626931"/>
            <a:ext cx="305767" cy="548527"/>
          </a:xfrm>
          <a:prstGeom prst="rect">
            <a:avLst/>
          </a:prstGeom>
        </p:spPr>
      </p:pic>
      <p:sp>
        <p:nvSpPr>
          <p:cNvPr id="28" name="Rounded Rectangle 11">
            <a:extLst>
              <a:ext uri="{FF2B5EF4-FFF2-40B4-BE49-F238E27FC236}">
                <a16:creationId xmlns:a16="http://schemas.microsoft.com/office/drawing/2014/main" id="{A316DD52-7894-4A75-969C-CA0645DA2978}"/>
              </a:ext>
            </a:extLst>
          </p:cNvPr>
          <p:cNvSpPr/>
          <p:nvPr/>
        </p:nvSpPr>
        <p:spPr>
          <a:xfrm>
            <a:off x="9493624" y="258166"/>
            <a:ext cx="24345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ounded Rectangle 28"/>
          <p:cNvSpPr/>
          <p:nvPr/>
        </p:nvSpPr>
        <p:spPr>
          <a:xfrm>
            <a:off x="7970124" y="4512735"/>
            <a:ext cx="3958019" cy="1761843"/>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5B9BD5">
                    <a:lumMod val="50000"/>
                  </a:srgbClr>
                </a:solidFill>
                <a:latin typeface="Century Gothic" panose="020B0502020202020204" pitchFamily="34" charset="0"/>
              </a:rPr>
              <a:t>Use of a worked example aids students’ understanding of the task requirements.</a:t>
            </a:r>
            <a:endParaRPr kumimoji="0" lang="en-GB" sz="2000"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4629726"/>
      </p:ext>
    </p:extLst>
  </p:cSld>
  <p:clrMapOvr>
    <a:masterClrMapping/>
  </p:clrMapOvr>
  <mc:AlternateContent xmlns:mc="http://schemas.openxmlformats.org/markup-compatibility/2006" xmlns:p14="http://schemas.microsoft.com/office/powerpoint/2010/main">
    <mc:Choice Requires="p14">
      <p:transition spd="slow" p14:dur="2000" advTm="16992"/>
    </mc:Choice>
    <mc:Fallback xmlns="">
      <p:transition spd="slow" advTm="16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3"/>
                </p:tgtEl>
              </p:cMediaNode>
            </p:audio>
          </p:childTnLst>
        </p:cTn>
      </p:par>
    </p:tnLst>
    <p:bldLst>
      <p:bldP spid="9" grpId="0"/>
      <p:bldP spid="10" grpId="0"/>
      <p:bldP spid="14" grpId="0"/>
      <p:bldP spid="20" grpId="0"/>
      <p:bldP spid="17" grpId="0"/>
      <p:bldP spid="19" grpId="0"/>
      <p:bldP spid="27" grpId="0"/>
      <p:bldP spid="16" grpId="0" animBg="1"/>
      <p:bldP spid="21" grpId="0"/>
      <p:bldP spid="4" grpId="0"/>
      <p:bldP spid="25" grpId="0"/>
      <p:bldP spid="26" grpId="0"/>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50027" y="142840"/>
            <a:ext cx="2514601" cy="900109"/>
          </a:xfrm>
        </p:spPr>
        <p:txBody>
          <a:bodyPr>
            <a:normAutofit/>
          </a:bodyPr>
          <a:lstStyle/>
          <a:p>
            <a:r>
              <a:rPr lang="en-GB" sz="2400" b="1" dirty="0">
                <a:solidFill>
                  <a:schemeClr val="accent1">
                    <a:lumMod val="50000"/>
                  </a:schemeClr>
                </a:solidFill>
              </a:rPr>
              <a:t>Persona A</a:t>
            </a:r>
            <a:endParaRPr lang="x-none" sz="2400" dirty="0">
              <a:solidFill>
                <a:schemeClr val="accent1">
                  <a:lumMod val="50000"/>
                </a:schemeClr>
              </a:solidFill>
            </a:endParaRPr>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nvGraphicFramePr>
        <p:xfrm>
          <a:off x="50026" y="887977"/>
          <a:ext cx="5940368" cy="4944529"/>
        </p:xfrm>
        <a:graphic>
          <a:graphicData uri="http://schemas.openxmlformats.org/drawingml/2006/table">
            <a:tbl>
              <a:tblPr firstRow="1" bandRow="1">
                <a:tableStyleId>{5DA37D80-6434-44D0-A028-1B22A696006F}</a:tableStyleId>
              </a:tblPr>
              <a:tblGrid>
                <a:gridCol w="356374">
                  <a:extLst>
                    <a:ext uri="{9D8B030D-6E8A-4147-A177-3AD203B41FA5}">
                      <a16:colId xmlns:a16="http://schemas.microsoft.com/office/drawing/2014/main" val="4036513689"/>
                    </a:ext>
                  </a:extLst>
                </a:gridCol>
                <a:gridCol w="943429">
                  <a:extLst>
                    <a:ext uri="{9D8B030D-6E8A-4147-A177-3AD203B41FA5}">
                      <a16:colId xmlns:a16="http://schemas.microsoft.com/office/drawing/2014/main" val="194095337"/>
                    </a:ext>
                  </a:extLst>
                </a:gridCol>
                <a:gridCol w="1306285">
                  <a:extLst>
                    <a:ext uri="{9D8B030D-6E8A-4147-A177-3AD203B41FA5}">
                      <a16:colId xmlns:a16="http://schemas.microsoft.com/office/drawing/2014/main" val="2915434608"/>
                    </a:ext>
                  </a:extLst>
                </a:gridCol>
                <a:gridCol w="3334280">
                  <a:extLst>
                    <a:ext uri="{9D8B030D-6E8A-4147-A177-3AD203B41FA5}">
                      <a16:colId xmlns:a16="http://schemas.microsoft.com/office/drawing/2014/main" val="3112572903"/>
                    </a:ext>
                  </a:extLst>
                </a:gridCol>
              </a:tblGrid>
              <a:tr h="1207523">
                <a:tc>
                  <a:txBody>
                    <a:bodyPr/>
                    <a:lstStyle/>
                    <a:p>
                      <a:endParaRPr lang="x-none" dirty="0">
                        <a:solidFill>
                          <a:schemeClr val="accent1">
                            <a:lumMod val="50000"/>
                          </a:schemeClr>
                        </a:solidFill>
                      </a:endParaRPr>
                    </a:p>
                  </a:txBody>
                  <a:tcPr>
                    <a:lnL w="12700" cap="flat" cmpd="sng" algn="ctr">
                      <a:solidFill>
                        <a:srgbClr val="E66700"/>
                      </a:solidFill>
                      <a:prstDash val="solid"/>
                      <a:round/>
                      <a:headEnd type="none" w="med" len="med"/>
                      <a:tailEnd type="none" w="med" len="med"/>
                    </a:lnL>
                  </a:tcPr>
                </a:tc>
                <a:tc>
                  <a:txBody>
                    <a:bodyPr/>
                    <a:lstStyle/>
                    <a:p>
                      <a:endParaRPr lang="x-none" dirty="0">
                        <a:solidFill>
                          <a:schemeClr val="accent1">
                            <a:lumMod val="50000"/>
                          </a:schemeClr>
                        </a:solidFill>
                      </a:endParaRPr>
                    </a:p>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tc>
                  <a:txBody>
                    <a:bodyPr/>
                    <a:lstStyle/>
                    <a:p>
                      <a:pPr algn="ctr"/>
                      <a:r>
                        <a:rPr lang="x-none" sz="2000" b="0" dirty="0">
                          <a:solidFill>
                            <a:schemeClr val="accent1">
                              <a:lumMod val="50000"/>
                            </a:schemeClr>
                          </a:solidFill>
                        </a:rPr>
                        <a:t>¿</a:t>
                      </a:r>
                      <a:r>
                        <a:rPr lang="en-GB" sz="2000" b="0" dirty="0">
                          <a:solidFill>
                            <a:schemeClr val="accent1">
                              <a:lumMod val="50000"/>
                            </a:schemeClr>
                          </a:solidFill>
                        </a:rPr>
                        <a:t>Dónde y cuándo</a:t>
                      </a:r>
                      <a:r>
                        <a:rPr lang="x-none" sz="2000" b="0" dirty="0">
                          <a:solidFill>
                            <a:schemeClr val="accent1">
                              <a:lumMod val="50000"/>
                            </a:schemeClr>
                          </a:solidFill>
                        </a:rPr>
                        <a:t>?</a:t>
                      </a:r>
                    </a:p>
                  </a:txBody>
                  <a:tcPr anchor="ctr"/>
                </a:tc>
                <a:extLst>
                  <a:ext uri="{0D108BD9-81ED-4DB2-BD59-A6C34878D82A}">
                    <a16:rowId xmlns:a16="http://schemas.microsoft.com/office/drawing/2014/main" val="2059097406"/>
                  </a:ext>
                </a:extLst>
              </a:tr>
              <a:tr h="466423">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endParaRPr lang="x-none" dirty="0">
                        <a:solidFill>
                          <a:schemeClr val="accent1">
                            <a:lumMod val="50000"/>
                          </a:schemeClr>
                        </a:solidFill>
                      </a:endParaRPr>
                    </a:p>
                  </a:txBody>
                  <a:tcPr anchor="ctr" anchorCtr="1"/>
                </a:tc>
                <a:tc>
                  <a:txBody>
                    <a:bodyPr/>
                    <a:lstStyle/>
                    <a:p>
                      <a:r>
                        <a:rPr lang="en-GB" sz="2000" dirty="0">
                          <a:solidFill>
                            <a:schemeClr val="accent1">
                              <a:lumMod val="50000"/>
                            </a:schemeClr>
                          </a:solidFill>
                        </a:rPr>
                        <a:t>el norte – los sábados</a:t>
                      </a:r>
                      <a:endParaRPr lang="x-none" sz="2000" dirty="0">
                        <a:solidFill>
                          <a:schemeClr val="accent1">
                            <a:lumMod val="50000"/>
                          </a:schemeClr>
                        </a:solidFill>
                      </a:endParaRPr>
                    </a:p>
                  </a:txBody>
                  <a:tcPr/>
                </a:tc>
                <a:extLst>
                  <a:ext uri="{0D108BD9-81ED-4DB2-BD59-A6C34878D82A}">
                    <a16:rowId xmlns:a16="http://schemas.microsoft.com/office/drawing/2014/main" val="2183986981"/>
                  </a:ext>
                </a:extLst>
              </a:tr>
              <a:tr h="466423">
                <a:tc>
                  <a:txBody>
                    <a:bodyPr/>
                    <a:lstStyle/>
                    <a:p>
                      <a:endParaRPr lang="x-none" dirty="0">
                        <a:solidFill>
                          <a:schemeClr val="accent1">
                            <a:lumMod val="50000"/>
                          </a:schemeClr>
                        </a:solidFill>
                      </a:endParaRPr>
                    </a:p>
                  </a:txBody>
                  <a:tcPr anchor="ctr" anchorCtr="1"/>
                </a:tc>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r>
                        <a:rPr lang="en-GB" sz="2000" dirty="0">
                          <a:solidFill>
                            <a:schemeClr val="accent1">
                              <a:lumMod val="50000"/>
                            </a:schemeClr>
                          </a:solidFill>
                        </a:rPr>
                        <a:t>el edificio</a:t>
                      </a:r>
                      <a:r>
                        <a:rPr lang="en-GB" sz="2000" baseline="0" dirty="0">
                          <a:solidFill>
                            <a:schemeClr val="accent1">
                              <a:lumMod val="50000"/>
                            </a:schemeClr>
                          </a:solidFill>
                        </a:rPr>
                        <a:t> antiguo – durante las vacaciones</a:t>
                      </a:r>
                      <a:endParaRPr lang="x-none" sz="2000" dirty="0">
                        <a:solidFill>
                          <a:schemeClr val="accent1">
                            <a:lumMod val="50000"/>
                          </a:schemeClr>
                        </a:solidFill>
                      </a:endParaRPr>
                    </a:p>
                  </a:txBody>
                  <a:tcPr/>
                </a:tc>
                <a:extLst>
                  <a:ext uri="{0D108BD9-81ED-4DB2-BD59-A6C34878D82A}">
                    <a16:rowId xmlns:a16="http://schemas.microsoft.com/office/drawing/2014/main" val="1118756728"/>
                  </a:ext>
                </a:extLst>
              </a:tr>
              <a:tr h="466423">
                <a:tc>
                  <a:txBody>
                    <a:bodyPr/>
                    <a:lstStyle/>
                    <a:p>
                      <a:endParaRPr lang="x-none" dirty="0">
                        <a:solidFill>
                          <a:schemeClr val="accent1">
                            <a:lumMod val="50000"/>
                          </a:schemeClr>
                        </a:solidFill>
                      </a:endParaRPr>
                    </a:p>
                  </a:txBody>
                  <a:tcPr anchor="ctr" anchorCtr="1"/>
                </a:tc>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r>
                        <a:rPr lang="en-GB" sz="2000" dirty="0">
                          <a:solidFill>
                            <a:schemeClr val="accent1">
                              <a:lumMod val="50000"/>
                            </a:schemeClr>
                          </a:solidFill>
                        </a:rPr>
                        <a:t>la estación – por la mañana</a:t>
                      </a:r>
                      <a:endParaRPr lang="x-none" sz="2000" dirty="0">
                        <a:solidFill>
                          <a:schemeClr val="accent1">
                            <a:lumMod val="50000"/>
                          </a:schemeClr>
                        </a:solidFill>
                      </a:endParaRPr>
                    </a:p>
                  </a:txBody>
                  <a:tcPr/>
                </a:tc>
                <a:extLst>
                  <a:ext uri="{0D108BD9-81ED-4DB2-BD59-A6C34878D82A}">
                    <a16:rowId xmlns:a16="http://schemas.microsoft.com/office/drawing/2014/main" val="4084794354"/>
                  </a:ext>
                </a:extLst>
              </a:tr>
              <a:tr h="466423">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endParaRPr lang="x-none" dirty="0">
                        <a:solidFill>
                          <a:schemeClr val="accent1">
                            <a:lumMod val="50000"/>
                          </a:schemeClr>
                        </a:solidFill>
                      </a:endParaRPr>
                    </a:p>
                  </a:txBody>
                  <a:tcPr anchor="ctr" anchorCtr="1"/>
                </a:tc>
                <a:tc>
                  <a:txBody>
                    <a:bodyPr/>
                    <a:lstStyle/>
                    <a:p>
                      <a:r>
                        <a:rPr lang="en-GB" sz="2000" dirty="0">
                          <a:solidFill>
                            <a:schemeClr val="accent1">
                              <a:lumMod val="50000"/>
                            </a:schemeClr>
                          </a:solidFill>
                        </a:rPr>
                        <a:t>el este – en enero</a:t>
                      </a:r>
                      <a:r>
                        <a:rPr lang="x-none" sz="2000" dirty="0">
                          <a:solidFill>
                            <a:schemeClr val="accent1">
                              <a:lumMod val="50000"/>
                            </a:schemeClr>
                          </a:solidFill>
                        </a:rPr>
                        <a:t>.</a:t>
                      </a:r>
                    </a:p>
                  </a:txBody>
                  <a:tcPr/>
                </a:tc>
                <a:extLst>
                  <a:ext uri="{0D108BD9-81ED-4DB2-BD59-A6C34878D82A}">
                    <a16:rowId xmlns:a16="http://schemas.microsoft.com/office/drawing/2014/main" val="4248873225"/>
                  </a:ext>
                </a:extLst>
              </a:tr>
              <a:tr h="466423">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endParaRPr lang="x-none" dirty="0">
                        <a:solidFill>
                          <a:schemeClr val="accent1">
                            <a:lumMod val="50000"/>
                          </a:schemeClr>
                        </a:solidFill>
                      </a:endParaRPr>
                    </a:p>
                  </a:txBody>
                  <a:tcPr anchor="ctr" anchorCtr="1"/>
                </a:tc>
                <a:tc>
                  <a:txBody>
                    <a:bodyPr/>
                    <a:lstStyle/>
                    <a:p>
                      <a:r>
                        <a:rPr lang="en-GB" sz="2000" dirty="0">
                          <a:solidFill>
                            <a:schemeClr val="accent1">
                              <a:lumMod val="50000"/>
                            </a:schemeClr>
                          </a:solidFill>
                        </a:rPr>
                        <a:t>la clase de Chino – los martes</a:t>
                      </a:r>
                      <a:endParaRPr lang="x-none" sz="2000" dirty="0">
                        <a:solidFill>
                          <a:schemeClr val="accent1">
                            <a:lumMod val="50000"/>
                          </a:schemeClr>
                        </a:solidFill>
                      </a:endParaRPr>
                    </a:p>
                  </a:txBody>
                  <a:tcPr/>
                </a:tc>
                <a:extLst>
                  <a:ext uri="{0D108BD9-81ED-4DB2-BD59-A6C34878D82A}">
                    <a16:rowId xmlns:a16="http://schemas.microsoft.com/office/drawing/2014/main" val="1507122629"/>
                  </a:ext>
                </a:extLst>
              </a:tr>
              <a:tr h="466423">
                <a:tc>
                  <a:txBody>
                    <a:bodyPr/>
                    <a:lstStyle/>
                    <a:p>
                      <a:endParaRPr lang="x-none" dirty="0">
                        <a:solidFill>
                          <a:schemeClr val="accent1">
                            <a:lumMod val="50000"/>
                          </a:schemeClr>
                        </a:solidFill>
                      </a:endParaRPr>
                    </a:p>
                  </a:txBody>
                  <a:tcPr anchor="ctr" anchorCtr="1"/>
                </a:tc>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r>
                        <a:rPr lang="en-GB" sz="2000" dirty="0">
                          <a:solidFill>
                            <a:schemeClr val="accent1">
                              <a:lumMod val="50000"/>
                            </a:schemeClr>
                          </a:solidFill>
                        </a:rPr>
                        <a:t>la playa – todas las tardes</a:t>
                      </a:r>
                      <a:endParaRPr lang="x-none" sz="2000" dirty="0">
                        <a:solidFill>
                          <a:schemeClr val="accent1">
                            <a:lumMod val="50000"/>
                          </a:schemeClr>
                        </a:solidFill>
                      </a:endParaRPr>
                    </a:p>
                  </a:txBody>
                  <a:tcPr/>
                </a:tc>
                <a:extLst>
                  <a:ext uri="{0D108BD9-81ED-4DB2-BD59-A6C34878D82A}">
                    <a16:rowId xmlns:a16="http://schemas.microsoft.com/office/drawing/2014/main" val="3871708916"/>
                  </a:ext>
                </a:extLst>
              </a:tr>
            </a:tbl>
          </a:graphicData>
        </a:graphic>
      </p:graphicFrame>
      <p:pic>
        <p:nvPicPr>
          <p:cNvPr id="9" name="Imagen 8">
            <a:extLst>
              <a:ext uri="{FF2B5EF4-FFF2-40B4-BE49-F238E27FC236}">
                <a16:creationId xmlns:a16="http://schemas.microsoft.com/office/drawing/2014/main" id="{B0715360-726B-AD4E-8F1E-3EDC06B3DFB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50416" y="952185"/>
            <a:ext cx="355852" cy="705057"/>
          </a:xfrm>
          <a:prstGeom prst="rect">
            <a:avLst/>
          </a:prstGeom>
        </p:spPr>
      </p:pic>
      <p:sp>
        <p:nvSpPr>
          <p:cNvPr id="10" name="CuadroTexto 9">
            <a:extLst>
              <a:ext uri="{FF2B5EF4-FFF2-40B4-BE49-F238E27FC236}">
                <a16:creationId xmlns:a16="http://schemas.microsoft.com/office/drawing/2014/main" id="{43BE0C3A-486D-C142-85F1-39152598BEE2}"/>
              </a:ext>
            </a:extLst>
          </p:cNvPr>
          <p:cNvSpPr txBox="1"/>
          <p:nvPr/>
        </p:nvSpPr>
        <p:spPr>
          <a:xfrm>
            <a:off x="539297" y="1657242"/>
            <a:ext cx="624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5B9BD5">
                    <a:lumMod val="50000"/>
                  </a:srgbClr>
                </a:solidFill>
                <a:effectLst/>
                <a:uLnTx/>
                <a:uFillTx/>
                <a:latin typeface="Century Gothic"/>
                <a:ea typeface="+mn-ea"/>
                <a:cs typeface="+mn-cs"/>
              </a:rPr>
              <a:t>Yo</a:t>
            </a:r>
          </a:p>
        </p:txBody>
      </p:sp>
      <p:sp>
        <p:nvSpPr>
          <p:cNvPr id="11" name="CuadroTexto 10">
            <a:extLst>
              <a:ext uri="{FF2B5EF4-FFF2-40B4-BE49-F238E27FC236}">
                <a16:creationId xmlns:a16="http://schemas.microsoft.com/office/drawing/2014/main" id="{1D57B892-58DF-F547-96F3-18385CF8CC32}"/>
              </a:ext>
            </a:extLst>
          </p:cNvPr>
          <p:cNvSpPr txBox="1"/>
          <p:nvPr/>
        </p:nvSpPr>
        <p:spPr>
          <a:xfrm>
            <a:off x="1324336" y="1682401"/>
            <a:ext cx="15241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5B9BD5">
                    <a:lumMod val="50000"/>
                  </a:srgbClr>
                </a:solidFill>
                <a:effectLst/>
                <a:uLnTx/>
                <a:uFillTx/>
                <a:latin typeface="Century Gothic"/>
                <a:ea typeface="+mn-ea"/>
                <a:cs typeface="+mn-cs"/>
              </a:rPr>
              <a:t>Mi amiga</a:t>
            </a:r>
          </a:p>
        </p:txBody>
      </p:sp>
      <p:sp>
        <p:nvSpPr>
          <p:cNvPr id="12" name="Título 4">
            <a:extLst>
              <a:ext uri="{FF2B5EF4-FFF2-40B4-BE49-F238E27FC236}">
                <a16:creationId xmlns:a16="http://schemas.microsoft.com/office/drawing/2014/main" id="{3DBC23A1-F41B-8D49-ABF0-6843CE8E4B2E}"/>
              </a:ext>
            </a:extLst>
          </p:cNvPr>
          <p:cNvSpPr txBox="1">
            <a:spLocks/>
          </p:cNvSpPr>
          <p:nvPr/>
        </p:nvSpPr>
        <p:spPr>
          <a:xfrm>
            <a:off x="6150488" y="142839"/>
            <a:ext cx="2514601" cy="9001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Persona B</a:t>
            </a:r>
            <a:endParaRPr kumimoji="0" lang="x-none"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endParaRPr>
          </a:p>
        </p:txBody>
      </p:sp>
      <p:cxnSp>
        <p:nvCxnSpPr>
          <p:cNvPr id="3" name="Straight Connector 2">
            <a:extLst>
              <a:ext uri="{C183D7F6-B498-43B3-948B-1728B52AA6E4}">
                <adec:decorative xmlns:adec="http://schemas.microsoft.com/office/drawing/2017/decorative" val="1"/>
              </a:ext>
            </a:extLst>
          </p:cNvPr>
          <p:cNvCxnSpPr/>
          <p:nvPr/>
        </p:nvCxnSpPr>
        <p:spPr>
          <a:xfrm>
            <a:off x="6135770" y="123863"/>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0" name="Tabla 7">
            <a:extLst>
              <a:ext uri="{FF2B5EF4-FFF2-40B4-BE49-F238E27FC236}">
                <a16:creationId xmlns:a16="http://schemas.microsoft.com/office/drawing/2014/main" id="{8056B08B-757B-404A-8807-E4F87174D50D}"/>
              </a:ext>
            </a:extLst>
          </p:cNvPr>
          <p:cNvGraphicFramePr>
            <a:graphicFrameLocks noGrp="1"/>
          </p:cNvGraphicFramePr>
          <p:nvPr/>
        </p:nvGraphicFramePr>
        <p:xfrm>
          <a:off x="6279554" y="887978"/>
          <a:ext cx="5799894" cy="4944527"/>
        </p:xfrm>
        <a:graphic>
          <a:graphicData uri="http://schemas.openxmlformats.org/drawingml/2006/table">
            <a:tbl>
              <a:tblPr firstRow="1" bandRow="1">
                <a:tableStyleId>{5DA37D80-6434-44D0-A028-1B22A696006F}</a:tableStyleId>
              </a:tblPr>
              <a:tblGrid>
                <a:gridCol w="382503">
                  <a:extLst>
                    <a:ext uri="{9D8B030D-6E8A-4147-A177-3AD203B41FA5}">
                      <a16:colId xmlns:a16="http://schemas.microsoft.com/office/drawing/2014/main" val="351285684"/>
                    </a:ext>
                  </a:extLst>
                </a:gridCol>
                <a:gridCol w="725714">
                  <a:extLst>
                    <a:ext uri="{9D8B030D-6E8A-4147-A177-3AD203B41FA5}">
                      <a16:colId xmlns:a16="http://schemas.microsoft.com/office/drawing/2014/main" val="194095337"/>
                    </a:ext>
                  </a:extLst>
                </a:gridCol>
                <a:gridCol w="1320800">
                  <a:extLst>
                    <a:ext uri="{9D8B030D-6E8A-4147-A177-3AD203B41FA5}">
                      <a16:colId xmlns:a16="http://schemas.microsoft.com/office/drawing/2014/main" val="2915434608"/>
                    </a:ext>
                  </a:extLst>
                </a:gridCol>
                <a:gridCol w="3370877">
                  <a:extLst>
                    <a:ext uri="{9D8B030D-6E8A-4147-A177-3AD203B41FA5}">
                      <a16:colId xmlns:a16="http://schemas.microsoft.com/office/drawing/2014/main" val="3112572903"/>
                    </a:ext>
                  </a:extLst>
                </a:gridCol>
              </a:tblGrid>
              <a:tr h="1295644">
                <a:tc>
                  <a:txBody>
                    <a:bodyPr/>
                    <a:lstStyle/>
                    <a:p>
                      <a:endParaRPr lang="x-none" dirty="0">
                        <a:solidFill>
                          <a:schemeClr val="accent1">
                            <a:lumMod val="50000"/>
                          </a:schemeClr>
                        </a:solidFill>
                      </a:endParaRPr>
                    </a:p>
                  </a:txBody>
                  <a:tcPr>
                    <a:lnL w="12700" cap="flat" cmpd="sng" algn="ctr">
                      <a:solidFill>
                        <a:srgbClr val="E66700"/>
                      </a:solidFill>
                      <a:prstDash val="solid"/>
                      <a:round/>
                      <a:headEnd type="none" w="med" len="med"/>
                      <a:tailEnd type="none" w="med" len="med"/>
                    </a:lnL>
                  </a:tcPr>
                </a:tc>
                <a:tc>
                  <a:txBody>
                    <a:bodyPr/>
                    <a:lstStyle/>
                    <a:p>
                      <a:endParaRPr lang="x-none" dirty="0">
                        <a:solidFill>
                          <a:schemeClr val="accent1">
                            <a:lumMod val="50000"/>
                          </a:schemeClr>
                        </a:solidFill>
                      </a:endParaRPr>
                    </a:p>
                    <a:p>
                      <a:endParaRPr lang="x-none" dirty="0">
                        <a:solidFill>
                          <a:schemeClr val="accent1">
                            <a:lumMod val="50000"/>
                          </a:schemeClr>
                        </a:solidFill>
                      </a:endParaRPr>
                    </a:p>
                  </a:txBody>
                  <a:tcPr/>
                </a:tc>
                <a:tc>
                  <a:txBody>
                    <a:bodyPr/>
                    <a:lstStyle/>
                    <a:p>
                      <a:endParaRPr lang="x-none" dirty="0">
                        <a:solidFill>
                          <a:schemeClr val="accent1">
                            <a:lumMod val="50000"/>
                          </a:schemeClr>
                        </a:solidFill>
                      </a:endParaRPr>
                    </a:p>
                  </a:txBody>
                  <a:tcPr/>
                </a:tc>
                <a:tc>
                  <a:txBody>
                    <a:bodyPr/>
                    <a:lstStyle/>
                    <a:p>
                      <a:pPr algn="ctr"/>
                      <a:r>
                        <a:rPr lang="x-none" sz="2000" b="0" dirty="0">
                          <a:solidFill>
                            <a:schemeClr val="accent1">
                              <a:lumMod val="50000"/>
                            </a:schemeClr>
                          </a:solidFill>
                        </a:rPr>
                        <a:t>¿</a:t>
                      </a:r>
                      <a:r>
                        <a:rPr lang="en-GB" sz="2000" b="0" dirty="0">
                          <a:solidFill>
                            <a:schemeClr val="accent1">
                              <a:lumMod val="50000"/>
                            </a:schemeClr>
                          </a:solidFill>
                        </a:rPr>
                        <a:t>Dónde y cuándo</a:t>
                      </a:r>
                      <a:r>
                        <a:rPr lang="x-none" sz="2000" b="0" dirty="0">
                          <a:solidFill>
                            <a:schemeClr val="accent1">
                              <a:lumMod val="50000"/>
                            </a:schemeClr>
                          </a:solidFill>
                        </a:rPr>
                        <a:t>?</a:t>
                      </a:r>
                    </a:p>
                  </a:txBody>
                  <a:tcPr anchor="ctr"/>
                </a:tc>
                <a:extLst>
                  <a:ext uri="{0D108BD9-81ED-4DB2-BD59-A6C34878D82A}">
                    <a16:rowId xmlns:a16="http://schemas.microsoft.com/office/drawing/2014/main" val="2059097406"/>
                  </a:ext>
                </a:extLst>
              </a:tr>
              <a:tr h="500461">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endParaRPr lang="x-none" dirty="0">
                        <a:solidFill>
                          <a:schemeClr val="accent1">
                            <a:lumMod val="50000"/>
                          </a:schemeClr>
                        </a:solidFill>
                      </a:endParaRPr>
                    </a:p>
                  </a:txBody>
                  <a:tcPr anchor="ctr" anchorCtr="1"/>
                </a:tc>
                <a:tc>
                  <a:txBody>
                    <a:bodyPr/>
                    <a:lstStyle/>
                    <a:p>
                      <a:r>
                        <a:rPr lang="en-GB" sz="2000" dirty="0">
                          <a:solidFill>
                            <a:schemeClr val="accent1">
                              <a:lumMod val="50000"/>
                            </a:schemeClr>
                          </a:solidFill>
                        </a:rPr>
                        <a:t>el banco – a veces</a:t>
                      </a:r>
                      <a:endParaRPr lang="x-none" sz="2000" dirty="0">
                        <a:solidFill>
                          <a:schemeClr val="accent1">
                            <a:lumMod val="50000"/>
                          </a:schemeClr>
                        </a:solidFill>
                      </a:endParaRPr>
                    </a:p>
                  </a:txBody>
                  <a:tcPr anchor="ctr"/>
                </a:tc>
                <a:extLst>
                  <a:ext uri="{0D108BD9-81ED-4DB2-BD59-A6C34878D82A}">
                    <a16:rowId xmlns:a16="http://schemas.microsoft.com/office/drawing/2014/main" val="2183986981"/>
                  </a:ext>
                </a:extLst>
              </a:tr>
              <a:tr h="735120">
                <a:tc>
                  <a:txBody>
                    <a:bodyPr/>
                    <a:lstStyle/>
                    <a:p>
                      <a:endParaRPr lang="x-none" dirty="0">
                        <a:solidFill>
                          <a:schemeClr val="accent1">
                            <a:lumMod val="50000"/>
                          </a:schemeClr>
                        </a:solidFill>
                      </a:endParaRPr>
                    </a:p>
                  </a:txBody>
                  <a:tcPr anchor="ctr" anchorCtr="1"/>
                </a:tc>
                <a:tc>
                  <a:txBody>
                    <a:bodyPr/>
                    <a:lstStyle/>
                    <a:p>
                      <a:r>
                        <a:rPr lang="en-GB" dirty="0">
                          <a:solidFill>
                            <a:schemeClr val="accent1">
                              <a:lumMod val="50000"/>
                            </a:schemeClr>
                          </a:solidFill>
                        </a:rPr>
                        <a:t>X</a:t>
                      </a:r>
                      <a:endParaRPr lang="x-none" dirty="0">
                        <a:solidFill>
                          <a:schemeClr val="accent1">
                            <a:lumMod val="50000"/>
                          </a:schemeClr>
                        </a:solidFill>
                      </a:endParaRPr>
                    </a:p>
                  </a:txBody>
                  <a:tcPr anchor="ctr" anchorCtr="1"/>
                </a:tc>
                <a:tc>
                  <a:txBody>
                    <a:bodyPr/>
                    <a:lstStyle/>
                    <a:p>
                      <a:endParaRPr lang="x-none" dirty="0">
                        <a:solidFill>
                          <a:schemeClr val="accent1">
                            <a:lumMod val="50000"/>
                          </a:schemeClr>
                        </a:solidFill>
                      </a:endParaRPr>
                    </a:p>
                  </a:txBody>
                  <a:tcPr anchor="ctr" anchorCtr="1"/>
                </a:tc>
                <a:tc>
                  <a:txBody>
                    <a:bodyPr/>
                    <a:lstStyle/>
                    <a:p>
                      <a:r>
                        <a:rPr lang="en-GB" sz="2000" dirty="0">
                          <a:solidFill>
                            <a:schemeClr val="accent1">
                              <a:lumMod val="50000"/>
                            </a:schemeClr>
                          </a:solidFill>
                        </a:rPr>
                        <a:t>la iglesia grande </a:t>
                      </a:r>
                      <a:r>
                        <a:rPr lang="en-GB" sz="2000" baseline="0" dirty="0">
                          <a:solidFill>
                            <a:schemeClr val="accent1">
                              <a:lumMod val="50000"/>
                            </a:schemeClr>
                          </a:solidFill>
                        </a:rPr>
                        <a:t>– los domingos</a:t>
                      </a:r>
                      <a:endParaRPr lang="x-none" sz="2000" dirty="0">
                        <a:solidFill>
                          <a:schemeClr val="accent1">
                            <a:lumMod val="50000"/>
                          </a:schemeClr>
                        </a:solidFill>
                      </a:endParaRPr>
                    </a:p>
                  </a:txBody>
                  <a:tcPr anchor="ctr"/>
                </a:tc>
                <a:extLst>
                  <a:ext uri="{0D108BD9-81ED-4DB2-BD59-A6C34878D82A}">
                    <a16:rowId xmlns:a16="http://schemas.microsoft.com/office/drawing/2014/main" val="1118756728"/>
                  </a:ext>
                </a:extLst>
              </a:tr>
              <a:tr h="735120">
                <a:tc>
                  <a:txBody>
                    <a:bodyPr/>
                    <a:lstStyle/>
                    <a:p>
                      <a:endParaRPr lang="x-none" dirty="0">
                        <a:solidFill>
                          <a:schemeClr val="accent1">
                            <a:lumMod val="50000"/>
                          </a:schemeClr>
                        </a:solidFill>
                      </a:endParaRPr>
                    </a:p>
                  </a:txBody>
                  <a:tcPr anchor="ctr" anchorCtr="1"/>
                </a:tc>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r>
                        <a:rPr lang="en-GB" sz="2000" dirty="0">
                          <a:solidFill>
                            <a:schemeClr val="accent1">
                              <a:lumMod val="50000"/>
                            </a:schemeClr>
                          </a:solidFill>
                        </a:rPr>
                        <a:t>el barrio bonito </a:t>
                      </a:r>
                      <a:r>
                        <a:rPr lang="en-GB" sz="2000" baseline="0" dirty="0">
                          <a:solidFill>
                            <a:schemeClr val="accent1">
                              <a:lumMod val="50000"/>
                            </a:schemeClr>
                          </a:solidFill>
                        </a:rPr>
                        <a:t>–</a:t>
                      </a:r>
                      <a:r>
                        <a:rPr lang="en-GB" sz="2000" dirty="0">
                          <a:solidFill>
                            <a:schemeClr val="accent1">
                              <a:lumMod val="50000"/>
                            </a:schemeClr>
                          </a:solidFill>
                        </a:rPr>
                        <a:t> normalmente </a:t>
                      </a:r>
                      <a:endParaRPr lang="x-none" sz="2000" dirty="0">
                        <a:solidFill>
                          <a:schemeClr val="accent1">
                            <a:lumMod val="50000"/>
                          </a:schemeClr>
                        </a:solidFill>
                      </a:endParaRPr>
                    </a:p>
                  </a:txBody>
                  <a:tcPr anchor="ctr"/>
                </a:tc>
                <a:extLst>
                  <a:ext uri="{0D108BD9-81ED-4DB2-BD59-A6C34878D82A}">
                    <a16:rowId xmlns:a16="http://schemas.microsoft.com/office/drawing/2014/main" val="4084794354"/>
                  </a:ext>
                </a:extLst>
              </a:tr>
              <a:tr h="677260">
                <a:tc>
                  <a:txBody>
                    <a:bodyPr/>
                    <a:lstStyle/>
                    <a:p>
                      <a:endParaRPr lang="x-none" dirty="0">
                        <a:solidFill>
                          <a:schemeClr val="accent1">
                            <a:lumMod val="50000"/>
                          </a:schemeClr>
                        </a:solidFill>
                      </a:endParaRPr>
                    </a:p>
                  </a:txBody>
                  <a:tcPr anchor="ctr" anchorCtr="1"/>
                </a:tc>
                <a:tc>
                  <a:txBody>
                    <a:bodyPr/>
                    <a:lstStyle/>
                    <a:p>
                      <a:endParaRPr lang="x-none" dirty="0">
                        <a:solidFill>
                          <a:schemeClr val="accent1">
                            <a:lumMod val="50000"/>
                          </a:schemeClr>
                        </a:solidFill>
                      </a:endParaRPr>
                    </a:p>
                  </a:txBody>
                  <a:tcPr anchor="ctr" anchorCtr="1"/>
                </a:tc>
                <a:tc>
                  <a:txBody>
                    <a:bodyPr/>
                    <a:lstStyle/>
                    <a:p>
                      <a:r>
                        <a:rPr lang="en-GB" dirty="0">
                          <a:solidFill>
                            <a:schemeClr val="accent1">
                              <a:lumMod val="50000"/>
                            </a:schemeClr>
                          </a:solidFill>
                        </a:rPr>
                        <a:t>X</a:t>
                      </a:r>
                      <a:endParaRPr lang="x-none" dirty="0">
                        <a:solidFill>
                          <a:schemeClr val="accent1">
                            <a:lumMod val="50000"/>
                          </a:schemeClr>
                        </a:solidFill>
                      </a:endParaRPr>
                    </a:p>
                  </a:txBody>
                  <a:tcPr anchor="ctr" anchorCtr="1"/>
                </a:tc>
                <a:tc>
                  <a:txBody>
                    <a:bodyPr/>
                    <a:lstStyle/>
                    <a:p>
                      <a:r>
                        <a:rPr lang="en-GB" sz="2000" dirty="0">
                          <a:solidFill>
                            <a:schemeClr val="accent1">
                              <a:lumMod val="50000"/>
                            </a:schemeClr>
                          </a:solidFill>
                        </a:rPr>
                        <a:t>la calle – todos los días</a:t>
                      </a:r>
                      <a:r>
                        <a:rPr lang="x-none" sz="2000" dirty="0">
                          <a:solidFill>
                            <a:schemeClr val="accent1">
                              <a:lumMod val="50000"/>
                            </a:schemeClr>
                          </a:solidFill>
                        </a:rPr>
                        <a:t>.</a:t>
                      </a:r>
                    </a:p>
                  </a:txBody>
                  <a:tcPr anchor="ctr"/>
                </a:tc>
                <a:extLst>
                  <a:ext uri="{0D108BD9-81ED-4DB2-BD59-A6C34878D82A}">
                    <a16:rowId xmlns:a16="http://schemas.microsoft.com/office/drawing/2014/main" val="4248873225"/>
                  </a:ext>
                </a:extLst>
              </a:tr>
              <a:tr h="500461">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endParaRPr lang="x-none" dirty="0">
                        <a:solidFill>
                          <a:schemeClr val="accent1">
                            <a:lumMod val="50000"/>
                          </a:schemeClr>
                        </a:solidFill>
                      </a:endParaRPr>
                    </a:p>
                  </a:txBody>
                  <a:tcPr anchor="ctr" anchorCtr="1"/>
                </a:tc>
                <a:tc>
                  <a:txBody>
                    <a:bodyPr/>
                    <a:lstStyle/>
                    <a:p>
                      <a:r>
                        <a:rPr lang="en-GB" sz="2000" dirty="0">
                          <a:solidFill>
                            <a:schemeClr val="accent1">
                              <a:lumMod val="50000"/>
                            </a:schemeClr>
                          </a:solidFill>
                        </a:rPr>
                        <a:t>el mercado</a:t>
                      </a:r>
                      <a:r>
                        <a:rPr lang="en-GB" sz="2000" baseline="0" dirty="0">
                          <a:solidFill>
                            <a:schemeClr val="accent1">
                              <a:lumMod val="50000"/>
                            </a:schemeClr>
                          </a:solidFill>
                        </a:rPr>
                        <a:t> – febrero</a:t>
                      </a:r>
                      <a:endParaRPr lang="x-none" sz="2000" dirty="0">
                        <a:solidFill>
                          <a:schemeClr val="accent1">
                            <a:lumMod val="50000"/>
                          </a:schemeClr>
                        </a:solidFill>
                      </a:endParaRPr>
                    </a:p>
                  </a:txBody>
                  <a:tcPr anchor="ctr"/>
                </a:tc>
                <a:extLst>
                  <a:ext uri="{0D108BD9-81ED-4DB2-BD59-A6C34878D82A}">
                    <a16:rowId xmlns:a16="http://schemas.microsoft.com/office/drawing/2014/main" val="1507122629"/>
                  </a:ext>
                </a:extLst>
              </a:tr>
              <a:tr h="500461">
                <a:tc>
                  <a:txBody>
                    <a:bodyPr/>
                    <a:lstStyle/>
                    <a:p>
                      <a:endParaRPr lang="x-none" dirty="0">
                        <a:solidFill>
                          <a:schemeClr val="accent1">
                            <a:lumMod val="50000"/>
                          </a:schemeClr>
                        </a:solidFill>
                      </a:endParaRPr>
                    </a:p>
                  </a:txBody>
                  <a:tcPr anchor="ctr" anchorCtr="1"/>
                </a:tc>
                <a:tc>
                  <a:txBody>
                    <a:bodyPr/>
                    <a:lstStyle/>
                    <a:p>
                      <a:endParaRPr lang="x-none" dirty="0">
                        <a:solidFill>
                          <a:schemeClr val="accent1">
                            <a:lumMod val="50000"/>
                          </a:schemeClr>
                        </a:solidFill>
                      </a:endParaRPr>
                    </a:p>
                  </a:txBody>
                  <a:tcPr anchor="ctr" anchorCtr="1"/>
                </a:tc>
                <a:tc>
                  <a:txBody>
                    <a:bodyPr/>
                    <a:lstStyle/>
                    <a:p>
                      <a:r>
                        <a:rPr lang="x-none" dirty="0">
                          <a:solidFill>
                            <a:schemeClr val="accent1">
                              <a:lumMod val="50000"/>
                            </a:schemeClr>
                          </a:solidFill>
                        </a:rPr>
                        <a:t>X</a:t>
                      </a:r>
                    </a:p>
                  </a:txBody>
                  <a:tcPr anchor="ctr" anchorCtr="1"/>
                </a:tc>
                <a:tc>
                  <a:txBody>
                    <a:bodyPr/>
                    <a:lstStyle/>
                    <a:p>
                      <a:r>
                        <a:rPr lang="en-GB" sz="2000" dirty="0">
                          <a:solidFill>
                            <a:schemeClr val="accent1">
                              <a:lumMod val="50000"/>
                            </a:schemeClr>
                          </a:solidFill>
                        </a:rPr>
                        <a:t>la tienda – los lunes</a:t>
                      </a:r>
                      <a:endParaRPr lang="x-none" sz="2000" dirty="0">
                        <a:solidFill>
                          <a:schemeClr val="accent1">
                            <a:lumMod val="50000"/>
                          </a:schemeClr>
                        </a:solidFill>
                      </a:endParaRPr>
                    </a:p>
                  </a:txBody>
                  <a:tcPr anchor="ctr"/>
                </a:tc>
                <a:extLst>
                  <a:ext uri="{0D108BD9-81ED-4DB2-BD59-A6C34878D82A}">
                    <a16:rowId xmlns:a16="http://schemas.microsoft.com/office/drawing/2014/main" val="3871708916"/>
                  </a:ext>
                </a:extLst>
              </a:tr>
            </a:tbl>
          </a:graphicData>
        </a:graphic>
      </p:graphicFrame>
      <p:pic>
        <p:nvPicPr>
          <p:cNvPr id="21" name="Imagen 8">
            <a:extLst>
              <a:ext uri="{FF2B5EF4-FFF2-40B4-BE49-F238E27FC236}">
                <a16:creationId xmlns:a16="http://schemas.microsoft.com/office/drawing/2014/main" id="{B0715360-726B-AD4E-8F1E-3EDC06B3DFB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877785" y="977344"/>
            <a:ext cx="355852" cy="705057"/>
          </a:xfrm>
          <a:prstGeom prst="rect">
            <a:avLst/>
          </a:prstGeom>
        </p:spPr>
      </p:pic>
      <p:sp>
        <p:nvSpPr>
          <p:cNvPr id="22" name="CuadroTexto 9">
            <a:extLst>
              <a:ext uri="{FF2B5EF4-FFF2-40B4-BE49-F238E27FC236}">
                <a16:creationId xmlns:a16="http://schemas.microsoft.com/office/drawing/2014/main" id="{43BE0C3A-486D-C142-85F1-39152598BEE2}"/>
              </a:ext>
            </a:extLst>
          </p:cNvPr>
          <p:cNvSpPr txBox="1"/>
          <p:nvPr/>
        </p:nvSpPr>
        <p:spPr>
          <a:xfrm>
            <a:off x="6777951" y="1703883"/>
            <a:ext cx="624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5B9BD5">
                    <a:lumMod val="50000"/>
                  </a:srgbClr>
                </a:solidFill>
                <a:effectLst/>
                <a:uLnTx/>
                <a:uFillTx/>
                <a:latin typeface="Century Gothic"/>
                <a:ea typeface="+mn-ea"/>
                <a:cs typeface="+mn-cs"/>
              </a:rPr>
              <a:t>Yo</a:t>
            </a:r>
          </a:p>
        </p:txBody>
      </p:sp>
      <p:sp>
        <p:nvSpPr>
          <p:cNvPr id="23" name="CuadroTexto 10">
            <a:extLst>
              <a:ext uri="{FF2B5EF4-FFF2-40B4-BE49-F238E27FC236}">
                <a16:creationId xmlns:a16="http://schemas.microsoft.com/office/drawing/2014/main" id="{1D57B892-58DF-F547-96F3-18385CF8CC32}"/>
              </a:ext>
            </a:extLst>
          </p:cNvPr>
          <p:cNvSpPr txBox="1"/>
          <p:nvPr/>
        </p:nvSpPr>
        <p:spPr>
          <a:xfrm>
            <a:off x="7396414" y="1703883"/>
            <a:ext cx="15241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5B9BD5">
                    <a:lumMod val="50000"/>
                  </a:srgbClr>
                </a:solidFill>
                <a:effectLst/>
                <a:uLnTx/>
                <a:uFillTx/>
                <a:latin typeface="Century Gothic"/>
                <a:ea typeface="+mn-ea"/>
                <a:cs typeface="+mn-cs"/>
              </a:rPr>
              <a:t>Mi amiga</a:t>
            </a:r>
          </a:p>
        </p:txBody>
      </p:sp>
      <p:sp>
        <p:nvSpPr>
          <p:cNvPr id="4" name="TextBox 3"/>
          <p:cNvSpPr txBox="1"/>
          <p:nvPr/>
        </p:nvSpPr>
        <p:spPr>
          <a:xfrm>
            <a:off x="35309" y="2165294"/>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1.</a:t>
            </a:r>
          </a:p>
        </p:txBody>
      </p:sp>
      <p:sp>
        <p:nvSpPr>
          <p:cNvPr id="24" name="TextBox 23"/>
          <p:cNvSpPr txBox="1"/>
          <p:nvPr/>
        </p:nvSpPr>
        <p:spPr>
          <a:xfrm>
            <a:off x="50025" y="2720254"/>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2.</a:t>
            </a:r>
          </a:p>
        </p:txBody>
      </p:sp>
      <p:sp>
        <p:nvSpPr>
          <p:cNvPr id="25" name="TextBox 24"/>
          <p:cNvSpPr txBox="1"/>
          <p:nvPr/>
        </p:nvSpPr>
        <p:spPr>
          <a:xfrm>
            <a:off x="35309" y="3429805"/>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3.</a:t>
            </a:r>
          </a:p>
        </p:txBody>
      </p:sp>
      <p:sp>
        <p:nvSpPr>
          <p:cNvPr id="26" name="TextBox 25"/>
          <p:cNvSpPr txBox="1"/>
          <p:nvPr/>
        </p:nvSpPr>
        <p:spPr>
          <a:xfrm>
            <a:off x="35309" y="3991385"/>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4.</a:t>
            </a:r>
          </a:p>
        </p:txBody>
      </p:sp>
      <p:sp>
        <p:nvSpPr>
          <p:cNvPr id="27" name="TextBox 26"/>
          <p:cNvSpPr txBox="1"/>
          <p:nvPr/>
        </p:nvSpPr>
        <p:spPr>
          <a:xfrm>
            <a:off x="35309" y="4594582"/>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5.</a:t>
            </a:r>
          </a:p>
        </p:txBody>
      </p:sp>
      <p:sp>
        <p:nvSpPr>
          <p:cNvPr id="28" name="TextBox 27"/>
          <p:cNvSpPr txBox="1"/>
          <p:nvPr/>
        </p:nvSpPr>
        <p:spPr>
          <a:xfrm>
            <a:off x="35309" y="5197779"/>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6.</a:t>
            </a:r>
          </a:p>
        </p:txBody>
      </p:sp>
      <p:sp>
        <p:nvSpPr>
          <p:cNvPr id="29" name="TextBox 28"/>
          <p:cNvSpPr txBox="1"/>
          <p:nvPr/>
        </p:nvSpPr>
        <p:spPr>
          <a:xfrm>
            <a:off x="6279554" y="2206175"/>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1.</a:t>
            </a:r>
          </a:p>
        </p:txBody>
      </p:sp>
      <p:sp>
        <p:nvSpPr>
          <p:cNvPr id="30" name="TextBox 29"/>
          <p:cNvSpPr txBox="1"/>
          <p:nvPr/>
        </p:nvSpPr>
        <p:spPr>
          <a:xfrm>
            <a:off x="6279554" y="2848138"/>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2.</a:t>
            </a:r>
          </a:p>
        </p:txBody>
      </p:sp>
      <p:sp>
        <p:nvSpPr>
          <p:cNvPr id="31" name="TextBox 30"/>
          <p:cNvSpPr txBox="1"/>
          <p:nvPr/>
        </p:nvSpPr>
        <p:spPr>
          <a:xfrm>
            <a:off x="6282884" y="3634442"/>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3.</a:t>
            </a:r>
          </a:p>
        </p:txBody>
      </p:sp>
      <p:sp>
        <p:nvSpPr>
          <p:cNvPr id="32" name="TextBox 31"/>
          <p:cNvSpPr txBox="1"/>
          <p:nvPr/>
        </p:nvSpPr>
        <p:spPr>
          <a:xfrm>
            <a:off x="6297398" y="4285431"/>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4.</a:t>
            </a:r>
          </a:p>
        </p:txBody>
      </p:sp>
      <p:sp>
        <p:nvSpPr>
          <p:cNvPr id="33" name="TextBox 32"/>
          <p:cNvSpPr txBox="1"/>
          <p:nvPr/>
        </p:nvSpPr>
        <p:spPr>
          <a:xfrm>
            <a:off x="6297398" y="4878530"/>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5.</a:t>
            </a:r>
          </a:p>
        </p:txBody>
      </p:sp>
      <p:sp>
        <p:nvSpPr>
          <p:cNvPr id="34" name="TextBox 33"/>
          <p:cNvSpPr txBox="1"/>
          <p:nvPr/>
        </p:nvSpPr>
        <p:spPr>
          <a:xfrm>
            <a:off x="6282884" y="5397834"/>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6.</a:t>
            </a:r>
          </a:p>
        </p:txBody>
      </p:sp>
      <p:sp>
        <p:nvSpPr>
          <p:cNvPr id="35" name="Rounded Rectangle 11">
            <a:extLst>
              <a:ext uri="{FF2B5EF4-FFF2-40B4-BE49-F238E27FC236}">
                <a16:creationId xmlns:a16="http://schemas.microsoft.com/office/drawing/2014/main" id="{A316DD52-7894-4A75-969C-CA0645DA2978}"/>
              </a:ext>
            </a:extLst>
          </p:cNvPr>
          <p:cNvSpPr/>
          <p:nvPr/>
        </p:nvSpPr>
        <p:spPr>
          <a:xfrm>
            <a:off x="9493624" y="258166"/>
            <a:ext cx="24345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21167624"/>
      </p:ext>
    </p:extLst>
  </p:cSld>
  <p:clrMapOvr>
    <a:masterClrMapping/>
  </p:clrMapOvr>
  <mc:AlternateContent xmlns:mc="http://schemas.openxmlformats.org/markup-compatibility/2006" xmlns:p14="http://schemas.microsoft.com/office/powerpoint/2010/main">
    <mc:Choice Requires="p14">
      <p:transition spd="slow" p14:dur="2000" advTm="45582"/>
    </mc:Choice>
    <mc:Fallback xmlns="">
      <p:transition spd="slow" advTm="4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ítulo 4">
            <a:extLst>
              <a:ext uri="{FF2B5EF4-FFF2-40B4-BE49-F238E27FC236}">
                <a16:creationId xmlns:a16="http://schemas.microsoft.com/office/drawing/2014/main" id="{3DBC23A1-F41B-8D49-ABF0-6843CE8E4B2E}"/>
              </a:ext>
            </a:extLst>
          </p:cNvPr>
          <p:cNvSpPr txBox="1">
            <a:spLocks/>
          </p:cNvSpPr>
          <p:nvPr/>
        </p:nvSpPr>
        <p:spPr>
          <a:xfrm>
            <a:off x="-5661" y="-11490"/>
            <a:ext cx="2514601" cy="400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Respuestas</a:t>
            </a:r>
            <a:endParaRPr kumimoji="0" lang="x-non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endParaRPr>
          </a:p>
        </p:txBody>
      </p:sp>
      <p:sp>
        <p:nvSpPr>
          <p:cNvPr id="56" name="Rounded Rectangle 11">
            <a:extLst>
              <a:ext uri="{FF2B5EF4-FFF2-40B4-BE49-F238E27FC236}">
                <a16:creationId xmlns:a16="http://schemas.microsoft.com/office/drawing/2014/main" id="{A316DD52-7894-4A75-969C-CA0645DA2978}"/>
              </a:ext>
            </a:extLst>
          </p:cNvPr>
          <p:cNvSpPr/>
          <p:nvPr/>
        </p:nvSpPr>
        <p:spPr>
          <a:xfrm>
            <a:off x="9493624" y="258166"/>
            <a:ext cx="24345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5660" y="528174"/>
            <a:ext cx="2514601" cy="400110"/>
          </a:xfrm>
        </p:spPr>
        <p:txBody>
          <a:bodyPr>
            <a:normAutofit/>
          </a:bodyPr>
          <a:lstStyle/>
          <a:p>
            <a:r>
              <a:rPr lang="en-GB" sz="2000" b="1" dirty="0">
                <a:solidFill>
                  <a:schemeClr val="accent1">
                    <a:lumMod val="50000"/>
                  </a:schemeClr>
                </a:solidFill>
              </a:rPr>
              <a:t>Persona A</a:t>
            </a:r>
            <a:endParaRPr lang="x-none" sz="2000" dirty="0">
              <a:solidFill>
                <a:schemeClr val="accent1">
                  <a:lumMod val="50000"/>
                </a:schemeClr>
              </a:solidFill>
            </a:endParaRPr>
          </a:p>
        </p:txBody>
      </p:sp>
      <p:graphicFrame>
        <p:nvGraphicFramePr>
          <p:cNvPr id="13" name="Tabla 12">
            <a:extLst>
              <a:ext uri="{FF2B5EF4-FFF2-40B4-BE49-F238E27FC236}">
                <a16:creationId xmlns:a16="http://schemas.microsoft.com/office/drawing/2014/main" id="{938DE24E-F901-1849-83CA-1A66B0DBB7BD}"/>
              </a:ext>
            </a:extLst>
          </p:cNvPr>
          <p:cNvGraphicFramePr>
            <a:graphicFrameLocks noGrp="1"/>
          </p:cNvGraphicFramePr>
          <p:nvPr/>
        </p:nvGraphicFramePr>
        <p:xfrm>
          <a:off x="78055" y="951712"/>
          <a:ext cx="5917035" cy="5205741"/>
        </p:xfrm>
        <a:graphic>
          <a:graphicData uri="http://schemas.openxmlformats.org/drawingml/2006/table">
            <a:tbl>
              <a:tblPr firstRow="1" bandRow="1">
                <a:tableStyleId>{5DA37D80-6434-44D0-A028-1B22A696006F}</a:tableStyleId>
              </a:tblPr>
              <a:tblGrid>
                <a:gridCol w="502602">
                  <a:extLst>
                    <a:ext uri="{9D8B030D-6E8A-4147-A177-3AD203B41FA5}">
                      <a16:colId xmlns:a16="http://schemas.microsoft.com/office/drawing/2014/main" val="1664742103"/>
                    </a:ext>
                  </a:extLst>
                </a:gridCol>
                <a:gridCol w="1668833">
                  <a:extLst>
                    <a:ext uri="{9D8B030D-6E8A-4147-A177-3AD203B41FA5}">
                      <a16:colId xmlns:a16="http://schemas.microsoft.com/office/drawing/2014/main" val="1943990501"/>
                    </a:ext>
                  </a:extLst>
                </a:gridCol>
                <a:gridCol w="2177367">
                  <a:extLst>
                    <a:ext uri="{9D8B030D-6E8A-4147-A177-3AD203B41FA5}">
                      <a16:colId xmlns:a16="http://schemas.microsoft.com/office/drawing/2014/main" val="1599665054"/>
                    </a:ext>
                  </a:extLst>
                </a:gridCol>
                <a:gridCol w="1568233">
                  <a:extLst>
                    <a:ext uri="{9D8B030D-6E8A-4147-A177-3AD203B41FA5}">
                      <a16:colId xmlns:a16="http://schemas.microsoft.com/office/drawing/2014/main" val="87780769"/>
                    </a:ext>
                  </a:extLst>
                </a:gridCol>
              </a:tblGrid>
              <a:tr h="634646">
                <a:tc>
                  <a:txBody>
                    <a:bodyPr/>
                    <a:lstStyle/>
                    <a:p>
                      <a:endParaRPr lang="x-none" sz="2000" b="1" dirty="0">
                        <a:solidFill>
                          <a:schemeClr val="accent1">
                            <a:lumMod val="50000"/>
                          </a:schemeClr>
                        </a:solidFill>
                      </a:endParaRPr>
                    </a:p>
                  </a:txBody>
                  <a:tcPr/>
                </a:tc>
                <a:tc>
                  <a:txBody>
                    <a:bodyPr/>
                    <a:lstStyle/>
                    <a:p>
                      <a:pPr algn="ctr"/>
                      <a:r>
                        <a:rPr lang="x-none" sz="2000" dirty="0">
                          <a:solidFill>
                            <a:schemeClr val="accent1">
                              <a:lumMod val="50000"/>
                            </a:schemeClr>
                          </a:solidFill>
                        </a:rPr>
                        <a:t>‘I</a:t>
                      </a:r>
                      <a:r>
                        <a:rPr lang="en-GB" sz="2000" dirty="0">
                          <a:solidFill>
                            <a:schemeClr val="accent1">
                              <a:lumMod val="50000"/>
                            </a:schemeClr>
                          </a:solidFill>
                        </a:rPr>
                        <a:t> go</a:t>
                      </a:r>
                      <a:r>
                        <a:rPr lang="x-none" sz="2000" dirty="0">
                          <a:solidFill>
                            <a:schemeClr val="accent1">
                              <a:lumMod val="50000"/>
                            </a:schemeClr>
                          </a:solidFill>
                        </a:rPr>
                        <a:t>’</a:t>
                      </a:r>
                      <a:r>
                        <a:rPr lang="en-GB" sz="2000" dirty="0">
                          <a:solidFill>
                            <a:schemeClr val="accent1">
                              <a:lumMod val="50000"/>
                            </a:schemeClr>
                          </a:solidFill>
                        </a:rPr>
                        <a:t> or ‘she goes?</a:t>
                      </a:r>
                      <a:endParaRPr lang="x-none" sz="2000" dirty="0">
                        <a:solidFill>
                          <a:schemeClr val="accent1">
                            <a:lumMod val="50000"/>
                          </a:schemeClr>
                        </a:solidFill>
                      </a:endParaRPr>
                    </a:p>
                  </a:txBody>
                  <a:tcPr anchor="ctr"/>
                </a:tc>
                <a:tc>
                  <a:txBody>
                    <a:bodyPr/>
                    <a:lstStyle/>
                    <a:p>
                      <a:pPr algn="ctr"/>
                      <a:r>
                        <a:rPr lang="x-none" sz="2000" dirty="0">
                          <a:solidFill>
                            <a:schemeClr val="accent1">
                              <a:lumMod val="50000"/>
                            </a:schemeClr>
                          </a:solidFill>
                        </a:rPr>
                        <a:t>¿Dónde?</a:t>
                      </a:r>
                    </a:p>
                  </a:txBody>
                  <a:tcPr anchor="ctr"/>
                </a:tc>
                <a:tc>
                  <a:txBody>
                    <a:bodyPr/>
                    <a:lstStyle/>
                    <a:p>
                      <a:pPr algn="ctr"/>
                      <a:r>
                        <a:rPr lang="x-none" sz="2000" dirty="0">
                          <a:solidFill>
                            <a:schemeClr val="accent1">
                              <a:lumMod val="50000"/>
                            </a:schemeClr>
                          </a:solidFill>
                        </a:rPr>
                        <a:t>¿Cuándo?</a:t>
                      </a:r>
                    </a:p>
                  </a:txBody>
                  <a:tcPr anchor="ctr"/>
                </a:tc>
                <a:extLst>
                  <a:ext uri="{0D108BD9-81ED-4DB2-BD59-A6C34878D82A}">
                    <a16:rowId xmlns:a16="http://schemas.microsoft.com/office/drawing/2014/main" val="2724676089"/>
                  </a:ext>
                </a:extLst>
              </a:tr>
              <a:tr h="569158">
                <a:tc>
                  <a:txBody>
                    <a:bodyPr/>
                    <a:lstStyle/>
                    <a:p>
                      <a:r>
                        <a:rPr lang="x-none" sz="2000" b="1" dirty="0">
                          <a:solidFill>
                            <a:schemeClr val="accent1">
                              <a:lumMod val="50000"/>
                            </a:schemeClr>
                          </a:solidFill>
                        </a:rPr>
                        <a:t>1</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550184207"/>
                  </a:ext>
                </a:extLst>
              </a:tr>
              <a:tr h="634646">
                <a:tc>
                  <a:txBody>
                    <a:bodyPr/>
                    <a:lstStyle/>
                    <a:p>
                      <a:r>
                        <a:rPr lang="x-none" sz="2000" b="1" dirty="0">
                          <a:solidFill>
                            <a:schemeClr val="accent1">
                              <a:lumMod val="50000"/>
                            </a:schemeClr>
                          </a:solidFill>
                        </a:rPr>
                        <a:t>2</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2443616683"/>
                  </a:ext>
                </a:extLst>
              </a:tr>
              <a:tr h="1186513">
                <a:tc>
                  <a:txBody>
                    <a:bodyPr/>
                    <a:lstStyle/>
                    <a:p>
                      <a:r>
                        <a:rPr lang="x-none" sz="2000" b="1" dirty="0">
                          <a:solidFill>
                            <a:schemeClr val="accent1">
                              <a:lumMod val="50000"/>
                            </a:schemeClr>
                          </a:solidFill>
                        </a:rPr>
                        <a:t>3</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3511896538"/>
                  </a:ext>
                </a:extLst>
              </a:tr>
              <a:tr h="910580">
                <a:tc>
                  <a:txBody>
                    <a:bodyPr/>
                    <a:lstStyle/>
                    <a:p>
                      <a:r>
                        <a:rPr lang="x-none" sz="2000" b="1" dirty="0">
                          <a:solidFill>
                            <a:schemeClr val="accent1">
                              <a:lumMod val="50000"/>
                            </a:schemeClr>
                          </a:solidFill>
                        </a:rPr>
                        <a:t>4</a:t>
                      </a:r>
                    </a:p>
                  </a:txBody>
                  <a:tcPr anchor="ctr" anchorCtr="1"/>
                </a:tc>
                <a:tc>
                  <a:txBody>
                    <a:bodyPr/>
                    <a:lstStyle/>
                    <a:p>
                      <a:endParaRPr lang="x-none" sz="200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1176406219"/>
                  </a:ext>
                </a:extLst>
              </a:tr>
              <a:tr h="634646">
                <a:tc>
                  <a:txBody>
                    <a:bodyPr/>
                    <a:lstStyle/>
                    <a:p>
                      <a:r>
                        <a:rPr lang="x-none" sz="2000" b="1" dirty="0">
                          <a:solidFill>
                            <a:schemeClr val="accent1">
                              <a:lumMod val="50000"/>
                            </a:schemeClr>
                          </a:solidFill>
                        </a:rPr>
                        <a:t>5</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4201357197"/>
                  </a:ext>
                </a:extLst>
              </a:tr>
              <a:tr h="569158">
                <a:tc>
                  <a:txBody>
                    <a:bodyPr/>
                    <a:lstStyle/>
                    <a:p>
                      <a:r>
                        <a:rPr lang="x-none" sz="2000" b="1" dirty="0">
                          <a:solidFill>
                            <a:schemeClr val="accent1">
                              <a:lumMod val="50000"/>
                            </a:schemeClr>
                          </a:solidFill>
                        </a:rPr>
                        <a:t>6</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2836322887"/>
                  </a:ext>
                </a:extLst>
              </a:tr>
            </a:tbl>
          </a:graphicData>
        </a:graphic>
      </p:graphicFrame>
      <p:sp>
        <p:nvSpPr>
          <p:cNvPr id="2" name="TextBox 1"/>
          <p:cNvSpPr txBox="1"/>
          <p:nvPr/>
        </p:nvSpPr>
        <p:spPr>
          <a:xfrm>
            <a:off x="1080190" y="1743206"/>
            <a:ext cx="1219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I go</a:t>
            </a:r>
          </a:p>
        </p:txBody>
      </p:sp>
      <p:sp>
        <p:nvSpPr>
          <p:cNvPr id="4" name="TextBox 3"/>
          <p:cNvSpPr txBox="1"/>
          <p:nvPr/>
        </p:nvSpPr>
        <p:spPr>
          <a:xfrm>
            <a:off x="2508939" y="1743206"/>
            <a:ext cx="15115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the bank</a:t>
            </a:r>
          </a:p>
        </p:txBody>
      </p:sp>
      <p:sp>
        <p:nvSpPr>
          <p:cNvPr id="34" name="TextBox 33"/>
          <p:cNvSpPr txBox="1"/>
          <p:nvPr/>
        </p:nvSpPr>
        <p:spPr>
          <a:xfrm>
            <a:off x="4483573" y="1743206"/>
            <a:ext cx="15115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sometimes</a:t>
            </a:r>
          </a:p>
        </p:txBody>
      </p:sp>
      <p:sp>
        <p:nvSpPr>
          <p:cNvPr id="12" name="TextBox 11"/>
          <p:cNvSpPr txBox="1"/>
          <p:nvPr/>
        </p:nvSpPr>
        <p:spPr>
          <a:xfrm>
            <a:off x="1080190" y="2383849"/>
            <a:ext cx="1219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I go</a:t>
            </a:r>
          </a:p>
        </p:txBody>
      </p:sp>
      <p:sp>
        <p:nvSpPr>
          <p:cNvPr id="35" name="TextBox 34"/>
          <p:cNvSpPr txBox="1"/>
          <p:nvPr/>
        </p:nvSpPr>
        <p:spPr>
          <a:xfrm>
            <a:off x="2326869" y="2340335"/>
            <a:ext cx="21292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the big church</a:t>
            </a:r>
          </a:p>
        </p:txBody>
      </p:sp>
      <p:sp>
        <p:nvSpPr>
          <p:cNvPr id="36" name="TextBox 35"/>
          <p:cNvSpPr txBox="1"/>
          <p:nvPr/>
        </p:nvSpPr>
        <p:spPr>
          <a:xfrm>
            <a:off x="4600175" y="2329863"/>
            <a:ext cx="1790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Sundays</a:t>
            </a:r>
          </a:p>
        </p:txBody>
      </p:sp>
      <p:sp>
        <p:nvSpPr>
          <p:cNvPr id="15" name="TextBox 14"/>
          <p:cNvSpPr txBox="1"/>
          <p:nvPr/>
        </p:nvSpPr>
        <p:spPr>
          <a:xfrm>
            <a:off x="794440" y="3184373"/>
            <a:ext cx="1504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She goes</a:t>
            </a:r>
          </a:p>
        </p:txBody>
      </p:sp>
      <p:sp>
        <p:nvSpPr>
          <p:cNvPr id="37" name="TextBox 36"/>
          <p:cNvSpPr txBox="1"/>
          <p:nvPr/>
        </p:nvSpPr>
        <p:spPr>
          <a:xfrm>
            <a:off x="2299390" y="3117018"/>
            <a:ext cx="21841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the beautiful neighbourhood</a:t>
            </a:r>
          </a:p>
        </p:txBody>
      </p:sp>
      <p:sp>
        <p:nvSpPr>
          <p:cNvPr id="38" name="TextBox 37"/>
          <p:cNvSpPr txBox="1"/>
          <p:nvPr/>
        </p:nvSpPr>
        <p:spPr>
          <a:xfrm>
            <a:off x="4637861" y="3262388"/>
            <a:ext cx="1790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normally</a:t>
            </a:r>
          </a:p>
        </p:txBody>
      </p:sp>
      <p:sp>
        <p:nvSpPr>
          <p:cNvPr id="18" name="TextBox 17"/>
          <p:cNvSpPr txBox="1"/>
          <p:nvPr/>
        </p:nvSpPr>
        <p:spPr>
          <a:xfrm>
            <a:off x="794440" y="4304000"/>
            <a:ext cx="1504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She goes</a:t>
            </a:r>
          </a:p>
        </p:txBody>
      </p:sp>
      <p:sp>
        <p:nvSpPr>
          <p:cNvPr id="39" name="TextBox 38"/>
          <p:cNvSpPr txBox="1"/>
          <p:nvPr/>
        </p:nvSpPr>
        <p:spPr>
          <a:xfrm>
            <a:off x="2628572" y="4295091"/>
            <a:ext cx="21841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the street</a:t>
            </a:r>
          </a:p>
        </p:txBody>
      </p:sp>
      <p:sp>
        <p:nvSpPr>
          <p:cNvPr id="40" name="TextBox 39"/>
          <p:cNvSpPr txBox="1"/>
          <p:nvPr/>
        </p:nvSpPr>
        <p:spPr>
          <a:xfrm>
            <a:off x="4512328" y="4301472"/>
            <a:ext cx="21841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every day</a:t>
            </a:r>
          </a:p>
        </p:txBody>
      </p:sp>
      <p:sp>
        <p:nvSpPr>
          <p:cNvPr id="14" name="TextBox 13"/>
          <p:cNvSpPr txBox="1"/>
          <p:nvPr/>
        </p:nvSpPr>
        <p:spPr>
          <a:xfrm>
            <a:off x="1080190" y="5107999"/>
            <a:ext cx="1219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I go</a:t>
            </a:r>
          </a:p>
        </p:txBody>
      </p:sp>
      <p:sp>
        <p:nvSpPr>
          <p:cNvPr id="41" name="TextBox 40"/>
          <p:cNvSpPr txBox="1"/>
          <p:nvPr/>
        </p:nvSpPr>
        <p:spPr>
          <a:xfrm>
            <a:off x="2601139" y="5060674"/>
            <a:ext cx="21841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the market</a:t>
            </a:r>
          </a:p>
        </p:txBody>
      </p:sp>
      <p:sp>
        <p:nvSpPr>
          <p:cNvPr id="42" name="TextBox 41"/>
          <p:cNvSpPr txBox="1"/>
          <p:nvPr/>
        </p:nvSpPr>
        <p:spPr>
          <a:xfrm>
            <a:off x="4565270" y="5061488"/>
            <a:ext cx="13481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February</a:t>
            </a:r>
          </a:p>
        </p:txBody>
      </p:sp>
      <p:sp>
        <p:nvSpPr>
          <p:cNvPr id="19" name="TextBox 18"/>
          <p:cNvSpPr txBox="1"/>
          <p:nvPr/>
        </p:nvSpPr>
        <p:spPr>
          <a:xfrm>
            <a:off x="794440" y="5711943"/>
            <a:ext cx="1504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She goes</a:t>
            </a:r>
          </a:p>
        </p:txBody>
      </p:sp>
      <p:sp>
        <p:nvSpPr>
          <p:cNvPr id="43" name="TextBox 42"/>
          <p:cNvSpPr txBox="1"/>
          <p:nvPr/>
        </p:nvSpPr>
        <p:spPr>
          <a:xfrm>
            <a:off x="2671789" y="5678934"/>
            <a:ext cx="21841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the shop</a:t>
            </a:r>
          </a:p>
        </p:txBody>
      </p:sp>
      <p:sp>
        <p:nvSpPr>
          <p:cNvPr id="44" name="TextBox 43"/>
          <p:cNvSpPr txBox="1"/>
          <p:nvPr/>
        </p:nvSpPr>
        <p:spPr>
          <a:xfrm>
            <a:off x="4512328" y="5672553"/>
            <a:ext cx="21841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Mondays</a:t>
            </a:r>
          </a:p>
        </p:txBody>
      </p:sp>
      <p:sp>
        <p:nvSpPr>
          <p:cNvPr id="27" name="Título 4">
            <a:extLst>
              <a:ext uri="{FF2B5EF4-FFF2-40B4-BE49-F238E27FC236}">
                <a16:creationId xmlns:a16="http://schemas.microsoft.com/office/drawing/2014/main" id="{3DBC23A1-F41B-8D49-ABF0-6843CE8E4B2E}"/>
              </a:ext>
            </a:extLst>
          </p:cNvPr>
          <p:cNvSpPr txBox="1">
            <a:spLocks/>
          </p:cNvSpPr>
          <p:nvPr/>
        </p:nvSpPr>
        <p:spPr>
          <a:xfrm>
            <a:off x="6065665" y="545252"/>
            <a:ext cx="2514601" cy="400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Persona B</a:t>
            </a:r>
            <a:endParaRPr kumimoji="0" lang="x-none"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endParaRPr>
          </a:p>
        </p:txBody>
      </p:sp>
      <p:graphicFrame>
        <p:nvGraphicFramePr>
          <p:cNvPr id="20" name="Tabla 12">
            <a:extLst>
              <a:ext uri="{FF2B5EF4-FFF2-40B4-BE49-F238E27FC236}">
                <a16:creationId xmlns:a16="http://schemas.microsoft.com/office/drawing/2014/main" id="{938DE24E-F901-1849-83CA-1A66B0DBB7BD}"/>
              </a:ext>
            </a:extLst>
          </p:cNvPr>
          <p:cNvGraphicFramePr>
            <a:graphicFrameLocks noGrp="1"/>
          </p:cNvGraphicFramePr>
          <p:nvPr/>
        </p:nvGraphicFramePr>
        <p:xfrm>
          <a:off x="6149379" y="948416"/>
          <a:ext cx="5944541" cy="5181797"/>
        </p:xfrm>
        <a:graphic>
          <a:graphicData uri="http://schemas.openxmlformats.org/drawingml/2006/table">
            <a:tbl>
              <a:tblPr firstRow="1" bandRow="1">
                <a:tableStyleId>{5DA37D80-6434-44D0-A028-1B22A696006F}</a:tableStyleId>
              </a:tblPr>
              <a:tblGrid>
                <a:gridCol w="504939">
                  <a:extLst>
                    <a:ext uri="{9D8B030D-6E8A-4147-A177-3AD203B41FA5}">
                      <a16:colId xmlns:a16="http://schemas.microsoft.com/office/drawing/2014/main" val="1664742103"/>
                    </a:ext>
                  </a:extLst>
                </a:gridCol>
                <a:gridCol w="1517225">
                  <a:extLst>
                    <a:ext uri="{9D8B030D-6E8A-4147-A177-3AD203B41FA5}">
                      <a16:colId xmlns:a16="http://schemas.microsoft.com/office/drawing/2014/main" val="1943990501"/>
                    </a:ext>
                  </a:extLst>
                </a:gridCol>
                <a:gridCol w="1988457">
                  <a:extLst>
                    <a:ext uri="{9D8B030D-6E8A-4147-A177-3AD203B41FA5}">
                      <a16:colId xmlns:a16="http://schemas.microsoft.com/office/drawing/2014/main" val="1599665054"/>
                    </a:ext>
                  </a:extLst>
                </a:gridCol>
                <a:gridCol w="1933920">
                  <a:extLst>
                    <a:ext uri="{9D8B030D-6E8A-4147-A177-3AD203B41FA5}">
                      <a16:colId xmlns:a16="http://schemas.microsoft.com/office/drawing/2014/main" val="87780769"/>
                    </a:ext>
                  </a:extLst>
                </a:gridCol>
              </a:tblGrid>
              <a:tr h="695857">
                <a:tc>
                  <a:txBody>
                    <a:bodyPr/>
                    <a:lstStyle/>
                    <a:p>
                      <a:endParaRPr lang="x-none" b="1" dirty="0">
                        <a:solidFill>
                          <a:schemeClr val="accent1">
                            <a:lumMod val="50000"/>
                          </a:schemeClr>
                        </a:solidFill>
                      </a:endParaRPr>
                    </a:p>
                  </a:txBody>
                  <a:tcPr/>
                </a:tc>
                <a:tc>
                  <a:txBody>
                    <a:bodyPr/>
                    <a:lstStyle/>
                    <a:p>
                      <a:pPr algn="ctr"/>
                      <a:r>
                        <a:rPr lang="x-none" sz="2000" dirty="0">
                          <a:solidFill>
                            <a:schemeClr val="accent1">
                              <a:lumMod val="50000"/>
                            </a:schemeClr>
                          </a:solidFill>
                        </a:rPr>
                        <a:t>‘I</a:t>
                      </a:r>
                      <a:r>
                        <a:rPr lang="en-GB" sz="2000" dirty="0">
                          <a:solidFill>
                            <a:schemeClr val="accent1">
                              <a:lumMod val="50000"/>
                            </a:schemeClr>
                          </a:solidFill>
                        </a:rPr>
                        <a:t> go</a:t>
                      </a:r>
                      <a:r>
                        <a:rPr lang="x-none" sz="2000" dirty="0">
                          <a:solidFill>
                            <a:schemeClr val="accent1">
                              <a:lumMod val="50000"/>
                            </a:schemeClr>
                          </a:solidFill>
                        </a:rPr>
                        <a:t>’</a:t>
                      </a:r>
                      <a:r>
                        <a:rPr lang="en-GB" sz="2000" dirty="0">
                          <a:solidFill>
                            <a:schemeClr val="accent1">
                              <a:lumMod val="50000"/>
                            </a:schemeClr>
                          </a:solidFill>
                        </a:rPr>
                        <a:t> or ‘she goes?</a:t>
                      </a:r>
                      <a:endParaRPr lang="x-none" sz="2000" dirty="0">
                        <a:solidFill>
                          <a:schemeClr val="accent1">
                            <a:lumMod val="50000"/>
                          </a:schemeClr>
                        </a:solidFill>
                      </a:endParaRPr>
                    </a:p>
                  </a:txBody>
                  <a:tcPr anchor="ctr"/>
                </a:tc>
                <a:tc>
                  <a:txBody>
                    <a:bodyPr/>
                    <a:lstStyle/>
                    <a:p>
                      <a:pPr algn="ctr"/>
                      <a:r>
                        <a:rPr lang="x-none" sz="2000" dirty="0">
                          <a:solidFill>
                            <a:schemeClr val="accent1">
                              <a:lumMod val="50000"/>
                            </a:schemeClr>
                          </a:solidFill>
                        </a:rPr>
                        <a:t>¿Dónde?</a:t>
                      </a:r>
                    </a:p>
                  </a:txBody>
                  <a:tcPr anchor="ctr"/>
                </a:tc>
                <a:tc>
                  <a:txBody>
                    <a:bodyPr/>
                    <a:lstStyle/>
                    <a:p>
                      <a:pPr algn="ctr"/>
                      <a:r>
                        <a:rPr lang="x-none" sz="2000" dirty="0">
                          <a:solidFill>
                            <a:schemeClr val="accent1">
                              <a:lumMod val="50000"/>
                            </a:schemeClr>
                          </a:solidFill>
                        </a:rPr>
                        <a:t>¿Cuándo?</a:t>
                      </a:r>
                    </a:p>
                  </a:txBody>
                  <a:tcPr anchor="ctr"/>
                </a:tc>
                <a:extLst>
                  <a:ext uri="{0D108BD9-81ED-4DB2-BD59-A6C34878D82A}">
                    <a16:rowId xmlns:a16="http://schemas.microsoft.com/office/drawing/2014/main" val="2724676089"/>
                  </a:ext>
                </a:extLst>
              </a:tr>
              <a:tr h="517481">
                <a:tc>
                  <a:txBody>
                    <a:bodyPr/>
                    <a:lstStyle/>
                    <a:p>
                      <a:r>
                        <a:rPr lang="x-none" sz="2000" b="1" dirty="0">
                          <a:solidFill>
                            <a:schemeClr val="accent1">
                              <a:lumMod val="50000"/>
                            </a:schemeClr>
                          </a:solidFill>
                        </a:rPr>
                        <a:t>1</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550184207"/>
                  </a:ext>
                </a:extLst>
              </a:tr>
              <a:tr h="686589">
                <a:tc>
                  <a:txBody>
                    <a:bodyPr/>
                    <a:lstStyle/>
                    <a:p>
                      <a:r>
                        <a:rPr lang="x-none" sz="2000" b="1" dirty="0">
                          <a:solidFill>
                            <a:schemeClr val="accent1">
                              <a:lumMod val="50000"/>
                            </a:schemeClr>
                          </a:solidFill>
                        </a:rPr>
                        <a:t>2</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2443616683"/>
                  </a:ext>
                </a:extLst>
              </a:tr>
              <a:tr h="947703">
                <a:tc>
                  <a:txBody>
                    <a:bodyPr/>
                    <a:lstStyle/>
                    <a:p>
                      <a:r>
                        <a:rPr lang="x-none" sz="2000" b="1" dirty="0">
                          <a:solidFill>
                            <a:schemeClr val="accent1">
                              <a:lumMod val="50000"/>
                            </a:schemeClr>
                          </a:solidFill>
                        </a:rPr>
                        <a:t>3</a:t>
                      </a:r>
                    </a:p>
                  </a:txBody>
                  <a:tcPr anchor="ctr" anchorCtr="1"/>
                </a:tc>
                <a:tc>
                  <a:txBody>
                    <a:bodyPr/>
                    <a:lstStyle/>
                    <a:p>
                      <a:endParaRPr lang="x-none" sz="200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3511896538"/>
                  </a:ext>
                </a:extLst>
              </a:tr>
              <a:tr h="827904">
                <a:tc>
                  <a:txBody>
                    <a:bodyPr/>
                    <a:lstStyle/>
                    <a:p>
                      <a:r>
                        <a:rPr lang="x-none" sz="2000" b="1" dirty="0">
                          <a:solidFill>
                            <a:schemeClr val="accent1">
                              <a:lumMod val="50000"/>
                            </a:schemeClr>
                          </a:solidFill>
                        </a:rPr>
                        <a:t>4</a:t>
                      </a:r>
                    </a:p>
                  </a:txBody>
                  <a:tcPr anchor="ctr" anchorCtr="1"/>
                </a:tc>
                <a:tc>
                  <a:txBody>
                    <a:bodyPr/>
                    <a:lstStyle/>
                    <a:p>
                      <a:endParaRPr lang="x-none" sz="200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1176406219"/>
                  </a:ext>
                </a:extLst>
              </a:tr>
              <a:tr h="814491">
                <a:tc>
                  <a:txBody>
                    <a:bodyPr/>
                    <a:lstStyle/>
                    <a:p>
                      <a:r>
                        <a:rPr lang="x-none" sz="2000" b="1" dirty="0">
                          <a:solidFill>
                            <a:schemeClr val="accent1">
                              <a:lumMod val="50000"/>
                            </a:schemeClr>
                          </a:solidFill>
                        </a:rPr>
                        <a:t>5</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4201357197"/>
                  </a:ext>
                </a:extLst>
              </a:tr>
              <a:tr h="686589">
                <a:tc>
                  <a:txBody>
                    <a:bodyPr/>
                    <a:lstStyle/>
                    <a:p>
                      <a:r>
                        <a:rPr lang="x-none" sz="2000" b="1" dirty="0">
                          <a:solidFill>
                            <a:schemeClr val="accent1">
                              <a:lumMod val="50000"/>
                            </a:schemeClr>
                          </a:solidFill>
                        </a:rPr>
                        <a:t>6</a:t>
                      </a:r>
                    </a:p>
                  </a:txBody>
                  <a:tcPr anchor="ctr" anchorCtr="1"/>
                </a:tc>
                <a:tc>
                  <a:txBody>
                    <a:bodyPr/>
                    <a:lstStyle/>
                    <a:p>
                      <a:endParaRPr lang="x-none" sz="2000" dirty="0">
                        <a:solidFill>
                          <a:schemeClr val="accent1">
                            <a:lumMod val="50000"/>
                          </a:schemeClr>
                        </a:solidFill>
                      </a:endParaRPr>
                    </a:p>
                  </a:txBody>
                  <a:tcPr marL="90000" anchor="ctr" anchorCtr="1"/>
                </a:tc>
                <a:tc>
                  <a:txBody>
                    <a:bodyPr/>
                    <a:lstStyle/>
                    <a:p>
                      <a:endParaRPr lang="x-none" sz="2000" dirty="0">
                        <a:solidFill>
                          <a:schemeClr val="accent1">
                            <a:lumMod val="50000"/>
                          </a:schemeClr>
                        </a:solidFill>
                      </a:endParaRPr>
                    </a:p>
                  </a:txBody>
                  <a:tcPr marL="90000" anchor="ctr"/>
                </a:tc>
                <a:tc>
                  <a:txBody>
                    <a:bodyPr/>
                    <a:lstStyle/>
                    <a:p>
                      <a:endParaRPr lang="x-none" sz="2000" dirty="0">
                        <a:solidFill>
                          <a:schemeClr val="accent1">
                            <a:lumMod val="50000"/>
                          </a:schemeClr>
                        </a:solidFill>
                      </a:endParaRPr>
                    </a:p>
                  </a:txBody>
                  <a:tcPr marL="90000" anchor="ctr"/>
                </a:tc>
                <a:extLst>
                  <a:ext uri="{0D108BD9-81ED-4DB2-BD59-A6C34878D82A}">
                    <a16:rowId xmlns:a16="http://schemas.microsoft.com/office/drawing/2014/main" val="2836322887"/>
                  </a:ext>
                </a:extLst>
              </a:tr>
            </a:tbl>
          </a:graphicData>
        </a:graphic>
      </p:graphicFrame>
      <p:sp>
        <p:nvSpPr>
          <p:cNvPr id="21" name="TextBox 20"/>
          <p:cNvSpPr txBox="1"/>
          <p:nvPr/>
        </p:nvSpPr>
        <p:spPr>
          <a:xfrm>
            <a:off x="7069511" y="1746473"/>
            <a:ext cx="1219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I go</a:t>
            </a:r>
          </a:p>
        </p:txBody>
      </p:sp>
      <p:sp>
        <p:nvSpPr>
          <p:cNvPr id="6" name="TextBox 5"/>
          <p:cNvSpPr txBox="1"/>
          <p:nvPr/>
        </p:nvSpPr>
        <p:spPr>
          <a:xfrm>
            <a:off x="8525746" y="1707746"/>
            <a:ext cx="1365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the north</a:t>
            </a:r>
          </a:p>
        </p:txBody>
      </p:sp>
      <p:sp>
        <p:nvSpPr>
          <p:cNvPr id="45" name="TextBox 44"/>
          <p:cNvSpPr txBox="1"/>
          <p:nvPr/>
        </p:nvSpPr>
        <p:spPr>
          <a:xfrm>
            <a:off x="10464122" y="1707746"/>
            <a:ext cx="15141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Saturdays</a:t>
            </a:r>
          </a:p>
        </p:txBody>
      </p:sp>
      <p:sp>
        <p:nvSpPr>
          <p:cNvPr id="30" name="TextBox 29"/>
          <p:cNvSpPr txBox="1"/>
          <p:nvPr/>
        </p:nvSpPr>
        <p:spPr>
          <a:xfrm>
            <a:off x="6783761" y="2347120"/>
            <a:ext cx="1504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She goes</a:t>
            </a:r>
          </a:p>
        </p:txBody>
      </p:sp>
      <p:sp>
        <p:nvSpPr>
          <p:cNvPr id="46" name="TextBox 45"/>
          <p:cNvSpPr txBox="1"/>
          <p:nvPr/>
        </p:nvSpPr>
        <p:spPr>
          <a:xfrm>
            <a:off x="8613848" y="2138915"/>
            <a:ext cx="19675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the old building</a:t>
            </a:r>
          </a:p>
        </p:txBody>
      </p:sp>
      <p:sp>
        <p:nvSpPr>
          <p:cNvPr id="47" name="TextBox 46"/>
          <p:cNvSpPr txBox="1"/>
          <p:nvPr/>
        </p:nvSpPr>
        <p:spPr>
          <a:xfrm>
            <a:off x="10386768" y="2143253"/>
            <a:ext cx="24065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during the holidays</a:t>
            </a:r>
          </a:p>
        </p:txBody>
      </p:sp>
      <p:sp>
        <p:nvSpPr>
          <p:cNvPr id="31" name="TextBox 30"/>
          <p:cNvSpPr txBox="1"/>
          <p:nvPr/>
        </p:nvSpPr>
        <p:spPr>
          <a:xfrm>
            <a:off x="6783761" y="3150011"/>
            <a:ext cx="1504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She goes</a:t>
            </a:r>
          </a:p>
        </p:txBody>
      </p:sp>
      <p:sp>
        <p:nvSpPr>
          <p:cNvPr id="48" name="TextBox 47"/>
          <p:cNvSpPr txBox="1"/>
          <p:nvPr/>
        </p:nvSpPr>
        <p:spPr>
          <a:xfrm>
            <a:off x="8435616" y="3136205"/>
            <a:ext cx="15673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the station</a:t>
            </a:r>
          </a:p>
        </p:txBody>
      </p:sp>
      <p:sp>
        <p:nvSpPr>
          <p:cNvPr id="49" name="TextBox 48"/>
          <p:cNvSpPr txBox="1"/>
          <p:nvPr/>
        </p:nvSpPr>
        <p:spPr>
          <a:xfrm>
            <a:off x="10464122" y="3007032"/>
            <a:ext cx="15673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in the morning</a:t>
            </a:r>
          </a:p>
        </p:txBody>
      </p:sp>
      <p:sp>
        <p:nvSpPr>
          <p:cNvPr id="25" name="TextBox 24"/>
          <p:cNvSpPr txBox="1"/>
          <p:nvPr/>
        </p:nvSpPr>
        <p:spPr>
          <a:xfrm>
            <a:off x="7013634" y="4014770"/>
            <a:ext cx="10514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I go</a:t>
            </a:r>
          </a:p>
        </p:txBody>
      </p:sp>
      <p:sp>
        <p:nvSpPr>
          <p:cNvPr id="50" name="TextBox 49"/>
          <p:cNvSpPr txBox="1"/>
          <p:nvPr/>
        </p:nvSpPr>
        <p:spPr>
          <a:xfrm>
            <a:off x="8580266" y="4022388"/>
            <a:ext cx="15673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the east</a:t>
            </a:r>
          </a:p>
        </p:txBody>
      </p:sp>
      <p:sp>
        <p:nvSpPr>
          <p:cNvPr id="51" name="TextBox 50"/>
          <p:cNvSpPr txBox="1"/>
          <p:nvPr/>
        </p:nvSpPr>
        <p:spPr>
          <a:xfrm>
            <a:off x="10408662" y="4004882"/>
            <a:ext cx="15673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January</a:t>
            </a:r>
          </a:p>
        </p:txBody>
      </p:sp>
      <p:sp>
        <p:nvSpPr>
          <p:cNvPr id="28" name="TextBox 27"/>
          <p:cNvSpPr txBox="1"/>
          <p:nvPr/>
        </p:nvSpPr>
        <p:spPr>
          <a:xfrm>
            <a:off x="7091789" y="4810477"/>
            <a:ext cx="7981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I go</a:t>
            </a:r>
          </a:p>
        </p:txBody>
      </p:sp>
      <p:sp>
        <p:nvSpPr>
          <p:cNvPr id="52" name="TextBox 51"/>
          <p:cNvSpPr txBox="1"/>
          <p:nvPr/>
        </p:nvSpPr>
        <p:spPr>
          <a:xfrm>
            <a:off x="8389715" y="4701582"/>
            <a:ext cx="20109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the Chinese class</a:t>
            </a:r>
          </a:p>
        </p:txBody>
      </p:sp>
      <p:sp>
        <p:nvSpPr>
          <p:cNvPr id="53" name="TextBox 52"/>
          <p:cNvSpPr txBox="1"/>
          <p:nvPr/>
        </p:nvSpPr>
        <p:spPr>
          <a:xfrm>
            <a:off x="10400607" y="4821477"/>
            <a:ext cx="2010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Tuesdays</a:t>
            </a:r>
          </a:p>
        </p:txBody>
      </p:sp>
      <p:sp>
        <p:nvSpPr>
          <p:cNvPr id="26" name="TextBox 25"/>
          <p:cNvSpPr txBox="1"/>
          <p:nvPr/>
        </p:nvSpPr>
        <p:spPr>
          <a:xfrm>
            <a:off x="6768940" y="5576108"/>
            <a:ext cx="1504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She goes</a:t>
            </a:r>
          </a:p>
        </p:txBody>
      </p:sp>
      <p:sp>
        <p:nvSpPr>
          <p:cNvPr id="54" name="TextBox 53"/>
          <p:cNvSpPr txBox="1"/>
          <p:nvPr/>
        </p:nvSpPr>
        <p:spPr>
          <a:xfrm>
            <a:off x="8357604" y="5578730"/>
            <a:ext cx="2010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the beach</a:t>
            </a:r>
          </a:p>
        </p:txBody>
      </p:sp>
      <p:sp>
        <p:nvSpPr>
          <p:cNvPr id="55" name="TextBox 54"/>
          <p:cNvSpPr txBox="1"/>
          <p:nvPr/>
        </p:nvSpPr>
        <p:spPr>
          <a:xfrm>
            <a:off x="10186859" y="5568123"/>
            <a:ext cx="2010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every evening</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6116112"/>
      </p:ext>
    </p:extLst>
  </p:cSld>
  <p:clrMapOvr>
    <a:masterClrMapping/>
  </p:clrMapOvr>
  <mc:AlternateContent xmlns:mc="http://schemas.openxmlformats.org/markup-compatibility/2006" xmlns:p14="http://schemas.microsoft.com/office/powerpoint/2010/main">
    <mc:Choice Requires="p14">
      <p:transition spd="slow" p14:dur="2000" advTm="5128"/>
    </mc:Choice>
    <mc:Fallback xmlns="">
      <p:transition spd="slow" advTm="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30"/>
          <p:cNvSpPr txBox="1">
            <a:spLocks noGrp="1"/>
          </p:cNvSpPr>
          <p:nvPr>
            <p:ph type="title"/>
          </p:nvPr>
        </p:nvSpPr>
        <p:spPr>
          <a:xfrm>
            <a:off x="838200" y="263236"/>
            <a:ext cx="110871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rPr>
              <a:t>Differentiation by: support, task and outcome</a:t>
            </a:r>
            <a:endParaRPr b="1">
              <a:solidFill>
                <a:srgbClr val="2F5496"/>
              </a:solidFill>
              <a:latin typeface="Century Gothic"/>
              <a:ea typeface="Century Gothic"/>
              <a:cs typeface="Century Gothic"/>
              <a:sym typeface="Century Gothic"/>
            </a:endParaRPr>
          </a:p>
        </p:txBody>
      </p:sp>
      <p:sp>
        <p:nvSpPr>
          <p:cNvPr id="973" name="Google Shape;973;p30"/>
          <p:cNvSpPr txBox="1">
            <a:spLocks noGrp="1"/>
          </p:cNvSpPr>
          <p:nvPr>
            <p:ph type="body" idx="1"/>
          </p:nvPr>
        </p:nvSpPr>
        <p:spPr>
          <a:xfrm>
            <a:off x="565372" y="1588798"/>
            <a:ext cx="11359928" cy="4517533"/>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50000"/>
              </a:lnSpc>
              <a:spcBef>
                <a:spcPts val="0"/>
              </a:spcBef>
              <a:spcAft>
                <a:spcPts val="0"/>
              </a:spcAft>
              <a:buClr>
                <a:schemeClr val="accent2"/>
              </a:buClr>
              <a:buSzPts val="2800"/>
              <a:buChar char="•"/>
            </a:pPr>
            <a:r>
              <a:rPr lang="en-GB" dirty="0">
                <a:solidFill>
                  <a:srgbClr val="2F5496"/>
                </a:solidFill>
              </a:rPr>
              <a:t>Example </a:t>
            </a:r>
            <a:r>
              <a:rPr lang="en-GB" b="1" dirty="0">
                <a:solidFill>
                  <a:srgbClr val="2F5496"/>
                </a:solidFill>
              </a:rPr>
              <a:t>Y7 T3.2 W7 (lesson 2)</a:t>
            </a:r>
            <a:endParaRPr dirty="0"/>
          </a:p>
          <a:p>
            <a:pPr marL="228600" lvl="0" indent="-228600" algn="l" rtl="0">
              <a:lnSpc>
                <a:spcPct val="150000"/>
              </a:lnSpc>
              <a:spcBef>
                <a:spcPts val="1000"/>
              </a:spcBef>
              <a:spcAft>
                <a:spcPts val="0"/>
              </a:spcAft>
              <a:buClr>
                <a:schemeClr val="accent2"/>
              </a:buClr>
              <a:buSzPts val="2800"/>
              <a:buChar char="•"/>
            </a:pPr>
            <a:r>
              <a:rPr lang="en-GB" dirty="0">
                <a:solidFill>
                  <a:srgbClr val="2F5496"/>
                </a:solidFill>
              </a:rPr>
              <a:t>Productive mode / oral and written modality:</a:t>
            </a:r>
            <a:br>
              <a:rPr lang="en-GB" dirty="0">
                <a:solidFill>
                  <a:srgbClr val="2F5496"/>
                </a:solidFill>
              </a:rPr>
            </a:br>
            <a:r>
              <a:rPr lang="en-GB" b="1" dirty="0">
                <a:solidFill>
                  <a:srgbClr val="2F5496"/>
                </a:solidFill>
              </a:rPr>
              <a:t>speaking and writing</a:t>
            </a:r>
            <a:endParaRPr b="1" dirty="0"/>
          </a:p>
          <a:p>
            <a:pPr marL="228600" lvl="0" indent="-228600" algn="l" rtl="0">
              <a:lnSpc>
                <a:spcPct val="150000"/>
              </a:lnSpc>
              <a:spcBef>
                <a:spcPts val="1000"/>
              </a:spcBef>
              <a:spcAft>
                <a:spcPts val="0"/>
              </a:spcAft>
              <a:buClr>
                <a:schemeClr val="accent2"/>
              </a:buClr>
              <a:buSzPts val="2800"/>
              <a:buChar char="•"/>
            </a:pPr>
            <a:r>
              <a:rPr lang="en-GB" dirty="0">
                <a:solidFill>
                  <a:srgbClr val="2F5496"/>
                </a:solidFill>
              </a:rPr>
              <a:t>Grammatical foci: </a:t>
            </a:r>
            <a:br>
              <a:rPr lang="en-GB" dirty="0">
                <a:solidFill>
                  <a:srgbClr val="2F5496"/>
                </a:solidFill>
              </a:rPr>
            </a:br>
            <a:r>
              <a:rPr lang="en-GB" b="1" dirty="0">
                <a:solidFill>
                  <a:srgbClr val="2F5496"/>
                </a:solidFill>
              </a:rPr>
              <a:t>two constructions ‘</a:t>
            </a:r>
            <a:r>
              <a:rPr lang="en-GB" b="1" dirty="0" err="1">
                <a:solidFill>
                  <a:srgbClr val="2F5496"/>
                </a:solidFill>
              </a:rPr>
              <a:t>ir</a:t>
            </a:r>
            <a:r>
              <a:rPr lang="en-GB" b="1" dirty="0">
                <a:solidFill>
                  <a:srgbClr val="2F5496"/>
                </a:solidFill>
              </a:rPr>
              <a:t> a’ (habitual present tense) and ‘</a:t>
            </a:r>
            <a:r>
              <a:rPr lang="en-GB" b="1" dirty="0" err="1">
                <a:solidFill>
                  <a:srgbClr val="2F5496"/>
                </a:solidFill>
              </a:rPr>
              <a:t>ir</a:t>
            </a:r>
            <a:r>
              <a:rPr lang="en-GB" b="1" dirty="0">
                <a:solidFill>
                  <a:srgbClr val="2F5496"/>
                </a:solidFill>
              </a:rPr>
              <a:t> a’ + infinitive, in the affirmative and negative plus correct use of ‘al’ vs. ‘a la’ </a:t>
            </a:r>
            <a:endParaRPr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9945026"/>
      </p:ext>
    </p:extLst>
  </p:cSld>
  <p:clrMapOvr>
    <a:masterClrMapping/>
  </p:clrMapOvr>
  <mc:AlternateContent xmlns:mc="http://schemas.openxmlformats.org/markup-compatibility/2006" xmlns:p14="http://schemas.microsoft.com/office/powerpoint/2010/main">
    <mc:Choice Requires="p14">
      <p:transition spd="slow" p14:dur="2000" advTm="30712"/>
    </mc:Choice>
    <mc:Fallback xmlns="">
      <p:transition spd="slow" advTm="30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236"/>
            <a:ext cx="10515600" cy="1325563"/>
          </a:xfrm>
        </p:spPr>
        <p:txBody>
          <a:bodyPr/>
          <a:lstStyle/>
          <a:p>
            <a:r>
              <a:rPr lang="en-GB" b="1" dirty="0">
                <a:solidFill>
                  <a:schemeClr val="accent5">
                    <a:lumMod val="75000"/>
                  </a:schemeClr>
                </a:solidFill>
              </a:rPr>
              <a:t>Spanish Y7 Term 3.2 weeks 4-5 + 7</a:t>
            </a:r>
            <a:endParaRPr lang="en-GB" b="1" dirty="0">
              <a:solidFill>
                <a:schemeClr val="accent5">
                  <a:lumMod val="75000"/>
                </a:schemeClr>
              </a:solidFill>
              <a:latin typeface="Century Gothic" panose="020B0502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76960993"/>
              </p:ext>
            </p:extLst>
          </p:nvPr>
        </p:nvGraphicFramePr>
        <p:xfrm>
          <a:off x="654627" y="2544835"/>
          <a:ext cx="10882745" cy="3352800"/>
        </p:xfrm>
        <a:graphic>
          <a:graphicData uri="http://schemas.openxmlformats.org/drawingml/2006/table">
            <a:tbl>
              <a:tblPr/>
              <a:tblGrid>
                <a:gridCol w="898544">
                  <a:extLst>
                    <a:ext uri="{9D8B030D-6E8A-4147-A177-3AD203B41FA5}">
                      <a16:colId xmlns:a16="http://schemas.microsoft.com/office/drawing/2014/main" val="1529498501"/>
                    </a:ext>
                  </a:extLst>
                </a:gridCol>
                <a:gridCol w="934313">
                  <a:extLst>
                    <a:ext uri="{9D8B030D-6E8A-4147-A177-3AD203B41FA5}">
                      <a16:colId xmlns:a16="http://schemas.microsoft.com/office/drawing/2014/main" val="1846421352"/>
                    </a:ext>
                  </a:extLst>
                </a:gridCol>
                <a:gridCol w="9049888">
                  <a:extLst>
                    <a:ext uri="{9D8B030D-6E8A-4147-A177-3AD203B41FA5}">
                      <a16:colId xmlns:a16="http://schemas.microsoft.com/office/drawing/2014/main" val="2321905716"/>
                    </a:ext>
                  </a:extLst>
                </a:gridCol>
              </a:tblGrid>
              <a:tr h="228600">
                <a:tc>
                  <a:txBody>
                    <a:bodyPr/>
                    <a:lstStyle/>
                    <a:p>
                      <a:pPr algn="ctr" fontAlgn="ctr"/>
                      <a:r>
                        <a:rPr lang="en-GB" sz="2200" b="1" i="0" u="none" strike="noStrike" dirty="0">
                          <a:solidFill>
                            <a:schemeClr val="accent1">
                              <a:lumMod val="50000"/>
                            </a:schemeClr>
                          </a:solidFill>
                          <a:effectLst/>
                          <a:latin typeface="Century Gothic" panose="020B0502020202020204" pitchFamily="34" charset="0"/>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2200" b="0" i="0" u="none" strike="noStrike" dirty="0" err="1">
                          <a:solidFill>
                            <a:schemeClr val="accent1">
                              <a:lumMod val="50000"/>
                            </a:schemeClr>
                          </a:solidFill>
                          <a:effectLst/>
                          <a:latin typeface="Century Gothic" panose="020B0502020202020204" pitchFamily="34" charset="0"/>
                        </a:rPr>
                        <a:t>Wk</a:t>
                      </a:r>
                      <a:r>
                        <a:rPr lang="en-GB" sz="2200" b="0" i="0" u="none" strike="noStrike" dirty="0">
                          <a:solidFill>
                            <a:schemeClr val="accent1">
                              <a:lumMod val="50000"/>
                            </a:schemeClr>
                          </a:solidFill>
                          <a:effectLst/>
                          <a:latin typeface="Century Gothic" panose="020B0502020202020204" pitchFamily="34" charset="0"/>
                        </a:rPr>
                        <a:t>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GB" sz="2200" b="0" i="0" u="none" strike="noStrike" dirty="0">
                          <a:solidFill>
                            <a:schemeClr val="accent1">
                              <a:lumMod val="50000"/>
                            </a:schemeClr>
                          </a:solidFill>
                          <a:effectLst/>
                          <a:latin typeface="Century Gothic" panose="020B0502020202020204" pitchFamily="34" charset="0"/>
                        </a:rPr>
                        <a:t> revision week - plural </a:t>
                      </a:r>
                      <a:r>
                        <a:rPr lang="en-GB" sz="2200" b="0" i="0" u="none" strike="noStrike" dirty="0" err="1">
                          <a:solidFill>
                            <a:schemeClr val="accent1">
                              <a:lumMod val="50000"/>
                            </a:schemeClr>
                          </a:solidFill>
                          <a:effectLst/>
                          <a:latin typeface="Century Gothic" panose="020B0502020202020204" pitchFamily="34" charset="0"/>
                        </a:rPr>
                        <a:t>def</a:t>
                      </a:r>
                      <a:r>
                        <a:rPr lang="en-GB" sz="2200" b="0" i="0" u="none" strike="noStrike" dirty="0">
                          <a:solidFill>
                            <a:schemeClr val="accent1">
                              <a:lumMod val="50000"/>
                            </a:schemeClr>
                          </a:solidFill>
                          <a:effectLst/>
                          <a:latin typeface="Century Gothic" panose="020B0502020202020204" pitchFamily="34" charset="0"/>
                        </a:rPr>
                        <a:t> and indefinite articles, son, </a:t>
                      </a:r>
                      <a:r>
                        <a:rPr lang="en-GB" sz="2200" b="0" i="0" u="none" strike="noStrike" dirty="0" err="1">
                          <a:solidFill>
                            <a:schemeClr val="accent1">
                              <a:lumMod val="50000"/>
                            </a:schemeClr>
                          </a:solidFill>
                          <a:effectLst/>
                          <a:latin typeface="Century Gothic" panose="020B0502020202020204" pitchFamily="34" charset="0"/>
                        </a:rPr>
                        <a:t>están</a:t>
                      </a:r>
                      <a:r>
                        <a:rPr lang="en-GB" sz="2200" b="0" i="0" u="none" strike="noStrike" dirty="0">
                          <a:solidFill>
                            <a:schemeClr val="accent1">
                              <a:lumMod val="50000"/>
                            </a:schemeClr>
                          </a:solidFill>
                          <a:effectLst/>
                          <a:latin typeface="Century Gothic" panose="020B0502020202020204" pitchFamily="34" charset="0"/>
                        </a:rPr>
                        <a:t>; TENER in singular/plural persons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7264128"/>
                  </a:ext>
                </a:extLst>
              </a:tr>
              <a:tr h="238125">
                <a:tc>
                  <a:txBody>
                    <a:bodyPr/>
                    <a:lstStyle/>
                    <a:p>
                      <a:pPr algn="ctr" fontAlgn="ctr"/>
                      <a:r>
                        <a:rPr lang="en-GB" sz="2200" b="0" i="0" u="none" strike="noStrike">
                          <a:solidFill>
                            <a:schemeClr val="accent1">
                              <a:lumMod val="50000"/>
                            </a:schemeClr>
                          </a:solidFill>
                          <a:effectLst/>
                          <a:latin typeface="Century Gothic" panose="020B0502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2200" b="0" i="0" u="none" strike="noStrike" dirty="0" err="1">
                          <a:solidFill>
                            <a:schemeClr val="accent1">
                              <a:lumMod val="50000"/>
                            </a:schemeClr>
                          </a:solidFill>
                          <a:effectLst/>
                          <a:latin typeface="Century Gothic" panose="020B0502020202020204" pitchFamily="34" charset="0"/>
                        </a:rPr>
                        <a:t>Wk</a:t>
                      </a:r>
                      <a:r>
                        <a:rPr lang="en-GB" sz="2200" b="0" i="0" u="none" strike="noStrike" dirty="0">
                          <a:solidFill>
                            <a:schemeClr val="accent1">
                              <a:lumMod val="50000"/>
                            </a:schemeClr>
                          </a:solidFill>
                          <a:effectLst/>
                          <a:latin typeface="Century Gothic" panose="020B0502020202020204" pitchFamily="34" charset="0"/>
                        </a:rPr>
                        <a:t>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GB" sz="2200" b="0" i="0" u="none" strike="noStrike" dirty="0">
                          <a:solidFill>
                            <a:schemeClr val="accent1">
                              <a:lumMod val="50000"/>
                            </a:schemeClr>
                          </a:solidFill>
                          <a:effectLst/>
                          <a:latin typeface="Century Gothic" panose="020B0502020202020204" pitchFamily="34" charset="0"/>
                        </a:rPr>
                        <a:t> assessment week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5486724"/>
                  </a:ext>
                </a:extLst>
              </a:tr>
              <a:tr h="238125">
                <a:tc>
                  <a:txBody>
                    <a:bodyPr/>
                    <a:lstStyle/>
                    <a:p>
                      <a:pPr algn="ctr" fontAlgn="ctr"/>
                      <a:r>
                        <a:rPr lang="en-GB" sz="2200" b="0" i="0" u="none" strike="noStrike" dirty="0">
                          <a:solidFill>
                            <a:schemeClr val="accent1">
                              <a:lumMod val="50000"/>
                            </a:schemeClr>
                          </a:solidFill>
                          <a:effectLst/>
                          <a:latin typeface="Century Gothic" panose="020B0502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2200" b="0" i="0" u="none" strike="noStrike">
                          <a:solidFill>
                            <a:schemeClr val="accent1">
                              <a:lumMod val="50000"/>
                            </a:schemeClr>
                          </a:solidFill>
                          <a:effectLst/>
                          <a:latin typeface="Century Gothic" panose="020B0502020202020204" pitchFamily="34" charset="0"/>
                        </a:rPr>
                        <a:t>Wk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s-ES" sz="2200" b="1" i="0" u="none" strike="noStrike" dirty="0">
                          <a:solidFill>
                            <a:schemeClr val="accent1">
                              <a:lumMod val="50000"/>
                            </a:schemeClr>
                          </a:solidFill>
                          <a:effectLst/>
                          <a:latin typeface="Century Gothic" panose="020B0502020202020204" pitchFamily="34" charset="0"/>
                        </a:rPr>
                        <a:t> mi vs mis; tu vs tus; </a:t>
                      </a:r>
                      <a:r>
                        <a:rPr lang="es-ES" sz="2200" b="0" i="0" u="none" strike="noStrike" dirty="0">
                          <a:solidFill>
                            <a:schemeClr val="accent1">
                              <a:lumMod val="50000"/>
                            </a:schemeClr>
                          </a:solidFill>
                          <a:effectLst/>
                          <a:latin typeface="Century Gothic" panose="020B0502020202020204" pitchFamily="34" charset="0"/>
                        </a:rPr>
                        <a:t>es/son; está/están; tiene/tienen; -</a:t>
                      </a:r>
                      <a:r>
                        <a:rPr lang="es-ES" sz="2200" b="0" i="0" u="none" strike="noStrike" dirty="0" err="1">
                          <a:solidFill>
                            <a:schemeClr val="accent1">
                              <a:lumMod val="50000"/>
                            </a:schemeClr>
                          </a:solidFill>
                          <a:effectLst/>
                          <a:latin typeface="Century Gothic" panose="020B0502020202020204" pitchFamily="34" charset="0"/>
                        </a:rPr>
                        <a:t>ar</a:t>
                      </a:r>
                      <a:r>
                        <a:rPr lang="es-ES" sz="2200" b="0" i="0" u="none" strike="noStrike" dirty="0">
                          <a:solidFill>
                            <a:schemeClr val="accent1">
                              <a:lumMod val="50000"/>
                            </a:schemeClr>
                          </a:solidFill>
                          <a:effectLst/>
                          <a:latin typeface="Century Gothic" panose="020B0502020202020204" pitchFamily="34" charset="0"/>
                        </a:rPr>
                        <a:t>/-</a:t>
                      </a:r>
                      <a:r>
                        <a:rPr lang="es-ES" sz="2200" b="0" i="0" u="none" strike="noStrike" dirty="0" err="1">
                          <a:solidFill>
                            <a:schemeClr val="accent1">
                              <a:lumMod val="50000"/>
                            </a:schemeClr>
                          </a:solidFill>
                          <a:effectLst/>
                          <a:latin typeface="Century Gothic" panose="020B0502020202020204" pitchFamily="34" charset="0"/>
                        </a:rPr>
                        <a:t>er</a:t>
                      </a:r>
                      <a:r>
                        <a:rPr lang="es-ES" sz="2200" b="0" i="0" u="none" strike="noStrike" dirty="0">
                          <a:solidFill>
                            <a:schemeClr val="accent1">
                              <a:lumMod val="50000"/>
                            </a:schemeClr>
                          </a:solidFill>
                          <a:effectLst/>
                          <a:latin typeface="Century Gothic" panose="020B0502020202020204" pitchFamily="34" charset="0"/>
                        </a:rPr>
                        <a:t>/-ir </a:t>
                      </a:r>
                      <a:r>
                        <a:rPr lang="es-ES" sz="2200" b="0" i="0" u="none" strike="noStrike" dirty="0" err="1">
                          <a:solidFill>
                            <a:schemeClr val="accent1">
                              <a:lumMod val="50000"/>
                            </a:schemeClr>
                          </a:solidFill>
                          <a:effectLst/>
                          <a:latin typeface="Century Gothic" panose="020B0502020202020204" pitchFamily="34" charset="0"/>
                        </a:rPr>
                        <a:t>verbs</a:t>
                      </a:r>
                      <a:r>
                        <a:rPr lang="es-ES" sz="2200" b="0" i="0" u="none" strike="noStrike" dirty="0">
                          <a:solidFill>
                            <a:schemeClr val="accent1">
                              <a:lumMod val="50000"/>
                            </a:schemeClr>
                          </a:solidFill>
                          <a:effectLst/>
                          <a:latin typeface="Century Gothic" panose="020B0502020202020204" pitchFamily="34" charset="0"/>
                        </a:rPr>
                        <a:t> 3rd </a:t>
                      </a:r>
                      <a:r>
                        <a:rPr lang="es-ES" sz="2200" b="0" i="0" u="none" strike="noStrike" dirty="0" err="1">
                          <a:solidFill>
                            <a:schemeClr val="accent1">
                              <a:lumMod val="50000"/>
                            </a:schemeClr>
                          </a:solidFill>
                          <a:effectLst/>
                          <a:latin typeface="Century Gothic" panose="020B0502020202020204" pitchFamily="34" charset="0"/>
                        </a:rPr>
                        <a:t>person</a:t>
                      </a:r>
                      <a:r>
                        <a:rPr lang="es-ES" sz="2200" b="0" i="0" u="none" strike="noStrike" dirty="0">
                          <a:solidFill>
                            <a:schemeClr val="accent1">
                              <a:lumMod val="50000"/>
                            </a:schemeClr>
                          </a:solidFill>
                          <a:effectLst/>
                          <a:latin typeface="Century Gothic" panose="020B0502020202020204" pitchFamily="34" charset="0"/>
                        </a:rPr>
                        <a:t> </a:t>
                      </a:r>
                      <a:r>
                        <a:rPr lang="es-ES" sz="2200" b="0" i="0" u="none" strike="noStrike" dirty="0" err="1">
                          <a:solidFill>
                            <a:schemeClr val="accent1">
                              <a:lumMod val="50000"/>
                            </a:schemeClr>
                          </a:solidFill>
                          <a:effectLst/>
                          <a:latin typeface="Century Gothic" panose="020B0502020202020204" pitchFamily="34" charset="0"/>
                        </a:rPr>
                        <a:t>sing</a:t>
                      </a:r>
                      <a:r>
                        <a:rPr lang="es-ES" sz="2200" b="0" i="0" u="none" strike="noStrike" dirty="0">
                          <a:solidFill>
                            <a:schemeClr val="accent1">
                              <a:lumMod val="50000"/>
                            </a:schemeClr>
                          </a:solidFill>
                          <a:effectLst/>
                          <a:latin typeface="Century Gothic" panose="020B0502020202020204" pitchFamily="34" charset="0"/>
                        </a:rPr>
                        <a:t>. vs plural</a:t>
                      </a:r>
                      <a:endParaRPr lang="es-ES" sz="2200" b="1" i="0" u="none" strike="noStrike" dirty="0">
                        <a:solidFill>
                          <a:schemeClr val="accent1">
                            <a:lumMod val="50000"/>
                          </a:schemeClr>
                        </a:solidFill>
                        <a:effectLst/>
                        <a:latin typeface="Century Gothic" panose="020B0502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4149677"/>
                  </a:ext>
                </a:extLst>
              </a:tr>
              <a:tr h="228600">
                <a:tc>
                  <a:txBody>
                    <a:bodyPr/>
                    <a:lstStyle/>
                    <a:p>
                      <a:pPr algn="ctr" fontAlgn="ctr"/>
                      <a:r>
                        <a:rPr lang="en-GB" sz="2200" b="0" i="0" u="none" strike="noStrike">
                          <a:solidFill>
                            <a:schemeClr val="accent1">
                              <a:lumMod val="50000"/>
                            </a:schemeClr>
                          </a:solidFill>
                          <a:effectLst/>
                          <a:latin typeface="Century Gothic" panose="020B0502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2200" b="0" i="0" u="none" strike="noStrike">
                          <a:solidFill>
                            <a:schemeClr val="accent1">
                              <a:lumMod val="50000"/>
                            </a:schemeClr>
                          </a:solidFill>
                          <a:effectLst/>
                          <a:latin typeface="Century Gothic" panose="020B0502020202020204" pitchFamily="34" charset="0"/>
                        </a:rPr>
                        <a:t>Wk 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s-ES" sz="2200" b="1" i="0" u="none" strike="noStrike" dirty="0">
                          <a:solidFill>
                            <a:schemeClr val="accent1">
                              <a:lumMod val="50000"/>
                            </a:schemeClr>
                          </a:solidFill>
                          <a:effectLst/>
                          <a:latin typeface="Century Gothic" panose="020B0502020202020204" pitchFamily="34" charset="0"/>
                        </a:rPr>
                        <a:t> IR (to </a:t>
                      </a:r>
                      <a:r>
                        <a:rPr lang="es-ES" sz="2200" b="1" i="0" u="none" strike="noStrike" dirty="0" err="1">
                          <a:solidFill>
                            <a:schemeClr val="accent1">
                              <a:lumMod val="50000"/>
                            </a:schemeClr>
                          </a:solidFill>
                          <a:effectLst/>
                          <a:latin typeface="Century Gothic" panose="020B0502020202020204" pitchFamily="34" charset="0"/>
                        </a:rPr>
                        <a:t>go</a:t>
                      </a:r>
                      <a:r>
                        <a:rPr lang="es-ES" sz="2200" b="1" i="0" u="none" strike="noStrike" dirty="0">
                          <a:solidFill>
                            <a:schemeClr val="accent1">
                              <a:lumMod val="50000"/>
                            </a:schemeClr>
                          </a:solidFill>
                          <a:effectLst/>
                          <a:latin typeface="Century Gothic" panose="020B0502020202020204" pitchFamily="34" charset="0"/>
                        </a:rPr>
                        <a:t>, </a:t>
                      </a:r>
                      <a:r>
                        <a:rPr lang="es-ES" sz="2200" b="1" i="0" u="none" strike="noStrike" dirty="0" err="1">
                          <a:solidFill>
                            <a:schemeClr val="accent1">
                              <a:lumMod val="50000"/>
                            </a:schemeClr>
                          </a:solidFill>
                          <a:effectLst/>
                          <a:latin typeface="Century Gothic" panose="020B0502020202020204" pitchFamily="34" charset="0"/>
                        </a:rPr>
                        <a:t>going</a:t>
                      </a:r>
                      <a:r>
                        <a:rPr lang="es-ES" sz="2200" b="1" i="0" u="none" strike="noStrike" dirty="0">
                          <a:solidFill>
                            <a:schemeClr val="accent1">
                              <a:lumMod val="50000"/>
                            </a:schemeClr>
                          </a:solidFill>
                          <a:effectLst/>
                          <a:latin typeface="Century Gothic" panose="020B0502020202020204" pitchFamily="34" charset="0"/>
                        </a:rPr>
                        <a:t>) - voy / vas / va / a (</a:t>
                      </a:r>
                      <a:r>
                        <a:rPr lang="es-ES" sz="2200" b="1" i="0" u="none" strike="noStrike" dirty="0" err="1">
                          <a:solidFill>
                            <a:schemeClr val="accent1">
                              <a:lumMod val="50000"/>
                            </a:schemeClr>
                          </a:solidFill>
                          <a:effectLst/>
                          <a:latin typeface="Century Gothic" panose="020B0502020202020204" pitchFamily="34" charset="0"/>
                        </a:rPr>
                        <a:t>present</a:t>
                      </a:r>
                      <a:r>
                        <a:rPr lang="es-ES" sz="2200" b="1" i="0" u="none" strike="noStrike" dirty="0">
                          <a:solidFill>
                            <a:schemeClr val="accent1">
                              <a:lumMod val="50000"/>
                            </a:schemeClr>
                          </a:solidFill>
                          <a:effectLst/>
                          <a:latin typeface="Century Gothic" panose="020B0502020202020204" pitchFamily="34" charset="0"/>
                        </a:rPr>
                        <a:t>); al vs a la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9156948"/>
                  </a:ext>
                </a:extLst>
              </a:tr>
              <a:tr h="228600">
                <a:tc>
                  <a:txBody>
                    <a:bodyPr/>
                    <a:lstStyle/>
                    <a:p>
                      <a:pPr algn="ctr" fontAlgn="ctr"/>
                      <a:r>
                        <a:rPr lang="en-GB" sz="2200" b="0" i="0" u="none" strike="noStrike">
                          <a:solidFill>
                            <a:schemeClr val="accent1">
                              <a:lumMod val="50000"/>
                            </a:schemeClr>
                          </a:solidFill>
                          <a:effectLst/>
                          <a:latin typeface="Century Gothic" panose="020B0502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2200" b="0" i="0" u="none" strike="noStrike">
                          <a:solidFill>
                            <a:schemeClr val="accent1">
                              <a:lumMod val="50000"/>
                            </a:schemeClr>
                          </a:solidFill>
                          <a:effectLst/>
                          <a:latin typeface="Century Gothic" panose="020B0502020202020204" pitchFamily="34" charset="0"/>
                        </a:rPr>
                        <a:t>Wk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GB" sz="2200" b="0" i="0" u="none" strike="noStrike" dirty="0">
                          <a:solidFill>
                            <a:schemeClr val="accent1">
                              <a:lumMod val="50000"/>
                            </a:schemeClr>
                          </a:solidFill>
                          <a:effectLst/>
                          <a:latin typeface="Century Gothic" panose="020B0502020202020204" pitchFamily="34" charset="0"/>
                        </a:rPr>
                        <a:t> 1st person plural for -</a:t>
                      </a:r>
                      <a:r>
                        <a:rPr lang="en-GB" sz="2200" b="0" i="0" u="none" strike="noStrike" dirty="0" err="1">
                          <a:solidFill>
                            <a:schemeClr val="accent1">
                              <a:lumMod val="50000"/>
                            </a:schemeClr>
                          </a:solidFill>
                          <a:effectLst/>
                          <a:latin typeface="Century Gothic" panose="020B0502020202020204" pitchFamily="34" charset="0"/>
                        </a:rPr>
                        <a:t>ar</a:t>
                      </a:r>
                      <a:r>
                        <a:rPr lang="en-GB" sz="2200" b="0" i="0" u="none" strike="noStrike" dirty="0">
                          <a:solidFill>
                            <a:schemeClr val="accent1">
                              <a:lumMod val="50000"/>
                            </a:schemeClr>
                          </a:solidFill>
                          <a:effectLst/>
                          <a:latin typeface="Century Gothic" panose="020B0502020202020204" pitchFamily="34" charset="0"/>
                        </a:rPr>
                        <a:t> verbs; IR - </a:t>
                      </a:r>
                      <a:r>
                        <a:rPr lang="en-GB" sz="2200" b="0" i="0" u="none" strike="noStrike" dirty="0" err="1">
                          <a:solidFill>
                            <a:schemeClr val="accent1">
                              <a:lumMod val="50000"/>
                            </a:schemeClr>
                          </a:solidFill>
                          <a:effectLst/>
                          <a:latin typeface="Century Gothic" panose="020B0502020202020204" pitchFamily="34" charset="0"/>
                        </a:rPr>
                        <a:t>voy</a:t>
                      </a:r>
                      <a:r>
                        <a:rPr lang="en-GB" sz="2200" b="0" i="0" u="none" strike="noStrike" dirty="0">
                          <a:solidFill>
                            <a:schemeClr val="accent1">
                              <a:lumMod val="50000"/>
                            </a:schemeClr>
                          </a:solidFill>
                          <a:effectLst/>
                          <a:latin typeface="Century Gothic" panose="020B0502020202020204" pitchFamily="34" charset="0"/>
                        </a:rPr>
                        <a:t> / vas / </a:t>
                      </a:r>
                      <a:r>
                        <a:rPr lang="en-GB" sz="2200" b="0" i="0" u="none" strike="noStrike" dirty="0" err="1">
                          <a:solidFill>
                            <a:schemeClr val="accent1">
                              <a:lumMod val="50000"/>
                            </a:schemeClr>
                          </a:solidFill>
                          <a:effectLst/>
                          <a:latin typeface="Century Gothic" panose="020B0502020202020204" pitchFamily="34" charset="0"/>
                        </a:rPr>
                        <a:t>va</a:t>
                      </a:r>
                      <a:r>
                        <a:rPr lang="en-GB" sz="2200" b="0" i="0" u="none" strike="noStrike" dirty="0">
                          <a:solidFill>
                            <a:schemeClr val="accent1">
                              <a:lumMod val="50000"/>
                            </a:schemeClr>
                          </a:solidFill>
                          <a:effectLst/>
                          <a:latin typeface="Century Gothic" panose="020B0502020202020204" pitchFamily="34" charset="0"/>
                        </a:rPr>
                        <a:t> / </a:t>
                      </a:r>
                    </a:p>
                    <a:p>
                      <a:pPr algn="l" fontAlgn="ctr"/>
                      <a:r>
                        <a:rPr lang="en-GB" sz="2200" b="1" i="0" u="none" strike="noStrike" dirty="0" err="1">
                          <a:solidFill>
                            <a:schemeClr val="accent1">
                              <a:lumMod val="50000"/>
                            </a:schemeClr>
                          </a:solidFill>
                          <a:effectLst/>
                          <a:latin typeface="Century Gothic" panose="020B0502020202020204" pitchFamily="34" charset="0"/>
                        </a:rPr>
                        <a:t>ir</a:t>
                      </a:r>
                      <a:r>
                        <a:rPr lang="en-GB" sz="2200" b="1" i="0" u="none" strike="noStrike" dirty="0">
                          <a:solidFill>
                            <a:schemeClr val="accent1">
                              <a:lumMod val="50000"/>
                            </a:schemeClr>
                          </a:solidFill>
                          <a:effectLst/>
                          <a:latin typeface="Century Gothic" panose="020B0502020202020204" pitchFamily="34" charset="0"/>
                        </a:rPr>
                        <a:t> a + infinitive</a:t>
                      </a:r>
                      <a:r>
                        <a:rPr lang="en-GB" sz="2200" b="1" i="0" u="none" strike="noStrike" baseline="0" dirty="0">
                          <a:solidFill>
                            <a:schemeClr val="accent1">
                              <a:lumMod val="50000"/>
                            </a:schemeClr>
                          </a:solidFill>
                          <a:effectLst/>
                          <a:latin typeface="Century Gothic" panose="020B0502020202020204" pitchFamily="34" charset="0"/>
                        </a:rPr>
                        <a:t> </a:t>
                      </a:r>
                      <a:r>
                        <a:rPr lang="en-GB" sz="2200" b="1" i="0" u="none" strike="noStrike" dirty="0">
                          <a:solidFill>
                            <a:schemeClr val="accent1">
                              <a:lumMod val="50000"/>
                            </a:schemeClr>
                          </a:solidFill>
                          <a:effectLst/>
                          <a:latin typeface="Century Gothic" panose="020B0502020202020204" pitchFamily="34" charset="0"/>
                        </a:rPr>
                        <a:t>to express future; </a:t>
                      </a:r>
                      <a:r>
                        <a:rPr lang="en-GB" sz="2200" b="0" i="0" u="none" strike="noStrike" dirty="0">
                          <a:solidFill>
                            <a:schemeClr val="accent1">
                              <a:lumMod val="50000"/>
                            </a:schemeClr>
                          </a:solidFill>
                          <a:effectLst/>
                          <a:latin typeface="Century Gothic" panose="020B0502020202020204" pitchFamily="34" charset="0"/>
                        </a:rPr>
                        <a:t>al vs a la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567873"/>
                  </a:ext>
                </a:extLst>
              </a:tr>
              <a:tr h="228600">
                <a:tc>
                  <a:txBody>
                    <a:bodyPr/>
                    <a:lstStyle/>
                    <a:p>
                      <a:pPr algn="ctr" fontAlgn="ctr"/>
                      <a:r>
                        <a:rPr lang="en-GB" sz="2200" b="0" i="0" u="none" strike="noStrike">
                          <a:solidFill>
                            <a:schemeClr val="accent1">
                              <a:lumMod val="50000"/>
                            </a:schemeClr>
                          </a:solidFill>
                          <a:effectLst/>
                          <a:latin typeface="Century Gothic" panose="020B0502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2200" b="0" i="0" u="none" strike="noStrike">
                          <a:solidFill>
                            <a:schemeClr val="accent1">
                              <a:lumMod val="50000"/>
                            </a:schemeClr>
                          </a:solidFill>
                          <a:effectLst/>
                          <a:latin typeface="Century Gothic" panose="020B0502020202020204" pitchFamily="34" charset="0"/>
                        </a:rPr>
                        <a:t>Wk 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GB" sz="2200" b="1" i="0" u="none" strike="noStrike" dirty="0">
                          <a:solidFill>
                            <a:schemeClr val="accent1">
                              <a:lumMod val="50000"/>
                            </a:schemeClr>
                          </a:solidFill>
                          <a:effectLst/>
                          <a:latin typeface="Century Gothic" panose="020B0502020202020204" pitchFamily="34" charset="0"/>
                        </a:rPr>
                        <a:t> Week for text exploitation: La playa (Juan Guinea </a:t>
                      </a:r>
                      <a:r>
                        <a:rPr lang="en-GB" sz="2200" b="1" i="0" u="none" strike="noStrike" dirty="0" err="1">
                          <a:solidFill>
                            <a:schemeClr val="accent1">
                              <a:lumMod val="50000"/>
                            </a:schemeClr>
                          </a:solidFill>
                          <a:effectLst/>
                          <a:latin typeface="Century Gothic" panose="020B0502020202020204" pitchFamily="34" charset="0"/>
                        </a:rPr>
                        <a:t>Díaz</a:t>
                      </a:r>
                      <a:r>
                        <a:rPr lang="en-GB" sz="2200" b="1" i="0" u="none" strike="noStrike" dirty="0">
                          <a:solidFill>
                            <a:schemeClr val="accent1">
                              <a:lumMod val="50000"/>
                            </a:schemeClr>
                          </a:solidFill>
                          <a:effectLst/>
                          <a:latin typeface="Century Gothic" panose="020B0502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5121388"/>
                  </a:ext>
                </a:extLst>
              </a:tr>
              <a:tr h="238125">
                <a:tc>
                  <a:txBody>
                    <a:bodyPr/>
                    <a:lstStyle/>
                    <a:p>
                      <a:pPr algn="l" fontAlgn="b"/>
                      <a:r>
                        <a:rPr lang="en-GB" sz="2200" b="0" i="0" u="none" strike="noStrike">
                          <a:solidFill>
                            <a:schemeClr val="accent1">
                              <a:lumMod val="50000"/>
                            </a:schemeClr>
                          </a:solidFill>
                          <a:effectLst/>
                          <a:latin typeface="Century Gothic" panose="020B0502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2200" b="0" i="0" u="none" strike="noStrike">
                          <a:solidFill>
                            <a:schemeClr val="accent1">
                              <a:lumMod val="50000"/>
                            </a:schemeClr>
                          </a:solidFill>
                          <a:effectLst/>
                          <a:latin typeface="Century Gothic" panose="020B0502020202020204" pitchFamily="34" charset="0"/>
                        </a:rPr>
                        <a:t>Wk 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GB" sz="2200" b="0" i="0" u="none" strike="noStrike" dirty="0">
                          <a:solidFill>
                            <a:schemeClr val="accent1">
                              <a:lumMod val="50000"/>
                            </a:schemeClr>
                          </a:solidFill>
                          <a:effectLst/>
                          <a:latin typeface="Century Gothic" panose="020B0502020202020204" pitchFamily="34" charset="0"/>
                        </a:rPr>
                        <a:t> revision week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950493"/>
                  </a:ext>
                </a:extLst>
              </a:tr>
            </a:tbl>
          </a:graphicData>
        </a:graphic>
      </p:graphicFrame>
      <p:sp>
        <p:nvSpPr>
          <p:cNvPr id="6" name="Rounded Rectangular Callout 5"/>
          <p:cNvSpPr/>
          <p:nvPr/>
        </p:nvSpPr>
        <p:spPr>
          <a:xfrm>
            <a:off x="669347" y="1454721"/>
            <a:ext cx="1875560" cy="909999"/>
          </a:xfrm>
          <a:prstGeom prst="wedgeRoundRectCallout">
            <a:avLst>
              <a:gd name="adj1" fmla="val 47622"/>
              <a:gd name="adj2" fmla="val 26042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Lesson 1: ‘</a:t>
            </a:r>
            <a:r>
              <a:rPr lang="en-GB" sz="2200" b="1" dirty="0" err="1">
                <a:solidFill>
                  <a:schemeClr val="accent1">
                    <a:lumMod val="50000"/>
                  </a:schemeClr>
                </a:solidFill>
                <a:latin typeface="Century Gothic" panose="020B0502020202020204" pitchFamily="34" charset="0"/>
              </a:rPr>
              <a:t>voy</a:t>
            </a:r>
            <a:r>
              <a:rPr lang="en-GB" sz="2200" b="1" dirty="0">
                <a:solidFill>
                  <a:schemeClr val="accent1">
                    <a:lumMod val="50000"/>
                  </a:schemeClr>
                </a:solidFill>
                <a:latin typeface="Century Gothic" panose="020B0502020202020204" pitchFamily="34" charset="0"/>
              </a:rPr>
              <a:t>’ &amp; ‘</a:t>
            </a:r>
            <a:r>
              <a:rPr lang="en-GB" sz="2200" b="1" dirty="0" err="1">
                <a:solidFill>
                  <a:schemeClr val="accent1">
                    <a:lumMod val="50000"/>
                  </a:schemeClr>
                </a:solidFill>
                <a:latin typeface="Century Gothic" panose="020B0502020202020204" pitchFamily="34" charset="0"/>
              </a:rPr>
              <a:t>va</a:t>
            </a:r>
            <a:r>
              <a:rPr lang="en-GB" b="1" dirty="0">
                <a:solidFill>
                  <a:schemeClr val="accent1">
                    <a:lumMod val="50000"/>
                  </a:schemeClr>
                </a:solidFill>
              </a:rPr>
              <a:t>’</a:t>
            </a:r>
          </a:p>
        </p:txBody>
      </p:sp>
      <p:sp>
        <p:nvSpPr>
          <p:cNvPr id="8" name="Rounded Rectangular Callout 7"/>
          <p:cNvSpPr/>
          <p:nvPr/>
        </p:nvSpPr>
        <p:spPr>
          <a:xfrm>
            <a:off x="2544907" y="1454722"/>
            <a:ext cx="1809745" cy="909999"/>
          </a:xfrm>
          <a:prstGeom prst="wedgeRoundRectCallout">
            <a:avLst>
              <a:gd name="adj1" fmla="val -40423"/>
              <a:gd name="adj2" fmla="val 25281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Lesson 2: ‘vas’ &amp; ‘</a:t>
            </a:r>
            <a:r>
              <a:rPr lang="en-GB" sz="2200" dirty="0" err="1">
                <a:solidFill>
                  <a:schemeClr val="accent1">
                    <a:lumMod val="50000"/>
                  </a:schemeClr>
                </a:solidFill>
                <a:latin typeface="Century Gothic" panose="020B0502020202020204" pitchFamily="34" charset="0"/>
              </a:rPr>
              <a:t>va</a:t>
            </a:r>
            <a:r>
              <a:rPr lang="en-GB" b="1" dirty="0">
                <a:solidFill>
                  <a:schemeClr val="accent1">
                    <a:lumMod val="50000"/>
                  </a:schemeClr>
                </a:solidFill>
              </a:rPr>
              <a:t>’</a:t>
            </a:r>
          </a:p>
        </p:txBody>
      </p:sp>
      <p:sp>
        <p:nvSpPr>
          <p:cNvPr id="9" name="Rounded Rectangular Callout 8"/>
          <p:cNvSpPr/>
          <p:nvPr/>
        </p:nvSpPr>
        <p:spPr>
          <a:xfrm>
            <a:off x="4420467" y="1454719"/>
            <a:ext cx="2030722" cy="909999"/>
          </a:xfrm>
          <a:prstGeom prst="wedgeRoundRectCallout">
            <a:avLst>
              <a:gd name="adj1" fmla="val -35019"/>
              <a:gd name="adj2" fmla="val 29266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Lesson 1: </a:t>
            </a:r>
            <a:r>
              <a:rPr lang="en-GB" sz="2200" dirty="0">
                <a:solidFill>
                  <a:schemeClr val="accent1">
                    <a:lumMod val="50000"/>
                  </a:schemeClr>
                </a:solidFill>
                <a:latin typeface="Century Gothic" panose="020B0502020202020204" pitchFamily="34" charset="0"/>
              </a:rPr>
              <a:t>‘</a:t>
            </a:r>
            <a:r>
              <a:rPr lang="en-GB" sz="2200" dirty="0" err="1">
                <a:solidFill>
                  <a:schemeClr val="accent1">
                    <a:lumMod val="50000"/>
                  </a:schemeClr>
                </a:solidFill>
                <a:latin typeface="Century Gothic" panose="020B0502020202020204" pitchFamily="34" charset="0"/>
              </a:rPr>
              <a:t>voy</a:t>
            </a:r>
            <a:r>
              <a:rPr lang="en-GB" sz="2200" dirty="0">
                <a:solidFill>
                  <a:schemeClr val="accent1">
                    <a:lumMod val="50000"/>
                  </a:schemeClr>
                </a:solidFill>
                <a:latin typeface="Century Gothic" panose="020B0502020202020204" pitchFamily="34" charset="0"/>
              </a:rPr>
              <a:t>/vas/</a:t>
            </a:r>
            <a:r>
              <a:rPr lang="en-GB" sz="2200" dirty="0" err="1">
                <a:solidFill>
                  <a:schemeClr val="accent1">
                    <a:lumMod val="50000"/>
                  </a:schemeClr>
                </a:solidFill>
                <a:latin typeface="Century Gothic" panose="020B0502020202020204" pitchFamily="34" charset="0"/>
              </a:rPr>
              <a:t>va</a:t>
            </a:r>
            <a:r>
              <a:rPr lang="en-GB" sz="2200" dirty="0">
                <a:solidFill>
                  <a:schemeClr val="accent1">
                    <a:lumMod val="50000"/>
                  </a:schemeClr>
                </a:solidFill>
                <a:latin typeface="Century Gothic" panose="020B0502020202020204" pitchFamily="34" charset="0"/>
              </a:rPr>
              <a:t>’ &amp; </a:t>
            </a:r>
            <a:r>
              <a:rPr lang="en-GB" sz="2200" b="1" dirty="0">
                <a:solidFill>
                  <a:schemeClr val="accent1">
                    <a:lumMod val="50000"/>
                  </a:schemeClr>
                </a:solidFill>
                <a:latin typeface="Century Gothic" panose="020B0502020202020204" pitchFamily="34" charset="0"/>
              </a:rPr>
              <a:t>‘</a:t>
            </a:r>
            <a:r>
              <a:rPr lang="en-GB" sz="2200" b="1" dirty="0" err="1">
                <a:solidFill>
                  <a:schemeClr val="accent1">
                    <a:lumMod val="50000"/>
                  </a:schemeClr>
                </a:solidFill>
                <a:latin typeface="Century Gothic" panose="020B0502020202020204" pitchFamily="34" charset="0"/>
              </a:rPr>
              <a:t>vamos</a:t>
            </a:r>
            <a:r>
              <a:rPr lang="en-GB" sz="2200" b="1" dirty="0">
                <a:solidFill>
                  <a:schemeClr val="accent1">
                    <a:lumMod val="50000"/>
                  </a:schemeClr>
                </a:solidFill>
                <a:latin typeface="Century Gothic" panose="020B0502020202020204" pitchFamily="34" charset="0"/>
              </a:rPr>
              <a:t>’</a:t>
            </a:r>
          </a:p>
        </p:txBody>
      </p:sp>
      <p:sp>
        <p:nvSpPr>
          <p:cNvPr id="10" name="Rounded Rectangular Callout 9"/>
          <p:cNvSpPr/>
          <p:nvPr/>
        </p:nvSpPr>
        <p:spPr>
          <a:xfrm>
            <a:off x="6451189" y="1454719"/>
            <a:ext cx="1953491" cy="909999"/>
          </a:xfrm>
          <a:prstGeom prst="wedgeRoundRectCallout">
            <a:avLst>
              <a:gd name="adj1" fmla="val -86444"/>
              <a:gd name="adj2" fmla="val 33284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Lesson 2: ‘</a:t>
            </a:r>
            <a:r>
              <a:rPr lang="en-GB" sz="2200" b="1" dirty="0" err="1">
                <a:solidFill>
                  <a:schemeClr val="accent1">
                    <a:lumMod val="50000"/>
                  </a:schemeClr>
                </a:solidFill>
                <a:latin typeface="Century Gothic" panose="020B0502020202020204" pitchFamily="34" charset="0"/>
              </a:rPr>
              <a:t>ir</a:t>
            </a:r>
            <a:r>
              <a:rPr lang="en-GB" sz="2200" b="1" dirty="0">
                <a:solidFill>
                  <a:schemeClr val="accent1">
                    <a:lumMod val="50000"/>
                  </a:schemeClr>
                </a:solidFill>
                <a:latin typeface="Century Gothic" panose="020B0502020202020204" pitchFamily="34" charset="0"/>
              </a:rPr>
              <a:t> a’ +</a:t>
            </a:r>
            <a:r>
              <a:rPr lang="en-GB" sz="2200" b="1" dirty="0" err="1">
                <a:solidFill>
                  <a:schemeClr val="accent1">
                    <a:lumMod val="50000"/>
                  </a:schemeClr>
                </a:solidFill>
                <a:latin typeface="Century Gothic" panose="020B0502020202020204" pitchFamily="34" charset="0"/>
              </a:rPr>
              <a:t>inf</a:t>
            </a:r>
            <a:endParaRPr lang="en-GB" sz="2200" b="1" dirty="0">
              <a:solidFill>
                <a:schemeClr val="accent1">
                  <a:lumMod val="50000"/>
                </a:schemeClr>
              </a:solidFill>
              <a:latin typeface="Century Gothic" panose="020B0502020202020204" pitchFamily="34" charset="0"/>
            </a:endParaRPr>
          </a:p>
        </p:txBody>
      </p:sp>
      <p:sp>
        <p:nvSpPr>
          <p:cNvPr id="11" name="Rounded Rectangular Callout 10"/>
          <p:cNvSpPr/>
          <p:nvPr/>
        </p:nvSpPr>
        <p:spPr>
          <a:xfrm>
            <a:off x="8618828" y="1238375"/>
            <a:ext cx="3516452" cy="1216402"/>
          </a:xfrm>
          <a:prstGeom prst="wedgeRoundRectCallout">
            <a:avLst>
              <a:gd name="adj1" fmla="val -98243"/>
              <a:gd name="adj2" fmla="val 32569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1">
                    <a:lumMod val="50000"/>
                  </a:schemeClr>
                </a:solidFill>
                <a:latin typeface="Century Gothic" panose="020B0502020202020204" pitchFamily="34" charset="0"/>
              </a:rPr>
              <a:t>Lesson 2: </a:t>
            </a:r>
            <a:r>
              <a:rPr lang="en-GB" dirty="0">
                <a:solidFill>
                  <a:schemeClr val="accent1">
                    <a:lumMod val="50000"/>
                  </a:schemeClr>
                </a:solidFill>
                <a:latin typeface="Century Gothic" panose="020B0502020202020204" pitchFamily="34" charset="0"/>
              </a:rPr>
              <a:t>‘</a:t>
            </a:r>
            <a:r>
              <a:rPr lang="en-GB" dirty="0" err="1">
                <a:solidFill>
                  <a:schemeClr val="accent1">
                    <a:lumMod val="50000"/>
                  </a:schemeClr>
                </a:solidFill>
                <a:latin typeface="Century Gothic" panose="020B0502020202020204" pitchFamily="34" charset="0"/>
              </a:rPr>
              <a:t>ir</a:t>
            </a:r>
            <a:r>
              <a:rPr lang="en-GB" dirty="0">
                <a:solidFill>
                  <a:schemeClr val="accent1">
                    <a:lumMod val="50000"/>
                  </a:schemeClr>
                </a:solidFill>
                <a:latin typeface="Century Gothic" panose="020B0502020202020204" pitchFamily="34" charset="0"/>
              </a:rPr>
              <a:t>’ for habitual actions [revisited]</a:t>
            </a:r>
          </a:p>
          <a:p>
            <a:pPr algn="ctr"/>
            <a:r>
              <a:rPr lang="en-GB" dirty="0">
                <a:solidFill>
                  <a:schemeClr val="accent1">
                    <a:lumMod val="50000"/>
                  </a:schemeClr>
                </a:solidFill>
                <a:latin typeface="Century Gothic" panose="020B0502020202020204" pitchFamily="34" charset="0"/>
              </a:rPr>
              <a:t>‘</a:t>
            </a:r>
            <a:r>
              <a:rPr lang="en-GB" dirty="0" err="1">
                <a:solidFill>
                  <a:schemeClr val="accent1">
                    <a:lumMod val="50000"/>
                  </a:schemeClr>
                </a:solidFill>
                <a:latin typeface="Century Gothic" panose="020B0502020202020204" pitchFamily="34" charset="0"/>
              </a:rPr>
              <a:t>ir</a:t>
            </a:r>
            <a:r>
              <a:rPr lang="en-GB" dirty="0">
                <a:solidFill>
                  <a:schemeClr val="accent1">
                    <a:lumMod val="50000"/>
                  </a:schemeClr>
                </a:solidFill>
                <a:latin typeface="Century Gothic" panose="020B0502020202020204" pitchFamily="34" charset="0"/>
              </a:rPr>
              <a:t> a’ + infinitive to express future [revisited]</a:t>
            </a: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83250530"/>
      </p:ext>
    </p:extLst>
  </p:cSld>
  <p:clrMapOvr>
    <a:masterClrMapping/>
  </p:clrMapOvr>
  <mc:AlternateContent xmlns:mc="http://schemas.openxmlformats.org/markup-compatibility/2006" xmlns:p14="http://schemas.microsoft.com/office/powerpoint/2010/main">
    <mc:Choice Requires="p14">
      <p:transition spd="slow" p14:dur="2000" advTm="49776"/>
    </mc:Choice>
    <mc:Fallback xmlns="">
      <p:transition spd="slow" advTm="49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4"/>
                </p:tgtEl>
              </p:cMediaNode>
            </p:audio>
          </p:childTnLst>
        </p:cTn>
      </p:par>
    </p:tnLst>
    <p:bldLst>
      <p:bldP spid="6" grpId="0" animBg="1"/>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2542"/>
            <a:ext cx="6649156" cy="867128"/>
          </a:xfrm>
          <a:prstGeom prst="rect">
            <a:avLst/>
          </a:prstGeom>
        </p:spPr>
      </p:pic>
      <p:sp>
        <p:nvSpPr>
          <p:cNvPr id="2" name="Title 1"/>
          <p:cNvSpPr>
            <a:spLocks noGrp="1"/>
          </p:cNvSpPr>
          <p:nvPr>
            <p:ph type="title"/>
          </p:nvPr>
        </p:nvSpPr>
        <p:spPr>
          <a:xfrm>
            <a:off x="82286" y="-184321"/>
            <a:ext cx="6484584" cy="1325563"/>
          </a:xfrm>
        </p:spPr>
        <p:txBody>
          <a:bodyPr>
            <a:normAutofit/>
          </a:bodyPr>
          <a:lstStyle/>
          <a:p>
            <a:r>
              <a:rPr lang="en-GB" sz="3600" b="1" dirty="0" err="1">
                <a:solidFill>
                  <a:schemeClr val="bg1"/>
                </a:solidFill>
              </a:rPr>
              <a:t>İEscribimos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escribir</a:t>
            </a:r>
          </a:p>
        </p:txBody>
      </p:sp>
      <p:sp>
        <p:nvSpPr>
          <p:cNvPr id="3" name="TextBox 2"/>
          <p:cNvSpPr txBox="1"/>
          <p:nvPr/>
        </p:nvSpPr>
        <p:spPr>
          <a:xfrm>
            <a:off x="82285" y="759994"/>
            <a:ext cx="1521362"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Preguntas</a:t>
            </a:r>
          </a:p>
        </p:txBody>
      </p:sp>
      <p:sp>
        <p:nvSpPr>
          <p:cNvPr id="48" name="TextBox 47"/>
          <p:cNvSpPr txBox="1"/>
          <p:nvPr/>
        </p:nvSpPr>
        <p:spPr>
          <a:xfrm>
            <a:off x="6334109" y="760988"/>
            <a:ext cx="1742880"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Respuestas</a:t>
            </a:r>
          </a:p>
        </p:txBody>
      </p:sp>
      <p:graphicFrame>
        <p:nvGraphicFramePr>
          <p:cNvPr id="12" name="Table 11"/>
          <p:cNvGraphicFramePr>
            <a:graphicFrameLocks noGrp="1"/>
          </p:cNvGraphicFramePr>
          <p:nvPr>
            <p:extLst>
              <p:ext uri="{D42A27DB-BD31-4B8C-83A1-F6EECF244321}">
                <p14:modId xmlns:p14="http://schemas.microsoft.com/office/powerpoint/2010/main" val="2323228973"/>
              </p:ext>
            </p:extLst>
          </p:nvPr>
        </p:nvGraphicFramePr>
        <p:xfrm>
          <a:off x="82285" y="1165721"/>
          <a:ext cx="11968687" cy="5243950"/>
        </p:xfrm>
        <a:graphic>
          <a:graphicData uri="http://schemas.openxmlformats.org/drawingml/2006/table">
            <a:tbl>
              <a:tblPr firstRow="1" bandRow="1">
                <a:tableStyleId>{5C22544A-7EE6-4342-B048-85BDC9FD1C3A}</a:tableStyleId>
              </a:tblPr>
              <a:tblGrid>
                <a:gridCol w="381739">
                  <a:extLst>
                    <a:ext uri="{9D8B030D-6E8A-4147-A177-3AD203B41FA5}">
                      <a16:colId xmlns:a16="http://schemas.microsoft.com/office/drawing/2014/main" val="2726116877"/>
                    </a:ext>
                  </a:extLst>
                </a:gridCol>
                <a:gridCol w="5870236">
                  <a:extLst>
                    <a:ext uri="{9D8B030D-6E8A-4147-A177-3AD203B41FA5}">
                      <a16:colId xmlns:a16="http://schemas.microsoft.com/office/drawing/2014/main" val="3724827482"/>
                    </a:ext>
                  </a:extLst>
                </a:gridCol>
                <a:gridCol w="5716712">
                  <a:extLst>
                    <a:ext uri="{9D8B030D-6E8A-4147-A177-3AD203B41FA5}">
                      <a16:colId xmlns:a16="http://schemas.microsoft.com/office/drawing/2014/main" val="3843478067"/>
                    </a:ext>
                  </a:extLst>
                </a:gridCol>
              </a:tblGrid>
              <a:tr h="717670">
                <a:tc rowSpan="2">
                  <a:txBody>
                    <a:bodyPr/>
                    <a:lstStyle/>
                    <a:p>
                      <a:pPr algn="ctr"/>
                      <a:r>
                        <a:rPr lang="en-GB" sz="2000" b="1" dirty="0">
                          <a:solidFill>
                            <a:schemeClr val="accent5">
                              <a:lumMod val="50000"/>
                            </a:schemeClr>
                          </a:solidFill>
                        </a:rPr>
                        <a:t>1</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5">
                              <a:lumMod val="50000"/>
                            </a:schemeClr>
                          </a:solidFill>
                        </a:rPr>
                        <a:t>[Do you go]</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a:t>
                      </a:r>
                      <a:r>
                        <a:rPr lang="en-GB" sz="2000" baseline="0" dirty="0">
                          <a:solidFill>
                            <a:schemeClr val="accent5">
                              <a:lumMod val="50000"/>
                            </a:schemeClr>
                          </a:solidFill>
                        </a:rPr>
                        <a:t>              </a:t>
                      </a:r>
                      <a:r>
                        <a:rPr lang="en-GB" sz="2000" b="1" dirty="0">
                          <a:solidFill>
                            <a:schemeClr val="accent5">
                              <a:lumMod val="50000"/>
                            </a:schemeClr>
                          </a:solidFill>
                        </a:rPr>
                        <a:t>[Normally I go with my]</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868060795"/>
                  </a:ext>
                </a:extLst>
              </a:tr>
              <a:tr h="395785">
                <a:tc vMerge="1">
                  <a:txBody>
                    <a:bodyPr/>
                    <a:lstStyle/>
                    <a:p>
                      <a:endParaRPr lang="en-GB"/>
                    </a:p>
                  </a:txBody>
                  <a:tcPr/>
                </a:tc>
                <a:tc>
                  <a:txBody>
                    <a:bodyPr/>
                    <a:lstStyle/>
                    <a:p>
                      <a:r>
                        <a:rPr lang="en-GB" sz="2000" b="0" dirty="0">
                          <a:solidFill>
                            <a:schemeClr val="accent5">
                              <a:lumMod val="50000"/>
                            </a:schemeClr>
                          </a:solidFill>
                        </a:rPr>
                        <a:t>¿Vas al museo normalmente</a:t>
                      </a:r>
                      <a:r>
                        <a:rPr lang="en-GB" sz="2000" b="0" baseline="0" dirty="0">
                          <a:solidFill>
                            <a:schemeClr val="accent5">
                              <a:lumMod val="50000"/>
                            </a:schemeClr>
                          </a:solidFill>
                        </a:rPr>
                        <a:t>?</a:t>
                      </a:r>
                      <a:endParaRPr lang="en-GB" sz="2000" b="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0" dirty="0" err="1">
                          <a:solidFill>
                            <a:schemeClr val="accent5">
                              <a:lumMod val="50000"/>
                            </a:schemeClr>
                          </a:solidFill>
                        </a:rPr>
                        <a:t>Sí</a:t>
                      </a:r>
                      <a:r>
                        <a:rPr lang="en-GB" sz="2000" b="0" dirty="0">
                          <a:solidFill>
                            <a:schemeClr val="accent5">
                              <a:lumMod val="50000"/>
                            </a:schemeClr>
                          </a:solidFill>
                        </a:rPr>
                        <a:t>, normalmente voy con mi </a:t>
                      </a:r>
                      <a:r>
                        <a:rPr lang="en-GB" sz="2000" b="0" dirty="0" err="1">
                          <a:solidFill>
                            <a:schemeClr val="accent5">
                              <a:lumMod val="50000"/>
                            </a:schemeClr>
                          </a:solidFill>
                        </a:rPr>
                        <a:t>abuela</a:t>
                      </a:r>
                      <a:r>
                        <a:rPr lang="en-GB" sz="2000" b="0" dirty="0">
                          <a:solidFill>
                            <a:schemeClr val="accent5">
                              <a:lumMod val="50000"/>
                            </a:schemeClr>
                          </a:solidFill>
                        </a:rPr>
                        <a:t>.</a:t>
                      </a:r>
                    </a:p>
                    <a:p>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441194010"/>
                  </a:ext>
                </a:extLst>
              </a:tr>
              <a:tr h="675640">
                <a:tc rowSpan="2">
                  <a:txBody>
                    <a:bodyPr/>
                    <a:lstStyle/>
                    <a:p>
                      <a:pPr algn="ctr"/>
                      <a:r>
                        <a:rPr lang="en-GB" sz="2000" b="1" dirty="0">
                          <a:solidFill>
                            <a:schemeClr val="accent5">
                              <a:lumMod val="50000"/>
                            </a:schemeClr>
                          </a:solidFill>
                        </a:rPr>
                        <a:t>2</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5">
                              <a:lumMod val="50000"/>
                            </a:schemeClr>
                          </a:solidFill>
                        </a:rPr>
                        <a:t>[Are</a:t>
                      </a:r>
                      <a:r>
                        <a:rPr lang="en-GB" sz="2000" b="1" baseline="0" dirty="0">
                          <a:solidFill>
                            <a:schemeClr val="accent5">
                              <a:lumMod val="50000"/>
                            </a:schemeClr>
                          </a:solidFill>
                        </a:rPr>
                        <a:t> you going to go</a:t>
                      </a:r>
                      <a:r>
                        <a:rPr lang="en-GB" sz="2000" b="1" dirty="0">
                          <a:solidFill>
                            <a:schemeClr val="accent5">
                              <a:lumMod val="50000"/>
                            </a:schemeClr>
                          </a:solidFill>
                        </a:rPr>
                        <a:t>]   </a:t>
                      </a:r>
                      <a:r>
                        <a:rPr lang="en-GB" sz="2000" dirty="0">
                          <a:solidFill>
                            <a:schemeClr val="accent5">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a:solidFill>
                            <a:schemeClr val="accent5">
                              <a:lumMod val="50000"/>
                            </a:schemeClr>
                          </a:solidFill>
                        </a:rPr>
                        <a:t>                                            </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290236407"/>
                  </a:ext>
                </a:extLst>
              </a:tr>
              <a:tr h="662572">
                <a:tc vMerge="1">
                  <a:txBody>
                    <a:bodyPr/>
                    <a:lstStyle/>
                    <a:p>
                      <a:endParaRPr lang="en-GB"/>
                    </a:p>
                  </a:txBody>
                  <a:tcPr/>
                </a:tc>
                <a:tc>
                  <a:txBody>
                    <a:bodyPr/>
                    <a:lstStyle/>
                    <a:p>
                      <a:r>
                        <a:rPr lang="en-GB" sz="2000" b="0" dirty="0">
                          <a:solidFill>
                            <a:schemeClr val="accent5">
                              <a:lumMod val="50000"/>
                            </a:schemeClr>
                          </a:solidFill>
                        </a:rPr>
                        <a:t>¿Vas a </a:t>
                      </a:r>
                      <a:r>
                        <a:rPr lang="en-GB" sz="2000" b="0" dirty="0" err="1">
                          <a:solidFill>
                            <a:schemeClr val="accent5">
                              <a:lumMod val="50000"/>
                            </a:schemeClr>
                          </a:solidFill>
                        </a:rPr>
                        <a:t>ir</a:t>
                      </a:r>
                      <a:r>
                        <a:rPr lang="en-GB" sz="2000" b="0" dirty="0">
                          <a:solidFill>
                            <a:schemeClr val="accent5">
                              <a:lumMod val="50000"/>
                            </a:schemeClr>
                          </a:solidFill>
                        </a:rPr>
                        <a:t> a la playa </a:t>
                      </a:r>
                      <a:r>
                        <a:rPr lang="en-GB" sz="2000" b="0" dirty="0" err="1">
                          <a:solidFill>
                            <a:schemeClr val="accent5">
                              <a:lumMod val="50000"/>
                            </a:schemeClr>
                          </a:solidFill>
                        </a:rPr>
                        <a:t>en</a:t>
                      </a:r>
                      <a:r>
                        <a:rPr lang="en-GB" sz="2000" b="0" dirty="0">
                          <a:solidFill>
                            <a:schemeClr val="accent5">
                              <a:lumMod val="50000"/>
                            </a:schemeClr>
                          </a:solidFill>
                        </a:rPr>
                        <a:t> </a:t>
                      </a:r>
                      <a:r>
                        <a:rPr lang="en-GB" sz="2000" b="0" dirty="0" err="1">
                          <a:solidFill>
                            <a:schemeClr val="accent5">
                              <a:lumMod val="50000"/>
                            </a:schemeClr>
                          </a:solidFill>
                        </a:rPr>
                        <a:t>agosto</a:t>
                      </a:r>
                      <a:r>
                        <a:rPr lang="en-GB" sz="2000" b="0" baseline="0" dirty="0">
                          <a:solidFill>
                            <a:schemeClr val="accent5">
                              <a:lumMod val="50000"/>
                            </a:schemeClr>
                          </a:solidFill>
                        </a:rPr>
                        <a:t>?</a:t>
                      </a:r>
                      <a:r>
                        <a:rPr lang="en-GB" sz="2000" b="0" dirty="0">
                          <a:solidFill>
                            <a:schemeClr val="accent5">
                              <a:lumMod val="50000"/>
                            </a:schemeClr>
                          </a:solidFill>
                        </a:rPr>
                        <a:t> </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0" dirty="0">
                          <a:solidFill>
                            <a:schemeClr val="accent5">
                              <a:lumMod val="50000"/>
                            </a:schemeClr>
                          </a:solidFill>
                        </a:rPr>
                        <a:t>No, no voy a </a:t>
                      </a:r>
                      <a:r>
                        <a:rPr lang="en-GB" sz="2000" b="0" dirty="0" err="1">
                          <a:solidFill>
                            <a:schemeClr val="accent5">
                              <a:lumMod val="50000"/>
                            </a:schemeClr>
                          </a:solidFill>
                        </a:rPr>
                        <a:t>ir</a:t>
                      </a:r>
                      <a:r>
                        <a:rPr lang="en-GB" sz="2000" b="0" dirty="0">
                          <a:solidFill>
                            <a:schemeClr val="accent5">
                              <a:lumMod val="50000"/>
                            </a:schemeClr>
                          </a:solidFill>
                        </a:rPr>
                        <a:t> a la playa, </a:t>
                      </a:r>
                      <a:r>
                        <a:rPr lang="en-GB" sz="2000" b="0" dirty="0" err="1">
                          <a:solidFill>
                            <a:schemeClr val="accent5">
                              <a:lumMod val="50000"/>
                            </a:schemeClr>
                          </a:solidFill>
                        </a:rPr>
                        <a:t>pero</a:t>
                      </a:r>
                      <a:r>
                        <a:rPr lang="en-GB" sz="2000" b="0" dirty="0">
                          <a:solidFill>
                            <a:schemeClr val="accent5">
                              <a:lumMod val="50000"/>
                            </a:schemeClr>
                          </a:solidFill>
                        </a:rPr>
                        <a:t> voy a </a:t>
                      </a:r>
                      <a:r>
                        <a:rPr lang="en-GB" sz="2000" b="0" dirty="0" err="1">
                          <a:solidFill>
                            <a:schemeClr val="accent5">
                              <a:lumMod val="50000"/>
                            </a:schemeClr>
                          </a:solidFill>
                        </a:rPr>
                        <a:t>ir</a:t>
                      </a:r>
                      <a:r>
                        <a:rPr lang="en-GB" sz="2000" b="0" dirty="0">
                          <a:solidFill>
                            <a:schemeClr val="accent5">
                              <a:lumMod val="50000"/>
                            </a:schemeClr>
                          </a:solidFill>
                        </a:rPr>
                        <a:t> a las tiendas</a:t>
                      </a:r>
                      <a:r>
                        <a:rPr lang="en-GB" sz="2000" b="0" baseline="0" dirty="0">
                          <a:solidFill>
                            <a:schemeClr val="accent5">
                              <a:lumMod val="50000"/>
                            </a:schemeClr>
                          </a:solidFill>
                        </a:rPr>
                        <a:t> con mis </a:t>
                      </a:r>
                      <a:r>
                        <a:rPr lang="en-GB" sz="2000" b="0" baseline="0" dirty="0" err="1">
                          <a:solidFill>
                            <a:schemeClr val="accent5">
                              <a:lumMod val="50000"/>
                            </a:schemeClr>
                          </a:solidFill>
                        </a:rPr>
                        <a:t>primos</a:t>
                      </a:r>
                      <a:r>
                        <a:rPr lang="en-GB" sz="2000" b="0" baseline="0" dirty="0">
                          <a:solidFill>
                            <a:schemeClr val="accent5">
                              <a:lumMod val="50000"/>
                            </a:schemeClr>
                          </a:solidFill>
                        </a:rPr>
                        <a:t>.</a:t>
                      </a:r>
                      <a:endParaRPr lang="en-GB" sz="20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997812769"/>
                  </a:ext>
                </a:extLst>
              </a:tr>
              <a:tr h="675640">
                <a:tc rowSpan="2">
                  <a:txBody>
                    <a:bodyPr/>
                    <a:lstStyle/>
                    <a:p>
                      <a:pPr algn="ctr"/>
                      <a:r>
                        <a:rPr lang="en-GB" sz="2000" b="1" dirty="0">
                          <a:solidFill>
                            <a:schemeClr val="accent5">
                              <a:lumMod val="50000"/>
                            </a:schemeClr>
                          </a:solidFill>
                        </a:rPr>
                        <a:t>3</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5">
                              <a:lumMod val="50000"/>
                            </a:schemeClr>
                          </a:solidFill>
                        </a:rPr>
                        <a:t>[Are you going to eat]                 [tasty]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a:solidFill>
                            <a:schemeClr val="accent5">
                              <a:lumMod val="50000"/>
                            </a:schemeClr>
                          </a:solidFill>
                        </a:rPr>
                        <a:t>                       </a:t>
                      </a:r>
                      <a:r>
                        <a:rPr lang="en-GB" sz="2000" b="1" dirty="0">
                          <a:solidFill>
                            <a:schemeClr val="accent5">
                              <a:lumMod val="50000"/>
                            </a:schemeClr>
                          </a:solidFill>
                        </a:rPr>
                        <a:t>[eat tasty food</a:t>
                      </a:r>
                      <a:r>
                        <a:rPr lang="en-GB" sz="2000" b="1" baseline="0" dirty="0">
                          <a:solidFill>
                            <a:schemeClr val="accent5">
                              <a:lumMod val="50000"/>
                            </a:schemeClr>
                          </a:solidFill>
                        </a:rPr>
                        <a:t> </a:t>
                      </a:r>
                      <a:r>
                        <a:rPr lang="en-GB" sz="2000" b="1" dirty="0">
                          <a:solidFill>
                            <a:schemeClr val="accent5">
                              <a:lumMod val="50000"/>
                            </a:schemeClr>
                          </a:solidFill>
                        </a:rPr>
                        <a:t>in</a:t>
                      </a:r>
                      <a:r>
                        <a:rPr lang="en-GB" sz="2000" b="1" baseline="0" dirty="0">
                          <a:solidFill>
                            <a:schemeClr val="accent5">
                              <a:lumMod val="50000"/>
                            </a:schemeClr>
                          </a:solidFill>
                        </a:rPr>
                        <a:t> the centre</a:t>
                      </a:r>
                      <a:r>
                        <a:rPr lang="en-GB" sz="2000" b="1" dirty="0">
                          <a:solidFill>
                            <a:schemeClr val="accent5">
                              <a:lumMod val="50000"/>
                            </a:schemeClr>
                          </a:solidFill>
                        </a:rPr>
                        <a: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872935193"/>
                  </a:ext>
                </a:extLst>
              </a:tr>
              <a:tr h="306592">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¿Vas</a:t>
                      </a:r>
                      <a:r>
                        <a:rPr lang="en-GB" sz="2000" b="0" baseline="0" dirty="0">
                          <a:solidFill>
                            <a:schemeClr val="accent5">
                              <a:lumMod val="50000"/>
                            </a:schemeClr>
                          </a:solidFill>
                        </a:rPr>
                        <a:t> a comer comida rica?</a:t>
                      </a:r>
                      <a:r>
                        <a:rPr lang="en-GB" sz="2000" b="0" dirty="0">
                          <a:solidFill>
                            <a:schemeClr val="accent5">
                              <a:lumMod val="50000"/>
                            </a:schemeClr>
                          </a:solidFill>
                        </a:rPr>
                        <a:t> </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err="1">
                          <a:solidFill>
                            <a:schemeClr val="accent5">
                              <a:lumMod val="50000"/>
                            </a:schemeClr>
                          </a:solidFill>
                        </a:rPr>
                        <a:t>Sí</a:t>
                      </a:r>
                      <a:r>
                        <a:rPr lang="en-GB" sz="2000" dirty="0">
                          <a:solidFill>
                            <a:schemeClr val="accent5">
                              <a:lumMod val="50000"/>
                            </a:schemeClr>
                          </a:solidFill>
                        </a:rPr>
                        <a:t>, voy a comer comida rica en el centro.</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283622121"/>
                  </a:ext>
                </a:extLst>
              </a:tr>
              <a:tr h="675640">
                <a:tc rowSpan="2">
                  <a:txBody>
                    <a:bodyPr/>
                    <a:lstStyle/>
                    <a:p>
                      <a:pPr algn="ctr"/>
                      <a:r>
                        <a:rPr lang="en-GB" sz="2000" b="1" dirty="0">
                          <a:solidFill>
                            <a:schemeClr val="accent5">
                              <a:lumMod val="50000"/>
                            </a:schemeClr>
                          </a:solidFill>
                        </a:rPr>
                        <a:t>4</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5">
                              <a:lumMod val="50000"/>
                            </a:schemeClr>
                          </a:solidFill>
                        </a:rPr>
                        <a:t>[Do</a:t>
                      </a:r>
                      <a:r>
                        <a:rPr lang="en-GB" sz="2000" b="1" baseline="0" dirty="0">
                          <a:solidFill>
                            <a:schemeClr val="accent5">
                              <a:lumMod val="50000"/>
                            </a:schemeClr>
                          </a:solidFill>
                        </a:rPr>
                        <a:t> you go</a:t>
                      </a:r>
                      <a:r>
                        <a:rPr lang="en-GB" sz="2000" b="1" dirty="0">
                          <a:solidFill>
                            <a:schemeClr val="accent5">
                              <a:lumMod val="50000"/>
                            </a:schemeClr>
                          </a:solidFill>
                        </a:rPr>
                        <a:t>]</a:t>
                      </a:r>
                      <a:endParaRPr lang="en-GB" sz="2000" b="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a:solidFill>
                            <a:schemeClr val="accent5">
                              <a:lumMod val="50000"/>
                            </a:schemeClr>
                          </a:solidFill>
                        </a:rPr>
                        <a:t>         </a:t>
                      </a:r>
                      <a:r>
                        <a:rPr lang="en-GB" sz="2000" b="1" dirty="0">
                          <a:solidFill>
                            <a:schemeClr val="accent5">
                              <a:lumMod val="50000"/>
                            </a:schemeClr>
                          </a:solidFill>
                        </a:rPr>
                        <a:t>[every</a:t>
                      </a:r>
                      <a:r>
                        <a:rPr lang="en-GB" sz="2000" b="1" baseline="0" dirty="0">
                          <a:solidFill>
                            <a:schemeClr val="accent5">
                              <a:lumMod val="50000"/>
                            </a:schemeClr>
                          </a:solidFill>
                        </a:rPr>
                        <a:t> July</a:t>
                      </a:r>
                      <a:r>
                        <a:rPr lang="en-GB" sz="2000" b="1" dirty="0">
                          <a:solidFill>
                            <a:schemeClr val="accent5">
                              <a:lumMod val="50000"/>
                            </a:schemeClr>
                          </a:solidFill>
                        </a:rPr>
                        <a:t>]</a:t>
                      </a:r>
                      <a:r>
                        <a:rPr lang="en-GB" sz="2000" b="1" baseline="0" dirty="0">
                          <a:solidFill>
                            <a:schemeClr val="accent5">
                              <a:lumMod val="50000"/>
                            </a:schemeClr>
                          </a:solidFill>
                        </a:rPr>
                        <a:t>  [I learn to </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978357791"/>
                  </a:ext>
                </a:extLst>
              </a:tr>
              <a:tr h="306592">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¿Vas</a:t>
                      </a:r>
                      <a:r>
                        <a:rPr lang="en-GB" sz="2000" b="0" baseline="0" dirty="0">
                          <a:solidFill>
                            <a:schemeClr val="accent5">
                              <a:lumMod val="50000"/>
                            </a:schemeClr>
                          </a:solidFill>
                        </a:rPr>
                        <a:t> a las montañas cada julio?</a:t>
                      </a:r>
                      <a:r>
                        <a:rPr lang="en-GB" sz="2000" b="0" dirty="0">
                          <a:solidFill>
                            <a:schemeClr val="accent5">
                              <a:lumMod val="50000"/>
                            </a:schemeClr>
                          </a:solidFill>
                        </a:rPr>
                        <a:t> </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err="1">
                          <a:solidFill>
                            <a:schemeClr val="accent5">
                              <a:lumMod val="50000"/>
                            </a:schemeClr>
                          </a:solidFill>
                        </a:rPr>
                        <a:t>Sí</a:t>
                      </a:r>
                      <a:r>
                        <a:rPr lang="en-GB" sz="2000" dirty="0">
                          <a:solidFill>
                            <a:schemeClr val="accent5">
                              <a:lumMod val="50000"/>
                            </a:schemeClr>
                          </a:solidFill>
                        </a:rPr>
                        <a:t>, voy a las montañas </a:t>
                      </a:r>
                      <a:r>
                        <a:rPr lang="en-GB" sz="2000" dirty="0" err="1">
                          <a:solidFill>
                            <a:schemeClr val="accent5">
                              <a:lumMod val="50000"/>
                            </a:schemeClr>
                          </a:solidFill>
                        </a:rPr>
                        <a:t>cada</a:t>
                      </a:r>
                      <a:r>
                        <a:rPr lang="en-GB" sz="2000" dirty="0">
                          <a:solidFill>
                            <a:schemeClr val="accent5">
                              <a:lumMod val="50000"/>
                            </a:schemeClr>
                          </a:solidFill>
                        </a:rPr>
                        <a:t> </a:t>
                      </a:r>
                      <a:r>
                        <a:rPr lang="en-GB" sz="2000" dirty="0" err="1">
                          <a:solidFill>
                            <a:schemeClr val="accent5">
                              <a:lumMod val="50000"/>
                            </a:schemeClr>
                          </a:solidFill>
                        </a:rPr>
                        <a:t>julio</a:t>
                      </a:r>
                      <a:r>
                        <a:rPr lang="en-GB" sz="2000" dirty="0">
                          <a:solidFill>
                            <a:schemeClr val="accent5">
                              <a:lumMod val="50000"/>
                            </a:schemeClr>
                          </a:solidFill>
                        </a:rPr>
                        <a:t>. </a:t>
                      </a:r>
                      <a:r>
                        <a:rPr lang="en-GB" sz="2000" dirty="0" err="1">
                          <a:solidFill>
                            <a:schemeClr val="accent5">
                              <a:lumMod val="50000"/>
                            </a:schemeClr>
                          </a:solidFill>
                        </a:rPr>
                        <a:t>Aprendo</a:t>
                      </a:r>
                      <a:r>
                        <a:rPr lang="en-GB" sz="2000" dirty="0">
                          <a:solidFill>
                            <a:schemeClr val="accent5">
                              <a:lumMod val="50000"/>
                            </a:schemeClr>
                          </a:solidFill>
                        </a:rPr>
                        <a:t> a </a:t>
                      </a:r>
                      <a:r>
                        <a:rPr lang="en-GB" sz="2000" dirty="0" err="1">
                          <a:solidFill>
                            <a:schemeClr val="accent5">
                              <a:lumMod val="50000"/>
                            </a:schemeClr>
                          </a:solidFill>
                        </a:rPr>
                        <a:t>montar</a:t>
                      </a:r>
                      <a:r>
                        <a:rPr lang="en-GB" sz="2000" dirty="0">
                          <a:solidFill>
                            <a:schemeClr val="accent5">
                              <a:lumMod val="50000"/>
                            </a:schemeClr>
                          </a:solidFill>
                        </a:rPr>
                        <a:t> a </a:t>
                      </a:r>
                      <a:r>
                        <a:rPr lang="en-GB" sz="2000" dirty="0" err="1">
                          <a:solidFill>
                            <a:schemeClr val="accent5">
                              <a:lumMod val="50000"/>
                            </a:schemeClr>
                          </a:solidFill>
                        </a:rPr>
                        <a:t>caballo</a:t>
                      </a:r>
                      <a:r>
                        <a:rPr lang="en-GB" sz="2000" dirty="0">
                          <a:solidFill>
                            <a:schemeClr val="accent5">
                              <a:lumMod val="50000"/>
                            </a:schemeClr>
                          </a:solidFill>
                        </a:rPr>
                        <a:t> </a:t>
                      </a:r>
                      <a:r>
                        <a:rPr lang="en-GB" sz="2000" dirty="0" err="1">
                          <a:solidFill>
                            <a:schemeClr val="accent5">
                              <a:lumMod val="50000"/>
                            </a:schemeClr>
                          </a:solidFill>
                        </a:rPr>
                        <a:t>allí</a:t>
                      </a:r>
                      <a:r>
                        <a:rPr lang="en-GB" sz="2000" dirty="0">
                          <a:solidFill>
                            <a:schemeClr val="accent5">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648521450"/>
                  </a:ext>
                </a:extLst>
              </a:tr>
            </a:tbl>
          </a:graphicData>
        </a:graphic>
      </p:graphicFrame>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64049" b="34183"/>
          <a:stretch/>
        </p:blipFill>
        <p:spPr>
          <a:xfrm>
            <a:off x="5673430" y="1249307"/>
            <a:ext cx="667664" cy="574498"/>
          </a:xfrm>
          <a:prstGeom prst="rect">
            <a:avLst/>
          </a:prstGeom>
        </p:spPr>
      </p:pic>
      <p:pic>
        <p:nvPicPr>
          <p:cNvPr id="13" name="Picture 2">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7106" y="1283237"/>
            <a:ext cx="505042" cy="52630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64049" b="34183"/>
          <a:stretch/>
        </p:blipFill>
        <p:spPr>
          <a:xfrm>
            <a:off x="5666445" y="2650160"/>
            <a:ext cx="667664" cy="574498"/>
          </a:xfrm>
          <a:prstGeom prst="rect">
            <a:avLst/>
          </a:prstGeom>
        </p:spPr>
      </p:pic>
      <p:grpSp>
        <p:nvGrpSpPr>
          <p:cNvPr id="29" name="Group 28">
            <a:extLst>
              <a:ext uri="{C183D7F6-B498-43B3-948B-1728B52AA6E4}">
                <adec:decorative xmlns:adec="http://schemas.microsoft.com/office/drawing/2017/decorative" val="1"/>
              </a:ext>
            </a:extLst>
          </p:cNvPr>
          <p:cNvGrpSpPr/>
          <p:nvPr/>
        </p:nvGrpSpPr>
        <p:grpSpPr>
          <a:xfrm>
            <a:off x="2701994" y="1140864"/>
            <a:ext cx="777922" cy="702283"/>
            <a:chOff x="40146756" y="-341773"/>
            <a:chExt cx="2202943" cy="1663554"/>
          </a:xfrm>
        </p:grpSpPr>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60318" y="-263267"/>
              <a:ext cx="2011792" cy="1585048"/>
            </a:xfrm>
            <a:prstGeom prst="rect">
              <a:avLst/>
            </a:prstGeom>
          </p:spPr>
        </p:pic>
        <p:sp>
          <p:nvSpPr>
            <p:cNvPr id="31" name="Rectangle 30"/>
            <p:cNvSpPr/>
            <p:nvPr/>
          </p:nvSpPr>
          <p:spPr>
            <a:xfrm>
              <a:off x="40146756" y="-341773"/>
              <a:ext cx="2202943" cy="94777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M</a:t>
              </a:r>
            </a:p>
          </p:txBody>
        </p:sp>
      </p:grpSp>
      <p:pic>
        <p:nvPicPr>
          <p:cNvPr id="35" name="Picture 34">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3832" y="2636718"/>
            <a:ext cx="517389" cy="517389"/>
          </a:xfrm>
          <a:prstGeom prst="rect">
            <a:avLst/>
          </a:prstGeom>
        </p:spPr>
      </p:pic>
      <p:pic>
        <p:nvPicPr>
          <p:cNvPr id="36" name="Picture 2">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47753" y="2684386"/>
            <a:ext cx="505042" cy="52630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7733" y="3940550"/>
            <a:ext cx="766971" cy="738420"/>
          </a:xfrm>
          <a:prstGeom prst="rect">
            <a:avLst/>
          </a:prstGeom>
        </p:spPr>
      </p:pic>
      <p:pic>
        <p:nvPicPr>
          <p:cNvPr id="43" name="Picture 42">
            <a:extLs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64049" b="34183"/>
          <a:stretch/>
        </p:blipFill>
        <p:spPr>
          <a:xfrm>
            <a:off x="5707010" y="4051404"/>
            <a:ext cx="667664" cy="574498"/>
          </a:xfrm>
          <a:prstGeom prst="rect">
            <a:avLst/>
          </a:prstGeom>
        </p:spPr>
      </p:pic>
      <p:pic>
        <p:nvPicPr>
          <p:cNvPr id="45" name="Picture 44">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9221" y="3911551"/>
            <a:ext cx="766971" cy="738420"/>
          </a:xfrm>
          <a:prstGeom prst="rect">
            <a:avLst/>
          </a:prstGeom>
        </p:spPr>
      </p:pic>
      <p:pic>
        <p:nvPicPr>
          <p:cNvPr id="44" name="Picture 2">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6179" y="4015226"/>
            <a:ext cx="505042" cy="52630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64049" b="34183"/>
          <a:stretch/>
        </p:blipFill>
        <p:spPr>
          <a:xfrm>
            <a:off x="5687512" y="5090013"/>
            <a:ext cx="667664" cy="574498"/>
          </a:xfrm>
          <a:prstGeom prst="rect">
            <a:avLst/>
          </a:prstGeom>
        </p:spPr>
      </p:pic>
      <p:pic>
        <p:nvPicPr>
          <p:cNvPr id="47" name="Picture 2">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6635" y="5105687"/>
            <a:ext cx="505042" cy="526307"/>
          </a:xfrm>
          <a:prstGeom prst="rect">
            <a:avLst/>
          </a:prstGeom>
          <a:noFill/>
          <a:extLst>
            <a:ext uri="{909E8E84-426E-40DD-AFC4-6F175D3DCCD1}">
              <a14:hiddenFill xmlns:a14="http://schemas.microsoft.com/office/drawing/2010/main">
                <a:solidFill>
                  <a:srgbClr val="FFFFFF"/>
                </a:solidFill>
              </a14:hiddenFill>
            </a:ext>
          </a:extLst>
        </p:spPr>
      </p:pic>
      <p:sp>
        <p:nvSpPr>
          <p:cNvPr id="70" name="Rounded Rectangle 69">
            <a:extLst>
              <a:ext uri="{C183D7F6-B498-43B3-948B-1728B52AA6E4}">
                <adec:decorative xmlns:adec="http://schemas.microsoft.com/office/drawing/2017/decorative" val="1"/>
              </a:ext>
            </a:extLst>
          </p:cNvPr>
          <p:cNvSpPr/>
          <p:nvPr/>
        </p:nvSpPr>
        <p:spPr>
          <a:xfrm>
            <a:off x="503293" y="3291593"/>
            <a:ext cx="5630779" cy="617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ounded Rectangle 70">
            <a:extLst>
              <a:ext uri="{C183D7F6-B498-43B3-948B-1728B52AA6E4}">
                <adec:decorative xmlns:adec="http://schemas.microsoft.com/office/drawing/2017/decorative" val="1"/>
              </a:ext>
            </a:extLst>
          </p:cNvPr>
          <p:cNvSpPr/>
          <p:nvPr/>
        </p:nvSpPr>
        <p:spPr>
          <a:xfrm>
            <a:off x="503293" y="1906221"/>
            <a:ext cx="5630779" cy="617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ounded Rectangle 71">
            <a:extLst>
              <a:ext uri="{C183D7F6-B498-43B3-948B-1728B52AA6E4}">
                <adec:decorative xmlns:adec="http://schemas.microsoft.com/office/drawing/2017/decorative" val="1"/>
              </a:ext>
            </a:extLst>
          </p:cNvPr>
          <p:cNvSpPr/>
          <p:nvPr/>
        </p:nvSpPr>
        <p:spPr>
          <a:xfrm>
            <a:off x="465221" y="4661134"/>
            <a:ext cx="5630779" cy="399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Rounded Rectangle 72">
            <a:extLst>
              <a:ext uri="{C183D7F6-B498-43B3-948B-1728B52AA6E4}">
                <adec:decorative xmlns:adec="http://schemas.microsoft.com/office/drawing/2017/decorative" val="1"/>
              </a:ext>
            </a:extLst>
          </p:cNvPr>
          <p:cNvSpPr/>
          <p:nvPr/>
        </p:nvSpPr>
        <p:spPr>
          <a:xfrm>
            <a:off x="465221" y="5714982"/>
            <a:ext cx="5630779" cy="617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ounded Rectangle 73">
            <a:extLst>
              <a:ext uri="{C183D7F6-B498-43B3-948B-1728B52AA6E4}">
                <adec:decorative xmlns:adec="http://schemas.microsoft.com/office/drawing/2017/decorative" val="1"/>
              </a:ext>
            </a:extLst>
          </p:cNvPr>
          <p:cNvSpPr/>
          <p:nvPr/>
        </p:nvSpPr>
        <p:spPr>
          <a:xfrm>
            <a:off x="6376732" y="3301705"/>
            <a:ext cx="5630779" cy="617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ounded Rectangle 74">
            <a:extLst>
              <a:ext uri="{C183D7F6-B498-43B3-948B-1728B52AA6E4}">
                <adec:decorative xmlns:adec="http://schemas.microsoft.com/office/drawing/2017/decorative" val="1"/>
              </a:ext>
            </a:extLst>
          </p:cNvPr>
          <p:cNvSpPr/>
          <p:nvPr/>
        </p:nvSpPr>
        <p:spPr>
          <a:xfrm>
            <a:off x="6350677" y="1918941"/>
            <a:ext cx="5630779" cy="617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ounded Rectangle 75">
            <a:extLst>
              <a:ext uri="{C183D7F6-B498-43B3-948B-1728B52AA6E4}">
                <adec:decorative xmlns:adec="http://schemas.microsoft.com/office/drawing/2017/decorative" val="1"/>
              </a:ext>
            </a:extLst>
          </p:cNvPr>
          <p:cNvSpPr/>
          <p:nvPr/>
        </p:nvSpPr>
        <p:spPr>
          <a:xfrm>
            <a:off x="6376732" y="5727645"/>
            <a:ext cx="5630779" cy="617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Rounded Rectangle 76">
            <a:extLst>
              <a:ext uri="{C183D7F6-B498-43B3-948B-1728B52AA6E4}">
                <adec:decorative xmlns:adec="http://schemas.microsoft.com/office/drawing/2017/decorative" val="1"/>
              </a:ext>
            </a:extLst>
          </p:cNvPr>
          <p:cNvSpPr/>
          <p:nvPr/>
        </p:nvSpPr>
        <p:spPr>
          <a:xfrm>
            <a:off x="6352943" y="4643436"/>
            <a:ext cx="5630779" cy="399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Rectangle 5"/>
          <p:cNvSpPr/>
          <p:nvPr/>
        </p:nvSpPr>
        <p:spPr>
          <a:xfrm>
            <a:off x="3832553" y="1336501"/>
            <a:ext cx="142859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[normally]</a:t>
            </a:r>
          </a:p>
        </p:txBody>
      </p:sp>
      <p:pic>
        <p:nvPicPr>
          <p:cNvPr id="49" name="Picture 48">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06002" y="2587125"/>
            <a:ext cx="925087" cy="641394"/>
          </a:xfrm>
          <a:prstGeom prst="rect">
            <a:avLst/>
          </a:prstGeom>
        </p:spPr>
      </p:pic>
      <p:sp>
        <p:nvSpPr>
          <p:cNvPr id="56" name="Rectangle 55"/>
          <p:cNvSpPr/>
          <p:nvPr/>
        </p:nvSpPr>
        <p:spPr>
          <a:xfrm>
            <a:off x="4182111" y="2737369"/>
            <a:ext cx="149111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August]</a:t>
            </a:r>
          </a:p>
        </p:txBody>
      </p:sp>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0724" y="5012098"/>
            <a:ext cx="1159250" cy="730328"/>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3961218" y="5137611"/>
            <a:ext cx="160973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July]</a:t>
            </a:r>
          </a:p>
        </p:txBody>
      </p:sp>
      <p:pic>
        <p:nvPicPr>
          <p:cNvPr id="58" name="Picture 57">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30944" y="2596466"/>
            <a:ext cx="925087" cy="641394"/>
          </a:xfrm>
          <a:prstGeom prst="rect">
            <a:avLst/>
          </a:prstGeom>
        </p:spPr>
      </p:pic>
      <p:sp>
        <p:nvSpPr>
          <p:cNvPr id="7" name="TextBox 6"/>
          <p:cNvSpPr txBox="1"/>
          <p:nvPr/>
        </p:nvSpPr>
        <p:spPr>
          <a:xfrm>
            <a:off x="7946379" y="2703874"/>
            <a:ext cx="7588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a:t>
            </a:r>
          </a:p>
        </p:txBody>
      </p:sp>
      <p:pic>
        <p:nvPicPr>
          <p:cNvPr id="59" name="Picture 58">
            <a:extLs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28135" y="1176555"/>
            <a:ext cx="617569" cy="647906"/>
          </a:xfrm>
          <a:prstGeom prst="rect">
            <a:avLst/>
          </a:prstGeom>
        </p:spPr>
      </p:pic>
      <p:sp>
        <p:nvSpPr>
          <p:cNvPr id="61" name="TextBox 60"/>
          <p:cNvSpPr txBox="1"/>
          <p:nvPr/>
        </p:nvSpPr>
        <p:spPr>
          <a:xfrm>
            <a:off x="9851077" y="2732524"/>
            <a:ext cx="3476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my cousins]</a:t>
            </a:r>
          </a:p>
        </p:txBody>
      </p:sp>
      <p:pic>
        <p:nvPicPr>
          <p:cNvPr id="66" name="Picture 65">
            <a:extLs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74150" y="5043596"/>
            <a:ext cx="667647" cy="667647"/>
          </a:xfrm>
          <a:prstGeom prst="rect">
            <a:avLst/>
          </a:prstGeom>
        </p:spPr>
      </p:pic>
      <p:sp>
        <p:nvSpPr>
          <p:cNvPr id="67" name="TextBox 66"/>
          <p:cNvSpPr txBox="1"/>
          <p:nvPr/>
        </p:nvSpPr>
        <p:spPr>
          <a:xfrm>
            <a:off x="10541797" y="5177207"/>
            <a:ext cx="1050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a:t>
            </a:r>
          </a:p>
        </p:txBody>
      </p:sp>
      <p:pic>
        <p:nvPicPr>
          <p:cNvPr id="51" name="Picture 50">
            <a:extLst>
              <a:ext uri="{C183D7F6-B498-43B3-948B-1728B52AA6E4}">
                <adec:decorative xmlns:adec="http://schemas.microsoft.com/office/drawing/2017/decorative" val="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16493"/>
          <a:stretch/>
        </p:blipFill>
        <p:spPr>
          <a:xfrm>
            <a:off x="9281606" y="2478278"/>
            <a:ext cx="730813" cy="675829"/>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16493"/>
          <a:stretch/>
        </p:blipFill>
        <p:spPr>
          <a:xfrm>
            <a:off x="8955291" y="2587125"/>
            <a:ext cx="730813" cy="675829"/>
          </a:xfrm>
          <a:prstGeom prst="rect">
            <a:avLst/>
          </a:prstGeom>
        </p:spPr>
      </p:pic>
      <p:pic>
        <p:nvPicPr>
          <p:cNvPr id="8" name="Audio 7">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1976007"/>
      </p:ext>
    </p:extLst>
  </p:cSld>
  <p:clrMapOvr>
    <a:masterClrMapping/>
  </p:clrMapOvr>
  <mc:AlternateContent xmlns:mc="http://schemas.openxmlformats.org/markup-compatibility/2006" xmlns:p14="http://schemas.microsoft.com/office/powerpoint/2010/main">
    <mc:Choice Requires="p14">
      <p:transition spd="slow" p14:dur="2000" advTm="40166"/>
    </mc:Choice>
    <mc:Fallback xmlns="">
      <p:transition spd="slow" advTm="40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2" restart="whenNotActive" fill="hold" evtFilter="cancelBubble" nodeType="interactiveSeq">
                <p:stCondLst>
                  <p:cond evt="onClick" delay="0">
                    <p:tgtEl>
                      <p:spTgt spid="70"/>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 restart="whenNotActive" fill="hold" evtFilter="cancelBubble" nodeType="interactiveSeq">
                <p:stCondLst>
                  <p:cond evt="onClick" delay="0">
                    <p:tgtEl>
                      <p:spTgt spid="7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2" restart="whenNotActive" fill="hold" evtFilter="cancelBubble" nodeType="interactiveSeq">
                <p:stCondLst>
                  <p:cond evt="onClick" delay="0">
                    <p:tgtEl>
                      <p:spTgt spid="7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7" restart="whenNotActive" fill="hold" evtFilter="cancelBubble" nodeType="interactiveSeq">
                <p:stCondLst>
                  <p:cond evt="onClick" delay="0">
                    <p:tgtEl>
                      <p:spTgt spid="7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32" restart="whenNotActive" fill="hold" evtFilter="cancelBubble" nodeType="interactiveSeq">
                <p:stCondLst>
                  <p:cond evt="onClick" delay="0">
                    <p:tgtEl>
                      <p:spTgt spid="7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7" restart="whenNotActive" fill="hold" evtFilter="cancelBubble" nodeType="interactiveSeq">
                <p:stCondLst>
                  <p:cond evt="onClick" delay="0">
                    <p:tgtEl>
                      <p:spTgt spid="76"/>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42" restart="whenNotActive" fill="hold" evtFilter="cancelBubble" nodeType="interactiveSeq">
                <p:stCondLst>
                  <p:cond evt="onClick" delay="0">
                    <p:tgtEl>
                      <p:spTgt spid="77"/>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audio isNarration="1">
              <p:cMediaNode vol="80000" showWhenStopped="0">
                <p:cTn id="47" fill="hold" display="0">
                  <p:stCondLst>
                    <p:cond delay="indefinite"/>
                  </p:stCondLst>
                  <p:endCondLst>
                    <p:cond evt="onStopAudio" delay="0">
                      <p:tgtEl>
                        <p:sldTgt/>
                      </p:tgtEl>
                    </p:cond>
                  </p:endCondLst>
                </p:cTn>
                <p:tgtEl>
                  <p:spTgt spid="8"/>
                </p:tgtEl>
              </p:cMediaNode>
            </p:audio>
          </p:childTnLst>
        </p:cTn>
      </p:par>
    </p:tnLst>
    <p:bldLst>
      <p:bldP spid="70" grpId="0" animBg="1"/>
      <p:bldP spid="71" grpId="0" animBg="1"/>
      <p:bldP spid="72" grpId="0" animBg="1"/>
      <p:bldP spid="73" grpId="0" animBg="1"/>
      <p:bldP spid="74" grpId="0" animBg="1"/>
      <p:bldP spid="75" grpId="0" animBg="1"/>
      <p:bldP spid="76" grpId="0" animBg="1"/>
      <p:bldP spid="7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2542"/>
            <a:ext cx="6649156" cy="867128"/>
          </a:xfrm>
          <a:prstGeom prst="rect">
            <a:avLst/>
          </a:prstGeom>
        </p:spPr>
      </p:pic>
      <p:sp>
        <p:nvSpPr>
          <p:cNvPr id="2" name="Title 1"/>
          <p:cNvSpPr>
            <a:spLocks noGrp="1"/>
          </p:cNvSpPr>
          <p:nvPr>
            <p:ph type="title"/>
          </p:nvPr>
        </p:nvSpPr>
        <p:spPr>
          <a:xfrm>
            <a:off x="82286" y="-184321"/>
            <a:ext cx="6484584" cy="1325563"/>
          </a:xfrm>
        </p:spPr>
        <p:txBody>
          <a:bodyPr>
            <a:normAutofit/>
          </a:bodyPr>
          <a:lstStyle/>
          <a:p>
            <a:r>
              <a:rPr lang="en-GB" sz="3600" b="1" dirty="0" err="1">
                <a:solidFill>
                  <a:schemeClr val="bg1"/>
                </a:solidFill>
              </a:rPr>
              <a:t>Ayuda</a:t>
            </a:r>
            <a:endParaRPr lang="en-GB" sz="3600" b="1" dirty="0">
              <a:solidFill>
                <a:schemeClr val="bg1"/>
              </a:solidFill>
            </a:endParaRPr>
          </a:p>
        </p:txBody>
      </p:sp>
      <p:sp>
        <p:nvSpPr>
          <p:cNvPr id="27" name="Rounded Rectangle 26"/>
          <p:cNvSpPr/>
          <p:nvPr/>
        </p:nvSpPr>
        <p:spPr>
          <a:xfrm>
            <a:off x="82286" y="675790"/>
            <a:ext cx="5999740"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p>
        </p:txBody>
      </p:sp>
      <p:sp>
        <p:nvSpPr>
          <p:cNvPr id="25" name="CuadroTexto 28">
            <a:extLst>
              <a:ext uri="{FF2B5EF4-FFF2-40B4-BE49-F238E27FC236}">
                <a16:creationId xmlns:a16="http://schemas.microsoft.com/office/drawing/2014/main" id="{FF464D61-D508-A34F-9670-A25050601A37}"/>
              </a:ext>
            </a:extLst>
          </p:cNvPr>
          <p:cNvSpPr txBox="1"/>
          <p:nvPr/>
        </p:nvSpPr>
        <p:spPr>
          <a:xfrm>
            <a:off x="244041" y="1025789"/>
            <a:ext cx="1879041"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err="1">
                <a:solidFill>
                  <a:srgbClr val="002060"/>
                </a:solidFill>
                <a:latin typeface="Century Gothic" panose="020B0502020202020204" pitchFamily="34" charset="0"/>
              </a:rPr>
              <a:t>Vocabulario</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1" name="TextBox 50"/>
          <p:cNvSpPr txBox="1"/>
          <p:nvPr/>
        </p:nvSpPr>
        <p:spPr>
          <a:xfrm>
            <a:off x="244041" y="1074440"/>
            <a:ext cx="5352051" cy="5324535"/>
          </a:xfrm>
          <a:prstGeom prst="rect">
            <a:avLst/>
          </a:prstGeom>
          <a:noFill/>
          <a:ln>
            <a:solidFill>
              <a:srgbClr val="FF6600"/>
            </a:solidFill>
          </a:ln>
        </p:spPr>
        <p:txBody>
          <a:bodyPr wrap="square" rtlCol="0">
            <a:spAutoFit/>
          </a:bodyPr>
          <a:lstStyle/>
          <a:p>
            <a:endParaRPr lang="en-GB" sz="2000" u="sng" dirty="0">
              <a:solidFill>
                <a:schemeClr val="accent5">
                  <a:lumMod val="50000"/>
                </a:schemeClr>
              </a:solidFill>
            </a:endParaRPr>
          </a:p>
          <a:p>
            <a:r>
              <a:rPr lang="en-GB" sz="2000" u="sng" dirty="0">
                <a:solidFill>
                  <a:schemeClr val="accent5">
                    <a:lumMod val="50000"/>
                  </a:schemeClr>
                </a:solidFill>
              </a:rPr>
              <a:t>When</a:t>
            </a:r>
          </a:p>
          <a:p>
            <a:r>
              <a:rPr lang="en-GB" sz="2000" i="1" dirty="0" err="1">
                <a:solidFill>
                  <a:schemeClr val="accent5">
                    <a:lumMod val="50000"/>
                  </a:schemeClr>
                </a:solidFill>
              </a:rPr>
              <a:t>normalmente</a:t>
            </a:r>
            <a:r>
              <a:rPr lang="en-GB" sz="2000" i="1" dirty="0">
                <a:solidFill>
                  <a:schemeClr val="accent5">
                    <a:lumMod val="50000"/>
                  </a:schemeClr>
                </a:solidFill>
              </a:rPr>
              <a:t> – </a:t>
            </a:r>
            <a:r>
              <a:rPr lang="en-GB" sz="2000" dirty="0">
                <a:solidFill>
                  <a:schemeClr val="accent5">
                    <a:lumMod val="50000"/>
                  </a:schemeClr>
                </a:solidFill>
              </a:rPr>
              <a:t>normally </a:t>
            </a:r>
          </a:p>
          <a:p>
            <a:r>
              <a:rPr lang="en-GB" sz="2000" i="1" dirty="0" err="1">
                <a:solidFill>
                  <a:schemeClr val="accent5">
                    <a:lumMod val="50000"/>
                  </a:schemeClr>
                </a:solidFill>
              </a:rPr>
              <a:t>en</a:t>
            </a:r>
            <a:r>
              <a:rPr lang="en-GB" sz="2000" i="1" dirty="0">
                <a:solidFill>
                  <a:schemeClr val="accent5">
                    <a:lumMod val="50000"/>
                  </a:schemeClr>
                </a:solidFill>
              </a:rPr>
              <a:t> </a:t>
            </a:r>
            <a:r>
              <a:rPr lang="en-GB" sz="2000" i="1" dirty="0" err="1">
                <a:solidFill>
                  <a:schemeClr val="accent5">
                    <a:lumMod val="50000"/>
                  </a:schemeClr>
                </a:solidFill>
              </a:rPr>
              <a:t>agosto</a:t>
            </a:r>
            <a:r>
              <a:rPr lang="en-GB" sz="2000" i="1" dirty="0">
                <a:solidFill>
                  <a:schemeClr val="accent5">
                    <a:lumMod val="50000"/>
                  </a:schemeClr>
                </a:solidFill>
              </a:rPr>
              <a:t> </a:t>
            </a:r>
            <a:r>
              <a:rPr lang="en-GB" sz="2000" dirty="0">
                <a:solidFill>
                  <a:schemeClr val="accent5">
                    <a:lumMod val="50000"/>
                  </a:schemeClr>
                </a:solidFill>
              </a:rPr>
              <a:t>– in August</a:t>
            </a:r>
          </a:p>
          <a:p>
            <a:r>
              <a:rPr lang="en-GB" sz="2000" i="1" dirty="0" err="1">
                <a:solidFill>
                  <a:schemeClr val="accent5">
                    <a:lumMod val="50000"/>
                  </a:schemeClr>
                </a:solidFill>
              </a:rPr>
              <a:t>cada</a:t>
            </a:r>
            <a:r>
              <a:rPr lang="en-GB" sz="2000" i="1" dirty="0">
                <a:solidFill>
                  <a:schemeClr val="accent5">
                    <a:lumMod val="50000"/>
                  </a:schemeClr>
                </a:solidFill>
              </a:rPr>
              <a:t> </a:t>
            </a:r>
            <a:r>
              <a:rPr lang="en-GB" sz="2000" i="1" dirty="0" err="1">
                <a:solidFill>
                  <a:schemeClr val="accent5">
                    <a:lumMod val="50000"/>
                  </a:schemeClr>
                </a:solidFill>
              </a:rPr>
              <a:t>julio</a:t>
            </a:r>
            <a:r>
              <a:rPr lang="en-GB" sz="2000" i="1" dirty="0">
                <a:solidFill>
                  <a:schemeClr val="accent5">
                    <a:lumMod val="50000"/>
                  </a:schemeClr>
                </a:solidFill>
              </a:rPr>
              <a:t> </a:t>
            </a:r>
            <a:r>
              <a:rPr lang="en-GB" sz="2000" dirty="0">
                <a:solidFill>
                  <a:schemeClr val="accent5">
                    <a:lumMod val="50000"/>
                  </a:schemeClr>
                </a:solidFill>
              </a:rPr>
              <a:t>– every July</a:t>
            </a:r>
          </a:p>
          <a:p>
            <a:endParaRPr lang="en-GB" sz="2000" u="sng" dirty="0">
              <a:solidFill>
                <a:schemeClr val="accent5">
                  <a:lumMod val="50000"/>
                </a:schemeClr>
              </a:solidFill>
            </a:endParaRPr>
          </a:p>
          <a:p>
            <a:r>
              <a:rPr lang="en-GB" sz="2000" u="sng" dirty="0">
                <a:solidFill>
                  <a:schemeClr val="accent5">
                    <a:lumMod val="50000"/>
                  </a:schemeClr>
                </a:solidFill>
              </a:rPr>
              <a:t>Who with</a:t>
            </a:r>
          </a:p>
          <a:p>
            <a:r>
              <a:rPr lang="en-GB" sz="2000" i="1" dirty="0">
                <a:solidFill>
                  <a:schemeClr val="accent5">
                    <a:lumMod val="50000"/>
                  </a:schemeClr>
                </a:solidFill>
              </a:rPr>
              <a:t>con</a:t>
            </a:r>
            <a:r>
              <a:rPr lang="en-GB" sz="2000" dirty="0">
                <a:solidFill>
                  <a:schemeClr val="accent5">
                    <a:lumMod val="50000"/>
                  </a:schemeClr>
                </a:solidFill>
              </a:rPr>
              <a:t> – with</a:t>
            </a:r>
          </a:p>
          <a:p>
            <a:r>
              <a:rPr lang="en-GB" sz="2000" i="1" dirty="0">
                <a:solidFill>
                  <a:schemeClr val="accent5">
                    <a:lumMod val="50000"/>
                  </a:schemeClr>
                </a:solidFill>
              </a:rPr>
              <a:t>mi </a:t>
            </a:r>
            <a:r>
              <a:rPr lang="en-GB" sz="2000" i="1" dirty="0" err="1">
                <a:solidFill>
                  <a:schemeClr val="accent5">
                    <a:lumMod val="50000"/>
                  </a:schemeClr>
                </a:solidFill>
              </a:rPr>
              <a:t>abuela</a:t>
            </a:r>
            <a:r>
              <a:rPr lang="en-GB" sz="2000" i="1" dirty="0">
                <a:solidFill>
                  <a:schemeClr val="accent5">
                    <a:lumMod val="50000"/>
                  </a:schemeClr>
                </a:solidFill>
              </a:rPr>
              <a:t> </a:t>
            </a:r>
            <a:r>
              <a:rPr lang="en-GB" sz="2000" dirty="0">
                <a:solidFill>
                  <a:schemeClr val="accent5">
                    <a:lumMod val="50000"/>
                  </a:schemeClr>
                </a:solidFill>
              </a:rPr>
              <a:t>– my grandma</a:t>
            </a:r>
          </a:p>
          <a:p>
            <a:r>
              <a:rPr lang="en-GB" sz="2000" i="1" dirty="0" err="1">
                <a:solidFill>
                  <a:schemeClr val="accent5">
                    <a:lumMod val="50000"/>
                  </a:schemeClr>
                </a:solidFill>
              </a:rPr>
              <a:t>mis</a:t>
            </a:r>
            <a:r>
              <a:rPr lang="en-GB" sz="2000" i="1" dirty="0">
                <a:solidFill>
                  <a:schemeClr val="accent5">
                    <a:lumMod val="50000"/>
                  </a:schemeClr>
                </a:solidFill>
              </a:rPr>
              <a:t> </a:t>
            </a:r>
            <a:r>
              <a:rPr lang="en-GB" sz="2000" i="1" dirty="0" err="1">
                <a:solidFill>
                  <a:schemeClr val="accent5">
                    <a:lumMod val="50000"/>
                  </a:schemeClr>
                </a:solidFill>
              </a:rPr>
              <a:t>primos</a:t>
            </a:r>
            <a:r>
              <a:rPr lang="en-GB" sz="2000" i="1" dirty="0">
                <a:solidFill>
                  <a:schemeClr val="accent5">
                    <a:lumMod val="50000"/>
                  </a:schemeClr>
                </a:solidFill>
              </a:rPr>
              <a:t> </a:t>
            </a:r>
            <a:r>
              <a:rPr lang="en-GB" sz="2000" dirty="0">
                <a:solidFill>
                  <a:schemeClr val="accent5">
                    <a:lumMod val="50000"/>
                  </a:schemeClr>
                </a:solidFill>
              </a:rPr>
              <a:t>– my cousins</a:t>
            </a:r>
          </a:p>
          <a:p>
            <a:endParaRPr lang="en-GB" sz="2000" u="sng" dirty="0">
              <a:solidFill>
                <a:schemeClr val="accent5">
                  <a:lumMod val="50000"/>
                </a:schemeClr>
              </a:solidFill>
            </a:endParaRPr>
          </a:p>
          <a:p>
            <a:r>
              <a:rPr lang="en-GB" sz="2000" u="sng" dirty="0">
                <a:solidFill>
                  <a:schemeClr val="accent5">
                    <a:lumMod val="50000"/>
                  </a:schemeClr>
                </a:solidFill>
              </a:rPr>
              <a:t>Where</a:t>
            </a:r>
          </a:p>
          <a:p>
            <a:r>
              <a:rPr lang="en-GB" sz="2000" i="1" dirty="0">
                <a:solidFill>
                  <a:schemeClr val="accent5">
                    <a:lumMod val="50000"/>
                  </a:schemeClr>
                </a:solidFill>
              </a:rPr>
              <a:t>el </a:t>
            </a:r>
            <a:r>
              <a:rPr lang="en-GB" sz="2000" i="1" dirty="0" err="1">
                <a:solidFill>
                  <a:schemeClr val="accent5">
                    <a:lumMod val="50000"/>
                  </a:schemeClr>
                </a:solidFill>
              </a:rPr>
              <a:t>museo</a:t>
            </a:r>
            <a:r>
              <a:rPr lang="en-GB" sz="2000" i="1" dirty="0">
                <a:solidFill>
                  <a:schemeClr val="accent5">
                    <a:lumMod val="50000"/>
                  </a:schemeClr>
                </a:solidFill>
              </a:rPr>
              <a:t> </a:t>
            </a:r>
            <a:r>
              <a:rPr lang="en-GB" sz="2000" dirty="0">
                <a:solidFill>
                  <a:schemeClr val="accent5">
                    <a:lumMod val="50000"/>
                  </a:schemeClr>
                </a:solidFill>
              </a:rPr>
              <a:t>– the museum   </a:t>
            </a:r>
          </a:p>
          <a:p>
            <a:r>
              <a:rPr lang="en-GB" sz="2000" i="1" dirty="0">
                <a:solidFill>
                  <a:schemeClr val="accent5">
                    <a:lumMod val="50000"/>
                  </a:schemeClr>
                </a:solidFill>
              </a:rPr>
              <a:t>el </a:t>
            </a:r>
            <a:r>
              <a:rPr lang="en-GB" sz="2000" i="1" dirty="0" err="1">
                <a:solidFill>
                  <a:schemeClr val="accent5">
                    <a:lumMod val="50000"/>
                  </a:schemeClr>
                </a:solidFill>
              </a:rPr>
              <a:t>centro</a:t>
            </a:r>
            <a:r>
              <a:rPr lang="en-GB" sz="2000" i="1" dirty="0">
                <a:solidFill>
                  <a:schemeClr val="accent5">
                    <a:lumMod val="50000"/>
                  </a:schemeClr>
                </a:solidFill>
              </a:rPr>
              <a:t> </a:t>
            </a:r>
            <a:r>
              <a:rPr lang="en-GB" sz="2000" dirty="0">
                <a:solidFill>
                  <a:schemeClr val="accent5">
                    <a:lumMod val="50000"/>
                  </a:schemeClr>
                </a:solidFill>
              </a:rPr>
              <a:t>– the </a:t>
            </a:r>
          </a:p>
          <a:p>
            <a:r>
              <a:rPr lang="en-GB" sz="2000" i="1" dirty="0">
                <a:solidFill>
                  <a:schemeClr val="accent5">
                    <a:lumMod val="50000"/>
                  </a:schemeClr>
                </a:solidFill>
              </a:rPr>
              <a:t>la playa </a:t>
            </a:r>
            <a:r>
              <a:rPr lang="en-GB" sz="2000" dirty="0">
                <a:solidFill>
                  <a:schemeClr val="accent5">
                    <a:lumMod val="50000"/>
                  </a:schemeClr>
                </a:solidFill>
              </a:rPr>
              <a:t>– the beach</a:t>
            </a:r>
          </a:p>
          <a:p>
            <a:r>
              <a:rPr lang="en-GB" sz="2000" i="1" dirty="0">
                <a:solidFill>
                  <a:schemeClr val="accent5">
                    <a:lumMod val="50000"/>
                  </a:schemeClr>
                </a:solidFill>
              </a:rPr>
              <a:t>las </a:t>
            </a:r>
            <a:r>
              <a:rPr lang="en-GB" sz="2000" i="1" dirty="0" err="1">
                <a:solidFill>
                  <a:schemeClr val="accent5">
                    <a:lumMod val="50000"/>
                  </a:schemeClr>
                </a:solidFill>
              </a:rPr>
              <a:t>tiendas</a:t>
            </a:r>
            <a:r>
              <a:rPr lang="en-GB" sz="2000" i="1" dirty="0">
                <a:solidFill>
                  <a:schemeClr val="accent5">
                    <a:lumMod val="50000"/>
                  </a:schemeClr>
                </a:solidFill>
              </a:rPr>
              <a:t> </a:t>
            </a:r>
            <a:r>
              <a:rPr lang="en-GB" sz="2000" dirty="0">
                <a:solidFill>
                  <a:schemeClr val="accent5">
                    <a:lumMod val="50000"/>
                  </a:schemeClr>
                </a:solidFill>
              </a:rPr>
              <a:t>– the shops</a:t>
            </a:r>
          </a:p>
          <a:p>
            <a:r>
              <a:rPr lang="en-GB" sz="2000" i="1" dirty="0">
                <a:solidFill>
                  <a:schemeClr val="accent5">
                    <a:lumMod val="50000"/>
                  </a:schemeClr>
                </a:solidFill>
              </a:rPr>
              <a:t>las </a:t>
            </a:r>
            <a:r>
              <a:rPr lang="en-GB" sz="2000" i="1" dirty="0" err="1">
                <a:solidFill>
                  <a:schemeClr val="accent5">
                    <a:lumMod val="50000"/>
                  </a:schemeClr>
                </a:solidFill>
              </a:rPr>
              <a:t>montañas</a:t>
            </a:r>
            <a:r>
              <a:rPr lang="en-GB" sz="2000" i="1" dirty="0">
                <a:solidFill>
                  <a:schemeClr val="accent5">
                    <a:lumMod val="50000"/>
                  </a:schemeClr>
                </a:solidFill>
              </a:rPr>
              <a:t> </a:t>
            </a:r>
            <a:r>
              <a:rPr lang="en-GB" sz="2000" dirty="0">
                <a:solidFill>
                  <a:schemeClr val="accent5">
                    <a:lumMod val="50000"/>
                  </a:schemeClr>
                </a:solidFill>
              </a:rPr>
              <a:t>– the mountains</a:t>
            </a:r>
          </a:p>
        </p:txBody>
      </p:sp>
      <p:sp>
        <p:nvSpPr>
          <p:cNvPr id="24" name="CuadroTexto 28">
            <a:extLst>
              <a:ext uri="{FF2B5EF4-FFF2-40B4-BE49-F238E27FC236}">
                <a16:creationId xmlns:a16="http://schemas.microsoft.com/office/drawing/2014/main" id="{FF464D61-D508-A34F-9670-A25050601A37}"/>
              </a:ext>
            </a:extLst>
          </p:cNvPr>
          <p:cNvSpPr txBox="1"/>
          <p:nvPr/>
        </p:nvSpPr>
        <p:spPr>
          <a:xfrm>
            <a:off x="5757847" y="1025789"/>
            <a:ext cx="1879041"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err="1">
                <a:solidFill>
                  <a:srgbClr val="002060"/>
                </a:solidFill>
                <a:latin typeface="Century Gothic" panose="020B0502020202020204" pitchFamily="34" charset="0"/>
              </a:rPr>
              <a:t>Vocabulario</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3" name="TextBox 22"/>
          <p:cNvSpPr txBox="1"/>
          <p:nvPr/>
        </p:nvSpPr>
        <p:spPr>
          <a:xfrm>
            <a:off x="5811606" y="1074440"/>
            <a:ext cx="6116537" cy="1323439"/>
          </a:xfrm>
          <a:prstGeom prst="rect">
            <a:avLst/>
          </a:prstGeom>
          <a:noFill/>
          <a:ln>
            <a:solidFill>
              <a:srgbClr val="FF6600"/>
            </a:solidFill>
          </a:ln>
        </p:spPr>
        <p:txBody>
          <a:bodyPr wrap="square" rtlCol="0">
            <a:spAutoFit/>
          </a:bodyPr>
          <a:lstStyle/>
          <a:p>
            <a:endParaRPr lang="en-GB" sz="2000" u="sng" dirty="0">
              <a:solidFill>
                <a:schemeClr val="accent5">
                  <a:lumMod val="50000"/>
                </a:schemeClr>
              </a:solidFill>
            </a:endParaRPr>
          </a:p>
          <a:p>
            <a:r>
              <a:rPr lang="en-GB" sz="2000" u="sng" dirty="0">
                <a:solidFill>
                  <a:schemeClr val="accent5">
                    <a:lumMod val="50000"/>
                  </a:schemeClr>
                </a:solidFill>
              </a:rPr>
              <a:t>What</a:t>
            </a:r>
          </a:p>
          <a:p>
            <a:r>
              <a:rPr lang="en-GB" sz="2000" i="1" dirty="0">
                <a:solidFill>
                  <a:schemeClr val="accent5">
                    <a:lumMod val="50000"/>
                  </a:schemeClr>
                </a:solidFill>
              </a:rPr>
              <a:t>comida </a:t>
            </a:r>
            <a:r>
              <a:rPr lang="en-GB" sz="2000" i="1" dirty="0" err="1">
                <a:solidFill>
                  <a:schemeClr val="accent5">
                    <a:lumMod val="50000"/>
                  </a:schemeClr>
                </a:solidFill>
              </a:rPr>
              <a:t>rica</a:t>
            </a:r>
            <a:r>
              <a:rPr lang="en-GB" sz="2000" i="1" dirty="0">
                <a:solidFill>
                  <a:schemeClr val="accent5">
                    <a:lumMod val="50000"/>
                  </a:schemeClr>
                </a:solidFill>
              </a:rPr>
              <a:t> </a:t>
            </a:r>
            <a:r>
              <a:rPr lang="en-GB" sz="2000" dirty="0">
                <a:solidFill>
                  <a:schemeClr val="accent5">
                    <a:lumMod val="50000"/>
                  </a:schemeClr>
                </a:solidFill>
              </a:rPr>
              <a:t>– tasty food</a:t>
            </a:r>
          </a:p>
          <a:p>
            <a:r>
              <a:rPr lang="en-GB" sz="2000" i="1" dirty="0" err="1">
                <a:solidFill>
                  <a:schemeClr val="accent5">
                    <a:lumMod val="50000"/>
                  </a:schemeClr>
                </a:solidFill>
              </a:rPr>
              <a:t>montar</a:t>
            </a:r>
            <a:r>
              <a:rPr lang="en-GB" sz="2000" i="1" dirty="0">
                <a:solidFill>
                  <a:schemeClr val="accent5">
                    <a:lumMod val="50000"/>
                  </a:schemeClr>
                </a:solidFill>
              </a:rPr>
              <a:t> a </a:t>
            </a:r>
            <a:r>
              <a:rPr lang="en-GB" sz="2000" i="1" dirty="0" err="1">
                <a:solidFill>
                  <a:schemeClr val="accent5">
                    <a:lumMod val="50000"/>
                  </a:schemeClr>
                </a:solidFill>
              </a:rPr>
              <a:t>caballo</a:t>
            </a:r>
            <a:r>
              <a:rPr lang="en-GB" sz="2000" i="1" dirty="0">
                <a:solidFill>
                  <a:schemeClr val="accent5">
                    <a:lumMod val="50000"/>
                  </a:schemeClr>
                </a:solidFill>
              </a:rPr>
              <a:t> </a:t>
            </a:r>
            <a:r>
              <a:rPr lang="en-GB" sz="2000" dirty="0">
                <a:solidFill>
                  <a:schemeClr val="accent5">
                    <a:lumMod val="50000"/>
                  </a:schemeClr>
                </a:solidFill>
              </a:rPr>
              <a:t>– to </a:t>
            </a:r>
            <a:r>
              <a:rPr lang="en-GB" sz="2000" dirty="0" err="1">
                <a:solidFill>
                  <a:schemeClr val="accent5">
                    <a:lumMod val="50000"/>
                  </a:schemeClr>
                </a:solidFill>
              </a:rPr>
              <a:t>horseride</a:t>
            </a:r>
            <a:endParaRPr lang="en-GB" sz="2000" dirty="0">
              <a:solidFill>
                <a:schemeClr val="accent5">
                  <a:lumMod val="50000"/>
                </a:schemeClr>
              </a:solidFill>
            </a:endParaRPr>
          </a:p>
        </p:txBody>
      </p:sp>
      <p:sp>
        <p:nvSpPr>
          <p:cNvPr id="7" name="Rounded Rectangular Callout 6"/>
          <p:cNvSpPr/>
          <p:nvPr/>
        </p:nvSpPr>
        <p:spPr>
          <a:xfrm>
            <a:off x="9402711" y="227342"/>
            <a:ext cx="2579191" cy="1213945"/>
          </a:xfrm>
          <a:prstGeom prst="wedgeRoundRectCallout">
            <a:avLst>
              <a:gd name="adj1" fmla="val -59488"/>
              <a:gd name="adj2" fmla="val 7938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Or:</a:t>
            </a:r>
          </a:p>
          <a:p>
            <a:r>
              <a:rPr lang="en-GB" sz="2000" i="1" dirty="0">
                <a:solidFill>
                  <a:schemeClr val="accent5">
                    <a:lumMod val="50000"/>
                  </a:schemeClr>
                </a:solidFill>
              </a:rPr>
              <a:t>la comida </a:t>
            </a:r>
            <a:r>
              <a:rPr lang="en-GB" sz="2000" dirty="0">
                <a:solidFill>
                  <a:schemeClr val="accent5">
                    <a:lumMod val="50000"/>
                  </a:schemeClr>
                </a:solidFill>
              </a:rPr>
              <a:t>– food</a:t>
            </a:r>
          </a:p>
          <a:p>
            <a:r>
              <a:rPr lang="en-GB" sz="2000" i="1" dirty="0" err="1">
                <a:solidFill>
                  <a:schemeClr val="accent5">
                    <a:lumMod val="50000"/>
                  </a:schemeClr>
                </a:solidFill>
              </a:rPr>
              <a:t>rico</a:t>
            </a:r>
            <a:r>
              <a:rPr lang="en-GB" sz="2000" dirty="0">
                <a:solidFill>
                  <a:schemeClr val="accent5">
                    <a:lumMod val="50000"/>
                  </a:schemeClr>
                </a:solidFill>
              </a:rPr>
              <a:t> - tasty</a:t>
            </a:r>
          </a:p>
        </p:txBody>
      </p:sp>
      <p:sp>
        <p:nvSpPr>
          <p:cNvPr id="21" name="CuadroTexto 28">
            <a:extLst>
              <a:ext uri="{FF2B5EF4-FFF2-40B4-BE49-F238E27FC236}">
                <a16:creationId xmlns:a16="http://schemas.microsoft.com/office/drawing/2014/main" id="{FF464D61-D508-A34F-9670-A25050601A37}"/>
              </a:ext>
            </a:extLst>
          </p:cNvPr>
          <p:cNvSpPr txBox="1"/>
          <p:nvPr/>
        </p:nvSpPr>
        <p:spPr>
          <a:xfrm>
            <a:off x="5810625" y="2446530"/>
            <a:ext cx="167706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noProof="0" dirty="0" err="1">
                <a:solidFill>
                  <a:srgbClr val="002060"/>
                </a:solidFill>
                <a:latin typeface="Century Gothic" panose="020B0502020202020204" pitchFamily="34" charset="0"/>
              </a:rPr>
              <a:t>Gramática</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9" name="TextBox 18"/>
          <p:cNvSpPr txBox="1"/>
          <p:nvPr/>
        </p:nvSpPr>
        <p:spPr>
          <a:xfrm>
            <a:off x="5811606" y="2446530"/>
            <a:ext cx="6116537" cy="3785652"/>
          </a:xfrm>
          <a:prstGeom prst="rect">
            <a:avLst/>
          </a:prstGeom>
          <a:noFill/>
          <a:ln>
            <a:solidFill>
              <a:srgbClr val="FF6600"/>
            </a:solidFill>
          </a:ln>
        </p:spPr>
        <p:txBody>
          <a:bodyPr wrap="square" rtlCol="0">
            <a:spAutoFit/>
          </a:bodyPr>
          <a:lstStyle/>
          <a:p>
            <a:endParaRPr lang="en-GB" sz="2000" dirty="0">
              <a:solidFill>
                <a:schemeClr val="accent5">
                  <a:lumMod val="50000"/>
                </a:schemeClr>
              </a:solidFill>
            </a:endParaRPr>
          </a:p>
          <a:p>
            <a:r>
              <a:rPr lang="en-GB" sz="2000" u="sng" dirty="0">
                <a:solidFill>
                  <a:schemeClr val="accent5">
                    <a:lumMod val="50000"/>
                  </a:schemeClr>
                </a:solidFill>
              </a:rPr>
              <a:t>Saying ‘to the’ </a:t>
            </a:r>
          </a:p>
          <a:p>
            <a:r>
              <a:rPr lang="en-GB" sz="2000" dirty="0">
                <a:solidFill>
                  <a:schemeClr val="accent5">
                    <a:lumMod val="50000"/>
                  </a:schemeClr>
                </a:solidFill>
              </a:rPr>
              <a:t>Masculine			Feminine</a:t>
            </a:r>
          </a:p>
          <a:p>
            <a:r>
              <a:rPr lang="en-GB" sz="2000" dirty="0">
                <a:solidFill>
                  <a:schemeClr val="accent5">
                    <a:lumMod val="50000"/>
                  </a:schemeClr>
                </a:solidFill>
              </a:rPr>
              <a:t> a + el </a:t>
            </a:r>
            <a:r>
              <a:rPr lang="en-GB" sz="2000" dirty="0">
                <a:solidFill>
                  <a:schemeClr val="accent5">
                    <a:lumMod val="50000"/>
                  </a:schemeClr>
                </a:solidFill>
                <a:sym typeface="Wingdings" panose="05000000000000000000" pitchFamily="2" charset="2"/>
              </a:rPr>
              <a:t> </a:t>
            </a:r>
            <a:r>
              <a:rPr lang="en-GB" sz="2000" b="1" dirty="0">
                <a:solidFill>
                  <a:schemeClr val="accent5">
                    <a:lumMod val="50000"/>
                  </a:schemeClr>
                </a:solidFill>
                <a:sym typeface="Wingdings" panose="05000000000000000000" pitchFamily="2" charset="2"/>
              </a:rPr>
              <a:t>al</a:t>
            </a:r>
            <a:r>
              <a:rPr lang="en-GB" sz="2000" dirty="0">
                <a:solidFill>
                  <a:schemeClr val="accent5">
                    <a:lumMod val="50000"/>
                  </a:schemeClr>
                </a:solidFill>
                <a:sym typeface="Wingdings" panose="05000000000000000000" pitchFamily="2" charset="2"/>
              </a:rPr>
              <a:t> (to the)		</a:t>
            </a:r>
            <a:r>
              <a:rPr lang="en-GB" sz="2000" b="1" dirty="0">
                <a:solidFill>
                  <a:schemeClr val="accent5">
                    <a:lumMod val="50000"/>
                  </a:schemeClr>
                </a:solidFill>
                <a:sym typeface="Wingdings" panose="05000000000000000000" pitchFamily="2" charset="2"/>
              </a:rPr>
              <a:t>a la </a:t>
            </a:r>
            <a:r>
              <a:rPr lang="en-GB" sz="2000" dirty="0">
                <a:solidFill>
                  <a:schemeClr val="accent5">
                    <a:lumMod val="50000"/>
                  </a:schemeClr>
                </a:solidFill>
                <a:sym typeface="Wingdings" panose="05000000000000000000" pitchFamily="2" charset="2"/>
              </a:rPr>
              <a:t>(to the)</a:t>
            </a:r>
          </a:p>
          <a:p>
            <a:r>
              <a:rPr lang="en-GB" sz="2000" u="sng" dirty="0">
                <a:solidFill>
                  <a:schemeClr val="accent5">
                    <a:lumMod val="50000"/>
                  </a:schemeClr>
                </a:solidFill>
                <a:sym typeface="Wingdings" panose="05000000000000000000" pitchFamily="2" charset="2"/>
              </a:rPr>
              <a:t>Present tense (normally)</a:t>
            </a:r>
            <a:r>
              <a:rPr lang="en-GB" sz="2000" dirty="0">
                <a:solidFill>
                  <a:schemeClr val="accent5">
                    <a:lumMod val="50000"/>
                  </a:schemeClr>
                </a:solidFill>
                <a:sym typeface="Wingdings" panose="05000000000000000000" pitchFamily="2" charset="2"/>
              </a:rPr>
              <a:t>	</a:t>
            </a:r>
            <a:r>
              <a:rPr lang="en-GB" sz="2000" u="sng" dirty="0">
                <a:solidFill>
                  <a:schemeClr val="accent5">
                    <a:lumMod val="50000"/>
                  </a:schemeClr>
                </a:solidFill>
                <a:sym typeface="Wingdings" panose="05000000000000000000" pitchFamily="2" charset="2"/>
              </a:rPr>
              <a:t>Future tense</a:t>
            </a:r>
          </a:p>
          <a:p>
            <a:r>
              <a:rPr lang="en-GB" sz="2000" i="1" dirty="0" err="1">
                <a:solidFill>
                  <a:schemeClr val="accent5">
                    <a:lumMod val="50000"/>
                  </a:schemeClr>
                </a:solidFill>
                <a:sym typeface="Wingdings" panose="05000000000000000000" pitchFamily="2" charset="2"/>
              </a:rPr>
              <a:t>Voy</a:t>
            </a:r>
            <a:r>
              <a:rPr lang="en-GB" sz="2000" dirty="0">
                <a:solidFill>
                  <a:schemeClr val="accent5">
                    <a:lumMod val="50000"/>
                  </a:schemeClr>
                </a:solidFill>
                <a:sym typeface="Wingdings" panose="05000000000000000000" pitchFamily="2" charset="2"/>
              </a:rPr>
              <a:t> = I go			</a:t>
            </a:r>
            <a:r>
              <a:rPr lang="en-GB" sz="2000" i="1" dirty="0" err="1">
                <a:solidFill>
                  <a:schemeClr val="accent5">
                    <a:lumMod val="50000"/>
                  </a:schemeClr>
                </a:solidFill>
                <a:sym typeface="Wingdings" panose="05000000000000000000" pitchFamily="2" charset="2"/>
              </a:rPr>
              <a:t>Voy</a:t>
            </a:r>
            <a:r>
              <a:rPr lang="en-GB" sz="2000" i="1" dirty="0">
                <a:solidFill>
                  <a:schemeClr val="accent5">
                    <a:lumMod val="50000"/>
                  </a:schemeClr>
                </a:solidFill>
                <a:sym typeface="Wingdings" panose="05000000000000000000" pitchFamily="2" charset="2"/>
              </a:rPr>
              <a:t> a </a:t>
            </a:r>
            <a:r>
              <a:rPr lang="en-GB" sz="2000" dirty="0">
                <a:solidFill>
                  <a:schemeClr val="accent5">
                    <a:lumMod val="50000"/>
                  </a:schemeClr>
                </a:solidFill>
                <a:sym typeface="Wingdings" panose="05000000000000000000" pitchFamily="2" charset="2"/>
              </a:rPr>
              <a:t>+ infinitive</a:t>
            </a:r>
          </a:p>
          <a:p>
            <a:r>
              <a:rPr lang="en-GB" sz="2000" i="1" dirty="0">
                <a:solidFill>
                  <a:schemeClr val="accent5">
                    <a:lumMod val="50000"/>
                  </a:schemeClr>
                </a:solidFill>
                <a:sym typeface="Wingdings" panose="05000000000000000000" pitchFamily="2" charset="2"/>
              </a:rPr>
              <a:t>Vas</a:t>
            </a:r>
            <a:r>
              <a:rPr lang="en-GB" sz="2000" dirty="0">
                <a:solidFill>
                  <a:schemeClr val="accent5">
                    <a:lumMod val="50000"/>
                  </a:schemeClr>
                </a:solidFill>
                <a:sym typeface="Wingdings" panose="05000000000000000000" pitchFamily="2" charset="2"/>
              </a:rPr>
              <a:t> = you go			</a:t>
            </a:r>
            <a:r>
              <a:rPr lang="en-GB" sz="2000" i="1" dirty="0">
                <a:solidFill>
                  <a:schemeClr val="accent5">
                    <a:lumMod val="50000"/>
                  </a:schemeClr>
                </a:solidFill>
                <a:sym typeface="Wingdings" panose="05000000000000000000" pitchFamily="2" charset="2"/>
              </a:rPr>
              <a:t>Vas a </a:t>
            </a:r>
            <a:r>
              <a:rPr lang="en-GB" sz="2000" dirty="0">
                <a:solidFill>
                  <a:schemeClr val="accent5">
                    <a:lumMod val="50000"/>
                  </a:schemeClr>
                </a:solidFill>
                <a:sym typeface="Wingdings" panose="05000000000000000000" pitchFamily="2" charset="2"/>
              </a:rPr>
              <a:t>+ infinitive</a:t>
            </a:r>
          </a:p>
          <a:p>
            <a:r>
              <a:rPr lang="en-GB" sz="2000" dirty="0">
                <a:solidFill>
                  <a:schemeClr val="accent5">
                    <a:lumMod val="50000"/>
                  </a:schemeClr>
                </a:solidFill>
                <a:sym typeface="Wingdings" panose="05000000000000000000" pitchFamily="2" charset="2"/>
              </a:rPr>
              <a:t>         				Infinitives</a:t>
            </a:r>
          </a:p>
          <a:p>
            <a:r>
              <a:rPr lang="en-GB" sz="2000" dirty="0">
                <a:solidFill>
                  <a:schemeClr val="accent5">
                    <a:lumMod val="50000"/>
                  </a:schemeClr>
                </a:solidFill>
                <a:sym typeface="Wingdings" panose="05000000000000000000" pitchFamily="2" charset="2"/>
              </a:rPr>
              <a:t>				</a:t>
            </a:r>
            <a:r>
              <a:rPr lang="en-GB" sz="2000" i="1" dirty="0" err="1">
                <a:solidFill>
                  <a:schemeClr val="accent5">
                    <a:lumMod val="50000"/>
                  </a:schemeClr>
                </a:solidFill>
                <a:sym typeface="Wingdings" panose="05000000000000000000" pitchFamily="2" charset="2"/>
              </a:rPr>
              <a:t>ir</a:t>
            </a:r>
            <a:r>
              <a:rPr lang="en-GB" sz="2000" dirty="0">
                <a:solidFill>
                  <a:schemeClr val="accent5">
                    <a:lumMod val="50000"/>
                  </a:schemeClr>
                </a:solidFill>
                <a:sym typeface="Wingdings" panose="05000000000000000000" pitchFamily="2" charset="2"/>
              </a:rPr>
              <a:t> – to go</a:t>
            </a:r>
          </a:p>
          <a:p>
            <a:r>
              <a:rPr lang="en-GB" sz="2000" u="sng" dirty="0">
                <a:solidFill>
                  <a:schemeClr val="accent5">
                    <a:lumMod val="50000"/>
                  </a:schemeClr>
                </a:solidFill>
                <a:sym typeface="Wingdings" panose="05000000000000000000" pitchFamily="2" charset="2"/>
              </a:rPr>
              <a:t>Questions</a:t>
            </a:r>
            <a:r>
              <a:rPr lang="en-GB" sz="2000" dirty="0">
                <a:solidFill>
                  <a:schemeClr val="accent5">
                    <a:lumMod val="50000"/>
                  </a:schemeClr>
                </a:solidFill>
                <a:sym typeface="Wingdings" panose="05000000000000000000" pitchFamily="2" charset="2"/>
              </a:rPr>
              <a:t>			</a:t>
            </a:r>
            <a:r>
              <a:rPr lang="en-GB" sz="2000" i="1" dirty="0">
                <a:solidFill>
                  <a:schemeClr val="accent5">
                    <a:lumMod val="50000"/>
                  </a:schemeClr>
                </a:solidFill>
                <a:sym typeface="Wingdings" panose="05000000000000000000" pitchFamily="2" charset="2"/>
              </a:rPr>
              <a:t>comer</a:t>
            </a:r>
            <a:r>
              <a:rPr lang="en-GB" sz="2000" dirty="0">
                <a:solidFill>
                  <a:schemeClr val="accent5">
                    <a:lumMod val="50000"/>
                  </a:schemeClr>
                </a:solidFill>
                <a:sym typeface="Wingdings" panose="05000000000000000000" pitchFamily="2" charset="2"/>
              </a:rPr>
              <a:t> – to eat	</a:t>
            </a:r>
          </a:p>
          <a:p>
            <a:r>
              <a:rPr lang="en-GB" sz="2000" i="1" dirty="0">
                <a:solidFill>
                  <a:schemeClr val="accent5">
                    <a:lumMod val="50000"/>
                  </a:schemeClr>
                </a:solidFill>
              </a:rPr>
              <a:t>¿ Vas… ? </a:t>
            </a:r>
            <a:r>
              <a:rPr lang="en-GB" sz="2000" dirty="0">
                <a:solidFill>
                  <a:schemeClr val="accent5">
                    <a:lumMod val="50000"/>
                  </a:schemeClr>
                </a:solidFill>
              </a:rPr>
              <a:t>/ </a:t>
            </a:r>
            <a:r>
              <a:rPr lang="en-GB" sz="2000" i="1" dirty="0">
                <a:solidFill>
                  <a:schemeClr val="accent5">
                    <a:lumMod val="50000"/>
                  </a:schemeClr>
                </a:solidFill>
              </a:rPr>
              <a:t>¿Vas a </a:t>
            </a:r>
            <a:r>
              <a:rPr lang="en-GB" sz="2000" dirty="0">
                <a:solidFill>
                  <a:schemeClr val="accent5">
                    <a:lumMod val="50000"/>
                  </a:schemeClr>
                </a:solidFill>
              </a:rPr>
              <a:t>+ </a:t>
            </a:r>
            <a:r>
              <a:rPr lang="en-GB" sz="2000" dirty="0" err="1">
                <a:solidFill>
                  <a:schemeClr val="accent5">
                    <a:lumMod val="50000"/>
                  </a:schemeClr>
                </a:solidFill>
              </a:rPr>
              <a:t>inf</a:t>
            </a:r>
            <a:r>
              <a:rPr lang="en-GB" sz="2000" dirty="0">
                <a:solidFill>
                  <a:schemeClr val="accent5">
                    <a:lumMod val="50000"/>
                  </a:schemeClr>
                </a:solidFill>
              </a:rPr>
              <a:t>…?</a:t>
            </a:r>
          </a:p>
          <a:p>
            <a:r>
              <a:rPr lang="en-GB" sz="2000" dirty="0">
                <a:solidFill>
                  <a:schemeClr val="accent5">
                    <a:lumMod val="50000"/>
                  </a:schemeClr>
                </a:solidFill>
              </a:rPr>
              <a:t>Do you go…? / Are you going to go…?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14290810"/>
      </p:ext>
    </p:extLst>
  </p:cSld>
  <p:clrMapOvr>
    <a:masterClrMapping/>
  </p:clrMapOvr>
  <mc:AlternateContent xmlns:mc="http://schemas.openxmlformats.org/markup-compatibility/2006" xmlns:p14="http://schemas.microsoft.com/office/powerpoint/2010/main">
    <mc:Choice Requires="p14">
      <p:transition spd="slow" p14:dur="2000" advTm="82786"/>
    </mc:Choice>
    <mc:Fallback xmlns="">
      <p:transition spd="slow" advTm="82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2542"/>
            <a:ext cx="6649156" cy="867128"/>
          </a:xfrm>
          <a:prstGeom prst="rect">
            <a:avLst/>
          </a:prstGeom>
        </p:spPr>
      </p:pic>
      <p:sp>
        <p:nvSpPr>
          <p:cNvPr id="2" name="Title 1"/>
          <p:cNvSpPr>
            <a:spLocks noGrp="1"/>
          </p:cNvSpPr>
          <p:nvPr>
            <p:ph type="title"/>
          </p:nvPr>
        </p:nvSpPr>
        <p:spPr>
          <a:xfrm>
            <a:off x="82286" y="-184321"/>
            <a:ext cx="6484584" cy="1325563"/>
          </a:xfrm>
        </p:spPr>
        <p:txBody>
          <a:bodyPr>
            <a:normAutofit/>
          </a:bodyPr>
          <a:lstStyle/>
          <a:p>
            <a:r>
              <a:rPr lang="en-GB" sz="3600" b="1" dirty="0" err="1">
                <a:solidFill>
                  <a:schemeClr val="bg1"/>
                </a:solidFill>
              </a:rPr>
              <a:t>İEscribimos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73862" y="258166"/>
            <a:ext cx="12542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4" name="Table 23"/>
          <p:cNvGraphicFramePr>
            <a:graphicFrameLocks noGrp="1"/>
          </p:cNvGraphicFramePr>
          <p:nvPr>
            <p:extLst>
              <p:ext uri="{D42A27DB-BD31-4B8C-83A1-F6EECF244321}">
                <p14:modId xmlns:p14="http://schemas.microsoft.com/office/powerpoint/2010/main" val="983564014"/>
              </p:ext>
            </p:extLst>
          </p:nvPr>
        </p:nvGraphicFramePr>
        <p:xfrm>
          <a:off x="82286" y="1157069"/>
          <a:ext cx="11968687" cy="5243950"/>
        </p:xfrm>
        <a:graphic>
          <a:graphicData uri="http://schemas.openxmlformats.org/drawingml/2006/table">
            <a:tbl>
              <a:tblPr firstRow="1" bandRow="1">
                <a:tableStyleId>{5C22544A-7EE6-4342-B048-85BDC9FD1C3A}</a:tableStyleId>
              </a:tblPr>
              <a:tblGrid>
                <a:gridCol w="381739">
                  <a:extLst>
                    <a:ext uri="{9D8B030D-6E8A-4147-A177-3AD203B41FA5}">
                      <a16:colId xmlns:a16="http://schemas.microsoft.com/office/drawing/2014/main" val="2726116877"/>
                    </a:ext>
                  </a:extLst>
                </a:gridCol>
                <a:gridCol w="5870236">
                  <a:extLst>
                    <a:ext uri="{9D8B030D-6E8A-4147-A177-3AD203B41FA5}">
                      <a16:colId xmlns:a16="http://schemas.microsoft.com/office/drawing/2014/main" val="3724827482"/>
                    </a:ext>
                  </a:extLst>
                </a:gridCol>
                <a:gridCol w="5716712">
                  <a:extLst>
                    <a:ext uri="{9D8B030D-6E8A-4147-A177-3AD203B41FA5}">
                      <a16:colId xmlns:a16="http://schemas.microsoft.com/office/drawing/2014/main" val="3843478067"/>
                    </a:ext>
                  </a:extLst>
                </a:gridCol>
              </a:tblGrid>
              <a:tr h="717670">
                <a:tc rowSpan="2">
                  <a:txBody>
                    <a:bodyPr/>
                    <a:lstStyle/>
                    <a:p>
                      <a:pPr algn="ctr"/>
                      <a:r>
                        <a:rPr lang="en-GB" sz="2000" b="1" dirty="0">
                          <a:solidFill>
                            <a:schemeClr val="accent5">
                              <a:lumMod val="50000"/>
                            </a:schemeClr>
                          </a:solidFill>
                        </a:rPr>
                        <a:t>1</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5">
                              <a:lumMod val="50000"/>
                            </a:schemeClr>
                          </a:solidFill>
                        </a:rPr>
                        <a:t>[Do you go]</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a:t>
                      </a:r>
                      <a:r>
                        <a:rPr lang="en-GB" sz="2000" baseline="0" dirty="0">
                          <a:solidFill>
                            <a:schemeClr val="accent5">
                              <a:lumMod val="50000"/>
                            </a:schemeClr>
                          </a:solidFill>
                        </a:rPr>
                        <a:t>              </a:t>
                      </a:r>
                      <a:r>
                        <a:rPr lang="en-GB" sz="2000" b="1" dirty="0">
                          <a:solidFill>
                            <a:schemeClr val="accent5">
                              <a:lumMod val="50000"/>
                            </a:schemeClr>
                          </a:solidFill>
                        </a:rPr>
                        <a:t>[Normally I go with my]</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868060795"/>
                  </a:ext>
                </a:extLst>
              </a:tr>
              <a:tr h="395785">
                <a:tc vMerge="1">
                  <a:txBody>
                    <a:bodyPr/>
                    <a:lstStyle/>
                    <a:p>
                      <a:endParaRPr lang="en-GB"/>
                    </a:p>
                  </a:txBody>
                  <a:tcPr/>
                </a:tc>
                <a:tc>
                  <a:txBody>
                    <a:bodyPr/>
                    <a:lstStyle/>
                    <a:p>
                      <a:r>
                        <a:rPr lang="en-GB" sz="2000" b="0" dirty="0">
                          <a:solidFill>
                            <a:schemeClr val="accent5">
                              <a:lumMod val="50000"/>
                            </a:schemeClr>
                          </a:solidFill>
                        </a:rPr>
                        <a:t>¿__________________ al museo normalmente</a:t>
                      </a:r>
                      <a:r>
                        <a:rPr lang="en-GB" sz="2000" b="0" baseline="0" dirty="0">
                          <a:solidFill>
                            <a:schemeClr val="accent5">
                              <a:lumMod val="50000"/>
                            </a:schemeClr>
                          </a:solidFill>
                        </a:rPr>
                        <a:t>?</a:t>
                      </a:r>
                      <a:endParaRPr lang="en-GB" sz="2000" b="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0" dirty="0" err="1">
                          <a:solidFill>
                            <a:schemeClr val="accent5">
                              <a:lumMod val="50000"/>
                            </a:schemeClr>
                          </a:solidFill>
                        </a:rPr>
                        <a:t>Sí</a:t>
                      </a:r>
                      <a:r>
                        <a:rPr lang="en-GB" sz="2000" b="0" dirty="0">
                          <a:solidFill>
                            <a:schemeClr val="accent5">
                              <a:lumMod val="50000"/>
                            </a:schemeClr>
                          </a:solidFill>
                        </a:rPr>
                        <a:t>, </a:t>
                      </a:r>
                      <a:r>
                        <a:rPr lang="en-GB" sz="2000" b="0" dirty="0" err="1">
                          <a:solidFill>
                            <a:schemeClr val="accent5">
                              <a:lumMod val="50000"/>
                            </a:schemeClr>
                          </a:solidFill>
                        </a:rPr>
                        <a:t>normalmente</a:t>
                      </a:r>
                      <a:r>
                        <a:rPr lang="en-GB" sz="2000" b="0" dirty="0">
                          <a:solidFill>
                            <a:schemeClr val="accent5">
                              <a:lumMod val="50000"/>
                            </a:schemeClr>
                          </a:solidFill>
                        </a:rPr>
                        <a:t> _________ con mi </a:t>
                      </a:r>
                      <a:r>
                        <a:rPr lang="en-GB" sz="2000" b="0" dirty="0" err="1">
                          <a:solidFill>
                            <a:schemeClr val="accent5">
                              <a:lumMod val="50000"/>
                            </a:schemeClr>
                          </a:solidFill>
                        </a:rPr>
                        <a:t>abuela</a:t>
                      </a:r>
                      <a:r>
                        <a:rPr lang="en-GB" sz="2000" b="0" dirty="0">
                          <a:solidFill>
                            <a:schemeClr val="accent5">
                              <a:lumMod val="50000"/>
                            </a:schemeClr>
                          </a:solidFill>
                        </a:rPr>
                        <a:t>.</a:t>
                      </a:r>
                    </a:p>
                    <a:p>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441194010"/>
                  </a:ext>
                </a:extLst>
              </a:tr>
              <a:tr h="675640">
                <a:tc rowSpan="2">
                  <a:txBody>
                    <a:bodyPr/>
                    <a:lstStyle/>
                    <a:p>
                      <a:pPr algn="ctr"/>
                      <a:r>
                        <a:rPr lang="en-GB" sz="2000" b="1" dirty="0">
                          <a:solidFill>
                            <a:schemeClr val="accent5">
                              <a:lumMod val="50000"/>
                            </a:schemeClr>
                          </a:solidFill>
                        </a:rPr>
                        <a:t>2</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5">
                              <a:lumMod val="50000"/>
                            </a:schemeClr>
                          </a:solidFill>
                        </a:rPr>
                        <a:t>[Are</a:t>
                      </a:r>
                      <a:r>
                        <a:rPr lang="en-GB" sz="2000" b="1" baseline="0" dirty="0">
                          <a:solidFill>
                            <a:schemeClr val="accent5">
                              <a:lumMod val="50000"/>
                            </a:schemeClr>
                          </a:solidFill>
                        </a:rPr>
                        <a:t> you going to go</a:t>
                      </a:r>
                      <a:r>
                        <a:rPr lang="en-GB" sz="2000" b="1" dirty="0">
                          <a:solidFill>
                            <a:schemeClr val="accent5">
                              <a:lumMod val="50000"/>
                            </a:schemeClr>
                          </a:solidFill>
                        </a:rPr>
                        <a:t>]   </a:t>
                      </a:r>
                      <a:r>
                        <a:rPr lang="en-GB" sz="2000" dirty="0">
                          <a:solidFill>
                            <a:schemeClr val="accent5">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a:solidFill>
                            <a:schemeClr val="accent5">
                              <a:lumMod val="50000"/>
                            </a:schemeClr>
                          </a:solidFill>
                        </a:rPr>
                        <a:t>                                            </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290236407"/>
                  </a:ext>
                </a:extLst>
              </a:tr>
              <a:tr h="662572">
                <a:tc vMerge="1">
                  <a:txBody>
                    <a:bodyPr/>
                    <a:lstStyle/>
                    <a:p>
                      <a:endParaRPr lang="en-GB"/>
                    </a:p>
                  </a:txBody>
                  <a:tcPr/>
                </a:tc>
                <a:tc>
                  <a:txBody>
                    <a:bodyPr/>
                    <a:lstStyle/>
                    <a:p>
                      <a:r>
                        <a:rPr lang="en-GB" sz="2000" b="0" dirty="0">
                          <a:solidFill>
                            <a:schemeClr val="accent5">
                              <a:lumMod val="50000"/>
                            </a:schemeClr>
                          </a:solidFill>
                        </a:rPr>
                        <a:t>¿</a:t>
                      </a:r>
                      <a:r>
                        <a:rPr lang="en-GB" sz="2000" b="0" baseline="0" dirty="0">
                          <a:solidFill>
                            <a:schemeClr val="accent5">
                              <a:lumMod val="50000"/>
                            </a:schemeClr>
                          </a:solidFill>
                        </a:rPr>
                        <a:t> _________________</a:t>
                      </a:r>
                      <a:r>
                        <a:rPr lang="en-GB" sz="2000" b="0" dirty="0">
                          <a:solidFill>
                            <a:schemeClr val="accent5">
                              <a:lumMod val="50000"/>
                            </a:schemeClr>
                          </a:solidFill>
                        </a:rPr>
                        <a:t> a la playa </a:t>
                      </a:r>
                      <a:r>
                        <a:rPr lang="en-GB" sz="2000" b="0" dirty="0" err="1">
                          <a:solidFill>
                            <a:schemeClr val="accent5">
                              <a:lumMod val="50000"/>
                            </a:schemeClr>
                          </a:solidFill>
                        </a:rPr>
                        <a:t>en</a:t>
                      </a:r>
                      <a:r>
                        <a:rPr lang="en-GB" sz="2000" b="0" dirty="0">
                          <a:solidFill>
                            <a:schemeClr val="accent5">
                              <a:lumMod val="50000"/>
                            </a:schemeClr>
                          </a:solidFill>
                        </a:rPr>
                        <a:t> </a:t>
                      </a:r>
                      <a:r>
                        <a:rPr lang="en-GB" sz="2000" b="0" dirty="0" err="1">
                          <a:solidFill>
                            <a:schemeClr val="accent5">
                              <a:lumMod val="50000"/>
                            </a:schemeClr>
                          </a:solidFill>
                        </a:rPr>
                        <a:t>agosto</a:t>
                      </a:r>
                      <a:r>
                        <a:rPr lang="en-GB" sz="2000" b="0" baseline="0" dirty="0">
                          <a:solidFill>
                            <a:schemeClr val="accent5">
                              <a:lumMod val="50000"/>
                            </a:schemeClr>
                          </a:solidFill>
                        </a:rPr>
                        <a:t>?</a:t>
                      </a:r>
                      <a:r>
                        <a:rPr lang="en-GB" sz="2000" b="0" dirty="0">
                          <a:solidFill>
                            <a:schemeClr val="accent5">
                              <a:lumMod val="50000"/>
                            </a:schemeClr>
                          </a:solidFill>
                        </a:rPr>
                        <a:t> </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0" dirty="0">
                          <a:solidFill>
                            <a:schemeClr val="accent5">
                              <a:lumMod val="50000"/>
                            </a:schemeClr>
                          </a:solidFill>
                        </a:rPr>
                        <a:t>No, _____________ a la playa, </a:t>
                      </a:r>
                      <a:r>
                        <a:rPr lang="en-GB" sz="2000" b="0" dirty="0" err="1">
                          <a:solidFill>
                            <a:schemeClr val="accent5">
                              <a:lumMod val="50000"/>
                            </a:schemeClr>
                          </a:solidFill>
                        </a:rPr>
                        <a:t>pero</a:t>
                      </a:r>
                      <a:r>
                        <a:rPr lang="en-GB" sz="2000" b="0" dirty="0">
                          <a:solidFill>
                            <a:schemeClr val="accent5">
                              <a:lumMod val="50000"/>
                            </a:schemeClr>
                          </a:solidFill>
                        </a:rPr>
                        <a:t> _______________ a las tiendas</a:t>
                      </a:r>
                      <a:r>
                        <a:rPr lang="en-GB" sz="2000" b="0" baseline="0" dirty="0">
                          <a:solidFill>
                            <a:schemeClr val="accent5">
                              <a:lumMod val="50000"/>
                            </a:schemeClr>
                          </a:solidFill>
                        </a:rPr>
                        <a:t> con mis </a:t>
                      </a:r>
                      <a:r>
                        <a:rPr lang="en-GB" sz="2000" b="0" baseline="0" dirty="0" err="1">
                          <a:solidFill>
                            <a:schemeClr val="accent5">
                              <a:lumMod val="50000"/>
                            </a:schemeClr>
                          </a:solidFill>
                        </a:rPr>
                        <a:t>primos</a:t>
                      </a:r>
                      <a:r>
                        <a:rPr lang="en-GB" sz="2000" b="0" baseline="0" dirty="0">
                          <a:solidFill>
                            <a:schemeClr val="accent5">
                              <a:lumMod val="50000"/>
                            </a:schemeClr>
                          </a:solidFill>
                        </a:rPr>
                        <a:t>.</a:t>
                      </a:r>
                      <a:endParaRPr lang="en-GB" sz="20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997812769"/>
                  </a:ext>
                </a:extLst>
              </a:tr>
              <a:tr h="675640">
                <a:tc rowSpan="2">
                  <a:txBody>
                    <a:bodyPr/>
                    <a:lstStyle/>
                    <a:p>
                      <a:pPr algn="ctr"/>
                      <a:r>
                        <a:rPr lang="en-GB" sz="2000" b="1" dirty="0">
                          <a:solidFill>
                            <a:schemeClr val="accent5">
                              <a:lumMod val="50000"/>
                            </a:schemeClr>
                          </a:solidFill>
                        </a:rPr>
                        <a:t>3</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5">
                              <a:lumMod val="50000"/>
                            </a:schemeClr>
                          </a:solidFill>
                        </a:rPr>
                        <a:t>[Are you going to eat]                 [tasty]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a:solidFill>
                            <a:schemeClr val="accent5">
                              <a:lumMod val="50000"/>
                            </a:schemeClr>
                          </a:solidFill>
                        </a:rPr>
                        <a:t>                       </a:t>
                      </a:r>
                      <a:r>
                        <a:rPr lang="en-GB" sz="2000" b="1" dirty="0">
                          <a:solidFill>
                            <a:schemeClr val="accent5">
                              <a:lumMod val="50000"/>
                            </a:schemeClr>
                          </a:solidFill>
                        </a:rPr>
                        <a:t>[eat tasty food</a:t>
                      </a:r>
                      <a:r>
                        <a:rPr lang="en-GB" sz="2000" b="1" baseline="0" dirty="0">
                          <a:solidFill>
                            <a:schemeClr val="accent5">
                              <a:lumMod val="50000"/>
                            </a:schemeClr>
                          </a:solidFill>
                        </a:rPr>
                        <a:t> </a:t>
                      </a:r>
                      <a:r>
                        <a:rPr lang="en-GB" sz="2000" b="1" dirty="0">
                          <a:solidFill>
                            <a:schemeClr val="accent5">
                              <a:lumMod val="50000"/>
                            </a:schemeClr>
                          </a:solidFill>
                        </a:rPr>
                        <a:t>in</a:t>
                      </a:r>
                      <a:r>
                        <a:rPr lang="en-GB" sz="2000" b="1" baseline="0" dirty="0">
                          <a:solidFill>
                            <a:schemeClr val="accent5">
                              <a:lumMod val="50000"/>
                            </a:schemeClr>
                          </a:solidFill>
                        </a:rPr>
                        <a:t> the centre</a:t>
                      </a:r>
                      <a:r>
                        <a:rPr lang="en-GB" sz="2000" b="1" dirty="0">
                          <a:solidFill>
                            <a:schemeClr val="accent5">
                              <a:lumMod val="50000"/>
                            </a:schemeClr>
                          </a:solidFill>
                        </a:rPr>
                        <a: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872935193"/>
                  </a:ext>
                </a:extLst>
              </a:tr>
              <a:tr h="306592">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¿__________________</a:t>
                      </a:r>
                      <a:r>
                        <a:rPr lang="en-GB" sz="2000" b="0" baseline="0" dirty="0">
                          <a:solidFill>
                            <a:schemeClr val="accent5">
                              <a:lumMod val="50000"/>
                            </a:schemeClr>
                          </a:solidFill>
                        </a:rPr>
                        <a:t> comida rica?</a:t>
                      </a:r>
                      <a:r>
                        <a:rPr lang="en-GB" sz="2000" b="0" dirty="0">
                          <a:solidFill>
                            <a:schemeClr val="accent5">
                              <a:lumMod val="50000"/>
                            </a:schemeClr>
                          </a:solidFill>
                        </a:rPr>
                        <a:t> </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err="1">
                          <a:solidFill>
                            <a:schemeClr val="accent5">
                              <a:lumMod val="50000"/>
                            </a:schemeClr>
                          </a:solidFill>
                        </a:rPr>
                        <a:t>Sí</a:t>
                      </a:r>
                      <a:r>
                        <a:rPr lang="en-GB" sz="2000" dirty="0">
                          <a:solidFill>
                            <a:schemeClr val="accent5">
                              <a:lumMod val="50000"/>
                            </a:schemeClr>
                          </a:solidFill>
                        </a:rPr>
                        <a:t>, _______________ comida rica en el centro.</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283622121"/>
                  </a:ext>
                </a:extLst>
              </a:tr>
              <a:tr h="675640">
                <a:tc rowSpan="2">
                  <a:txBody>
                    <a:bodyPr/>
                    <a:lstStyle/>
                    <a:p>
                      <a:pPr algn="ctr"/>
                      <a:r>
                        <a:rPr lang="en-GB" sz="2000" b="1" dirty="0">
                          <a:solidFill>
                            <a:schemeClr val="accent5">
                              <a:lumMod val="50000"/>
                            </a:schemeClr>
                          </a:solidFill>
                        </a:rPr>
                        <a:t>4</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5">
                              <a:lumMod val="50000"/>
                            </a:schemeClr>
                          </a:solidFill>
                        </a:rPr>
                        <a:t>[Do</a:t>
                      </a:r>
                      <a:r>
                        <a:rPr lang="en-GB" sz="2000" b="1" baseline="0" dirty="0">
                          <a:solidFill>
                            <a:schemeClr val="accent5">
                              <a:lumMod val="50000"/>
                            </a:schemeClr>
                          </a:solidFill>
                        </a:rPr>
                        <a:t> you go</a:t>
                      </a:r>
                      <a:r>
                        <a:rPr lang="en-GB" sz="2000" b="1" dirty="0">
                          <a:solidFill>
                            <a:schemeClr val="accent5">
                              <a:lumMod val="50000"/>
                            </a:schemeClr>
                          </a:solidFill>
                        </a:rPr>
                        <a:t>]</a:t>
                      </a:r>
                      <a:endParaRPr lang="en-GB" sz="2000" b="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a:solidFill>
                            <a:schemeClr val="accent5">
                              <a:lumMod val="50000"/>
                            </a:schemeClr>
                          </a:solidFill>
                        </a:rPr>
                        <a:t>         </a:t>
                      </a:r>
                      <a:r>
                        <a:rPr lang="en-GB" sz="2000" b="1" dirty="0">
                          <a:solidFill>
                            <a:schemeClr val="accent5">
                              <a:lumMod val="50000"/>
                            </a:schemeClr>
                          </a:solidFill>
                        </a:rPr>
                        <a:t>[every</a:t>
                      </a:r>
                      <a:r>
                        <a:rPr lang="en-GB" sz="2000" b="1" baseline="0" dirty="0">
                          <a:solidFill>
                            <a:schemeClr val="accent5">
                              <a:lumMod val="50000"/>
                            </a:schemeClr>
                          </a:solidFill>
                        </a:rPr>
                        <a:t> July</a:t>
                      </a:r>
                      <a:r>
                        <a:rPr lang="en-GB" sz="2000" b="1" dirty="0">
                          <a:solidFill>
                            <a:schemeClr val="accent5">
                              <a:lumMod val="50000"/>
                            </a:schemeClr>
                          </a:solidFill>
                        </a:rPr>
                        <a:t>]</a:t>
                      </a:r>
                      <a:r>
                        <a:rPr lang="en-GB" sz="2000" b="1" baseline="0" dirty="0">
                          <a:solidFill>
                            <a:schemeClr val="accent5">
                              <a:lumMod val="50000"/>
                            </a:schemeClr>
                          </a:solidFill>
                        </a:rPr>
                        <a:t>  [I learn to </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978357791"/>
                  </a:ext>
                </a:extLst>
              </a:tr>
              <a:tr h="306592">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¿_________________</a:t>
                      </a:r>
                      <a:r>
                        <a:rPr lang="en-GB" sz="2000" b="0" baseline="0" dirty="0">
                          <a:solidFill>
                            <a:schemeClr val="accent5">
                              <a:lumMod val="50000"/>
                            </a:schemeClr>
                          </a:solidFill>
                        </a:rPr>
                        <a:t> a las montañas cada julio?</a:t>
                      </a:r>
                      <a:r>
                        <a:rPr lang="en-GB" sz="2000" b="0" dirty="0">
                          <a:solidFill>
                            <a:schemeClr val="accent5">
                              <a:lumMod val="50000"/>
                            </a:schemeClr>
                          </a:solidFill>
                        </a:rPr>
                        <a:t> </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err="1">
                          <a:solidFill>
                            <a:schemeClr val="accent5">
                              <a:lumMod val="50000"/>
                            </a:schemeClr>
                          </a:solidFill>
                        </a:rPr>
                        <a:t>Sí</a:t>
                      </a:r>
                      <a:r>
                        <a:rPr lang="en-GB" sz="2000" dirty="0">
                          <a:solidFill>
                            <a:schemeClr val="accent5">
                              <a:lumMod val="50000"/>
                            </a:schemeClr>
                          </a:solidFill>
                        </a:rPr>
                        <a:t>, ____________ a las montañas </a:t>
                      </a:r>
                      <a:r>
                        <a:rPr lang="en-GB" sz="2000" dirty="0" err="1">
                          <a:solidFill>
                            <a:schemeClr val="accent5">
                              <a:lumMod val="50000"/>
                            </a:schemeClr>
                          </a:solidFill>
                        </a:rPr>
                        <a:t>cada</a:t>
                      </a:r>
                      <a:r>
                        <a:rPr lang="en-GB" sz="2000" dirty="0">
                          <a:solidFill>
                            <a:schemeClr val="accent5">
                              <a:lumMod val="50000"/>
                            </a:schemeClr>
                          </a:solidFill>
                        </a:rPr>
                        <a:t> </a:t>
                      </a:r>
                      <a:r>
                        <a:rPr lang="en-GB" sz="2000" dirty="0" err="1">
                          <a:solidFill>
                            <a:schemeClr val="accent5">
                              <a:lumMod val="50000"/>
                            </a:schemeClr>
                          </a:solidFill>
                        </a:rPr>
                        <a:t>julio</a:t>
                      </a:r>
                      <a:r>
                        <a:rPr lang="en-GB" sz="2000" dirty="0">
                          <a:solidFill>
                            <a:schemeClr val="accent5">
                              <a:lumMod val="50000"/>
                            </a:schemeClr>
                          </a:solidFill>
                        </a:rPr>
                        <a:t>. </a:t>
                      </a:r>
                      <a:r>
                        <a:rPr lang="en-GB" sz="2000" dirty="0" err="1">
                          <a:solidFill>
                            <a:schemeClr val="accent5">
                              <a:lumMod val="50000"/>
                            </a:schemeClr>
                          </a:solidFill>
                        </a:rPr>
                        <a:t>Aprendo</a:t>
                      </a:r>
                      <a:r>
                        <a:rPr lang="en-GB" sz="2000" dirty="0">
                          <a:solidFill>
                            <a:schemeClr val="accent5">
                              <a:lumMod val="50000"/>
                            </a:schemeClr>
                          </a:solidFill>
                        </a:rPr>
                        <a:t> a </a:t>
                      </a:r>
                      <a:r>
                        <a:rPr lang="en-GB" sz="2000" dirty="0" err="1">
                          <a:solidFill>
                            <a:schemeClr val="accent5">
                              <a:lumMod val="50000"/>
                            </a:schemeClr>
                          </a:solidFill>
                        </a:rPr>
                        <a:t>montar</a:t>
                      </a:r>
                      <a:r>
                        <a:rPr lang="en-GB" sz="2000" dirty="0">
                          <a:solidFill>
                            <a:schemeClr val="accent5">
                              <a:lumMod val="50000"/>
                            </a:schemeClr>
                          </a:solidFill>
                        </a:rPr>
                        <a:t> a </a:t>
                      </a:r>
                      <a:r>
                        <a:rPr lang="en-GB" sz="2000" dirty="0" err="1">
                          <a:solidFill>
                            <a:schemeClr val="accent5">
                              <a:lumMod val="50000"/>
                            </a:schemeClr>
                          </a:solidFill>
                        </a:rPr>
                        <a:t>caballo</a:t>
                      </a:r>
                      <a:r>
                        <a:rPr lang="en-GB" sz="2000" dirty="0">
                          <a:solidFill>
                            <a:schemeClr val="accent5">
                              <a:lumMod val="50000"/>
                            </a:schemeClr>
                          </a:solidFill>
                        </a:rPr>
                        <a:t> </a:t>
                      </a:r>
                      <a:r>
                        <a:rPr lang="en-GB" sz="2000" dirty="0" err="1">
                          <a:solidFill>
                            <a:schemeClr val="accent5">
                              <a:lumMod val="50000"/>
                            </a:schemeClr>
                          </a:solidFill>
                        </a:rPr>
                        <a:t>allí</a:t>
                      </a:r>
                      <a:r>
                        <a:rPr lang="en-GB" sz="2000" dirty="0">
                          <a:solidFill>
                            <a:schemeClr val="accent5">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648521450"/>
                  </a:ext>
                </a:extLst>
              </a:tr>
            </a:tbl>
          </a:graphicData>
        </a:graphic>
      </p:graphicFrame>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64049" b="34183"/>
          <a:stretch/>
        </p:blipFill>
        <p:spPr>
          <a:xfrm>
            <a:off x="4732654" y="1228041"/>
            <a:ext cx="667664" cy="574498"/>
          </a:xfrm>
          <a:prstGeom prst="rect">
            <a:avLst/>
          </a:prstGeom>
        </p:spPr>
      </p:pic>
      <p:pic>
        <p:nvPicPr>
          <p:cNvPr id="13" name="Picture 2">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49156" y="1276232"/>
            <a:ext cx="505042" cy="526307"/>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C183D7F6-B498-43B3-948B-1728B52AA6E4}">
                <adec:decorative xmlns:adec="http://schemas.microsoft.com/office/drawing/2017/decorative" val="1"/>
              </a:ext>
            </a:extLst>
          </p:cNvPr>
          <p:cNvGrpSpPr/>
          <p:nvPr/>
        </p:nvGrpSpPr>
        <p:grpSpPr>
          <a:xfrm>
            <a:off x="2133418" y="1149155"/>
            <a:ext cx="777922" cy="702283"/>
            <a:chOff x="40146756" y="-341773"/>
            <a:chExt cx="2202943" cy="1663554"/>
          </a:xfrm>
        </p:grpSpPr>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60318" y="-263267"/>
              <a:ext cx="2011792" cy="1585048"/>
            </a:xfrm>
            <a:prstGeom prst="rect">
              <a:avLst/>
            </a:prstGeom>
          </p:spPr>
        </p:pic>
        <p:sp>
          <p:nvSpPr>
            <p:cNvPr id="31" name="Rectangle 30"/>
            <p:cNvSpPr/>
            <p:nvPr/>
          </p:nvSpPr>
          <p:spPr>
            <a:xfrm>
              <a:off x="40146756" y="-341773"/>
              <a:ext cx="2202943" cy="94777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M</a:t>
              </a:r>
            </a:p>
          </p:txBody>
        </p:sp>
      </p:grpSp>
      <p:sp>
        <p:nvSpPr>
          <p:cNvPr id="3" name="TextBox 2"/>
          <p:cNvSpPr txBox="1"/>
          <p:nvPr/>
        </p:nvSpPr>
        <p:spPr>
          <a:xfrm>
            <a:off x="460355" y="741132"/>
            <a:ext cx="1521362"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Pregunta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p:cNvSpPr txBox="1"/>
          <p:nvPr/>
        </p:nvSpPr>
        <p:spPr>
          <a:xfrm>
            <a:off x="6327412" y="749046"/>
            <a:ext cx="1742880"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Respuesta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5"/>
          <p:cNvSpPr/>
          <p:nvPr/>
        </p:nvSpPr>
        <p:spPr>
          <a:xfrm>
            <a:off x="3023661" y="1349210"/>
            <a:ext cx="142859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[normally]</a:t>
            </a:r>
          </a:p>
        </p:txBody>
      </p:sp>
      <p:pic>
        <p:nvPicPr>
          <p:cNvPr id="59" name="Picture 58">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85874" y="1175909"/>
            <a:ext cx="617569" cy="647906"/>
          </a:xfrm>
          <a:prstGeom prst="rect">
            <a:avLst/>
          </a:prstGeom>
        </p:spPr>
      </p:pic>
      <p:pic>
        <p:nvPicPr>
          <p:cNvPr id="25" name="Picture 24">
            <a:extLs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64049" b="34183"/>
          <a:stretch/>
        </p:blipFill>
        <p:spPr>
          <a:xfrm>
            <a:off x="5666445" y="2650160"/>
            <a:ext cx="667664" cy="574498"/>
          </a:xfrm>
          <a:prstGeom prst="rect">
            <a:avLst/>
          </a:prstGeom>
        </p:spPr>
      </p:pic>
      <p:pic>
        <p:nvPicPr>
          <p:cNvPr id="26" name="Picture 25">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3832" y="2636718"/>
            <a:ext cx="517389" cy="517389"/>
          </a:xfrm>
          <a:prstGeom prst="rect">
            <a:avLst/>
          </a:prstGeom>
        </p:spPr>
      </p:pic>
      <p:pic>
        <p:nvPicPr>
          <p:cNvPr id="27" name="Picture 2">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47753" y="2684386"/>
            <a:ext cx="505042" cy="5263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77733" y="3940550"/>
            <a:ext cx="766971" cy="738420"/>
          </a:xfrm>
          <a:prstGeom prst="rect">
            <a:avLst/>
          </a:prstGeom>
        </p:spPr>
      </p:pic>
      <p:pic>
        <p:nvPicPr>
          <p:cNvPr id="32" name="Picture 31">
            <a:extLs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64049" b="34183"/>
          <a:stretch/>
        </p:blipFill>
        <p:spPr>
          <a:xfrm>
            <a:off x="5707010" y="4051404"/>
            <a:ext cx="667664" cy="574498"/>
          </a:xfrm>
          <a:prstGeom prst="rect">
            <a:avLst/>
          </a:prstGeom>
        </p:spPr>
      </p:pic>
      <p:pic>
        <p:nvPicPr>
          <p:cNvPr id="33" name="Picture 32">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9221" y="3911551"/>
            <a:ext cx="766971" cy="738420"/>
          </a:xfrm>
          <a:prstGeom prst="rect">
            <a:avLst/>
          </a:prstGeom>
        </p:spPr>
      </p:pic>
      <p:pic>
        <p:nvPicPr>
          <p:cNvPr id="34" name="Picture 2">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6179" y="4015226"/>
            <a:ext cx="505042" cy="5263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64049" b="34183"/>
          <a:stretch/>
        </p:blipFill>
        <p:spPr>
          <a:xfrm>
            <a:off x="5687512" y="5090013"/>
            <a:ext cx="667664" cy="574498"/>
          </a:xfrm>
          <a:prstGeom prst="rect">
            <a:avLst/>
          </a:prstGeom>
        </p:spPr>
      </p:pic>
      <p:pic>
        <p:nvPicPr>
          <p:cNvPr id="36" name="Picture 2">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6635" y="5105687"/>
            <a:ext cx="505042" cy="52630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06002" y="2587125"/>
            <a:ext cx="925087" cy="641394"/>
          </a:xfrm>
          <a:prstGeom prst="rect">
            <a:avLst/>
          </a:prstGeom>
        </p:spPr>
      </p:pic>
      <p:sp>
        <p:nvSpPr>
          <p:cNvPr id="38" name="Rectangle 37"/>
          <p:cNvSpPr/>
          <p:nvPr/>
        </p:nvSpPr>
        <p:spPr>
          <a:xfrm>
            <a:off x="4182111" y="2737369"/>
            <a:ext cx="149111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August]</a:t>
            </a:r>
          </a:p>
        </p:txBody>
      </p:sp>
      <p:pic>
        <p:nvPicPr>
          <p:cNvPr id="39" name="Picture 2">
            <a:extLst>
              <a:ext uri="{C183D7F6-B498-43B3-948B-1728B52AA6E4}">
                <adec:decorative xmlns:adec="http://schemas.microsoft.com/office/drawing/2017/decorative" val="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80724" y="5012098"/>
            <a:ext cx="1159250" cy="73032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3961218" y="5137611"/>
            <a:ext cx="160973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July]</a:t>
            </a:r>
          </a:p>
        </p:txBody>
      </p:sp>
      <p:pic>
        <p:nvPicPr>
          <p:cNvPr id="41" name="Picture 40">
            <a:extLs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30944" y="2596466"/>
            <a:ext cx="925087" cy="641394"/>
          </a:xfrm>
          <a:prstGeom prst="rect">
            <a:avLst/>
          </a:prstGeom>
        </p:spPr>
      </p:pic>
      <p:sp>
        <p:nvSpPr>
          <p:cNvPr id="42" name="TextBox 41"/>
          <p:cNvSpPr txBox="1"/>
          <p:nvPr/>
        </p:nvSpPr>
        <p:spPr>
          <a:xfrm>
            <a:off x="7946379" y="2703874"/>
            <a:ext cx="7588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a:t>
            </a:r>
          </a:p>
        </p:txBody>
      </p:sp>
      <p:sp>
        <p:nvSpPr>
          <p:cNvPr id="43" name="TextBox 42"/>
          <p:cNvSpPr txBox="1"/>
          <p:nvPr/>
        </p:nvSpPr>
        <p:spPr>
          <a:xfrm>
            <a:off x="9851077" y="2732524"/>
            <a:ext cx="3476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my cousins]</a:t>
            </a:r>
          </a:p>
        </p:txBody>
      </p:sp>
      <p:pic>
        <p:nvPicPr>
          <p:cNvPr id="44" name="Picture 43">
            <a:extLst>
              <a:ext uri="{C183D7F6-B498-43B3-948B-1728B52AA6E4}">
                <adec:decorative xmlns:adec="http://schemas.microsoft.com/office/drawing/2017/decorative" val="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6493"/>
          <a:stretch/>
        </p:blipFill>
        <p:spPr>
          <a:xfrm>
            <a:off x="9281606" y="2478278"/>
            <a:ext cx="730813" cy="675829"/>
          </a:xfrm>
          <a:prstGeom prst="rect">
            <a:avLst/>
          </a:prstGeom>
        </p:spPr>
      </p:pic>
      <p:pic>
        <p:nvPicPr>
          <p:cNvPr id="45" name="Picture 44">
            <a:extLs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74150" y="5043596"/>
            <a:ext cx="667647" cy="667647"/>
          </a:xfrm>
          <a:prstGeom prst="rect">
            <a:avLst/>
          </a:prstGeom>
        </p:spPr>
      </p:pic>
      <p:sp>
        <p:nvSpPr>
          <p:cNvPr id="46" name="TextBox 45"/>
          <p:cNvSpPr txBox="1"/>
          <p:nvPr/>
        </p:nvSpPr>
        <p:spPr>
          <a:xfrm>
            <a:off x="10541797" y="5177207"/>
            <a:ext cx="1050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a:t>
            </a:r>
          </a:p>
        </p:txBody>
      </p:sp>
      <p:sp>
        <p:nvSpPr>
          <p:cNvPr id="7" name="TextBox 6"/>
          <p:cNvSpPr txBox="1"/>
          <p:nvPr/>
        </p:nvSpPr>
        <p:spPr>
          <a:xfrm>
            <a:off x="1221036" y="1959835"/>
            <a:ext cx="1724378" cy="400110"/>
          </a:xfrm>
          <a:prstGeom prst="rect">
            <a:avLst/>
          </a:prstGeom>
          <a:noFill/>
        </p:spPr>
        <p:txBody>
          <a:bodyPr wrap="square" rtlCol="0">
            <a:spAutoFit/>
          </a:bodyPr>
          <a:lstStyle/>
          <a:p>
            <a:r>
              <a:rPr lang="en-GB" sz="2000" dirty="0">
                <a:solidFill>
                  <a:schemeClr val="accent5">
                    <a:lumMod val="50000"/>
                  </a:schemeClr>
                </a:solidFill>
              </a:rPr>
              <a:t>Vas</a:t>
            </a:r>
          </a:p>
        </p:txBody>
      </p:sp>
      <p:sp>
        <p:nvSpPr>
          <p:cNvPr id="47" name="TextBox 46"/>
          <p:cNvSpPr txBox="1"/>
          <p:nvPr/>
        </p:nvSpPr>
        <p:spPr>
          <a:xfrm>
            <a:off x="8647753" y="1854717"/>
            <a:ext cx="1724378" cy="400110"/>
          </a:xfrm>
          <a:prstGeom prst="rect">
            <a:avLst/>
          </a:prstGeom>
          <a:noFill/>
        </p:spPr>
        <p:txBody>
          <a:bodyPr wrap="square" rtlCol="0">
            <a:spAutoFit/>
          </a:bodyPr>
          <a:lstStyle/>
          <a:p>
            <a:r>
              <a:rPr lang="en-GB" sz="2000" dirty="0" err="1">
                <a:solidFill>
                  <a:schemeClr val="accent5">
                    <a:lumMod val="50000"/>
                  </a:schemeClr>
                </a:solidFill>
              </a:rPr>
              <a:t>voy</a:t>
            </a:r>
            <a:endParaRPr lang="en-GB" sz="2000" dirty="0">
              <a:solidFill>
                <a:schemeClr val="accent5">
                  <a:lumMod val="50000"/>
                </a:schemeClr>
              </a:solidFill>
            </a:endParaRPr>
          </a:p>
        </p:txBody>
      </p:sp>
      <p:sp>
        <p:nvSpPr>
          <p:cNvPr id="49" name="TextBox 48"/>
          <p:cNvSpPr txBox="1"/>
          <p:nvPr/>
        </p:nvSpPr>
        <p:spPr>
          <a:xfrm>
            <a:off x="898651" y="3365284"/>
            <a:ext cx="1724378" cy="400110"/>
          </a:xfrm>
          <a:prstGeom prst="rect">
            <a:avLst/>
          </a:prstGeom>
          <a:noFill/>
        </p:spPr>
        <p:txBody>
          <a:bodyPr wrap="square" rtlCol="0">
            <a:spAutoFit/>
          </a:bodyPr>
          <a:lstStyle/>
          <a:p>
            <a:r>
              <a:rPr lang="en-GB" sz="2000" dirty="0">
                <a:solidFill>
                  <a:schemeClr val="accent5">
                    <a:lumMod val="50000"/>
                  </a:schemeClr>
                </a:solidFill>
              </a:rPr>
              <a:t>Vas a </a:t>
            </a:r>
            <a:r>
              <a:rPr lang="en-GB" sz="2000" dirty="0" err="1">
                <a:solidFill>
                  <a:schemeClr val="accent5">
                    <a:lumMod val="50000"/>
                  </a:schemeClr>
                </a:solidFill>
              </a:rPr>
              <a:t>ir</a:t>
            </a:r>
            <a:endParaRPr lang="en-GB" sz="2000" dirty="0">
              <a:solidFill>
                <a:schemeClr val="accent5">
                  <a:lumMod val="50000"/>
                </a:schemeClr>
              </a:solidFill>
            </a:endParaRPr>
          </a:p>
        </p:txBody>
      </p:sp>
      <p:sp>
        <p:nvSpPr>
          <p:cNvPr id="50" name="TextBox 49"/>
          <p:cNvSpPr txBox="1"/>
          <p:nvPr/>
        </p:nvSpPr>
        <p:spPr>
          <a:xfrm>
            <a:off x="6904598" y="3245773"/>
            <a:ext cx="1724378" cy="400110"/>
          </a:xfrm>
          <a:prstGeom prst="rect">
            <a:avLst/>
          </a:prstGeom>
          <a:noFill/>
        </p:spPr>
        <p:txBody>
          <a:bodyPr wrap="square" rtlCol="0">
            <a:spAutoFit/>
          </a:bodyPr>
          <a:lstStyle/>
          <a:p>
            <a:r>
              <a:rPr lang="en-GB" sz="2000" dirty="0">
                <a:solidFill>
                  <a:schemeClr val="accent5">
                    <a:lumMod val="50000"/>
                  </a:schemeClr>
                </a:solidFill>
              </a:rPr>
              <a:t>no </a:t>
            </a:r>
            <a:r>
              <a:rPr lang="en-GB" sz="2000" dirty="0" err="1">
                <a:solidFill>
                  <a:schemeClr val="accent5">
                    <a:lumMod val="50000"/>
                  </a:schemeClr>
                </a:solidFill>
              </a:rPr>
              <a:t>voy</a:t>
            </a:r>
            <a:r>
              <a:rPr lang="en-GB" sz="2000" dirty="0">
                <a:solidFill>
                  <a:schemeClr val="accent5">
                    <a:lumMod val="50000"/>
                  </a:schemeClr>
                </a:solidFill>
              </a:rPr>
              <a:t> a </a:t>
            </a:r>
            <a:r>
              <a:rPr lang="en-GB" sz="2000" dirty="0" err="1">
                <a:solidFill>
                  <a:schemeClr val="accent5">
                    <a:lumMod val="50000"/>
                  </a:schemeClr>
                </a:solidFill>
              </a:rPr>
              <a:t>ir</a:t>
            </a:r>
            <a:endParaRPr lang="en-GB" sz="2000" dirty="0">
              <a:solidFill>
                <a:schemeClr val="accent5">
                  <a:lumMod val="50000"/>
                </a:schemeClr>
              </a:solidFill>
            </a:endParaRPr>
          </a:p>
        </p:txBody>
      </p:sp>
      <p:sp>
        <p:nvSpPr>
          <p:cNvPr id="51" name="TextBox 50"/>
          <p:cNvSpPr txBox="1"/>
          <p:nvPr/>
        </p:nvSpPr>
        <p:spPr>
          <a:xfrm>
            <a:off x="6721094" y="3535789"/>
            <a:ext cx="1724378" cy="400110"/>
          </a:xfrm>
          <a:prstGeom prst="rect">
            <a:avLst/>
          </a:prstGeom>
          <a:noFill/>
        </p:spPr>
        <p:txBody>
          <a:bodyPr wrap="square" rtlCol="0">
            <a:spAutoFit/>
          </a:bodyPr>
          <a:lstStyle/>
          <a:p>
            <a:r>
              <a:rPr lang="en-GB" sz="2000" dirty="0" err="1">
                <a:solidFill>
                  <a:schemeClr val="accent5">
                    <a:lumMod val="50000"/>
                  </a:schemeClr>
                </a:solidFill>
              </a:rPr>
              <a:t>voy</a:t>
            </a:r>
            <a:r>
              <a:rPr lang="en-GB" sz="2000" dirty="0">
                <a:solidFill>
                  <a:schemeClr val="accent5">
                    <a:lumMod val="50000"/>
                  </a:schemeClr>
                </a:solidFill>
              </a:rPr>
              <a:t> a </a:t>
            </a:r>
            <a:r>
              <a:rPr lang="en-GB" sz="2000" dirty="0" err="1">
                <a:solidFill>
                  <a:schemeClr val="accent5">
                    <a:lumMod val="50000"/>
                  </a:schemeClr>
                </a:solidFill>
              </a:rPr>
              <a:t>ir</a:t>
            </a:r>
            <a:endParaRPr lang="en-GB" sz="2000" dirty="0">
              <a:solidFill>
                <a:schemeClr val="accent5">
                  <a:lumMod val="50000"/>
                </a:schemeClr>
              </a:solidFill>
            </a:endParaRPr>
          </a:p>
        </p:txBody>
      </p:sp>
      <p:sp>
        <p:nvSpPr>
          <p:cNvPr id="52" name="TextBox 51"/>
          <p:cNvSpPr txBox="1"/>
          <p:nvPr/>
        </p:nvSpPr>
        <p:spPr>
          <a:xfrm>
            <a:off x="873988" y="4611988"/>
            <a:ext cx="2071426" cy="400110"/>
          </a:xfrm>
          <a:prstGeom prst="rect">
            <a:avLst/>
          </a:prstGeom>
          <a:noFill/>
        </p:spPr>
        <p:txBody>
          <a:bodyPr wrap="square" rtlCol="0">
            <a:spAutoFit/>
          </a:bodyPr>
          <a:lstStyle/>
          <a:p>
            <a:r>
              <a:rPr lang="en-GB" sz="2000" dirty="0">
                <a:solidFill>
                  <a:schemeClr val="accent5">
                    <a:lumMod val="50000"/>
                  </a:schemeClr>
                </a:solidFill>
              </a:rPr>
              <a:t>Vas a comer</a:t>
            </a:r>
          </a:p>
        </p:txBody>
      </p:sp>
      <p:sp>
        <p:nvSpPr>
          <p:cNvPr id="54" name="TextBox 53"/>
          <p:cNvSpPr txBox="1"/>
          <p:nvPr/>
        </p:nvSpPr>
        <p:spPr>
          <a:xfrm>
            <a:off x="6721094" y="4623341"/>
            <a:ext cx="1907882" cy="400110"/>
          </a:xfrm>
          <a:prstGeom prst="rect">
            <a:avLst/>
          </a:prstGeom>
          <a:noFill/>
        </p:spPr>
        <p:txBody>
          <a:bodyPr wrap="square" rtlCol="0">
            <a:spAutoFit/>
          </a:bodyPr>
          <a:lstStyle/>
          <a:p>
            <a:r>
              <a:rPr lang="en-GB" sz="2000" dirty="0" err="1">
                <a:solidFill>
                  <a:schemeClr val="accent5">
                    <a:lumMod val="50000"/>
                  </a:schemeClr>
                </a:solidFill>
              </a:rPr>
              <a:t>voy</a:t>
            </a:r>
            <a:r>
              <a:rPr lang="en-GB" sz="2000" dirty="0">
                <a:solidFill>
                  <a:schemeClr val="accent5">
                    <a:lumMod val="50000"/>
                  </a:schemeClr>
                </a:solidFill>
              </a:rPr>
              <a:t> a comer</a:t>
            </a:r>
          </a:p>
        </p:txBody>
      </p:sp>
      <p:sp>
        <p:nvSpPr>
          <p:cNvPr id="56" name="TextBox 55"/>
          <p:cNvSpPr txBox="1"/>
          <p:nvPr/>
        </p:nvSpPr>
        <p:spPr>
          <a:xfrm>
            <a:off x="1311331" y="5675444"/>
            <a:ext cx="1724378" cy="400110"/>
          </a:xfrm>
          <a:prstGeom prst="rect">
            <a:avLst/>
          </a:prstGeom>
          <a:noFill/>
        </p:spPr>
        <p:txBody>
          <a:bodyPr wrap="square" rtlCol="0">
            <a:spAutoFit/>
          </a:bodyPr>
          <a:lstStyle/>
          <a:p>
            <a:r>
              <a:rPr lang="en-GB" sz="2000" dirty="0">
                <a:solidFill>
                  <a:schemeClr val="accent5">
                    <a:lumMod val="50000"/>
                  </a:schemeClr>
                </a:solidFill>
              </a:rPr>
              <a:t>Vas</a:t>
            </a:r>
          </a:p>
        </p:txBody>
      </p:sp>
      <p:sp>
        <p:nvSpPr>
          <p:cNvPr id="57" name="TextBox 56"/>
          <p:cNvSpPr txBox="1"/>
          <p:nvPr/>
        </p:nvSpPr>
        <p:spPr>
          <a:xfrm>
            <a:off x="7099422" y="5675444"/>
            <a:ext cx="1724378" cy="400110"/>
          </a:xfrm>
          <a:prstGeom prst="rect">
            <a:avLst/>
          </a:prstGeom>
          <a:noFill/>
        </p:spPr>
        <p:txBody>
          <a:bodyPr wrap="square" rtlCol="0">
            <a:spAutoFit/>
          </a:bodyPr>
          <a:lstStyle/>
          <a:p>
            <a:r>
              <a:rPr lang="en-GB" sz="2000" dirty="0" err="1">
                <a:solidFill>
                  <a:schemeClr val="accent5">
                    <a:lumMod val="50000"/>
                  </a:schemeClr>
                </a:solidFill>
              </a:rPr>
              <a:t>voy</a:t>
            </a:r>
            <a:endParaRPr lang="en-GB" sz="2000" dirty="0">
              <a:solidFill>
                <a:schemeClr val="accent5">
                  <a:lumMod val="50000"/>
                </a:schemeClr>
              </a:solidFill>
            </a:endParaRPr>
          </a:p>
        </p:txBody>
      </p:sp>
      <p:pic>
        <p:nvPicPr>
          <p:cNvPr id="58" name="Picture 57">
            <a:extLst>
              <a:ext uri="{C183D7F6-B498-43B3-948B-1728B52AA6E4}">
                <adec:decorative xmlns:adec="http://schemas.microsoft.com/office/drawing/2017/decorative" val="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6493"/>
          <a:stretch/>
        </p:blipFill>
        <p:spPr>
          <a:xfrm>
            <a:off x="8955291" y="2587125"/>
            <a:ext cx="730813" cy="675829"/>
          </a:xfrm>
          <a:prstGeom prst="rect">
            <a:avLst/>
          </a:prstGeom>
        </p:spPr>
      </p:pic>
      <p:sp>
        <p:nvSpPr>
          <p:cNvPr id="61" name="Rounded Rectangle 60"/>
          <p:cNvSpPr/>
          <p:nvPr/>
        </p:nvSpPr>
        <p:spPr>
          <a:xfrm>
            <a:off x="3306002" y="202327"/>
            <a:ext cx="5999740"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75246442"/>
      </p:ext>
    </p:extLst>
  </p:cSld>
  <p:clrMapOvr>
    <a:masterClrMapping/>
  </p:clrMapOvr>
  <mc:AlternateContent xmlns:mc="http://schemas.openxmlformats.org/markup-compatibility/2006" xmlns:p14="http://schemas.microsoft.com/office/powerpoint/2010/main">
    <mc:Choice Requires="p14">
      <p:transition spd="slow" p14:dur="2000" advTm="37199"/>
    </mc:Choice>
    <mc:Fallback xmlns="">
      <p:transition spd="slow" advTm="37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2"/>
                </p:tgtEl>
              </p:cMediaNode>
            </p:audio>
          </p:childTnLst>
        </p:cTn>
      </p:par>
    </p:tnLst>
    <p:bldLst>
      <p:bldP spid="7" grpId="0"/>
      <p:bldP spid="47" grpId="0"/>
      <p:bldP spid="49" grpId="0"/>
      <p:bldP spid="50" grpId="0"/>
      <p:bldP spid="51" grpId="0"/>
      <p:bldP spid="52" grpId="0"/>
      <p:bldP spid="54" grpId="0"/>
      <p:bldP spid="56" grpId="0"/>
      <p:bldP spid="5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2542"/>
            <a:ext cx="6649156" cy="867128"/>
          </a:xfrm>
          <a:prstGeom prst="rect">
            <a:avLst/>
          </a:prstGeom>
        </p:spPr>
      </p:pic>
      <p:sp>
        <p:nvSpPr>
          <p:cNvPr id="2" name="Title 1"/>
          <p:cNvSpPr>
            <a:spLocks noGrp="1"/>
          </p:cNvSpPr>
          <p:nvPr>
            <p:ph type="title"/>
          </p:nvPr>
        </p:nvSpPr>
        <p:spPr>
          <a:xfrm>
            <a:off x="82286" y="-184321"/>
            <a:ext cx="6484584" cy="1325563"/>
          </a:xfrm>
        </p:spPr>
        <p:txBody>
          <a:bodyPr>
            <a:normAutofit/>
          </a:bodyPr>
          <a:lstStyle/>
          <a:p>
            <a:r>
              <a:rPr lang="en-GB" sz="3600" b="1" dirty="0" err="1">
                <a:solidFill>
                  <a:schemeClr val="bg1"/>
                </a:solidFill>
              </a:rPr>
              <a:t>İEscribimos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73862" y="258166"/>
            <a:ext cx="12542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4" name="Table 23"/>
          <p:cNvGraphicFramePr>
            <a:graphicFrameLocks noGrp="1"/>
          </p:cNvGraphicFramePr>
          <p:nvPr>
            <p:extLst>
              <p:ext uri="{D42A27DB-BD31-4B8C-83A1-F6EECF244321}">
                <p14:modId xmlns:p14="http://schemas.microsoft.com/office/powerpoint/2010/main" val="1160961527"/>
              </p:ext>
            </p:extLst>
          </p:nvPr>
        </p:nvGraphicFramePr>
        <p:xfrm>
          <a:off x="82286" y="1157069"/>
          <a:ext cx="11968687" cy="5243950"/>
        </p:xfrm>
        <a:graphic>
          <a:graphicData uri="http://schemas.openxmlformats.org/drawingml/2006/table">
            <a:tbl>
              <a:tblPr firstRow="1" bandRow="1">
                <a:tableStyleId>{5C22544A-7EE6-4342-B048-85BDC9FD1C3A}</a:tableStyleId>
              </a:tblPr>
              <a:tblGrid>
                <a:gridCol w="381739">
                  <a:extLst>
                    <a:ext uri="{9D8B030D-6E8A-4147-A177-3AD203B41FA5}">
                      <a16:colId xmlns:a16="http://schemas.microsoft.com/office/drawing/2014/main" val="2726116877"/>
                    </a:ext>
                  </a:extLst>
                </a:gridCol>
                <a:gridCol w="5870236">
                  <a:extLst>
                    <a:ext uri="{9D8B030D-6E8A-4147-A177-3AD203B41FA5}">
                      <a16:colId xmlns:a16="http://schemas.microsoft.com/office/drawing/2014/main" val="3724827482"/>
                    </a:ext>
                  </a:extLst>
                </a:gridCol>
                <a:gridCol w="5716712">
                  <a:extLst>
                    <a:ext uri="{9D8B030D-6E8A-4147-A177-3AD203B41FA5}">
                      <a16:colId xmlns:a16="http://schemas.microsoft.com/office/drawing/2014/main" val="3843478067"/>
                    </a:ext>
                  </a:extLst>
                </a:gridCol>
              </a:tblGrid>
              <a:tr h="717670">
                <a:tc rowSpan="2">
                  <a:txBody>
                    <a:bodyPr/>
                    <a:lstStyle/>
                    <a:p>
                      <a:pPr algn="ctr"/>
                      <a:r>
                        <a:rPr lang="en-GB" sz="2000" b="1" dirty="0">
                          <a:solidFill>
                            <a:schemeClr val="accent5">
                              <a:lumMod val="50000"/>
                            </a:schemeClr>
                          </a:solidFill>
                        </a:rPr>
                        <a:t>1</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5">
                              <a:lumMod val="50000"/>
                            </a:schemeClr>
                          </a:solidFill>
                        </a:rPr>
                        <a:t>[Do you go]</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a:t>
                      </a:r>
                      <a:r>
                        <a:rPr lang="en-GB" sz="2000" baseline="0" dirty="0">
                          <a:solidFill>
                            <a:schemeClr val="accent5">
                              <a:lumMod val="50000"/>
                            </a:schemeClr>
                          </a:solidFill>
                        </a:rPr>
                        <a:t>              </a:t>
                      </a:r>
                      <a:r>
                        <a:rPr lang="en-GB" sz="2000" b="1" dirty="0">
                          <a:solidFill>
                            <a:schemeClr val="accent5">
                              <a:lumMod val="50000"/>
                            </a:schemeClr>
                          </a:solidFill>
                        </a:rPr>
                        <a:t>[Normally I go with my]</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868060795"/>
                  </a:ext>
                </a:extLst>
              </a:tr>
              <a:tr h="395785">
                <a:tc vMerge="1">
                  <a:txBody>
                    <a:bodyPr/>
                    <a:lstStyle/>
                    <a:p>
                      <a:endParaRPr lang="en-GB"/>
                    </a:p>
                  </a:txBody>
                  <a:tcPr/>
                </a:tc>
                <a:tc>
                  <a:txBody>
                    <a:bodyPr/>
                    <a:lstStyle/>
                    <a:p>
                      <a:r>
                        <a:rPr lang="en-GB" sz="2000" b="0" dirty="0">
                          <a:solidFill>
                            <a:schemeClr val="accent5">
                              <a:lumMod val="50000"/>
                            </a:schemeClr>
                          </a:solidFill>
                        </a:rPr>
                        <a:t>¿_________________ </a:t>
                      </a:r>
                      <a:r>
                        <a:rPr lang="en-GB" sz="2000" b="0" baseline="0" dirty="0">
                          <a:solidFill>
                            <a:schemeClr val="accent5">
                              <a:lumMod val="50000"/>
                            </a:schemeClr>
                          </a:solidFill>
                        </a:rPr>
                        <a:t>     </a:t>
                      </a:r>
                      <a:r>
                        <a:rPr lang="en-GB" sz="2000" b="0" dirty="0">
                          <a:solidFill>
                            <a:schemeClr val="accent5">
                              <a:lumMod val="50000"/>
                            </a:schemeClr>
                          </a:solidFill>
                        </a:rPr>
                        <a:t>   </a:t>
                      </a:r>
                      <a:r>
                        <a:rPr lang="en-GB" sz="2000" b="0" dirty="0" err="1">
                          <a:solidFill>
                            <a:schemeClr val="accent5">
                              <a:lumMod val="50000"/>
                            </a:schemeClr>
                          </a:solidFill>
                        </a:rPr>
                        <a:t>museo</a:t>
                      </a:r>
                      <a:r>
                        <a:rPr lang="en-GB" sz="2000" b="0" dirty="0">
                          <a:solidFill>
                            <a:schemeClr val="accent5">
                              <a:lumMod val="50000"/>
                            </a:schemeClr>
                          </a:solidFill>
                        </a:rPr>
                        <a:t> normalmente</a:t>
                      </a:r>
                      <a:r>
                        <a:rPr lang="en-GB" sz="2000" b="0" baseline="0" dirty="0">
                          <a:solidFill>
                            <a:schemeClr val="accent5">
                              <a:lumMod val="50000"/>
                            </a:schemeClr>
                          </a:solidFill>
                        </a:rPr>
                        <a:t>?</a:t>
                      </a:r>
                      <a:endParaRPr lang="en-GB" sz="2000" b="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0" dirty="0" err="1">
                          <a:solidFill>
                            <a:schemeClr val="accent5">
                              <a:lumMod val="50000"/>
                            </a:schemeClr>
                          </a:solidFill>
                        </a:rPr>
                        <a:t>Sí</a:t>
                      </a:r>
                      <a:r>
                        <a:rPr lang="en-GB" sz="2000" b="0" dirty="0">
                          <a:solidFill>
                            <a:schemeClr val="accent5">
                              <a:lumMod val="50000"/>
                            </a:schemeClr>
                          </a:solidFill>
                        </a:rPr>
                        <a:t>, </a:t>
                      </a:r>
                      <a:r>
                        <a:rPr lang="en-GB" sz="2000" b="0" dirty="0" err="1">
                          <a:solidFill>
                            <a:schemeClr val="accent5">
                              <a:lumMod val="50000"/>
                            </a:schemeClr>
                          </a:solidFill>
                        </a:rPr>
                        <a:t>normalmente</a:t>
                      </a:r>
                      <a:r>
                        <a:rPr lang="en-GB" sz="2000" b="0" dirty="0">
                          <a:solidFill>
                            <a:schemeClr val="accent5">
                              <a:lumMod val="50000"/>
                            </a:schemeClr>
                          </a:solidFill>
                        </a:rPr>
                        <a:t> _________ con mi </a:t>
                      </a:r>
                      <a:r>
                        <a:rPr lang="en-GB" sz="2000" b="0" dirty="0" err="1">
                          <a:solidFill>
                            <a:schemeClr val="accent5">
                              <a:lumMod val="50000"/>
                            </a:schemeClr>
                          </a:solidFill>
                        </a:rPr>
                        <a:t>abuela</a:t>
                      </a:r>
                      <a:r>
                        <a:rPr lang="en-GB" sz="2000" b="0" dirty="0">
                          <a:solidFill>
                            <a:schemeClr val="accent5">
                              <a:lumMod val="50000"/>
                            </a:schemeClr>
                          </a:solidFill>
                        </a:rPr>
                        <a:t>.</a:t>
                      </a:r>
                    </a:p>
                    <a:p>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441194010"/>
                  </a:ext>
                </a:extLst>
              </a:tr>
              <a:tr h="675640">
                <a:tc rowSpan="2">
                  <a:txBody>
                    <a:bodyPr/>
                    <a:lstStyle/>
                    <a:p>
                      <a:pPr algn="ctr"/>
                      <a:r>
                        <a:rPr lang="en-GB" sz="2000" b="1" dirty="0">
                          <a:solidFill>
                            <a:schemeClr val="accent5">
                              <a:lumMod val="50000"/>
                            </a:schemeClr>
                          </a:solidFill>
                        </a:rPr>
                        <a:t>2</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5">
                              <a:lumMod val="50000"/>
                            </a:schemeClr>
                          </a:solidFill>
                        </a:rPr>
                        <a:t>[Are</a:t>
                      </a:r>
                      <a:r>
                        <a:rPr lang="en-GB" sz="2000" b="1" baseline="0" dirty="0">
                          <a:solidFill>
                            <a:schemeClr val="accent5">
                              <a:lumMod val="50000"/>
                            </a:schemeClr>
                          </a:solidFill>
                        </a:rPr>
                        <a:t> you going to go</a:t>
                      </a:r>
                      <a:r>
                        <a:rPr lang="en-GB" sz="2000" b="1" dirty="0">
                          <a:solidFill>
                            <a:schemeClr val="accent5">
                              <a:lumMod val="50000"/>
                            </a:schemeClr>
                          </a:solidFill>
                        </a:rPr>
                        <a:t>]   </a:t>
                      </a:r>
                      <a:r>
                        <a:rPr lang="en-GB" sz="2000" dirty="0">
                          <a:solidFill>
                            <a:schemeClr val="accent5">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a:solidFill>
                            <a:schemeClr val="accent5">
                              <a:lumMod val="50000"/>
                            </a:schemeClr>
                          </a:solidFill>
                        </a:rPr>
                        <a:t>                                            </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290236407"/>
                  </a:ext>
                </a:extLst>
              </a:tr>
              <a:tr h="662572">
                <a:tc vMerge="1">
                  <a:txBody>
                    <a:bodyPr/>
                    <a:lstStyle/>
                    <a:p>
                      <a:endParaRPr lang="en-GB"/>
                    </a:p>
                  </a:txBody>
                  <a:tcPr/>
                </a:tc>
                <a:tc>
                  <a:txBody>
                    <a:bodyPr/>
                    <a:lstStyle/>
                    <a:p>
                      <a:r>
                        <a:rPr lang="en-GB" sz="2000" b="0" dirty="0">
                          <a:solidFill>
                            <a:schemeClr val="accent5">
                              <a:lumMod val="50000"/>
                            </a:schemeClr>
                          </a:solidFill>
                        </a:rPr>
                        <a:t>¿</a:t>
                      </a:r>
                      <a:r>
                        <a:rPr lang="en-GB" sz="2000" b="0" baseline="0" dirty="0">
                          <a:solidFill>
                            <a:schemeClr val="accent5">
                              <a:lumMod val="50000"/>
                            </a:schemeClr>
                          </a:solidFill>
                        </a:rPr>
                        <a:t> _________________</a:t>
                      </a:r>
                      <a:r>
                        <a:rPr lang="en-GB" sz="2000" b="0" dirty="0">
                          <a:solidFill>
                            <a:schemeClr val="accent5">
                              <a:lumMod val="50000"/>
                            </a:schemeClr>
                          </a:solidFill>
                        </a:rPr>
                        <a:t> </a:t>
                      </a:r>
                      <a:r>
                        <a:rPr lang="en-GB" sz="2000" b="0" baseline="0" dirty="0">
                          <a:solidFill>
                            <a:schemeClr val="accent5">
                              <a:lumMod val="50000"/>
                            </a:schemeClr>
                          </a:solidFill>
                        </a:rPr>
                        <a:t>           </a:t>
                      </a:r>
                      <a:r>
                        <a:rPr lang="en-GB" sz="2000" b="0" dirty="0">
                          <a:solidFill>
                            <a:schemeClr val="accent5">
                              <a:lumMod val="50000"/>
                            </a:schemeClr>
                          </a:solidFill>
                        </a:rPr>
                        <a:t> playa </a:t>
                      </a:r>
                      <a:r>
                        <a:rPr lang="en-GB" sz="2000" b="0" dirty="0" err="1">
                          <a:solidFill>
                            <a:schemeClr val="accent5">
                              <a:lumMod val="50000"/>
                            </a:schemeClr>
                          </a:solidFill>
                        </a:rPr>
                        <a:t>en</a:t>
                      </a:r>
                      <a:r>
                        <a:rPr lang="en-GB" sz="2000" b="0" dirty="0">
                          <a:solidFill>
                            <a:schemeClr val="accent5">
                              <a:lumMod val="50000"/>
                            </a:schemeClr>
                          </a:solidFill>
                        </a:rPr>
                        <a:t> </a:t>
                      </a:r>
                      <a:r>
                        <a:rPr lang="en-GB" sz="2000" b="0" dirty="0" err="1">
                          <a:solidFill>
                            <a:schemeClr val="accent5">
                              <a:lumMod val="50000"/>
                            </a:schemeClr>
                          </a:solidFill>
                        </a:rPr>
                        <a:t>agosto</a:t>
                      </a:r>
                      <a:r>
                        <a:rPr lang="en-GB" sz="2000" b="0" baseline="0" dirty="0">
                          <a:solidFill>
                            <a:schemeClr val="accent5">
                              <a:lumMod val="50000"/>
                            </a:schemeClr>
                          </a:solidFill>
                        </a:rPr>
                        <a:t>?</a:t>
                      </a:r>
                      <a:r>
                        <a:rPr lang="en-GB" sz="2000" b="0" dirty="0">
                          <a:solidFill>
                            <a:schemeClr val="accent5">
                              <a:lumMod val="50000"/>
                            </a:schemeClr>
                          </a:solidFill>
                        </a:rPr>
                        <a:t> </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0" dirty="0">
                          <a:solidFill>
                            <a:schemeClr val="accent5">
                              <a:lumMod val="50000"/>
                            </a:schemeClr>
                          </a:solidFill>
                        </a:rPr>
                        <a:t>No, _____________ </a:t>
                      </a:r>
                      <a:r>
                        <a:rPr lang="en-GB" sz="2000" b="0" baseline="0" dirty="0">
                          <a:solidFill>
                            <a:schemeClr val="accent5">
                              <a:lumMod val="50000"/>
                            </a:schemeClr>
                          </a:solidFill>
                        </a:rPr>
                        <a:t>            </a:t>
                      </a:r>
                      <a:r>
                        <a:rPr lang="en-GB" sz="2000" b="0" dirty="0">
                          <a:solidFill>
                            <a:schemeClr val="accent5">
                              <a:lumMod val="50000"/>
                            </a:schemeClr>
                          </a:solidFill>
                        </a:rPr>
                        <a:t> playa, </a:t>
                      </a:r>
                      <a:r>
                        <a:rPr lang="en-GB" sz="2000" b="0" dirty="0" err="1">
                          <a:solidFill>
                            <a:schemeClr val="accent5">
                              <a:lumMod val="50000"/>
                            </a:schemeClr>
                          </a:solidFill>
                        </a:rPr>
                        <a:t>pero</a:t>
                      </a:r>
                      <a:r>
                        <a:rPr lang="en-GB" sz="2000" b="0" dirty="0">
                          <a:solidFill>
                            <a:schemeClr val="accent5">
                              <a:lumMod val="50000"/>
                            </a:schemeClr>
                          </a:solidFill>
                        </a:rPr>
                        <a:t> _______________ </a:t>
                      </a:r>
                      <a:r>
                        <a:rPr lang="en-GB" sz="2000" b="0" baseline="0" dirty="0">
                          <a:solidFill>
                            <a:schemeClr val="accent5">
                              <a:lumMod val="50000"/>
                            </a:schemeClr>
                          </a:solidFill>
                        </a:rPr>
                        <a:t>         </a:t>
                      </a:r>
                      <a:r>
                        <a:rPr lang="en-GB" sz="2000" b="0" dirty="0" err="1">
                          <a:solidFill>
                            <a:schemeClr val="accent5">
                              <a:lumMod val="50000"/>
                            </a:schemeClr>
                          </a:solidFill>
                        </a:rPr>
                        <a:t>tiendas</a:t>
                      </a:r>
                      <a:r>
                        <a:rPr lang="en-GB" sz="2000" b="0" baseline="0" dirty="0">
                          <a:solidFill>
                            <a:schemeClr val="accent5">
                              <a:lumMod val="50000"/>
                            </a:schemeClr>
                          </a:solidFill>
                        </a:rPr>
                        <a:t> con mis </a:t>
                      </a:r>
                      <a:r>
                        <a:rPr lang="en-GB" sz="2000" b="0" baseline="0" dirty="0" err="1">
                          <a:solidFill>
                            <a:schemeClr val="accent5">
                              <a:lumMod val="50000"/>
                            </a:schemeClr>
                          </a:solidFill>
                        </a:rPr>
                        <a:t>primos</a:t>
                      </a:r>
                      <a:r>
                        <a:rPr lang="en-GB" sz="2000" b="0" baseline="0" dirty="0">
                          <a:solidFill>
                            <a:schemeClr val="accent5">
                              <a:lumMod val="50000"/>
                            </a:schemeClr>
                          </a:solidFill>
                        </a:rPr>
                        <a:t>.</a:t>
                      </a:r>
                      <a:endParaRPr lang="en-GB" sz="20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997812769"/>
                  </a:ext>
                </a:extLst>
              </a:tr>
              <a:tr h="675640">
                <a:tc rowSpan="2">
                  <a:txBody>
                    <a:bodyPr/>
                    <a:lstStyle/>
                    <a:p>
                      <a:pPr algn="ctr"/>
                      <a:r>
                        <a:rPr lang="en-GB" sz="2000" b="1" dirty="0">
                          <a:solidFill>
                            <a:schemeClr val="accent5">
                              <a:lumMod val="50000"/>
                            </a:schemeClr>
                          </a:solidFill>
                        </a:rPr>
                        <a:t>3</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5">
                              <a:lumMod val="50000"/>
                            </a:schemeClr>
                          </a:solidFill>
                        </a:rPr>
                        <a:t>[Are you going to eat]                 [tasty]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a:solidFill>
                            <a:schemeClr val="accent5">
                              <a:lumMod val="50000"/>
                            </a:schemeClr>
                          </a:solidFill>
                        </a:rPr>
                        <a:t>                       </a:t>
                      </a:r>
                      <a:r>
                        <a:rPr lang="en-GB" sz="2000" b="1" dirty="0">
                          <a:solidFill>
                            <a:schemeClr val="accent5">
                              <a:lumMod val="50000"/>
                            </a:schemeClr>
                          </a:solidFill>
                        </a:rPr>
                        <a:t>[eat tasty food</a:t>
                      </a:r>
                      <a:r>
                        <a:rPr lang="en-GB" sz="2000" b="1" baseline="0" dirty="0">
                          <a:solidFill>
                            <a:schemeClr val="accent5">
                              <a:lumMod val="50000"/>
                            </a:schemeClr>
                          </a:solidFill>
                        </a:rPr>
                        <a:t> </a:t>
                      </a:r>
                      <a:r>
                        <a:rPr lang="en-GB" sz="2000" b="1" dirty="0">
                          <a:solidFill>
                            <a:schemeClr val="accent5">
                              <a:lumMod val="50000"/>
                            </a:schemeClr>
                          </a:solidFill>
                        </a:rPr>
                        <a:t>in</a:t>
                      </a:r>
                      <a:r>
                        <a:rPr lang="en-GB" sz="2000" b="1" baseline="0" dirty="0">
                          <a:solidFill>
                            <a:schemeClr val="accent5">
                              <a:lumMod val="50000"/>
                            </a:schemeClr>
                          </a:solidFill>
                        </a:rPr>
                        <a:t> the centre</a:t>
                      </a:r>
                      <a:r>
                        <a:rPr lang="en-GB" sz="2000" b="1" dirty="0">
                          <a:solidFill>
                            <a:schemeClr val="accent5">
                              <a:lumMod val="50000"/>
                            </a:schemeClr>
                          </a:solidFill>
                        </a:rPr>
                        <a: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872935193"/>
                  </a:ext>
                </a:extLst>
              </a:tr>
              <a:tr h="306592">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¿__________________</a:t>
                      </a:r>
                      <a:r>
                        <a:rPr lang="en-GB" sz="2000" b="0" baseline="0" dirty="0">
                          <a:solidFill>
                            <a:schemeClr val="accent5">
                              <a:lumMod val="50000"/>
                            </a:schemeClr>
                          </a:solidFill>
                        </a:rPr>
                        <a:t> comida rica?</a:t>
                      </a:r>
                      <a:r>
                        <a:rPr lang="en-GB" sz="2000" b="0" dirty="0">
                          <a:solidFill>
                            <a:schemeClr val="accent5">
                              <a:lumMod val="50000"/>
                            </a:schemeClr>
                          </a:solidFill>
                        </a:rPr>
                        <a:t> </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err="1">
                          <a:solidFill>
                            <a:schemeClr val="accent5">
                              <a:lumMod val="50000"/>
                            </a:schemeClr>
                          </a:solidFill>
                        </a:rPr>
                        <a:t>Sí</a:t>
                      </a:r>
                      <a:r>
                        <a:rPr lang="en-GB" sz="2000" dirty="0">
                          <a:solidFill>
                            <a:schemeClr val="accent5">
                              <a:lumMod val="50000"/>
                            </a:schemeClr>
                          </a:solidFill>
                        </a:rPr>
                        <a:t>, _______________ comida rica en el centro.</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283622121"/>
                  </a:ext>
                </a:extLst>
              </a:tr>
              <a:tr h="675640">
                <a:tc rowSpan="2">
                  <a:txBody>
                    <a:bodyPr/>
                    <a:lstStyle/>
                    <a:p>
                      <a:pPr algn="ctr"/>
                      <a:r>
                        <a:rPr lang="en-GB" sz="2000" b="1" dirty="0">
                          <a:solidFill>
                            <a:schemeClr val="accent5">
                              <a:lumMod val="50000"/>
                            </a:schemeClr>
                          </a:solidFill>
                        </a:rPr>
                        <a:t>4</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5">
                              <a:lumMod val="50000"/>
                            </a:schemeClr>
                          </a:solidFill>
                        </a:rPr>
                        <a:t>[Do</a:t>
                      </a:r>
                      <a:r>
                        <a:rPr lang="en-GB" sz="2000" b="1" baseline="0" dirty="0">
                          <a:solidFill>
                            <a:schemeClr val="accent5">
                              <a:lumMod val="50000"/>
                            </a:schemeClr>
                          </a:solidFill>
                        </a:rPr>
                        <a:t> you go</a:t>
                      </a:r>
                      <a:r>
                        <a:rPr lang="en-GB" sz="2000" b="1" dirty="0">
                          <a:solidFill>
                            <a:schemeClr val="accent5">
                              <a:lumMod val="50000"/>
                            </a:schemeClr>
                          </a:solidFill>
                        </a:rPr>
                        <a:t>]</a:t>
                      </a:r>
                      <a:endParaRPr lang="en-GB" sz="2000" b="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a:solidFill>
                            <a:schemeClr val="accent5">
                              <a:lumMod val="50000"/>
                            </a:schemeClr>
                          </a:solidFill>
                        </a:rPr>
                        <a:t>         </a:t>
                      </a:r>
                      <a:r>
                        <a:rPr lang="en-GB" sz="2000" b="1" dirty="0">
                          <a:solidFill>
                            <a:schemeClr val="accent5">
                              <a:lumMod val="50000"/>
                            </a:schemeClr>
                          </a:solidFill>
                        </a:rPr>
                        <a:t>[every</a:t>
                      </a:r>
                      <a:r>
                        <a:rPr lang="en-GB" sz="2000" b="1" baseline="0" dirty="0">
                          <a:solidFill>
                            <a:schemeClr val="accent5">
                              <a:lumMod val="50000"/>
                            </a:schemeClr>
                          </a:solidFill>
                        </a:rPr>
                        <a:t> July</a:t>
                      </a:r>
                      <a:r>
                        <a:rPr lang="en-GB" sz="2000" b="1" dirty="0">
                          <a:solidFill>
                            <a:schemeClr val="accent5">
                              <a:lumMod val="50000"/>
                            </a:schemeClr>
                          </a:solidFill>
                        </a:rPr>
                        <a:t>]</a:t>
                      </a:r>
                      <a:r>
                        <a:rPr lang="en-GB" sz="2000" b="1" baseline="0" dirty="0">
                          <a:solidFill>
                            <a:schemeClr val="accent5">
                              <a:lumMod val="50000"/>
                            </a:schemeClr>
                          </a:solidFill>
                        </a:rPr>
                        <a:t>  [I learn to </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978357791"/>
                  </a:ext>
                </a:extLst>
              </a:tr>
              <a:tr h="306592">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¿_________________</a:t>
                      </a:r>
                      <a:r>
                        <a:rPr lang="en-GB" sz="2000" b="0" baseline="0" dirty="0">
                          <a:solidFill>
                            <a:schemeClr val="accent5">
                              <a:lumMod val="50000"/>
                            </a:schemeClr>
                          </a:solidFill>
                        </a:rPr>
                        <a:t>              montañas cada julio?</a:t>
                      </a:r>
                      <a:r>
                        <a:rPr lang="en-GB" sz="2000" b="0" dirty="0">
                          <a:solidFill>
                            <a:schemeClr val="accent5">
                              <a:lumMod val="50000"/>
                            </a:schemeClr>
                          </a:solidFill>
                        </a:rPr>
                        <a:t> </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err="1">
                          <a:solidFill>
                            <a:schemeClr val="accent5">
                              <a:lumMod val="50000"/>
                            </a:schemeClr>
                          </a:solidFill>
                        </a:rPr>
                        <a:t>Sí</a:t>
                      </a:r>
                      <a:r>
                        <a:rPr lang="en-GB" sz="2000" dirty="0">
                          <a:solidFill>
                            <a:schemeClr val="accent5">
                              <a:lumMod val="50000"/>
                            </a:schemeClr>
                          </a:solidFill>
                        </a:rPr>
                        <a:t>, ____________ </a:t>
                      </a:r>
                      <a:r>
                        <a:rPr lang="en-GB" sz="2000" baseline="0" dirty="0">
                          <a:solidFill>
                            <a:schemeClr val="accent5">
                              <a:lumMod val="50000"/>
                            </a:schemeClr>
                          </a:solidFill>
                        </a:rPr>
                        <a:t>            </a:t>
                      </a:r>
                      <a:r>
                        <a:rPr lang="en-GB" sz="2000" dirty="0">
                          <a:solidFill>
                            <a:schemeClr val="accent5">
                              <a:lumMod val="50000"/>
                            </a:schemeClr>
                          </a:solidFill>
                        </a:rPr>
                        <a:t> montañas </a:t>
                      </a:r>
                      <a:r>
                        <a:rPr lang="en-GB" sz="2000" dirty="0" err="1">
                          <a:solidFill>
                            <a:schemeClr val="accent5">
                              <a:lumMod val="50000"/>
                            </a:schemeClr>
                          </a:solidFill>
                        </a:rPr>
                        <a:t>cada</a:t>
                      </a:r>
                      <a:r>
                        <a:rPr lang="en-GB" sz="2000" dirty="0">
                          <a:solidFill>
                            <a:schemeClr val="accent5">
                              <a:lumMod val="50000"/>
                            </a:schemeClr>
                          </a:solidFill>
                        </a:rPr>
                        <a:t> </a:t>
                      </a:r>
                      <a:r>
                        <a:rPr lang="en-GB" sz="2000" dirty="0" err="1">
                          <a:solidFill>
                            <a:schemeClr val="accent5">
                              <a:lumMod val="50000"/>
                            </a:schemeClr>
                          </a:solidFill>
                        </a:rPr>
                        <a:t>julio</a:t>
                      </a:r>
                      <a:r>
                        <a:rPr lang="en-GB" sz="2000" dirty="0">
                          <a:solidFill>
                            <a:schemeClr val="accent5">
                              <a:lumMod val="50000"/>
                            </a:schemeClr>
                          </a:solidFill>
                        </a:rPr>
                        <a:t>. </a:t>
                      </a:r>
                      <a:r>
                        <a:rPr lang="en-GB" sz="2000" dirty="0" err="1">
                          <a:solidFill>
                            <a:schemeClr val="accent5">
                              <a:lumMod val="50000"/>
                            </a:schemeClr>
                          </a:solidFill>
                        </a:rPr>
                        <a:t>Aprendo</a:t>
                      </a:r>
                      <a:r>
                        <a:rPr lang="en-GB" sz="2000" dirty="0">
                          <a:solidFill>
                            <a:schemeClr val="accent5">
                              <a:lumMod val="50000"/>
                            </a:schemeClr>
                          </a:solidFill>
                        </a:rPr>
                        <a:t> a </a:t>
                      </a:r>
                      <a:r>
                        <a:rPr lang="en-GB" sz="2000" dirty="0" err="1">
                          <a:solidFill>
                            <a:schemeClr val="accent5">
                              <a:lumMod val="50000"/>
                            </a:schemeClr>
                          </a:solidFill>
                        </a:rPr>
                        <a:t>montar</a:t>
                      </a:r>
                      <a:r>
                        <a:rPr lang="en-GB" sz="2000" dirty="0">
                          <a:solidFill>
                            <a:schemeClr val="accent5">
                              <a:lumMod val="50000"/>
                            </a:schemeClr>
                          </a:solidFill>
                        </a:rPr>
                        <a:t> a </a:t>
                      </a:r>
                      <a:r>
                        <a:rPr lang="en-GB" sz="2000" dirty="0" err="1">
                          <a:solidFill>
                            <a:schemeClr val="accent5">
                              <a:lumMod val="50000"/>
                            </a:schemeClr>
                          </a:solidFill>
                        </a:rPr>
                        <a:t>caballo</a:t>
                      </a:r>
                      <a:r>
                        <a:rPr lang="en-GB" sz="2000" dirty="0">
                          <a:solidFill>
                            <a:schemeClr val="accent5">
                              <a:lumMod val="50000"/>
                            </a:schemeClr>
                          </a:solidFill>
                        </a:rPr>
                        <a:t> </a:t>
                      </a:r>
                      <a:r>
                        <a:rPr lang="en-GB" sz="2000" dirty="0" err="1">
                          <a:solidFill>
                            <a:schemeClr val="accent5">
                              <a:lumMod val="50000"/>
                            </a:schemeClr>
                          </a:solidFill>
                        </a:rPr>
                        <a:t>allí</a:t>
                      </a:r>
                      <a:r>
                        <a:rPr lang="en-GB" sz="2000" dirty="0">
                          <a:solidFill>
                            <a:schemeClr val="accent5">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648521450"/>
                  </a:ext>
                </a:extLst>
              </a:tr>
            </a:tbl>
          </a:graphicData>
        </a:graphic>
      </p:graphicFrame>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64049" b="34183"/>
          <a:stretch/>
        </p:blipFill>
        <p:spPr>
          <a:xfrm>
            <a:off x="4732654" y="1228041"/>
            <a:ext cx="667664" cy="574498"/>
          </a:xfrm>
          <a:prstGeom prst="rect">
            <a:avLst/>
          </a:prstGeom>
        </p:spPr>
      </p:pic>
      <p:pic>
        <p:nvPicPr>
          <p:cNvPr id="13" name="Picture 2">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49156" y="1276232"/>
            <a:ext cx="505042" cy="526307"/>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C183D7F6-B498-43B3-948B-1728B52AA6E4}">
                <adec:decorative xmlns:adec="http://schemas.microsoft.com/office/drawing/2017/decorative" val="1"/>
              </a:ext>
            </a:extLst>
          </p:cNvPr>
          <p:cNvGrpSpPr/>
          <p:nvPr/>
        </p:nvGrpSpPr>
        <p:grpSpPr>
          <a:xfrm>
            <a:off x="2133418" y="1149155"/>
            <a:ext cx="777922" cy="702283"/>
            <a:chOff x="40146756" y="-341773"/>
            <a:chExt cx="2202943" cy="1663554"/>
          </a:xfrm>
        </p:grpSpPr>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60318" y="-263267"/>
              <a:ext cx="2011792" cy="1585048"/>
            </a:xfrm>
            <a:prstGeom prst="rect">
              <a:avLst/>
            </a:prstGeom>
          </p:spPr>
        </p:pic>
        <p:sp>
          <p:nvSpPr>
            <p:cNvPr id="31" name="Rectangle 30"/>
            <p:cNvSpPr/>
            <p:nvPr/>
          </p:nvSpPr>
          <p:spPr>
            <a:xfrm>
              <a:off x="40146756" y="-341773"/>
              <a:ext cx="2202943" cy="94777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M</a:t>
              </a:r>
            </a:p>
          </p:txBody>
        </p:sp>
      </p:grpSp>
      <p:sp>
        <p:nvSpPr>
          <p:cNvPr id="3" name="TextBox 2"/>
          <p:cNvSpPr txBox="1"/>
          <p:nvPr/>
        </p:nvSpPr>
        <p:spPr>
          <a:xfrm>
            <a:off x="460355" y="741132"/>
            <a:ext cx="1521362"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Pregunta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p:cNvSpPr txBox="1"/>
          <p:nvPr/>
        </p:nvSpPr>
        <p:spPr>
          <a:xfrm>
            <a:off x="6327412" y="749046"/>
            <a:ext cx="1742880"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Respuesta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5"/>
          <p:cNvSpPr/>
          <p:nvPr/>
        </p:nvSpPr>
        <p:spPr>
          <a:xfrm>
            <a:off x="3023661" y="1349210"/>
            <a:ext cx="142859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[normally]</a:t>
            </a:r>
          </a:p>
        </p:txBody>
      </p:sp>
      <p:pic>
        <p:nvPicPr>
          <p:cNvPr id="59" name="Picture 58">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85874" y="1175909"/>
            <a:ext cx="617569" cy="647906"/>
          </a:xfrm>
          <a:prstGeom prst="rect">
            <a:avLst/>
          </a:prstGeom>
        </p:spPr>
      </p:pic>
      <p:pic>
        <p:nvPicPr>
          <p:cNvPr id="25" name="Picture 24">
            <a:extLs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64049" b="34183"/>
          <a:stretch/>
        </p:blipFill>
        <p:spPr>
          <a:xfrm>
            <a:off x="5666445" y="2650160"/>
            <a:ext cx="667664" cy="574498"/>
          </a:xfrm>
          <a:prstGeom prst="rect">
            <a:avLst/>
          </a:prstGeom>
        </p:spPr>
      </p:pic>
      <p:pic>
        <p:nvPicPr>
          <p:cNvPr id="26" name="Picture 25">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3832" y="2636718"/>
            <a:ext cx="517389" cy="517389"/>
          </a:xfrm>
          <a:prstGeom prst="rect">
            <a:avLst/>
          </a:prstGeom>
        </p:spPr>
      </p:pic>
      <p:pic>
        <p:nvPicPr>
          <p:cNvPr id="27" name="Picture 2">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47753" y="2684386"/>
            <a:ext cx="505042" cy="5263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77733" y="3940550"/>
            <a:ext cx="766971" cy="738420"/>
          </a:xfrm>
          <a:prstGeom prst="rect">
            <a:avLst/>
          </a:prstGeom>
        </p:spPr>
      </p:pic>
      <p:pic>
        <p:nvPicPr>
          <p:cNvPr id="32" name="Picture 31">
            <a:extLs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64049" b="34183"/>
          <a:stretch/>
        </p:blipFill>
        <p:spPr>
          <a:xfrm>
            <a:off x="5707010" y="4051404"/>
            <a:ext cx="667664" cy="574498"/>
          </a:xfrm>
          <a:prstGeom prst="rect">
            <a:avLst/>
          </a:prstGeom>
        </p:spPr>
      </p:pic>
      <p:pic>
        <p:nvPicPr>
          <p:cNvPr id="33" name="Picture 32">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9221" y="3911551"/>
            <a:ext cx="766971" cy="738420"/>
          </a:xfrm>
          <a:prstGeom prst="rect">
            <a:avLst/>
          </a:prstGeom>
        </p:spPr>
      </p:pic>
      <p:pic>
        <p:nvPicPr>
          <p:cNvPr id="34" name="Picture 2">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6179" y="4015226"/>
            <a:ext cx="505042" cy="5263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64049" b="34183"/>
          <a:stretch/>
        </p:blipFill>
        <p:spPr>
          <a:xfrm>
            <a:off x="5687512" y="5090013"/>
            <a:ext cx="667664" cy="574498"/>
          </a:xfrm>
          <a:prstGeom prst="rect">
            <a:avLst/>
          </a:prstGeom>
        </p:spPr>
      </p:pic>
      <p:pic>
        <p:nvPicPr>
          <p:cNvPr id="36" name="Picture 2">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6635" y="5105687"/>
            <a:ext cx="505042" cy="52630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06002" y="2587125"/>
            <a:ext cx="925087" cy="641394"/>
          </a:xfrm>
          <a:prstGeom prst="rect">
            <a:avLst/>
          </a:prstGeom>
        </p:spPr>
      </p:pic>
      <p:sp>
        <p:nvSpPr>
          <p:cNvPr id="38" name="Rectangle 37"/>
          <p:cNvSpPr/>
          <p:nvPr/>
        </p:nvSpPr>
        <p:spPr>
          <a:xfrm>
            <a:off x="4182111" y="2737369"/>
            <a:ext cx="149111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August]</a:t>
            </a:r>
          </a:p>
        </p:txBody>
      </p:sp>
      <p:pic>
        <p:nvPicPr>
          <p:cNvPr id="39" name="Picture 2">
            <a:extLst>
              <a:ext uri="{C183D7F6-B498-43B3-948B-1728B52AA6E4}">
                <adec:decorative xmlns:adec="http://schemas.microsoft.com/office/drawing/2017/decorative" val="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80724" y="5012098"/>
            <a:ext cx="1159250" cy="73032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3961218" y="5137611"/>
            <a:ext cx="160973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July]</a:t>
            </a:r>
          </a:p>
        </p:txBody>
      </p:sp>
      <p:pic>
        <p:nvPicPr>
          <p:cNvPr id="41" name="Picture 40">
            <a:extLs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30944" y="2596466"/>
            <a:ext cx="925087" cy="641394"/>
          </a:xfrm>
          <a:prstGeom prst="rect">
            <a:avLst/>
          </a:prstGeom>
        </p:spPr>
      </p:pic>
      <p:sp>
        <p:nvSpPr>
          <p:cNvPr id="42" name="TextBox 41"/>
          <p:cNvSpPr txBox="1"/>
          <p:nvPr/>
        </p:nvSpPr>
        <p:spPr>
          <a:xfrm>
            <a:off x="7946379" y="2703874"/>
            <a:ext cx="7588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a:t>
            </a:r>
          </a:p>
        </p:txBody>
      </p:sp>
      <p:sp>
        <p:nvSpPr>
          <p:cNvPr id="43" name="TextBox 42"/>
          <p:cNvSpPr txBox="1"/>
          <p:nvPr/>
        </p:nvSpPr>
        <p:spPr>
          <a:xfrm>
            <a:off x="9851077" y="2732524"/>
            <a:ext cx="3476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my cousins]</a:t>
            </a:r>
          </a:p>
        </p:txBody>
      </p:sp>
      <p:pic>
        <p:nvPicPr>
          <p:cNvPr id="44" name="Picture 43">
            <a:extLst>
              <a:ext uri="{C183D7F6-B498-43B3-948B-1728B52AA6E4}">
                <adec:decorative xmlns:adec="http://schemas.microsoft.com/office/drawing/2017/decorative" val="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6493"/>
          <a:stretch/>
        </p:blipFill>
        <p:spPr>
          <a:xfrm>
            <a:off x="9281606" y="2478278"/>
            <a:ext cx="730813" cy="675829"/>
          </a:xfrm>
          <a:prstGeom prst="rect">
            <a:avLst/>
          </a:prstGeom>
        </p:spPr>
      </p:pic>
      <p:pic>
        <p:nvPicPr>
          <p:cNvPr id="45" name="Picture 44">
            <a:extLs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74150" y="5043596"/>
            <a:ext cx="667647" cy="667647"/>
          </a:xfrm>
          <a:prstGeom prst="rect">
            <a:avLst/>
          </a:prstGeom>
        </p:spPr>
      </p:pic>
      <p:sp>
        <p:nvSpPr>
          <p:cNvPr id="46" name="TextBox 45"/>
          <p:cNvSpPr txBox="1"/>
          <p:nvPr/>
        </p:nvSpPr>
        <p:spPr>
          <a:xfrm>
            <a:off x="10541797" y="5177207"/>
            <a:ext cx="1050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a:t>
            </a:r>
          </a:p>
        </p:txBody>
      </p:sp>
      <p:sp>
        <p:nvSpPr>
          <p:cNvPr id="7" name="TextBox 6"/>
          <p:cNvSpPr txBox="1"/>
          <p:nvPr/>
        </p:nvSpPr>
        <p:spPr>
          <a:xfrm>
            <a:off x="1159563" y="1966179"/>
            <a:ext cx="1724378" cy="400110"/>
          </a:xfrm>
          <a:prstGeom prst="rect">
            <a:avLst/>
          </a:prstGeom>
          <a:noFill/>
        </p:spPr>
        <p:txBody>
          <a:bodyPr wrap="square" rtlCol="0">
            <a:spAutoFit/>
          </a:bodyPr>
          <a:lstStyle/>
          <a:p>
            <a:r>
              <a:rPr lang="en-GB" sz="2000" dirty="0">
                <a:solidFill>
                  <a:schemeClr val="accent5">
                    <a:lumMod val="50000"/>
                  </a:schemeClr>
                </a:solidFill>
              </a:rPr>
              <a:t>Vas</a:t>
            </a:r>
          </a:p>
        </p:txBody>
      </p:sp>
      <p:sp>
        <p:nvSpPr>
          <p:cNvPr id="47" name="TextBox 46"/>
          <p:cNvSpPr txBox="1"/>
          <p:nvPr/>
        </p:nvSpPr>
        <p:spPr>
          <a:xfrm>
            <a:off x="8647753" y="1854717"/>
            <a:ext cx="1724378" cy="400110"/>
          </a:xfrm>
          <a:prstGeom prst="rect">
            <a:avLst/>
          </a:prstGeom>
          <a:noFill/>
        </p:spPr>
        <p:txBody>
          <a:bodyPr wrap="square" rtlCol="0">
            <a:spAutoFit/>
          </a:bodyPr>
          <a:lstStyle/>
          <a:p>
            <a:r>
              <a:rPr lang="en-GB" sz="2000" dirty="0" err="1">
                <a:solidFill>
                  <a:schemeClr val="accent5">
                    <a:lumMod val="50000"/>
                  </a:schemeClr>
                </a:solidFill>
              </a:rPr>
              <a:t>voy</a:t>
            </a:r>
            <a:endParaRPr lang="en-GB" sz="2000" dirty="0">
              <a:solidFill>
                <a:schemeClr val="accent5">
                  <a:lumMod val="50000"/>
                </a:schemeClr>
              </a:solidFill>
            </a:endParaRPr>
          </a:p>
        </p:txBody>
      </p:sp>
      <p:sp>
        <p:nvSpPr>
          <p:cNvPr id="49" name="TextBox 48"/>
          <p:cNvSpPr txBox="1"/>
          <p:nvPr/>
        </p:nvSpPr>
        <p:spPr>
          <a:xfrm>
            <a:off x="898651" y="3365284"/>
            <a:ext cx="1724378" cy="400110"/>
          </a:xfrm>
          <a:prstGeom prst="rect">
            <a:avLst/>
          </a:prstGeom>
          <a:noFill/>
        </p:spPr>
        <p:txBody>
          <a:bodyPr wrap="square" rtlCol="0">
            <a:spAutoFit/>
          </a:bodyPr>
          <a:lstStyle/>
          <a:p>
            <a:r>
              <a:rPr lang="en-GB" sz="2000" dirty="0">
                <a:solidFill>
                  <a:schemeClr val="accent5">
                    <a:lumMod val="50000"/>
                  </a:schemeClr>
                </a:solidFill>
              </a:rPr>
              <a:t>Vas a </a:t>
            </a:r>
            <a:r>
              <a:rPr lang="en-GB" sz="2000" dirty="0" err="1">
                <a:solidFill>
                  <a:schemeClr val="accent5">
                    <a:lumMod val="50000"/>
                  </a:schemeClr>
                </a:solidFill>
              </a:rPr>
              <a:t>ir</a:t>
            </a:r>
            <a:endParaRPr lang="en-GB" sz="2000" dirty="0">
              <a:solidFill>
                <a:schemeClr val="accent5">
                  <a:lumMod val="50000"/>
                </a:schemeClr>
              </a:solidFill>
            </a:endParaRPr>
          </a:p>
        </p:txBody>
      </p:sp>
      <p:sp>
        <p:nvSpPr>
          <p:cNvPr id="50" name="TextBox 49"/>
          <p:cNvSpPr txBox="1"/>
          <p:nvPr/>
        </p:nvSpPr>
        <p:spPr>
          <a:xfrm>
            <a:off x="6904598" y="3245773"/>
            <a:ext cx="1724378" cy="400110"/>
          </a:xfrm>
          <a:prstGeom prst="rect">
            <a:avLst/>
          </a:prstGeom>
          <a:noFill/>
        </p:spPr>
        <p:txBody>
          <a:bodyPr wrap="square" rtlCol="0">
            <a:spAutoFit/>
          </a:bodyPr>
          <a:lstStyle/>
          <a:p>
            <a:r>
              <a:rPr lang="en-GB" sz="2000" dirty="0">
                <a:solidFill>
                  <a:schemeClr val="accent5">
                    <a:lumMod val="50000"/>
                  </a:schemeClr>
                </a:solidFill>
              </a:rPr>
              <a:t>no </a:t>
            </a:r>
            <a:r>
              <a:rPr lang="en-GB" sz="2000" dirty="0" err="1">
                <a:solidFill>
                  <a:schemeClr val="accent5">
                    <a:lumMod val="50000"/>
                  </a:schemeClr>
                </a:solidFill>
              </a:rPr>
              <a:t>voy</a:t>
            </a:r>
            <a:r>
              <a:rPr lang="en-GB" sz="2000" dirty="0">
                <a:solidFill>
                  <a:schemeClr val="accent5">
                    <a:lumMod val="50000"/>
                  </a:schemeClr>
                </a:solidFill>
              </a:rPr>
              <a:t> a </a:t>
            </a:r>
            <a:r>
              <a:rPr lang="en-GB" sz="2000" dirty="0" err="1">
                <a:solidFill>
                  <a:schemeClr val="accent5">
                    <a:lumMod val="50000"/>
                  </a:schemeClr>
                </a:solidFill>
              </a:rPr>
              <a:t>ir</a:t>
            </a:r>
            <a:endParaRPr lang="en-GB" sz="2000" dirty="0">
              <a:solidFill>
                <a:schemeClr val="accent5">
                  <a:lumMod val="50000"/>
                </a:schemeClr>
              </a:solidFill>
            </a:endParaRPr>
          </a:p>
        </p:txBody>
      </p:sp>
      <p:sp>
        <p:nvSpPr>
          <p:cNvPr id="51" name="TextBox 50"/>
          <p:cNvSpPr txBox="1"/>
          <p:nvPr/>
        </p:nvSpPr>
        <p:spPr>
          <a:xfrm>
            <a:off x="6721094" y="3535789"/>
            <a:ext cx="1724378" cy="400110"/>
          </a:xfrm>
          <a:prstGeom prst="rect">
            <a:avLst/>
          </a:prstGeom>
          <a:noFill/>
        </p:spPr>
        <p:txBody>
          <a:bodyPr wrap="square" rtlCol="0">
            <a:spAutoFit/>
          </a:bodyPr>
          <a:lstStyle/>
          <a:p>
            <a:r>
              <a:rPr lang="en-GB" sz="2000" dirty="0" err="1">
                <a:solidFill>
                  <a:schemeClr val="accent5">
                    <a:lumMod val="50000"/>
                  </a:schemeClr>
                </a:solidFill>
              </a:rPr>
              <a:t>voy</a:t>
            </a:r>
            <a:r>
              <a:rPr lang="en-GB" sz="2000" dirty="0">
                <a:solidFill>
                  <a:schemeClr val="accent5">
                    <a:lumMod val="50000"/>
                  </a:schemeClr>
                </a:solidFill>
              </a:rPr>
              <a:t> a </a:t>
            </a:r>
            <a:r>
              <a:rPr lang="en-GB" sz="2000" dirty="0" err="1">
                <a:solidFill>
                  <a:schemeClr val="accent5">
                    <a:lumMod val="50000"/>
                  </a:schemeClr>
                </a:solidFill>
              </a:rPr>
              <a:t>ir</a:t>
            </a:r>
            <a:endParaRPr lang="en-GB" sz="2000" dirty="0">
              <a:solidFill>
                <a:schemeClr val="accent5">
                  <a:lumMod val="50000"/>
                </a:schemeClr>
              </a:solidFill>
            </a:endParaRPr>
          </a:p>
        </p:txBody>
      </p:sp>
      <p:sp>
        <p:nvSpPr>
          <p:cNvPr id="52" name="TextBox 51"/>
          <p:cNvSpPr txBox="1"/>
          <p:nvPr/>
        </p:nvSpPr>
        <p:spPr>
          <a:xfrm>
            <a:off x="873988" y="4611988"/>
            <a:ext cx="2071426" cy="400110"/>
          </a:xfrm>
          <a:prstGeom prst="rect">
            <a:avLst/>
          </a:prstGeom>
          <a:noFill/>
        </p:spPr>
        <p:txBody>
          <a:bodyPr wrap="square" rtlCol="0">
            <a:spAutoFit/>
          </a:bodyPr>
          <a:lstStyle/>
          <a:p>
            <a:r>
              <a:rPr lang="en-GB" sz="2000" dirty="0">
                <a:solidFill>
                  <a:schemeClr val="accent5">
                    <a:lumMod val="50000"/>
                  </a:schemeClr>
                </a:solidFill>
              </a:rPr>
              <a:t>Vas a comer</a:t>
            </a:r>
          </a:p>
        </p:txBody>
      </p:sp>
      <p:sp>
        <p:nvSpPr>
          <p:cNvPr id="54" name="TextBox 53"/>
          <p:cNvSpPr txBox="1"/>
          <p:nvPr/>
        </p:nvSpPr>
        <p:spPr>
          <a:xfrm>
            <a:off x="6721094" y="4623341"/>
            <a:ext cx="1907882" cy="400110"/>
          </a:xfrm>
          <a:prstGeom prst="rect">
            <a:avLst/>
          </a:prstGeom>
          <a:noFill/>
        </p:spPr>
        <p:txBody>
          <a:bodyPr wrap="square" rtlCol="0">
            <a:spAutoFit/>
          </a:bodyPr>
          <a:lstStyle/>
          <a:p>
            <a:r>
              <a:rPr lang="en-GB" sz="2000" dirty="0" err="1">
                <a:solidFill>
                  <a:schemeClr val="accent5">
                    <a:lumMod val="50000"/>
                  </a:schemeClr>
                </a:solidFill>
              </a:rPr>
              <a:t>voy</a:t>
            </a:r>
            <a:r>
              <a:rPr lang="en-GB" sz="2000" dirty="0">
                <a:solidFill>
                  <a:schemeClr val="accent5">
                    <a:lumMod val="50000"/>
                  </a:schemeClr>
                </a:solidFill>
              </a:rPr>
              <a:t> a comer</a:t>
            </a:r>
          </a:p>
        </p:txBody>
      </p:sp>
      <p:sp>
        <p:nvSpPr>
          <p:cNvPr id="56" name="TextBox 55"/>
          <p:cNvSpPr txBox="1"/>
          <p:nvPr/>
        </p:nvSpPr>
        <p:spPr>
          <a:xfrm>
            <a:off x="1311331" y="5675444"/>
            <a:ext cx="1724378" cy="400110"/>
          </a:xfrm>
          <a:prstGeom prst="rect">
            <a:avLst/>
          </a:prstGeom>
          <a:noFill/>
        </p:spPr>
        <p:txBody>
          <a:bodyPr wrap="square" rtlCol="0">
            <a:spAutoFit/>
          </a:bodyPr>
          <a:lstStyle/>
          <a:p>
            <a:r>
              <a:rPr lang="en-GB" sz="2000" dirty="0">
                <a:solidFill>
                  <a:schemeClr val="accent5">
                    <a:lumMod val="50000"/>
                  </a:schemeClr>
                </a:solidFill>
              </a:rPr>
              <a:t>Vas</a:t>
            </a:r>
          </a:p>
        </p:txBody>
      </p:sp>
      <p:sp>
        <p:nvSpPr>
          <p:cNvPr id="57" name="TextBox 56"/>
          <p:cNvSpPr txBox="1"/>
          <p:nvPr/>
        </p:nvSpPr>
        <p:spPr>
          <a:xfrm>
            <a:off x="7099422" y="5675444"/>
            <a:ext cx="1724378" cy="400110"/>
          </a:xfrm>
          <a:prstGeom prst="rect">
            <a:avLst/>
          </a:prstGeom>
          <a:noFill/>
        </p:spPr>
        <p:txBody>
          <a:bodyPr wrap="square" rtlCol="0">
            <a:spAutoFit/>
          </a:bodyPr>
          <a:lstStyle/>
          <a:p>
            <a:r>
              <a:rPr lang="en-GB" sz="2000" dirty="0" err="1">
                <a:solidFill>
                  <a:schemeClr val="accent5">
                    <a:lumMod val="50000"/>
                  </a:schemeClr>
                </a:solidFill>
              </a:rPr>
              <a:t>voy</a:t>
            </a:r>
            <a:endParaRPr lang="en-GB" sz="2000" dirty="0">
              <a:solidFill>
                <a:schemeClr val="accent5">
                  <a:lumMod val="50000"/>
                </a:schemeClr>
              </a:solidFill>
            </a:endParaRPr>
          </a:p>
        </p:txBody>
      </p:sp>
      <p:pic>
        <p:nvPicPr>
          <p:cNvPr id="58" name="Picture 57">
            <a:extLst>
              <a:ext uri="{C183D7F6-B498-43B3-948B-1728B52AA6E4}">
                <adec:decorative xmlns:adec="http://schemas.microsoft.com/office/drawing/2017/decorative" val="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6493"/>
          <a:stretch/>
        </p:blipFill>
        <p:spPr>
          <a:xfrm>
            <a:off x="8955291" y="2587125"/>
            <a:ext cx="730813" cy="675829"/>
          </a:xfrm>
          <a:prstGeom prst="rect">
            <a:avLst/>
          </a:prstGeom>
        </p:spPr>
      </p:pic>
      <p:sp>
        <p:nvSpPr>
          <p:cNvPr id="8" name="Oval 7"/>
          <p:cNvSpPr/>
          <p:nvPr/>
        </p:nvSpPr>
        <p:spPr>
          <a:xfrm>
            <a:off x="2814338" y="1941126"/>
            <a:ext cx="693792" cy="604437"/>
          </a:xfrm>
          <a:prstGeom prst="ellipse">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53" name="TextBox 52"/>
          <p:cNvSpPr txBox="1"/>
          <p:nvPr/>
        </p:nvSpPr>
        <p:spPr>
          <a:xfrm>
            <a:off x="2946118" y="1996647"/>
            <a:ext cx="430232" cy="400110"/>
          </a:xfrm>
          <a:prstGeom prst="rect">
            <a:avLst/>
          </a:prstGeom>
          <a:noFill/>
        </p:spPr>
        <p:txBody>
          <a:bodyPr wrap="square" rtlCol="0">
            <a:spAutoFit/>
          </a:bodyPr>
          <a:lstStyle/>
          <a:p>
            <a:r>
              <a:rPr lang="en-GB" sz="2000" dirty="0">
                <a:solidFill>
                  <a:srgbClr val="FF6600"/>
                </a:solidFill>
              </a:rPr>
              <a:t>al</a:t>
            </a:r>
          </a:p>
        </p:txBody>
      </p:sp>
      <p:sp>
        <p:nvSpPr>
          <p:cNvPr id="61" name="Oval 60"/>
          <p:cNvSpPr/>
          <p:nvPr/>
        </p:nvSpPr>
        <p:spPr>
          <a:xfrm>
            <a:off x="3054794" y="3326410"/>
            <a:ext cx="693792" cy="604437"/>
          </a:xfrm>
          <a:prstGeom prst="ellipse">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62" name="TextBox 61"/>
          <p:cNvSpPr txBox="1"/>
          <p:nvPr/>
        </p:nvSpPr>
        <p:spPr>
          <a:xfrm>
            <a:off x="3069695" y="3385133"/>
            <a:ext cx="771784" cy="400110"/>
          </a:xfrm>
          <a:prstGeom prst="rect">
            <a:avLst/>
          </a:prstGeom>
          <a:noFill/>
        </p:spPr>
        <p:txBody>
          <a:bodyPr wrap="square" rtlCol="0">
            <a:spAutoFit/>
          </a:bodyPr>
          <a:lstStyle/>
          <a:p>
            <a:r>
              <a:rPr lang="en-GB" sz="2000" dirty="0">
                <a:solidFill>
                  <a:srgbClr val="FF6600"/>
                </a:solidFill>
              </a:rPr>
              <a:t>a la</a:t>
            </a:r>
          </a:p>
        </p:txBody>
      </p:sp>
      <p:sp>
        <p:nvSpPr>
          <p:cNvPr id="63" name="Oval 62"/>
          <p:cNvSpPr/>
          <p:nvPr/>
        </p:nvSpPr>
        <p:spPr>
          <a:xfrm>
            <a:off x="8693048" y="3179137"/>
            <a:ext cx="693792" cy="604437"/>
          </a:xfrm>
          <a:prstGeom prst="ellipse">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64" name="TextBox 63"/>
          <p:cNvSpPr txBox="1"/>
          <p:nvPr/>
        </p:nvSpPr>
        <p:spPr>
          <a:xfrm>
            <a:off x="8707949" y="3237860"/>
            <a:ext cx="771784" cy="400110"/>
          </a:xfrm>
          <a:prstGeom prst="rect">
            <a:avLst/>
          </a:prstGeom>
          <a:noFill/>
        </p:spPr>
        <p:txBody>
          <a:bodyPr wrap="square" rtlCol="0">
            <a:spAutoFit/>
          </a:bodyPr>
          <a:lstStyle/>
          <a:p>
            <a:r>
              <a:rPr lang="en-GB" sz="2000" dirty="0">
                <a:solidFill>
                  <a:srgbClr val="FF6600"/>
                </a:solidFill>
              </a:rPr>
              <a:t>a la</a:t>
            </a:r>
          </a:p>
        </p:txBody>
      </p:sp>
      <p:sp>
        <p:nvSpPr>
          <p:cNvPr id="65" name="Oval 64"/>
          <p:cNvSpPr/>
          <p:nvPr/>
        </p:nvSpPr>
        <p:spPr>
          <a:xfrm>
            <a:off x="8343236" y="3468586"/>
            <a:ext cx="693792" cy="604437"/>
          </a:xfrm>
          <a:prstGeom prst="ellipse">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66" name="TextBox 65"/>
          <p:cNvSpPr txBox="1"/>
          <p:nvPr/>
        </p:nvSpPr>
        <p:spPr>
          <a:xfrm>
            <a:off x="8315336" y="3540440"/>
            <a:ext cx="771784" cy="400110"/>
          </a:xfrm>
          <a:prstGeom prst="rect">
            <a:avLst/>
          </a:prstGeom>
          <a:noFill/>
        </p:spPr>
        <p:txBody>
          <a:bodyPr wrap="square" rtlCol="0">
            <a:spAutoFit/>
          </a:bodyPr>
          <a:lstStyle/>
          <a:p>
            <a:r>
              <a:rPr lang="en-GB" sz="2000" dirty="0">
                <a:solidFill>
                  <a:srgbClr val="FF6600"/>
                </a:solidFill>
              </a:rPr>
              <a:t>a las</a:t>
            </a:r>
          </a:p>
        </p:txBody>
      </p:sp>
      <p:sp>
        <p:nvSpPr>
          <p:cNvPr id="67" name="Oval 66"/>
          <p:cNvSpPr/>
          <p:nvPr/>
        </p:nvSpPr>
        <p:spPr>
          <a:xfrm>
            <a:off x="3037416" y="5635563"/>
            <a:ext cx="693792" cy="604437"/>
          </a:xfrm>
          <a:prstGeom prst="ellipse">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68" name="TextBox 67"/>
          <p:cNvSpPr txBox="1"/>
          <p:nvPr/>
        </p:nvSpPr>
        <p:spPr>
          <a:xfrm>
            <a:off x="3009516" y="5707417"/>
            <a:ext cx="771784" cy="400110"/>
          </a:xfrm>
          <a:prstGeom prst="rect">
            <a:avLst/>
          </a:prstGeom>
          <a:noFill/>
        </p:spPr>
        <p:txBody>
          <a:bodyPr wrap="square" rtlCol="0">
            <a:spAutoFit/>
          </a:bodyPr>
          <a:lstStyle/>
          <a:p>
            <a:r>
              <a:rPr lang="en-GB" sz="2000" dirty="0">
                <a:solidFill>
                  <a:srgbClr val="FF6600"/>
                </a:solidFill>
              </a:rPr>
              <a:t>a las</a:t>
            </a:r>
          </a:p>
        </p:txBody>
      </p:sp>
      <p:sp>
        <p:nvSpPr>
          <p:cNvPr id="69" name="Oval 68"/>
          <p:cNvSpPr/>
          <p:nvPr/>
        </p:nvSpPr>
        <p:spPr>
          <a:xfrm>
            <a:off x="8459003" y="5623310"/>
            <a:ext cx="693792" cy="604437"/>
          </a:xfrm>
          <a:prstGeom prst="ellipse">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70" name="TextBox 69"/>
          <p:cNvSpPr txBox="1"/>
          <p:nvPr/>
        </p:nvSpPr>
        <p:spPr>
          <a:xfrm>
            <a:off x="8431103" y="5695164"/>
            <a:ext cx="771784" cy="400110"/>
          </a:xfrm>
          <a:prstGeom prst="rect">
            <a:avLst/>
          </a:prstGeom>
          <a:noFill/>
        </p:spPr>
        <p:txBody>
          <a:bodyPr wrap="square" rtlCol="0">
            <a:spAutoFit/>
          </a:bodyPr>
          <a:lstStyle/>
          <a:p>
            <a:r>
              <a:rPr lang="en-GB" sz="2000" dirty="0">
                <a:solidFill>
                  <a:srgbClr val="FF6600"/>
                </a:solidFill>
              </a:rPr>
              <a:t>a las</a:t>
            </a:r>
          </a:p>
        </p:txBody>
      </p:sp>
      <p:sp>
        <p:nvSpPr>
          <p:cNvPr id="71" name="Rounded Rectangle 70"/>
          <p:cNvSpPr/>
          <p:nvPr/>
        </p:nvSpPr>
        <p:spPr>
          <a:xfrm>
            <a:off x="3874410" y="183627"/>
            <a:ext cx="5999740"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51555627"/>
      </p:ext>
    </p:extLst>
  </p:cSld>
  <p:clrMapOvr>
    <a:masterClrMapping/>
  </p:clrMapOvr>
  <mc:AlternateContent xmlns:mc="http://schemas.openxmlformats.org/markup-compatibility/2006" xmlns:p14="http://schemas.microsoft.com/office/powerpoint/2010/main">
    <mc:Choice Requires="p14">
      <p:transition spd="slow" p14:dur="2000" advTm="18790"/>
    </mc:Choice>
    <mc:Fallback xmlns="">
      <p:transition spd="slow" advTm="18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0"/>
                </p:tgtEl>
              </p:cMediaNode>
            </p:audio>
          </p:childTnLst>
        </p:cTn>
      </p:par>
    </p:tnLst>
    <p:bldLst>
      <p:bldP spid="7" grpId="0"/>
      <p:bldP spid="47" grpId="0"/>
      <p:bldP spid="49" grpId="0"/>
      <p:bldP spid="50" grpId="0"/>
      <p:bldP spid="51" grpId="0"/>
      <p:bldP spid="52" grpId="0"/>
      <p:bldP spid="54" grpId="0"/>
      <p:bldP spid="56" grpId="0"/>
      <p:bldP spid="57" grpId="0"/>
      <p:bldP spid="53" grpId="0"/>
      <p:bldP spid="62" grpId="0"/>
      <p:bldP spid="64" grpId="0"/>
      <p:bldP spid="66" grpId="0"/>
      <p:bldP spid="68" grpId="0"/>
      <p:bldP spid="7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2542"/>
            <a:ext cx="6649156" cy="867128"/>
          </a:xfrm>
          <a:prstGeom prst="rect">
            <a:avLst/>
          </a:prstGeom>
        </p:spPr>
      </p:pic>
      <p:sp>
        <p:nvSpPr>
          <p:cNvPr id="2" name="Title 1"/>
          <p:cNvSpPr>
            <a:spLocks noGrp="1"/>
          </p:cNvSpPr>
          <p:nvPr>
            <p:ph type="title"/>
          </p:nvPr>
        </p:nvSpPr>
        <p:spPr>
          <a:xfrm>
            <a:off x="82286" y="-184321"/>
            <a:ext cx="6484584" cy="1325563"/>
          </a:xfrm>
        </p:spPr>
        <p:txBody>
          <a:bodyPr>
            <a:normAutofit/>
          </a:bodyPr>
          <a:lstStyle/>
          <a:p>
            <a:r>
              <a:rPr lang="en-GB" sz="3600" b="1" dirty="0" err="1">
                <a:solidFill>
                  <a:schemeClr val="bg1"/>
                </a:solidFill>
              </a:rPr>
              <a:t>İHablamos</a:t>
            </a:r>
            <a:r>
              <a:rPr lang="en-GB" sz="3600" b="1" dirty="0">
                <a:solidFill>
                  <a:schemeClr val="bg1"/>
                </a:solidFill>
              </a:rPr>
              <a:t> y </a:t>
            </a:r>
            <a:r>
              <a:rPr lang="en-GB" sz="3600" b="1" dirty="0" err="1">
                <a:solidFill>
                  <a:schemeClr val="bg1"/>
                </a:solidFill>
              </a:rPr>
              <a:t>escribimos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861176" y="258166"/>
            <a:ext cx="206696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ounded Rectangle 23"/>
          <p:cNvSpPr/>
          <p:nvPr/>
        </p:nvSpPr>
        <p:spPr>
          <a:xfrm>
            <a:off x="4102577" y="718028"/>
            <a:ext cx="5999740"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p>
        </p:txBody>
      </p:sp>
      <p:sp>
        <p:nvSpPr>
          <p:cNvPr id="3" name="TextBox 2"/>
          <p:cNvSpPr txBox="1"/>
          <p:nvPr/>
        </p:nvSpPr>
        <p:spPr>
          <a:xfrm>
            <a:off x="82286" y="1208972"/>
            <a:ext cx="1521362"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Pregunta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p:cNvSpPr txBox="1"/>
          <p:nvPr/>
        </p:nvSpPr>
        <p:spPr>
          <a:xfrm>
            <a:off x="6341095" y="1201622"/>
            <a:ext cx="1742880"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Respuesta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2" name="Table 11"/>
          <p:cNvGraphicFramePr>
            <a:graphicFrameLocks noGrp="1"/>
          </p:cNvGraphicFramePr>
          <p:nvPr>
            <p:extLst>
              <p:ext uri="{D42A27DB-BD31-4B8C-83A1-F6EECF244321}">
                <p14:modId xmlns:p14="http://schemas.microsoft.com/office/powerpoint/2010/main" val="3138831405"/>
              </p:ext>
            </p:extLst>
          </p:nvPr>
        </p:nvGraphicFramePr>
        <p:xfrm>
          <a:off x="82286" y="1791705"/>
          <a:ext cx="11968687" cy="1418710"/>
        </p:xfrm>
        <a:graphic>
          <a:graphicData uri="http://schemas.openxmlformats.org/drawingml/2006/table">
            <a:tbl>
              <a:tblPr firstRow="1" bandRow="1">
                <a:tableStyleId>{5C22544A-7EE6-4342-B048-85BDC9FD1C3A}</a:tableStyleId>
              </a:tblPr>
              <a:tblGrid>
                <a:gridCol w="381739">
                  <a:extLst>
                    <a:ext uri="{9D8B030D-6E8A-4147-A177-3AD203B41FA5}">
                      <a16:colId xmlns:a16="http://schemas.microsoft.com/office/drawing/2014/main" val="2726116877"/>
                    </a:ext>
                  </a:extLst>
                </a:gridCol>
                <a:gridCol w="5870236">
                  <a:extLst>
                    <a:ext uri="{9D8B030D-6E8A-4147-A177-3AD203B41FA5}">
                      <a16:colId xmlns:a16="http://schemas.microsoft.com/office/drawing/2014/main" val="3724827482"/>
                    </a:ext>
                  </a:extLst>
                </a:gridCol>
                <a:gridCol w="5716712">
                  <a:extLst>
                    <a:ext uri="{9D8B030D-6E8A-4147-A177-3AD203B41FA5}">
                      <a16:colId xmlns:a16="http://schemas.microsoft.com/office/drawing/2014/main" val="3843478067"/>
                    </a:ext>
                  </a:extLst>
                </a:gridCol>
              </a:tblGrid>
              <a:tr h="717670">
                <a:tc rowSpan="2">
                  <a:txBody>
                    <a:bodyPr/>
                    <a:lstStyle/>
                    <a:p>
                      <a:pPr algn="ctr"/>
                      <a:r>
                        <a:rPr lang="en-GB" sz="2000" b="1" dirty="0">
                          <a:solidFill>
                            <a:schemeClr val="accent5">
                              <a:lumMod val="50000"/>
                            </a:schemeClr>
                          </a:solidFill>
                        </a:rPr>
                        <a:t>1</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1" dirty="0">
                          <a:solidFill>
                            <a:schemeClr val="accent5">
                              <a:lumMod val="50000"/>
                            </a:schemeClr>
                          </a:solidFill>
                        </a:rPr>
                        <a:t>[Do you go]</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a:t>
                      </a:r>
                      <a:r>
                        <a:rPr lang="en-GB" sz="2000" baseline="0" dirty="0">
                          <a:solidFill>
                            <a:schemeClr val="accent5">
                              <a:lumMod val="50000"/>
                            </a:schemeClr>
                          </a:solidFill>
                        </a:rPr>
                        <a:t>              </a:t>
                      </a:r>
                      <a:r>
                        <a:rPr lang="en-GB" sz="2000" b="1" dirty="0">
                          <a:solidFill>
                            <a:schemeClr val="accent5">
                              <a:lumMod val="50000"/>
                            </a:schemeClr>
                          </a:solidFill>
                        </a:rPr>
                        <a:t>[Normally I go with my]</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868060795"/>
                  </a:ext>
                </a:extLst>
              </a:tr>
              <a:tr h="395785">
                <a:tc vMerge="1">
                  <a:txBody>
                    <a:bodyPr/>
                    <a:lstStyle/>
                    <a:p>
                      <a:endParaRPr lang="en-GB"/>
                    </a:p>
                  </a:txBody>
                  <a:tcPr/>
                </a:tc>
                <a:tc>
                  <a:txBody>
                    <a:bodyPr/>
                    <a:lstStyle/>
                    <a:p>
                      <a:r>
                        <a:rPr lang="en-GB" sz="2000" b="0" dirty="0">
                          <a:solidFill>
                            <a:schemeClr val="accent5">
                              <a:lumMod val="50000"/>
                            </a:schemeClr>
                          </a:solidFill>
                        </a:rPr>
                        <a:t>¿Vas al museo normalmente</a:t>
                      </a:r>
                      <a:r>
                        <a:rPr lang="en-GB" sz="2000" b="0" baseline="0" dirty="0">
                          <a:solidFill>
                            <a:schemeClr val="accent5">
                              <a:lumMod val="50000"/>
                            </a:schemeClr>
                          </a:solidFill>
                        </a:rPr>
                        <a:t>?</a:t>
                      </a:r>
                      <a:endParaRPr lang="en-GB" sz="2000" b="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0" dirty="0" err="1">
                          <a:solidFill>
                            <a:schemeClr val="accent5">
                              <a:lumMod val="50000"/>
                            </a:schemeClr>
                          </a:solidFill>
                        </a:rPr>
                        <a:t>Sí</a:t>
                      </a:r>
                      <a:r>
                        <a:rPr lang="en-GB" sz="2000" b="0" dirty="0">
                          <a:solidFill>
                            <a:schemeClr val="accent5">
                              <a:lumMod val="50000"/>
                            </a:schemeClr>
                          </a:solidFill>
                        </a:rPr>
                        <a:t>, normalmente voy con mi </a:t>
                      </a:r>
                      <a:r>
                        <a:rPr lang="en-GB" sz="2000" b="0" dirty="0" err="1">
                          <a:solidFill>
                            <a:schemeClr val="accent5">
                              <a:lumMod val="50000"/>
                            </a:schemeClr>
                          </a:solidFill>
                        </a:rPr>
                        <a:t>abuela</a:t>
                      </a:r>
                      <a:r>
                        <a:rPr lang="en-GB" sz="2000" b="0" dirty="0">
                          <a:solidFill>
                            <a:schemeClr val="accent5">
                              <a:lumMod val="50000"/>
                            </a:schemeClr>
                          </a:solidFill>
                        </a:rPr>
                        <a:t>.</a:t>
                      </a:r>
                    </a:p>
                    <a:p>
                      <a:endParaRPr lang="en-GB" sz="2000" b="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441194010"/>
                  </a:ext>
                </a:extLst>
              </a:tr>
            </a:tbl>
          </a:graphicData>
        </a:graphic>
      </p:graphicFrame>
      <p:sp>
        <p:nvSpPr>
          <p:cNvPr id="6" name="Rectangle 5"/>
          <p:cNvSpPr/>
          <p:nvPr/>
        </p:nvSpPr>
        <p:spPr>
          <a:xfrm>
            <a:off x="3832554" y="1962485"/>
            <a:ext cx="142859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[normally]</a:t>
            </a:r>
          </a:p>
        </p:txBody>
      </p:sp>
      <p:sp>
        <p:nvSpPr>
          <p:cNvPr id="64" name="CuadroTexto 28">
            <a:extLst>
              <a:ext uri="{FF2B5EF4-FFF2-40B4-BE49-F238E27FC236}">
                <a16:creationId xmlns:a16="http://schemas.microsoft.com/office/drawing/2014/main" id="{FF464D61-D508-A34F-9670-A25050601A37}"/>
              </a:ext>
            </a:extLst>
          </p:cNvPr>
          <p:cNvSpPr txBox="1"/>
          <p:nvPr/>
        </p:nvSpPr>
        <p:spPr>
          <a:xfrm>
            <a:off x="210309" y="3242075"/>
            <a:ext cx="1879041"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err="1">
                <a:solidFill>
                  <a:srgbClr val="002060"/>
                </a:solidFill>
                <a:latin typeface="Century Gothic" panose="020B0502020202020204" pitchFamily="34" charset="0"/>
              </a:rPr>
              <a:t>Vocabulario</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3" name="TextBox 62"/>
          <p:cNvSpPr txBox="1"/>
          <p:nvPr/>
        </p:nvSpPr>
        <p:spPr>
          <a:xfrm>
            <a:off x="211344" y="3242075"/>
            <a:ext cx="5391597" cy="1631216"/>
          </a:xfrm>
          <a:prstGeom prst="rect">
            <a:avLst/>
          </a:prstGeom>
          <a:noFill/>
          <a:ln>
            <a:solidFill>
              <a:srgbClr val="FF6600"/>
            </a:solidFill>
          </a:ln>
        </p:spPr>
        <p:txBody>
          <a:bodyPr wrap="square" rtlCol="0">
            <a:spAutoFit/>
          </a:bodyPr>
          <a:lstStyle/>
          <a:p>
            <a:endParaRPr lang="en-GB" sz="2000" i="1" dirty="0">
              <a:solidFill>
                <a:schemeClr val="accent5">
                  <a:lumMod val="50000"/>
                </a:schemeClr>
              </a:solidFill>
            </a:endParaRPr>
          </a:p>
          <a:p>
            <a:r>
              <a:rPr lang="en-GB" sz="2000" i="1" dirty="0" err="1">
                <a:solidFill>
                  <a:schemeClr val="accent5">
                    <a:lumMod val="50000"/>
                  </a:schemeClr>
                </a:solidFill>
              </a:rPr>
              <a:t>normalmente</a:t>
            </a:r>
            <a:r>
              <a:rPr lang="en-GB" sz="2000" i="1" dirty="0">
                <a:solidFill>
                  <a:schemeClr val="accent5">
                    <a:lumMod val="50000"/>
                  </a:schemeClr>
                </a:solidFill>
              </a:rPr>
              <a:t> – </a:t>
            </a:r>
            <a:r>
              <a:rPr lang="en-GB" sz="2000" dirty="0">
                <a:solidFill>
                  <a:schemeClr val="accent5">
                    <a:lumMod val="50000"/>
                  </a:schemeClr>
                </a:solidFill>
              </a:rPr>
              <a:t>normally </a:t>
            </a:r>
            <a:endParaRPr lang="en-GB" sz="2000" u="sng" dirty="0">
              <a:solidFill>
                <a:schemeClr val="accent5">
                  <a:lumMod val="50000"/>
                </a:schemeClr>
              </a:solidFill>
            </a:endParaRPr>
          </a:p>
          <a:p>
            <a:r>
              <a:rPr lang="en-GB" sz="2000" i="1" dirty="0">
                <a:solidFill>
                  <a:schemeClr val="accent5">
                    <a:lumMod val="50000"/>
                  </a:schemeClr>
                </a:solidFill>
              </a:rPr>
              <a:t>el </a:t>
            </a:r>
            <a:r>
              <a:rPr lang="en-GB" sz="2000" i="1" dirty="0" err="1">
                <a:solidFill>
                  <a:schemeClr val="accent5">
                    <a:lumMod val="50000"/>
                  </a:schemeClr>
                </a:solidFill>
              </a:rPr>
              <a:t>museo</a:t>
            </a:r>
            <a:r>
              <a:rPr lang="en-GB" sz="2000" i="1" dirty="0">
                <a:solidFill>
                  <a:schemeClr val="accent5">
                    <a:lumMod val="50000"/>
                  </a:schemeClr>
                </a:solidFill>
              </a:rPr>
              <a:t> </a:t>
            </a:r>
            <a:r>
              <a:rPr lang="en-GB" sz="2000" dirty="0">
                <a:solidFill>
                  <a:schemeClr val="accent5">
                    <a:lumMod val="50000"/>
                  </a:schemeClr>
                </a:solidFill>
              </a:rPr>
              <a:t>– the museum</a:t>
            </a:r>
          </a:p>
          <a:p>
            <a:r>
              <a:rPr lang="en-GB" sz="2000" i="1" dirty="0">
                <a:solidFill>
                  <a:schemeClr val="accent5">
                    <a:lumMod val="50000"/>
                  </a:schemeClr>
                </a:solidFill>
              </a:rPr>
              <a:t>con</a:t>
            </a:r>
            <a:r>
              <a:rPr lang="en-GB" sz="2000" dirty="0">
                <a:solidFill>
                  <a:schemeClr val="accent5">
                    <a:lumMod val="50000"/>
                  </a:schemeClr>
                </a:solidFill>
              </a:rPr>
              <a:t> – with</a:t>
            </a:r>
          </a:p>
          <a:p>
            <a:r>
              <a:rPr lang="en-GB" sz="2000" i="1" dirty="0">
                <a:solidFill>
                  <a:schemeClr val="accent5">
                    <a:lumMod val="50000"/>
                  </a:schemeClr>
                </a:solidFill>
              </a:rPr>
              <a:t>mi </a:t>
            </a:r>
            <a:r>
              <a:rPr lang="en-GB" sz="2000" i="1" dirty="0" err="1">
                <a:solidFill>
                  <a:schemeClr val="accent5">
                    <a:lumMod val="50000"/>
                  </a:schemeClr>
                </a:solidFill>
              </a:rPr>
              <a:t>abuela</a:t>
            </a:r>
            <a:r>
              <a:rPr lang="en-GB" sz="2000" i="1" dirty="0">
                <a:solidFill>
                  <a:schemeClr val="accent5">
                    <a:lumMod val="50000"/>
                  </a:schemeClr>
                </a:solidFill>
              </a:rPr>
              <a:t> </a:t>
            </a:r>
            <a:r>
              <a:rPr lang="en-GB" sz="2000" dirty="0">
                <a:solidFill>
                  <a:schemeClr val="accent5">
                    <a:lumMod val="50000"/>
                  </a:schemeClr>
                </a:solidFill>
              </a:rPr>
              <a:t>– my grandma</a:t>
            </a:r>
          </a:p>
        </p:txBody>
      </p:sp>
      <p:sp>
        <p:nvSpPr>
          <p:cNvPr id="53" name="CuadroTexto 28">
            <a:extLst>
              <a:ext uri="{FF2B5EF4-FFF2-40B4-BE49-F238E27FC236}">
                <a16:creationId xmlns:a16="http://schemas.microsoft.com/office/drawing/2014/main" id="{FF464D61-D508-A34F-9670-A25050601A37}"/>
              </a:ext>
            </a:extLst>
          </p:cNvPr>
          <p:cNvSpPr txBox="1"/>
          <p:nvPr/>
        </p:nvSpPr>
        <p:spPr>
          <a:xfrm>
            <a:off x="5673431" y="3303383"/>
            <a:ext cx="167706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noProof="0" dirty="0" err="1">
                <a:solidFill>
                  <a:srgbClr val="002060"/>
                </a:solidFill>
                <a:latin typeface="Century Gothic" panose="020B0502020202020204" pitchFamily="34" charset="0"/>
              </a:rPr>
              <a:t>Gramática</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3" name="TextBox 22"/>
          <p:cNvSpPr txBox="1"/>
          <p:nvPr/>
        </p:nvSpPr>
        <p:spPr>
          <a:xfrm>
            <a:off x="5673431" y="3327931"/>
            <a:ext cx="6335838" cy="2862322"/>
          </a:xfrm>
          <a:prstGeom prst="rect">
            <a:avLst/>
          </a:prstGeom>
          <a:noFill/>
          <a:ln>
            <a:solidFill>
              <a:srgbClr val="FF6600"/>
            </a:solidFill>
          </a:ln>
        </p:spPr>
        <p:txBody>
          <a:bodyPr wrap="square" rtlCol="0">
            <a:spAutoFit/>
          </a:bodyPr>
          <a:lstStyle/>
          <a:p>
            <a:endParaRPr lang="en-GB" sz="2000" dirty="0">
              <a:solidFill>
                <a:schemeClr val="accent5">
                  <a:lumMod val="50000"/>
                </a:schemeClr>
              </a:solidFill>
            </a:endParaRPr>
          </a:p>
          <a:p>
            <a:r>
              <a:rPr lang="en-GB" sz="2000" u="sng" dirty="0">
                <a:solidFill>
                  <a:schemeClr val="accent5">
                    <a:lumMod val="50000"/>
                  </a:schemeClr>
                </a:solidFill>
                <a:sym typeface="Wingdings" panose="05000000000000000000" pitchFamily="2" charset="2"/>
              </a:rPr>
              <a:t>Questions</a:t>
            </a:r>
            <a:r>
              <a:rPr lang="en-GB" sz="2000" dirty="0">
                <a:solidFill>
                  <a:schemeClr val="accent5">
                    <a:lumMod val="50000"/>
                  </a:schemeClr>
                </a:solidFill>
                <a:sym typeface="Wingdings" panose="05000000000000000000" pitchFamily="2" charset="2"/>
              </a:rPr>
              <a:t>		</a:t>
            </a:r>
          </a:p>
          <a:p>
            <a:r>
              <a:rPr lang="en-GB" sz="2000" i="1" dirty="0">
                <a:solidFill>
                  <a:schemeClr val="accent5">
                    <a:lumMod val="50000"/>
                  </a:schemeClr>
                </a:solidFill>
              </a:rPr>
              <a:t>¿ Vas… ? </a:t>
            </a:r>
            <a:r>
              <a:rPr lang="en-GB" sz="2000" dirty="0">
                <a:solidFill>
                  <a:schemeClr val="accent5">
                    <a:lumMod val="50000"/>
                  </a:schemeClr>
                </a:solidFill>
              </a:rPr>
              <a:t>/ </a:t>
            </a:r>
            <a:r>
              <a:rPr lang="en-GB" sz="2000" i="1" dirty="0">
                <a:solidFill>
                  <a:schemeClr val="accent5">
                    <a:lumMod val="50000"/>
                  </a:schemeClr>
                </a:solidFill>
              </a:rPr>
              <a:t>¿Vas a </a:t>
            </a:r>
            <a:r>
              <a:rPr lang="en-GB" sz="2000" dirty="0">
                <a:solidFill>
                  <a:schemeClr val="accent5">
                    <a:lumMod val="50000"/>
                  </a:schemeClr>
                </a:solidFill>
              </a:rPr>
              <a:t>+ </a:t>
            </a:r>
            <a:r>
              <a:rPr lang="en-GB" sz="2000" dirty="0" err="1">
                <a:solidFill>
                  <a:schemeClr val="accent5">
                    <a:lumMod val="50000"/>
                  </a:schemeClr>
                </a:solidFill>
              </a:rPr>
              <a:t>inf</a:t>
            </a:r>
            <a:r>
              <a:rPr lang="en-GB" sz="2000" dirty="0">
                <a:solidFill>
                  <a:schemeClr val="accent5">
                    <a:lumMod val="50000"/>
                  </a:schemeClr>
                </a:solidFill>
              </a:rPr>
              <a:t>…?</a:t>
            </a:r>
          </a:p>
          <a:p>
            <a:r>
              <a:rPr lang="en-GB" sz="2000" dirty="0">
                <a:solidFill>
                  <a:schemeClr val="accent5">
                    <a:lumMod val="50000"/>
                  </a:schemeClr>
                </a:solidFill>
              </a:rPr>
              <a:t>Do you go…? / Are you going to go…?</a:t>
            </a:r>
          </a:p>
          <a:p>
            <a:r>
              <a:rPr lang="en-GB" sz="2000" u="sng" dirty="0">
                <a:solidFill>
                  <a:schemeClr val="accent5">
                    <a:lumMod val="50000"/>
                  </a:schemeClr>
                </a:solidFill>
                <a:sym typeface="Wingdings" panose="05000000000000000000" pitchFamily="2" charset="2"/>
              </a:rPr>
              <a:t>Present tense</a:t>
            </a:r>
            <a:r>
              <a:rPr lang="en-GB" sz="2000" dirty="0">
                <a:solidFill>
                  <a:schemeClr val="accent5">
                    <a:lumMod val="50000"/>
                  </a:schemeClr>
                </a:solidFill>
                <a:sym typeface="Wingdings" panose="05000000000000000000" pitchFamily="2" charset="2"/>
              </a:rPr>
              <a:t> 	</a:t>
            </a:r>
            <a:r>
              <a:rPr lang="en-GB" sz="2000" u="sng" dirty="0">
                <a:solidFill>
                  <a:schemeClr val="accent5">
                    <a:lumMod val="50000"/>
                  </a:schemeClr>
                </a:solidFill>
                <a:sym typeface="Wingdings" panose="05000000000000000000" pitchFamily="2" charset="2"/>
              </a:rPr>
              <a:t>Future tense</a:t>
            </a:r>
          </a:p>
          <a:p>
            <a:r>
              <a:rPr lang="en-GB" sz="2000" i="1" dirty="0" err="1">
                <a:solidFill>
                  <a:schemeClr val="accent5">
                    <a:lumMod val="50000"/>
                  </a:schemeClr>
                </a:solidFill>
                <a:sym typeface="Wingdings" panose="05000000000000000000" pitchFamily="2" charset="2"/>
              </a:rPr>
              <a:t>Voy</a:t>
            </a:r>
            <a:r>
              <a:rPr lang="en-GB" sz="2000" dirty="0">
                <a:solidFill>
                  <a:schemeClr val="accent5">
                    <a:lumMod val="50000"/>
                  </a:schemeClr>
                </a:solidFill>
                <a:sym typeface="Wingdings" panose="05000000000000000000" pitchFamily="2" charset="2"/>
              </a:rPr>
              <a:t> = I go	</a:t>
            </a:r>
            <a:r>
              <a:rPr lang="en-GB" sz="2000" i="1" dirty="0" err="1">
                <a:solidFill>
                  <a:schemeClr val="accent5">
                    <a:lumMod val="50000"/>
                  </a:schemeClr>
                </a:solidFill>
                <a:sym typeface="Wingdings" panose="05000000000000000000" pitchFamily="2" charset="2"/>
              </a:rPr>
              <a:t>Voy</a:t>
            </a:r>
            <a:r>
              <a:rPr lang="en-GB" sz="2000" i="1" dirty="0">
                <a:solidFill>
                  <a:schemeClr val="accent5">
                    <a:lumMod val="50000"/>
                  </a:schemeClr>
                </a:solidFill>
                <a:sym typeface="Wingdings" panose="05000000000000000000" pitchFamily="2" charset="2"/>
              </a:rPr>
              <a:t> a </a:t>
            </a:r>
            <a:r>
              <a:rPr lang="en-GB" sz="2000" dirty="0">
                <a:solidFill>
                  <a:schemeClr val="accent5">
                    <a:lumMod val="50000"/>
                  </a:schemeClr>
                </a:solidFill>
                <a:sym typeface="Wingdings" panose="05000000000000000000" pitchFamily="2" charset="2"/>
              </a:rPr>
              <a:t>+ infinitive </a:t>
            </a:r>
            <a:r>
              <a:rPr lang="en-GB" dirty="0">
                <a:solidFill>
                  <a:schemeClr val="accent5">
                    <a:lumMod val="50000"/>
                  </a:schemeClr>
                </a:solidFill>
                <a:sym typeface="Wingdings" panose="05000000000000000000" pitchFamily="2" charset="2"/>
              </a:rPr>
              <a:t>= I am going to…</a:t>
            </a:r>
          </a:p>
          <a:p>
            <a:r>
              <a:rPr lang="en-GB" sz="2000" i="1" dirty="0">
                <a:solidFill>
                  <a:schemeClr val="accent5">
                    <a:lumMod val="50000"/>
                  </a:schemeClr>
                </a:solidFill>
                <a:sym typeface="Wingdings" panose="05000000000000000000" pitchFamily="2" charset="2"/>
              </a:rPr>
              <a:t>Vas</a:t>
            </a:r>
            <a:r>
              <a:rPr lang="en-GB" sz="2000" dirty="0">
                <a:solidFill>
                  <a:schemeClr val="accent5">
                    <a:lumMod val="50000"/>
                  </a:schemeClr>
                </a:solidFill>
                <a:sym typeface="Wingdings" panose="05000000000000000000" pitchFamily="2" charset="2"/>
              </a:rPr>
              <a:t> = you go	</a:t>
            </a:r>
            <a:r>
              <a:rPr lang="en-GB" sz="2000" i="1" dirty="0">
                <a:solidFill>
                  <a:schemeClr val="accent5">
                    <a:lumMod val="50000"/>
                  </a:schemeClr>
                </a:solidFill>
                <a:sym typeface="Wingdings" panose="05000000000000000000" pitchFamily="2" charset="2"/>
              </a:rPr>
              <a:t>Vas a </a:t>
            </a:r>
            <a:r>
              <a:rPr lang="en-GB" sz="2000" dirty="0">
                <a:solidFill>
                  <a:schemeClr val="accent5">
                    <a:lumMod val="50000"/>
                  </a:schemeClr>
                </a:solidFill>
                <a:sym typeface="Wingdings" panose="05000000000000000000" pitchFamily="2" charset="2"/>
              </a:rPr>
              <a:t>+ infinitive </a:t>
            </a:r>
            <a:r>
              <a:rPr lang="en-GB" dirty="0">
                <a:solidFill>
                  <a:schemeClr val="accent5">
                    <a:lumMod val="50000"/>
                  </a:schemeClr>
                </a:solidFill>
                <a:sym typeface="Wingdings" panose="05000000000000000000" pitchFamily="2" charset="2"/>
              </a:rPr>
              <a:t>= you are going to…</a:t>
            </a:r>
          </a:p>
          <a:p>
            <a:r>
              <a:rPr lang="en-GB" sz="2000" dirty="0">
                <a:solidFill>
                  <a:schemeClr val="accent5">
                    <a:lumMod val="50000"/>
                  </a:schemeClr>
                </a:solidFill>
                <a:sym typeface="Wingdings" panose="05000000000000000000" pitchFamily="2" charset="2"/>
              </a:rPr>
              <a:t>         			Infinitives:</a:t>
            </a:r>
          </a:p>
          <a:p>
            <a:r>
              <a:rPr lang="en-GB" sz="2000" dirty="0">
                <a:solidFill>
                  <a:schemeClr val="accent5">
                    <a:lumMod val="50000"/>
                  </a:schemeClr>
                </a:solidFill>
              </a:rPr>
              <a:t>			</a:t>
            </a:r>
            <a:r>
              <a:rPr lang="en-GB" sz="2000" i="1" dirty="0" err="1">
                <a:solidFill>
                  <a:schemeClr val="accent5">
                    <a:lumMod val="50000"/>
                  </a:schemeClr>
                </a:solidFill>
                <a:sym typeface="Wingdings" panose="05000000000000000000" pitchFamily="2" charset="2"/>
              </a:rPr>
              <a:t>ir</a:t>
            </a:r>
            <a:r>
              <a:rPr lang="en-GB" sz="2000" dirty="0">
                <a:solidFill>
                  <a:schemeClr val="accent5">
                    <a:lumMod val="50000"/>
                  </a:schemeClr>
                </a:solidFill>
                <a:sym typeface="Wingdings" panose="05000000000000000000" pitchFamily="2" charset="2"/>
              </a:rPr>
              <a:t> – to go / </a:t>
            </a:r>
            <a:r>
              <a:rPr lang="en-GB" sz="2000" i="1" dirty="0">
                <a:solidFill>
                  <a:schemeClr val="accent5">
                    <a:lumMod val="50000"/>
                  </a:schemeClr>
                </a:solidFill>
                <a:sym typeface="Wingdings" panose="05000000000000000000" pitchFamily="2" charset="2"/>
              </a:rPr>
              <a:t>comer</a:t>
            </a:r>
            <a:r>
              <a:rPr lang="en-GB" sz="2000" dirty="0">
                <a:solidFill>
                  <a:schemeClr val="accent5">
                    <a:lumMod val="50000"/>
                  </a:schemeClr>
                </a:solidFill>
                <a:sym typeface="Wingdings" panose="05000000000000000000" pitchFamily="2" charset="2"/>
              </a:rPr>
              <a:t> – to eat</a:t>
            </a:r>
          </a:p>
        </p:txBody>
      </p:sp>
      <p:sp>
        <p:nvSpPr>
          <p:cNvPr id="60" name="CuadroTexto 28">
            <a:extLst>
              <a:ext uri="{FF2B5EF4-FFF2-40B4-BE49-F238E27FC236}">
                <a16:creationId xmlns:a16="http://schemas.microsoft.com/office/drawing/2014/main" id="{FF464D61-D508-A34F-9670-A25050601A37}"/>
              </a:ext>
            </a:extLst>
          </p:cNvPr>
          <p:cNvSpPr txBox="1"/>
          <p:nvPr/>
        </p:nvSpPr>
        <p:spPr>
          <a:xfrm>
            <a:off x="211345" y="4858528"/>
            <a:ext cx="167706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noProof="0" dirty="0" err="1">
                <a:solidFill>
                  <a:srgbClr val="002060"/>
                </a:solidFill>
                <a:latin typeface="Century Gothic" panose="020B0502020202020204" pitchFamily="34" charset="0"/>
              </a:rPr>
              <a:t>Gramática</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5" name="TextBox 54"/>
          <p:cNvSpPr txBox="1"/>
          <p:nvPr/>
        </p:nvSpPr>
        <p:spPr>
          <a:xfrm>
            <a:off x="211344" y="4925043"/>
            <a:ext cx="5391597" cy="1323439"/>
          </a:xfrm>
          <a:prstGeom prst="rect">
            <a:avLst/>
          </a:prstGeom>
          <a:noFill/>
          <a:ln>
            <a:solidFill>
              <a:srgbClr val="FF6600"/>
            </a:solidFill>
          </a:ln>
        </p:spPr>
        <p:txBody>
          <a:bodyPr wrap="square" rtlCol="0">
            <a:spAutoFit/>
          </a:bodyPr>
          <a:lstStyle/>
          <a:p>
            <a:endParaRPr lang="en-GB" sz="2000" dirty="0">
              <a:solidFill>
                <a:schemeClr val="accent5">
                  <a:lumMod val="50000"/>
                </a:schemeClr>
              </a:solidFill>
            </a:endParaRPr>
          </a:p>
          <a:p>
            <a:r>
              <a:rPr lang="en-GB" sz="2000" u="sng" dirty="0">
                <a:solidFill>
                  <a:schemeClr val="accent5">
                    <a:lumMod val="50000"/>
                  </a:schemeClr>
                </a:solidFill>
              </a:rPr>
              <a:t>Saying ‘to the’ </a:t>
            </a:r>
          </a:p>
          <a:p>
            <a:r>
              <a:rPr lang="en-GB" sz="2000" dirty="0">
                <a:solidFill>
                  <a:schemeClr val="accent5">
                    <a:lumMod val="50000"/>
                  </a:schemeClr>
                </a:solidFill>
              </a:rPr>
              <a:t>Masculine			Feminine</a:t>
            </a:r>
          </a:p>
          <a:p>
            <a:r>
              <a:rPr lang="en-GB" sz="2000" dirty="0">
                <a:solidFill>
                  <a:schemeClr val="accent5">
                    <a:lumMod val="50000"/>
                  </a:schemeClr>
                </a:solidFill>
              </a:rPr>
              <a:t> a + el </a:t>
            </a:r>
            <a:r>
              <a:rPr lang="en-GB" sz="2000" dirty="0">
                <a:solidFill>
                  <a:schemeClr val="accent5">
                    <a:lumMod val="50000"/>
                  </a:schemeClr>
                </a:solidFill>
                <a:sym typeface="Wingdings" panose="05000000000000000000" pitchFamily="2" charset="2"/>
              </a:rPr>
              <a:t> </a:t>
            </a:r>
            <a:r>
              <a:rPr lang="en-GB" sz="2000" b="1" dirty="0">
                <a:solidFill>
                  <a:schemeClr val="accent5">
                    <a:lumMod val="50000"/>
                  </a:schemeClr>
                </a:solidFill>
                <a:sym typeface="Wingdings" panose="05000000000000000000" pitchFamily="2" charset="2"/>
              </a:rPr>
              <a:t>al</a:t>
            </a:r>
            <a:r>
              <a:rPr lang="en-GB" sz="2000" dirty="0">
                <a:solidFill>
                  <a:schemeClr val="accent5">
                    <a:lumMod val="50000"/>
                  </a:schemeClr>
                </a:solidFill>
                <a:sym typeface="Wingdings" panose="05000000000000000000" pitchFamily="2" charset="2"/>
              </a:rPr>
              <a:t> (to the)		</a:t>
            </a:r>
            <a:r>
              <a:rPr lang="en-GB" sz="2000" b="1" dirty="0">
                <a:solidFill>
                  <a:schemeClr val="accent5">
                    <a:lumMod val="50000"/>
                  </a:schemeClr>
                </a:solidFill>
                <a:sym typeface="Wingdings" panose="05000000000000000000" pitchFamily="2" charset="2"/>
              </a:rPr>
              <a:t>a la </a:t>
            </a:r>
            <a:r>
              <a:rPr lang="en-GB" sz="2000" dirty="0">
                <a:solidFill>
                  <a:schemeClr val="accent5">
                    <a:lumMod val="50000"/>
                  </a:schemeClr>
                </a:solidFill>
                <a:sym typeface="Wingdings" panose="05000000000000000000" pitchFamily="2" charset="2"/>
              </a:rPr>
              <a:t>(to the)</a:t>
            </a:r>
            <a:endParaRPr lang="en-GB" sz="2000" dirty="0">
              <a:solidFill>
                <a:schemeClr val="accent5">
                  <a:lumMod val="50000"/>
                </a:schemeClr>
              </a:solidFill>
            </a:endParaRPr>
          </a:p>
        </p:txBody>
      </p:sp>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64049" b="34183"/>
          <a:stretch/>
        </p:blipFill>
        <p:spPr>
          <a:xfrm>
            <a:off x="5673431" y="1875291"/>
            <a:ext cx="667664" cy="574498"/>
          </a:xfrm>
          <a:prstGeom prst="rect">
            <a:avLst/>
          </a:prstGeom>
        </p:spPr>
      </p:pic>
      <p:pic>
        <p:nvPicPr>
          <p:cNvPr id="13" name="Picture 2">
            <a:extLs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7107" y="1909221"/>
            <a:ext cx="505042" cy="526307"/>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C183D7F6-B498-43B3-948B-1728B52AA6E4}">
                <adec:decorative xmlns:adec="http://schemas.microsoft.com/office/drawing/2017/decorative" val="1"/>
              </a:ext>
            </a:extLst>
          </p:cNvPr>
          <p:cNvGrpSpPr/>
          <p:nvPr/>
        </p:nvGrpSpPr>
        <p:grpSpPr>
          <a:xfrm>
            <a:off x="2701995" y="1766848"/>
            <a:ext cx="777922" cy="702283"/>
            <a:chOff x="40146756" y="-341773"/>
            <a:chExt cx="2202943" cy="1663554"/>
          </a:xfrm>
        </p:grpSpPr>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60318" y="-263267"/>
              <a:ext cx="2011792" cy="1585048"/>
            </a:xfrm>
            <a:prstGeom prst="rect">
              <a:avLst/>
            </a:prstGeom>
          </p:spPr>
        </p:pic>
        <p:sp>
          <p:nvSpPr>
            <p:cNvPr id="31" name="Rectangle 30"/>
            <p:cNvSpPr/>
            <p:nvPr/>
          </p:nvSpPr>
          <p:spPr>
            <a:xfrm>
              <a:off x="40146756" y="-341773"/>
              <a:ext cx="2202943" cy="94777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F0302020204030204"/>
                  <a:ea typeface="+mn-ea"/>
                  <a:cs typeface="+mn-cs"/>
                </a:rPr>
                <a:t>M</a:t>
              </a:r>
            </a:p>
          </p:txBody>
        </p:sp>
      </p:grpSp>
      <p:sp>
        <p:nvSpPr>
          <p:cNvPr id="71" name="Rounded Rectangle 70">
            <a:extLst>
              <a:ext uri="{C183D7F6-B498-43B3-948B-1728B52AA6E4}">
                <adec:decorative xmlns:adec="http://schemas.microsoft.com/office/drawing/2017/decorative" val="1"/>
              </a:ext>
            </a:extLst>
          </p:cNvPr>
          <p:cNvSpPr/>
          <p:nvPr/>
        </p:nvSpPr>
        <p:spPr>
          <a:xfrm>
            <a:off x="503294" y="2532205"/>
            <a:ext cx="5630779" cy="617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ounded Rectangle 74">
            <a:extLst>
              <a:ext uri="{C183D7F6-B498-43B3-948B-1728B52AA6E4}">
                <adec:decorative xmlns:adec="http://schemas.microsoft.com/office/drawing/2017/decorative" val="1"/>
              </a:ext>
            </a:extLst>
          </p:cNvPr>
          <p:cNvSpPr/>
          <p:nvPr/>
        </p:nvSpPr>
        <p:spPr>
          <a:xfrm>
            <a:off x="6378490" y="2536922"/>
            <a:ext cx="5630779" cy="617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9" name="Picture 58">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8136" y="1802539"/>
            <a:ext cx="617569" cy="64790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08318446"/>
      </p:ext>
    </p:extLst>
  </p:cSld>
  <p:clrMapOvr>
    <a:masterClrMapping/>
  </p:clrMapOvr>
  <mc:AlternateContent xmlns:mc="http://schemas.openxmlformats.org/markup-compatibility/2006" xmlns:p14="http://schemas.microsoft.com/office/powerpoint/2010/main">
    <mc:Choice Requires="p14">
      <p:transition spd="slow" p14:dur="2000" advTm="51907"/>
    </mc:Choice>
    <mc:Fallback xmlns="">
      <p:transition spd="slow" advTm="51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grpId="0" nodeType="clickEffect">
                                  <p:stCondLst>
                                    <p:cond delay="0"/>
                                  </p:stCondLst>
                                  <p:childTnLst>
                                    <p:animEffect transition="out" filter="randombar(horizontal)">
                                      <p:cBhvr>
                                        <p:cTn id="10" dur="1500"/>
                                        <p:tgtEl>
                                          <p:spTgt spid="23"/>
                                        </p:tgtEl>
                                      </p:cBhvr>
                                    </p:animEffect>
                                    <p:set>
                                      <p:cBhvr>
                                        <p:cTn id="11" dur="1" fill="hold">
                                          <p:stCondLst>
                                            <p:cond delay="1499"/>
                                          </p:stCondLst>
                                        </p:cTn>
                                        <p:tgtEl>
                                          <p:spTgt spid="23"/>
                                        </p:tgtEl>
                                        <p:attrNameLst>
                                          <p:attrName>style.visibility</p:attrName>
                                        </p:attrNameLst>
                                      </p:cBhvr>
                                      <p:to>
                                        <p:strVal val="hidden"/>
                                      </p:to>
                                    </p:set>
                                  </p:childTnLst>
                                </p:cTn>
                              </p:par>
                              <p:par>
                                <p:cTn id="12" presetID="14" presetClass="exit" presetSubtype="10" fill="hold" grpId="0" nodeType="withEffect">
                                  <p:stCondLst>
                                    <p:cond delay="0"/>
                                  </p:stCondLst>
                                  <p:childTnLst>
                                    <p:animEffect transition="out" filter="randombar(horizontal)">
                                      <p:cBhvr>
                                        <p:cTn id="13" dur="1500"/>
                                        <p:tgtEl>
                                          <p:spTgt spid="53"/>
                                        </p:tgtEl>
                                      </p:cBhvr>
                                    </p:animEffect>
                                    <p:set>
                                      <p:cBhvr>
                                        <p:cTn id="14" dur="1" fill="hold">
                                          <p:stCondLst>
                                            <p:cond delay="1499"/>
                                          </p:stCondLst>
                                        </p:cTn>
                                        <p:tgtEl>
                                          <p:spTgt spid="53"/>
                                        </p:tgtEl>
                                        <p:attrNameLst>
                                          <p:attrName>style.visibility</p:attrName>
                                        </p:attrNameLst>
                                      </p:cBhvr>
                                      <p:to>
                                        <p:strVal val="hidden"/>
                                      </p:to>
                                    </p:set>
                                  </p:childTnLst>
                                </p:cTn>
                              </p:par>
                              <p:par>
                                <p:cTn id="15" presetID="14" presetClass="exit" presetSubtype="10" fill="hold" grpId="0" nodeType="withEffect">
                                  <p:stCondLst>
                                    <p:cond delay="0"/>
                                  </p:stCondLst>
                                  <p:childTnLst>
                                    <p:animEffect transition="out" filter="randombar(horizontal)">
                                      <p:cBhvr>
                                        <p:cTn id="16" dur="1500"/>
                                        <p:tgtEl>
                                          <p:spTgt spid="63"/>
                                        </p:tgtEl>
                                      </p:cBhvr>
                                    </p:animEffect>
                                    <p:set>
                                      <p:cBhvr>
                                        <p:cTn id="17" dur="1" fill="hold">
                                          <p:stCondLst>
                                            <p:cond delay="1499"/>
                                          </p:stCondLst>
                                        </p:cTn>
                                        <p:tgtEl>
                                          <p:spTgt spid="63"/>
                                        </p:tgtEl>
                                        <p:attrNameLst>
                                          <p:attrName>style.visibility</p:attrName>
                                        </p:attrNameLst>
                                      </p:cBhvr>
                                      <p:to>
                                        <p:strVal val="hidden"/>
                                      </p:to>
                                    </p:set>
                                  </p:childTnLst>
                                </p:cTn>
                              </p:par>
                              <p:par>
                                <p:cTn id="18" presetID="14" presetClass="exit" presetSubtype="10" fill="hold" grpId="0" nodeType="withEffect">
                                  <p:stCondLst>
                                    <p:cond delay="0"/>
                                  </p:stCondLst>
                                  <p:childTnLst>
                                    <p:animEffect transition="out" filter="randombar(horizontal)">
                                      <p:cBhvr>
                                        <p:cTn id="19" dur="1500"/>
                                        <p:tgtEl>
                                          <p:spTgt spid="64"/>
                                        </p:tgtEl>
                                      </p:cBhvr>
                                    </p:animEffect>
                                    <p:set>
                                      <p:cBhvr>
                                        <p:cTn id="20" dur="1" fill="hold">
                                          <p:stCondLst>
                                            <p:cond delay="1499"/>
                                          </p:stCondLst>
                                        </p:cTn>
                                        <p:tgtEl>
                                          <p:spTgt spid="64"/>
                                        </p:tgtEl>
                                        <p:attrNameLst>
                                          <p:attrName>style.visibility</p:attrName>
                                        </p:attrNameLst>
                                      </p:cBhvr>
                                      <p:to>
                                        <p:strVal val="hidden"/>
                                      </p:to>
                                    </p:set>
                                  </p:childTnLst>
                                </p:cTn>
                              </p:par>
                              <p:par>
                                <p:cTn id="21" presetID="14" presetClass="exit" presetSubtype="10" fill="hold" grpId="0" nodeType="withEffect">
                                  <p:stCondLst>
                                    <p:cond delay="0"/>
                                  </p:stCondLst>
                                  <p:childTnLst>
                                    <p:animEffect transition="out" filter="randombar(horizontal)">
                                      <p:cBhvr>
                                        <p:cTn id="22" dur="1500"/>
                                        <p:tgtEl>
                                          <p:spTgt spid="55"/>
                                        </p:tgtEl>
                                      </p:cBhvr>
                                    </p:animEffect>
                                    <p:set>
                                      <p:cBhvr>
                                        <p:cTn id="23" dur="1" fill="hold">
                                          <p:stCondLst>
                                            <p:cond delay="1499"/>
                                          </p:stCondLst>
                                        </p:cTn>
                                        <p:tgtEl>
                                          <p:spTgt spid="55"/>
                                        </p:tgtEl>
                                        <p:attrNameLst>
                                          <p:attrName>style.visibility</p:attrName>
                                        </p:attrNameLst>
                                      </p:cBhvr>
                                      <p:to>
                                        <p:strVal val="hidden"/>
                                      </p:to>
                                    </p:set>
                                  </p:childTnLst>
                                </p:cTn>
                              </p:par>
                              <p:par>
                                <p:cTn id="24" presetID="14" presetClass="exit" presetSubtype="10" fill="hold" grpId="0" nodeType="withEffect">
                                  <p:stCondLst>
                                    <p:cond delay="0"/>
                                  </p:stCondLst>
                                  <p:childTnLst>
                                    <p:animEffect transition="out" filter="randombar(horizontal)">
                                      <p:cBhvr>
                                        <p:cTn id="25" dur="1500"/>
                                        <p:tgtEl>
                                          <p:spTgt spid="60"/>
                                        </p:tgtEl>
                                      </p:cBhvr>
                                    </p:animEffect>
                                    <p:set>
                                      <p:cBhvr>
                                        <p:cTn id="26" dur="1" fill="hold">
                                          <p:stCondLst>
                                            <p:cond delay="1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7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32" restart="whenNotActive" fill="hold" evtFilter="cancelBubble" nodeType="interactiveSeq">
                <p:stCondLst>
                  <p:cond evt="onClick" delay="0">
                    <p:tgtEl>
                      <p:spTgt spid="7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audio isNarration="1">
              <p:cMediaNode vol="80000" showWhenStopped="0">
                <p:cTn id="37" fill="hold" display="0">
                  <p:stCondLst>
                    <p:cond delay="indefinite"/>
                  </p:stCondLst>
                  <p:endCondLst>
                    <p:cond evt="onStopAudio" delay="0">
                      <p:tgtEl>
                        <p:sldTgt/>
                      </p:tgtEl>
                    </p:cond>
                  </p:endCondLst>
                </p:cTn>
                <p:tgtEl>
                  <p:spTgt spid="8"/>
                </p:tgtEl>
              </p:cMediaNode>
            </p:audio>
          </p:childTnLst>
        </p:cTn>
      </p:par>
    </p:tnLst>
    <p:bldLst>
      <p:bldP spid="64" grpId="0"/>
      <p:bldP spid="63" grpId="0" animBg="1"/>
      <p:bldP spid="53" grpId="0"/>
      <p:bldP spid="23" grpId="0" animBg="1"/>
      <p:bldP spid="60" grpId="0"/>
      <p:bldP spid="55" grpId="0" animBg="1"/>
      <p:bldP spid="71" grpId="0" animBg="1"/>
      <p:bldP spid="7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542"/>
            <a:ext cx="6649156" cy="867128"/>
          </a:xfrm>
          <a:prstGeom prst="rect">
            <a:avLst/>
          </a:prstGeom>
        </p:spPr>
      </p:pic>
      <p:sp>
        <p:nvSpPr>
          <p:cNvPr id="2" name="Title 1"/>
          <p:cNvSpPr>
            <a:spLocks noGrp="1"/>
          </p:cNvSpPr>
          <p:nvPr>
            <p:ph type="title"/>
          </p:nvPr>
        </p:nvSpPr>
        <p:spPr>
          <a:xfrm>
            <a:off x="82286" y="-184321"/>
            <a:ext cx="6484584" cy="1325563"/>
          </a:xfrm>
        </p:spPr>
        <p:txBody>
          <a:bodyPr>
            <a:normAutofit/>
          </a:bodyPr>
          <a:lstStyle/>
          <a:p>
            <a:r>
              <a:rPr lang="en-GB" sz="3600" b="1" dirty="0" err="1">
                <a:solidFill>
                  <a:schemeClr val="bg1"/>
                </a:solidFill>
              </a:rPr>
              <a:t>İHablamas</a:t>
            </a:r>
            <a:r>
              <a:rPr lang="en-GB" sz="3600" b="1" dirty="0">
                <a:solidFill>
                  <a:schemeClr val="bg1"/>
                </a:solidFill>
              </a:rPr>
              <a:t> y </a:t>
            </a:r>
            <a:r>
              <a:rPr lang="en-GB" sz="3600" b="1" dirty="0" err="1">
                <a:solidFill>
                  <a:schemeClr val="bg1"/>
                </a:solidFill>
              </a:rPr>
              <a:t>escribimos</a:t>
            </a:r>
            <a:r>
              <a:rPr lang="en-GB" sz="3600" b="1" dirty="0">
                <a:solidFill>
                  <a:schemeClr val="bg1"/>
                </a:solidFill>
              </a:rPr>
              <a:t>!</a:t>
            </a:r>
          </a:p>
        </p:txBody>
      </p:sp>
      <p:sp>
        <p:nvSpPr>
          <p:cNvPr id="104" name="Rounded Rectangle 11">
            <a:extLst>
              <a:ext uri="{FF2B5EF4-FFF2-40B4-BE49-F238E27FC236}">
                <a16:creationId xmlns:a16="http://schemas.microsoft.com/office/drawing/2014/main" id="{A316DD52-7894-4A75-969C-CA0645DA2978}"/>
              </a:ext>
            </a:extLst>
          </p:cNvPr>
          <p:cNvSpPr/>
          <p:nvPr/>
        </p:nvSpPr>
        <p:spPr>
          <a:xfrm>
            <a:off x="9861176" y="258166"/>
            <a:ext cx="206696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25"/>
          <p:cNvSpPr/>
          <p:nvPr/>
        </p:nvSpPr>
        <p:spPr>
          <a:xfrm>
            <a:off x="4192487" y="653049"/>
            <a:ext cx="5999740"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p>
        </p:txBody>
      </p:sp>
      <p:sp>
        <p:nvSpPr>
          <p:cNvPr id="3" name="TextBox 2"/>
          <p:cNvSpPr txBox="1"/>
          <p:nvPr/>
        </p:nvSpPr>
        <p:spPr>
          <a:xfrm>
            <a:off x="82286" y="1003816"/>
            <a:ext cx="1521362"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Pregunta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p:cNvSpPr txBox="1"/>
          <p:nvPr/>
        </p:nvSpPr>
        <p:spPr>
          <a:xfrm>
            <a:off x="6360071" y="1000901"/>
            <a:ext cx="1742880"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Respuesta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2934843586"/>
              </p:ext>
            </p:extLst>
          </p:nvPr>
        </p:nvGraphicFramePr>
        <p:xfrm>
          <a:off x="466938" y="1485561"/>
          <a:ext cx="11586948" cy="1376680"/>
        </p:xfrm>
        <a:graphic>
          <a:graphicData uri="http://schemas.openxmlformats.org/drawingml/2006/table">
            <a:tbl>
              <a:tblPr firstRow="1" bandRow="1">
                <a:tableStyleId>{5C22544A-7EE6-4342-B048-85BDC9FD1C3A}</a:tableStyleId>
              </a:tblPr>
              <a:tblGrid>
                <a:gridCol w="5870236">
                  <a:extLst>
                    <a:ext uri="{9D8B030D-6E8A-4147-A177-3AD203B41FA5}">
                      <a16:colId xmlns:a16="http://schemas.microsoft.com/office/drawing/2014/main" val="2136252148"/>
                    </a:ext>
                  </a:extLst>
                </a:gridCol>
                <a:gridCol w="5716712">
                  <a:extLst>
                    <a:ext uri="{9D8B030D-6E8A-4147-A177-3AD203B41FA5}">
                      <a16:colId xmlns:a16="http://schemas.microsoft.com/office/drawing/2014/main" val="2138285787"/>
                    </a:ext>
                  </a:extLst>
                </a:gridCol>
              </a:tblGrid>
              <a:tr h="675640">
                <a:tc>
                  <a:txBody>
                    <a:bodyPr/>
                    <a:lstStyle/>
                    <a:p>
                      <a:r>
                        <a:rPr lang="en-GB" sz="2000" b="1" dirty="0">
                          <a:solidFill>
                            <a:schemeClr val="accent5">
                              <a:lumMod val="50000"/>
                            </a:schemeClr>
                          </a:solidFill>
                        </a:rPr>
                        <a:t>[Are</a:t>
                      </a:r>
                      <a:r>
                        <a:rPr lang="en-GB" sz="2000" b="1" baseline="0" dirty="0">
                          <a:solidFill>
                            <a:schemeClr val="accent5">
                              <a:lumMod val="50000"/>
                            </a:schemeClr>
                          </a:solidFill>
                        </a:rPr>
                        <a:t> you going to go</a:t>
                      </a:r>
                      <a:r>
                        <a:rPr lang="en-GB" sz="2000" b="1" dirty="0">
                          <a:solidFill>
                            <a:schemeClr val="accent5">
                              <a:lumMod val="50000"/>
                            </a:schemeClr>
                          </a:solidFill>
                        </a:rPr>
                        <a:t>]   </a:t>
                      </a:r>
                      <a:r>
                        <a:rPr lang="en-GB" sz="2000" dirty="0">
                          <a:solidFill>
                            <a:schemeClr val="accent5">
                              <a:lumMod val="50000"/>
                            </a:schemeClr>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a:solidFill>
                            <a:schemeClr val="accent5">
                              <a:lumMod val="50000"/>
                            </a:schemeClr>
                          </a:solidFill>
                        </a:rPr>
                        <a:t>                                            </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050097211"/>
                  </a:ext>
                </a:extLst>
              </a:tr>
              <a:tr h="662572">
                <a:tc>
                  <a:txBody>
                    <a:bodyPr/>
                    <a:lstStyle/>
                    <a:p>
                      <a:r>
                        <a:rPr lang="en-GB" sz="2000" b="0" dirty="0">
                          <a:solidFill>
                            <a:schemeClr val="accent5">
                              <a:lumMod val="50000"/>
                            </a:schemeClr>
                          </a:solidFill>
                        </a:rPr>
                        <a:t>¿Vas a </a:t>
                      </a:r>
                      <a:r>
                        <a:rPr lang="en-GB" sz="2000" b="0" dirty="0" err="1">
                          <a:solidFill>
                            <a:schemeClr val="accent5">
                              <a:lumMod val="50000"/>
                            </a:schemeClr>
                          </a:solidFill>
                        </a:rPr>
                        <a:t>ir</a:t>
                      </a:r>
                      <a:r>
                        <a:rPr lang="en-GB" sz="2000" b="0" dirty="0">
                          <a:solidFill>
                            <a:schemeClr val="accent5">
                              <a:lumMod val="50000"/>
                            </a:schemeClr>
                          </a:solidFill>
                        </a:rPr>
                        <a:t> a la playa </a:t>
                      </a:r>
                      <a:r>
                        <a:rPr lang="en-GB" sz="2000" b="0" dirty="0" err="1">
                          <a:solidFill>
                            <a:schemeClr val="accent5">
                              <a:lumMod val="50000"/>
                            </a:schemeClr>
                          </a:solidFill>
                        </a:rPr>
                        <a:t>en</a:t>
                      </a:r>
                      <a:r>
                        <a:rPr lang="en-GB" sz="2000" b="0" dirty="0">
                          <a:solidFill>
                            <a:schemeClr val="accent5">
                              <a:lumMod val="50000"/>
                            </a:schemeClr>
                          </a:solidFill>
                        </a:rPr>
                        <a:t> </a:t>
                      </a:r>
                      <a:r>
                        <a:rPr lang="en-GB" sz="2000" b="0" dirty="0" err="1">
                          <a:solidFill>
                            <a:schemeClr val="accent5">
                              <a:lumMod val="50000"/>
                            </a:schemeClr>
                          </a:solidFill>
                        </a:rPr>
                        <a:t>agosto</a:t>
                      </a:r>
                      <a:r>
                        <a:rPr lang="en-GB" sz="2000" b="0" baseline="0" dirty="0">
                          <a:solidFill>
                            <a:schemeClr val="accent5">
                              <a:lumMod val="50000"/>
                            </a:schemeClr>
                          </a:solidFill>
                        </a:rPr>
                        <a:t>?</a:t>
                      </a:r>
                      <a:r>
                        <a:rPr lang="en-GB" sz="2000" b="0" dirty="0">
                          <a:solidFill>
                            <a:schemeClr val="accent5">
                              <a:lumMod val="50000"/>
                            </a:schemeClr>
                          </a:solidFill>
                        </a:rPr>
                        <a:t> </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b="0" dirty="0">
                          <a:solidFill>
                            <a:schemeClr val="accent5">
                              <a:lumMod val="50000"/>
                            </a:schemeClr>
                          </a:solidFill>
                        </a:rPr>
                        <a:t>No, no voy a </a:t>
                      </a:r>
                      <a:r>
                        <a:rPr lang="en-GB" sz="2000" b="0" dirty="0" err="1">
                          <a:solidFill>
                            <a:schemeClr val="accent5">
                              <a:lumMod val="50000"/>
                            </a:schemeClr>
                          </a:solidFill>
                        </a:rPr>
                        <a:t>ir</a:t>
                      </a:r>
                      <a:r>
                        <a:rPr lang="en-GB" sz="2000" b="0" dirty="0">
                          <a:solidFill>
                            <a:schemeClr val="accent5">
                              <a:lumMod val="50000"/>
                            </a:schemeClr>
                          </a:solidFill>
                        </a:rPr>
                        <a:t> a la playa, </a:t>
                      </a:r>
                      <a:r>
                        <a:rPr lang="en-GB" sz="2000" b="0" dirty="0" err="1">
                          <a:solidFill>
                            <a:schemeClr val="accent5">
                              <a:lumMod val="50000"/>
                            </a:schemeClr>
                          </a:solidFill>
                        </a:rPr>
                        <a:t>pero</a:t>
                      </a:r>
                      <a:r>
                        <a:rPr lang="en-GB" sz="2000" b="0" dirty="0">
                          <a:solidFill>
                            <a:schemeClr val="accent5">
                              <a:lumMod val="50000"/>
                            </a:schemeClr>
                          </a:solidFill>
                        </a:rPr>
                        <a:t> voy a </a:t>
                      </a:r>
                      <a:r>
                        <a:rPr lang="en-GB" sz="2000" b="0" dirty="0" err="1">
                          <a:solidFill>
                            <a:schemeClr val="accent5">
                              <a:lumMod val="50000"/>
                            </a:schemeClr>
                          </a:solidFill>
                        </a:rPr>
                        <a:t>ir</a:t>
                      </a:r>
                      <a:r>
                        <a:rPr lang="en-GB" sz="2000" b="0" dirty="0">
                          <a:solidFill>
                            <a:schemeClr val="accent5">
                              <a:lumMod val="50000"/>
                            </a:schemeClr>
                          </a:solidFill>
                        </a:rPr>
                        <a:t> a las tiendas</a:t>
                      </a:r>
                      <a:r>
                        <a:rPr lang="en-GB" sz="2000" b="0" baseline="0" dirty="0">
                          <a:solidFill>
                            <a:schemeClr val="accent5">
                              <a:lumMod val="50000"/>
                            </a:schemeClr>
                          </a:solidFill>
                        </a:rPr>
                        <a:t> con mis </a:t>
                      </a:r>
                      <a:r>
                        <a:rPr lang="en-GB" sz="2000" b="0" baseline="0" dirty="0" err="1">
                          <a:solidFill>
                            <a:schemeClr val="accent5">
                              <a:lumMod val="50000"/>
                            </a:schemeClr>
                          </a:solidFill>
                        </a:rPr>
                        <a:t>primos</a:t>
                      </a:r>
                      <a:r>
                        <a:rPr lang="en-GB" sz="2000" b="0" baseline="0" dirty="0">
                          <a:solidFill>
                            <a:schemeClr val="accent5">
                              <a:lumMod val="50000"/>
                            </a:schemeClr>
                          </a:solidFill>
                        </a:rPr>
                        <a:t>.</a:t>
                      </a:r>
                      <a:endParaRPr lang="en-GB" sz="20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33936483"/>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588752291"/>
              </p:ext>
            </p:extLst>
          </p:nvPr>
        </p:nvGraphicFramePr>
        <p:xfrm>
          <a:off x="85199" y="1433807"/>
          <a:ext cx="11968687" cy="1418710"/>
        </p:xfrm>
        <a:graphic>
          <a:graphicData uri="http://schemas.openxmlformats.org/drawingml/2006/table">
            <a:tbl>
              <a:tblPr firstRow="1" bandRow="1">
                <a:tableStyleId>{5C22544A-7EE6-4342-B048-85BDC9FD1C3A}</a:tableStyleId>
              </a:tblPr>
              <a:tblGrid>
                <a:gridCol w="381739">
                  <a:extLst>
                    <a:ext uri="{9D8B030D-6E8A-4147-A177-3AD203B41FA5}">
                      <a16:colId xmlns:a16="http://schemas.microsoft.com/office/drawing/2014/main" val="2726116877"/>
                    </a:ext>
                  </a:extLst>
                </a:gridCol>
                <a:gridCol w="5870236">
                  <a:extLst>
                    <a:ext uri="{9D8B030D-6E8A-4147-A177-3AD203B41FA5}">
                      <a16:colId xmlns:a16="http://schemas.microsoft.com/office/drawing/2014/main" val="3724827482"/>
                    </a:ext>
                  </a:extLst>
                </a:gridCol>
                <a:gridCol w="5716712">
                  <a:extLst>
                    <a:ext uri="{9D8B030D-6E8A-4147-A177-3AD203B41FA5}">
                      <a16:colId xmlns:a16="http://schemas.microsoft.com/office/drawing/2014/main" val="3843478067"/>
                    </a:ext>
                  </a:extLst>
                </a:gridCol>
              </a:tblGrid>
              <a:tr h="717670">
                <a:tc rowSpan="2">
                  <a:txBody>
                    <a:bodyPr/>
                    <a:lstStyle/>
                    <a:p>
                      <a:pPr algn="ctr"/>
                      <a:r>
                        <a:rPr lang="en-GB" sz="2000" b="1" dirty="0">
                          <a:solidFill>
                            <a:schemeClr val="accent5">
                              <a:lumMod val="50000"/>
                            </a:schemeClr>
                          </a:solidFill>
                        </a:rPr>
                        <a:t>2</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868060795"/>
                  </a:ext>
                </a:extLst>
              </a:tr>
              <a:tr h="395785">
                <a:tc vMerge="1">
                  <a:txBody>
                    <a:bodyPr/>
                    <a:lstStyle/>
                    <a:p>
                      <a:endParaRPr lang="en-GB"/>
                    </a:p>
                  </a:txBody>
                  <a:tcPr/>
                </a:tc>
                <a:tc>
                  <a:txBody>
                    <a:bodyPr/>
                    <a:lstStyle/>
                    <a:p>
                      <a:endParaRPr lang="en-GB" sz="2000" b="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000" dirty="0">
                        <a:solidFill>
                          <a:schemeClr val="accent5">
                            <a:lumMod val="50000"/>
                          </a:schemeClr>
                        </a:solidFill>
                      </a:endParaRPr>
                    </a:p>
                    <a:p>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441194010"/>
                  </a:ext>
                </a:extLst>
              </a:tr>
            </a:tbl>
          </a:graphicData>
        </a:graphic>
      </p:graphicFrame>
      <p:sp>
        <p:nvSpPr>
          <p:cNvPr id="97" name="Rectangle 96"/>
          <p:cNvSpPr/>
          <p:nvPr/>
        </p:nvSpPr>
        <p:spPr>
          <a:xfrm>
            <a:off x="4192487" y="1601642"/>
            <a:ext cx="149111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August]</a:t>
            </a:r>
          </a:p>
        </p:txBody>
      </p:sp>
      <p:sp>
        <p:nvSpPr>
          <p:cNvPr id="103" name="TextBox 102"/>
          <p:cNvSpPr txBox="1"/>
          <p:nvPr/>
        </p:nvSpPr>
        <p:spPr>
          <a:xfrm>
            <a:off x="7879619" y="1599574"/>
            <a:ext cx="3476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b="1" dirty="0">
                <a:solidFill>
                  <a:srgbClr val="4472C4">
                    <a:lumMod val="50000"/>
                  </a:srgbClr>
                </a:solidFill>
                <a:latin typeface="Century Gothic" panose="020F0302020204030204"/>
              </a:rPr>
              <a:t>but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9" name="TextBox 98"/>
          <p:cNvSpPr txBox="1"/>
          <p:nvPr/>
        </p:nvSpPr>
        <p:spPr>
          <a:xfrm>
            <a:off x="9854510" y="1614665"/>
            <a:ext cx="3476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my cousins]</a:t>
            </a:r>
          </a:p>
        </p:txBody>
      </p:sp>
      <p:sp>
        <p:nvSpPr>
          <p:cNvPr id="64" name="CuadroTexto 28">
            <a:extLst>
              <a:ext uri="{FF2B5EF4-FFF2-40B4-BE49-F238E27FC236}">
                <a16:creationId xmlns:a16="http://schemas.microsoft.com/office/drawing/2014/main" id="{FF464D61-D508-A34F-9670-A25050601A37}"/>
              </a:ext>
            </a:extLst>
          </p:cNvPr>
          <p:cNvSpPr txBox="1"/>
          <p:nvPr/>
        </p:nvSpPr>
        <p:spPr>
          <a:xfrm>
            <a:off x="150025" y="2883589"/>
            <a:ext cx="1879041"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err="1">
                <a:solidFill>
                  <a:srgbClr val="002060"/>
                </a:solidFill>
                <a:latin typeface="Century Gothic" panose="020B0502020202020204" pitchFamily="34" charset="0"/>
              </a:rPr>
              <a:t>Vocabulario</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3" name="TextBox 62"/>
          <p:cNvSpPr txBox="1"/>
          <p:nvPr/>
        </p:nvSpPr>
        <p:spPr>
          <a:xfrm>
            <a:off x="211343" y="2898105"/>
            <a:ext cx="5391597" cy="2246769"/>
          </a:xfrm>
          <a:prstGeom prst="rect">
            <a:avLst/>
          </a:prstGeom>
          <a:noFill/>
          <a:ln>
            <a:solidFill>
              <a:srgbClr val="FF6600"/>
            </a:solidFill>
          </a:ln>
        </p:spPr>
        <p:txBody>
          <a:bodyPr wrap="square" rtlCol="0">
            <a:spAutoFit/>
          </a:bodyPr>
          <a:lstStyle/>
          <a:p>
            <a:endParaRPr lang="en-GB" sz="2000" i="1" dirty="0">
              <a:solidFill>
                <a:schemeClr val="accent5">
                  <a:lumMod val="50000"/>
                </a:schemeClr>
              </a:solidFill>
            </a:endParaRPr>
          </a:p>
          <a:p>
            <a:r>
              <a:rPr lang="en-GB" sz="2000" i="1" dirty="0">
                <a:solidFill>
                  <a:schemeClr val="accent5">
                    <a:lumMod val="50000"/>
                  </a:schemeClr>
                </a:solidFill>
              </a:rPr>
              <a:t>la playa </a:t>
            </a:r>
            <a:r>
              <a:rPr lang="en-GB" sz="2000" dirty="0">
                <a:solidFill>
                  <a:schemeClr val="accent5">
                    <a:lumMod val="50000"/>
                  </a:schemeClr>
                </a:solidFill>
              </a:rPr>
              <a:t>– the beach</a:t>
            </a:r>
          </a:p>
          <a:p>
            <a:r>
              <a:rPr lang="en-GB" sz="2000" i="1" dirty="0">
                <a:solidFill>
                  <a:schemeClr val="accent5">
                    <a:lumMod val="50000"/>
                  </a:schemeClr>
                </a:solidFill>
              </a:rPr>
              <a:t>las </a:t>
            </a:r>
            <a:r>
              <a:rPr lang="en-GB" sz="2000" i="1" dirty="0" err="1">
                <a:solidFill>
                  <a:schemeClr val="accent5">
                    <a:lumMod val="50000"/>
                  </a:schemeClr>
                </a:solidFill>
              </a:rPr>
              <a:t>tiendas</a:t>
            </a:r>
            <a:r>
              <a:rPr lang="en-GB" sz="2000" i="1" dirty="0">
                <a:solidFill>
                  <a:schemeClr val="accent5">
                    <a:lumMod val="50000"/>
                  </a:schemeClr>
                </a:solidFill>
              </a:rPr>
              <a:t> </a:t>
            </a:r>
            <a:r>
              <a:rPr lang="en-GB" sz="2000" dirty="0">
                <a:solidFill>
                  <a:schemeClr val="accent5">
                    <a:lumMod val="50000"/>
                  </a:schemeClr>
                </a:solidFill>
              </a:rPr>
              <a:t>– the shops</a:t>
            </a:r>
          </a:p>
          <a:p>
            <a:r>
              <a:rPr lang="en-GB" sz="2000" i="1" dirty="0">
                <a:solidFill>
                  <a:schemeClr val="accent5">
                    <a:lumMod val="50000"/>
                  </a:schemeClr>
                </a:solidFill>
              </a:rPr>
              <a:t>con</a:t>
            </a:r>
            <a:r>
              <a:rPr lang="en-GB" sz="2000" dirty="0">
                <a:solidFill>
                  <a:schemeClr val="accent5">
                    <a:lumMod val="50000"/>
                  </a:schemeClr>
                </a:solidFill>
              </a:rPr>
              <a:t> – with</a:t>
            </a:r>
          </a:p>
          <a:p>
            <a:r>
              <a:rPr lang="en-GB" sz="2000" i="1" dirty="0" err="1">
                <a:solidFill>
                  <a:schemeClr val="accent5">
                    <a:lumMod val="50000"/>
                  </a:schemeClr>
                </a:solidFill>
              </a:rPr>
              <a:t>mis</a:t>
            </a:r>
            <a:r>
              <a:rPr lang="en-GB" sz="2000" i="1" dirty="0">
                <a:solidFill>
                  <a:schemeClr val="accent5">
                    <a:lumMod val="50000"/>
                  </a:schemeClr>
                </a:solidFill>
              </a:rPr>
              <a:t> </a:t>
            </a:r>
            <a:r>
              <a:rPr lang="en-GB" sz="2000" i="1" dirty="0" err="1">
                <a:solidFill>
                  <a:schemeClr val="accent5">
                    <a:lumMod val="50000"/>
                  </a:schemeClr>
                </a:solidFill>
              </a:rPr>
              <a:t>primos</a:t>
            </a:r>
            <a:r>
              <a:rPr lang="en-GB" sz="2000" i="1" dirty="0">
                <a:solidFill>
                  <a:schemeClr val="accent5">
                    <a:lumMod val="50000"/>
                  </a:schemeClr>
                </a:solidFill>
              </a:rPr>
              <a:t> </a:t>
            </a:r>
            <a:r>
              <a:rPr lang="en-GB" sz="2000" dirty="0">
                <a:solidFill>
                  <a:schemeClr val="accent5">
                    <a:lumMod val="50000"/>
                  </a:schemeClr>
                </a:solidFill>
              </a:rPr>
              <a:t>– my cousins</a:t>
            </a:r>
          </a:p>
          <a:p>
            <a:r>
              <a:rPr lang="en-GB" sz="2000" i="1" dirty="0" err="1">
                <a:solidFill>
                  <a:schemeClr val="accent5">
                    <a:lumMod val="50000"/>
                  </a:schemeClr>
                </a:solidFill>
              </a:rPr>
              <a:t>en</a:t>
            </a:r>
            <a:r>
              <a:rPr lang="en-GB" sz="2000" i="1" dirty="0">
                <a:solidFill>
                  <a:schemeClr val="accent5">
                    <a:lumMod val="50000"/>
                  </a:schemeClr>
                </a:solidFill>
              </a:rPr>
              <a:t> </a:t>
            </a:r>
            <a:r>
              <a:rPr lang="en-GB" sz="2000" i="1" dirty="0" err="1">
                <a:solidFill>
                  <a:schemeClr val="accent5">
                    <a:lumMod val="50000"/>
                  </a:schemeClr>
                </a:solidFill>
              </a:rPr>
              <a:t>agosto</a:t>
            </a:r>
            <a:r>
              <a:rPr lang="en-GB" sz="2000" i="1" dirty="0">
                <a:solidFill>
                  <a:schemeClr val="accent5">
                    <a:lumMod val="50000"/>
                  </a:schemeClr>
                </a:solidFill>
              </a:rPr>
              <a:t> </a:t>
            </a:r>
            <a:r>
              <a:rPr lang="en-GB" sz="2000" dirty="0">
                <a:solidFill>
                  <a:schemeClr val="accent5">
                    <a:lumMod val="50000"/>
                  </a:schemeClr>
                </a:solidFill>
              </a:rPr>
              <a:t>– in August</a:t>
            </a:r>
          </a:p>
          <a:p>
            <a:r>
              <a:rPr lang="en-GB" sz="2000" i="1" dirty="0" err="1">
                <a:solidFill>
                  <a:schemeClr val="accent5">
                    <a:lumMod val="50000"/>
                  </a:schemeClr>
                </a:solidFill>
              </a:rPr>
              <a:t>pero</a:t>
            </a:r>
            <a:r>
              <a:rPr lang="en-GB" sz="2000" i="1" dirty="0">
                <a:solidFill>
                  <a:schemeClr val="accent5">
                    <a:lumMod val="50000"/>
                  </a:schemeClr>
                </a:solidFill>
              </a:rPr>
              <a:t> </a:t>
            </a:r>
            <a:r>
              <a:rPr lang="en-GB" sz="2000" dirty="0">
                <a:solidFill>
                  <a:schemeClr val="accent5">
                    <a:lumMod val="50000"/>
                  </a:schemeClr>
                </a:solidFill>
              </a:rPr>
              <a:t>– but </a:t>
            </a:r>
          </a:p>
        </p:txBody>
      </p:sp>
      <p:sp>
        <p:nvSpPr>
          <p:cNvPr id="53" name="CuadroTexto 28">
            <a:extLst>
              <a:ext uri="{FF2B5EF4-FFF2-40B4-BE49-F238E27FC236}">
                <a16:creationId xmlns:a16="http://schemas.microsoft.com/office/drawing/2014/main" id="{FF464D61-D508-A34F-9670-A25050601A37}"/>
              </a:ext>
            </a:extLst>
          </p:cNvPr>
          <p:cNvSpPr txBox="1"/>
          <p:nvPr/>
        </p:nvSpPr>
        <p:spPr>
          <a:xfrm>
            <a:off x="5683601" y="2825456"/>
            <a:ext cx="167706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noProof="0" dirty="0" err="1">
                <a:solidFill>
                  <a:srgbClr val="002060"/>
                </a:solidFill>
                <a:latin typeface="Century Gothic" panose="020B0502020202020204" pitchFamily="34" charset="0"/>
              </a:rPr>
              <a:t>Gramática</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2" name="TextBox 51"/>
          <p:cNvSpPr txBox="1"/>
          <p:nvPr/>
        </p:nvSpPr>
        <p:spPr>
          <a:xfrm>
            <a:off x="5647406" y="2894338"/>
            <a:ext cx="6335838" cy="3477875"/>
          </a:xfrm>
          <a:prstGeom prst="rect">
            <a:avLst/>
          </a:prstGeom>
          <a:noFill/>
          <a:ln>
            <a:solidFill>
              <a:srgbClr val="FF6600"/>
            </a:solidFill>
          </a:ln>
        </p:spPr>
        <p:txBody>
          <a:bodyPr wrap="square" rtlCol="0">
            <a:spAutoFit/>
          </a:bodyPr>
          <a:lstStyle/>
          <a:p>
            <a:endParaRPr lang="en-GB" sz="2000" dirty="0">
              <a:solidFill>
                <a:schemeClr val="accent5">
                  <a:lumMod val="50000"/>
                </a:schemeClr>
              </a:solidFill>
            </a:endParaRPr>
          </a:p>
          <a:p>
            <a:r>
              <a:rPr lang="en-GB" sz="2000" u="sng" dirty="0">
                <a:solidFill>
                  <a:schemeClr val="accent5">
                    <a:lumMod val="50000"/>
                  </a:schemeClr>
                </a:solidFill>
                <a:sym typeface="Wingdings" panose="05000000000000000000" pitchFamily="2" charset="2"/>
              </a:rPr>
              <a:t>Questions</a:t>
            </a:r>
            <a:r>
              <a:rPr lang="en-GB" sz="2000" dirty="0">
                <a:solidFill>
                  <a:schemeClr val="accent5">
                    <a:lumMod val="50000"/>
                  </a:schemeClr>
                </a:solidFill>
                <a:sym typeface="Wingdings" panose="05000000000000000000" pitchFamily="2" charset="2"/>
              </a:rPr>
              <a:t>		</a:t>
            </a:r>
          </a:p>
          <a:p>
            <a:r>
              <a:rPr lang="en-GB" sz="2000" i="1" dirty="0">
                <a:solidFill>
                  <a:schemeClr val="accent5">
                    <a:lumMod val="50000"/>
                  </a:schemeClr>
                </a:solidFill>
              </a:rPr>
              <a:t>¿ Vas… ? </a:t>
            </a:r>
            <a:r>
              <a:rPr lang="en-GB" sz="2000" dirty="0">
                <a:solidFill>
                  <a:schemeClr val="accent5">
                    <a:lumMod val="50000"/>
                  </a:schemeClr>
                </a:solidFill>
              </a:rPr>
              <a:t>/ </a:t>
            </a:r>
            <a:r>
              <a:rPr lang="en-GB" sz="2000" i="1" dirty="0">
                <a:solidFill>
                  <a:schemeClr val="accent5">
                    <a:lumMod val="50000"/>
                  </a:schemeClr>
                </a:solidFill>
              </a:rPr>
              <a:t>¿Vas a </a:t>
            </a:r>
            <a:r>
              <a:rPr lang="en-GB" sz="2000" dirty="0">
                <a:solidFill>
                  <a:schemeClr val="accent5">
                    <a:lumMod val="50000"/>
                  </a:schemeClr>
                </a:solidFill>
              </a:rPr>
              <a:t>+ </a:t>
            </a:r>
            <a:r>
              <a:rPr lang="en-GB" sz="2000" dirty="0" err="1">
                <a:solidFill>
                  <a:schemeClr val="accent5">
                    <a:lumMod val="50000"/>
                  </a:schemeClr>
                </a:solidFill>
              </a:rPr>
              <a:t>inf</a:t>
            </a:r>
            <a:r>
              <a:rPr lang="en-GB" sz="2000" dirty="0">
                <a:solidFill>
                  <a:schemeClr val="accent5">
                    <a:lumMod val="50000"/>
                  </a:schemeClr>
                </a:solidFill>
              </a:rPr>
              <a:t>…?</a:t>
            </a:r>
          </a:p>
          <a:p>
            <a:r>
              <a:rPr lang="en-GB" sz="2000" dirty="0">
                <a:solidFill>
                  <a:schemeClr val="accent5">
                    <a:lumMod val="50000"/>
                  </a:schemeClr>
                </a:solidFill>
              </a:rPr>
              <a:t>Do you go…? / Are you going to go…?</a:t>
            </a:r>
          </a:p>
          <a:p>
            <a:r>
              <a:rPr lang="en-GB" sz="2000" u="sng" dirty="0">
                <a:solidFill>
                  <a:schemeClr val="accent5">
                    <a:lumMod val="50000"/>
                  </a:schemeClr>
                </a:solidFill>
                <a:sym typeface="Wingdings" panose="05000000000000000000" pitchFamily="2" charset="2"/>
              </a:rPr>
              <a:t>Present tense</a:t>
            </a:r>
            <a:r>
              <a:rPr lang="en-GB" sz="2000" dirty="0">
                <a:solidFill>
                  <a:schemeClr val="accent5">
                    <a:lumMod val="50000"/>
                  </a:schemeClr>
                </a:solidFill>
                <a:sym typeface="Wingdings" panose="05000000000000000000" pitchFamily="2" charset="2"/>
              </a:rPr>
              <a:t> 	</a:t>
            </a:r>
            <a:r>
              <a:rPr lang="en-GB" sz="2000" u="sng" dirty="0">
                <a:solidFill>
                  <a:schemeClr val="accent5">
                    <a:lumMod val="50000"/>
                  </a:schemeClr>
                </a:solidFill>
                <a:sym typeface="Wingdings" panose="05000000000000000000" pitchFamily="2" charset="2"/>
              </a:rPr>
              <a:t>Future tense</a:t>
            </a:r>
          </a:p>
          <a:p>
            <a:r>
              <a:rPr lang="en-GB" sz="2000" i="1" dirty="0" err="1">
                <a:solidFill>
                  <a:schemeClr val="accent5">
                    <a:lumMod val="50000"/>
                  </a:schemeClr>
                </a:solidFill>
                <a:sym typeface="Wingdings" panose="05000000000000000000" pitchFamily="2" charset="2"/>
              </a:rPr>
              <a:t>Voy</a:t>
            </a:r>
            <a:r>
              <a:rPr lang="en-GB" sz="2000" dirty="0">
                <a:solidFill>
                  <a:schemeClr val="accent5">
                    <a:lumMod val="50000"/>
                  </a:schemeClr>
                </a:solidFill>
                <a:sym typeface="Wingdings" panose="05000000000000000000" pitchFamily="2" charset="2"/>
              </a:rPr>
              <a:t> = I go	</a:t>
            </a:r>
            <a:r>
              <a:rPr lang="en-GB" sz="2000" i="1" dirty="0" err="1">
                <a:solidFill>
                  <a:schemeClr val="accent5">
                    <a:lumMod val="50000"/>
                  </a:schemeClr>
                </a:solidFill>
                <a:sym typeface="Wingdings" panose="05000000000000000000" pitchFamily="2" charset="2"/>
              </a:rPr>
              <a:t>Voy</a:t>
            </a:r>
            <a:r>
              <a:rPr lang="en-GB" sz="2000" i="1" dirty="0">
                <a:solidFill>
                  <a:schemeClr val="accent5">
                    <a:lumMod val="50000"/>
                  </a:schemeClr>
                </a:solidFill>
                <a:sym typeface="Wingdings" panose="05000000000000000000" pitchFamily="2" charset="2"/>
              </a:rPr>
              <a:t> a </a:t>
            </a:r>
            <a:r>
              <a:rPr lang="en-GB" sz="2000" dirty="0">
                <a:solidFill>
                  <a:schemeClr val="accent5">
                    <a:lumMod val="50000"/>
                  </a:schemeClr>
                </a:solidFill>
                <a:sym typeface="Wingdings" panose="05000000000000000000" pitchFamily="2" charset="2"/>
              </a:rPr>
              <a:t>+ infinitive </a:t>
            </a:r>
            <a:r>
              <a:rPr lang="en-GB" dirty="0">
                <a:solidFill>
                  <a:schemeClr val="accent5">
                    <a:lumMod val="50000"/>
                  </a:schemeClr>
                </a:solidFill>
                <a:sym typeface="Wingdings" panose="05000000000000000000" pitchFamily="2" charset="2"/>
              </a:rPr>
              <a:t>= I am going to…</a:t>
            </a:r>
          </a:p>
          <a:p>
            <a:r>
              <a:rPr lang="en-GB" sz="2000" i="1" dirty="0">
                <a:solidFill>
                  <a:schemeClr val="accent5">
                    <a:lumMod val="50000"/>
                  </a:schemeClr>
                </a:solidFill>
                <a:sym typeface="Wingdings" panose="05000000000000000000" pitchFamily="2" charset="2"/>
              </a:rPr>
              <a:t>Vas</a:t>
            </a:r>
            <a:r>
              <a:rPr lang="en-GB" sz="2000" dirty="0">
                <a:solidFill>
                  <a:schemeClr val="accent5">
                    <a:lumMod val="50000"/>
                  </a:schemeClr>
                </a:solidFill>
                <a:sym typeface="Wingdings" panose="05000000000000000000" pitchFamily="2" charset="2"/>
              </a:rPr>
              <a:t> = you go	</a:t>
            </a:r>
            <a:r>
              <a:rPr lang="en-GB" sz="2000" i="1" dirty="0">
                <a:solidFill>
                  <a:schemeClr val="accent5">
                    <a:lumMod val="50000"/>
                  </a:schemeClr>
                </a:solidFill>
                <a:sym typeface="Wingdings" panose="05000000000000000000" pitchFamily="2" charset="2"/>
              </a:rPr>
              <a:t>Vas a </a:t>
            </a:r>
            <a:r>
              <a:rPr lang="en-GB" sz="2000" dirty="0">
                <a:solidFill>
                  <a:schemeClr val="accent5">
                    <a:lumMod val="50000"/>
                  </a:schemeClr>
                </a:solidFill>
                <a:sym typeface="Wingdings" panose="05000000000000000000" pitchFamily="2" charset="2"/>
              </a:rPr>
              <a:t>+ infinitive </a:t>
            </a:r>
            <a:r>
              <a:rPr lang="en-GB" dirty="0">
                <a:solidFill>
                  <a:schemeClr val="accent5">
                    <a:lumMod val="50000"/>
                  </a:schemeClr>
                </a:solidFill>
                <a:sym typeface="Wingdings" panose="05000000000000000000" pitchFamily="2" charset="2"/>
              </a:rPr>
              <a:t>= you are going to…</a:t>
            </a:r>
          </a:p>
          <a:p>
            <a:r>
              <a:rPr lang="en-GB" sz="2000" dirty="0">
                <a:solidFill>
                  <a:schemeClr val="accent5">
                    <a:lumMod val="50000"/>
                  </a:schemeClr>
                </a:solidFill>
                <a:sym typeface="Wingdings" panose="05000000000000000000" pitchFamily="2" charset="2"/>
              </a:rPr>
              <a:t>         			Infinitives:</a:t>
            </a:r>
          </a:p>
          <a:p>
            <a:r>
              <a:rPr lang="en-GB" sz="2000" u="sng" dirty="0">
                <a:solidFill>
                  <a:schemeClr val="accent5">
                    <a:lumMod val="50000"/>
                  </a:schemeClr>
                </a:solidFill>
              </a:rPr>
              <a:t>Negatives</a:t>
            </a:r>
            <a:r>
              <a:rPr lang="en-GB" sz="2000" dirty="0">
                <a:solidFill>
                  <a:schemeClr val="accent5">
                    <a:lumMod val="50000"/>
                  </a:schemeClr>
                </a:solidFill>
              </a:rPr>
              <a:t>		</a:t>
            </a:r>
            <a:r>
              <a:rPr lang="en-GB" sz="2000" i="1" dirty="0" err="1">
                <a:solidFill>
                  <a:schemeClr val="accent5">
                    <a:lumMod val="50000"/>
                  </a:schemeClr>
                </a:solidFill>
                <a:sym typeface="Wingdings" panose="05000000000000000000" pitchFamily="2" charset="2"/>
              </a:rPr>
              <a:t>ir</a:t>
            </a:r>
            <a:r>
              <a:rPr lang="en-GB" sz="2000" dirty="0">
                <a:solidFill>
                  <a:schemeClr val="accent5">
                    <a:lumMod val="50000"/>
                  </a:schemeClr>
                </a:solidFill>
                <a:sym typeface="Wingdings" panose="05000000000000000000" pitchFamily="2" charset="2"/>
              </a:rPr>
              <a:t> – to go / </a:t>
            </a:r>
            <a:r>
              <a:rPr lang="en-GB" sz="2000" i="1" dirty="0">
                <a:solidFill>
                  <a:schemeClr val="accent5">
                    <a:lumMod val="50000"/>
                  </a:schemeClr>
                </a:solidFill>
                <a:sym typeface="Wingdings" panose="05000000000000000000" pitchFamily="2" charset="2"/>
              </a:rPr>
              <a:t>comer</a:t>
            </a:r>
            <a:r>
              <a:rPr lang="en-GB" sz="2000" dirty="0">
                <a:solidFill>
                  <a:schemeClr val="accent5">
                    <a:lumMod val="50000"/>
                  </a:schemeClr>
                </a:solidFill>
                <a:sym typeface="Wingdings" panose="05000000000000000000" pitchFamily="2" charset="2"/>
              </a:rPr>
              <a:t> – to eat</a:t>
            </a:r>
          </a:p>
          <a:p>
            <a:r>
              <a:rPr lang="en-GB" sz="2000" i="1" dirty="0">
                <a:solidFill>
                  <a:schemeClr val="accent5">
                    <a:lumMod val="50000"/>
                  </a:schemeClr>
                </a:solidFill>
              </a:rPr>
              <a:t>No </a:t>
            </a:r>
            <a:r>
              <a:rPr lang="en-GB" sz="2000" i="1" dirty="0" err="1">
                <a:solidFill>
                  <a:schemeClr val="accent5">
                    <a:lumMod val="50000"/>
                  </a:schemeClr>
                </a:solidFill>
              </a:rPr>
              <a:t>voy</a:t>
            </a:r>
            <a:r>
              <a:rPr lang="en-GB" sz="2000" i="1" dirty="0">
                <a:solidFill>
                  <a:schemeClr val="accent5">
                    <a:lumMod val="50000"/>
                  </a:schemeClr>
                </a:solidFill>
              </a:rPr>
              <a:t> </a:t>
            </a:r>
            <a:r>
              <a:rPr lang="en-GB" sz="2000" dirty="0">
                <a:solidFill>
                  <a:schemeClr val="accent5">
                    <a:lumMod val="50000"/>
                  </a:schemeClr>
                </a:solidFill>
              </a:rPr>
              <a:t>/ </a:t>
            </a:r>
            <a:r>
              <a:rPr lang="en-GB" sz="2000" i="1" dirty="0">
                <a:solidFill>
                  <a:schemeClr val="accent5">
                    <a:lumMod val="50000"/>
                  </a:schemeClr>
                </a:solidFill>
              </a:rPr>
              <a:t>No </a:t>
            </a:r>
            <a:r>
              <a:rPr lang="en-GB" sz="2000" i="1" dirty="0" err="1">
                <a:solidFill>
                  <a:schemeClr val="accent5">
                    <a:lumMod val="50000"/>
                  </a:schemeClr>
                </a:solidFill>
              </a:rPr>
              <a:t>voy</a:t>
            </a:r>
            <a:r>
              <a:rPr lang="en-GB" sz="2000" i="1" dirty="0">
                <a:solidFill>
                  <a:schemeClr val="accent5">
                    <a:lumMod val="50000"/>
                  </a:schemeClr>
                </a:solidFill>
              </a:rPr>
              <a:t> a </a:t>
            </a:r>
            <a:r>
              <a:rPr lang="en-GB" sz="2000" dirty="0">
                <a:solidFill>
                  <a:schemeClr val="accent5">
                    <a:lumMod val="50000"/>
                  </a:schemeClr>
                </a:solidFill>
              </a:rPr>
              <a:t>+ </a:t>
            </a:r>
            <a:r>
              <a:rPr lang="en-GB" sz="2000" dirty="0" err="1">
                <a:solidFill>
                  <a:schemeClr val="accent5">
                    <a:lumMod val="50000"/>
                  </a:schemeClr>
                </a:solidFill>
              </a:rPr>
              <a:t>inf</a:t>
            </a:r>
            <a:r>
              <a:rPr lang="en-GB" sz="2000" dirty="0">
                <a:solidFill>
                  <a:schemeClr val="accent5">
                    <a:lumMod val="50000"/>
                  </a:schemeClr>
                </a:solidFill>
              </a:rPr>
              <a:t>  </a:t>
            </a:r>
          </a:p>
          <a:p>
            <a:r>
              <a:rPr lang="en-GB" sz="2000" dirty="0">
                <a:solidFill>
                  <a:schemeClr val="accent5">
                    <a:lumMod val="50000"/>
                  </a:schemeClr>
                </a:solidFill>
              </a:rPr>
              <a:t>I do not go / I am not going to go	</a:t>
            </a:r>
          </a:p>
        </p:txBody>
      </p:sp>
      <p:sp>
        <p:nvSpPr>
          <p:cNvPr id="60" name="CuadroTexto 28">
            <a:extLst>
              <a:ext uri="{FF2B5EF4-FFF2-40B4-BE49-F238E27FC236}">
                <a16:creationId xmlns:a16="http://schemas.microsoft.com/office/drawing/2014/main" id="{FF464D61-D508-A34F-9670-A25050601A37}"/>
              </a:ext>
            </a:extLst>
          </p:cNvPr>
          <p:cNvSpPr txBox="1"/>
          <p:nvPr/>
        </p:nvSpPr>
        <p:spPr>
          <a:xfrm>
            <a:off x="192379" y="5076329"/>
            <a:ext cx="167706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noProof="0" dirty="0" err="1">
                <a:solidFill>
                  <a:srgbClr val="002060"/>
                </a:solidFill>
                <a:latin typeface="Century Gothic" panose="020B0502020202020204" pitchFamily="34" charset="0"/>
              </a:rPr>
              <a:t>Gramática</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5" name="TextBox 54"/>
          <p:cNvSpPr txBox="1"/>
          <p:nvPr/>
        </p:nvSpPr>
        <p:spPr>
          <a:xfrm>
            <a:off x="211343" y="5166670"/>
            <a:ext cx="5391597" cy="1292662"/>
          </a:xfrm>
          <a:prstGeom prst="rect">
            <a:avLst/>
          </a:prstGeom>
          <a:noFill/>
          <a:ln>
            <a:solidFill>
              <a:srgbClr val="FF6600"/>
            </a:solidFill>
          </a:ln>
        </p:spPr>
        <p:txBody>
          <a:bodyPr wrap="square" rtlCol="0">
            <a:spAutoFit/>
          </a:bodyPr>
          <a:lstStyle/>
          <a:p>
            <a:endParaRPr lang="en-GB" dirty="0">
              <a:solidFill>
                <a:schemeClr val="accent5">
                  <a:lumMod val="50000"/>
                </a:schemeClr>
              </a:solidFill>
            </a:endParaRPr>
          </a:p>
          <a:p>
            <a:r>
              <a:rPr lang="en-GB" sz="2000" u="sng" dirty="0">
                <a:solidFill>
                  <a:schemeClr val="accent5">
                    <a:lumMod val="50000"/>
                  </a:schemeClr>
                </a:solidFill>
              </a:rPr>
              <a:t>Saying ‘to the’ </a:t>
            </a:r>
          </a:p>
          <a:p>
            <a:r>
              <a:rPr lang="en-GB" sz="2000" dirty="0">
                <a:solidFill>
                  <a:schemeClr val="accent5">
                    <a:lumMod val="50000"/>
                  </a:schemeClr>
                </a:solidFill>
              </a:rPr>
              <a:t>Masculine			Feminine</a:t>
            </a:r>
          </a:p>
          <a:p>
            <a:r>
              <a:rPr lang="en-GB" sz="2000" dirty="0">
                <a:solidFill>
                  <a:schemeClr val="accent5">
                    <a:lumMod val="50000"/>
                  </a:schemeClr>
                </a:solidFill>
              </a:rPr>
              <a:t> a + el </a:t>
            </a:r>
            <a:r>
              <a:rPr lang="en-GB" sz="2000" dirty="0">
                <a:solidFill>
                  <a:schemeClr val="accent5">
                    <a:lumMod val="50000"/>
                  </a:schemeClr>
                </a:solidFill>
                <a:sym typeface="Wingdings" panose="05000000000000000000" pitchFamily="2" charset="2"/>
              </a:rPr>
              <a:t> </a:t>
            </a:r>
            <a:r>
              <a:rPr lang="en-GB" sz="2000" b="1" dirty="0">
                <a:solidFill>
                  <a:schemeClr val="accent5">
                    <a:lumMod val="50000"/>
                  </a:schemeClr>
                </a:solidFill>
                <a:sym typeface="Wingdings" panose="05000000000000000000" pitchFamily="2" charset="2"/>
              </a:rPr>
              <a:t>al</a:t>
            </a:r>
            <a:r>
              <a:rPr lang="en-GB" sz="2000" dirty="0">
                <a:solidFill>
                  <a:schemeClr val="accent5">
                    <a:lumMod val="50000"/>
                  </a:schemeClr>
                </a:solidFill>
                <a:sym typeface="Wingdings" panose="05000000000000000000" pitchFamily="2" charset="2"/>
              </a:rPr>
              <a:t> (to the)		</a:t>
            </a:r>
            <a:r>
              <a:rPr lang="en-GB" sz="2000" b="1" dirty="0">
                <a:solidFill>
                  <a:schemeClr val="accent5">
                    <a:lumMod val="50000"/>
                  </a:schemeClr>
                </a:solidFill>
                <a:sym typeface="Wingdings" panose="05000000000000000000" pitchFamily="2" charset="2"/>
              </a:rPr>
              <a:t>a la </a:t>
            </a:r>
            <a:r>
              <a:rPr lang="en-GB" sz="2000" dirty="0">
                <a:solidFill>
                  <a:schemeClr val="accent5">
                    <a:lumMod val="50000"/>
                  </a:schemeClr>
                </a:solidFill>
                <a:sym typeface="Wingdings" panose="05000000000000000000" pitchFamily="2" charset="2"/>
              </a:rPr>
              <a:t>(to the)</a:t>
            </a:r>
            <a:endParaRPr lang="en-GB" sz="2000" dirty="0">
              <a:solidFill>
                <a:schemeClr val="accent5">
                  <a:lumMod val="50000"/>
                </a:schemeClr>
              </a:solidFill>
            </a:endParaRPr>
          </a:p>
        </p:txBody>
      </p:sp>
      <p:pic>
        <p:nvPicPr>
          <p:cNvPr id="93" name="Picture 92">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64049" b="34183"/>
          <a:stretch/>
        </p:blipFill>
        <p:spPr>
          <a:xfrm>
            <a:off x="5657480" y="1534105"/>
            <a:ext cx="667664" cy="574498"/>
          </a:xfrm>
          <a:prstGeom prst="rect">
            <a:avLst/>
          </a:prstGeom>
        </p:spPr>
      </p:pic>
      <p:pic>
        <p:nvPicPr>
          <p:cNvPr id="94" name="Picture 93">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5800" y="1579093"/>
            <a:ext cx="517389" cy="517389"/>
          </a:xfrm>
          <a:prstGeom prst="rect">
            <a:avLst/>
          </a:prstGeom>
        </p:spPr>
      </p:pic>
      <p:pic>
        <p:nvPicPr>
          <p:cNvPr id="95" name="Picture 2">
            <a:extLs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01159" y="1503976"/>
            <a:ext cx="505042" cy="52630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4578" y="1484163"/>
            <a:ext cx="925087" cy="641394"/>
          </a:xfrm>
          <a:prstGeom prst="rect">
            <a:avLst/>
          </a:prstGeom>
        </p:spPr>
      </p:pic>
      <p:pic>
        <p:nvPicPr>
          <p:cNvPr id="98" name="Picture 97">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5481" y="1503976"/>
            <a:ext cx="925087" cy="641394"/>
          </a:xfrm>
          <a:prstGeom prst="rect">
            <a:avLst/>
          </a:prstGeom>
        </p:spPr>
      </p:pic>
      <p:pic>
        <p:nvPicPr>
          <p:cNvPr id="100" name="Picture 99">
            <a:extLs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6493"/>
          <a:stretch/>
        </p:blipFill>
        <p:spPr>
          <a:xfrm>
            <a:off x="9166238" y="1480798"/>
            <a:ext cx="730813" cy="675829"/>
          </a:xfrm>
          <a:prstGeom prst="rect">
            <a:avLst/>
          </a:prstGeom>
        </p:spPr>
      </p:pic>
      <p:sp>
        <p:nvSpPr>
          <p:cNvPr id="101" name="Rounded Rectangle 100">
            <a:extLst>
              <a:ext uri="{C183D7F6-B498-43B3-948B-1728B52AA6E4}">
                <adec:decorative xmlns:adec="http://schemas.microsoft.com/office/drawing/2017/decorative" val="1"/>
              </a:ext>
            </a:extLst>
          </p:cNvPr>
          <p:cNvSpPr/>
          <p:nvPr/>
        </p:nvSpPr>
        <p:spPr>
          <a:xfrm>
            <a:off x="539498" y="2177399"/>
            <a:ext cx="5630779" cy="617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Rounded Rectangle 101">
            <a:extLst>
              <a:ext uri="{C183D7F6-B498-43B3-948B-1728B52AA6E4}">
                <adec:decorative xmlns:adec="http://schemas.microsoft.com/office/drawing/2017/decorative" val="1"/>
              </a:ext>
            </a:extLst>
          </p:cNvPr>
          <p:cNvSpPr/>
          <p:nvPr/>
        </p:nvSpPr>
        <p:spPr>
          <a:xfrm>
            <a:off x="6382561" y="2176498"/>
            <a:ext cx="5630779" cy="617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114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1500"/>
                                        <p:tgtEl>
                                          <p:spTgt spid="63"/>
                                        </p:tgtEl>
                                      </p:cBhvr>
                                    </p:animEffect>
                                    <p:set>
                                      <p:cBhvr>
                                        <p:cTn id="7" dur="1" fill="hold">
                                          <p:stCondLst>
                                            <p:cond delay="1499"/>
                                          </p:stCondLst>
                                        </p:cTn>
                                        <p:tgtEl>
                                          <p:spTgt spid="63"/>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1500"/>
                                        <p:tgtEl>
                                          <p:spTgt spid="64"/>
                                        </p:tgtEl>
                                      </p:cBhvr>
                                    </p:animEffect>
                                    <p:set>
                                      <p:cBhvr>
                                        <p:cTn id="10" dur="1" fill="hold">
                                          <p:stCondLst>
                                            <p:cond delay="1499"/>
                                          </p:stCondLst>
                                        </p:cTn>
                                        <p:tgtEl>
                                          <p:spTgt spid="64"/>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1500"/>
                                        <p:tgtEl>
                                          <p:spTgt spid="60"/>
                                        </p:tgtEl>
                                      </p:cBhvr>
                                    </p:animEffect>
                                    <p:set>
                                      <p:cBhvr>
                                        <p:cTn id="13" dur="1" fill="hold">
                                          <p:stCondLst>
                                            <p:cond delay="1499"/>
                                          </p:stCondLst>
                                        </p:cTn>
                                        <p:tgtEl>
                                          <p:spTgt spid="60"/>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1500"/>
                                        <p:tgtEl>
                                          <p:spTgt spid="55"/>
                                        </p:tgtEl>
                                      </p:cBhvr>
                                    </p:animEffect>
                                    <p:set>
                                      <p:cBhvr>
                                        <p:cTn id="16" dur="1" fill="hold">
                                          <p:stCondLst>
                                            <p:cond delay="1499"/>
                                          </p:stCondLst>
                                        </p:cTn>
                                        <p:tgtEl>
                                          <p:spTgt spid="55"/>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1500"/>
                                        <p:tgtEl>
                                          <p:spTgt spid="53"/>
                                        </p:tgtEl>
                                      </p:cBhvr>
                                    </p:animEffect>
                                    <p:set>
                                      <p:cBhvr>
                                        <p:cTn id="19" dur="1" fill="hold">
                                          <p:stCondLst>
                                            <p:cond delay="1499"/>
                                          </p:stCondLst>
                                        </p:cTn>
                                        <p:tgtEl>
                                          <p:spTgt spid="53"/>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1500"/>
                                        <p:tgtEl>
                                          <p:spTgt spid="52"/>
                                        </p:tgtEl>
                                      </p:cBhvr>
                                    </p:animEffect>
                                    <p:set>
                                      <p:cBhvr>
                                        <p:cTn id="22" dur="1" fill="hold">
                                          <p:stCondLst>
                                            <p:cond delay="1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28" restart="whenNotActive" fill="hold" evtFilter="cancelBubble" nodeType="interactiveSeq">
                <p:stCondLst>
                  <p:cond evt="onClick" delay="0">
                    <p:tgtEl>
                      <p:spTgt spid="102"/>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childTnLst>
        </p:cTn>
      </p:par>
    </p:tnLst>
    <p:bldLst>
      <p:bldP spid="64" grpId="0"/>
      <p:bldP spid="63" grpId="0" animBg="1"/>
      <p:bldP spid="53" grpId="0"/>
      <p:bldP spid="52" grpId="0" animBg="1"/>
      <p:bldP spid="60" grpId="0"/>
      <p:bldP spid="55" grpId="0" animBg="1"/>
      <p:bldP spid="101" grpId="0" animBg="1"/>
      <p:bldP spid="10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542"/>
            <a:ext cx="6649156" cy="867128"/>
          </a:xfrm>
          <a:prstGeom prst="rect">
            <a:avLst/>
          </a:prstGeom>
        </p:spPr>
      </p:pic>
      <p:sp>
        <p:nvSpPr>
          <p:cNvPr id="2" name="Title 1"/>
          <p:cNvSpPr>
            <a:spLocks noGrp="1"/>
          </p:cNvSpPr>
          <p:nvPr>
            <p:ph type="title"/>
          </p:nvPr>
        </p:nvSpPr>
        <p:spPr>
          <a:xfrm>
            <a:off x="82286" y="-184321"/>
            <a:ext cx="6484584" cy="1325563"/>
          </a:xfrm>
        </p:spPr>
        <p:txBody>
          <a:bodyPr>
            <a:normAutofit/>
          </a:bodyPr>
          <a:lstStyle/>
          <a:p>
            <a:r>
              <a:rPr lang="en-GB" sz="3600" b="1" dirty="0" err="1">
                <a:solidFill>
                  <a:schemeClr val="bg1"/>
                </a:solidFill>
              </a:rPr>
              <a:t>İHablamos</a:t>
            </a:r>
            <a:r>
              <a:rPr lang="en-GB" sz="3600" b="1" dirty="0">
                <a:solidFill>
                  <a:schemeClr val="bg1"/>
                </a:solidFill>
              </a:rPr>
              <a:t> y </a:t>
            </a:r>
            <a:r>
              <a:rPr lang="en-GB" sz="3600" b="1" dirty="0" err="1">
                <a:solidFill>
                  <a:schemeClr val="bg1"/>
                </a:solidFill>
              </a:rPr>
              <a:t>escribimos</a:t>
            </a:r>
            <a:r>
              <a:rPr lang="en-GB" sz="3600" b="1" dirty="0">
                <a:solidFill>
                  <a:schemeClr val="bg1"/>
                </a:solidFill>
              </a:rPr>
              <a:t>!</a:t>
            </a:r>
          </a:p>
        </p:txBody>
      </p:sp>
      <p:sp>
        <p:nvSpPr>
          <p:cNvPr id="33" name="Rounded Rectangle 11">
            <a:extLst>
              <a:ext uri="{FF2B5EF4-FFF2-40B4-BE49-F238E27FC236}">
                <a16:creationId xmlns:a16="http://schemas.microsoft.com/office/drawing/2014/main" id="{A316DD52-7894-4A75-969C-CA0645DA2978}"/>
              </a:ext>
            </a:extLst>
          </p:cNvPr>
          <p:cNvSpPr/>
          <p:nvPr/>
        </p:nvSpPr>
        <p:spPr>
          <a:xfrm>
            <a:off x="9861176" y="258166"/>
            <a:ext cx="206696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ounded Rectangle 33"/>
          <p:cNvSpPr/>
          <p:nvPr/>
        </p:nvSpPr>
        <p:spPr>
          <a:xfrm>
            <a:off x="3860668" y="667180"/>
            <a:ext cx="5999740"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p>
        </p:txBody>
      </p:sp>
      <p:sp>
        <p:nvSpPr>
          <p:cNvPr id="3" name="TextBox 2"/>
          <p:cNvSpPr txBox="1"/>
          <p:nvPr/>
        </p:nvSpPr>
        <p:spPr>
          <a:xfrm>
            <a:off x="82286" y="1003816"/>
            <a:ext cx="1521362"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Pregunta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p:cNvSpPr txBox="1"/>
          <p:nvPr/>
        </p:nvSpPr>
        <p:spPr>
          <a:xfrm>
            <a:off x="6360071" y="1000901"/>
            <a:ext cx="1742880"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Respuesta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2" name="Table 11"/>
          <p:cNvGraphicFramePr>
            <a:graphicFrameLocks noGrp="1"/>
          </p:cNvGraphicFramePr>
          <p:nvPr>
            <p:extLst>
              <p:ext uri="{D42A27DB-BD31-4B8C-83A1-F6EECF244321}">
                <p14:modId xmlns:p14="http://schemas.microsoft.com/office/powerpoint/2010/main" val="2138131749"/>
              </p:ext>
            </p:extLst>
          </p:nvPr>
        </p:nvGraphicFramePr>
        <p:xfrm>
          <a:off x="82287" y="1433806"/>
          <a:ext cx="11971600" cy="1659017"/>
        </p:xfrm>
        <a:graphic>
          <a:graphicData uri="http://schemas.openxmlformats.org/drawingml/2006/table">
            <a:tbl>
              <a:tblPr firstRow="1" bandRow="1">
                <a:tableStyleId>{5C22544A-7EE6-4342-B048-85BDC9FD1C3A}</a:tableStyleId>
              </a:tblPr>
              <a:tblGrid>
                <a:gridCol w="381832">
                  <a:extLst>
                    <a:ext uri="{9D8B030D-6E8A-4147-A177-3AD203B41FA5}">
                      <a16:colId xmlns:a16="http://schemas.microsoft.com/office/drawing/2014/main" val="2726116877"/>
                    </a:ext>
                  </a:extLst>
                </a:gridCol>
                <a:gridCol w="5871665">
                  <a:extLst>
                    <a:ext uri="{9D8B030D-6E8A-4147-A177-3AD203B41FA5}">
                      <a16:colId xmlns:a16="http://schemas.microsoft.com/office/drawing/2014/main" val="3724827482"/>
                    </a:ext>
                  </a:extLst>
                </a:gridCol>
                <a:gridCol w="5718103">
                  <a:extLst>
                    <a:ext uri="{9D8B030D-6E8A-4147-A177-3AD203B41FA5}">
                      <a16:colId xmlns:a16="http://schemas.microsoft.com/office/drawing/2014/main" val="3843478067"/>
                    </a:ext>
                  </a:extLst>
                </a:gridCol>
              </a:tblGrid>
              <a:tr h="839232">
                <a:tc rowSpan="2">
                  <a:txBody>
                    <a:bodyPr/>
                    <a:lstStyle/>
                    <a:p>
                      <a:pPr algn="ctr"/>
                      <a:r>
                        <a:rPr lang="en-GB" sz="2000" b="1" dirty="0">
                          <a:solidFill>
                            <a:schemeClr val="accent5">
                              <a:lumMod val="50000"/>
                            </a:schemeClr>
                          </a:solidFill>
                        </a:rPr>
                        <a:t>3</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868060795"/>
                  </a:ext>
                </a:extLst>
              </a:tr>
              <a:tr h="819785">
                <a:tc vMerge="1">
                  <a:txBody>
                    <a:bodyPr/>
                    <a:lstStyle/>
                    <a:p>
                      <a:endParaRPr lang="en-GB"/>
                    </a:p>
                  </a:txBody>
                  <a:tcPr/>
                </a:tc>
                <a:tc>
                  <a:txBody>
                    <a:bodyPr/>
                    <a:lstStyle/>
                    <a:p>
                      <a:endParaRPr lang="en-GB" sz="2000" b="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000" dirty="0">
                        <a:solidFill>
                          <a:schemeClr val="accent5">
                            <a:lumMod val="50000"/>
                          </a:schemeClr>
                        </a:solidFill>
                      </a:endParaRPr>
                    </a:p>
                    <a:p>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44119401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202956587"/>
              </p:ext>
            </p:extLst>
          </p:nvPr>
        </p:nvGraphicFramePr>
        <p:xfrm>
          <a:off x="466938" y="1485561"/>
          <a:ext cx="11586948" cy="1534398"/>
        </p:xfrm>
        <a:graphic>
          <a:graphicData uri="http://schemas.openxmlformats.org/drawingml/2006/table">
            <a:tbl>
              <a:tblPr firstRow="1" bandRow="1">
                <a:tableStyleId>{5C22544A-7EE6-4342-B048-85BDC9FD1C3A}</a:tableStyleId>
              </a:tblPr>
              <a:tblGrid>
                <a:gridCol w="5870236">
                  <a:extLst>
                    <a:ext uri="{9D8B030D-6E8A-4147-A177-3AD203B41FA5}">
                      <a16:colId xmlns:a16="http://schemas.microsoft.com/office/drawing/2014/main" val="2136252148"/>
                    </a:ext>
                  </a:extLst>
                </a:gridCol>
                <a:gridCol w="5716712">
                  <a:extLst>
                    <a:ext uri="{9D8B030D-6E8A-4147-A177-3AD203B41FA5}">
                      <a16:colId xmlns:a16="http://schemas.microsoft.com/office/drawing/2014/main" val="2138285787"/>
                    </a:ext>
                  </a:extLst>
                </a:gridCol>
              </a:tblGrid>
              <a:tr h="774691">
                <a:tc>
                  <a:txBody>
                    <a:bodyPr/>
                    <a:lstStyle/>
                    <a:p>
                      <a:r>
                        <a:rPr lang="en-GB" sz="2000" b="1" dirty="0">
                          <a:solidFill>
                            <a:schemeClr val="accent5">
                              <a:lumMod val="50000"/>
                            </a:schemeClr>
                          </a:solidFill>
                        </a:rPr>
                        <a:t>[Are you going to eat]                 [tasty]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a:solidFill>
                            <a:schemeClr val="accent5">
                              <a:lumMod val="50000"/>
                            </a:schemeClr>
                          </a:solidFill>
                        </a:rPr>
                        <a:t>                       </a:t>
                      </a:r>
                      <a:r>
                        <a:rPr lang="en-GB" sz="2000" b="1" dirty="0">
                          <a:solidFill>
                            <a:schemeClr val="accent5">
                              <a:lumMod val="50000"/>
                            </a:schemeClr>
                          </a:solidFill>
                        </a:rPr>
                        <a:t>[eat tasty food</a:t>
                      </a:r>
                      <a:r>
                        <a:rPr lang="en-GB" sz="2000" b="1" baseline="0" dirty="0">
                          <a:solidFill>
                            <a:schemeClr val="accent5">
                              <a:lumMod val="50000"/>
                            </a:schemeClr>
                          </a:solidFill>
                        </a:rPr>
                        <a:t> </a:t>
                      </a:r>
                      <a:r>
                        <a:rPr lang="en-GB" sz="2000" b="1" dirty="0">
                          <a:solidFill>
                            <a:schemeClr val="accent5">
                              <a:lumMod val="50000"/>
                            </a:schemeClr>
                          </a:solidFill>
                        </a:rPr>
                        <a:t>in</a:t>
                      </a:r>
                      <a:r>
                        <a:rPr lang="en-GB" sz="2000" b="1" baseline="0" dirty="0">
                          <a:solidFill>
                            <a:schemeClr val="accent5">
                              <a:lumMod val="50000"/>
                            </a:schemeClr>
                          </a:solidFill>
                        </a:rPr>
                        <a:t> the centre</a:t>
                      </a:r>
                      <a:r>
                        <a:rPr lang="en-GB" sz="2000" b="1" dirty="0">
                          <a:solidFill>
                            <a:schemeClr val="accent5">
                              <a:lumMod val="50000"/>
                            </a:schemeClr>
                          </a:solidFill>
                        </a:rPr>
                        <a: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050097211"/>
                  </a:ext>
                </a:extLst>
              </a:tr>
              <a:tr h="759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¿Vas</a:t>
                      </a:r>
                      <a:r>
                        <a:rPr lang="en-GB" sz="2000" b="0" baseline="0" dirty="0">
                          <a:solidFill>
                            <a:schemeClr val="accent5">
                              <a:lumMod val="50000"/>
                            </a:schemeClr>
                          </a:solidFill>
                        </a:rPr>
                        <a:t> a comer comida rica?</a:t>
                      </a:r>
                      <a:r>
                        <a:rPr lang="en-GB" sz="2000" b="0" dirty="0">
                          <a:solidFill>
                            <a:schemeClr val="accent5">
                              <a:lumMod val="50000"/>
                            </a:schemeClr>
                          </a:solidFill>
                        </a:rPr>
                        <a:t> </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err="1">
                          <a:solidFill>
                            <a:schemeClr val="accent5">
                              <a:lumMod val="50000"/>
                            </a:schemeClr>
                          </a:solidFill>
                        </a:rPr>
                        <a:t>Sí</a:t>
                      </a:r>
                      <a:r>
                        <a:rPr lang="en-GB" sz="2000" dirty="0">
                          <a:solidFill>
                            <a:schemeClr val="accent5">
                              <a:lumMod val="50000"/>
                            </a:schemeClr>
                          </a:solidFill>
                        </a:rPr>
                        <a:t>, voy a comer comida rica en el centro.</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33936483"/>
                  </a:ext>
                </a:extLst>
              </a:tr>
            </a:tbl>
          </a:graphicData>
        </a:graphic>
      </p:graphicFrame>
      <p:sp>
        <p:nvSpPr>
          <p:cNvPr id="64" name="CuadroTexto 28">
            <a:extLst>
              <a:ext uri="{FF2B5EF4-FFF2-40B4-BE49-F238E27FC236}">
                <a16:creationId xmlns:a16="http://schemas.microsoft.com/office/drawing/2014/main" id="{FF464D61-D508-A34F-9670-A25050601A37}"/>
              </a:ext>
            </a:extLst>
          </p:cNvPr>
          <p:cNvSpPr txBox="1"/>
          <p:nvPr/>
        </p:nvSpPr>
        <p:spPr>
          <a:xfrm>
            <a:off x="211342" y="3192098"/>
            <a:ext cx="1879041"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err="1">
                <a:solidFill>
                  <a:srgbClr val="002060"/>
                </a:solidFill>
                <a:latin typeface="Century Gothic" panose="020B0502020202020204" pitchFamily="34" charset="0"/>
              </a:rPr>
              <a:t>Vocabulario</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3" name="TextBox 62"/>
          <p:cNvSpPr txBox="1"/>
          <p:nvPr/>
        </p:nvSpPr>
        <p:spPr>
          <a:xfrm>
            <a:off x="211342" y="3216115"/>
            <a:ext cx="5391597" cy="1631216"/>
          </a:xfrm>
          <a:prstGeom prst="rect">
            <a:avLst/>
          </a:prstGeom>
          <a:noFill/>
          <a:ln>
            <a:solidFill>
              <a:srgbClr val="FF6600"/>
            </a:solidFill>
          </a:ln>
        </p:spPr>
        <p:txBody>
          <a:bodyPr wrap="square" rtlCol="0">
            <a:spAutoFit/>
          </a:bodyPr>
          <a:lstStyle/>
          <a:p>
            <a:endParaRPr lang="en-GB" sz="2000" i="1" dirty="0">
              <a:solidFill>
                <a:schemeClr val="accent5">
                  <a:lumMod val="50000"/>
                </a:schemeClr>
              </a:solidFill>
            </a:endParaRPr>
          </a:p>
          <a:p>
            <a:r>
              <a:rPr lang="en-GB" sz="2000" i="1" dirty="0">
                <a:solidFill>
                  <a:schemeClr val="accent5">
                    <a:lumMod val="50000"/>
                  </a:schemeClr>
                </a:solidFill>
              </a:rPr>
              <a:t>el </a:t>
            </a:r>
            <a:r>
              <a:rPr lang="en-GB" sz="2000" i="1" dirty="0" err="1">
                <a:solidFill>
                  <a:schemeClr val="accent5">
                    <a:lumMod val="50000"/>
                  </a:schemeClr>
                </a:solidFill>
              </a:rPr>
              <a:t>centro</a:t>
            </a:r>
            <a:r>
              <a:rPr lang="en-GB" sz="2000" i="1" dirty="0">
                <a:solidFill>
                  <a:schemeClr val="accent5">
                    <a:lumMod val="50000"/>
                  </a:schemeClr>
                </a:solidFill>
              </a:rPr>
              <a:t> </a:t>
            </a:r>
            <a:r>
              <a:rPr lang="en-GB" sz="2000" dirty="0">
                <a:solidFill>
                  <a:schemeClr val="accent5">
                    <a:lumMod val="50000"/>
                  </a:schemeClr>
                </a:solidFill>
              </a:rPr>
              <a:t>– the </a:t>
            </a:r>
          </a:p>
          <a:p>
            <a:r>
              <a:rPr lang="en-GB" sz="2000" i="1" dirty="0">
                <a:solidFill>
                  <a:schemeClr val="accent5">
                    <a:lumMod val="50000"/>
                  </a:schemeClr>
                </a:solidFill>
              </a:rPr>
              <a:t>comida </a:t>
            </a:r>
            <a:r>
              <a:rPr lang="en-GB" sz="2000" i="1" dirty="0" err="1">
                <a:solidFill>
                  <a:schemeClr val="accent5">
                    <a:lumMod val="50000"/>
                  </a:schemeClr>
                </a:solidFill>
              </a:rPr>
              <a:t>rica</a:t>
            </a:r>
            <a:r>
              <a:rPr lang="en-GB" sz="2000" i="1" dirty="0">
                <a:solidFill>
                  <a:schemeClr val="accent5">
                    <a:lumMod val="50000"/>
                  </a:schemeClr>
                </a:solidFill>
              </a:rPr>
              <a:t> </a:t>
            </a:r>
            <a:r>
              <a:rPr lang="en-GB" sz="2000" dirty="0">
                <a:solidFill>
                  <a:schemeClr val="accent5">
                    <a:lumMod val="50000"/>
                  </a:schemeClr>
                </a:solidFill>
              </a:rPr>
              <a:t>– tasty food</a:t>
            </a:r>
          </a:p>
          <a:p>
            <a:r>
              <a:rPr lang="en-GB" sz="2000" dirty="0">
                <a:solidFill>
                  <a:schemeClr val="accent5">
                    <a:lumMod val="50000"/>
                  </a:schemeClr>
                </a:solidFill>
              </a:rPr>
              <a:t>(</a:t>
            </a:r>
            <a:r>
              <a:rPr lang="en-GB" sz="2000" i="1" dirty="0">
                <a:solidFill>
                  <a:schemeClr val="accent5">
                    <a:lumMod val="50000"/>
                  </a:schemeClr>
                </a:solidFill>
              </a:rPr>
              <a:t>la comida – </a:t>
            </a:r>
            <a:r>
              <a:rPr lang="en-GB" sz="2000" dirty="0">
                <a:solidFill>
                  <a:schemeClr val="accent5">
                    <a:lumMod val="50000"/>
                  </a:schemeClr>
                </a:solidFill>
              </a:rPr>
              <a:t>food) </a:t>
            </a:r>
          </a:p>
          <a:p>
            <a:r>
              <a:rPr lang="en-GB" sz="2000" dirty="0">
                <a:solidFill>
                  <a:schemeClr val="accent5">
                    <a:lumMod val="50000"/>
                  </a:schemeClr>
                </a:solidFill>
              </a:rPr>
              <a:t>(</a:t>
            </a:r>
            <a:r>
              <a:rPr lang="en-GB" sz="2000" i="1" dirty="0" err="1">
                <a:solidFill>
                  <a:schemeClr val="accent5">
                    <a:lumMod val="50000"/>
                  </a:schemeClr>
                </a:solidFill>
              </a:rPr>
              <a:t>rico</a:t>
            </a:r>
            <a:r>
              <a:rPr lang="en-GB" sz="2000" i="1" dirty="0">
                <a:solidFill>
                  <a:schemeClr val="accent5">
                    <a:lumMod val="50000"/>
                  </a:schemeClr>
                </a:solidFill>
              </a:rPr>
              <a:t> – </a:t>
            </a:r>
            <a:r>
              <a:rPr lang="en-GB" sz="2000" dirty="0">
                <a:solidFill>
                  <a:schemeClr val="accent5">
                    <a:lumMod val="50000"/>
                  </a:schemeClr>
                </a:solidFill>
              </a:rPr>
              <a:t>tasty) </a:t>
            </a:r>
          </a:p>
        </p:txBody>
      </p:sp>
      <p:sp>
        <p:nvSpPr>
          <p:cNvPr id="53" name="CuadroTexto 28">
            <a:extLst>
              <a:ext uri="{FF2B5EF4-FFF2-40B4-BE49-F238E27FC236}">
                <a16:creationId xmlns:a16="http://schemas.microsoft.com/office/drawing/2014/main" id="{FF464D61-D508-A34F-9670-A25050601A37}"/>
              </a:ext>
            </a:extLst>
          </p:cNvPr>
          <p:cNvSpPr txBox="1"/>
          <p:nvPr/>
        </p:nvSpPr>
        <p:spPr>
          <a:xfrm>
            <a:off x="5728339" y="3221216"/>
            <a:ext cx="167706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noProof="0" dirty="0" err="1">
                <a:solidFill>
                  <a:srgbClr val="002060"/>
                </a:solidFill>
                <a:latin typeface="Century Gothic" panose="020B0502020202020204" pitchFamily="34" charset="0"/>
              </a:rPr>
              <a:t>Gramática</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2" name="TextBox 31"/>
          <p:cNvSpPr txBox="1"/>
          <p:nvPr/>
        </p:nvSpPr>
        <p:spPr>
          <a:xfrm>
            <a:off x="5718048" y="3216115"/>
            <a:ext cx="6335838" cy="2862322"/>
          </a:xfrm>
          <a:prstGeom prst="rect">
            <a:avLst/>
          </a:prstGeom>
          <a:noFill/>
          <a:ln>
            <a:solidFill>
              <a:srgbClr val="FF6600"/>
            </a:solidFill>
          </a:ln>
        </p:spPr>
        <p:txBody>
          <a:bodyPr wrap="square" rtlCol="0">
            <a:spAutoFit/>
          </a:bodyPr>
          <a:lstStyle/>
          <a:p>
            <a:endParaRPr lang="en-GB" sz="2000" dirty="0">
              <a:solidFill>
                <a:schemeClr val="accent5">
                  <a:lumMod val="50000"/>
                </a:schemeClr>
              </a:solidFill>
            </a:endParaRPr>
          </a:p>
          <a:p>
            <a:r>
              <a:rPr lang="en-GB" sz="2000" u="sng" dirty="0">
                <a:solidFill>
                  <a:schemeClr val="accent5">
                    <a:lumMod val="50000"/>
                  </a:schemeClr>
                </a:solidFill>
                <a:sym typeface="Wingdings" panose="05000000000000000000" pitchFamily="2" charset="2"/>
              </a:rPr>
              <a:t>Questions</a:t>
            </a:r>
            <a:r>
              <a:rPr lang="en-GB" sz="2000" dirty="0">
                <a:solidFill>
                  <a:schemeClr val="accent5">
                    <a:lumMod val="50000"/>
                  </a:schemeClr>
                </a:solidFill>
                <a:sym typeface="Wingdings" panose="05000000000000000000" pitchFamily="2" charset="2"/>
              </a:rPr>
              <a:t>		</a:t>
            </a:r>
          </a:p>
          <a:p>
            <a:r>
              <a:rPr lang="en-GB" sz="2000" i="1" dirty="0">
                <a:solidFill>
                  <a:schemeClr val="accent5">
                    <a:lumMod val="50000"/>
                  </a:schemeClr>
                </a:solidFill>
              </a:rPr>
              <a:t>¿ Vas… ? </a:t>
            </a:r>
            <a:r>
              <a:rPr lang="en-GB" sz="2000" dirty="0">
                <a:solidFill>
                  <a:schemeClr val="accent5">
                    <a:lumMod val="50000"/>
                  </a:schemeClr>
                </a:solidFill>
              </a:rPr>
              <a:t>/ </a:t>
            </a:r>
            <a:r>
              <a:rPr lang="en-GB" sz="2000" i="1" dirty="0">
                <a:solidFill>
                  <a:schemeClr val="accent5">
                    <a:lumMod val="50000"/>
                  </a:schemeClr>
                </a:solidFill>
              </a:rPr>
              <a:t>¿Vas a </a:t>
            </a:r>
            <a:r>
              <a:rPr lang="en-GB" sz="2000" dirty="0">
                <a:solidFill>
                  <a:schemeClr val="accent5">
                    <a:lumMod val="50000"/>
                  </a:schemeClr>
                </a:solidFill>
              </a:rPr>
              <a:t>+ </a:t>
            </a:r>
            <a:r>
              <a:rPr lang="en-GB" sz="2000" dirty="0" err="1">
                <a:solidFill>
                  <a:schemeClr val="accent5">
                    <a:lumMod val="50000"/>
                  </a:schemeClr>
                </a:solidFill>
              </a:rPr>
              <a:t>inf</a:t>
            </a:r>
            <a:r>
              <a:rPr lang="en-GB" sz="2000" dirty="0">
                <a:solidFill>
                  <a:schemeClr val="accent5">
                    <a:lumMod val="50000"/>
                  </a:schemeClr>
                </a:solidFill>
              </a:rPr>
              <a:t>…?</a:t>
            </a:r>
          </a:p>
          <a:p>
            <a:r>
              <a:rPr lang="en-GB" sz="2000" dirty="0">
                <a:solidFill>
                  <a:schemeClr val="accent5">
                    <a:lumMod val="50000"/>
                  </a:schemeClr>
                </a:solidFill>
              </a:rPr>
              <a:t>Do you go…? / Are you going to go…?</a:t>
            </a:r>
          </a:p>
          <a:p>
            <a:r>
              <a:rPr lang="en-GB" sz="2000" u="sng" dirty="0">
                <a:solidFill>
                  <a:schemeClr val="accent5">
                    <a:lumMod val="50000"/>
                  </a:schemeClr>
                </a:solidFill>
                <a:sym typeface="Wingdings" panose="05000000000000000000" pitchFamily="2" charset="2"/>
              </a:rPr>
              <a:t>Present tense</a:t>
            </a:r>
            <a:r>
              <a:rPr lang="en-GB" sz="2000" dirty="0">
                <a:solidFill>
                  <a:schemeClr val="accent5">
                    <a:lumMod val="50000"/>
                  </a:schemeClr>
                </a:solidFill>
                <a:sym typeface="Wingdings" panose="05000000000000000000" pitchFamily="2" charset="2"/>
              </a:rPr>
              <a:t> 	</a:t>
            </a:r>
            <a:r>
              <a:rPr lang="en-GB" sz="2000" u="sng" dirty="0">
                <a:solidFill>
                  <a:schemeClr val="accent5">
                    <a:lumMod val="50000"/>
                  </a:schemeClr>
                </a:solidFill>
                <a:sym typeface="Wingdings" panose="05000000000000000000" pitchFamily="2" charset="2"/>
              </a:rPr>
              <a:t>Future tense</a:t>
            </a:r>
          </a:p>
          <a:p>
            <a:r>
              <a:rPr lang="en-GB" sz="2000" i="1" dirty="0" err="1">
                <a:solidFill>
                  <a:schemeClr val="accent5">
                    <a:lumMod val="50000"/>
                  </a:schemeClr>
                </a:solidFill>
                <a:sym typeface="Wingdings" panose="05000000000000000000" pitchFamily="2" charset="2"/>
              </a:rPr>
              <a:t>Voy</a:t>
            </a:r>
            <a:r>
              <a:rPr lang="en-GB" sz="2000" dirty="0">
                <a:solidFill>
                  <a:schemeClr val="accent5">
                    <a:lumMod val="50000"/>
                  </a:schemeClr>
                </a:solidFill>
                <a:sym typeface="Wingdings" panose="05000000000000000000" pitchFamily="2" charset="2"/>
              </a:rPr>
              <a:t> = I go	</a:t>
            </a:r>
            <a:r>
              <a:rPr lang="en-GB" sz="2000" i="1" dirty="0" err="1">
                <a:solidFill>
                  <a:schemeClr val="accent5">
                    <a:lumMod val="50000"/>
                  </a:schemeClr>
                </a:solidFill>
                <a:sym typeface="Wingdings" panose="05000000000000000000" pitchFamily="2" charset="2"/>
              </a:rPr>
              <a:t>Voy</a:t>
            </a:r>
            <a:r>
              <a:rPr lang="en-GB" sz="2000" i="1" dirty="0">
                <a:solidFill>
                  <a:schemeClr val="accent5">
                    <a:lumMod val="50000"/>
                  </a:schemeClr>
                </a:solidFill>
                <a:sym typeface="Wingdings" panose="05000000000000000000" pitchFamily="2" charset="2"/>
              </a:rPr>
              <a:t> a </a:t>
            </a:r>
            <a:r>
              <a:rPr lang="en-GB" sz="2000" dirty="0">
                <a:solidFill>
                  <a:schemeClr val="accent5">
                    <a:lumMod val="50000"/>
                  </a:schemeClr>
                </a:solidFill>
                <a:sym typeface="Wingdings" panose="05000000000000000000" pitchFamily="2" charset="2"/>
              </a:rPr>
              <a:t>+ infinitive </a:t>
            </a:r>
            <a:r>
              <a:rPr lang="en-GB" dirty="0">
                <a:solidFill>
                  <a:schemeClr val="accent5">
                    <a:lumMod val="50000"/>
                  </a:schemeClr>
                </a:solidFill>
                <a:sym typeface="Wingdings" panose="05000000000000000000" pitchFamily="2" charset="2"/>
              </a:rPr>
              <a:t>= I am going to…</a:t>
            </a:r>
          </a:p>
          <a:p>
            <a:r>
              <a:rPr lang="en-GB" sz="2000" i="1" dirty="0">
                <a:solidFill>
                  <a:schemeClr val="accent5">
                    <a:lumMod val="50000"/>
                  </a:schemeClr>
                </a:solidFill>
                <a:sym typeface="Wingdings" panose="05000000000000000000" pitchFamily="2" charset="2"/>
              </a:rPr>
              <a:t>Vas</a:t>
            </a:r>
            <a:r>
              <a:rPr lang="en-GB" sz="2000" dirty="0">
                <a:solidFill>
                  <a:schemeClr val="accent5">
                    <a:lumMod val="50000"/>
                  </a:schemeClr>
                </a:solidFill>
                <a:sym typeface="Wingdings" panose="05000000000000000000" pitchFamily="2" charset="2"/>
              </a:rPr>
              <a:t> = you go	</a:t>
            </a:r>
            <a:r>
              <a:rPr lang="en-GB" sz="2000" i="1" dirty="0">
                <a:solidFill>
                  <a:schemeClr val="accent5">
                    <a:lumMod val="50000"/>
                  </a:schemeClr>
                </a:solidFill>
                <a:sym typeface="Wingdings" panose="05000000000000000000" pitchFamily="2" charset="2"/>
              </a:rPr>
              <a:t>Vas a </a:t>
            </a:r>
            <a:r>
              <a:rPr lang="en-GB" sz="2000" dirty="0">
                <a:solidFill>
                  <a:schemeClr val="accent5">
                    <a:lumMod val="50000"/>
                  </a:schemeClr>
                </a:solidFill>
                <a:sym typeface="Wingdings" panose="05000000000000000000" pitchFamily="2" charset="2"/>
              </a:rPr>
              <a:t>+ infinitive </a:t>
            </a:r>
            <a:r>
              <a:rPr lang="en-GB" dirty="0">
                <a:solidFill>
                  <a:schemeClr val="accent5">
                    <a:lumMod val="50000"/>
                  </a:schemeClr>
                </a:solidFill>
                <a:sym typeface="Wingdings" panose="05000000000000000000" pitchFamily="2" charset="2"/>
              </a:rPr>
              <a:t>= you are going to…</a:t>
            </a:r>
          </a:p>
          <a:p>
            <a:r>
              <a:rPr lang="en-GB" sz="2000" dirty="0">
                <a:solidFill>
                  <a:schemeClr val="accent5">
                    <a:lumMod val="50000"/>
                  </a:schemeClr>
                </a:solidFill>
                <a:sym typeface="Wingdings" panose="05000000000000000000" pitchFamily="2" charset="2"/>
              </a:rPr>
              <a:t>         			Infinitives:</a:t>
            </a:r>
          </a:p>
          <a:p>
            <a:r>
              <a:rPr lang="en-GB" sz="2000" dirty="0">
                <a:solidFill>
                  <a:schemeClr val="accent5">
                    <a:lumMod val="50000"/>
                  </a:schemeClr>
                </a:solidFill>
              </a:rPr>
              <a:t>			</a:t>
            </a:r>
            <a:r>
              <a:rPr lang="en-GB" sz="2000" i="1" dirty="0" err="1">
                <a:solidFill>
                  <a:schemeClr val="accent5">
                    <a:lumMod val="50000"/>
                  </a:schemeClr>
                </a:solidFill>
                <a:sym typeface="Wingdings" panose="05000000000000000000" pitchFamily="2" charset="2"/>
              </a:rPr>
              <a:t>ir</a:t>
            </a:r>
            <a:r>
              <a:rPr lang="en-GB" sz="2000" dirty="0">
                <a:solidFill>
                  <a:schemeClr val="accent5">
                    <a:lumMod val="50000"/>
                  </a:schemeClr>
                </a:solidFill>
                <a:sym typeface="Wingdings" panose="05000000000000000000" pitchFamily="2" charset="2"/>
              </a:rPr>
              <a:t> – to go / </a:t>
            </a:r>
            <a:r>
              <a:rPr lang="en-GB" sz="2000" i="1" dirty="0">
                <a:solidFill>
                  <a:schemeClr val="accent5">
                    <a:lumMod val="50000"/>
                  </a:schemeClr>
                </a:solidFill>
                <a:sym typeface="Wingdings" panose="05000000000000000000" pitchFamily="2" charset="2"/>
              </a:rPr>
              <a:t>comer</a:t>
            </a:r>
            <a:r>
              <a:rPr lang="en-GB" sz="2000" dirty="0">
                <a:solidFill>
                  <a:schemeClr val="accent5">
                    <a:lumMod val="50000"/>
                  </a:schemeClr>
                </a:solidFill>
                <a:sym typeface="Wingdings" panose="05000000000000000000" pitchFamily="2" charset="2"/>
              </a:rPr>
              <a:t> – to eat </a:t>
            </a:r>
            <a:endParaRPr lang="en-GB" sz="2000" dirty="0">
              <a:solidFill>
                <a:schemeClr val="accent5">
                  <a:lumMod val="50000"/>
                </a:schemeClr>
              </a:solidFill>
            </a:endParaRPr>
          </a:p>
        </p:txBody>
      </p:sp>
      <p:sp>
        <p:nvSpPr>
          <p:cNvPr id="60" name="CuadroTexto 28">
            <a:extLst>
              <a:ext uri="{FF2B5EF4-FFF2-40B4-BE49-F238E27FC236}">
                <a16:creationId xmlns:a16="http://schemas.microsoft.com/office/drawing/2014/main" id="{FF464D61-D508-A34F-9670-A25050601A37}"/>
              </a:ext>
            </a:extLst>
          </p:cNvPr>
          <p:cNvSpPr txBox="1"/>
          <p:nvPr/>
        </p:nvSpPr>
        <p:spPr>
          <a:xfrm>
            <a:off x="211343" y="5043487"/>
            <a:ext cx="167706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noProof="0" dirty="0" err="1">
                <a:solidFill>
                  <a:srgbClr val="002060"/>
                </a:solidFill>
                <a:latin typeface="Century Gothic" panose="020B0502020202020204" pitchFamily="34" charset="0"/>
              </a:rPr>
              <a:t>Gramática</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5" name="TextBox 54"/>
          <p:cNvSpPr txBox="1"/>
          <p:nvPr/>
        </p:nvSpPr>
        <p:spPr>
          <a:xfrm>
            <a:off x="211343" y="5043487"/>
            <a:ext cx="5391597" cy="1323439"/>
          </a:xfrm>
          <a:prstGeom prst="rect">
            <a:avLst/>
          </a:prstGeom>
          <a:noFill/>
          <a:ln>
            <a:solidFill>
              <a:srgbClr val="FF6600"/>
            </a:solidFill>
          </a:ln>
        </p:spPr>
        <p:txBody>
          <a:bodyPr wrap="square" rtlCol="0">
            <a:spAutoFit/>
          </a:bodyPr>
          <a:lstStyle/>
          <a:p>
            <a:endParaRPr lang="en-GB" sz="2000" dirty="0">
              <a:solidFill>
                <a:schemeClr val="accent5">
                  <a:lumMod val="50000"/>
                </a:schemeClr>
              </a:solidFill>
            </a:endParaRPr>
          </a:p>
          <a:p>
            <a:r>
              <a:rPr lang="en-GB" sz="2000" u="sng" dirty="0">
                <a:solidFill>
                  <a:schemeClr val="accent5">
                    <a:lumMod val="50000"/>
                  </a:schemeClr>
                </a:solidFill>
              </a:rPr>
              <a:t>Saying ‘to the’ </a:t>
            </a:r>
          </a:p>
          <a:p>
            <a:r>
              <a:rPr lang="en-GB" sz="2000" dirty="0">
                <a:solidFill>
                  <a:schemeClr val="accent5">
                    <a:lumMod val="50000"/>
                  </a:schemeClr>
                </a:solidFill>
              </a:rPr>
              <a:t>Masculine			Feminine</a:t>
            </a:r>
          </a:p>
          <a:p>
            <a:r>
              <a:rPr lang="en-GB" sz="2000" dirty="0">
                <a:solidFill>
                  <a:schemeClr val="accent5">
                    <a:lumMod val="50000"/>
                  </a:schemeClr>
                </a:solidFill>
              </a:rPr>
              <a:t> a + el </a:t>
            </a:r>
            <a:r>
              <a:rPr lang="en-GB" sz="2000" dirty="0">
                <a:solidFill>
                  <a:schemeClr val="accent5">
                    <a:lumMod val="50000"/>
                  </a:schemeClr>
                </a:solidFill>
                <a:sym typeface="Wingdings" panose="05000000000000000000" pitchFamily="2" charset="2"/>
              </a:rPr>
              <a:t> </a:t>
            </a:r>
            <a:r>
              <a:rPr lang="en-GB" sz="2000" b="1" dirty="0">
                <a:solidFill>
                  <a:schemeClr val="accent5">
                    <a:lumMod val="50000"/>
                  </a:schemeClr>
                </a:solidFill>
                <a:sym typeface="Wingdings" panose="05000000000000000000" pitchFamily="2" charset="2"/>
              </a:rPr>
              <a:t>al</a:t>
            </a:r>
            <a:r>
              <a:rPr lang="en-GB" sz="2000" dirty="0">
                <a:solidFill>
                  <a:schemeClr val="accent5">
                    <a:lumMod val="50000"/>
                  </a:schemeClr>
                </a:solidFill>
                <a:sym typeface="Wingdings" panose="05000000000000000000" pitchFamily="2" charset="2"/>
              </a:rPr>
              <a:t> (to the)		</a:t>
            </a:r>
            <a:r>
              <a:rPr lang="en-GB" sz="2000" b="1" dirty="0">
                <a:solidFill>
                  <a:schemeClr val="accent5">
                    <a:lumMod val="50000"/>
                  </a:schemeClr>
                </a:solidFill>
                <a:sym typeface="Wingdings" panose="05000000000000000000" pitchFamily="2" charset="2"/>
              </a:rPr>
              <a:t>a la </a:t>
            </a:r>
            <a:r>
              <a:rPr lang="en-GB" sz="2000" dirty="0">
                <a:solidFill>
                  <a:schemeClr val="accent5">
                    <a:lumMod val="50000"/>
                  </a:schemeClr>
                </a:solidFill>
                <a:sym typeface="Wingdings" panose="05000000000000000000" pitchFamily="2" charset="2"/>
              </a:rPr>
              <a:t>(to the)</a:t>
            </a:r>
            <a:endParaRPr lang="en-GB" sz="2000" dirty="0">
              <a:solidFill>
                <a:schemeClr val="accent5">
                  <a:lumMod val="50000"/>
                </a:schemeClr>
              </a:solidFill>
            </a:endParaRPr>
          </a:p>
        </p:txBody>
      </p:sp>
      <p:pic>
        <p:nvPicPr>
          <p:cNvPr id="26" name="Picture 25">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050" y="1438105"/>
            <a:ext cx="766971" cy="738420"/>
          </a:xfrm>
          <a:prstGeom prst="rect">
            <a:avLst/>
          </a:prstGeom>
        </p:spPr>
      </p:pic>
      <p:pic>
        <p:nvPicPr>
          <p:cNvPr id="27" name="Picture 26">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r="64049" b="34183"/>
          <a:stretch/>
        </p:blipFill>
        <p:spPr>
          <a:xfrm>
            <a:off x="5626327" y="1548959"/>
            <a:ext cx="667664" cy="574498"/>
          </a:xfrm>
          <a:prstGeom prst="rect">
            <a:avLst/>
          </a:prstGeom>
        </p:spPr>
      </p:pic>
      <p:pic>
        <p:nvPicPr>
          <p:cNvPr id="28" name="Picture 27">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8538" y="1409106"/>
            <a:ext cx="766971" cy="738420"/>
          </a:xfrm>
          <a:prstGeom prst="rect">
            <a:avLst/>
          </a:prstGeom>
        </p:spPr>
      </p:pic>
      <p:pic>
        <p:nvPicPr>
          <p:cNvPr id="29" name="Picture 2">
            <a:extLs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5496" y="1512781"/>
            <a:ext cx="505042" cy="526307"/>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a:extLst>
              <a:ext uri="{C183D7F6-B498-43B3-948B-1728B52AA6E4}">
                <adec:decorative xmlns:adec="http://schemas.microsoft.com/office/drawing/2017/decorative" val="1"/>
              </a:ext>
            </a:extLst>
          </p:cNvPr>
          <p:cNvSpPr/>
          <p:nvPr/>
        </p:nvSpPr>
        <p:spPr>
          <a:xfrm>
            <a:off x="545047" y="2322786"/>
            <a:ext cx="5630779" cy="5753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ounded Rectangle 30">
            <a:extLst>
              <a:ext uri="{C183D7F6-B498-43B3-948B-1728B52AA6E4}">
                <adec:decorative xmlns:adec="http://schemas.microsoft.com/office/drawing/2017/decorative" val="1"/>
              </a:ext>
            </a:extLst>
          </p:cNvPr>
          <p:cNvSpPr/>
          <p:nvPr/>
        </p:nvSpPr>
        <p:spPr>
          <a:xfrm>
            <a:off x="6387802" y="2331651"/>
            <a:ext cx="5630779" cy="566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1938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1500"/>
                                        <p:tgtEl>
                                          <p:spTgt spid="63"/>
                                        </p:tgtEl>
                                      </p:cBhvr>
                                    </p:animEffect>
                                    <p:set>
                                      <p:cBhvr>
                                        <p:cTn id="7" dur="1" fill="hold">
                                          <p:stCondLst>
                                            <p:cond delay="1499"/>
                                          </p:stCondLst>
                                        </p:cTn>
                                        <p:tgtEl>
                                          <p:spTgt spid="63"/>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1500"/>
                                        <p:tgtEl>
                                          <p:spTgt spid="64"/>
                                        </p:tgtEl>
                                      </p:cBhvr>
                                    </p:animEffect>
                                    <p:set>
                                      <p:cBhvr>
                                        <p:cTn id="10" dur="1" fill="hold">
                                          <p:stCondLst>
                                            <p:cond delay="1499"/>
                                          </p:stCondLst>
                                        </p:cTn>
                                        <p:tgtEl>
                                          <p:spTgt spid="64"/>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1500"/>
                                        <p:tgtEl>
                                          <p:spTgt spid="60"/>
                                        </p:tgtEl>
                                      </p:cBhvr>
                                    </p:animEffect>
                                    <p:set>
                                      <p:cBhvr>
                                        <p:cTn id="13" dur="1" fill="hold">
                                          <p:stCondLst>
                                            <p:cond delay="1499"/>
                                          </p:stCondLst>
                                        </p:cTn>
                                        <p:tgtEl>
                                          <p:spTgt spid="60"/>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1500"/>
                                        <p:tgtEl>
                                          <p:spTgt spid="55"/>
                                        </p:tgtEl>
                                      </p:cBhvr>
                                    </p:animEffect>
                                    <p:set>
                                      <p:cBhvr>
                                        <p:cTn id="16" dur="1" fill="hold">
                                          <p:stCondLst>
                                            <p:cond delay="1499"/>
                                          </p:stCondLst>
                                        </p:cTn>
                                        <p:tgtEl>
                                          <p:spTgt spid="55"/>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1500"/>
                                        <p:tgtEl>
                                          <p:spTgt spid="53"/>
                                        </p:tgtEl>
                                      </p:cBhvr>
                                    </p:animEffect>
                                    <p:set>
                                      <p:cBhvr>
                                        <p:cTn id="19" dur="1" fill="hold">
                                          <p:stCondLst>
                                            <p:cond delay="1499"/>
                                          </p:stCondLst>
                                        </p:cTn>
                                        <p:tgtEl>
                                          <p:spTgt spid="53"/>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1500"/>
                                        <p:tgtEl>
                                          <p:spTgt spid="32"/>
                                        </p:tgtEl>
                                      </p:cBhvr>
                                    </p:animEffect>
                                    <p:set>
                                      <p:cBhvr>
                                        <p:cTn id="22" dur="1" fill="hold">
                                          <p:stCondLst>
                                            <p:cond delay="1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8" restart="whenNotActive" fill="hold" evtFilter="cancelBubble" nodeType="interactiveSeq">
                <p:stCondLst>
                  <p:cond evt="onClick" delay="0">
                    <p:tgtEl>
                      <p:spTgt spid="3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64" grpId="0"/>
      <p:bldP spid="63" grpId="0" animBg="1"/>
      <p:bldP spid="53" grpId="0"/>
      <p:bldP spid="32" grpId="0" animBg="1"/>
      <p:bldP spid="60" grpId="0"/>
      <p:bldP spid="55" grpId="0" animBg="1"/>
      <p:bldP spid="30" grpId="0" animBg="1"/>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542"/>
            <a:ext cx="6649156" cy="867128"/>
          </a:xfrm>
          <a:prstGeom prst="rect">
            <a:avLst/>
          </a:prstGeom>
        </p:spPr>
      </p:pic>
      <p:sp>
        <p:nvSpPr>
          <p:cNvPr id="2" name="Title 1"/>
          <p:cNvSpPr>
            <a:spLocks noGrp="1"/>
          </p:cNvSpPr>
          <p:nvPr>
            <p:ph type="title"/>
          </p:nvPr>
        </p:nvSpPr>
        <p:spPr>
          <a:xfrm>
            <a:off x="82286" y="-184321"/>
            <a:ext cx="6484584" cy="1325563"/>
          </a:xfrm>
        </p:spPr>
        <p:txBody>
          <a:bodyPr>
            <a:normAutofit/>
          </a:bodyPr>
          <a:lstStyle/>
          <a:p>
            <a:r>
              <a:rPr lang="en-GB" sz="3600" b="1" dirty="0" err="1">
                <a:solidFill>
                  <a:schemeClr val="bg1"/>
                </a:solidFill>
              </a:rPr>
              <a:t>İHablamos</a:t>
            </a:r>
            <a:r>
              <a:rPr lang="en-GB" sz="3600" b="1" dirty="0">
                <a:solidFill>
                  <a:schemeClr val="bg1"/>
                </a:solidFill>
              </a:rPr>
              <a:t> y </a:t>
            </a:r>
            <a:r>
              <a:rPr lang="en-GB" sz="3600" b="1" dirty="0" err="1">
                <a:solidFill>
                  <a:schemeClr val="bg1"/>
                </a:solidFill>
              </a:rPr>
              <a:t>escribimos</a:t>
            </a:r>
            <a:r>
              <a:rPr lang="en-GB" sz="3600" b="1" dirty="0">
                <a:solidFill>
                  <a:schemeClr val="bg1"/>
                </a:solidFill>
              </a:rPr>
              <a:t>!</a:t>
            </a:r>
          </a:p>
        </p:txBody>
      </p:sp>
      <p:sp>
        <p:nvSpPr>
          <p:cNvPr id="34" name="Rounded Rectangle 11">
            <a:extLst>
              <a:ext uri="{FF2B5EF4-FFF2-40B4-BE49-F238E27FC236}">
                <a16:creationId xmlns:a16="http://schemas.microsoft.com/office/drawing/2014/main" id="{A316DD52-7894-4A75-969C-CA0645DA2978}"/>
              </a:ext>
            </a:extLst>
          </p:cNvPr>
          <p:cNvSpPr/>
          <p:nvPr/>
        </p:nvSpPr>
        <p:spPr>
          <a:xfrm>
            <a:off x="9861176" y="258166"/>
            <a:ext cx="206696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ounded Rectangle 34"/>
          <p:cNvSpPr/>
          <p:nvPr/>
        </p:nvSpPr>
        <p:spPr>
          <a:xfrm>
            <a:off x="4102577" y="718028"/>
            <a:ext cx="5999740"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p>
        </p:txBody>
      </p:sp>
      <p:sp>
        <p:nvSpPr>
          <p:cNvPr id="3" name="TextBox 2"/>
          <p:cNvSpPr txBox="1"/>
          <p:nvPr/>
        </p:nvSpPr>
        <p:spPr>
          <a:xfrm>
            <a:off x="82286" y="1003816"/>
            <a:ext cx="1521362"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Pregunta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p:cNvSpPr txBox="1"/>
          <p:nvPr/>
        </p:nvSpPr>
        <p:spPr>
          <a:xfrm>
            <a:off x="6360071" y="1000901"/>
            <a:ext cx="1742880"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Respuesta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1916230279"/>
              </p:ext>
            </p:extLst>
          </p:nvPr>
        </p:nvGraphicFramePr>
        <p:xfrm>
          <a:off x="466938" y="1485561"/>
          <a:ext cx="11586948" cy="1376680"/>
        </p:xfrm>
        <a:graphic>
          <a:graphicData uri="http://schemas.openxmlformats.org/drawingml/2006/table">
            <a:tbl>
              <a:tblPr firstRow="1" bandRow="1">
                <a:tableStyleId>{5C22544A-7EE6-4342-B048-85BDC9FD1C3A}</a:tableStyleId>
              </a:tblPr>
              <a:tblGrid>
                <a:gridCol w="5870236">
                  <a:extLst>
                    <a:ext uri="{9D8B030D-6E8A-4147-A177-3AD203B41FA5}">
                      <a16:colId xmlns:a16="http://schemas.microsoft.com/office/drawing/2014/main" val="2136252148"/>
                    </a:ext>
                  </a:extLst>
                </a:gridCol>
                <a:gridCol w="5716712">
                  <a:extLst>
                    <a:ext uri="{9D8B030D-6E8A-4147-A177-3AD203B41FA5}">
                      <a16:colId xmlns:a16="http://schemas.microsoft.com/office/drawing/2014/main" val="2138285787"/>
                    </a:ext>
                  </a:extLst>
                </a:gridCol>
              </a:tblGrid>
              <a:tr h="675640">
                <a:tc>
                  <a:txBody>
                    <a:bodyPr/>
                    <a:lstStyle/>
                    <a:p>
                      <a:r>
                        <a:rPr lang="en-GB" sz="2000" b="1" dirty="0">
                          <a:solidFill>
                            <a:schemeClr val="accent5">
                              <a:lumMod val="50000"/>
                            </a:schemeClr>
                          </a:solidFill>
                        </a:rPr>
                        <a:t>[Do</a:t>
                      </a:r>
                      <a:r>
                        <a:rPr lang="en-GB" sz="2000" b="1" baseline="0" dirty="0">
                          <a:solidFill>
                            <a:schemeClr val="accent5">
                              <a:lumMod val="50000"/>
                            </a:schemeClr>
                          </a:solidFill>
                        </a:rPr>
                        <a:t> you go</a:t>
                      </a:r>
                      <a:r>
                        <a:rPr lang="en-GB" sz="2000" b="1" dirty="0">
                          <a:solidFill>
                            <a:schemeClr val="accent5">
                              <a:lumMod val="50000"/>
                            </a:schemeClr>
                          </a:solidFill>
                        </a:rPr>
                        <a:t>]</a:t>
                      </a:r>
                      <a:endParaRPr lang="en-GB" sz="2000" b="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a:solidFill>
                            <a:schemeClr val="accent5">
                              <a:lumMod val="50000"/>
                            </a:schemeClr>
                          </a:solidFill>
                        </a:rPr>
                        <a:t>         </a:t>
                      </a:r>
                      <a:r>
                        <a:rPr lang="en-GB" sz="2000" b="1" dirty="0">
                          <a:solidFill>
                            <a:schemeClr val="accent5">
                              <a:lumMod val="50000"/>
                            </a:schemeClr>
                          </a:solidFill>
                        </a:rPr>
                        <a:t>[every</a:t>
                      </a:r>
                      <a:r>
                        <a:rPr lang="en-GB" sz="2000" b="1" baseline="0" dirty="0">
                          <a:solidFill>
                            <a:schemeClr val="accent5">
                              <a:lumMod val="50000"/>
                            </a:schemeClr>
                          </a:solidFill>
                        </a:rPr>
                        <a:t> July</a:t>
                      </a:r>
                      <a:r>
                        <a:rPr lang="en-GB" sz="2000" b="1" dirty="0">
                          <a:solidFill>
                            <a:schemeClr val="accent5">
                              <a:lumMod val="50000"/>
                            </a:schemeClr>
                          </a:solidFill>
                        </a:rPr>
                        <a:t>]</a:t>
                      </a:r>
                      <a:r>
                        <a:rPr lang="en-GB" sz="2000" b="1" baseline="0" dirty="0">
                          <a:solidFill>
                            <a:schemeClr val="accent5">
                              <a:lumMod val="50000"/>
                            </a:schemeClr>
                          </a:solidFill>
                        </a:rPr>
                        <a:t>  [I learn to             there]. </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050097211"/>
                  </a:ext>
                </a:extLst>
              </a:tr>
              <a:tr h="6625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¿Vas</a:t>
                      </a:r>
                      <a:r>
                        <a:rPr lang="en-GB" sz="2000" b="0" baseline="0" dirty="0">
                          <a:solidFill>
                            <a:schemeClr val="accent5">
                              <a:lumMod val="50000"/>
                            </a:schemeClr>
                          </a:solidFill>
                        </a:rPr>
                        <a:t> a las montañas cada julio?</a:t>
                      </a:r>
                      <a:r>
                        <a:rPr lang="en-GB" sz="2000" b="0" dirty="0">
                          <a:solidFill>
                            <a:schemeClr val="accent5">
                              <a:lumMod val="50000"/>
                            </a:schemeClr>
                          </a:solidFill>
                        </a:rPr>
                        <a:t> </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r>
                        <a:rPr lang="en-GB" sz="2000" dirty="0" err="1">
                          <a:solidFill>
                            <a:schemeClr val="accent5">
                              <a:lumMod val="50000"/>
                            </a:schemeClr>
                          </a:solidFill>
                        </a:rPr>
                        <a:t>Sí</a:t>
                      </a:r>
                      <a:r>
                        <a:rPr lang="en-GB" sz="2000" dirty="0">
                          <a:solidFill>
                            <a:schemeClr val="accent5">
                              <a:lumMod val="50000"/>
                            </a:schemeClr>
                          </a:solidFill>
                        </a:rPr>
                        <a:t>, voy a las montañas </a:t>
                      </a:r>
                      <a:r>
                        <a:rPr lang="en-GB" sz="2000" dirty="0" err="1">
                          <a:solidFill>
                            <a:schemeClr val="accent5">
                              <a:lumMod val="50000"/>
                            </a:schemeClr>
                          </a:solidFill>
                        </a:rPr>
                        <a:t>cada</a:t>
                      </a:r>
                      <a:r>
                        <a:rPr lang="en-GB" sz="2000" dirty="0">
                          <a:solidFill>
                            <a:schemeClr val="accent5">
                              <a:lumMod val="50000"/>
                            </a:schemeClr>
                          </a:solidFill>
                        </a:rPr>
                        <a:t> </a:t>
                      </a:r>
                      <a:r>
                        <a:rPr lang="en-GB" sz="2000" dirty="0" err="1">
                          <a:solidFill>
                            <a:schemeClr val="accent5">
                              <a:lumMod val="50000"/>
                            </a:schemeClr>
                          </a:solidFill>
                        </a:rPr>
                        <a:t>julio</a:t>
                      </a:r>
                      <a:r>
                        <a:rPr lang="en-GB" sz="2000" dirty="0">
                          <a:solidFill>
                            <a:schemeClr val="accent5">
                              <a:lumMod val="50000"/>
                            </a:schemeClr>
                          </a:solidFill>
                        </a:rPr>
                        <a:t>. </a:t>
                      </a:r>
                      <a:r>
                        <a:rPr lang="en-GB" sz="2000" dirty="0" err="1">
                          <a:solidFill>
                            <a:schemeClr val="accent5">
                              <a:lumMod val="50000"/>
                            </a:schemeClr>
                          </a:solidFill>
                        </a:rPr>
                        <a:t>Aprendo</a:t>
                      </a:r>
                      <a:r>
                        <a:rPr lang="en-GB" sz="2000" dirty="0">
                          <a:solidFill>
                            <a:schemeClr val="accent5">
                              <a:lumMod val="50000"/>
                            </a:schemeClr>
                          </a:solidFill>
                        </a:rPr>
                        <a:t> a </a:t>
                      </a:r>
                      <a:r>
                        <a:rPr lang="en-GB" sz="2000" dirty="0" err="1">
                          <a:solidFill>
                            <a:schemeClr val="accent5">
                              <a:lumMod val="50000"/>
                            </a:schemeClr>
                          </a:solidFill>
                        </a:rPr>
                        <a:t>montar</a:t>
                      </a:r>
                      <a:r>
                        <a:rPr lang="en-GB" sz="2000" dirty="0">
                          <a:solidFill>
                            <a:schemeClr val="accent5">
                              <a:lumMod val="50000"/>
                            </a:schemeClr>
                          </a:solidFill>
                        </a:rPr>
                        <a:t> a </a:t>
                      </a:r>
                      <a:r>
                        <a:rPr lang="en-GB" sz="2000" dirty="0" err="1">
                          <a:solidFill>
                            <a:schemeClr val="accent5">
                              <a:lumMod val="50000"/>
                            </a:schemeClr>
                          </a:solidFill>
                        </a:rPr>
                        <a:t>caballo</a:t>
                      </a:r>
                      <a:r>
                        <a:rPr lang="en-GB" sz="2000" dirty="0">
                          <a:solidFill>
                            <a:schemeClr val="accent5">
                              <a:lumMod val="50000"/>
                            </a:schemeClr>
                          </a:solidFill>
                        </a:rPr>
                        <a:t> </a:t>
                      </a:r>
                      <a:r>
                        <a:rPr lang="en-GB" sz="2000" dirty="0" err="1">
                          <a:solidFill>
                            <a:schemeClr val="accent5">
                              <a:lumMod val="50000"/>
                            </a:schemeClr>
                          </a:solidFill>
                        </a:rPr>
                        <a:t>allí</a:t>
                      </a:r>
                      <a:r>
                        <a:rPr lang="en-GB" sz="2000" dirty="0">
                          <a:solidFill>
                            <a:schemeClr val="accent5">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33936483"/>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178934204"/>
              </p:ext>
            </p:extLst>
          </p:nvPr>
        </p:nvGraphicFramePr>
        <p:xfrm>
          <a:off x="85199" y="1433807"/>
          <a:ext cx="11968687" cy="1418710"/>
        </p:xfrm>
        <a:graphic>
          <a:graphicData uri="http://schemas.openxmlformats.org/drawingml/2006/table">
            <a:tbl>
              <a:tblPr firstRow="1" bandRow="1">
                <a:tableStyleId>{5C22544A-7EE6-4342-B048-85BDC9FD1C3A}</a:tableStyleId>
              </a:tblPr>
              <a:tblGrid>
                <a:gridCol w="381739">
                  <a:extLst>
                    <a:ext uri="{9D8B030D-6E8A-4147-A177-3AD203B41FA5}">
                      <a16:colId xmlns:a16="http://schemas.microsoft.com/office/drawing/2014/main" val="2726116877"/>
                    </a:ext>
                  </a:extLst>
                </a:gridCol>
                <a:gridCol w="5870236">
                  <a:extLst>
                    <a:ext uri="{9D8B030D-6E8A-4147-A177-3AD203B41FA5}">
                      <a16:colId xmlns:a16="http://schemas.microsoft.com/office/drawing/2014/main" val="3724827482"/>
                    </a:ext>
                  </a:extLst>
                </a:gridCol>
                <a:gridCol w="5716712">
                  <a:extLst>
                    <a:ext uri="{9D8B030D-6E8A-4147-A177-3AD203B41FA5}">
                      <a16:colId xmlns:a16="http://schemas.microsoft.com/office/drawing/2014/main" val="3843478067"/>
                    </a:ext>
                  </a:extLst>
                </a:gridCol>
              </a:tblGrid>
              <a:tr h="717670">
                <a:tc rowSpan="2">
                  <a:txBody>
                    <a:bodyPr/>
                    <a:lstStyle/>
                    <a:p>
                      <a:pPr algn="ctr"/>
                      <a:r>
                        <a:rPr lang="en-GB" sz="2000" b="1" dirty="0">
                          <a:solidFill>
                            <a:schemeClr val="accent5">
                              <a:lumMod val="50000"/>
                            </a:schemeClr>
                          </a:solidFill>
                        </a:rPr>
                        <a:t>4</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868060795"/>
                  </a:ext>
                </a:extLst>
              </a:tr>
              <a:tr h="395785">
                <a:tc vMerge="1">
                  <a:txBody>
                    <a:bodyPr/>
                    <a:lstStyle/>
                    <a:p>
                      <a:endParaRPr lang="en-GB"/>
                    </a:p>
                  </a:txBody>
                  <a:tcPr/>
                </a:tc>
                <a:tc>
                  <a:txBody>
                    <a:bodyPr/>
                    <a:lstStyle/>
                    <a:p>
                      <a:endParaRPr lang="en-GB" sz="2000" b="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000" dirty="0">
                        <a:solidFill>
                          <a:schemeClr val="accent5">
                            <a:lumMod val="50000"/>
                          </a:schemeClr>
                        </a:solidFill>
                      </a:endParaRPr>
                    </a:p>
                    <a:p>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441194010"/>
                  </a:ext>
                </a:extLst>
              </a:tr>
            </a:tbl>
          </a:graphicData>
        </a:graphic>
      </p:graphicFrame>
      <p:sp>
        <p:nvSpPr>
          <p:cNvPr id="31" name="Rectangle 30"/>
          <p:cNvSpPr/>
          <p:nvPr/>
        </p:nvSpPr>
        <p:spPr>
          <a:xfrm>
            <a:off x="4007593" y="1586520"/>
            <a:ext cx="160973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July]</a:t>
            </a:r>
          </a:p>
        </p:txBody>
      </p:sp>
      <p:sp>
        <p:nvSpPr>
          <p:cNvPr id="64" name="CuadroTexto 28">
            <a:extLst>
              <a:ext uri="{FF2B5EF4-FFF2-40B4-BE49-F238E27FC236}">
                <a16:creationId xmlns:a16="http://schemas.microsoft.com/office/drawing/2014/main" id="{FF464D61-D508-A34F-9670-A25050601A37}"/>
              </a:ext>
            </a:extLst>
          </p:cNvPr>
          <p:cNvSpPr txBox="1"/>
          <p:nvPr/>
        </p:nvSpPr>
        <p:spPr>
          <a:xfrm>
            <a:off x="161302" y="3216468"/>
            <a:ext cx="1879041"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err="1">
                <a:solidFill>
                  <a:srgbClr val="002060"/>
                </a:solidFill>
                <a:latin typeface="Century Gothic" panose="020B0502020202020204" pitchFamily="34" charset="0"/>
              </a:rPr>
              <a:t>Vocabulario</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3" name="TextBox 62"/>
          <p:cNvSpPr txBox="1"/>
          <p:nvPr/>
        </p:nvSpPr>
        <p:spPr>
          <a:xfrm>
            <a:off x="192379" y="3243310"/>
            <a:ext cx="5391597" cy="1631216"/>
          </a:xfrm>
          <a:prstGeom prst="rect">
            <a:avLst/>
          </a:prstGeom>
          <a:noFill/>
          <a:ln>
            <a:solidFill>
              <a:srgbClr val="FF6600"/>
            </a:solidFill>
          </a:ln>
        </p:spPr>
        <p:txBody>
          <a:bodyPr wrap="square" rtlCol="0">
            <a:spAutoFit/>
          </a:bodyPr>
          <a:lstStyle/>
          <a:p>
            <a:endParaRPr lang="en-GB" sz="2000" i="1" dirty="0">
              <a:solidFill>
                <a:schemeClr val="accent5">
                  <a:lumMod val="50000"/>
                </a:schemeClr>
              </a:solidFill>
            </a:endParaRPr>
          </a:p>
          <a:p>
            <a:r>
              <a:rPr lang="en-GB" sz="2000" i="1" dirty="0">
                <a:solidFill>
                  <a:schemeClr val="accent5">
                    <a:lumMod val="50000"/>
                  </a:schemeClr>
                </a:solidFill>
              </a:rPr>
              <a:t>las </a:t>
            </a:r>
            <a:r>
              <a:rPr lang="en-GB" sz="2000" i="1" dirty="0" err="1">
                <a:solidFill>
                  <a:schemeClr val="accent5">
                    <a:lumMod val="50000"/>
                  </a:schemeClr>
                </a:solidFill>
              </a:rPr>
              <a:t>montañas</a:t>
            </a:r>
            <a:r>
              <a:rPr lang="en-GB" sz="2000" dirty="0">
                <a:solidFill>
                  <a:schemeClr val="accent5">
                    <a:lumMod val="50000"/>
                  </a:schemeClr>
                </a:solidFill>
              </a:rPr>
              <a:t>– the mountains</a:t>
            </a:r>
          </a:p>
          <a:p>
            <a:r>
              <a:rPr lang="en-GB" sz="2000" i="1" dirty="0" err="1">
                <a:solidFill>
                  <a:schemeClr val="accent5">
                    <a:lumMod val="50000"/>
                  </a:schemeClr>
                </a:solidFill>
              </a:rPr>
              <a:t>cada</a:t>
            </a:r>
            <a:r>
              <a:rPr lang="en-GB" sz="2000" i="1" dirty="0">
                <a:solidFill>
                  <a:schemeClr val="accent5">
                    <a:lumMod val="50000"/>
                  </a:schemeClr>
                </a:solidFill>
              </a:rPr>
              <a:t> </a:t>
            </a:r>
            <a:r>
              <a:rPr lang="en-GB" sz="2000" i="1" dirty="0" err="1">
                <a:solidFill>
                  <a:schemeClr val="accent5">
                    <a:lumMod val="50000"/>
                  </a:schemeClr>
                </a:solidFill>
              </a:rPr>
              <a:t>julio</a:t>
            </a:r>
            <a:r>
              <a:rPr lang="en-GB" sz="2000" i="1" dirty="0">
                <a:solidFill>
                  <a:schemeClr val="accent5">
                    <a:lumMod val="50000"/>
                  </a:schemeClr>
                </a:solidFill>
              </a:rPr>
              <a:t> </a:t>
            </a:r>
            <a:r>
              <a:rPr lang="en-GB" sz="2000" dirty="0">
                <a:solidFill>
                  <a:schemeClr val="accent5">
                    <a:lumMod val="50000"/>
                  </a:schemeClr>
                </a:solidFill>
              </a:rPr>
              <a:t>–every July</a:t>
            </a:r>
          </a:p>
          <a:p>
            <a:r>
              <a:rPr lang="en-GB" sz="2000" i="1" dirty="0" err="1">
                <a:solidFill>
                  <a:schemeClr val="accent5">
                    <a:lumMod val="50000"/>
                  </a:schemeClr>
                </a:solidFill>
              </a:rPr>
              <a:t>montar</a:t>
            </a:r>
            <a:r>
              <a:rPr lang="en-GB" sz="2000" i="1" dirty="0">
                <a:solidFill>
                  <a:schemeClr val="accent5">
                    <a:lumMod val="50000"/>
                  </a:schemeClr>
                </a:solidFill>
              </a:rPr>
              <a:t> a </a:t>
            </a:r>
            <a:r>
              <a:rPr lang="en-GB" sz="2000" i="1" dirty="0" err="1">
                <a:solidFill>
                  <a:schemeClr val="accent5">
                    <a:lumMod val="50000"/>
                  </a:schemeClr>
                </a:solidFill>
              </a:rPr>
              <a:t>caballo</a:t>
            </a:r>
            <a:r>
              <a:rPr lang="en-GB" sz="2000" i="1" dirty="0">
                <a:solidFill>
                  <a:schemeClr val="accent5">
                    <a:lumMod val="50000"/>
                  </a:schemeClr>
                </a:solidFill>
              </a:rPr>
              <a:t> – to </a:t>
            </a:r>
            <a:r>
              <a:rPr lang="en-GB" sz="2000" i="1" dirty="0" err="1">
                <a:solidFill>
                  <a:schemeClr val="accent5">
                    <a:lumMod val="50000"/>
                  </a:schemeClr>
                </a:solidFill>
              </a:rPr>
              <a:t>horseride</a:t>
            </a:r>
            <a:r>
              <a:rPr lang="en-GB" sz="2000" i="1" dirty="0">
                <a:solidFill>
                  <a:schemeClr val="accent5">
                    <a:lumMod val="50000"/>
                  </a:schemeClr>
                </a:solidFill>
              </a:rPr>
              <a:t> </a:t>
            </a:r>
          </a:p>
          <a:p>
            <a:r>
              <a:rPr lang="en-GB" sz="2000" i="1" dirty="0" err="1">
                <a:solidFill>
                  <a:schemeClr val="accent5">
                    <a:lumMod val="50000"/>
                  </a:schemeClr>
                </a:solidFill>
              </a:rPr>
              <a:t>allí</a:t>
            </a:r>
            <a:r>
              <a:rPr lang="en-GB" sz="2000" i="1" dirty="0">
                <a:solidFill>
                  <a:schemeClr val="accent5">
                    <a:lumMod val="50000"/>
                  </a:schemeClr>
                </a:solidFill>
              </a:rPr>
              <a:t> </a:t>
            </a:r>
            <a:r>
              <a:rPr lang="en-GB" sz="2000" dirty="0">
                <a:solidFill>
                  <a:schemeClr val="accent5">
                    <a:lumMod val="50000"/>
                  </a:schemeClr>
                </a:solidFill>
              </a:rPr>
              <a:t>– there </a:t>
            </a:r>
          </a:p>
        </p:txBody>
      </p:sp>
      <p:sp>
        <p:nvSpPr>
          <p:cNvPr id="53" name="CuadroTexto 28">
            <a:extLst>
              <a:ext uri="{FF2B5EF4-FFF2-40B4-BE49-F238E27FC236}">
                <a16:creationId xmlns:a16="http://schemas.microsoft.com/office/drawing/2014/main" id="{FF464D61-D508-A34F-9670-A25050601A37}"/>
              </a:ext>
            </a:extLst>
          </p:cNvPr>
          <p:cNvSpPr txBox="1"/>
          <p:nvPr/>
        </p:nvSpPr>
        <p:spPr>
          <a:xfrm>
            <a:off x="5650932" y="3233586"/>
            <a:ext cx="167706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noProof="0" dirty="0" err="1">
                <a:solidFill>
                  <a:srgbClr val="002060"/>
                </a:solidFill>
                <a:latin typeface="Century Gothic" panose="020B0502020202020204" pitchFamily="34" charset="0"/>
              </a:rPr>
              <a:t>Gramática</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3" name="TextBox 32"/>
          <p:cNvSpPr txBox="1"/>
          <p:nvPr/>
        </p:nvSpPr>
        <p:spPr>
          <a:xfrm>
            <a:off x="5650932" y="3243310"/>
            <a:ext cx="6335838" cy="2862322"/>
          </a:xfrm>
          <a:prstGeom prst="rect">
            <a:avLst/>
          </a:prstGeom>
          <a:noFill/>
          <a:ln>
            <a:solidFill>
              <a:srgbClr val="FF6600"/>
            </a:solidFill>
          </a:ln>
        </p:spPr>
        <p:txBody>
          <a:bodyPr wrap="square" rtlCol="0">
            <a:spAutoFit/>
          </a:bodyPr>
          <a:lstStyle/>
          <a:p>
            <a:endParaRPr lang="en-GB" sz="2000" dirty="0">
              <a:solidFill>
                <a:schemeClr val="accent5">
                  <a:lumMod val="50000"/>
                </a:schemeClr>
              </a:solidFill>
            </a:endParaRPr>
          </a:p>
          <a:p>
            <a:r>
              <a:rPr lang="en-GB" sz="2000" u="sng" dirty="0">
                <a:solidFill>
                  <a:schemeClr val="accent5">
                    <a:lumMod val="50000"/>
                  </a:schemeClr>
                </a:solidFill>
                <a:sym typeface="Wingdings" panose="05000000000000000000" pitchFamily="2" charset="2"/>
              </a:rPr>
              <a:t>Questions</a:t>
            </a:r>
            <a:r>
              <a:rPr lang="en-GB" sz="2000" dirty="0">
                <a:solidFill>
                  <a:schemeClr val="accent5">
                    <a:lumMod val="50000"/>
                  </a:schemeClr>
                </a:solidFill>
                <a:sym typeface="Wingdings" panose="05000000000000000000" pitchFamily="2" charset="2"/>
              </a:rPr>
              <a:t>		</a:t>
            </a:r>
          </a:p>
          <a:p>
            <a:r>
              <a:rPr lang="en-GB" sz="2000" i="1" dirty="0">
                <a:solidFill>
                  <a:schemeClr val="accent5">
                    <a:lumMod val="50000"/>
                  </a:schemeClr>
                </a:solidFill>
              </a:rPr>
              <a:t>¿ Vas… ? </a:t>
            </a:r>
            <a:r>
              <a:rPr lang="en-GB" sz="2000" dirty="0">
                <a:solidFill>
                  <a:schemeClr val="accent5">
                    <a:lumMod val="50000"/>
                  </a:schemeClr>
                </a:solidFill>
              </a:rPr>
              <a:t>/ </a:t>
            </a:r>
            <a:r>
              <a:rPr lang="en-GB" sz="2000" i="1" dirty="0">
                <a:solidFill>
                  <a:schemeClr val="accent5">
                    <a:lumMod val="50000"/>
                  </a:schemeClr>
                </a:solidFill>
              </a:rPr>
              <a:t>¿Vas a </a:t>
            </a:r>
            <a:r>
              <a:rPr lang="en-GB" sz="2000" dirty="0">
                <a:solidFill>
                  <a:schemeClr val="accent5">
                    <a:lumMod val="50000"/>
                  </a:schemeClr>
                </a:solidFill>
              </a:rPr>
              <a:t>+ </a:t>
            </a:r>
            <a:r>
              <a:rPr lang="en-GB" sz="2000" dirty="0" err="1">
                <a:solidFill>
                  <a:schemeClr val="accent5">
                    <a:lumMod val="50000"/>
                  </a:schemeClr>
                </a:solidFill>
              </a:rPr>
              <a:t>inf</a:t>
            </a:r>
            <a:r>
              <a:rPr lang="en-GB" sz="2000" dirty="0">
                <a:solidFill>
                  <a:schemeClr val="accent5">
                    <a:lumMod val="50000"/>
                  </a:schemeClr>
                </a:solidFill>
              </a:rPr>
              <a:t>…?</a:t>
            </a:r>
          </a:p>
          <a:p>
            <a:r>
              <a:rPr lang="en-GB" sz="2000" dirty="0">
                <a:solidFill>
                  <a:schemeClr val="accent5">
                    <a:lumMod val="50000"/>
                  </a:schemeClr>
                </a:solidFill>
              </a:rPr>
              <a:t>Do you go…? / Are you going to go…?</a:t>
            </a:r>
          </a:p>
          <a:p>
            <a:r>
              <a:rPr lang="en-GB" sz="2000" u="sng" dirty="0">
                <a:solidFill>
                  <a:schemeClr val="accent5">
                    <a:lumMod val="50000"/>
                  </a:schemeClr>
                </a:solidFill>
                <a:sym typeface="Wingdings" panose="05000000000000000000" pitchFamily="2" charset="2"/>
              </a:rPr>
              <a:t>Present tense</a:t>
            </a:r>
            <a:r>
              <a:rPr lang="en-GB" sz="2000" dirty="0">
                <a:solidFill>
                  <a:schemeClr val="accent5">
                    <a:lumMod val="50000"/>
                  </a:schemeClr>
                </a:solidFill>
                <a:sym typeface="Wingdings" panose="05000000000000000000" pitchFamily="2" charset="2"/>
              </a:rPr>
              <a:t> 	</a:t>
            </a:r>
            <a:r>
              <a:rPr lang="en-GB" sz="2000" u="sng" dirty="0">
                <a:solidFill>
                  <a:schemeClr val="accent5">
                    <a:lumMod val="50000"/>
                  </a:schemeClr>
                </a:solidFill>
                <a:sym typeface="Wingdings" panose="05000000000000000000" pitchFamily="2" charset="2"/>
              </a:rPr>
              <a:t>Future tense</a:t>
            </a:r>
          </a:p>
          <a:p>
            <a:r>
              <a:rPr lang="en-GB" sz="2000" i="1" dirty="0" err="1">
                <a:solidFill>
                  <a:schemeClr val="accent5">
                    <a:lumMod val="50000"/>
                  </a:schemeClr>
                </a:solidFill>
                <a:sym typeface="Wingdings" panose="05000000000000000000" pitchFamily="2" charset="2"/>
              </a:rPr>
              <a:t>Voy</a:t>
            </a:r>
            <a:r>
              <a:rPr lang="en-GB" sz="2000" dirty="0">
                <a:solidFill>
                  <a:schemeClr val="accent5">
                    <a:lumMod val="50000"/>
                  </a:schemeClr>
                </a:solidFill>
                <a:sym typeface="Wingdings" panose="05000000000000000000" pitchFamily="2" charset="2"/>
              </a:rPr>
              <a:t> = I go	</a:t>
            </a:r>
            <a:r>
              <a:rPr lang="en-GB" sz="2000" i="1" dirty="0" err="1">
                <a:solidFill>
                  <a:schemeClr val="accent5">
                    <a:lumMod val="50000"/>
                  </a:schemeClr>
                </a:solidFill>
                <a:sym typeface="Wingdings" panose="05000000000000000000" pitchFamily="2" charset="2"/>
              </a:rPr>
              <a:t>Voy</a:t>
            </a:r>
            <a:r>
              <a:rPr lang="en-GB" sz="2000" i="1" dirty="0">
                <a:solidFill>
                  <a:schemeClr val="accent5">
                    <a:lumMod val="50000"/>
                  </a:schemeClr>
                </a:solidFill>
                <a:sym typeface="Wingdings" panose="05000000000000000000" pitchFamily="2" charset="2"/>
              </a:rPr>
              <a:t> a </a:t>
            </a:r>
            <a:r>
              <a:rPr lang="en-GB" sz="2000" dirty="0">
                <a:solidFill>
                  <a:schemeClr val="accent5">
                    <a:lumMod val="50000"/>
                  </a:schemeClr>
                </a:solidFill>
                <a:sym typeface="Wingdings" panose="05000000000000000000" pitchFamily="2" charset="2"/>
              </a:rPr>
              <a:t>+ infinitive </a:t>
            </a:r>
            <a:r>
              <a:rPr lang="en-GB" dirty="0">
                <a:solidFill>
                  <a:schemeClr val="accent5">
                    <a:lumMod val="50000"/>
                  </a:schemeClr>
                </a:solidFill>
                <a:sym typeface="Wingdings" panose="05000000000000000000" pitchFamily="2" charset="2"/>
              </a:rPr>
              <a:t>= I am going to…</a:t>
            </a:r>
          </a:p>
          <a:p>
            <a:r>
              <a:rPr lang="en-GB" sz="2000" i="1" dirty="0">
                <a:solidFill>
                  <a:schemeClr val="accent5">
                    <a:lumMod val="50000"/>
                  </a:schemeClr>
                </a:solidFill>
                <a:sym typeface="Wingdings" panose="05000000000000000000" pitchFamily="2" charset="2"/>
              </a:rPr>
              <a:t>Vas</a:t>
            </a:r>
            <a:r>
              <a:rPr lang="en-GB" sz="2000" dirty="0">
                <a:solidFill>
                  <a:schemeClr val="accent5">
                    <a:lumMod val="50000"/>
                  </a:schemeClr>
                </a:solidFill>
                <a:sym typeface="Wingdings" panose="05000000000000000000" pitchFamily="2" charset="2"/>
              </a:rPr>
              <a:t> = you go	</a:t>
            </a:r>
            <a:r>
              <a:rPr lang="en-GB" sz="2000" i="1" dirty="0">
                <a:solidFill>
                  <a:schemeClr val="accent5">
                    <a:lumMod val="50000"/>
                  </a:schemeClr>
                </a:solidFill>
                <a:sym typeface="Wingdings" panose="05000000000000000000" pitchFamily="2" charset="2"/>
              </a:rPr>
              <a:t>Vas a </a:t>
            </a:r>
            <a:r>
              <a:rPr lang="en-GB" sz="2000" dirty="0">
                <a:solidFill>
                  <a:schemeClr val="accent5">
                    <a:lumMod val="50000"/>
                  </a:schemeClr>
                </a:solidFill>
                <a:sym typeface="Wingdings" panose="05000000000000000000" pitchFamily="2" charset="2"/>
              </a:rPr>
              <a:t>+ infinitive </a:t>
            </a:r>
            <a:r>
              <a:rPr lang="en-GB" dirty="0">
                <a:solidFill>
                  <a:schemeClr val="accent5">
                    <a:lumMod val="50000"/>
                  </a:schemeClr>
                </a:solidFill>
                <a:sym typeface="Wingdings" panose="05000000000000000000" pitchFamily="2" charset="2"/>
              </a:rPr>
              <a:t>= you are going to…</a:t>
            </a:r>
          </a:p>
          <a:p>
            <a:r>
              <a:rPr lang="en-GB" sz="2000" dirty="0">
                <a:solidFill>
                  <a:schemeClr val="accent5">
                    <a:lumMod val="50000"/>
                  </a:schemeClr>
                </a:solidFill>
                <a:sym typeface="Wingdings" panose="05000000000000000000" pitchFamily="2" charset="2"/>
              </a:rPr>
              <a:t>         			Infinitives:</a:t>
            </a:r>
          </a:p>
          <a:p>
            <a:r>
              <a:rPr lang="en-GB" sz="2000" dirty="0">
                <a:solidFill>
                  <a:schemeClr val="accent5">
                    <a:lumMod val="50000"/>
                  </a:schemeClr>
                </a:solidFill>
              </a:rPr>
              <a:t>			</a:t>
            </a:r>
            <a:r>
              <a:rPr lang="en-GB" sz="2000" i="1" dirty="0" err="1">
                <a:solidFill>
                  <a:schemeClr val="accent5">
                    <a:lumMod val="50000"/>
                  </a:schemeClr>
                </a:solidFill>
                <a:sym typeface="Wingdings" panose="05000000000000000000" pitchFamily="2" charset="2"/>
              </a:rPr>
              <a:t>ir</a:t>
            </a:r>
            <a:r>
              <a:rPr lang="en-GB" sz="2000" dirty="0">
                <a:solidFill>
                  <a:schemeClr val="accent5">
                    <a:lumMod val="50000"/>
                  </a:schemeClr>
                </a:solidFill>
                <a:sym typeface="Wingdings" panose="05000000000000000000" pitchFamily="2" charset="2"/>
              </a:rPr>
              <a:t> – to go / </a:t>
            </a:r>
            <a:r>
              <a:rPr lang="en-GB" sz="2000" i="1" dirty="0">
                <a:solidFill>
                  <a:schemeClr val="accent5">
                    <a:lumMod val="50000"/>
                  </a:schemeClr>
                </a:solidFill>
                <a:sym typeface="Wingdings" panose="05000000000000000000" pitchFamily="2" charset="2"/>
              </a:rPr>
              <a:t>comer</a:t>
            </a:r>
            <a:r>
              <a:rPr lang="en-GB" sz="2000" dirty="0">
                <a:solidFill>
                  <a:schemeClr val="accent5">
                    <a:lumMod val="50000"/>
                  </a:schemeClr>
                </a:solidFill>
                <a:sym typeface="Wingdings" panose="05000000000000000000" pitchFamily="2" charset="2"/>
              </a:rPr>
              <a:t> – to eat</a:t>
            </a:r>
            <a:endParaRPr lang="en-GB" sz="2000" dirty="0">
              <a:solidFill>
                <a:schemeClr val="accent5">
                  <a:lumMod val="50000"/>
                </a:schemeClr>
              </a:solidFill>
            </a:endParaRPr>
          </a:p>
        </p:txBody>
      </p:sp>
      <p:sp>
        <p:nvSpPr>
          <p:cNvPr id="60" name="CuadroTexto 28">
            <a:extLst>
              <a:ext uri="{FF2B5EF4-FFF2-40B4-BE49-F238E27FC236}">
                <a16:creationId xmlns:a16="http://schemas.microsoft.com/office/drawing/2014/main" id="{FF464D61-D508-A34F-9670-A25050601A37}"/>
              </a:ext>
            </a:extLst>
          </p:cNvPr>
          <p:cNvSpPr txBox="1"/>
          <p:nvPr/>
        </p:nvSpPr>
        <p:spPr>
          <a:xfrm>
            <a:off x="192379" y="4958819"/>
            <a:ext cx="1677062"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noProof="0" dirty="0" err="1">
                <a:solidFill>
                  <a:srgbClr val="002060"/>
                </a:solidFill>
                <a:latin typeface="Century Gothic" panose="020B0502020202020204" pitchFamily="34" charset="0"/>
              </a:rPr>
              <a:t>Gramática</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5" name="TextBox 54"/>
          <p:cNvSpPr txBox="1"/>
          <p:nvPr/>
        </p:nvSpPr>
        <p:spPr>
          <a:xfrm>
            <a:off x="161302" y="4958819"/>
            <a:ext cx="5391597" cy="1292662"/>
          </a:xfrm>
          <a:prstGeom prst="rect">
            <a:avLst/>
          </a:prstGeom>
          <a:noFill/>
          <a:ln>
            <a:solidFill>
              <a:srgbClr val="FF6600"/>
            </a:solidFill>
          </a:ln>
        </p:spPr>
        <p:txBody>
          <a:bodyPr wrap="square" rtlCol="0">
            <a:spAutoFit/>
          </a:bodyPr>
          <a:lstStyle/>
          <a:p>
            <a:endParaRPr lang="en-GB" dirty="0">
              <a:solidFill>
                <a:schemeClr val="accent5">
                  <a:lumMod val="50000"/>
                </a:schemeClr>
              </a:solidFill>
            </a:endParaRPr>
          </a:p>
          <a:p>
            <a:r>
              <a:rPr lang="en-GB" sz="2000" u="sng" dirty="0">
                <a:solidFill>
                  <a:schemeClr val="accent5">
                    <a:lumMod val="50000"/>
                  </a:schemeClr>
                </a:solidFill>
              </a:rPr>
              <a:t>Saying ‘to the’ </a:t>
            </a:r>
          </a:p>
          <a:p>
            <a:r>
              <a:rPr lang="en-GB" sz="2000" dirty="0">
                <a:solidFill>
                  <a:schemeClr val="accent5">
                    <a:lumMod val="50000"/>
                  </a:schemeClr>
                </a:solidFill>
              </a:rPr>
              <a:t>Masculine			Feminine</a:t>
            </a:r>
          </a:p>
          <a:p>
            <a:r>
              <a:rPr lang="en-GB" sz="2000" dirty="0">
                <a:solidFill>
                  <a:schemeClr val="accent5">
                    <a:lumMod val="50000"/>
                  </a:schemeClr>
                </a:solidFill>
              </a:rPr>
              <a:t> a + el </a:t>
            </a:r>
            <a:r>
              <a:rPr lang="en-GB" sz="2000" dirty="0">
                <a:solidFill>
                  <a:schemeClr val="accent5">
                    <a:lumMod val="50000"/>
                  </a:schemeClr>
                </a:solidFill>
                <a:sym typeface="Wingdings" panose="05000000000000000000" pitchFamily="2" charset="2"/>
              </a:rPr>
              <a:t> </a:t>
            </a:r>
            <a:r>
              <a:rPr lang="en-GB" sz="2000" b="1" dirty="0">
                <a:solidFill>
                  <a:schemeClr val="accent5">
                    <a:lumMod val="50000"/>
                  </a:schemeClr>
                </a:solidFill>
                <a:sym typeface="Wingdings" panose="05000000000000000000" pitchFamily="2" charset="2"/>
              </a:rPr>
              <a:t>al</a:t>
            </a:r>
            <a:r>
              <a:rPr lang="en-GB" sz="2000" dirty="0">
                <a:solidFill>
                  <a:schemeClr val="accent5">
                    <a:lumMod val="50000"/>
                  </a:schemeClr>
                </a:solidFill>
                <a:sym typeface="Wingdings" panose="05000000000000000000" pitchFamily="2" charset="2"/>
              </a:rPr>
              <a:t> (to the)		</a:t>
            </a:r>
            <a:r>
              <a:rPr lang="en-GB" sz="2000" b="1" dirty="0">
                <a:solidFill>
                  <a:schemeClr val="accent5">
                    <a:lumMod val="50000"/>
                  </a:schemeClr>
                </a:solidFill>
                <a:sym typeface="Wingdings" panose="05000000000000000000" pitchFamily="2" charset="2"/>
              </a:rPr>
              <a:t>a la </a:t>
            </a:r>
            <a:r>
              <a:rPr lang="en-GB" sz="2000" dirty="0">
                <a:solidFill>
                  <a:schemeClr val="accent5">
                    <a:lumMod val="50000"/>
                  </a:schemeClr>
                </a:solidFill>
                <a:sym typeface="Wingdings" panose="05000000000000000000" pitchFamily="2" charset="2"/>
              </a:rPr>
              <a:t>(to the)</a:t>
            </a:r>
            <a:endParaRPr lang="en-GB" sz="2000" dirty="0">
              <a:solidFill>
                <a:schemeClr val="accent5">
                  <a:lumMod val="50000"/>
                </a:schemeClr>
              </a:solidFill>
            </a:endParaRPr>
          </a:p>
        </p:txBody>
      </p:sp>
      <p:pic>
        <p:nvPicPr>
          <p:cNvPr id="26" name="Picture 25">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64049" b="34183"/>
          <a:stretch/>
        </p:blipFill>
        <p:spPr>
          <a:xfrm>
            <a:off x="5733887" y="1538922"/>
            <a:ext cx="667664" cy="574498"/>
          </a:xfrm>
          <a:prstGeom prst="rect">
            <a:avLst/>
          </a:prstGeom>
        </p:spPr>
      </p:pic>
      <p:pic>
        <p:nvPicPr>
          <p:cNvPr id="27" name="Picture 2">
            <a:extLs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3010" y="1554596"/>
            <a:ext cx="505042" cy="526307"/>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a:extLst>
              <a:ext uri="{C183D7F6-B498-43B3-948B-1728B52AA6E4}">
                <adec:decorative xmlns:adec="http://schemas.microsoft.com/office/drawing/2017/decorative" val="1"/>
              </a:ext>
            </a:extLst>
          </p:cNvPr>
          <p:cNvSpPr/>
          <p:nvPr/>
        </p:nvSpPr>
        <p:spPr>
          <a:xfrm>
            <a:off x="511596" y="2163891"/>
            <a:ext cx="5630779" cy="617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ounded Rectangle 28">
            <a:extLst>
              <a:ext uri="{C183D7F6-B498-43B3-948B-1728B52AA6E4}">
                <adec:decorative xmlns:adec="http://schemas.microsoft.com/office/drawing/2017/decorative" val="1"/>
              </a:ext>
            </a:extLst>
          </p:cNvPr>
          <p:cNvSpPr/>
          <p:nvPr/>
        </p:nvSpPr>
        <p:spPr>
          <a:xfrm>
            <a:off x="6423107" y="2176554"/>
            <a:ext cx="5630779" cy="617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0" name="Picture 2">
            <a:extLs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7099" y="1461007"/>
            <a:ext cx="1159250" cy="73032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0525" y="1492505"/>
            <a:ext cx="667647" cy="667647"/>
          </a:xfrm>
          <a:prstGeom prst="rect">
            <a:avLst/>
          </a:prstGeom>
        </p:spPr>
      </p:pic>
    </p:spTree>
    <p:extLst>
      <p:ext uri="{BB962C8B-B14F-4D97-AF65-F5344CB8AC3E}">
        <p14:creationId xmlns:p14="http://schemas.microsoft.com/office/powerpoint/2010/main" val="93190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1500"/>
                                        <p:tgtEl>
                                          <p:spTgt spid="63"/>
                                        </p:tgtEl>
                                      </p:cBhvr>
                                    </p:animEffect>
                                    <p:set>
                                      <p:cBhvr>
                                        <p:cTn id="7" dur="1" fill="hold">
                                          <p:stCondLst>
                                            <p:cond delay="1499"/>
                                          </p:stCondLst>
                                        </p:cTn>
                                        <p:tgtEl>
                                          <p:spTgt spid="63"/>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1500"/>
                                        <p:tgtEl>
                                          <p:spTgt spid="64"/>
                                        </p:tgtEl>
                                      </p:cBhvr>
                                    </p:animEffect>
                                    <p:set>
                                      <p:cBhvr>
                                        <p:cTn id="10" dur="1" fill="hold">
                                          <p:stCondLst>
                                            <p:cond delay="1499"/>
                                          </p:stCondLst>
                                        </p:cTn>
                                        <p:tgtEl>
                                          <p:spTgt spid="64"/>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1500"/>
                                        <p:tgtEl>
                                          <p:spTgt spid="55"/>
                                        </p:tgtEl>
                                      </p:cBhvr>
                                    </p:animEffect>
                                    <p:set>
                                      <p:cBhvr>
                                        <p:cTn id="13" dur="1" fill="hold">
                                          <p:stCondLst>
                                            <p:cond delay="1499"/>
                                          </p:stCondLst>
                                        </p:cTn>
                                        <p:tgtEl>
                                          <p:spTgt spid="55"/>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1500"/>
                                        <p:tgtEl>
                                          <p:spTgt spid="60"/>
                                        </p:tgtEl>
                                      </p:cBhvr>
                                    </p:animEffect>
                                    <p:set>
                                      <p:cBhvr>
                                        <p:cTn id="16" dur="1" fill="hold">
                                          <p:stCondLst>
                                            <p:cond delay="1499"/>
                                          </p:stCondLst>
                                        </p:cTn>
                                        <p:tgtEl>
                                          <p:spTgt spid="60"/>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1500"/>
                                        <p:tgtEl>
                                          <p:spTgt spid="53"/>
                                        </p:tgtEl>
                                      </p:cBhvr>
                                    </p:animEffect>
                                    <p:set>
                                      <p:cBhvr>
                                        <p:cTn id="19" dur="1" fill="hold">
                                          <p:stCondLst>
                                            <p:cond delay="1499"/>
                                          </p:stCondLst>
                                        </p:cTn>
                                        <p:tgtEl>
                                          <p:spTgt spid="53"/>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1500"/>
                                        <p:tgtEl>
                                          <p:spTgt spid="33"/>
                                        </p:tgtEl>
                                      </p:cBhvr>
                                    </p:animEffect>
                                    <p:set>
                                      <p:cBhvr>
                                        <p:cTn id="22" dur="1" fill="hold">
                                          <p:stCondLst>
                                            <p:cond delay="1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64" grpId="0"/>
      <p:bldP spid="63" grpId="0" animBg="1"/>
      <p:bldP spid="53" grpId="0"/>
      <p:bldP spid="33" grpId="0" animBg="1"/>
      <p:bldP spid="60" grpId="0"/>
      <p:bldP spid="55" grpId="0" animBg="1"/>
      <p:bldP spid="28" grpId="0" animBg="1"/>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3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dirty="0">
                <a:solidFill>
                  <a:srgbClr val="2F5496"/>
                </a:solidFill>
              </a:rPr>
              <a:t>Examples from teachers using the NCELP </a:t>
            </a:r>
            <a:r>
              <a:rPr lang="en-GB" b="1" dirty="0" err="1">
                <a:solidFill>
                  <a:srgbClr val="2F5496"/>
                </a:solidFill>
              </a:rPr>
              <a:t>SoW</a:t>
            </a:r>
            <a:r>
              <a:rPr lang="en-GB" b="1" dirty="0">
                <a:solidFill>
                  <a:srgbClr val="2F5496"/>
                </a:solidFill>
              </a:rPr>
              <a:t> </a:t>
            </a:r>
            <a:endParaRPr dirty="0">
              <a:solidFill>
                <a:srgbClr val="FF0000"/>
              </a:solidFill>
            </a:endParaRPr>
          </a:p>
        </p:txBody>
      </p:sp>
      <p:sp>
        <p:nvSpPr>
          <p:cNvPr id="1255" name="Google Shape;1255;p39"/>
          <p:cNvSpPr txBox="1">
            <a:spLocks noGrp="1"/>
          </p:cNvSpPr>
          <p:nvPr>
            <p:ph type="body" idx="1"/>
          </p:nvPr>
        </p:nvSpPr>
        <p:spPr>
          <a:xfrm>
            <a:off x="565372" y="1768636"/>
            <a:ext cx="10788428"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accent2"/>
              </a:buClr>
              <a:buSzPts val="2800"/>
              <a:buChar char="•"/>
            </a:pPr>
            <a:r>
              <a:rPr lang="en-GB" dirty="0">
                <a:solidFill>
                  <a:srgbClr val="2F5496"/>
                </a:solidFill>
              </a:rPr>
              <a:t>Example </a:t>
            </a:r>
            <a:r>
              <a:rPr lang="en-GB" b="1" dirty="0">
                <a:solidFill>
                  <a:srgbClr val="2F5496"/>
                </a:solidFill>
              </a:rPr>
              <a:t>Y7 T3.2 W7 (lesson 2)</a:t>
            </a:r>
            <a:endParaRPr b="1" dirty="0">
              <a:solidFill>
                <a:srgbClr val="2F5496"/>
              </a:solidFill>
            </a:endParaRPr>
          </a:p>
          <a:p>
            <a:pPr marL="228600" lvl="0" indent="-228600">
              <a:lnSpc>
                <a:spcPct val="150000"/>
              </a:lnSpc>
              <a:buClr>
                <a:schemeClr val="accent2"/>
              </a:buClr>
              <a:buSzPts val="2800"/>
            </a:pPr>
            <a:r>
              <a:rPr lang="en-GB" dirty="0">
                <a:solidFill>
                  <a:srgbClr val="2F5496"/>
                </a:solidFill>
              </a:rPr>
              <a:t>Receptive mode / written modality:</a:t>
            </a:r>
            <a:br>
              <a:rPr lang="en-GB" dirty="0">
                <a:solidFill>
                  <a:srgbClr val="2F5496"/>
                </a:solidFill>
              </a:rPr>
            </a:br>
            <a:r>
              <a:rPr lang="en-GB" b="1" dirty="0">
                <a:solidFill>
                  <a:srgbClr val="2F5496"/>
                </a:solidFill>
              </a:rPr>
              <a:t>reading</a:t>
            </a:r>
            <a:endParaRPr lang="en-GB" b="1" dirty="0"/>
          </a:p>
          <a:p>
            <a:pPr marL="228600" indent="-228600">
              <a:lnSpc>
                <a:spcPct val="150000"/>
              </a:lnSpc>
              <a:buClr>
                <a:schemeClr val="accent2"/>
              </a:buClr>
              <a:buSzPts val="2800"/>
            </a:pPr>
            <a:r>
              <a:rPr lang="en-GB" dirty="0">
                <a:solidFill>
                  <a:srgbClr val="2F5496"/>
                </a:solidFill>
              </a:rPr>
              <a:t>Grammatical focus: to practise distinguishing between ‘</a:t>
            </a:r>
            <a:r>
              <a:rPr lang="en-GB" dirty="0" err="1">
                <a:solidFill>
                  <a:srgbClr val="2F5496"/>
                </a:solidFill>
              </a:rPr>
              <a:t>ir</a:t>
            </a:r>
            <a:r>
              <a:rPr lang="en-GB" dirty="0">
                <a:solidFill>
                  <a:srgbClr val="2F5496"/>
                </a:solidFill>
              </a:rPr>
              <a:t>’ for future plans and habitual actions within an extended text. </a:t>
            </a:r>
          </a:p>
          <a:p>
            <a:pPr marL="228600" lvl="0" indent="-50800" algn="l" rtl="0">
              <a:lnSpc>
                <a:spcPct val="150000"/>
              </a:lnSpc>
              <a:spcBef>
                <a:spcPts val="1000"/>
              </a:spcBef>
              <a:spcAft>
                <a:spcPts val="0"/>
              </a:spcAft>
              <a:buClr>
                <a:schemeClr val="accent2"/>
              </a:buClr>
              <a:buSzPts val="2800"/>
              <a:buNone/>
            </a:pPr>
            <a:endParaRPr dirty="0">
              <a:solidFill>
                <a:srgbClr val="2F5496"/>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9141053"/>
      </p:ext>
    </p:extLst>
  </p:cSld>
  <p:clrMapOvr>
    <a:masterClrMapping/>
  </p:clrMapOvr>
  <mc:AlternateContent xmlns:mc="http://schemas.openxmlformats.org/markup-compatibility/2006" xmlns:p14="http://schemas.microsoft.com/office/powerpoint/2010/main">
    <mc:Choice Requires="p14">
      <p:transition spd="slow" p14:dur="2000" advTm="12855"/>
    </mc:Choice>
    <mc:Fallback xmlns="">
      <p:transition spd="slow" advTm="1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a:extLst>
              <a:ext uri="{C183D7F6-B498-43B3-948B-1728B52AA6E4}">
                <adec:decorative xmlns:adec="http://schemas.microsoft.com/office/drawing/2017/decorative" val="1"/>
              </a:ext>
            </a:extLst>
          </p:cNvPr>
          <p:cNvPicPr preferRelativeResize="0"/>
          <p:nvPr/>
        </p:nvPicPr>
        <p:blipFill rotWithShape="1">
          <a:blip r:embed="rId5">
            <a:alphaModFix/>
          </a:blip>
          <a:srcRect l="8122" b="29413"/>
          <a:stretch/>
        </p:blipFill>
        <p:spPr>
          <a:xfrm>
            <a:off x="20751" y="681543"/>
            <a:ext cx="6090691" cy="5651248"/>
          </a:xfrm>
          <a:prstGeom prst="rect">
            <a:avLst/>
          </a:prstGeom>
          <a:noFill/>
          <a:ln>
            <a:noFill/>
          </a:ln>
        </p:spPr>
      </p:pic>
      <p:sp>
        <p:nvSpPr>
          <p:cNvPr id="60" name="Google Shape;60;p14"/>
          <p:cNvSpPr txBox="1">
            <a:spLocks noGrp="1"/>
          </p:cNvSpPr>
          <p:nvPr>
            <p:ph type="title"/>
          </p:nvPr>
        </p:nvSpPr>
        <p:spPr>
          <a:xfrm>
            <a:off x="11544299" y="462664"/>
            <a:ext cx="173200" cy="48800"/>
          </a:xfrm>
          <a:prstGeom prst="rect">
            <a:avLst/>
          </a:prstGeom>
          <a:noFill/>
          <a:ln>
            <a:noFill/>
          </a:ln>
        </p:spPr>
        <p:txBody>
          <a:bodyPr spcFirstLastPara="1" wrap="square" lIns="91433" tIns="45700" rIns="91433" bIns="45700" anchor="ctr" anchorCtr="0">
            <a:noAutofit/>
          </a:bodyPr>
          <a:lstStyle/>
          <a:p>
            <a:pPr>
              <a:buClr>
                <a:srgbClr val="FFFFFF"/>
              </a:buClr>
              <a:buSzPts val="100"/>
            </a:pPr>
            <a:r>
              <a:rPr lang="en-GB" sz="133" b="1">
                <a:solidFill>
                  <a:srgbClr val="FFFFFF"/>
                </a:solidFill>
              </a:rPr>
              <a:t>leer</a:t>
            </a:r>
            <a:endParaRPr sz="133"/>
          </a:p>
        </p:txBody>
      </p:sp>
      <p:sp>
        <p:nvSpPr>
          <p:cNvPr id="62" name="Google Shape;62;p14"/>
          <p:cNvSpPr txBox="1"/>
          <p:nvPr/>
        </p:nvSpPr>
        <p:spPr>
          <a:xfrm>
            <a:off x="48252" y="-7630"/>
            <a:ext cx="9984800" cy="790048"/>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1E4E79"/>
              </a:buClr>
              <a:buSzPts val="1700"/>
              <a:buFont typeface="Arial"/>
              <a:buNone/>
              <a:tabLst/>
              <a:defRPr/>
            </a:pPr>
            <a:r>
              <a:rPr kumimoji="0" lang="en-GB" sz="2267"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Ana escribe sobre los viajes a Colombia. ¿Quién es, Ana (‘I’) o Ana y los primos (‘we’)? Decide si es </a:t>
            </a:r>
            <a:r>
              <a:rPr kumimoji="0" lang="en-GB" sz="2267" b="1" i="1" u="none" strike="noStrike" kern="0" cap="none" spc="0" normalizeH="0" baseline="0" noProof="0">
                <a:ln>
                  <a:noFill/>
                </a:ln>
                <a:solidFill>
                  <a:srgbClr val="1E4E79"/>
                </a:solidFill>
                <a:effectLst/>
                <a:uLnTx/>
                <a:uFillTx/>
                <a:latin typeface="Century Gothic"/>
                <a:ea typeface="Century Gothic"/>
                <a:cs typeface="Century Gothic"/>
                <a:sym typeface="Century Gothic"/>
              </a:rPr>
              <a:t>cada año </a:t>
            </a:r>
            <a:r>
              <a:rPr kumimoji="0" lang="en-GB" sz="2267"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o en agosto (</a:t>
            </a:r>
            <a:r>
              <a:rPr kumimoji="0" lang="en-GB" sz="2267" b="1" i="1" u="none" strike="noStrike" kern="0" cap="none" spc="0" normalizeH="0" baseline="0" noProof="0">
                <a:ln>
                  <a:noFill/>
                </a:ln>
                <a:solidFill>
                  <a:srgbClr val="1E4E79"/>
                </a:solidFill>
                <a:effectLst/>
                <a:uLnTx/>
                <a:uFillTx/>
                <a:latin typeface="Century Gothic"/>
                <a:ea typeface="Century Gothic"/>
                <a:cs typeface="Century Gothic"/>
                <a:sym typeface="Century Gothic"/>
              </a:rPr>
              <a:t>el</a:t>
            </a:r>
            <a:r>
              <a:rPr kumimoji="0" lang="en-GB" sz="2267"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 </a:t>
            </a:r>
            <a:r>
              <a:rPr kumimoji="0" lang="en-GB" sz="2267" b="1" i="1" u="none" strike="noStrike" kern="0" cap="none" spc="0" normalizeH="0" baseline="0" noProof="0">
                <a:ln>
                  <a:noFill/>
                </a:ln>
                <a:solidFill>
                  <a:srgbClr val="1E4E79"/>
                </a:solidFill>
                <a:effectLst/>
                <a:uLnTx/>
                <a:uFillTx/>
                <a:latin typeface="Century Gothic"/>
                <a:ea typeface="Century Gothic"/>
                <a:cs typeface="Century Gothic"/>
                <a:sym typeface="Century Gothic"/>
              </a:rPr>
              <a:t>futuro)</a:t>
            </a:r>
            <a:r>
              <a:rPr kumimoji="0" lang="en-GB" sz="2267"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pic>
        <p:nvPicPr>
          <p:cNvPr id="61" name="Google Shape;61;p14" descr="Girl"/>
          <p:cNvPicPr preferRelativeResize="0"/>
          <p:nvPr/>
        </p:nvPicPr>
        <p:blipFill rotWithShape="1">
          <a:blip r:embed="rId6">
            <a:alphaModFix/>
          </a:blip>
          <a:srcRect l="22797" t="11612" r="50886" b="11834"/>
          <a:stretch/>
        </p:blipFill>
        <p:spPr>
          <a:xfrm>
            <a:off x="9359181" y="358825"/>
            <a:ext cx="573305" cy="938135"/>
          </a:xfrm>
          <a:prstGeom prst="rect">
            <a:avLst/>
          </a:prstGeom>
          <a:noFill/>
          <a:ln>
            <a:noFill/>
          </a:ln>
        </p:spPr>
      </p:pic>
      <p:pic>
        <p:nvPicPr>
          <p:cNvPr id="80" name="Google Shape;80;p14" descr="plane with colombia written on the side"/>
          <p:cNvPicPr preferRelativeResize="0"/>
          <p:nvPr/>
        </p:nvPicPr>
        <p:blipFill rotWithShape="1">
          <a:blip r:embed="rId7">
            <a:alphaModFix/>
          </a:blip>
          <a:srcRect/>
          <a:stretch/>
        </p:blipFill>
        <p:spPr>
          <a:xfrm>
            <a:off x="9905739" y="201112"/>
            <a:ext cx="1265251" cy="1069981"/>
          </a:xfrm>
          <a:prstGeom prst="rect">
            <a:avLst/>
          </a:prstGeom>
          <a:noFill/>
          <a:ln>
            <a:noFill/>
          </a:ln>
        </p:spPr>
      </p:pic>
      <p:pic>
        <p:nvPicPr>
          <p:cNvPr id="79" name="Google Shape;79;p14" descr="Colombian flag"/>
          <p:cNvPicPr preferRelativeResize="0"/>
          <p:nvPr/>
        </p:nvPicPr>
        <p:blipFill rotWithShape="1">
          <a:blip r:embed="rId8">
            <a:alphaModFix/>
          </a:blip>
          <a:srcRect/>
          <a:stretch/>
        </p:blipFill>
        <p:spPr>
          <a:xfrm>
            <a:off x="11238324" y="636417"/>
            <a:ext cx="942513" cy="627819"/>
          </a:xfrm>
          <a:prstGeom prst="rect">
            <a:avLst/>
          </a:prstGeom>
          <a:noFill/>
          <a:ln>
            <a:noFill/>
          </a:ln>
        </p:spPr>
      </p:pic>
      <p:sp>
        <p:nvSpPr>
          <p:cNvPr id="63" name="Google Shape;63;p14"/>
          <p:cNvSpPr txBox="1"/>
          <p:nvPr/>
        </p:nvSpPr>
        <p:spPr>
          <a:xfrm>
            <a:off x="329983" y="876050"/>
            <a:ext cx="5525200" cy="5324494"/>
          </a:xfrm>
          <a:prstGeom prst="rect">
            <a:avLst/>
          </a:prstGeom>
          <a:solidFill>
            <a:srgbClr val="FFFFCC"/>
          </a:solid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Disfruto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las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vacaciones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Colombia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porque</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es un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país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hermoso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Como soy de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allí</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voy</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la casa de mis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primos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Viven</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la capital, Bogotá.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Vamos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juntos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las tiendas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el</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centro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İEs super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divertido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Tambien,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voy</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viajar</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allí</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con mi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familia</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verano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14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Los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museos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de Bogotá,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como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el</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1"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Museo del Oro*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son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increíbles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Voy</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porque</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quiero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descubrir</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la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historia</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pero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no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voy</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ir</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con mi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familia</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(para Lucía, ¡es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aburrido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14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La costa es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espectacular</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Mis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primos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y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yo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vamos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ir</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la playa -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estoy</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segura</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14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Además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vamos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montar</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caballo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las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montañas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¡Los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viajes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activos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son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geniales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1467" b="0" i="0" u="none" strike="noStrike" kern="0" cap="none" spc="0" normalizeH="0" baseline="0" noProof="0" dirty="0">
              <a:ln>
                <a:noFill/>
              </a:ln>
              <a:solidFill>
                <a:srgbClr val="000000"/>
              </a:solidFill>
              <a:effectLst/>
              <a:uLnTx/>
              <a:uFillTx/>
              <a:latin typeface="Arial"/>
              <a:cs typeface="Arial"/>
              <a:sym typeface="Arial"/>
            </a:endParaRPr>
          </a:p>
        </p:txBody>
      </p:sp>
      <p:sp>
        <p:nvSpPr>
          <p:cNvPr id="64" name="Google Shape;64;p14">
            <a:extLst>
              <a:ext uri="{C183D7F6-B498-43B3-948B-1728B52AA6E4}">
                <adec:decorative xmlns:adec="http://schemas.microsoft.com/office/drawing/2017/decorative" val="1"/>
              </a:ext>
            </a:extLst>
          </p:cNvPr>
          <p:cNvSpPr/>
          <p:nvPr/>
        </p:nvSpPr>
        <p:spPr>
          <a:xfrm>
            <a:off x="6074916" y="1319625"/>
            <a:ext cx="2800800" cy="4974800"/>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65" name="Google Shape;65;p14"/>
          <p:cNvSpPr txBox="1"/>
          <p:nvPr/>
        </p:nvSpPr>
        <p:spPr>
          <a:xfrm>
            <a:off x="7005345" y="1296959"/>
            <a:ext cx="12196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Ana (‘I’)</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14"/>
          <p:cNvSpPr txBox="1"/>
          <p:nvPr/>
        </p:nvSpPr>
        <p:spPr>
          <a:xfrm>
            <a:off x="6098557" y="1674010"/>
            <a:ext cx="17020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1" u="none" strike="noStrike" kern="0" cap="none" spc="0" normalizeH="0" baseline="0" noProof="0">
                <a:ln>
                  <a:noFill/>
                </a:ln>
                <a:solidFill>
                  <a:srgbClr val="1E4E79"/>
                </a:solidFill>
                <a:effectLst/>
                <a:uLnTx/>
                <a:uFillTx/>
                <a:latin typeface="Century Gothic"/>
                <a:ea typeface="Century Gothic"/>
                <a:cs typeface="Century Gothic"/>
                <a:sym typeface="Century Gothic"/>
              </a:rPr>
              <a:t>Cada año</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14"/>
          <p:cNvSpPr txBox="1"/>
          <p:nvPr/>
        </p:nvSpPr>
        <p:spPr>
          <a:xfrm>
            <a:off x="6098557" y="2044539"/>
            <a:ext cx="2432000" cy="707846"/>
          </a:xfrm>
          <a:prstGeom prst="rect">
            <a:avLst/>
          </a:prstGeom>
          <a:noFill/>
          <a:ln>
            <a:noFill/>
          </a:ln>
        </p:spPr>
        <p:txBody>
          <a:bodyPr spcFirstLastPara="1" wrap="square" lIns="91433" tIns="45700" rIns="91433" bIns="45700" anchor="t" anchorCtr="0">
            <a:spAutoFit/>
          </a:bodyPr>
          <a:lstStyle/>
          <a:p>
            <a:pPr marL="101597" marR="0" lvl="0" indent="-93131" algn="l" defTabSz="1219170" rtl="0" eaLnBrk="1" fontAlgn="auto" latinLnBrk="0" hangingPunct="1">
              <a:lnSpc>
                <a:spcPct val="100000"/>
              </a:lnSpc>
              <a:spcBef>
                <a:spcPts val="0"/>
              </a:spcBef>
              <a:spcAft>
                <a:spcPts val="0"/>
              </a:spcAft>
              <a:buClr>
                <a:srgbClr val="1E4E79"/>
              </a:buClr>
              <a:buSzPts val="1500"/>
              <a:buFont typeface="Arial"/>
              <a:buChar char="•"/>
              <a:tabLst/>
              <a:defRPr/>
            </a:pPr>
            <a:r>
              <a:rPr kumimoji="0" lang="en-GB" sz="20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goes to cousins’ house</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14"/>
          <p:cNvSpPr txBox="1"/>
          <p:nvPr/>
        </p:nvSpPr>
        <p:spPr>
          <a:xfrm>
            <a:off x="6091151" y="2673276"/>
            <a:ext cx="2862400" cy="1323399"/>
          </a:xfrm>
          <a:prstGeom prst="rect">
            <a:avLst/>
          </a:prstGeom>
          <a:noFill/>
          <a:ln>
            <a:noFill/>
          </a:ln>
        </p:spPr>
        <p:txBody>
          <a:bodyPr spcFirstLastPara="1" wrap="square" lIns="91433" tIns="45700" rIns="91433" bIns="45700" anchor="t" anchorCtr="0">
            <a:spAutoFit/>
          </a:bodyPr>
          <a:lstStyle/>
          <a:p>
            <a:pPr marL="101597" marR="0" lvl="0" indent="-93131" algn="l" defTabSz="1219170" rtl="0" eaLnBrk="1" fontAlgn="auto" latinLnBrk="0" hangingPunct="1">
              <a:lnSpc>
                <a:spcPct val="100000"/>
              </a:lnSpc>
              <a:spcBef>
                <a:spcPts val="0"/>
              </a:spcBef>
              <a:spcAft>
                <a:spcPts val="0"/>
              </a:spcAft>
              <a:buClr>
                <a:srgbClr val="1E4E79"/>
              </a:buClr>
              <a:buSzPts val="1500"/>
              <a:buFont typeface="Arial"/>
              <a:buChar char="•"/>
              <a:tabLst/>
              <a:defRPr/>
            </a:pPr>
            <a:r>
              <a:rPr kumimoji="0" lang="en-GB" sz="20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goes to the gold museum (because she wants to discover the history)</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14"/>
          <p:cNvSpPr txBox="1"/>
          <p:nvPr/>
        </p:nvSpPr>
        <p:spPr>
          <a:xfrm>
            <a:off x="6118751" y="4009943"/>
            <a:ext cx="29256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1" u="none" strike="noStrike" kern="0" cap="none" spc="0" normalizeH="0" baseline="0" noProof="0">
                <a:ln>
                  <a:noFill/>
                </a:ln>
                <a:solidFill>
                  <a:srgbClr val="1E4E79"/>
                </a:solidFill>
                <a:effectLst/>
                <a:uLnTx/>
                <a:uFillTx/>
                <a:latin typeface="Century Gothic"/>
                <a:ea typeface="Century Gothic"/>
                <a:cs typeface="Century Gothic"/>
                <a:sym typeface="Century Gothic"/>
              </a:rPr>
              <a:t>En agosto (futuro)</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4"/>
          <p:cNvSpPr txBox="1"/>
          <p:nvPr/>
        </p:nvSpPr>
        <p:spPr>
          <a:xfrm>
            <a:off x="6091151" y="4410052"/>
            <a:ext cx="2604400" cy="1015622"/>
          </a:xfrm>
          <a:prstGeom prst="rect">
            <a:avLst/>
          </a:prstGeom>
          <a:noFill/>
          <a:ln>
            <a:noFill/>
          </a:ln>
        </p:spPr>
        <p:txBody>
          <a:bodyPr spcFirstLastPara="1" wrap="square" lIns="91433" tIns="45700" rIns="91433" bIns="45700" anchor="t" anchorCtr="0">
            <a:spAutoFit/>
          </a:bodyPr>
          <a:lstStyle/>
          <a:p>
            <a:pPr marL="101597" marR="0" lvl="0" indent="-93131" algn="l" defTabSz="1219170" rtl="0" eaLnBrk="1" fontAlgn="auto" latinLnBrk="0" hangingPunct="1">
              <a:lnSpc>
                <a:spcPct val="100000"/>
              </a:lnSpc>
              <a:spcBef>
                <a:spcPts val="0"/>
              </a:spcBef>
              <a:spcAft>
                <a:spcPts val="0"/>
              </a:spcAft>
              <a:buClr>
                <a:srgbClr val="1E4E79"/>
              </a:buClr>
              <a:buSzPts val="1500"/>
              <a:buFont typeface="Arial"/>
              <a:buChar char="•"/>
              <a:tabLst/>
              <a:defRPr/>
            </a:pPr>
            <a:r>
              <a:rPr kumimoji="0" lang="en-GB" sz="20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is going to travel there with all the family</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14"/>
          <p:cNvSpPr txBox="1"/>
          <p:nvPr/>
        </p:nvSpPr>
        <p:spPr>
          <a:xfrm>
            <a:off x="6128848" y="5314144"/>
            <a:ext cx="2757200" cy="1015622"/>
          </a:xfrm>
          <a:prstGeom prst="rect">
            <a:avLst/>
          </a:prstGeom>
          <a:noFill/>
          <a:ln>
            <a:noFill/>
          </a:ln>
        </p:spPr>
        <p:txBody>
          <a:bodyPr spcFirstLastPara="1" wrap="square" lIns="91433" tIns="45700" rIns="91433" bIns="45700" anchor="t" anchorCtr="0">
            <a:spAutoFit/>
          </a:bodyPr>
          <a:lstStyle/>
          <a:p>
            <a:pPr marL="101597" marR="0" lvl="0" indent="-93131" algn="l" defTabSz="1219170" rtl="0" eaLnBrk="1" fontAlgn="auto" latinLnBrk="0" hangingPunct="1">
              <a:lnSpc>
                <a:spcPct val="100000"/>
              </a:lnSpc>
              <a:spcBef>
                <a:spcPts val="0"/>
              </a:spcBef>
              <a:spcAft>
                <a:spcPts val="0"/>
              </a:spcAft>
              <a:buClr>
                <a:srgbClr val="1E4E79"/>
              </a:buClr>
              <a:buSzPts val="1500"/>
              <a:buFont typeface="Arial"/>
              <a:buChar char="•"/>
              <a:tabLst/>
              <a:defRPr/>
            </a:pPr>
            <a:r>
              <a:rPr kumimoji="0" lang="en-GB" sz="20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is not going to go to gold museum with the family</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14">
            <a:extLst>
              <a:ext uri="{C183D7F6-B498-43B3-948B-1728B52AA6E4}">
                <adec:decorative xmlns:adec="http://schemas.microsoft.com/office/drawing/2017/decorative" val="1"/>
              </a:ext>
            </a:extLst>
          </p:cNvPr>
          <p:cNvSpPr/>
          <p:nvPr/>
        </p:nvSpPr>
        <p:spPr>
          <a:xfrm>
            <a:off x="8974332" y="1322141"/>
            <a:ext cx="3071600" cy="4972400"/>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69" name="Google Shape;69;p14"/>
          <p:cNvSpPr txBox="1"/>
          <p:nvPr/>
        </p:nvSpPr>
        <p:spPr>
          <a:xfrm>
            <a:off x="9010256" y="1339621"/>
            <a:ext cx="33148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Ana y las primos (‘we’)</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14"/>
          <p:cNvSpPr txBox="1"/>
          <p:nvPr/>
        </p:nvSpPr>
        <p:spPr>
          <a:xfrm>
            <a:off x="8968504" y="1683301"/>
            <a:ext cx="17020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1" u="none" strike="noStrike" kern="0" cap="none" spc="0" normalizeH="0" baseline="0" noProof="0">
                <a:ln>
                  <a:noFill/>
                </a:ln>
                <a:solidFill>
                  <a:srgbClr val="1E4E79"/>
                </a:solidFill>
                <a:effectLst/>
                <a:uLnTx/>
                <a:uFillTx/>
                <a:latin typeface="Century Gothic"/>
                <a:ea typeface="Century Gothic"/>
                <a:cs typeface="Century Gothic"/>
                <a:sym typeface="Century Gothic"/>
              </a:rPr>
              <a:t>Cada año</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14"/>
          <p:cNvSpPr txBox="1"/>
          <p:nvPr/>
        </p:nvSpPr>
        <p:spPr>
          <a:xfrm>
            <a:off x="8968504" y="2063877"/>
            <a:ext cx="2975600" cy="1015622"/>
          </a:xfrm>
          <a:prstGeom prst="rect">
            <a:avLst/>
          </a:prstGeom>
          <a:noFill/>
          <a:ln>
            <a:noFill/>
          </a:ln>
        </p:spPr>
        <p:txBody>
          <a:bodyPr spcFirstLastPara="1" wrap="square" lIns="91433" tIns="45700" rIns="91433" bIns="45700" anchor="t" anchorCtr="0">
            <a:spAutoFit/>
          </a:bodyPr>
          <a:lstStyle/>
          <a:p>
            <a:pPr marL="101597" marR="0" lvl="0" indent="-93131" algn="l" defTabSz="1219170" rtl="0" eaLnBrk="1" fontAlgn="auto" latinLnBrk="0" hangingPunct="1">
              <a:lnSpc>
                <a:spcPct val="100000"/>
              </a:lnSpc>
              <a:spcBef>
                <a:spcPts val="0"/>
              </a:spcBef>
              <a:spcAft>
                <a:spcPts val="0"/>
              </a:spcAft>
              <a:buClr>
                <a:srgbClr val="1E4E79"/>
              </a:buClr>
              <a:buSzPts val="1500"/>
              <a:buFont typeface="Arial"/>
              <a:buChar char="•"/>
              <a:tabLst/>
              <a:defRPr/>
            </a:pPr>
            <a:r>
              <a:rPr kumimoji="0" lang="en-GB" sz="20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go together to the shops in the centre (it’s really fun).</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14"/>
          <p:cNvSpPr txBox="1"/>
          <p:nvPr/>
        </p:nvSpPr>
        <p:spPr>
          <a:xfrm>
            <a:off x="8980940" y="3907854"/>
            <a:ext cx="29256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1" u="none" strike="noStrike" kern="0" cap="none" spc="0" normalizeH="0" baseline="0" noProof="0">
                <a:ln>
                  <a:noFill/>
                </a:ln>
                <a:solidFill>
                  <a:srgbClr val="1E4E79"/>
                </a:solidFill>
                <a:effectLst/>
                <a:uLnTx/>
                <a:uFillTx/>
                <a:latin typeface="Century Gothic"/>
                <a:ea typeface="Century Gothic"/>
                <a:cs typeface="Century Gothic"/>
                <a:sym typeface="Century Gothic"/>
              </a:rPr>
              <a:t>En agosto (futuro)</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4"/>
          <p:cNvSpPr txBox="1"/>
          <p:nvPr/>
        </p:nvSpPr>
        <p:spPr>
          <a:xfrm>
            <a:off x="8936924" y="4266278"/>
            <a:ext cx="2975600" cy="1015622"/>
          </a:xfrm>
          <a:prstGeom prst="rect">
            <a:avLst/>
          </a:prstGeom>
          <a:noFill/>
          <a:ln>
            <a:noFill/>
          </a:ln>
        </p:spPr>
        <p:txBody>
          <a:bodyPr spcFirstLastPara="1" wrap="square" lIns="91433" tIns="45700" rIns="91433" bIns="45700" anchor="t" anchorCtr="0">
            <a:spAutoFit/>
          </a:bodyPr>
          <a:lstStyle/>
          <a:p>
            <a:pPr marL="101597" marR="0" lvl="0" indent="-93131" algn="l" defTabSz="1219170" rtl="0" eaLnBrk="1" fontAlgn="auto" latinLnBrk="0" hangingPunct="1">
              <a:lnSpc>
                <a:spcPct val="100000"/>
              </a:lnSpc>
              <a:spcBef>
                <a:spcPts val="0"/>
              </a:spcBef>
              <a:spcAft>
                <a:spcPts val="0"/>
              </a:spcAft>
              <a:buClr>
                <a:srgbClr val="1E4E79"/>
              </a:buClr>
              <a:buSzPts val="1500"/>
              <a:buFont typeface="Arial"/>
              <a:buChar char="•"/>
              <a:tabLst/>
              <a:defRPr/>
            </a:pPr>
            <a:r>
              <a:rPr kumimoji="0" lang="en-GB" sz="20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are going to go to the beach (Ana is sure)</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14"/>
          <p:cNvSpPr txBox="1"/>
          <p:nvPr/>
        </p:nvSpPr>
        <p:spPr>
          <a:xfrm>
            <a:off x="8974332" y="5184922"/>
            <a:ext cx="2975600" cy="1015622"/>
          </a:xfrm>
          <a:prstGeom prst="rect">
            <a:avLst/>
          </a:prstGeom>
          <a:noFill/>
          <a:ln>
            <a:noFill/>
          </a:ln>
        </p:spPr>
        <p:txBody>
          <a:bodyPr spcFirstLastPara="1" wrap="square" lIns="91433" tIns="45700" rIns="91433" bIns="45700" anchor="t" anchorCtr="0">
            <a:spAutoFit/>
          </a:bodyPr>
          <a:lstStyle/>
          <a:p>
            <a:pPr marL="101597" marR="0" lvl="0" indent="-93131" algn="l" defTabSz="1219170" rtl="0" eaLnBrk="1" fontAlgn="auto" latinLnBrk="0" hangingPunct="1">
              <a:lnSpc>
                <a:spcPct val="100000"/>
              </a:lnSpc>
              <a:spcBef>
                <a:spcPts val="0"/>
              </a:spcBef>
              <a:spcAft>
                <a:spcPts val="0"/>
              </a:spcAft>
              <a:buClr>
                <a:srgbClr val="1E4E79"/>
              </a:buClr>
              <a:buSzPts val="1500"/>
              <a:buFont typeface="Arial"/>
              <a:buChar char="•"/>
              <a:tabLst/>
              <a:defRPr/>
            </a:pPr>
            <a:r>
              <a:rPr kumimoji="0" lang="en-GB" sz="20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are going to go horse riding in the mountains</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14"/>
          <p:cNvSpPr txBox="1"/>
          <p:nvPr/>
        </p:nvSpPr>
        <p:spPr>
          <a:xfrm>
            <a:off x="3237344" y="6378542"/>
            <a:ext cx="22232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*el oro = gold</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4"/>
          <p:cNvSpPr txBox="1"/>
          <p:nvPr/>
        </p:nvSpPr>
        <p:spPr>
          <a:xfrm>
            <a:off x="5577352" y="6366954"/>
            <a:ext cx="37816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*además = in addition</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4"/>
          <p:cNvSpPr/>
          <p:nvPr/>
        </p:nvSpPr>
        <p:spPr>
          <a:xfrm>
            <a:off x="11214100" y="258165"/>
            <a:ext cx="714000" cy="400800"/>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57118793"/>
      </p:ext>
    </p:extLst>
  </p:cSld>
  <p:clrMapOvr>
    <a:masterClrMapping/>
  </p:clrMapOvr>
  <mc:AlternateContent xmlns:mc="http://schemas.openxmlformats.org/markup-compatibility/2006" xmlns:p14="http://schemas.microsoft.com/office/powerpoint/2010/main">
    <mc:Choice Requires="p14">
      <p:transition spd="slow" p14:dur="2000" advTm="12810"/>
    </mc:Choice>
    <mc:Fallback xmlns="">
      <p:transition spd="slow" advTm="12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
          <p:cNvSpPr txBox="1">
            <a:spLocks noGrp="1"/>
          </p:cNvSpPr>
          <p:nvPr>
            <p:ph type="title"/>
          </p:nvPr>
        </p:nvSpPr>
        <p:spPr>
          <a:xfrm>
            <a:off x="659333" y="115410"/>
            <a:ext cx="801414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dirty="0">
                <a:solidFill>
                  <a:srgbClr val="2F5496"/>
                </a:solidFill>
              </a:rPr>
              <a:t>Differentiation by: support</a:t>
            </a:r>
            <a:endParaRPr sz="3600" b="1" dirty="0">
              <a:solidFill>
                <a:srgbClr val="FF0000"/>
              </a:solidFill>
            </a:endParaRPr>
          </a:p>
        </p:txBody>
      </p:sp>
      <p:sp>
        <p:nvSpPr>
          <p:cNvPr id="225" name="Google Shape;225;p4"/>
          <p:cNvSpPr txBox="1"/>
          <p:nvPr/>
        </p:nvSpPr>
        <p:spPr>
          <a:xfrm>
            <a:off x="565372" y="1588799"/>
            <a:ext cx="10788428" cy="4351338"/>
          </a:xfrm>
          <a:prstGeom prst="rect">
            <a:avLst/>
          </a:prstGeom>
          <a:noFill/>
          <a:ln>
            <a:noFill/>
          </a:ln>
        </p:spPr>
        <p:txBody>
          <a:bodyPr spcFirstLastPara="1" wrap="square" lIns="91425" tIns="45700" rIns="91425" bIns="45700" anchor="t" anchorCtr="0">
            <a:normAutofit/>
          </a:bodyPr>
          <a:lstStyle/>
          <a:p>
            <a:pPr marL="228600" marR="0" lvl="0" indent="-228600" algn="l" defTabSz="914400" rtl="0" eaLnBrk="1" fontAlgn="auto" latinLnBrk="0" hangingPunct="1">
              <a:lnSpc>
                <a:spcPct val="150000"/>
              </a:lnSpc>
              <a:spcBef>
                <a:spcPts val="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Example </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Y7 T3.2 W4 (lesson 1)</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50000"/>
              </a:lnSpc>
              <a:spcBef>
                <a:spcPts val="100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Receptive mode/ written and oral modalities: </a:t>
            </a:r>
            <a:b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b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reading and listening </a:t>
            </a: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50000"/>
              </a:lnSpc>
              <a:spcBef>
                <a:spcPts val="100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Grammatical focus: </a:t>
            </a:r>
            <a:b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b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lesson one 1</a:t>
            </a:r>
            <a:r>
              <a:rPr kumimoji="0" lang="en-GB" sz="2800" b="1" i="0" u="none" strike="noStrike" kern="0" cap="none" spc="0" normalizeH="0" baseline="30000" noProof="0" dirty="0">
                <a:ln>
                  <a:noFill/>
                </a:ln>
                <a:solidFill>
                  <a:srgbClr val="2F5496"/>
                </a:solidFill>
                <a:effectLst/>
                <a:uLnTx/>
                <a:uFillTx/>
                <a:latin typeface="Century Gothic"/>
                <a:ea typeface="Century Gothic"/>
                <a:cs typeface="Century Gothic"/>
                <a:sym typeface="Century Gothic"/>
              </a:rPr>
              <a:t>st</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and 2</a:t>
            </a:r>
            <a:r>
              <a:rPr kumimoji="0" lang="en-GB" sz="2800" b="1" i="0" u="none" strike="noStrike" kern="0" cap="none" spc="0" normalizeH="0" baseline="30000" noProof="0" dirty="0">
                <a:ln>
                  <a:noFill/>
                </a:ln>
                <a:solidFill>
                  <a:srgbClr val="2F5496"/>
                </a:solidFill>
                <a:effectLst/>
                <a:uLnTx/>
                <a:uFillTx/>
                <a:latin typeface="Century Gothic"/>
                <a:ea typeface="Century Gothic"/>
                <a:cs typeface="Century Gothic"/>
                <a:sym typeface="Century Gothic"/>
              </a:rPr>
              <a:t>nd</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persons of the verb ‘</a:t>
            </a:r>
            <a:r>
              <a:rPr kumimoji="0" lang="en-GB" sz="2800" b="1" i="0" u="none" strike="noStrike" kern="0" cap="none" spc="0" normalizeH="0" baseline="0" noProof="0" dirty="0" err="1">
                <a:ln>
                  <a:noFill/>
                </a:ln>
                <a:solidFill>
                  <a:srgbClr val="2F5496"/>
                </a:solidFill>
                <a:effectLst/>
                <a:uLnTx/>
                <a:uFillTx/>
                <a:latin typeface="Century Gothic"/>
                <a:ea typeface="Century Gothic"/>
                <a:cs typeface="Century Gothic"/>
                <a:sym typeface="Century Gothic"/>
              </a:rPr>
              <a:t>ir</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4574429"/>
      </p:ext>
    </p:extLst>
  </p:cSld>
  <p:clrMapOvr>
    <a:masterClrMapping/>
  </p:clrMapOvr>
  <mc:AlternateContent xmlns:mc="http://schemas.openxmlformats.org/markup-compatibility/2006" xmlns:p14="http://schemas.microsoft.com/office/powerpoint/2010/main">
    <mc:Choice Requires="p14">
      <p:transition spd="slow" p14:dur="2000" advTm="20141"/>
    </mc:Choice>
    <mc:Fallback xmlns="">
      <p:transition spd="slow" advTm="20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5">
            <a:extLst>
              <a:ext uri="{C183D7F6-B498-43B3-948B-1728B52AA6E4}">
                <adec:decorative xmlns:adec="http://schemas.microsoft.com/office/drawing/2017/decorative" val="1"/>
              </a:ext>
            </a:extLst>
          </p:cNvPr>
          <p:cNvPicPr preferRelativeResize="0"/>
          <p:nvPr/>
        </p:nvPicPr>
        <p:blipFill rotWithShape="1">
          <a:blip r:embed="rId5">
            <a:alphaModFix/>
          </a:blip>
          <a:srcRect l="8122" b="29413"/>
          <a:stretch/>
        </p:blipFill>
        <p:spPr>
          <a:xfrm>
            <a:off x="20751" y="681543"/>
            <a:ext cx="6090691" cy="5651248"/>
          </a:xfrm>
          <a:prstGeom prst="rect">
            <a:avLst/>
          </a:prstGeom>
          <a:noFill/>
          <a:ln>
            <a:noFill/>
          </a:ln>
        </p:spPr>
      </p:pic>
      <p:sp>
        <p:nvSpPr>
          <p:cNvPr id="90" name="Google Shape;90;p15"/>
          <p:cNvSpPr txBox="1">
            <a:spLocks noGrp="1"/>
          </p:cNvSpPr>
          <p:nvPr>
            <p:ph type="title"/>
          </p:nvPr>
        </p:nvSpPr>
        <p:spPr>
          <a:xfrm>
            <a:off x="11544299" y="462664"/>
            <a:ext cx="173200" cy="48800"/>
          </a:xfrm>
          <a:prstGeom prst="rect">
            <a:avLst/>
          </a:prstGeom>
          <a:noFill/>
          <a:ln>
            <a:noFill/>
          </a:ln>
        </p:spPr>
        <p:txBody>
          <a:bodyPr spcFirstLastPara="1" wrap="square" lIns="91433" tIns="45700" rIns="91433" bIns="45700" anchor="ctr" anchorCtr="0">
            <a:noAutofit/>
          </a:bodyPr>
          <a:lstStyle/>
          <a:p>
            <a:pPr>
              <a:buClr>
                <a:srgbClr val="FFFFFF"/>
              </a:buClr>
              <a:buSzPts val="100"/>
            </a:pPr>
            <a:r>
              <a:rPr lang="en-GB" sz="133" b="1">
                <a:solidFill>
                  <a:srgbClr val="FFFFFF"/>
                </a:solidFill>
              </a:rPr>
              <a:t>leer</a:t>
            </a:r>
            <a:endParaRPr sz="133"/>
          </a:p>
        </p:txBody>
      </p:sp>
      <p:pic>
        <p:nvPicPr>
          <p:cNvPr id="91" name="Google Shape;91;p15">
            <a:extLst>
              <a:ext uri="{C183D7F6-B498-43B3-948B-1728B52AA6E4}">
                <adec:decorative xmlns:adec="http://schemas.microsoft.com/office/drawing/2017/decorative" val="1"/>
              </a:ext>
            </a:extLst>
          </p:cNvPr>
          <p:cNvPicPr preferRelativeResize="0"/>
          <p:nvPr/>
        </p:nvPicPr>
        <p:blipFill rotWithShape="1">
          <a:blip r:embed="rId6">
            <a:alphaModFix/>
          </a:blip>
          <a:srcRect l="22797" t="11612" r="50886" b="11834"/>
          <a:stretch/>
        </p:blipFill>
        <p:spPr>
          <a:xfrm>
            <a:off x="9359181" y="358825"/>
            <a:ext cx="573305" cy="938135"/>
          </a:xfrm>
          <a:prstGeom prst="rect">
            <a:avLst/>
          </a:prstGeom>
          <a:noFill/>
          <a:ln>
            <a:noFill/>
          </a:ln>
        </p:spPr>
      </p:pic>
      <p:sp>
        <p:nvSpPr>
          <p:cNvPr id="92" name="Google Shape;92;p15"/>
          <p:cNvSpPr txBox="1"/>
          <p:nvPr/>
        </p:nvSpPr>
        <p:spPr>
          <a:xfrm>
            <a:off x="48252" y="-7630"/>
            <a:ext cx="9984800" cy="790048"/>
          </a:xfrm>
          <a:prstGeom prst="rect">
            <a:avLst/>
          </a:prstGeom>
          <a:noFill/>
          <a:ln>
            <a:noFill/>
          </a:ln>
        </p:spPr>
        <p:txBody>
          <a:bodyPr spcFirstLastPara="1" wrap="square" lIns="91433" tIns="45700" rIns="91433" bIns="45700" anchor="t" anchorCtr="0">
            <a:spAutoFit/>
          </a:bodyPr>
          <a:lstStyle/>
          <a:p>
            <a:pPr lvl="0" defTabSz="1219170">
              <a:buClr>
                <a:srgbClr val="1E4E79"/>
              </a:buClr>
              <a:buSzPts val="1700"/>
            </a:pPr>
            <a:r>
              <a:rPr kumimoji="0" lang="en-GB" sz="2267"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Ana escribe </a:t>
            </a:r>
            <a:r>
              <a:rPr kumimoji="0" lang="en-GB" sz="2267"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sobre</a:t>
            </a:r>
            <a:r>
              <a:rPr kumimoji="0" lang="en-GB" sz="2267"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267"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los</a:t>
            </a:r>
            <a:r>
              <a:rPr kumimoji="0" lang="en-GB" sz="2267"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267"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viajes</a:t>
            </a:r>
            <a:r>
              <a:rPr kumimoji="0" lang="en-GB" sz="2267"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Colombia. </a:t>
            </a:r>
            <a:r>
              <a:rPr lang="en-GB" sz="2267" b="1" kern="0" dirty="0">
                <a:solidFill>
                  <a:srgbClr val="1E4E79"/>
                </a:solidFill>
                <a:latin typeface="Century Gothic"/>
                <a:ea typeface="Century Gothic"/>
                <a:cs typeface="Century Gothic"/>
                <a:sym typeface="Century Gothic"/>
              </a:rPr>
              <a:t>¿</a:t>
            </a:r>
            <a:r>
              <a:rPr lang="en-GB" sz="2267" b="1" kern="0" dirty="0" err="1">
                <a:solidFill>
                  <a:srgbClr val="1E4E79"/>
                </a:solidFill>
                <a:latin typeface="Century Gothic"/>
                <a:ea typeface="Century Gothic"/>
                <a:cs typeface="Century Gothic"/>
                <a:sym typeface="Century Gothic"/>
              </a:rPr>
              <a:t>Qué</a:t>
            </a:r>
            <a:r>
              <a:rPr lang="en-GB" sz="2267" b="1" kern="0" dirty="0">
                <a:solidFill>
                  <a:srgbClr val="1E4E79"/>
                </a:solidFill>
                <a:latin typeface="Century Gothic"/>
                <a:ea typeface="Century Gothic"/>
                <a:cs typeface="Century Gothic"/>
                <a:sym typeface="Century Gothic"/>
              </a:rPr>
              <a:t> </a:t>
            </a:r>
            <a:r>
              <a:rPr lang="en-GB" sz="2267" b="1" kern="0" dirty="0" err="1">
                <a:solidFill>
                  <a:srgbClr val="1E4E79"/>
                </a:solidFill>
                <a:latin typeface="Century Gothic"/>
                <a:ea typeface="Century Gothic"/>
                <a:cs typeface="Century Gothic"/>
                <a:sym typeface="Century Gothic"/>
              </a:rPr>
              <a:t>hace</a:t>
            </a:r>
            <a:r>
              <a:rPr lang="en-GB" sz="2267" b="1" kern="0" dirty="0">
                <a:solidFill>
                  <a:srgbClr val="1E4E79"/>
                </a:solidFill>
                <a:latin typeface="Century Gothic"/>
                <a:ea typeface="Century Gothic"/>
                <a:cs typeface="Century Gothic"/>
                <a:sym typeface="Century Gothic"/>
              </a:rPr>
              <a:t> Ana (‘I’) o Ana y </a:t>
            </a:r>
            <a:r>
              <a:rPr lang="en-GB" sz="2267" b="1" kern="0" dirty="0" err="1">
                <a:solidFill>
                  <a:srgbClr val="1E4E79"/>
                </a:solidFill>
                <a:latin typeface="Century Gothic"/>
                <a:ea typeface="Century Gothic"/>
                <a:cs typeface="Century Gothic"/>
                <a:sym typeface="Century Gothic"/>
              </a:rPr>
              <a:t>los</a:t>
            </a:r>
            <a:r>
              <a:rPr lang="en-GB" sz="2267" b="1" kern="0" dirty="0">
                <a:solidFill>
                  <a:srgbClr val="1E4E79"/>
                </a:solidFill>
                <a:latin typeface="Century Gothic"/>
                <a:ea typeface="Century Gothic"/>
                <a:cs typeface="Century Gothic"/>
                <a:sym typeface="Century Gothic"/>
              </a:rPr>
              <a:t> </a:t>
            </a:r>
            <a:r>
              <a:rPr lang="en-GB" sz="2267" b="1" kern="0" dirty="0" err="1">
                <a:solidFill>
                  <a:srgbClr val="1E4E79"/>
                </a:solidFill>
                <a:latin typeface="Century Gothic"/>
                <a:ea typeface="Century Gothic"/>
                <a:cs typeface="Century Gothic"/>
                <a:sym typeface="Century Gothic"/>
              </a:rPr>
              <a:t>primos</a:t>
            </a:r>
            <a:r>
              <a:rPr lang="en-GB" sz="2267" b="1" kern="0" dirty="0">
                <a:solidFill>
                  <a:srgbClr val="1E4E79"/>
                </a:solidFill>
                <a:latin typeface="Century Gothic"/>
                <a:ea typeface="Century Gothic"/>
                <a:cs typeface="Century Gothic"/>
                <a:sym typeface="Century Gothic"/>
              </a:rPr>
              <a:t> (‘we’) </a:t>
            </a:r>
            <a:r>
              <a:rPr lang="en-GB" sz="2267" b="1" u="sng" kern="0" dirty="0" err="1">
                <a:solidFill>
                  <a:srgbClr val="1E4E79"/>
                </a:solidFill>
                <a:latin typeface="Century Gothic"/>
                <a:ea typeface="Century Gothic"/>
                <a:cs typeface="Century Gothic"/>
                <a:sym typeface="Century Gothic"/>
              </a:rPr>
              <a:t>cada</a:t>
            </a:r>
            <a:r>
              <a:rPr lang="en-GB" sz="2267" b="1" u="sng" kern="0" dirty="0">
                <a:solidFill>
                  <a:srgbClr val="1E4E79"/>
                </a:solidFill>
                <a:latin typeface="Century Gothic"/>
                <a:ea typeface="Century Gothic"/>
                <a:cs typeface="Century Gothic"/>
                <a:sym typeface="Century Gothic"/>
              </a:rPr>
              <a:t> </a:t>
            </a:r>
            <a:r>
              <a:rPr lang="en-GB" sz="2267" b="1" u="sng" kern="0" dirty="0" err="1">
                <a:solidFill>
                  <a:srgbClr val="1E4E79"/>
                </a:solidFill>
                <a:latin typeface="Century Gothic"/>
                <a:ea typeface="Century Gothic"/>
                <a:cs typeface="Century Gothic"/>
                <a:sym typeface="Century Gothic"/>
              </a:rPr>
              <a:t>año</a:t>
            </a:r>
            <a:r>
              <a:rPr lang="en-GB" sz="2267" b="1" i="1" kern="0" dirty="0">
                <a:solidFill>
                  <a:srgbClr val="1E4E79"/>
                </a:solidFill>
                <a:latin typeface="Century Gothic"/>
                <a:ea typeface="Century Gothic"/>
                <a:cs typeface="Century Gothic"/>
                <a:sym typeface="Century Gothic"/>
              </a:rPr>
              <a:t>?</a:t>
            </a:r>
            <a:r>
              <a:rPr kumimoji="0" lang="en-GB" sz="2267"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1467" b="0" i="0" u="none" strike="noStrike" kern="0" cap="none" spc="0" normalizeH="0" baseline="0" noProof="0" dirty="0">
              <a:ln>
                <a:noFill/>
              </a:ln>
              <a:solidFill>
                <a:srgbClr val="000000"/>
              </a:solidFill>
              <a:effectLst/>
              <a:uLnTx/>
              <a:uFillTx/>
              <a:latin typeface="Arial"/>
              <a:cs typeface="Arial"/>
              <a:sym typeface="Arial"/>
            </a:endParaRPr>
          </a:p>
        </p:txBody>
      </p:sp>
      <p:sp>
        <p:nvSpPr>
          <p:cNvPr id="94" name="Google Shape;94;p15">
            <a:extLst>
              <a:ext uri="{C183D7F6-B498-43B3-948B-1728B52AA6E4}">
                <adec:decorative xmlns:adec="http://schemas.microsoft.com/office/drawing/2017/decorative" val="1"/>
              </a:ext>
            </a:extLst>
          </p:cNvPr>
          <p:cNvSpPr/>
          <p:nvPr/>
        </p:nvSpPr>
        <p:spPr>
          <a:xfrm>
            <a:off x="6074916" y="1319625"/>
            <a:ext cx="2800800" cy="4974800"/>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21" name="Google Shape;147;p18"/>
          <p:cNvSpPr txBox="1"/>
          <p:nvPr/>
        </p:nvSpPr>
        <p:spPr>
          <a:xfrm>
            <a:off x="349417" y="1152696"/>
            <a:ext cx="5525200" cy="4708941"/>
          </a:xfrm>
          <a:prstGeom prst="rect">
            <a:avLst/>
          </a:prstGeom>
          <a:solidFill>
            <a:srgbClr val="FFFFCC"/>
          </a:solid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Como soy de Colombia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voy</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la casa de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mis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primos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Vamos</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juntos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las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tiendas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el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centro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İEs super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divertido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Tambien</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voy</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viajar</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allí</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con mi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familia</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verano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14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Los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museos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de Bogotá son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increíbles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Voy</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porque</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quiero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descubrir</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la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historia</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pero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voy</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ir</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con mi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familia</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La costa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espectacular</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Mis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primos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y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yo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vamos</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ir</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la playa </a:t>
            </a:r>
            <a:endParaRPr kumimoji="0" sz="14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Además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vamos</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montar</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caballo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las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montañas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1467" b="0" i="0" u="none" strike="noStrike" kern="0" cap="none" spc="0" normalizeH="0" baseline="0" noProof="0" dirty="0">
              <a:ln>
                <a:noFill/>
              </a:ln>
              <a:solidFill>
                <a:srgbClr val="000000"/>
              </a:solidFill>
              <a:effectLst/>
              <a:uLnTx/>
              <a:uFillTx/>
              <a:latin typeface="Arial"/>
              <a:cs typeface="Arial"/>
              <a:sym typeface="Arial"/>
            </a:endParaRPr>
          </a:p>
        </p:txBody>
      </p:sp>
      <p:sp>
        <p:nvSpPr>
          <p:cNvPr id="95" name="Google Shape;95;p15"/>
          <p:cNvSpPr txBox="1"/>
          <p:nvPr/>
        </p:nvSpPr>
        <p:spPr>
          <a:xfrm>
            <a:off x="7005345" y="1296959"/>
            <a:ext cx="12196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Ana (‘I’)</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15"/>
          <p:cNvSpPr txBox="1"/>
          <p:nvPr/>
        </p:nvSpPr>
        <p:spPr>
          <a:xfrm>
            <a:off x="6098557" y="1674010"/>
            <a:ext cx="17020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1" u="none" strike="noStrike" kern="0" cap="none" spc="0" normalizeH="0" baseline="0" noProof="0">
                <a:ln>
                  <a:noFill/>
                </a:ln>
                <a:solidFill>
                  <a:srgbClr val="1E4E79"/>
                </a:solidFill>
                <a:effectLst/>
                <a:uLnTx/>
                <a:uFillTx/>
                <a:latin typeface="Century Gothic"/>
                <a:ea typeface="Century Gothic"/>
                <a:cs typeface="Century Gothic"/>
                <a:sym typeface="Century Gothic"/>
              </a:rPr>
              <a:t>Cada año</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15"/>
          <p:cNvSpPr txBox="1"/>
          <p:nvPr/>
        </p:nvSpPr>
        <p:spPr>
          <a:xfrm>
            <a:off x="6124032" y="2280917"/>
            <a:ext cx="2432000" cy="707846"/>
          </a:xfrm>
          <a:prstGeom prst="rect">
            <a:avLst/>
          </a:prstGeom>
          <a:noFill/>
          <a:ln>
            <a:noFill/>
          </a:ln>
        </p:spPr>
        <p:txBody>
          <a:bodyPr spcFirstLastPara="1" wrap="square" lIns="91433" tIns="45700" rIns="91433" bIns="45700" anchor="t" anchorCtr="0">
            <a:spAutoFit/>
          </a:bodyPr>
          <a:lstStyle/>
          <a:p>
            <a:pPr marL="101597" marR="0" lvl="0" indent="-93131" algn="l" defTabSz="1219170" rtl="0" eaLnBrk="1" fontAlgn="auto" latinLnBrk="0" hangingPunct="1">
              <a:lnSpc>
                <a:spcPct val="100000"/>
              </a:lnSpc>
              <a:spcBef>
                <a:spcPts val="0"/>
              </a:spcBef>
              <a:spcAft>
                <a:spcPts val="0"/>
              </a:spcAft>
              <a:buClr>
                <a:srgbClr val="1E4E79"/>
              </a:buClr>
              <a:buSzPts val="1500"/>
              <a:buFont typeface="Arial"/>
              <a:buChar char="•"/>
              <a:tabLst/>
              <a:defRPr/>
            </a:pP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to cousins’ house</a:t>
            </a:r>
          </a:p>
        </p:txBody>
      </p:sp>
      <p:sp>
        <p:nvSpPr>
          <p:cNvPr id="20" name="Google Shape;99;p15"/>
          <p:cNvSpPr txBox="1"/>
          <p:nvPr/>
        </p:nvSpPr>
        <p:spPr>
          <a:xfrm>
            <a:off x="6087506" y="2950752"/>
            <a:ext cx="2650001" cy="1631175"/>
          </a:xfrm>
          <a:prstGeom prst="rect">
            <a:avLst/>
          </a:prstGeom>
          <a:noFill/>
          <a:ln>
            <a:noFill/>
          </a:ln>
        </p:spPr>
        <p:txBody>
          <a:bodyPr spcFirstLastPara="1" wrap="square" lIns="91433" tIns="45700" rIns="91433" bIns="45700" anchor="t" anchorCtr="0">
            <a:spAutoFit/>
          </a:bodyPr>
          <a:lstStyle/>
          <a:p>
            <a:pPr marL="101597" marR="0" lvl="0" indent="-93131" algn="l" defTabSz="1219170" rtl="0" eaLnBrk="1" fontAlgn="auto" latinLnBrk="0" hangingPunct="1">
              <a:lnSpc>
                <a:spcPct val="100000"/>
              </a:lnSpc>
              <a:spcBef>
                <a:spcPts val="0"/>
              </a:spcBef>
              <a:spcAft>
                <a:spcPts val="0"/>
              </a:spcAft>
              <a:buClr>
                <a:srgbClr val="1E4E79"/>
              </a:buClr>
              <a:buSzPts val="1500"/>
              <a:buFont typeface="Arial"/>
              <a:buChar char="•"/>
              <a:tabLst/>
              <a:defRPr/>
            </a:pP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to the museum (because she wants to discover the history)</a:t>
            </a:r>
            <a:endParaRPr kumimoji="0"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97" name="Google Shape;97;p15">
            <a:extLst>
              <a:ext uri="{C183D7F6-B498-43B3-948B-1728B52AA6E4}">
                <adec:decorative xmlns:adec="http://schemas.microsoft.com/office/drawing/2017/decorative" val="1"/>
              </a:ext>
            </a:extLst>
          </p:cNvPr>
          <p:cNvSpPr/>
          <p:nvPr/>
        </p:nvSpPr>
        <p:spPr>
          <a:xfrm>
            <a:off x="8974332" y="1322141"/>
            <a:ext cx="3071600" cy="4972400"/>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98" name="Google Shape;98;p15"/>
          <p:cNvSpPr txBox="1"/>
          <p:nvPr/>
        </p:nvSpPr>
        <p:spPr>
          <a:xfrm>
            <a:off x="9010256" y="1339621"/>
            <a:ext cx="33148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Ana y las primos (‘we’)</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15"/>
          <p:cNvSpPr txBox="1"/>
          <p:nvPr/>
        </p:nvSpPr>
        <p:spPr>
          <a:xfrm>
            <a:off x="8968504" y="1683301"/>
            <a:ext cx="17020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1" u="none" strike="noStrike" kern="0" cap="none" spc="0" normalizeH="0" baseline="0" noProof="0">
                <a:ln>
                  <a:noFill/>
                </a:ln>
                <a:solidFill>
                  <a:srgbClr val="1E4E79"/>
                </a:solidFill>
                <a:effectLst/>
                <a:uLnTx/>
                <a:uFillTx/>
                <a:latin typeface="Century Gothic"/>
                <a:ea typeface="Century Gothic"/>
                <a:cs typeface="Century Gothic"/>
                <a:sym typeface="Century Gothic"/>
              </a:rPr>
              <a:t>Cada año</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15"/>
          <p:cNvSpPr txBox="1"/>
          <p:nvPr/>
        </p:nvSpPr>
        <p:spPr>
          <a:xfrm>
            <a:off x="8928827" y="2199245"/>
            <a:ext cx="2975600" cy="1015622"/>
          </a:xfrm>
          <a:prstGeom prst="rect">
            <a:avLst/>
          </a:prstGeom>
          <a:noFill/>
          <a:ln>
            <a:noFill/>
          </a:ln>
        </p:spPr>
        <p:txBody>
          <a:bodyPr spcFirstLastPara="1" wrap="square" lIns="91433" tIns="45700" rIns="91433" bIns="45700" anchor="t" anchorCtr="0">
            <a:spAutoFit/>
          </a:bodyPr>
          <a:lstStyle/>
          <a:p>
            <a:pPr marL="101597" marR="0" lvl="0" indent="-93131" algn="l" defTabSz="1219170" rtl="0" eaLnBrk="1" fontAlgn="auto" latinLnBrk="0" hangingPunct="1">
              <a:lnSpc>
                <a:spcPct val="100000"/>
              </a:lnSpc>
              <a:spcBef>
                <a:spcPts val="0"/>
              </a:spcBef>
              <a:spcAft>
                <a:spcPts val="0"/>
              </a:spcAft>
              <a:buClr>
                <a:srgbClr val="1E4E79"/>
              </a:buClr>
              <a:buSzPts val="1500"/>
              <a:buFont typeface="Arial"/>
              <a:buChar char="•"/>
              <a:tabLst/>
              <a:defRPr/>
            </a:pP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 together to the shops in the centre (it’s really fun).</a:t>
            </a:r>
            <a:endParaRPr kumimoji="0" sz="1467" b="0" i="0" u="none" strike="noStrike" kern="0" cap="none" spc="0" normalizeH="0" baseline="0" noProof="0" dirty="0">
              <a:ln>
                <a:noFill/>
              </a:ln>
              <a:solidFill>
                <a:srgbClr val="000000"/>
              </a:solidFill>
              <a:effectLst/>
              <a:uLnTx/>
              <a:uFillTx/>
              <a:latin typeface="Arial"/>
              <a:cs typeface="Arial"/>
              <a:sym typeface="Arial"/>
            </a:endParaRPr>
          </a:p>
        </p:txBody>
      </p:sp>
      <p:pic>
        <p:nvPicPr>
          <p:cNvPr id="102" name="Google Shape;102;p15">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1238324" y="636417"/>
            <a:ext cx="942513" cy="627819"/>
          </a:xfrm>
          <a:prstGeom prst="rect">
            <a:avLst/>
          </a:prstGeom>
          <a:noFill/>
          <a:ln>
            <a:noFill/>
          </a:ln>
        </p:spPr>
      </p:pic>
      <p:pic>
        <p:nvPicPr>
          <p:cNvPr id="103" name="Google Shape;103;p15">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9905739" y="201112"/>
            <a:ext cx="1265251" cy="1069981"/>
          </a:xfrm>
          <a:prstGeom prst="rect">
            <a:avLst/>
          </a:prstGeom>
          <a:noFill/>
          <a:ln>
            <a:noFill/>
          </a:ln>
        </p:spPr>
      </p:pic>
      <p:sp>
        <p:nvSpPr>
          <p:cNvPr id="104" name="Google Shape;104;p15"/>
          <p:cNvSpPr txBox="1"/>
          <p:nvPr/>
        </p:nvSpPr>
        <p:spPr>
          <a:xfrm>
            <a:off x="3237344" y="6378542"/>
            <a:ext cx="22232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*el </a:t>
            </a:r>
            <a:r>
              <a:rPr kumimoji="0" lang="en-GB" sz="20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oro</a:t>
            </a: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 gold</a:t>
            </a:r>
            <a:endParaRPr kumimoji="0" sz="1467" b="0" i="0" u="none" strike="noStrike" kern="0" cap="none" spc="0" normalizeH="0" baseline="0" noProof="0" dirty="0">
              <a:ln>
                <a:noFill/>
              </a:ln>
              <a:solidFill>
                <a:srgbClr val="000000"/>
              </a:solidFill>
              <a:effectLst/>
              <a:uLnTx/>
              <a:uFillTx/>
              <a:latin typeface="Arial"/>
              <a:cs typeface="Arial"/>
              <a:sym typeface="Arial"/>
            </a:endParaRPr>
          </a:p>
        </p:txBody>
      </p:sp>
      <p:sp>
        <p:nvSpPr>
          <p:cNvPr id="105" name="Google Shape;105;p15"/>
          <p:cNvSpPr txBox="1"/>
          <p:nvPr/>
        </p:nvSpPr>
        <p:spPr>
          <a:xfrm>
            <a:off x="5577352" y="6366954"/>
            <a:ext cx="37816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*además = in addition</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15"/>
          <p:cNvSpPr/>
          <p:nvPr/>
        </p:nvSpPr>
        <p:spPr>
          <a:xfrm>
            <a:off x="11214100" y="258165"/>
            <a:ext cx="714000" cy="400800"/>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48;p38"/>
          <p:cNvSpPr/>
          <p:nvPr/>
        </p:nvSpPr>
        <p:spPr>
          <a:xfrm>
            <a:off x="4340162" y="403859"/>
            <a:ext cx="5999740" cy="384666"/>
          </a:xfrm>
          <a:prstGeom prst="roundRect">
            <a:avLst>
              <a:gd name="adj" fmla="val 16667"/>
            </a:avLst>
          </a:prstGeom>
          <a:solidFill>
            <a:srgbClr val="FFFFCC"/>
          </a:solid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2000"/>
              <a:buFont typeface="Century Gothic"/>
              <a:buNone/>
              <a:tabLst/>
              <a:defRPr/>
            </a:pP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Supporting lower proficiency learners</a:t>
            </a:r>
            <a:endParaRPr kumimoji="0"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
        <p:nvSpPr>
          <p:cNvPr id="23" name="Rounded Rectangle 22"/>
          <p:cNvSpPr/>
          <p:nvPr/>
        </p:nvSpPr>
        <p:spPr>
          <a:xfrm>
            <a:off x="7137435" y="874849"/>
            <a:ext cx="3200143"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B0502020202020204" pitchFamily="34" charset="0"/>
              </a:rPr>
              <a:t>Differentiation by task</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42593291"/>
      </p:ext>
    </p:extLst>
  </p:cSld>
  <p:clrMapOvr>
    <a:masterClrMapping/>
  </p:clrMapOvr>
  <mc:AlternateContent xmlns:mc="http://schemas.openxmlformats.org/markup-compatibility/2006" xmlns:p14="http://schemas.microsoft.com/office/powerpoint/2010/main">
    <mc:Choice Requires="p14">
      <p:transition spd="slow" p14:dur="2000" advTm="26681"/>
    </mc:Choice>
    <mc:Fallback xmlns="">
      <p:transition spd="slow" advTm="2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8">
            <a:extLst>
              <a:ext uri="{C183D7F6-B498-43B3-948B-1728B52AA6E4}">
                <adec:decorative xmlns:adec="http://schemas.microsoft.com/office/drawing/2017/decorative" val="1"/>
              </a:ext>
            </a:extLst>
          </p:cNvPr>
          <p:cNvPicPr preferRelativeResize="0"/>
          <p:nvPr/>
        </p:nvPicPr>
        <p:blipFill rotWithShape="1">
          <a:blip r:embed="rId5">
            <a:alphaModFix/>
          </a:blip>
          <a:srcRect l="8122" b="29413"/>
          <a:stretch/>
        </p:blipFill>
        <p:spPr>
          <a:xfrm>
            <a:off x="20751" y="681543"/>
            <a:ext cx="6090691" cy="5651248"/>
          </a:xfrm>
          <a:prstGeom prst="rect">
            <a:avLst/>
          </a:prstGeom>
          <a:noFill/>
          <a:ln>
            <a:noFill/>
          </a:ln>
        </p:spPr>
      </p:pic>
      <p:sp>
        <p:nvSpPr>
          <p:cNvPr id="144" name="Google Shape;144;p18"/>
          <p:cNvSpPr txBox="1">
            <a:spLocks noGrp="1"/>
          </p:cNvSpPr>
          <p:nvPr>
            <p:ph type="title"/>
          </p:nvPr>
        </p:nvSpPr>
        <p:spPr>
          <a:xfrm>
            <a:off x="11544299" y="462664"/>
            <a:ext cx="173200" cy="48800"/>
          </a:xfrm>
          <a:prstGeom prst="rect">
            <a:avLst/>
          </a:prstGeom>
          <a:noFill/>
          <a:ln>
            <a:noFill/>
          </a:ln>
        </p:spPr>
        <p:txBody>
          <a:bodyPr spcFirstLastPara="1" wrap="square" lIns="91433" tIns="45700" rIns="91433" bIns="45700" anchor="ctr" anchorCtr="0">
            <a:noAutofit/>
          </a:bodyPr>
          <a:lstStyle/>
          <a:p>
            <a:pPr>
              <a:buClr>
                <a:srgbClr val="FFFFFF"/>
              </a:buClr>
              <a:buSzPts val="100"/>
            </a:pPr>
            <a:r>
              <a:rPr lang="en-GB" sz="133" b="1">
                <a:solidFill>
                  <a:srgbClr val="FFFFFF"/>
                </a:solidFill>
              </a:rPr>
              <a:t>leer</a:t>
            </a:r>
            <a:endParaRPr sz="133"/>
          </a:p>
        </p:txBody>
      </p:sp>
      <p:pic>
        <p:nvPicPr>
          <p:cNvPr id="145" name="Google Shape;145;p18">
            <a:extLst>
              <a:ext uri="{C183D7F6-B498-43B3-948B-1728B52AA6E4}">
                <adec:decorative xmlns:adec="http://schemas.microsoft.com/office/drawing/2017/decorative" val="1"/>
              </a:ext>
            </a:extLst>
          </p:cNvPr>
          <p:cNvPicPr preferRelativeResize="0"/>
          <p:nvPr/>
        </p:nvPicPr>
        <p:blipFill rotWithShape="1">
          <a:blip r:embed="rId6">
            <a:alphaModFix/>
          </a:blip>
          <a:srcRect l="22797" t="11612" r="50886" b="11834"/>
          <a:stretch/>
        </p:blipFill>
        <p:spPr>
          <a:xfrm>
            <a:off x="9872795" y="358834"/>
            <a:ext cx="714000" cy="938133"/>
          </a:xfrm>
          <a:prstGeom prst="rect">
            <a:avLst/>
          </a:prstGeom>
          <a:noFill/>
          <a:ln>
            <a:noFill/>
          </a:ln>
        </p:spPr>
      </p:pic>
      <p:sp>
        <p:nvSpPr>
          <p:cNvPr id="146" name="Google Shape;146;p18"/>
          <p:cNvSpPr txBox="1"/>
          <p:nvPr/>
        </p:nvSpPr>
        <p:spPr>
          <a:xfrm>
            <a:off x="48267" y="-7633"/>
            <a:ext cx="10632400" cy="441171"/>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1E4E79"/>
              </a:buClr>
              <a:buSzPts val="1700"/>
              <a:buFont typeface="Arial"/>
              <a:buNone/>
              <a:tabLst/>
              <a:defRPr/>
            </a:pPr>
            <a:r>
              <a:rPr kumimoji="0" lang="en-GB" sz="2267"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¿Y </a:t>
            </a:r>
            <a:r>
              <a:rPr kumimoji="0" lang="en-GB" sz="2267" b="1" i="0"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2267" b="1" i="0" strike="noStrike" kern="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2267" b="1" i="0" strike="noStrike" kern="0" cap="none" spc="0" normalizeH="0" noProof="0" dirty="0" err="1">
                <a:ln>
                  <a:noFill/>
                </a:ln>
                <a:solidFill>
                  <a:srgbClr val="1E4E79"/>
                </a:solidFill>
                <a:effectLst/>
                <a:uLnTx/>
                <a:uFillTx/>
                <a:latin typeface="Century Gothic"/>
                <a:ea typeface="Century Gothic"/>
                <a:cs typeface="Century Gothic"/>
                <a:sym typeface="Century Gothic"/>
              </a:rPr>
              <a:t>agosto</a:t>
            </a:r>
            <a:r>
              <a:rPr kumimoji="0" lang="en-GB" sz="2267" b="1" i="0" strike="noStrike" kern="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2267" b="1" i="0" u="sng" strike="noStrike" kern="0" cap="none" spc="0" normalizeH="0" noProof="0" dirty="0" err="1">
                <a:ln>
                  <a:noFill/>
                </a:ln>
                <a:solidFill>
                  <a:srgbClr val="1E4E79"/>
                </a:solidFill>
                <a:effectLst/>
                <a:uLnTx/>
                <a:uFillTx/>
                <a:latin typeface="Century Gothic"/>
                <a:ea typeface="Century Gothic"/>
                <a:cs typeface="Century Gothic"/>
                <a:sym typeface="Century Gothic"/>
              </a:rPr>
              <a:t>futuro</a:t>
            </a:r>
            <a:r>
              <a:rPr kumimoji="0" lang="en-GB" sz="2267" b="1" i="0" strike="noStrike" kern="0" cap="none" spc="0" normalizeH="0" noProof="0" dirty="0">
                <a:ln>
                  <a:noFill/>
                </a:ln>
                <a:solidFill>
                  <a:srgbClr val="1E4E79"/>
                </a:solidFill>
                <a:effectLst/>
                <a:uLnTx/>
                <a:uFillTx/>
                <a:latin typeface="Century Gothic"/>
                <a:ea typeface="Century Gothic"/>
                <a:cs typeface="Century Gothic"/>
                <a:sym typeface="Century Gothic"/>
              </a:rPr>
              <a:t>)</a:t>
            </a:r>
            <a:r>
              <a:rPr kumimoji="0" lang="en-GB" sz="2267" b="1" i="1"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1467" b="0" i="0" strike="noStrike" kern="0" cap="none" spc="0" normalizeH="0" baseline="0" noProof="0" dirty="0">
              <a:ln>
                <a:noFill/>
              </a:ln>
              <a:solidFill>
                <a:srgbClr val="000000"/>
              </a:solidFill>
              <a:effectLst/>
              <a:uLnTx/>
              <a:uFillTx/>
              <a:latin typeface="Arial"/>
              <a:cs typeface="Arial"/>
              <a:sym typeface="Arial"/>
            </a:endParaRPr>
          </a:p>
        </p:txBody>
      </p:sp>
      <p:sp>
        <p:nvSpPr>
          <p:cNvPr id="147" name="Google Shape;147;p18"/>
          <p:cNvSpPr txBox="1"/>
          <p:nvPr/>
        </p:nvSpPr>
        <p:spPr>
          <a:xfrm>
            <a:off x="349417" y="1152696"/>
            <a:ext cx="5525200" cy="4708941"/>
          </a:xfrm>
          <a:prstGeom prst="rect">
            <a:avLst/>
          </a:prstGeom>
          <a:solidFill>
            <a:srgbClr val="FFFFCC"/>
          </a:solid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Como soy de Colombia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voy</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la casa de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mis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primos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Vamos</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juntos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las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tiendas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el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centro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İEs super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divertido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Tambien</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voy</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viajar</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allí</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con mi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familia</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verano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14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Los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museos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de Bogotá son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increíbles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Voy</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porque</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quiero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descubrir</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la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historia</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pero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voy</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ir</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con mi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familia</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La costa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espectacular</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Mis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primos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y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yo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vamos</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ir</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la playa </a:t>
            </a:r>
            <a:endParaRPr kumimoji="0" sz="14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Además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vamos</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a:t>
            </a:r>
            <a:r>
              <a:rPr kumimoji="0" lang="en-GB" sz="2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montar</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caballo</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las </a:t>
            </a:r>
            <a:r>
              <a:rPr kumimoji="0" lang="en-GB" sz="2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montañas</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1467" b="0" i="0" u="none" strike="noStrike" kern="0" cap="none" spc="0" normalizeH="0" baseline="0" noProof="0" dirty="0">
              <a:ln>
                <a:noFill/>
              </a:ln>
              <a:solidFill>
                <a:srgbClr val="000000"/>
              </a:solidFill>
              <a:effectLst/>
              <a:uLnTx/>
              <a:uFillTx/>
              <a:latin typeface="Arial"/>
              <a:cs typeface="Arial"/>
              <a:sym typeface="Arial"/>
            </a:endParaRPr>
          </a:p>
        </p:txBody>
      </p:sp>
      <p:sp>
        <p:nvSpPr>
          <p:cNvPr id="148" name="Google Shape;148;p18">
            <a:extLst>
              <a:ext uri="{C183D7F6-B498-43B3-948B-1728B52AA6E4}">
                <adec:decorative xmlns:adec="http://schemas.microsoft.com/office/drawing/2017/decorative" val="1"/>
              </a:ext>
            </a:extLst>
          </p:cNvPr>
          <p:cNvSpPr/>
          <p:nvPr/>
        </p:nvSpPr>
        <p:spPr>
          <a:xfrm>
            <a:off x="6074916" y="1319625"/>
            <a:ext cx="2800800" cy="4974800"/>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149" name="Google Shape;149;p18"/>
          <p:cNvSpPr txBox="1"/>
          <p:nvPr/>
        </p:nvSpPr>
        <p:spPr>
          <a:xfrm>
            <a:off x="7005345" y="1296959"/>
            <a:ext cx="12196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Ana (‘I’)</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8"/>
          <p:cNvSpPr txBox="1"/>
          <p:nvPr/>
        </p:nvSpPr>
        <p:spPr>
          <a:xfrm>
            <a:off x="6148850" y="3944060"/>
            <a:ext cx="29256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1"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2000" b="1" i="1"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1" i="1"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agosto</a:t>
            </a:r>
            <a:r>
              <a:rPr kumimoji="0" lang="en-GB" sz="2000" b="1" i="1"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1" i="1"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futuro</a:t>
            </a:r>
            <a:r>
              <a:rPr kumimoji="0" lang="en-GB" sz="2000" b="1" i="1"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67" b="0" i="0" u="none" strike="noStrike" kern="0" cap="none" spc="0" normalizeH="0" baseline="0" noProof="0" dirty="0">
              <a:ln>
                <a:noFill/>
              </a:ln>
              <a:solidFill>
                <a:srgbClr val="000000"/>
              </a:solidFill>
              <a:effectLst/>
              <a:uLnTx/>
              <a:uFillTx/>
              <a:latin typeface="Arial"/>
              <a:cs typeface="Arial"/>
              <a:sym typeface="Arial"/>
            </a:endParaRPr>
          </a:p>
        </p:txBody>
      </p:sp>
      <p:sp>
        <p:nvSpPr>
          <p:cNvPr id="153" name="Google Shape;153;p18"/>
          <p:cNvSpPr txBox="1"/>
          <p:nvPr/>
        </p:nvSpPr>
        <p:spPr>
          <a:xfrm>
            <a:off x="6091440" y="4344129"/>
            <a:ext cx="2604400" cy="1015622"/>
          </a:xfrm>
          <a:prstGeom prst="rect">
            <a:avLst/>
          </a:prstGeom>
          <a:noFill/>
          <a:ln>
            <a:noFill/>
          </a:ln>
        </p:spPr>
        <p:txBody>
          <a:bodyPr spcFirstLastPara="1" wrap="square" lIns="91433" tIns="45700" rIns="91433" bIns="45700" anchor="t" anchorCtr="0">
            <a:spAutoFit/>
          </a:bodyPr>
          <a:lstStyle/>
          <a:p>
            <a:pPr marL="101597" marR="0" lvl="0" indent="-93131" algn="l" defTabSz="1219170" rtl="0" eaLnBrk="1" fontAlgn="auto" latinLnBrk="0" hangingPunct="1">
              <a:lnSpc>
                <a:spcPct val="100000"/>
              </a:lnSpc>
              <a:spcBef>
                <a:spcPts val="0"/>
              </a:spcBef>
              <a:spcAft>
                <a:spcPts val="0"/>
              </a:spcAft>
              <a:buClr>
                <a:srgbClr val="1E4E79"/>
              </a:buClr>
              <a:buSzPts val="1500"/>
              <a:buFont typeface="Arial"/>
              <a:buChar char="•"/>
              <a:tabLst/>
              <a:defRPr/>
            </a:pP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is going to travel there with all the family</a:t>
            </a:r>
            <a:endParaRPr kumimoji="0" sz="1467" b="0" i="0" u="none" strike="noStrike" kern="0" cap="none" spc="0" normalizeH="0" baseline="0" noProof="0" dirty="0">
              <a:ln>
                <a:noFill/>
              </a:ln>
              <a:solidFill>
                <a:srgbClr val="000000"/>
              </a:solidFill>
              <a:effectLst/>
              <a:uLnTx/>
              <a:uFillTx/>
              <a:latin typeface="Arial"/>
              <a:cs typeface="Arial"/>
              <a:sym typeface="Arial"/>
            </a:endParaRPr>
          </a:p>
        </p:txBody>
      </p:sp>
      <p:sp>
        <p:nvSpPr>
          <p:cNvPr id="155" name="Google Shape;155;p18"/>
          <p:cNvSpPr txBox="1"/>
          <p:nvPr/>
        </p:nvSpPr>
        <p:spPr>
          <a:xfrm>
            <a:off x="6128848" y="5314144"/>
            <a:ext cx="2757200" cy="1015622"/>
          </a:xfrm>
          <a:prstGeom prst="rect">
            <a:avLst/>
          </a:prstGeom>
          <a:noFill/>
          <a:ln>
            <a:noFill/>
          </a:ln>
        </p:spPr>
        <p:txBody>
          <a:bodyPr spcFirstLastPara="1" wrap="square" lIns="91433" tIns="45700" rIns="91433" bIns="45700" anchor="t" anchorCtr="0">
            <a:spAutoFit/>
          </a:bodyPr>
          <a:lstStyle/>
          <a:p>
            <a:pPr marL="101597" marR="0" lvl="0" indent="-93131" algn="l" defTabSz="1219170" rtl="0" eaLnBrk="1" fontAlgn="auto" latinLnBrk="0" hangingPunct="1">
              <a:lnSpc>
                <a:spcPct val="100000"/>
              </a:lnSpc>
              <a:spcBef>
                <a:spcPts val="0"/>
              </a:spcBef>
              <a:spcAft>
                <a:spcPts val="0"/>
              </a:spcAft>
              <a:buClr>
                <a:srgbClr val="1E4E79"/>
              </a:buClr>
              <a:buSzPts val="1500"/>
              <a:buFont typeface="Arial"/>
              <a:buChar char="•"/>
              <a:tabLst/>
              <a:defRPr/>
            </a:pP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is not going to go to gold museum with the family</a:t>
            </a:r>
            <a:endParaRPr kumimoji="0" sz="1467" b="0" i="0" u="none" strike="noStrike" kern="0" cap="none" spc="0" normalizeH="0" baseline="0" noProof="0" dirty="0">
              <a:ln>
                <a:noFill/>
              </a:ln>
              <a:solidFill>
                <a:srgbClr val="000000"/>
              </a:solidFill>
              <a:effectLst/>
              <a:uLnTx/>
              <a:uFillTx/>
              <a:latin typeface="Arial"/>
              <a:cs typeface="Arial"/>
              <a:sym typeface="Arial"/>
            </a:endParaRPr>
          </a:p>
        </p:txBody>
      </p:sp>
      <p:sp>
        <p:nvSpPr>
          <p:cNvPr id="151" name="Google Shape;151;p18">
            <a:extLst>
              <a:ext uri="{C183D7F6-B498-43B3-948B-1728B52AA6E4}">
                <adec:decorative xmlns:adec="http://schemas.microsoft.com/office/drawing/2017/decorative" val="1"/>
              </a:ext>
            </a:extLst>
          </p:cNvPr>
          <p:cNvSpPr/>
          <p:nvPr/>
        </p:nvSpPr>
        <p:spPr>
          <a:xfrm>
            <a:off x="8974332" y="1322141"/>
            <a:ext cx="3071600" cy="4972400"/>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152" name="Google Shape;152;p18"/>
          <p:cNvSpPr txBox="1"/>
          <p:nvPr/>
        </p:nvSpPr>
        <p:spPr>
          <a:xfrm>
            <a:off x="9010256" y="1339621"/>
            <a:ext cx="33148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Ana y las primos (‘we’)</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8"/>
          <p:cNvSpPr txBox="1"/>
          <p:nvPr/>
        </p:nvSpPr>
        <p:spPr>
          <a:xfrm>
            <a:off x="8980940" y="3907854"/>
            <a:ext cx="29256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1" u="none" strike="noStrike" kern="0" cap="none" spc="0" normalizeH="0" baseline="0" noProof="0">
                <a:ln>
                  <a:noFill/>
                </a:ln>
                <a:solidFill>
                  <a:srgbClr val="1E4E79"/>
                </a:solidFill>
                <a:effectLst/>
                <a:uLnTx/>
                <a:uFillTx/>
                <a:latin typeface="Century Gothic"/>
                <a:ea typeface="Century Gothic"/>
                <a:cs typeface="Century Gothic"/>
                <a:sym typeface="Century Gothic"/>
              </a:rPr>
              <a:t>En agosto (futuro)</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8"/>
          <p:cNvSpPr txBox="1"/>
          <p:nvPr/>
        </p:nvSpPr>
        <p:spPr>
          <a:xfrm>
            <a:off x="8936924" y="4266278"/>
            <a:ext cx="2975600" cy="1015622"/>
          </a:xfrm>
          <a:prstGeom prst="rect">
            <a:avLst/>
          </a:prstGeom>
          <a:noFill/>
          <a:ln>
            <a:noFill/>
          </a:ln>
        </p:spPr>
        <p:txBody>
          <a:bodyPr spcFirstLastPara="1" wrap="square" lIns="91433" tIns="45700" rIns="91433" bIns="45700" anchor="t" anchorCtr="0">
            <a:spAutoFit/>
          </a:bodyPr>
          <a:lstStyle/>
          <a:p>
            <a:pPr marL="101597" marR="0" lvl="0" indent="-93131" algn="l" defTabSz="1219170" rtl="0" eaLnBrk="1" fontAlgn="auto" latinLnBrk="0" hangingPunct="1">
              <a:lnSpc>
                <a:spcPct val="100000"/>
              </a:lnSpc>
              <a:spcBef>
                <a:spcPts val="0"/>
              </a:spcBef>
              <a:spcAft>
                <a:spcPts val="0"/>
              </a:spcAft>
              <a:buClr>
                <a:srgbClr val="1E4E79"/>
              </a:buClr>
              <a:buSzPts val="1500"/>
              <a:buFont typeface="Arial"/>
              <a:buChar char="•"/>
              <a:tabLst/>
              <a:defRPr/>
            </a:pPr>
            <a:r>
              <a:rPr kumimoji="0" lang="en-GB" sz="20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are going to go to the beach (Ana is sure)</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8"/>
          <p:cNvSpPr txBox="1"/>
          <p:nvPr/>
        </p:nvSpPr>
        <p:spPr>
          <a:xfrm>
            <a:off x="8964000" y="5267000"/>
            <a:ext cx="2975600" cy="1015622"/>
          </a:xfrm>
          <a:prstGeom prst="rect">
            <a:avLst/>
          </a:prstGeom>
          <a:noFill/>
          <a:ln>
            <a:noFill/>
          </a:ln>
        </p:spPr>
        <p:txBody>
          <a:bodyPr spcFirstLastPara="1" wrap="square" lIns="91433" tIns="45700" rIns="91433" bIns="45700" anchor="t" anchorCtr="0">
            <a:spAutoFit/>
          </a:bodyPr>
          <a:lstStyle/>
          <a:p>
            <a:pPr marL="101597" marR="0" lvl="0" indent="-93131" algn="l" defTabSz="1219170" rtl="0" eaLnBrk="1" fontAlgn="auto" latinLnBrk="0" hangingPunct="1">
              <a:lnSpc>
                <a:spcPct val="100000"/>
              </a:lnSpc>
              <a:spcBef>
                <a:spcPts val="0"/>
              </a:spcBef>
              <a:spcAft>
                <a:spcPts val="0"/>
              </a:spcAft>
              <a:buClr>
                <a:srgbClr val="1E4E79"/>
              </a:buClr>
              <a:buSzPts val="1500"/>
              <a:buFont typeface="Arial"/>
              <a:buChar char="•"/>
              <a:tabLst/>
              <a:defRPr/>
            </a:pP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are going to go horse riding in the mountains</a:t>
            </a:r>
            <a:endParaRPr kumimoji="0" sz="1467" b="0" i="0" u="none" strike="noStrike" kern="0" cap="none" spc="0" normalizeH="0" baseline="0" noProof="0" dirty="0">
              <a:ln>
                <a:noFill/>
              </a:ln>
              <a:solidFill>
                <a:srgbClr val="000000"/>
              </a:solidFill>
              <a:effectLst/>
              <a:uLnTx/>
              <a:uFillTx/>
              <a:latin typeface="Arial"/>
              <a:cs typeface="Arial"/>
              <a:sym typeface="Arial"/>
            </a:endParaRPr>
          </a:p>
        </p:txBody>
      </p:sp>
      <p:pic>
        <p:nvPicPr>
          <p:cNvPr id="158" name="Google Shape;158;p18">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1238324" y="636417"/>
            <a:ext cx="942513" cy="627819"/>
          </a:xfrm>
          <a:prstGeom prst="rect">
            <a:avLst/>
          </a:prstGeom>
          <a:noFill/>
          <a:ln>
            <a:noFill/>
          </a:ln>
        </p:spPr>
      </p:pic>
      <p:pic>
        <p:nvPicPr>
          <p:cNvPr id="159" name="Google Shape;159;p18">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10305863" y="201100"/>
            <a:ext cx="865133" cy="1070000"/>
          </a:xfrm>
          <a:prstGeom prst="rect">
            <a:avLst/>
          </a:prstGeom>
          <a:noFill/>
          <a:ln>
            <a:noFill/>
          </a:ln>
        </p:spPr>
      </p:pic>
      <p:sp>
        <p:nvSpPr>
          <p:cNvPr id="160" name="Google Shape;160;p18"/>
          <p:cNvSpPr txBox="1"/>
          <p:nvPr/>
        </p:nvSpPr>
        <p:spPr>
          <a:xfrm>
            <a:off x="3237344" y="6378542"/>
            <a:ext cx="22232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*el oro = gold</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8"/>
          <p:cNvSpPr txBox="1"/>
          <p:nvPr/>
        </p:nvSpPr>
        <p:spPr>
          <a:xfrm>
            <a:off x="5577352" y="6366954"/>
            <a:ext cx="3781600" cy="400069"/>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*además = in addition</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8"/>
          <p:cNvSpPr/>
          <p:nvPr/>
        </p:nvSpPr>
        <p:spPr>
          <a:xfrm>
            <a:off x="11214100" y="258165"/>
            <a:ext cx="714000" cy="400800"/>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48;p38"/>
          <p:cNvSpPr/>
          <p:nvPr/>
        </p:nvSpPr>
        <p:spPr>
          <a:xfrm>
            <a:off x="2937184" y="433538"/>
            <a:ext cx="5999740" cy="384666"/>
          </a:xfrm>
          <a:prstGeom prst="roundRect">
            <a:avLst>
              <a:gd name="adj" fmla="val 16667"/>
            </a:avLst>
          </a:prstGeom>
          <a:solidFill>
            <a:srgbClr val="FFFFCC"/>
          </a:solid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2000"/>
              <a:buFont typeface="Century Gothic"/>
              <a:buNone/>
              <a:tabLst/>
              <a:defRPr/>
            </a:pP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Supporting lower proficiency learners</a:t>
            </a:r>
            <a:endParaRPr kumimoji="0"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4" name="Rounded Rectangle 23"/>
          <p:cNvSpPr/>
          <p:nvPr/>
        </p:nvSpPr>
        <p:spPr>
          <a:xfrm>
            <a:off x="5732545" y="874709"/>
            <a:ext cx="3200143"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B0502020202020204" pitchFamily="34" charset="0"/>
              </a:rPr>
              <a:t>Differentiation by task</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07573435"/>
      </p:ext>
    </p:extLst>
  </p:cSld>
  <p:clrMapOvr>
    <a:masterClrMapping/>
  </p:clrMapOvr>
  <mc:AlternateContent xmlns:mc="http://schemas.openxmlformats.org/markup-compatibility/2006" xmlns:p14="http://schemas.microsoft.com/office/powerpoint/2010/main">
    <mc:Choice Requires="p14">
      <p:transition spd="slow" p14:dur="2000" advTm="39188"/>
    </mc:Choice>
    <mc:Fallback xmlns="">
      <p:transition spd="slow" advTm="39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C183D7F6-B498-43B3-948B-1728B52AA6E4}">
                <adec:decorative xmlns:adec="http://schemas.microsoft.com/office/drawing/2017/decorative" val="1"/>
              </a:ext>
            </a:extLst>
          </p:cNvPr>
          <p:cNvSpPr/>
          <p:nvPr/>
        </p:nvSpPr>
        <p:spPr>
          <a:xfrm>
            <a:off x="76666" y="46039"/>
            <a:ext cx="11653780"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72008" y="24792"/>
            <a:ext cx="6541756" cy="420527"/>
          </a:xfrm>
        </p:spPr>
        <p:txBody>
          <a:bodyPr>
            <a:noAutofit/>
          </a:bodyPr>
          <a:lstStyle/>
          <a:p>
            <a:r>
              <a:rPr lang="en-GB" sz="2000" b="1" dirty="0"/>
              <a:t>Supporting lower proficiency learners</a:t>
            </a:r>
          </a:p>
        </p:txBody>
      </p:sp>
      <p:pic>
        <p:nvPicPr>
          <p:cNvPr id="5" name="Picture 4" descr="T3.1 Week 4 Grammar&#10;Verb ir - to go, going&#10;Using al and a la"/>
          <p:cNvPicPr>
            <a:picLocks noChangeAspect="1"/>
          </p:cNvPicPr>
          <p:nvPr/>
        </p:nvPicPr>
        <p:blipFill>
          <a:blip r:embed="rId5"/>
          <a:stretch>
            <a:fillRect/>
          </a:stretch>
        </p:blipFill>
        <p:spPr>
          <a:xfrm>
            <a:off x="198134" y="348586"/>
            <a:ext cx="5824166" cy="3691371"/>
          </a:xfrm>
          <a:prstGeom prst="rect">
            <a:avLst/>
          </a:prstGeom>
        </p:spPr>
      </p:pic>
      <p:pic>
        <p:nvPicPr>
          <p:cNvPr id="6" name="Picture 5" descr="T3.2 Week 5 Grammar&#10;Verb ir - to go&#10;Using ir to state a future intention"/>
          <p:cNvPicPr>
            <a:picLocks noChangeAspect="1"/>
          </p:cNvPicPr>
          <p:nvPr/>
        </p:nvPicPr>
        <p:blipFill>
          <a:blip r:embed="rId6"/>
          <a:stretch>
            <a:fillRect/>
          </a:stretch>
        </p:blipFill>
        <p:spPr>
          <a:xfrm>
            <a:off x="6294921" y="386452"/>
            <a:ext cx="5630668" cy="3929153"/>
          </a:xfrm>
          <a:prstGeom prst="rect">
            <a:avLst/>
          </a:prstGeom>
        </p:spPr>
      </p:pic>
      <p:sp>
        <p:nvSpPr>
          <p:cNvPr id="10" name="TextBox 9"/>
          <p:cNvSpPr txBox="1"/>
          <p:nvPr/>
        </p:nvSpPr>
        <p:spPr>
          <a:xfrm>
            <a:off x="2783220" y="4591254"/>
            <a:ext cx="1761423" cy="400110"/>
          </a:xfrm>
          <a:prstGeom prst="rect">
            <a:avLst/>
          </a:prstGeom>
          <a:noFill/>
          <a:ln w="28575">
            <a:solidFill>
              <a:schemeClr val="tx1"/>
            </a:solidFill>
          </a:ln>
        </p:spPr>
        <p:txBody>
          <a:bodyPr wrap="square" rtlCol="0">
            <a:spAutoFit/>
          </a:bodyPr>
          <a:lstStyle/>
          <a:p>
            <a:pPr algn="ctr"/>
            <a:r>
              <a:rPr lang="en-GB" sz="2000" dirty="0" err="1"/>
              <a:t>Vocabulario</a:t>
            </a:r>
            <a:endParaRPr lang="en-GB" sz="2000"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7"/>
          <a:srcRect t="1" b="53312"/>
          <a:stretch/>
        </p:blipFill>
        <p:spPr>
          <a:xfrm>
            <a:off x="4926150" y="4591254"/>
            <a:ext cx="3484703" cy="1761422"/>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7"/>
          <a:srcRect t="45921" b="1653"/>
          <a:stretch/>
        </p:blipFill>
        <p:spPr>
          <a:xfrm>
            <a:off x="8564679" y="4374766"/>
            <a:ext cx="3484703" cy="1977910"/>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2274365" y="472583"/>
            <a:ext cx="835852" cy="369332"/>
          </a:xfrm>
          <a:prstGeom prst="rect">
            <a:avLst/>
          </a:prstGeom>
          <a:solidFill>
            <a:schemeClr val="accent3">
              <a:lumMod val="40000"/>
              <a:lumOff val="60000"/>
            </a:schemeClr>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(p43)</a:t>
            </a:r>
          </a:p>
        </p:txBody>
      </p:sp>
      <p:sp>
        <p:nvSpPr>
          <p:cNvPr id="12" name="TextBox 11">
            <a:extLst>
              <a:ext uri="{C183D7F6-B498-43B3-948B-1728B52AA6E4}">
                <adec:decorative xmlns:adec="http://schemas.microsoft.com/office/drawing/2017/decorative" val="1"/>
              </a:ext>
            </a:extLst>
          </p:cNvPr>
          <p:cNvSpPr txBox="1"/>
          <p:nvPr/>
        </p:nvSpPr>
        <p:spPr>
          <a:xfrm>
            <a:off x="8564679" y="472583"/>
            <a:ext cx="835852" cy="369332"/>
          </a:xfrm>
          <a:prstGeom prst="rect">
            <a:avLst/>
          </a:prstGeom>
          <a:solidFill>
            <a:schemeClr val="accent3">
              <a:lumMod val="40000"/>
              <a:lumOff val="60000"/>
            </a:schemeClr>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(p44)</a:t>
            </a: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2255534"/>
      </p:ext>
    </p:extLst>
  </p:cSld>
  <p:clrMapOvr>
    <a:masterClrMapping/>
  </p:clrMapOvr>
  <mc:AlternateContent xmlns:mc="http://schemas.openxmlformats.org/markup-compatibility/2006" xmlns:p14="http://schemas.microsoft.com/office/powerpoint/2010/main">
    <mc:Choice Requires="p14">
      <p:transition spd="slow" p14:dur="2000" advTm="56356"/>
    </mc:Choice>
    <mc:Fallback xmlns="">
      <p:transition spd="slow" advTm="56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97322" y="241632"/>
            <a:ext cx="5371148" cy="1325563"/>
          </a:xfrm>
        </p:spPr>
        <p:txBody>
          <a:bodyPr>
            <a:normAutofit/>
          </a:bodyPr>
          <a:lstStyle/>
          <a:p>
            <a:r>
              <a:rPr lang="en-GB" sz="3100" b="1" dirty="0">
                <a:solidFill>
                  <a:schemeClr val="bg1"/>
                </a:solidFill>
              </a:rPr>
              <a:t>Using the verb ‘IR’ (to go)</a:t>
            </a:r>
            <a:br>
              <a:rPr lang="en-GB" sz="3100" b="1" dirty="0">
                <a:solidFill>
                  <a:schemeClr val="bg1"/>
                </a:solidFill>
              </a:rPr>
            </a:br>
            <a:r>
              <a:rPr lang="en-GB" sz="3600" b="1" dirty="0">
                <a:solidFill>
                  <a:schemeClr val="bg1"/>
                </a:solidFill>
              </a:rPr>
              <a:t> </a:t>
            </a:r>
          </a:p>
        </p:txBody>
      </p:sp>
      <p:sp>
        <p:nvSpPr>
          <p:cNvPr id="6" name="TextBox 5"/>
          <p:cNvSpPr txBox="1"/>
          <p:nvPr/>
        </p:nvSpPr>
        <p:spPr>
          <a:xfrm>
            <a:off x="329115" y="1145372"/>
            <a:ext cx="115670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Some verbs do not follow the general rules.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verb ‘</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ir’</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 go) is an example of this.</a:t>
            </a:r>
          </a:p>
        </p:txBody>
      </p:sp>
      <p:sp>
        <p:nvSpPr>
          <p:cNvPr id="14" name="ZoneTexte 10">
            <a:extLst>
              <a:ext uri="{FF2B5EF4-FFF2-40B4-BE49-F238E27FC236}">
                <a16:creationId xmlns:a16="http://schemas.microsoft.com/office/drawing/2014/main" id="{464402F1-4B05-504A-805C-84D3D6F318B8}"/>
              </a:ext>
            </a:extLst>
          </p:cNvPr>
          <p:cNvSpPr txBox="1"/>
          <p:nvPr/>
        </p:nvSpPr>
        <p:spPr>
          <a:xfrm>
            <a:off x="329115" y="2254824"/>
            <a:ext cx="80808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CA"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say</a:t>
            </a:r>
            <a:r>
              <a:rPr kumimoji="0" lang="fr-CA"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 go’ </a:t>
            </a:r>
            <a:r>
              <a:rPr kumimoji="0" lang="fr-CA"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say</a:t>
            </a:r>
            <a:r>
              <a:rPr kumimoji="0" lang="fr-CA"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CA" sz="2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voy</a:t>
            </a:r>
            <a:r>
              <a:rPr kumimoji="0" lang="fr-CA"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en-CA"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 name="TextBox 6"/>
          <p:cNvSpPr txBox="1"/>
          <p:nvPr/>
        </p:nvSpPr>
        <p:spPr>
          <a:xfrm>
            <a:off x="329115" y="3127801"/>
            <a:ext cx="5371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Voy</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la playa los domingos.</a:t>
            </a:r>
          </a:p>
        </p:txBody>
      </p:sp>
      <p:sp>
        <p:nvSpPr>
          <p:cNvPr id="9" name="TextBox 8"/>
          <p:cNvSpPr txBox="1"/>
          <p:nvPr/>
        </p:nvSpPr>
        <p:spPr>
          <a:xfrm>
            <a:off x="6126115" y="3127801"/>
            <a:ext cx="57700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I go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beach on Sundays.</a:t>
            </a:r>
          </a:p>
        </p:txBody>
      </p:sp>
      <p:sp>
        <p:nvSpPr>
          <p:cNvPr id="15" name="ZoneTexte 10">
            <a:extLst>
              <a:ext uri="{FF2B5EF4-FFF2-40B4-BE49-F238E27FC236}">
                <a16:creationId xmlns:a16="http://schemas.microsoft.com/office/drawing/2014/main" id="{041657BA-5316-5149-88C4-7726146581E3}"/>
              </a:ext>
            </a:extLst>
          </p:cNvPr>
          <p:cNvSpPr txBox="1"/>
          <p:nvPr/>
        </p:nvSpPr>
        <p:spPr>
          <a:xfrm>
            <a:off x="329115" y="4145871"/>
            <a:ext cx="50420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CA"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say</a:t>
            </a:r>
            <a:r>
              <a:rPr kumimoji="0" lang="fr-CA"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‘s/</a:t>
            </a:r>
            <a:r>
              <a:rPr kumimoji="0" lang="fr-CA"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a:t>
            </a:r>
            <a:r>
              <a:rPr kumimoji="0" lang="fr-CA"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CA"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goes</a:t>
            </a:r>
            <a:r>
              <a:rPr kumimoji="0" lang="fr-CA"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CA"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say</a:t>
            </a:r>
            <a:r>
              <a:rPr kumimoji="0" lang="fr-CA"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CA"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va</a:t>
            </a:r>
            <a:r>
              <a:rPr kumimoji="0" lang="fr-CA"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en-CA"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 name="Rounded Rectangular Callout 2"/>
          <p:cNvSpPr/>
          <p:nvPr/>
        </p:nvSpPr>
        <p:spPr>
          <a:xfrm>
            <a:off x="6126115" y="2778044"/>
            <a:ext cx="5770042" cy="2048256"/>
          </a:xfrm>
          <a:prstGeom prst="wedgeRoundRectCallout">
            <a:avLst>
              <a:gd name="adj1" fmla="val -78419"/>
              <a:gd name="adj2" fmla="val -61997"/>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Want to say </a:t>
            </a:r>
            <a:r>
              <a:rPr kumimoji="0" lang="en-GB" sz="2000" b="1" i="1" u="none" strike="noStrike" kern="1200" cap="none" spc="0" normalizeH="0" baseline="0" noProof="0" dirty="0">
                <a:ln>
                  <a:noFill/>
                </a:ln>
                <a:solidFill>
                  <a:prstClr val="white"/>
                </a:solidFill>
                <a:effectLst/>
                <a:uLnTx/>
                <a:uFillTx/>
                <a:latin typeface="Century Gothic"/>
                <a:ea typeface="+mn-ea"/>
                <a:cs typeface="+mn-cs"/>
              </a:rPr>
              <a:t>how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you go somewhere?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Spanish often uses ‘en’.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8" name="Title 1">
            <a:extLst>
              <a:ext uri="{C183D7F6-B498-43B3-948B-1728B52AA6E4}">
                <adec:decorative xmlns:adec="http://schemas.microsoft.com/office/drawing/2017/decorative" val="1"/>
              </a:ext>
            </a:extLst>
          </p:cNvPr>
          <p:cNvSpPr txBox="1">
            <a:spLocks/>
          </p:cNvSpPr>
          <p:nvPr/>
        </p:nvSpPr>
        <p:spPr>
          <a:xfrm>
            <a:off x="-2" y="105636"/>
            <a:ext cx="5371148" cy="697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extBox 3"/>
          <p:cNvSpPr txBox="1"/>
          <p:nvPr/>
        </p:nvSpPr>
        <p:spPr>
          <a:xfrm>
            <a:off x="6748387" y="3614161"/>
            <a:ext cx="21092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Voy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en</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coche.</a:t>
            </a:r>
          </a:p>
        </p:txBody>
      </p:sp>
      <p:sp>
        <p:nvSpPr>
          <p:cNvPr id="16" name="TextBox 15"/>
          <p:cNvSpPr txBox="1"/>
          <p:nvPr/>
        </p:nvSpPr>
        <p:spPr>
          <a:xfrm>
            <a:off x="9058932" y="3617604"/>
            <a:ext cx="21092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I go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by</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car.</a:t>
            </a:r>
          </a:p>
        </p:txBody>
      </p:sp>
      <p:sp>
        <p:nvSpPr>
          <p:cNvPr id="17" name="TextBox 16"/>
          <p:cNvSpPr txBox="1"/>
          <p:nvPr/>
        </p:nvSpPr>
        <p:spPr>
          <a:xfrm>
            <a:off x="6748387" y="3996828"/>
            <a:ext cx="21092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Voy en bici.</a:t>
            </a:r>
          </a:p>
        </p:txBody>
      </p:sp>
      <p:sp>
        <p:nvSpPr>
          <p:cNvPr id="19" name="TextBox 18"/>
          <p:cNvSpPr txBox="1"/>
          <p:nvPr/>
        </p:nvSpPr>
        <p:spPr>
          <a:xfrm>
            <a:off x="9058932" y="4000271"/>
            <a:ext cx="21092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I go by bike.</a:t>
            </a:r>
          </a:p>
        </p:txBody>
      </p:sp>
      <p:sp>
        <p:nvSpPr>
          <p:cNvPr id="20" name="TextBox 19"/>
          <p:cNvSpPr txBox="1"/>
          <p:nvPr/>
        </p:nvSpPr>
        <p:spPr>
          <a:xfrm>
            <a:off x="9058932" y="4373694"/>
            <a:ext cx="21092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I go by train.</a:t>
            </a:r>
          </a:p>
        </p:txBody>
      </p:sp>
      <p:sp>
        <p:nvSpPr>
          <p:cNvPr id="21" name="TextBox 20"/>
          <p:cNvSpPr txBox="1"/>
          <p:nvPr/>
        </p:nvSpPr>
        <p:spPr>
          <a:xfrm>
            <a:off x="6748387" y="4372268"/>
            <a:ext cx="21092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Voy en tren.</a:t>
            </a:r>
          </a:p>
        </p:txBody>
      </p:sp>
      <p:sp>
        <p:nvSpPr>
          <p:cNvPr id="10" name="TextBox 9"/>
          <p:cNvSpPr txBox="1"/>
          <p:nvPr/>
        </p:nvSpPr>
        <p:spPr>
          <a:xfrm>
            <a:off x="329115" y="5024335"/>
            <a:ext cx="5371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Va</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Italia en febrero.</a:t>
            </a:r>
          </a:p>
        </p:txBody>
      </p:sp>
      <p:sp>
        <p:nvSpPr>
          <p:cNvPr id="12" name="TextBox 11"/>
          <p:cNvSpPr txBox="1"/>
          <p:nvPr/>
        </p:nvSpPr>
        <p:spPr>
          <a:xfrm>
            <a:off x="6126115" y="5018848"/>
            <a:ext cx="53711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S/he goes </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Italy in February.</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5040881"/>
      </p:ext>
    </p:extLst>
  </p:cSld>
  <p:clrMapOvr>
    <a:masterClrMapping/>
  </p:clrMapOvr>
  <mc:AlternateContent xmlns:mc="http://schemas.openxmlformats.org/markup-compatibility/2006" xmlns:p14="http://schemas.microsoft.com/office/powerpoint/2010/main">
    <mc:Choice Requires="p14">
      <p:transition spd="slow" p14:dur="2000" advTm="19202"/>
    </mc:Choice>
    <mc:Fallback xmlns="">
      <p:transition spd="slow" advTm="19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97322" y="241632"/>
            <a:ext cx="5371148" cy="1325563"/>
          </a:xfrm>
        </p:spPr>
        <p:txBody>
          <a:bodyPr>
            <a:normAutofit/>
          </a:bodyPr>
          <a:lstStyle/>
          <a:p>
            <a:r>
              <a:rPr lang="en-GB" sz="3100" b="1" dirty="0">
                <a:solidFill>
                  <a:schemeClr val="bg1"/>
                </a:solidFill>
              </a:rPr>
              <a:t>Using the verb ‘IR’ (to go)</a:t>
            </a:r>
            <a:br>
              <a:rPr lang="en-GB" sz="3100" b="1" dirty="0">
                <a:solidFill>
                  <a:schemeClr val="bg1"/>
                </a:solidFill>
              </a:rPr>
            </a:br>
            <a:r>
              <a:rPr lang="en-GB" sz="3600" b="1" dirty="0">
                <a:solidFill>
                  <a:schemeClr val="bg1"/>
                </a:solidFill>
              </a:rPr>
              <a:t> </a:t>
            </a:r>
          </a:p>
        </p:txBody>
      </p:sp>
      <p:sp>
        <p:nvSpPr>
          <p:cNvPr id="20" name="Rounded Rectangle 19"/>
          <p:cNvSpPr/>
          <p:nvPr/>
        </p:nvSpPr>
        <p:spPr>
          <a:xfrm>
            <a:off x="324708" y="1278951"/>
            <a:ext cx="5999740"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a:t>
            </a:r>
            <a:r>
              <a:rPr lang="en-GB" sz="2000" b="1" dirty="0">
                <a:solidFill>
                  <a:srgbClr val="5B9BD5">
                    <a:lumMod val="50000"/>
                  </a:srgbClr>
                </a:solidFill>
                <a:latin typeface="Century Gothic" panose="020B0502020202020204" pitchFamily="34" charset="0"/>
              </a:rPr>
              <a:t>proficiency learners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3" name="TextBox 22"/>
          <p:cNvSpPr txBox="1"/>
          <p:nvPr/>
        </p:nvSpPr>
        <p:spPr>
          <a:xfrm>
            <a:off x="329115" y="1840491"/>
            <a:ext cx="5371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Voy</a:t>
            </a:r>
            <a:r>
              <a:rPr kumimoji="0" lang="en-GB" sz="28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 </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4" name="TextBox 23"/>
          <p:cNvSpPr txBox="1"/>
          <p:nvPr/>
        </p:nvSpPr>
        <p:spPr>
          <a:xfrm>
            <a:off x="6126115" y="1759974"/>
            <a:ext cx="57700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 go</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7" name="TextBox 6"/>
          <p:cNvSpPr txBox="1"/>
          <p:nvPr/>
        </p:nvSpPr>
        <p:spPr>
          <a:xfrm>
            <a:off x="329115" y="2604581"/>
            <a:ext cx="5371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Voy</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la playa.</a:t>
            </a:r>
          </a:p>
        </p:txBody>
      </p:sp>
      <p:sp>
        <p:nvSpPr>
          <p:cNvPr id="9" name="TextBox 8"/>
          <p:cNvSpPr txBox="1"/>
          <p:nvPr/>
        </p:nvSpPr>
        <p:spPr>
          <a:xfrm>
            <a:off x="6126115" y="2604581"/>
            <a:ext cx="5770042" cy="954107"/>
          </a:xfrm>
          <a:prstGeom prst="rect">
            <a:avLst/>
          </a:prstGeom>
          <a:noFill/>
        </p:spPr>
        <p:txBody>
          <a:bodyPr wrap="square" rtlCol="0">
            <a:spAutoFit/>
          </a:bodyPr>
          <a:lstStyle/>
          <a:p>
            <a:pPr>
              <a:defRPr/>
            </a:pP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 go</a:t>
            </a:r>
            <a:r>
              <a:rPr lang="en-GB" sz="2800" noProof="0" dirty="0">
                <a:solidFill>
                  <a:srgbClr val="5B9BD5">
                    <a:lumMod val="50000"/>
                  </a:srgbClr>
                </a:solidFill>
                <a:latin typeface="Century Gothic" panose="020B0502020202020204" pitchFamily="34" charset="0"/>
              </a:rPr>
              <a:t> to the beach</a:t>
            </a:r>
            <a:r>
              <a:rPr lang="en-GB" sz="2800" dirty="0">
                <a:solidFill>
                  <a:srgbClr val="5B9BD5">
                    <a:lumMod val="50000"/>
                  </a:srgb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p:cNvSpPr txBox="1"/>
          <p:nvPr/>
        </p:nvSpPr>
        <p:spPr>
          <a:xfrm>
            <a:off x="329115" y="4110658"/>
            <a:ext cx="5371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Va</a:t>
            </a:r>
            <a:r>
              <a:rPr kumimoji="0" lang="en-GB" sz="28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 </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6" name="TextBox 25"/>
          <p:cNvSpPr txBox="1"/>
          <p:nvPr/>
        </p:nvSpPr>
        <p:spPr>
          <a:xfrm>
            <a:off x="6126115" y="4093765"/>
            <a:ext cx="57700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6600"/>
                </a:solidFill>
                <a:latin typeface="Century Gothic" panose="020B0502020202020204" pitchFamily="34" charset="0"/>
              </a:rPr>
              <a:t>S/he</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goes</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0" name="TextBox 9"/>
          <p:cNvSpPr txBox="1"/>
          <p:nvPr/>
        </p:nvSpPr>
        <p:spPr>
          <a:xfrm>
            <a:off x="329115" y="5024335"/>
            <a:ext cx="5371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Va</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Italia.</a:t>
            </a:r>
          </a:p>
        </p:txBody>
      </p:sp>
      <p:sp>
        <p:nvSpPr>
          <p:cNvPr id="27" name="TextBox 26"/>
          <p:cNvSpPr txBox="1"/>
          <p:nvPr/>
        </p:nvSpPr>
        <p:spPr>
          <a:xfrm>
            <a:off x="6126115" y="4962526"/>
            <a:ext cx="5770042" cy="954107"/>
          </a:xfrm>
          <a:prstGeom prst="rect">
            <a:avLst/>
          </a:prstGeom>
          <a:noFill/>
        </p:spPr>
        <p:txBody>
          <a:bodyPr wrap="square" rtlCol="0">
            <a:spAutoFit/>
          </a:bodyPr>
          <a:lstStyle/>
          <a:p>
            <a:pPr>
              <a:defRPr/>
            </a:pPr>
            <a:r>
              <a:rPr lang="en-GB" sz="2800" b="1" dirty="0">
                <a:solidFill>
                  <a:srgbClr val="FF6600"/>
                </a:solidFill>
                <a:latin typeface="Century Gothic" panose="020B0502020202020204" pitchFamily="34" charset="0"/>
              </a:rPr>
              <a:t>S/he</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goes </a:t>
            </a:r>
            <a:r>
              <a:rPr lang="en-GB" sz="2800" dirty="0">
                <a:solidFill>
                  <a:srgbClr val="5B9BD5">
                    <a:lumMod val="50000"/>
                  </a:srgbClr>
                </a:solidFill>
                <a:latin typeface="Century Gothic" panose="020B0502020202020204" pitchFamily="34" charset="0"/>
              </a:rPr>
              <a:t>to Italy.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8" name="Title 1">
            <a:extLst>
              <a:ext uri="{C183D7F6-B498-43B3-948B-1728B52AA6E4}">
                <adec:decorative xmlns:adec="http://schemas.microsoft.com/office/drawing/2017/decorative" val="1"/>
              </a:ext>
            </a:extLst>
          </p:cNvPr>
          <p:cNvSpPr txBox="1">
            <a:spLocks/>
          </p:cNvSpPr>
          <p:nvPr/>
        </p:nvSpPr>
        <p:spPr>
          <a:xfrm>
            <a:off x="-2" y="105636"/>
            <a:ext cx="5371148" cy="697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extBox 3"/>
          <p:cNvSpPr txBox="1"/>
          <p:nvPr/>
        </p:nvSpPr>
        <p:spPr>
          <a:xfrm>
            <a:off x="6748387" y="3614161"/>
            <a:ext cx="21092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Voy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en</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coche.</a:t>
            </a:r>
          </a:p>
        </p:txBody>
      </p:sp>
      <p:sp>
        <p:nvSpPr>
          <p:cNvPr id="17" name="TextBox 16"/>
          <p:cNvSpPr txBox="1"/>
          <p:nvPr/>
        </p:nvSpPr>
        <p:spPr>
          <a:xfrm>
            <a:off x="6748387" y="3996828"/>
            <a:ext cx="21092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Voy en bici.</a:t>
            </a:r>
          </a:p>
        </p:txBody>
      </p:sp>
      <p:sp>
        <p:nvSpPr>
          <p:cNvPr id="19" name="TextBox 18"/>
          <p:cNvSpPr txBox="1"/>
          <p:nvPr/>
        </p:nvSpPr>
        <p:spPr>
          <a:xfrm>
            <a:off x="9058932" y="4000271"/>
            <a:ext cx="21092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I go by bike.</a:t>
            </a:r>
          </a:p>
        </p:txBody>
      </p:sp>
      <p:sp>
        <p:nvSpPr>
          <p:cNvPr id="21" name="TextBox 20"/>
          <p:cNvSpPr txBox="1"/>
          <p:nvPr/>
        </p:nvSpPr>
        <p:spPr>
          <a:xfrm>
            <a:off x="6748387" y="4372268"/>
            <a:ext cx="21092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Voy en tren.</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3386617"/>
      </p:ext>
    </p:extLst>
  </p:cSld>
  <p:clrMapOvr>
    <a:masterClrMapping/>
  </p:clrMapOvr>
  <mc:AlternateContent xmlns:mc="http://schemas.openxmlformats.org/markup-compatibility/2006" xmlns:p14="http://schemas.microsoft.com/office/powerpoint/2010/main">
    <mc:Choice Requires="p14">
      <p:transition spd="slow" p14:dur="2000" advTm="18277"/>
    </mc:Choice>
    <mc:Fallback xmlns="">
      <p:transition spd="slow" advTm="18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838199" y="105143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a:solidFill>
                  <a:schemeClr val="accent1">
                    <a:lumMod val="50000"/>
                  </a:schemeClr>
                </a:solidFill>
              </a:rPr>
              <a:t>voy</a:t>
            </a:r>
            <a:br>
              <a:rPr lang="en-GB" sz="10350" b="1" dirty="0">
                <a:solidFill>
                  <a:schemeClr val="accent1">
                    <a:lumMod val="50000"/>
                  </a:schemeClr>
                </a:solidFill>
              </a:rPr>
            </a:br>
            <a:endParaRPr sz="3959" dirty="0">
              <a:solidFill>
                <a:schemeClr val="accent1">
                  <a:lumMod val="50000"/>
                </a:schemeClr>
              </a:solidFill>
            </a:endParaRPr>
          </a:p>
        </p:txBody>
      </p:sp>
      <p:sp>
        <p:nvSpPr>
          <p:cNvPr id="57" name="Google Shape;57;p13"/>
          <p:cNvSpPr txBox="1"/>
          <p:nvPr/>
        </p:nvSpPr>
        <p:spPr>
          <a:xfrm>
            <a:off x="0" y="2189979"/>
            <a:ext cx="12191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[I go]</a:t>
            </a:r>
            <a:endParaRPr kumimoji="0" sz="1400" b="0" i="0" u="none" strike="noStrike" kern="0" cap="none" spc="0" normalizeH="0" baseline="0" noProof="0" dirty="0">
              <a:ln>
                <a:noFill/>
              </a:ln>
              <a:solidFill>
                <a:srgbClr val="5B9BD5">
                  <a:lumMod val="50000"/>
                </a:srgbClr>
              </a:solidFill>
              <a:effectLst/>
              <a:uLnTx/>
              <a:uFillTx/>
              <a:latin typeface="Arial"/>
              <a:ea typeface="+mn-ea"/>
              <a:cs typeface="Arial"/>
              <a:sym typeface="Arial"/>
            </a:endParaRPr>
          </a:p>
        </p:txBody>
      </p:sp>
      <p:sp>
        <p:nvSpPr>
          <p:cNvPr id="58" name="Google Shape;58;p13"/>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va</a:t>
            </a:r>
            <a:endParaRPr kumimoji="0" sz="1400" b="0" i="0" u="none" strike="noStrike" kern="0" cap="none" spc="0" normalizeH="0" baseline="0" noProof="0" dirty="0">
              <a:ln>
                <a:noFill/>
              </a:ln>
              <a:solidFill>
                <a:srgbClr val="5B9BD5">
                  <a:lumMod val="50000"/>
                </a:srgbClr>
              </a:solidFill>
              <a:effectLst/>
              <a:uLnTx/>
              <a:uFillTx/>
              <a:latin typeface="Arial"/>
              <a:ea typeface="+mn-ea"/>
              <a:cs typeface="Arial"/>
              <a:sym typeface="Arial"/>
            </a:endParaRPr>
          </a:p>
        </p:txBody>
      </p:sp>
      <p:sp>
        <p:nvSpPr>
          <p:cNvPr id="59" name="Google Shape;59;p13"/>
          <p:cNvSpPr txBox="1"/>
          <p:nvPr/>
        </p:nvSpPr>
        <p:spPr>
          <a:xfrm>
            <a:off x="-67733" y="5062338"/>
            <a:ext cx="12191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[s/he goes]</a:t>
            </a:r>
            <a:endParaRPr kumimoji="0" sz="1400" b="0" i="0" u="none" strike="noStrike" kern="0" cap="none" spc="0" normalizeH="0" baseline="0" noProof="0" dirty="0">
              <a:ln>
                <a:noFill/>
              </a:ln>
              <a:solidFill>
                <a:srgbClr val="5B9BD5">
                  <a:lumMod val="50000"/>
                </a:srgbClr>
              </a:solidFill>
              <a:effectLst/>
              <a:uLnTx/>
              <a:uFillTx/>
              <a:latin typeface="Arial"/>
              <a:ea typeface="+mn-ea"/>
              <a:cs typeface="Arial"/>
              <a:sym typeface="Aria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34381960"/>
      </p:ext>
    </p:extLst>
  </p:cSld>
  <p:clrMapOvr>
    <a:masterClrMapping/>
  </p:clrMapOvr>
  <mc:AlternateContent xmlns:mc="http://schemas.openxmlformats.org/markup-compatibility/2006" xmlns:p14="http://schemas.microsoft.com/office/powerpoint/2010/main">
    <mc:Choice Requires="p14">
      <p:transition spd="slow" p14:dur="2000" advTm="25715"/>
    </mc:Choice>
    <mc:Fallback xmlns="">
      <p:transition spd="slow" advTm="25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a:hlinkClick r:id="" action="ppaction://noaction">
              <a:snd r:embed="rId3" name="voy.wav"/>
            </a:hlinkClick>
          </p:cNvPr>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chemeClr val="accent1">
                    <a:lumMod val="50000"/>
                  </a:schemeClr>
                </a:solidFill>
              </a:rPr>
              <a:t>voy</a:t>
            </a:r>
            <a:br>
              <a:rPr lang="en-GB" sz="8640" b="1" dirty="0">
                <a:solidFill>
                  <a:schemeClr val="accent1">
                    <a:lumMod val="50000"/>
                  </a:schemeClr>
                </a:solidFill>
              </a:rPr>
            </a:br>
            <a:endParaRPr sz="3959" dirty="0">
              <a:solidFill>
                <a:schemeClr val="accent1">
                  <a:lumMod val="50000"/>
                </a:schemeClr>
              </a:solidFill>
            </a:endParaRPr>
          </a:p>
        </p:txBody>
      </p:sp>
      <p:sp>
        <p:nvSpPr>
          <p:cNvPr id="68" name="Google Shape;68;p14"/>
          <p:cNvSpPr txBox="1"/>
          <p:nvPr/>
        </p:nvSpPr>
        <p:spPr>
          <a:xfrm>
            <a:off x="3155228" y="2156305"/>
            <a:ext cx="5881543"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[I go]</a:t>
            </a:r>
            <a:endParaRPr kumimoji="0" sz="1400" b="0" i="0" u="none" strike="noStrike" kern="0" cap="none" spc="0" normalizeH="0" baseline="0" noProof="0" dirty="0">
              <a:ln>
                <a:noFill/>
              </a:ln>
              <a:solidFill>
                <a:srgbClr val="5B9BD5">
                  <a:lumMod val="50000"/>
                </a:srgbClr>
              </a:solidFill>
              <a:effectLst/>
              <a:uLnTx/>
              <a:uFillTx/>
              <a:latin typeface="Arial"/>
              <a:ea typeface="+mn-ea"/>
              <a:cs typeface="Arial"/>
              <a:sym typeface="Arial"/>
            </a:endParaRPr>
          </a:p>
        </p:txBody>
      </p:sp>
      <p:sp>
        <p:nvSpPr>
          <p:cNvPr id="69" name="Google Shape;69;p14" descr="question mark action button">
            <a:hlinkClick r:id="" action="ppaction://noaction">
              <a:snd r:embed="rId4" name="va.wav"/>
            </a:hlinkClick>
          </p:cNvPr>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va</a:t>
            </a:r>
            <a:endParaRPr kumimoji="0" sz="1400" b="0" i="0" u="none" strike="noStrike" kern="0" cap="none" spc="0" normalizeH="0" baseline="0" noProof="0" dirty="0">
              <a:ln>
                <a:noFill/>
              </a:ln>
              <a:solidFill>
                <a:srgbClr val="5B9BD5">
                  <a:lumMod val="50000"/>
                </a:srgbClr>
              </a:solidFill>
              <a:effectLst/>
              <a:uLnTx/>
              <a:uFillTx/>
              <a:latin typeface="Arial"/>
              <a:ea typeface="+mn-ea"/>
              <a:cs typeface="Arial"/>
              <a:sym typeface="Arial"/>
            </a:endParaRPr>
          </a:p>
        </p:txBody>
      </p:sp>
      <p:sp>
        <p:nvSpPr>
          <p:cNvPr id="71" name="Google Shape;71;p14"/>
          <p:cNvSpPr txBox="1"/>
          <p:nvPr/>
        </p:nvSpPr>
        <p:spPr>
          <a:xfrm>
            <a:off x="3166441" y="5033064"/>
            <a:ext cx="5998601"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a:ea typeface="Century Gothic"/>
                <a:cs typeface="Century Gothic"/>
                <a:sym typeface="Century Gothic"/>
              </a:rPr>
              <a:t>[</a:t>
            </a:r>
            <a:r>
              <a:rPr kumimoji="0" lang="en-GB" sz="3200" b="0" i="0" u="none" strike="noStrike" kern="0" cap="none" spc="0" normalizeH="0" baseline="0" noProof="0">
                <a:ln>
                  <a:noFill/>
                </a:ln>
                <a:solidFill>
                  <a:srgbClr val="5B9BD5">
                    <a:lumMod val="50000"/>
                  </a:srgbClr>
                </a:solidFill>
                <a:effectLst/>
                <a:uLnTx/>
                <a:uFillTx/>
                <a:latin typeface="Century Gothic"/>
                <a:ea typeface="Century Gothic"/>
                <a:cs typeface="Century Gothic"/>
                <a:sym typeface="Century Gothic"/>
              </a:rPr>
              <a:t>s/he goes, it goes]</a:t>
            </a:r>
            <a:endParaRPr kumimoji="0" sz="1400" b="0" i="0" u="none" strike="noStrike" kern="0" cap="none" spc="0" normalizeH="0" baseline="0" noProof="0" dirty="0">
              <a:ln>
                <a:noFill/>
              </a:ln>
              <a:solidFill>
                <a:srgbClr val="5B9BD5">
                  <a:lumMod val="50000"/>
                </a:srgbClr>
              </a:solidFill>
              <a:effectLst/>
              <a:uLnTx/>
              <a:uFillTx/>
              <a:latin typeface="Arial"/>
              <a:ea typeface="+mn-ea"/>
              <a:cs typeface="Arial"/>
              <a:sym typeface="Arial"/>
            </a:endParaRPr>
          </a:p>
        </p:txBody>
      </p:sp>
    </p:spTree>
    <p:extLst>
      <p:ext uri="{BB962C8B-B14F-4D97-AF65-F5344CB8AC3E}">
        <p14:creationId xmlns:p14="http://schemas.microsoft.com/office/powerpoint/2010/main" val="213937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4|14.3|12.2|12.1|20.4"/>
</p:tagLst>
</file>

<file path=ppt/tags/tag2.xml><?xml version="1.0" encoding="utf-8"?>
<p:tagLst xmlns:a="http://schemas.openxmlformats.org/drawingml/2006/main" xmlns:r="http://schemas.openxmlformats.org/officeDocument/2006/relationships" xmlns:p="http://schemas.openxmlformats.org/presentationml/2006/main">
  <p:tag name="TIMING" val="|3.4|14.3|12.2|12.1|20.4"/>
</p:tagLst>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60000"/>
            <a:lumOff val="40000"/>
          </a:schemeClr>
        </a:solidFill>
        <a:ln>
          <a:solidFill>
            <a:srgbClr val="002060"/>
          </a:solidFill>
        </a:ln>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E27A5511-3955-1E45-A48B-9764E4176859}" vid="{43450485-A8BF-964A-ABA9-BB50CDBDFA59}"/>
    </a:ext>
  </a:extLst>
</a:theme>
</file>

<file path=ppt/theme/theme5.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7132</TotalTime>
  <Words>9794</Words>
  <Application>Microsoft Office PowerPoint</Application>
  <PresentationFormat>Widescreen</PresentationFormat>
  <Paragraphs>1360</Paragraphs>
  <Slides>41</Slides>
  <Notes>41</Notes>
  <HiddenSlides>0</HiddenSlides>
  <MMClips>33</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41</vt:i4>
      </vt:variant>
    </vt:vector>
  </HeadingPairs>
  <TitlesOfParts>
    <vt:vector size="51" baseType="lpstr">
      <vt:lpstr>Arial</vt:lpstr>
      <vt:lpstr>Calibri</vt:lpstr>
      <vt:lpstr>Century Gothic</vt:lpstr>
      <vt:lpstr>Tw Cen MT</vt:lpstr>
      <vt:lpstr>3_Office Theme</vt:lpstr>
      <vt:lpstr>1_Office Theme</vt:lpstr>
      <vt:lpstr>2_Office Theme</vt:lpstr>
      <vt:lpstr>4_Office Theme</vt:lpstr>
      <vt:lpstr>5_Office Theme</vt:lpstr>
      <vt:lpstr>6_Office Theme</vt:lpstr>
      <vt:lpstr>Differentiation within the Spanish SoW</vt:lpstr>
      <vt:lpstr>Spanish Y7 Term 3.2 weeks 4-5 + 7</vt:lpstr>
      <vt:lpstr>Spanish Y7 Term 3.2 weeks 4-5 + 7</vt:lpstr>
      <vt:lpstr>Differentiation by: support</vt:lpstr>
      <vt:lpstr>Supporting lower proficiency learners</vt:lpstr>
      <vt:lpstr>Using the verb ‘IR’ (to go)  </vt:lpstr>
      <vt:lpstr>Using the verb ‘IR’ (to go)  </vt:lpstr>
      <vt:lpstr>voy </vt:lpstr>
      <vt:lpstr>voy </vt:lpstr>
      <vt:lpstr>voy</vt:lpstr>
      <vt:lpstr>va </vt:lpstr>
      <vt:lpstr>voy</vt:lpstr>
      <vt:lpstr>va</vt:lpstr>
      <vt:lpstr>Differentiation by: task type</vt:lpstr>
      <vt:lpstr>leer / escuchar</vt:lpstr>
      <vt:lpstr>leer / escuchar</vt:lpstr>
      <vt:lpstr>leer / escuchar</vt:lpstr>
      <vt:lpstr>leer / escuchar</vt:lpstr>
      <vt:lpstr>leer</vt:lpstr>
      <vt:lpstr>I, she or we?</vt:lpstr>
      <vt:lpstr>I, she or we?</vt:lpstr>
      <vt:lpstr>IR – to go</vt:lpstr>
      <vt:lpstr>escuchar</vt:lpstr>
      <vt:lpstr>escribir</vt:lpstr>
      <vt:lpstr>Differentiation by: outcome</vt:lpstr>
      <vt:lpstr>hablar / escuchar</vt:lpstr>
      <vt:lpstr>Persona A</vt:lpstr>
      <vt:lpstr>Persona A</vt:lpstr>
      <vt:lpstr>Differentiation by: support, task and outcome</vt:lpstr>
      <vt:lpstr>İEscribimos!</vt:lpstr>
      <vt:lpstr>Ayuda</vt:lpstr>
      <vt:lpstr>İEscribimos!</vt:lpstr>
      <vt:lpstr>İEscribimos!</vt:lpstr>
      <vt:lpstr>İHablamos y escribimos!</vt:lpstr>
      <vt:lpstr>İHablamas y escribimos!</vt:lpstr>
      <vt:lpstr>İHablamos y escribimos!</vt:lpstr>
      <vt:lpstr>İHablamos y escribimos!</vt:lpstr>
      <vt:lpstr>Examples from teachers using the NCELP SoW </vt:lpstr>
      <vt:lpstr>leer</vt:lpstr>
      <vt:lpstr>leer</vt:lpstr>
      <vt:lpstr>leer</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Spanish Y7 Term 3.2 weeks 4-5</dc:title>
  <dc:creator>Victoria Hobson</dc:creator>
  <cp:lastModifiedBy>Catherine Morris</cp:lastModifiedBy>
  <cp:revision>286</cp:revision>
  <dcterms:created xsi:type="dcterms:W3CDTF">2021-02-17T14:15:41Z</dcterms:created>
  <dcterms:modified xsi:type="dcterms:W3CDTF">2021-06-11T06:43:26Z</dcterms:modified>
</cp:coreProperties>
</file>